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media/media2.wav" ContentType="audio/x-wav"/>
  <Override PartName="/ppt/notesSlides/notesSlide4.xml" ContentType="application/vnd.openxmlformats-officedocument.presentationml.notesSlide+xml"/>
  <Override PartName="/ppt/media/audio3.wav" ContentType="audio/x-wav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media/audio4.wav" ContentType="audio/x-wav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media/media3.wav" ContentType="audio/x-wav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media/audio9.wav" ContentType="audio/x-wav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media/audio10.wav" ContentType="audio/x-wav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1" r:id="rId4"/>
  </p:sldMasterIdLst>
  <p:notesMasterIdLst>
    <p:notesMasterId r:id="rId25"/>
  </p:notesMasterIdLst>
  <p:sldIdLst>
    <p:sldId id="284" r:id="rId5"/>
    <p:sldId id="279" r:id="rId6"/>
    <p:sldId id="271" r:id="rId7"/>
    <p:sldId id="256" r:id="rId8"/>
    <p:sldId id="272" r:id="rId9"/>
    <p:sldId id="287" r:id="rId10"/>
    <p:sldId id="273" r:id="rId11"/>
    <p:sldId id="260" r:id="rId12"/>
    <p:sldId id="261" r:id="rId13"/>
    <p:sldId id="262" r:id="rId14"/>
    <p:sldId id="265" r:id="rId15"/>
    <p:sldId id="266" r:id="rId16"/>
    <p:sldId id="269" r:id="rId17"/>
    <p:sldId id="280" r:id="rId18"/>
    <p:sldId id="270" r:id="rId19"/>
    <p:sldId id="282" r:id="rId20"/>
    <p:sldId id="286" r:id="rId21"/>
    <p:sldId id="283" r:id="rId22"/>
    <p:sldId id="281" r:id="rId23"/>
    <p:sldId id="285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DFC9"/>
    <a:srgbClr val="A0D0AF"/>
    <a:srgbClr val="FEE2F8"/>
    <a:srgbClr val="B81846"/>
    <a:srgbClr val="FFFFFF"/>
    <a:srgbClr val="EFF9FF"/>
    <a:srgbClr val="CCFFFF"/>
    <a:srgbClr val="FF6600"/>
    <a:srgbClr val="57257D"/>
    <a:srgbClr val="D6CA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0301B-5C27-4643-B6EF-5517DBAA2E4E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916CE-91C1-464C-9AC3-6668EFA6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27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9927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16CE-91C1-464C-9AC3-6668EFA659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74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16CE-91C1-464C-9AC3-6668EFA659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92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16CE-91C1-464C-9AC3-6668EFA659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10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16CE-91C1-464C-9AC3-6668EFA659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95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16CE-91C1-464C-9AC3-6668EFA659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40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16CE-91C1-464C-9AC3-6668EFA659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32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16CE-91C1-464C-9AC3-6668EFA659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39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16CE-91C1-464C-9AC3-6668EFA659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67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16CE-91C1-464C-9AC3-6668EFA659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02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16CE-91C1-464C-9AC3-6668EFA659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42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16CE-91C1-464C-9AC3-6668EFA659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33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943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16CE-91C1-464C-9AC3-6668EFA659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64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16CE-91C1-464C-9AC3-6668EFA659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13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16CE-91C1-464C-9AC3-6668EFA659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8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-Play game:" pass the ball"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+T opens a song and students will pass the ball 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When the music stops, which students hold that ball has to say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 Let’s ….and ……./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a…..and I can…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Let’s go to the toy shop and  buy a truck 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There is a toy shop and I can buy a truck.)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8AEBA-5299-484D-AF35-96958BE0235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71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16CE-91C1-464C-9AC3-6668EFA659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33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16CE-91C1-464C-9AC3-6668EFA659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67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16CE-91C1-464C-9AC3-6668EFA659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9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C3C-C226-4183-910F-C47A622104A9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C331-44E0-4CD0-AED3-7853F418B0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72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C3C-C226-4183-910F-C47A622104A9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C331-44E0-4CD0-AED3-7853F418B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37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C3C-C226-4183-910F-C47A622104A9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C331-44E0-4CD0-AED3-7853F418B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54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379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9458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3487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225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7421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4652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11949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9588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C3C-C226-4183-910F-C47A622104A9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C331-44E0-4CD0-AED3-7853F418B0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27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4612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620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730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0580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4727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8236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9117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3262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61242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4368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C3C-C226-4183-910F-C47A622104A9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C331-44E0-4CD0-AED3-7853F418B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45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3/3/2026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1919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7520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89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1475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049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64101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143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6622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5702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25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C3C-C226-4183-910F-C47A622104A9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C331-44E0-4CD0-AED3-7853F418B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092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3880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4614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45117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9381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72921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07351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7925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45181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12849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554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C3C-C226-4183-910F-C47A622104A9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C331-44E0-4CD0-AED3-7853F418B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355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29340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72043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66600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32350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1391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292137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096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C3C-C226-4183-910F-C47A622104A9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C331-44E0-4CD0-AED3-7853F418B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3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C3C-C226-4183-910F-C47A622104A9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C331-44E0-4CD0-AED3-7853F418B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35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C3C-C226-4183-910F-C47A622104A9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C331-44E0-4CD0-AED3-7853F418B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4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C3C-C226-4183-910F-C47A622104A9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C331-44E0-4CD0-AED3-7853F418B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59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CEC3C-C226-4183-910F-C47A622104A9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DC331-44E0-4CD0-AED3-7853F418B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2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0121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0500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1651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2.gif"/><Relationship Id="rId21" Type="http://schemas.microsoft.com/office/2007/relationships/hdphoto" Target="../media/hdphoto7.wdp"/><Relationship Id="rId34" Type="http://schemas.openxmlformats.org/officeDocument/2006/relationships/image" Target="../media/image18.png"/><Relationship Id="rId42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20.emf"/><Relationship Id="rId40" Type="http://schemas.openxmlformats.org/officeDocument/2006/relationships/image" Target="../media/image23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microsoft.com/office/2007/relationships/hdphoto" Target="../media/hdphoto14.wdp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openxmlformats.org/officeDocument/2006/relationships/image" Target="../media/image19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7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0.jpg"/><Relationship Id="rId11" Type="http://schemas.microsoft.com/office/2007/relationships/hdphoto" Target="../media/hdphoto19.wdp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microsoft.com/office/2007/relationships/hdphoto" Target="../media/hdphoto1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9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0.jpg"/><Relationship Id="rId11" Type="http://schemas.microsoft.com/office/2007/relationships/hdphoto" Target="../media/hdphoto19.wdp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1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0.jpg"/><Relationship Id="rId11" Type="http://schemas.microsoft.com/office/2007/relationships/hdphoto" Target="../media/hdphoto19.wdp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audio" Target="../media/audio3.wav"/><Relationship Id="rId3" Type="http://schemas.openxmlformats.org/officeDocument/2006/relationships/audio" Target="../media/media3.wav"/><Relationship Id="rId7" Type="http://schemas.openxmlformats.org/officeDocument/2006/relationships/image" Target="../media/image53.jpg"/><Relationship Id="rId12" Type="http://schemas.openxmlformats.org/officeDocument/2006/relationships/image" Target="../media/image21.png"/><Relationship Id="rId2" Type="http://schemas.microsoft.com/office/2007/relationships/media" Target="../media/media3.wav"/><Relationship Id="rId1" Type="http://schemas.openxmlformats.org/officeDocument/2006/relationships/tags" Target="../tags/tag14.xml"/><Relationship Id="rId6" Type="http://schemas.openxmlformats.org/officeDocument/2006/relationships/audio" Target="../media/audio3.wav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13.xml"/><Relationship Id="rId10" Type="http://schemas.microsoft.com/office/2007/relationships/hdphoto" Target="../media/hdphoto20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.png"/><Relationship Id="rId3" Type="http://schemas.openxmlformats.org/officeDocument/2006/relationships/audio" Target="../media/media3.wav"/><Relationship Id="rId7" Type="http://schemas.openxmlformats.org/officeDocument/2006/relationships/audio" Target="../media/audio5.wav"/><Relationship Id="rId12" Type="http://schemas.openxmlformats.org/officeDocument/2006/relationships/image" Target="../media/image56.png"/><Relationship Id="rId2" Type="http://schemas.microsoft.com/office/2007/relationships/media" Target="../media/media3.wav"/><Relationship Id="rId1" Type="http://schemas.openxmlformats.org/officeDocument/2006/relationships/tags" Target="../tags/tag15.xml"/><Relationship Id="rId6" Type="http://schemas.openxmlformats.org/officeDocument/2006/relationships/audio" Target="../media/audio3.wav"/><Relationship Id="rId11" Type="http://schemas.openxmlformats.org/officeDocument/2006/relationships/image" Target="../media/image53.jp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21.png"/><Relationship Id="rId10" Type="http://schemas.openxmlformats.org/officeDocument/2006/relationships/audio" Target="../media/audio8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7.wav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16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6.png"/><Relationship Id="rId5" Type="http://schemas.openxmlformats.org/officeDocument/2006/relationships/image" Target="../media/image53.jpg"/><Relationship Id="rId4" Type="http://schemas.openxmlformats.org/officeDocument/2006/relationships/audio" Target="../media/audio3.wav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.png"/><Relationship Id="rId12" Type="http://schemas.openxmlformats.org/officeDocument/2006/relationships/audio" Target="../media/audio8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56.png"/><Relationship Id="rId11" Type="http://schemas.openxmlformats.org/officeDocument/2006/relationships/audio" Target="../media/audio7.wav"/><Relationship Id="rId5" Type="http://schemas.openxmlformats.org/officeDocument/2006/relationships/image" Target="../media/image53.jpg"/><Relationship Id="rId10" Type="http://schemas.openxmlformats.org/officeDocument/2006/relationships/audio" Target="../media/audio6.wav"/><Relationship Id="rId4" Type="http://schemas.openxmlformats.org/officeDocument/2006/relationships/audio" Target="../media/audio9.wav"/><Relationship Id="rId9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19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.png"/><Relationship Id="rId12" Type="http://schemas.openxmlformats.org/officeDocument/2006/relationships/image" Target="../media/image62.t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6" Type="http://schemas.openxmlformats.org/officeDocument/2006/relationships/image" Target="../media/image34.jpg"/><Relationship Id="rId11" Type="http://schemas.openxmlformats.org/officeDocument/2006/relationships/image" Target="../media/image61.tiff"/><Relationship Id="rId5" Type="http://schemas.openxmlformats.org/officeDocument/2006/relationships/audio" Target="../media/audio10.wav"/><Relationship Id="rId10" Type="http://schemas.openxmlformats.org/officeDocument/2006/relationships/image" Target="../media/image60.tif"/><Relationship Id="rId4" Type="http://schemas.openxmlformats.org/officeDocument/2006/relationships/audio" Target="../media/audio3.wav"/><Relationship Id="rId9" Type="http://schemas.openxmlformats.org/officeDocument/2006/relationships/image" Target="../media/image59.t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3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audio" Target="../media/audio1.wav"/><Relationship Id="rId3" Type="http://schemas.openxmlformats.org/officeDocument/2006/relationships/audio" Target="../media/media4.mp3"/><Relationship Id="rId7" Type="http://schemas.openxmlformats.org/officeDocument/2006/relationships/image" Target="../media/image63.jpeg"/><Relationship Id="rId12" Type="http://schemas.openxmlformats.org/officeDocument/2006/relationships/image" Target="../media/image1.png"/><Relationship Id="rId2" Type="http://schemas.microsoft.com/office/2007/relationships/media" Target="../media/media4.mp3"/><Relationship Id="rId1" Type="http://schemas.openxmlformats.org/officeDocument/2006/relationships/tags" Target="../tags/tag21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66.pn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4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2" Type="http://schemas.microsoft.com/office/2007/relationships/media" Target="../media/media2.wav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7.png"/><Relationship Id="rId5" Type="http://schemas.openxmlformats.org/officeDocument/2006/relationships/image" Target="../media/image34.jp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8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0.jpg"/><Relationship Id="rId11" Type="http://schemas.microsoft.com/office/2007/relationships/hdphoto" Target="../media/hdphoto19.wdp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5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0.jpg"/><Relationship Id="rId11" Type="http://schemas.microsoft.com/office/2007/relationships/hdphoto" Target="../media/hdphoto19.wdp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838785" y="1243047"/>
            <a:ext cx="311816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8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town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</a:t>
            </a: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2</a:t>
            </a:r>
            <a:r>
              <a:rPr lang="en-US" sz="2667" b="1" kern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– Task 4,5,6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02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2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682" y="1442585"/>
            <a:ext cx="5227230" cy="335590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687" y="2546699"/>
            <a:ext cx="2080443" cy="3288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0912" y="2458435"/>
            <a:ext cx="1843074" cy="3288179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95403" y="1051988"/>
            <a:ext cx="4662372" cy="1145129"/>
          </a:xfrm>
          <a:prstGeom prst="wedgeRoundRectCallout">
            <a:avLst>
              <a:gd name="adj1" fmla="val -9824"/>
              <a:gd name="adj2" fmla="val 9283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Let’s go to the toy shop and buy toys there.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472703" y="1181297"/>
            <a:ext cx="2684255" cy="927556"/>
          </a:xfrm>
          <a:prstGeom prst="wedgeRoundRectCallout">
            <a:avLst>
              <a:gd name="adj1" fmla="val 3278"/>
              <a:gd name="adj2" fmla="val 9788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Yes, let’s.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95105" y="5160618"/>
            <a:ext cx="3914775" cy="476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3650605"/>
      </p:ext>
    </p:extLst>
  </p:cSld>
  <p:clrMapOvr>
    <a:masterClrMapping/>
  </p:clrMapOvr>
  <p:transition spd="slow">
    <p:push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908" y="1264432"/>
            <a:ext cx="5415004" cy="357321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687" y="2546699"/>
            <a:ext cx="2080443" cy="3288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0912" y="2458435"/>
            <a:ext cx="1843074" cy="3288179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74845" y="597506"/>
            <a:ext cx="4662372" cy="1145129"/>
          </a:xfrm>
          <a:prstGeom prst="wedgeRoundRectCallout">
            <a:avLst>
              <a:gd name="adj1" fmla="val -10830"/>
              <a:gd name="adj2" fmla="val 11126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Let’s go to the zoo and watch giraffes there.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593452" y="1181297"/>
            <a:ext cx="2684255" cy="927556"/>
          </a:xfrm>
          <a:prstGeom prst="wedgeRoundRectCallout">
            <a:avLst>
              <a:gd name="adj1" fmla="val 3278"/>
              <a:gd name="adj2" fmla="val 9788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Yes, let’s.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8883" y="5012438"/>
            <a:ext cx="4105275" cy="476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1482123"/>
      </p:ext>
    </p:extLst>
  </p:cSld>
  <p:clrMapOvr>
    <a:masterClrMapping/>
  </p:clrMapOvr>
  <p:transition spd="slow">
    <p:push dir="d"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4346" y="1317838"/>
            <a:ext cx="5099937" cy="323524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3848" y="2739015"/>
            <a:ext cx="2080443" cy="3288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56" y="2790204"/>
            <a:ext cx="1843074" cy="3288179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95403" y="1051988"/>
            <a:ext cx="4662372" cy="1145129"/>
          </a:xfrm>
          <a:prstGeom prst="wedgeRoundRectCallout">
            <a:avLst>
              <a:gd name="adj1" fmla="val -9824"/>
              <a:gd name="adj2" fmla="val 9283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Let’s go to my house and take photos there.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472703" y="1181297"/>
            <a:ext cx="2684255" cy="927556"/>
          </a:xfrm>
          <a:prstGeom prst="wedgeRoundRectCallout">
            <a:avLst>
              <a:gd name="adj1" fmla="val 3278"/>
              <a:gd name="adj2" fmla="val 9788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Yes, let’s.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5928" y="4868166"/>
            <a:ext cx="4676775" cy="5048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9583302"/>
      </p:ext>
    </p:extLst>
  </p:cSld>
  <p:clrMapOvr>
    <a:masterClrMapping/>
  </p:clrMapOvr>
  <p:transition spd="slow">
    <p:push dir="u"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06448" y="1641415"/>
            <a:ext cx="11049001" cy="4621879"/>
          </a:xfrm>
          <a:prstGeom prst="roundRect">
            <a:avLst/>
          </a:prstGeom>
          <a:solidFill>
            <a:srgbClr val="D6CAE3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0949" y="2620734"/>
            <a:ext cx="5122611" cy="2661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960" y="2376433"/>
            <a:ext cx="5524501" cy="3515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9" name="Up Ribbon 8"/>
          <p:cNvSpPr/>
          <p:nvPr/>
        </p:nvSpPr>
        <p:spPr>
          <a:xfrm>
            <a:off x="992091" y="975706"/>
            <a:ext cx="10277714" cy="1113650"/>
          </a:xfrm>
          <a:prstGeom prst="ribbon2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00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Task 6.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sing</a:t>
            </a:r>
          </a:p>
        </p:txBody>
      </p:sp>
      <p:pic>
        <p:nvPicPr>
          <p:cNvPr id="10" name="8.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7812849" y="1012492"/>
            <a:ext cx="879405" cy="8794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618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whoosh.wav"/>
          </p:stSnd>
        </p:sndAc>
      </p:transition>
    </mc:Choice>
    <mc:Fallback xmlns="">
      <p:transition spd="slow">
        <p:split orient="vert"/>
        <p:sndAc>
          <p:stSnd>
            <p:snd r:embed="rId1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6318">
            <a:off x="-49845" y="-328999"/>
            <a:ext cx="13306151" cy="572672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81757" y="1105134"/>
            <a:ext cx="11049001" cy="4479944"/>
          </a:xfrm>
          <a:prstGeom prst="roundRect">
            <a:avLst/>
          </a:prstGeom>
          <a:solidFill>
            <a:srgbClr val="D6CAE3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504" y="4156206"/>
            <a:ext cx="4842973" cy="2594971"/>
          </a:xfrm>
          <a:prstGeom prst="rect">
            <a:avLst/>
          </a:prstGeom>
        </p:spPr>
      </p:pic>
      <p:sp>
        <p:nvSpPr>
          <p:cNvPr id="2" name="TextBox 1">
            <a:hlinkClick r:id="" action="ppaction://noaction">
              <a:snd r:embed="rId7" name="8 (mp3cut.net) (6).wav"/>
            </a:hlinkClick>
          </p:cNvPr>
          <p:cNvSpPr txBox="1"/>
          <p:nvPr/>
        </p:nvSpPr>
        <p:spPr>
          <a:xfrm>
            <a:off x="1570924" y="2067834"/>
            <a:ext cx="8669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57257D"/>
                </a:solidFill>
                <a:latin typeface="Comic Sans MS" panose="030F0702030302020204" pitchFamily="66" charset="0"/>
              </a:rPr>
              <a:t>Let’s have fun at the zoo!</a:t>
            </a:r>
          </a:p>
        </p:txBody>
      </p:sp>
      <p:pic>
        <p:nvPicPr>
          <p:cNvPr id="3" name="8.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biLevel thresh="75000"/>
          </a:blip>
          <a:stretch>
            <a:fillRect/>
          </a:stretch>
        </p:blipFill>
        <p:spPr>
          <a:xfrm>
            <a:off x="297195" y="225729"/>
            <a:ext cx="879405" cy="879405"/>
          </a:xfrm>
          <a:prstGeom prst="rect">
            <a:avLst/>
          </a:prstGeom>
        </p:spPr>
      </p:pic>
      <p:sp>
        <p:nvSpPr>
          <p:cNvPr id="10" name="Rectangle 9">
            <a:hlinkClick r:id="" action="ppaction://noaction">
              <a:snd r:embed="rId8" name="8 (mp3cut.net) (7).wav"/>
            </a:hlinkClick>
          </p:cNvPr>
          <p:cNvSpPr/>
          <p:nvPr/>
        </p:nvSpPr>
        <p:spPr>
          <a:xfrm>
            <a:off x="1570924" y="2682272"/>
            <a:ext cx="6569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7257D"/>
                </a:solidFill>
                <a:latin typeface="Comic Sans MS" panose="030F0702030302020204" pitchFamily="66" charset="0"/>
              </a:rPr>
              <a:t>Let’s have fun, me and you!</a:t>
            </a:r>
          </a:p>
        </p:txBody>
      </p:sp>
      <p:sp>
        <p:nvSpPr>
          <p:cNvPr id="11" name="Rectangle 10">
            <a:hlinkClick r:id="" action="ppaction://noaction">
              <a:snd r:embed="rId9" name="8 (mp3cut.net) (8).wav"/>
            </a:hlinkClick>
          </p:cNvPr>
          <p:cNvSpPr/>
          <p:nvPr/>
        </p:nvSpPr>
        <p:spPr>
          <a:xfrm>
            <a:off x="1538181" y="3296710"/>
            <a:ext cx="81435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7257D"/>
                </a:solidFill>
                <a:latin typeface="Comic Sans MS" panose="030F0702030302020204" pitchFamily="66" charset="0"/>
              </a:rPr>
              <a:t>Look at the lion! Listen to it roar!</a:t>
            </a:r>
          </a:p>
        </p:txBody>
      </p:sp>
      <p:sp>
        <p:nvSpPr>
          <p:cNvPr id="12" name="Rectangle 11">
            <a:hlinkClick r:id="" action="ppaction://noaction">
              <a:snd r:embed="rId10" name="8 (mp3cut.net) (9).wav"/>
            </a:hlinkClick>
          </p:cNvPr>
          <p:cNvSpPr/>
          <p:nvPr/>
        </p:nvSpPr>
        <p:spPr>
          <a:xfrm>
            <a:off x="1538181" y="3963431"/>
            <a:ext cx="57230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7257D"/>
                </a:solidFill>
                <a:latin typeface="Comic Sans MS" panose="030F0702030302020204" pitchFamily="66" charset="0"/>
              </a:rPr>
              <a:t>Just don’t go too close!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6013140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8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8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8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388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6318">
            <a:off x="-346060" y="442546"/>
            <a:ext cx="13306151" cy="57267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90918" y="2487706"/>
            <a:ext cx="9251576" cy="1721223"/>
          </a:xfrm>
          <a:prstGeom prst="rect">
            <a:avLst/>
          </a:prstGeom>
          <a:solidFill>
            <a:srgbClr val="B8184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2" name="TextBox 1">
            <a:hlinkClick r:id="" action="ppaction://noaction">
              <a:snd r:embed="rId8" name="8 (mp3cut.net) (6).wav"/>
            </a:hlinkClick>
          </p:cNvPr>
          <p:cNvSpPr txBox="1"/>
          <p:nvPr/>
        </p:nvSpPr>
        <p:spPr>
          <a:xfrm>
            <a:off x="1570924" y="2067834"/>
            <a:ext cx="8669205" cy="163121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B81846"/>
                </a:solidFill>
                <a:latin typeface="Comic Sans MS" panose="030F0702030302020204" pitchFamily="66" charset="0"/>
              </a:rPr>
              <a:t>Song composer</a:t>
            </a:r>
          </a:p>
          <a:p>
            <a:pPr algn="ctr"/>
            <a:r>
              <a:rPr lang="en-US" sz="4000" dirty="0">
                <a:solidFill>
                  <a:srgbClr val="57257D"/>
                </a:solidFill>
                <a:latin typeface="Comic Sans MS" panose="030F0702030302020204" pitchFamily="66" charset="0"/>
              </a:rPr>
              <a:t>Let’s make new version of the song!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17" y="3561830"/>
            <a:ext cx="4842973" cy="25949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122895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6318">
            <a:off x="-49845" y="-328999"/>
            <a:ext cx="13306151" cy="572672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81452" y="1828800"/>
            <a:ext cx="8291147" cy="3033346"/>
          </a:xfrm>
          <a:prstGeom prst="roundRect">
            <a:avLst/>
          </a:prstGeom>
          <a:solidFill>
            <a:srgbClr val="D6CAE3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504" y="4156206"/>
            <a:ext cx="4842973" cy="2594971"/>
          </a:xfrm>
          <a:prstGeom prst="rect">
            <a:avLst/>
          </a:prstGeom>
        </p:spPr>
      </p:pic>
      <p:sp>
        <p:nvSpPr>
          <p:cNvPr id="2" name="TextBox 1">
            <a:hlinkClick r:id="" action="ppaction://noaction">
              <a:snd r:embed="rId9" name="8 (mp3cut.net) (6).wav"/>
            </a:hlinkClick>
          </p:cNvPr>
          <p:cNvSpPr txBox="1"/>
          <p:nvPr/>
        </p:nvSpPr>
        <p:spPr>
          <a:xfrm>
            <a:off x="1570924" y="2067834"/>
            <a:ext cx="8669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57257D"/>
                </a:solidFill>
                <a:latin typeface="Comic Sans MS" panose="030F0702030302020204" pitchFamily="66" charset="0"/>
              </a:rPr>
              <a:t>Let’s have fun </a:t>
            </a:r>
            <a:r>
              <a:rPr lang="en-US" sz="4000">
                <a:solidFill>
                  <a:srgbClr val="57257D"/>
                </a:solidFill>
                <a:latin typeface="Comic Sans MS" panose="030F0702030302020204" pitchFamily="66" charset="0"/>
              </a:rPr>
              <a:t>at the zoo!</a:t>
            </a:r>
            <a:endParaRPr lang="en-US" sz="4000" dirty="0">
              <a:solidFill>
                <a:srgbClr val="57257D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" action="ppaction://noaction">
              <a:snd r:embed="rId10" name="8 (mp3cut.net) (7).wav"/>
            </a:hlinkClick>
          </p:cNvPr>
          <p:cNvSpPr/>
          <p:nvPr/>
        </p:nvSpPr>
        <p:spPr>
          <a:xfrm>
            <a:off x="1570924" y="2682272"/>
            <a:ext cx="55996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7257D"/>
                </a:solidFill>
                <a:latin typeface="Comic Sans MS" panose="030F0702030302020204" pitchFamily="66" charset="0"/>
              </a:rPr>
              <a:t>Let’s have </a:t>
            </a:r>
            <a:r>
              <a:rPr lang="en-US" sz="4000">
                <a:solidFill>
                  <a:srgbClr val="57257D"/>
                </a:solidFill>
                <a:latin typeface="Comic Sans MS" panose="030F0702030302020204" pitchFamily="66" charset="0"/>
              </a:rPr>
              <a:t>fun,… and….!</a:t>
            </a:r>
            <a:endParaRPr lang="en-US" sz="4000" dirty="0">
              <a:solidFill>
                <a:srgbClr val="57257D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" action="ppaction://noaction">
              <a:snd r:embed="rId11" name="8 (mp3cut.net) (8).wav"/>
            </a:hlinkClick>
          </p:cNvPr>
          <p:cNvSpPr/>
          <p:nvPr/>
        </p:nvSpPr>
        <p:spPr>
          <a:xfrm>
            <a:off x="1538181" y="3296710"/>
            <a:ext cx="74094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7257D"/>
                </a:solidFill>
                <a:latin typeface="Comic Sans MS" panose="030F0702030302020204" pitchFamily="66" charset="0"/>
              </a:rPr>
              <a:t>Look </a:t>
            </a:r>
            <a:r>
              <a:rPr lang="en-US" sz="4000">
                <a:solidFill>
                  <a:srgbClr val="57257D"/>
                </a:solidFill>
                <a:latin typeface="Comic Sans MS" panose="030F0702030302020204" pitchFamily="66" charset="0"/>
              </a:rPr>
              <a:t>at the……! </a:t>
            </a:r>
            <a:r>
              <a:rPr lang="en-US" sz="4000" dirty="0">
                <a:solidFill>
                  <a:srgbClr val="57257D"/>
                </a:solidFill>
                <a:latin typeface="Comic Sans MS" panose="030F0702030302020204" pitchFamily="66" charset="0"/>
              </a:rPr>
              <a:t>Listen </a:t>
            </a:r>
            <a:r>
              <a:rPr lang="en-US" sz="4000">
                <a:solidFill>
                  <a:srgbClr val="57257D"/>
                </a:solidFill>
                <a:latin typeface="Comic Sans MS" panose="030F0702030302020204" pitchFamily="66" charset="0"/>
              </a:rPr>
              <a:t>to it……!</a:t>
            </a:r>
            <a:endParaRPr lang="en-US" sz="4000" dirty="0">
              <a:solidFill>
                <a:srgbClr val="57257D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" action="ppaction://noaction">
              <a:snd r:embed="rId12" name="8 (mp3cut.net) (9).wav"/>
            </a:hlinkClick>
          </p:cNvPr>
          <p:cNvSpPr/>
          <p:nvPr/>
        </p:nvSpPr>
        <p:spPr>
          <a:xfrm>
            <a:off x="1538181" y="3963431"/>
            <a:ext cx="57230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7257D"/>
                </a:solidFill>
                <a:latin typeface="Comic Sans MS" panose="030F0702030302020204" pitchFamily="66" charset="0"/>
              </a:rPr>
              <a:t>Just don’t go too close!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598892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1634">
            <a:off x="3731467" y="-209793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90280" y="1543941"/>
            <a:ext cx="4478359" cy="155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Match</a:t>
            </a:r>
            <a:endParaRPr lang="zh-CN" altLang="en-US" sz="4800" b="1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83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0" y="4618602"/>
            <a:ext cx="12214860" cy="22393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599" y="645459"/>
            <a:ext cx="4894731" cy="584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1. Let’s go to the zoo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599" y="1402976"/>
            <a:ext cx="4894731" cy="55399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2. Let’s go to the museum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598" y="2160493"/>
            <a:ext cx="4894732" cy="55399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3. Let’s go to the park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598" y="2918010"/>
            <a:ext cx="4894732" cy="55399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4. Let’s go to the pool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599" y="3675527"/>
            <a:ext cx="4894732" cy="55399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5. Let’s go to the toy shop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80630" y="645459"/>
            <a:ext cx="5647765" cy="55399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a. and swim there.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80630" y="1402976"/>
            <a:ext cx="5647766" cy="55399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b. and see the paintings there.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80630" y="2160493"/>
            <a:ext cx="5647765" cy="55399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c. and watch elephants there.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80630" y="2918010"/>
            <a:ext cx="5647765" cy="55399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d. and buy teddy bears there.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380631" y="3680009"/>
            <a:ext cx="5647765" cy="55399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e. and ride a bike there.</a:t>
            </a:r>
          </a:p>
        </p:txBody>
      </p:sp>
      <p:cxnSp>
        <p:nvCxnSpPr>
          <p:cNvPr id="14" name="Straight Connector 13"/>
          <p:cNvCxnSpPr>
            <a:stCxn id="2" idx="3"/>
            <a:endCxn id="10" idx="1"/>
          </p:cNvCxnSpPr>
          <p:nvPr/>
        </p:nvCxnSpPr>
        <p:spPr>
          <a:xfrm>
            <a:off x="5123330" y="937847"/>
            <a:ext cx="1257300" cy="1499645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9" idx="1"/>
          </p:cNvCxnSpPr>
          <p:nvPr/>
        </p:nvCxnSpPr>
        <p:spPr>
          <a:xfrm>
            <a:off x="5123330" y="1679975"/>
            <a:ext cx="12573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123330" y="2437492"/>
            <a:ext cx="1257300" cy="151503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8" idx="1"/>
          </p:cNvCxnSpPr>
          <p:nvPr/>
        </p:nvCxnSpPr>
        <p:spPr>
          <a:xfrm flipV="1">
            <a:off x="5123330" y="922458"/>
            <a:ext cx="1257300" cy="227255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1" idx="1"/>
          </p:cNvCxnSpPr>
          <p:nvPr/>
        </p:nvCxnSpPr>
        <p:spPr>
          <a:xfrm flipV="1">
            <a:off x="5123330" y="3195009"/>
            <a:ext cx="1257300" cy="88392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342898" y="4858552"/>
            <a:ext cx="11459294" cy="1634017"/>
            <a:chOff x="97294" y="4931546"/>
            <a:chExt cx="11956360" cy="1620514"/>
          </a:xfrm>
          <a:solidFill>
            <a:schemeClr val="bg1"/>
          </a:solidFill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365869">
              <a:off x="97294" y="5027980"/>
              <a:ext cx="2212400" cy="147246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122" y="4954406"/>
              <a:ext cx="2234184" cy="148626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3885" y="4954406"/>
              <a:ext cx="2150864" cy="148626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3048" y="4931546"/>
              <a:ext cx="2290638" cy="148626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6577">
              <a:off x="9763016" y="5024968"/>
              <a:ext cx="2290638" cy="152709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5544129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342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12913" y="3263862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248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  <p:sndAc>
          <p:stSnd>
            <p:snd r:embed="rId6" name="whoosh.wav"/>
          </p:stSnd>
        </p:sndAc>
      </p:transition>
    </mc:Choice>
    <mc:Fallback xmlns="">
      <p:transition>
        <p:push dir="u"/>
        <p:sndAc>
          <p:stSnd>
            <p:snd r:embed="rId1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490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7238" y="1161140"/>
            <a:ext cx="11640457" cy="5326743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778" y="2071834"/>
            <a:ext cx="4819650" cy="3619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933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4698" y="2524350"/>
            <a:ext cx="5983729" cy="2600325"/>
          </a:xfrm>
          <a:prstGeom prst="rect">
            <a:avLst/>
          </a:prstGeom>
        </p:spPr>
      </p:pic>
      <p:sp>
        <p:nvSpPr>
          <p:cNvPr id="7" name="Up Ribbon 6"/>
          <p:cNvSpPr/>
          <p:nvPr/>
        </p:nvSpPr>
        <p:spPr>
          <a:xfrm>
            <a:off x="1130494" y="502837"/>
            <a:ext cx="10165270" cy="1113650"/>
          </a:xfrm>
          <a:prstGeom prst="ribbon2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Task 4.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repeat</a:t>
            </a:r>
          </a:p>
        </p:txBody>
      </p:sp>
      <p:pic>
        <p:nvPicPr>
          <p:cNvPr id="8" name="8.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8294557" y="6649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958476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4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471512" y="2063262"/>
            <a:ext cx="7251910" cy="3815021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	Let’_____.</a:t>
            </a:r>
          </a:p>
          <a:p>
            <a:r>
              <a:rPr lang="en-US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	Yes, let’s.</a:t>
            </a:r>
          </a:p>
        </p:txBody>
      </p:sp>
      <p:sp>
        <p:nvSpPr>
          <p:cNvPr id="7" name="Up Ribbon 6"/>
          <p:cNvSpPr/>
          <p:nvPr/>
        </p:nvSpPr>
        <p:spPr>
          <a:xfrm>
            <a:off x="1333886" y="1178190"/>
            <a:ext cx="9527161" cy="1113650"/>
          </a:xfrm>
          <a:prstGeom prst="ribbon2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New structure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8" b="98121" l="25337" r="73317">
                        <a14:foregroundMark x1="41058" y1="9576" x2="41058" y2="9576"/>
                        <a14:foregroundMark x1="42115" y1="15394" x2="42115" y2="15394"/>
                        <a14:foregroundMark x1="43750" y1="23273" x2="43750" y2="23273"/>
                        <a14:foregroundMark x1="44327" y1="26667" x2="44327" y2="26667"/>
                        <a14:foregroundMark x1="50000" y1="30424" x2="50000" y2="30424"/>
                        <a14:foregroundMark x1="50288" y1="38606" x2="50288" y2="38606"/>
                        <a14:foregroundMark x1="47548" y1="35576" x2="47548" y2="35576"/>
                        <a14:foregroundMark x1="52163" y1="36606" x2="52163" y2="36606"/>
                        <a14:foregroundMark x1="47837" y1="89939" x2="47837" y2="89939"/>
                        <a14:foregroundMark x1="47019" y1="85455" x2="47019" y2="85455"/>
                        <a14:foregroundMark x1="55962" y1="91939" x2="55962" y2="91939"/>
                        <a14:foregroundMark x1="53269" y1="86848" x2="53269" y2="86848"/>
                        <a14:foregroundMark x1="57067" y1="90242" x2="57067" y2="90242"/>
                        <a14:foregroundMark x1="53510" y1="83394" x2="53510" y2="83394"/>
                        <a14:foregroundMark x1="47452" y1="83939" x2="47452" y2="83939"/>
                        <a14:foregroundMark x1="48173" y1="86970" x2="48173" y2="86970"/>
                        <a14:foregroundMark x1="46587" y1="88303" x2="46587" y2="88303"/>
                        <a14:foregroundMark x1="45192" y1="91152" x2="45192" y2="91152"/>
                        <a14:foregroundMark x1="54231" y1="85697" x2="54231" y2="85697"/>
                        <a14:foregroundMark x1="54904" y1="88727" x2="54904" y2="88727"/>
                        <a14:foregroundMark x1="54231" y1="87636" x2="54231" y2="87636"/>
                        <a14:foregroundMark x1="48702" y1="85576" x2="48702" y2="85576"/>
                        <a14:foregroundMark x1="45913" y1="90485" x2="45913" y2="90485"/>
                        <a14:foregroundMark x1="39327" y1="18242" x2="39327" y2="18242"/>
                        <a14:foregroundMark x1="52163" y1="11818" x2="52163" y2="11818"/>
                        <a14:foregroundMark x1="56058" y1="30182" x2="56058" y2="30182"/>
                        <a14:foregroundMark x1="39760" y1="31758" x2="39760" y2="31758"/>
                        <a14:foregroundMark x1="38654" y1="30061" x2="38654" y2="30061"/>
                        <a14:foregroundMark x1="57404" y1="26182" x2="57404" y2="26182"/>
                        <a14:foregroundMark x1="54183" y1="82545" x2="54183" y2="82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97" t="4786" r="26681" b="3248"/>
          <a:stretch/>
        </p:blipFill>
        <p:spPr>
          <a:xfrm flipH="1">
            <a:off x="8019254" y="2619509"/>
            <a:ext cx="2841793" cy="4343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3907038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13985" y="1640868"/>
            <a:ext cx="10194280" cy="4070615"/>
            <a:chOff x="1309927" y="1640868"/>
            <a:chExt cx="10194280" cy="40706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927" y="1640868"/>
              <a:ext cx="9743681" cy="407061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645425" y="2966415"/>
              <a:ext cx="78587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Pass the ball</a:t>
              </a:r>
              <a:endParaRPr lang="en-US" sz="60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5" name="Rounded Rectangular Callout 4"/>
          <p:cNvSpPr/>
          <p:nvPr/>
        </p:nvSpPr>
        <p:spPr>
          <a:xfrm>
            <a:off x="4050985" y="1265143"/>
            <a:ext cx="7453222" cy="1224951"/>
          </a:xfrm>
          <a:prstGeom prst="wedgeRoundRectCallout">
            <a:avLst>
              <a:gd name="adj1" fmla="val 1392"/>
              <a:gd name="adj2" fmla="val 8503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1258888" algn="l"/>
              </a:tabLst>
            </a:pPr>
            <a:r>
              <a:rPr lang="en-US" sz="3600" dirty="0">
                <a:solidFill>
                  <a:srgbClr val="A80044"/>
                </a:solidFill>
                <a:latin typeface="Comic Sans MS" panose="030F0702030302020204" pitchFamily="66" charset="0"/>
              </a:rPr>
              <a:t>Let’s go to _____ </a:t>
            </a:r>
            <a:r>
              <a:rPr lang="en-US" sz="3600">
                <a:solidFill>
                  <a:srgbClr val="A80044"/>
                </a:solidFill>
                <a:latin typeface="Comic Sans MS" panose="030F0702030302020204" pitchFamily="66" charset="0"/>
              </a:rPr>
              <a:t>and ______.</a:t>
            </a:r>
            <a:endParaRPr lang="en-US" sz="3600" dirty="0">
              <a:solidFill>
                <a:srgbClr val="A80044"/>
              </a:solidFill>
              <a:latin typeface="Comic Sans MS" panose="030F0702030302020204" pitchFamily="66" charset="0"/>
            </a:endParaRPr>
          </a:p>
          <a:p>
            <a:pPr algn="ctr"/>
            <a:endParaRPr lang="en-US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8017514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72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6627" y="1384757"/>
            <a:ext cx="5478743" cy="345623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3848" y="2739015"/>
            <a:ext cx="2080443" cy="3288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02" y="2770929"/>
            <a:ext cx="1843074" cy="3288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2829" y="5061062"/>
            <a:ext cx="3806337" cy="5511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ounded Rectangular Callout 5"/>
          <p:cNvSpPr/>
          <p:nvPr/>
        </p:nvSpPr>
        <p:spPr>
          <a:xfrm>
            <a:off x="395403" y="1051988"/>
            <a:ext cx="4662372" cy="1145129"/>
          </a:xfrm>
          <a:prstGeom prst="wedgeRoundRectCallout">
            <a:avLst>
              <a:gd name="adj1" fmla="val -9824"/>
              <a:gd name="adj2" fmla="val 9283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Let’s go to the park and ride the bike there.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472703" y="1181297"/>
            <a:ext cx="2684255" cy="927556"/>
          </a:xfrm>
          <a:prstGeom prst="wedgeRoundRectCallout">
            <a:avLst>
              <a:gd name="adj1" fmla="val 3278"/>
              <a:gd name="adj2" fmla="val 9788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Yes, let’s.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8246890"/>
      </p:ext>
    </p:extLst>
  </p:cSld>
  <p:clrMapOvr>
    <a:masterClrMapping/>
  </p:clrMapOvr>
  <p:transition spd="slow">
    <p:push dir="u"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613" y="1244041"/>
            <a:ext cx="5604753" cy="33612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3848" y="2739015"/>
            <a:ext cx="2080443" cy="3288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56" y="2790204"/>
            <a:ext cx="1843074" cy="3288179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95403" y="1051988"/>
            <a:ext cx="4662372" cy="1145129"/>
          </a:xfrm>
          <a:prstGeom prst="wedgeRoundRectCallout">
            <a:avLst>
              <a:gd name="adj1" fmla="val -9824"/>
              <a:gd name="adj2" fmla="val 9283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Let’s go to the theater and have fun there.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472703" y="1181297"/>
            <a:ext cx="2684255" cy="927556"/>
          </a:xfrm>
          <a:prstGeom prst="wedgeRoundRectCallout">
            <a:avLst>
              <a:gd name="adj1" fmla="val 3278"/>
              <a:gd name="adj2" fmla="val 9788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Yes, let’s.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60811" y="4920341"/>
            <a:ext cx="3724275" cy="468011"/>
          </a:xfrm>
          <a:prstGeom prst="rect">
            <a:avLst/>
          </a:prstGeom>
          <a:solidFill>
            <a:schemeClr val="tx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3011965"/>
      </p:ext>
    </p:extLst>
  </p:cSld>
  <p:clrMapOvr>
    <a:masterClrMapping/>
  </p:clrMapOvr>
  <p:transition spd="slow">
    <p:push dir="r"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99.Unit 8 - Lesson 3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bYy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Ntj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22M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bYy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Ntj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22M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NtjKVXahn1hYAAAAGIAAAAcAAAAdW5pdmVyc2FsL2xvY2FsX3NldHRpbmdzLnhtbLOxr8jNUShLLSrOzM+zVTLUM1BSSM1Lzk/JzEu3VQoNcdO1UFIoLknMS0nMyc9LtVXKy1dSsLfjssnJT07MCU4tKQEqLFYoyEmsTC0KSc0FMkpS/RJzgSrDw42V9O24AFBLAwQUAAIACADbYy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bYylVPMoRpUsAAABqAAAAGwAAAHVuaXZlcnNhbC91bml2ZXJzYWwucG5nLnhtbLOxr8jNUShLLSrOzM+zVTLUM1Cyt+PlsikoSi3LTC1XqACKGekZQICSQqWtkgkStzwzpSTDVsnCwBAhlpGamZ5RYqtkhiSoDzQSAFBLAQIAABQAAgAIAOOGAlPDxJh2RwMAAOEJAAAUAAAAAAAAAAEAAAAAAAAAAAB1bml2ZXJzYWwvcGxheWVyLnhtbFBLAQIAABQAAgAIANtjKVXKowNubAYAACgZAAAdAAAAAAAAAAEAAAAAAHkDAAB1bml2ZXJzYWwvY29tbW9uX21lc3NhZ2VzLmxuZ1BLAQIAABQAAgAIANtjKVUVHmAbowAAAH8BAAAuAAAAAAAAAAEAAAAAACAKAAB1bml2ZXJzYWwvcGxheWJhY2tfYW5kX25hdmlnYXRpb25fc2V0dGluZ3MueG1sUEsBAgAAFAACAAgA22MpVaenV+h8BAAAbxcAACcAAAAAAAAAAQAAAAAADwsAAHVuaXZlcnNhbC9mbGFzaF9wdWJsaXNoaW5nX3NldHRpbmdzLnhtbFBLAQIAABQAAgAIANtjKVW86VOGdwMAAOgMAAAhAAAAAAAAAAEAAAAAANAPAAB1bml2ZXJzYWwvZmxhc2hfc2tpbl9zZXR0aW5ncy54bWxQSwECAAAUAAIACADbYylVF9vd2HcEAAD5FgAAJgAAAAAAAAABAAAAAACGEwAAdW5pdmVyc2FsL2h0bWxfcHVibGlzaGluZ19zZXR0aW5ncy54bWxQSwECAAAUAAIACADbYylVVHMZhbABAACBBgAAHwAAAAAAAAABAAAAAABBGAAAdW5pdmVyc2FsL2h0bWxfc2tpbl9zZXR0aW5ncy5qc1BLAQIAABQAAgAIANtjKVXahn1hYAAAAGIAAAAcAAAAAAAAAAEAAAAAAC4aAAB1bml2ZXJzYWwvbG9jYWxfc2V0dGluZ3MueG1sUEsBAgAAFAACAAgA22MpVYPsCm8cBgAARxMAABcAAAAAAAAAAAAAAAAAyBoAAHVuaXZlcnNhbC91bml2ZXJzYWwucG5nUEsBAgAAFAACAAgA22MpVTzKEaVLAAAAagAAABsAAAAAAAAAAQAAAAAAGSEAAHVuaXZlcnNhbC91bml2ZXJzYWwucG5nLnhtbFBLBQYAAAAACgAKAAYDAACdIQAAAAA="/>
  <p:tag name="ISPRING_LMS_API_VERSION" val="SCORM 2004 (2nd edition)"/>
  <p:tag name="ISPRING_ULTRA_SCORM_COURSE_ID" val="A4EC9EED-7F3A-4988-A161-933C334F1527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99.Unit 8 - Lesson 3-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537C8B-C4EF-484F-964D-45B9E87861E2}:2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ACFA4F-DB4E-4DC8-9BB4-E792CF53BE0F}:2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27374F-886D-46DB-8057-19F33974F26B}:26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594C6F-BEAF-4C41-895C-930C3FC73B6F}:26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015E40-B713-4A14-A39F-23C8AAE2BD67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0F84E9-F792-4900-B057-9693427BFD5F}:28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008D96-3DFC-4DC5-AF3A-5ADF0AB38173}:27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DD0156-9A51-4754-9FA4-3C5ADCFAA20F}:28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7B9535-7809-46A0-A0FD-157CBDFB83C1}:2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5CE90C-4DCE-4C7B-A0D3-1DE63B7D0E42}: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70D201-6042-4B7D-9C10-C0008DA0778F}:2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5FF3BE-1542-4FDC-ADF8-E48589613159}:2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242601-4A60-40EC-8B71-84EB361FF546}:28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4EA8F7-10B2-4BD8-96BF-F0C0D645D671}:27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B1838D-B6EF-40AF-961A-46C4DF6AB1D2}:27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441EE-73AD-4A56-B02C-42FA733FA09C}:2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725A79-1556-4313-BFF4-00DFA1AD627D}:27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3C019C-F662-4A33-96A1-D44346A99EF2}:28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87E976-42A9-4BD2-8E16-C4AB65214D7F}:27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5A183A-2D3D-4B14-9BA7-0D1884B9CADF}:2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362</Words>
  <Application>Microsoft Office PowerPoint</Application>
  <PresentationFormat>Widescreen</PresentationFormat>
  <Paragraphs>73</Paragraphs>
  <Slides>20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Roboto Condensed Light</vt:lpstr>
      <vt:lpstr>Office Theme</vt:lpstr>
      <vt:lpstr>8_Office Theme</vt:lpstr>
      <vt:lpstr>1_Science Subject for Elementary - 3rd Grade: Physical, Life, and Earth by Slidesgo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99.Unit 8 - Lesson 3- period 2</dc:title>
  <dc:creator>DELL 7240</dc:creator>
  <cp:lastModifiedBy>Kim Chi</cp:lastModifiedBy>
  <cp:revision>50</cp:revision>
  <dcterms:created xsi:type="dcterms:W3CDTF">2022-03-23T09:33:38Z</dcterms:created>
  <dcterms:modified xsi:type="dcterms:W3CDTF">2026-03-03T01:08:34Z</dcterms:modified>
</cp:coreProperties>
</file>