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</p:sldMasterIdLst>
  <p:notesMasterIdLst>
    <p:notesMasterId r:id="rId18"/>
  </p:notesMasterIdLst>
  <p:sldIdLst>
    <p:sldId id="471" r:id="rId4"/>
    <p:sldId id="468" r:id="rId5"/>
    <p:sldId id="472" r:id="rId6"/>
    <p:sldId id="466" r:id="rId7"/>
    <p:sldId id="479" r:id="rId8"/>
    <p:sldId id="473" r:id="rId9"/>
    <p:sldId id="475" r:id="rId10"/>
    <p:sldId id="469" r:id="rId11"/>
    <p:sldId id="476" r:id="rId12"/>
    <p:sldId id="456" r:id="rId13"/>
    <p:sldId id="477" r:id="rId14"/>
    <p:sldId id="478" r:id="rId15"/>
    <p:sldId id="470" r:id="rId16"/>
    <p:sldId id="431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CCFF66"/>
    <a:srgbClr val="0000FF"/>
    <a:srgbClr val="6600CC"/>
    <a:srgbClr val="FF0066"/>
    <a:srgbClr val="FF7C80"/>
    <a:srgbClr val="FF66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6187" autoAdjust="0"/>
  </p:normalViewPr>
  <p:slideViewPr>
    <p:cSldViewPr>
      <p:cViewPr varScale="1">
        <p:scale>
          <a:sx n="41" d="100"/>
          <a:sy n="41" d="100"/>
        </p:scale>
        <p:origin x="1032" y="2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88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64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39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00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9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76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86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60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5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44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21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68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4" y="0"/>
            <a:ext cx="16293593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093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3840"/>
            <a:ext cx="16276638" cy="890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103" y="243841"/>
            <a:ext cx="9888058" cy="7367045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94" y="243840"/>
            <a:ext cx="3435533" cy="3100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4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41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67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10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16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0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5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99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01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87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646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4" y="0"/>
            <a:ext cx="16293593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1590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3840"/>
            <a:ext cx="16276638" cy="890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103" y="243841"/>
            <a:ext cx="9888058" cy="7367045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94" y="243840"/>
            <a:ext cx="3435533" cy="3100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82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524" eaLnBrk="1" fontAlgn="auto" hangingPunct="1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2524" eaLnBrk="1" fontAlgn="auto" hangingPunct="1">
                <a:spcBef>
                  <a:spcPts val="0"/>
                </a:spcBef>
                <a:spcAft>
                  <a:spcPts val="0"/>
                </a:spcAft>
              </a:pPr>
              <a:t>3/10/2026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5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524" eaLnBrk="1" fontAlgn="auto" hangingPunct="1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25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7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524" eaLnBrk="1" fontAlgn="auto" hangingPunct="1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2524" eaLnBrk="1" fontAlgn="auto" hangingPunct="1">
                <a:spcBef>
                  <a:spcPts val="0"/>
                </a:spcBef>
                <a:spcAft>
                  <a:spcPts val="0"/>
                </a:spcAft>
              </a:pPr>
              <a:t>3/10/2026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5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524" eaLnBrk="1" fontAlgn="auto" hangingPunct="1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25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58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501959" y="620572"/>
            <a:ext cx="10515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TUYÊN TRUYỀN BẢO VỆ THIÊN NHIÊN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6FAC-58A9-F505-BB95-2AE8A31D4846}"/>
              </a:ext>
            </a:extLst>
          </p:cNvPr>
          <p:cNvSpPr txBox="1"/>
          <p:nvPr/>
        </p:nvSpPr>
        <p:spPr>
          <a:xfrm>
            <a:off x="1661319" y="5824478"/>
            <a:ext cx="14079424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các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ứng xử bảo vệ cảnh quan thiên nhiên</a:t>
            </a:r>
            <a:endParaRPr lang="en-US" sz="4000" b="1" i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i="0" u="sng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i="0" u="sng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0" u="sng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u="sng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i="0" u="sng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40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0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119" y="2722460"/>
            <a:ext cx="4729280" cy="2992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0759" y="1597319"/>
            <a:ext cx="7620000" cy="1015663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8427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C23018-4DDC-C98A-C75D-8F7FC93868F5}"/>
              </a:ext>
            </a:extLst>
          </p:cNvPr>
          <p:cNvSpPr txBox="1"/>
          <p:nvPr/>
        </p:nvSpPr>
        <p:spPr>
          <a:xfrm>
            <a:off x="3642519" y="1219200"/>
            <a:ext cx="7681119" cy="92153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ĐÁNH GIÁ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23018-4DDC-C98A-C75D-8F7FC93868F5}"/>
              </a:ext>
            </a:extLst>
          </p:cNvPr>
          <p:cNvSpPr txBox="1"/>
          <p:nvPr/>
        </p:nvSpPr>
        <p:spPr>
          <a:xfrm>
            <a:off x="2880519" y="2667000"/>
            <a:ext cx="11201400" cy="3458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Nội dung đúng yêu cầu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Hình thức thể hiện phong phú, sáng tạo có tính thuyết phục cao.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Phong thái thể hiện tự nhiên.</a:t>
            </a:r>
            <a:endParaRPr lang="vi-VN" sz="4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96" y="4161375"/>
            <a:ext cx="17093891" cy="419694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322247" y="-563450"/>
            <a:ext cx="2921000" cy="10513503"/>
            <a:chOff x="-6266669" y="-517583"/>
            <a:chExt cx="2190750" cy="7885127"/>
          </a:xfrm>
        </p:grpSpPr>
        <p:sp>
          <p:nvSpPr>
            <p:cNvPr id="39" name="Rectangle 38"/>
            <p:cNvSpPr/>
            <p:nvPr/>
          </p:nvSpPr>
          <p:spPr>
            <a:xfrm>
              <a:off x="-5249317" y="-517583"/>
              <a:ext cx="207183" cy="4571249"/>
            </a:xfrm>
            <a:prstGeom prst="rect">
              <a:avLst/>
            </a:prstGeom>
            <a:solidFill>
              <a:srgbClr val="B4BABF"/>
            </a:solidFill>
            <a:ln>
              <a:solidFill>
                <a:srgbClr val="B4B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65" t="290" r="1354" b="49154"/>
            <a:stretch/>
          </p:blipFill>
          <p:spPr>
            <a:xfrm>
              <a:off x="-6266669" y="3900444"/>
              <a:ext cx="2190750" cy="346710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8345324" y="-609565"/>
            <a:ext cx="2921000" cy="12174977"/>
            <a:chOff x="389773" y="-21036"/>
            <a:chExt cx="2190750" cy="9131233"/>
          </a:xfrm>
        </p:grpSpPr>
        <p:grpSp>
          <p:nvGrpSpPr>
            <p:cNvPr id="42" name="Group 41"/>
            <p:cNvGrpSpPr/>
            <p:nvPr/>
          </p:nvGrpSpPr>
          <p:grpSpPr>
            <a:xfrm>
              <a:off x="389773" y="-21036"/>
              <a:ext cx="2190750" cy="7885127"/>
              <a:chOff x="-6266669" y="-517583"/>
              <a:chExt cx="2190750" cy="7885127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-5249317" y="-517583"/>
                <a:ext cx="207183" cy="4571249"/>
              </a:xfrm>
              <a:prstGeom prst="rect">
                <a:avLst/>
              </a:prstGeom>
              <a:solidFill>
                <a:srgbClr val="B4BABF"/>
              </a:solidFill>
              <a:ln>
                <a:solidFill>
                  <a:srgbClr val="B4BA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65" t="290" r="1354" b="49154"/>
              <a:stretch/>
            </p:blipFill>
            <p:spPr>
              <a:xfrm>
                <a:off x="-6266669" y="3900444"/>
                <a:ext cx="2190750" cy="3467100"/>
              </a:xfrm>
              <a:prstGeom prst="rect">
                <a:avLst/>
              </a:prstGeom>
            </p:spPr>
          </p:pic>
        </p:grpSp>
        <p:grpSp>
          <p:nvGrpSpPr>
            <p:cNvPr id="43" name="Group 42"/>
            <p:cNvGrpSpPr/>
            <p:nvPr/>
          </p:nvGrpSpPr>
          <p:grpSpPr>
            <a:xfrm>
              <a:off x="745815" y="7245183"/>
              <a:ext cx="1812478" cy="1865014"/>
              <a:chOff x="9107785" y="-49250"/>
              <a:chExt cx="1812478" cy="1865014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06" t="38548" r="41962" b="34258"/>
              <a:stretch/>
            </p:blipFill>
            <p:spPr>
              <a:xfrm>
                <a:off x="9107785" y="-49250"/>
                <a:ext cx="1457609" cy="1865014"/>
              </a:xfrm>
              <a:prstGeom prst="rect">
                <a:avLst/>
              </a:prstGeom>
            </p:spPr>
          </p:pic>
          <p:sp>
            <p:nvSpPr>
              <p:cNvPr id="45" name="Rounded Rectangle 44"/>
              <p:cNvSpPr/>
              <p:nvPr/>
            </p:nvSpPr>
            <p:spPr>
              <a:xfrm>
                <a:off x="9245379" y="1205670"/>
                <a:ext cx="1674884" cy="43300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rgbClr val="0000FF"/>
                    </a:solidFill>
                    <a:latin typeface="Calibri" panose="020F0502020204030204"/>
                  </a:rPr>
                  <a:t>Nhóm</a:t>
                </a:r>
                <a:r>
                  <a:rPr lang="en-US" sz="2400" dirty="0">
                    <a:solidFill>
                      <a:srgbClr val="0000FF"/>
                    </a:solidFill>
                    <a:latin typeface="Calibri" panose="020F0502020204030204"/>
                  </a:rPr>
                  <a:t> 3</a:t>
                </a: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890408" y="-563450"/>
            <a:ext cx="2921000" cy="10513503"/>
            <a:chOff x="-6266669" y="-517583"/>
            <a:chExt cx="2190750" cy="7885127"/>
          </a:xfrm>
        </p:grpSpPr>
        <p:sp>
          <p:nvSpPr>
            <p:cNvPr id="49" name="Rectangle 48"/>
            <p:cNvSpPr/>
            <p:nvPr/>
          </p:nvSpPr>
          <p:spPr>
            <a:xfrm>
              <a:off x="-5249317" y="-517583"/>
              <a:ext cx="207183" cy="4571249"/>
            </a:xfrm>
            <a:prstGeom prst="rect">
              <a:avLst/>
            </a:prstGeom>
            <a:solidFill>
              <a:srgbClr val="B4BABF"/>
            </a:solidFill>
            <a:ln>
              <a:solidFill>
                <a:srgbClr val="B4B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65" t="290" r="1354" b="49154"/>
            <a:stretch/>
          </p:blipFill>
          <p:spPr>
            <a:xfrm>
              <a:off x="-6266669" y="3900444"/>
              <a:ext cx="2190750" cy="346710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12295071" y="-563450"/>
            <a:ext cx="2921000" cy="10513503"/>
            <a:chOff x="-6266669" y="-517583"/>
            <a:chExt cx="2190750" cy="7885127"/>
          </a:xfrm>
        </p:grpSpPr>
        <p:sp>
          <p:nvSpPr>
            <p:cNvPr id="52" name="Rectangle 51"/>
            <p:cNvSpPr/>
            <p:nvPr/>
          </p:nvSpPr>
          <p:spPr>
            <a:xfrm>
              <a:off x="-5249317" y="-517583"/>
              <a:ext cx="207183" cy="4571249"/>
            </a:xfrm>
            <a:prstGeom prst="rect">
              <a:avLst/>
            </a:prstGeom>
            <a:solidFill>
              <a:srgbClr val="B4BABF"/>
            </a:solidFill>
            <a:ln>
              <a:solidFill>
                <a:srgbClr val="B4B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65" t="290" r="1354" b="49154"/>
            <a:stretch/>
          </p:blipFill>
          <p:spPr>
            <a:xfrm>
              <a:off x="-6266669" y="3900444"/>
              <a:ext cx="2190750" cy="3467100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4326542" y="-518302"/>
            <a:ext cx="2921000" cy="10513503"/>
            <a:chOff x="-6266669" y="-517583"/>
            <a:chExt cx="2190750" cy="7885127"/>
          </a:xfrm>
        </p:grpSpPr>
        <p:sp>
          <p:nvSpPr>
            <p:cNvPr id="55" name="Rectangle 54"/>
            <p:cNvSpPr/>
            <p:nvPr/>
          </p:nvSpPr>
          <p:spPr>
            <a:xfrm>
              <a:off x="-5249317" y="-517583"/>
              <a:ext cx="207183" cy="4571249"/>
            </a:xfrm>
            <a:prstGeom prst="rect">
              <a:avLst/>
            </a:prstGeom>
            <a:solidFill>
              <a:srgbClr val="B4BABF"/>
            </a:solidFill>
            <a:ln>
              <a:solidFill>
                <a:srgbClr val="B4B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65" t="290" r="1354" b="49154"/>
            <a:stretch/>
          </p:blipFill>
          <p:spPr>
            <a:xfrm>
              <a:off x="-6266669" y="3900444"/>
              <a:ext cx="2190750" cy="3467100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906474" y="-619065"/>
            <a:ext cx="2921000" cy="12290168"/>
            <a:chOff x="3417602" y="5214695"/>
            <a:chExt cx="2190750" cy="9217626"/>
          </a:xfrm>
        </p:grpSpPr>
        <p:grpSp>
          <p:nvGrpSpPr>
            <p:cNvPr id="65" name="Group 64"/>
            <p:cNvGrpSpPr/>
            <p:nvPr/>
          </p:nvGrpSpPr>
          <p:grpSpPr>
            <a:xfrm>
              <a:off x="3417602" y="5214695"/>
              <a:ext cx="2190750" cy="7885127"/>
              <a:chOff x="-6266669" y="-517583"/>
              <a:chExt cx="2190750" cy="7885127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-5249317" y="-517583"/>
                <a:ext cx="207183" cy="4571249"/>
              </a:xfrm>
              <a:prstGeom prst="rect">
                <a:avLst/>
              </a:prstGeom>
              <a:solidFill>
                <a:srgbClr val="B4BABF"/>
              </a:solidFill>
              <a:ln>
                <a:solidFill>
                  <a:srgbClr val="B4BA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65" t="290" r="1354" b="49154"/>
              <a:stretch/>
            </p:blipFill>
            <p:spPr>
              <a:xfrm>
                <a:off x="-6266669" y="3900444"/>
                <a:ext cx="2190750" cy="3467100"/>
              </a:xfrm>
              <a:prstGeom prst="rect">
                <a:avLst/>
              </a:prstGeom>
            </p:spPr>
          </p:pic>
        </p:grpSp>
        <p:grpSp>
          <p:nvGrpSpPr>
            <p:cNvPr id="95" name="Group 94"/>
            <p:cNvGrpSpPr/>
            <p:nvPr/>
          </p:nvGrpSpPr>
          <p:grpSpPr>
            <a:xfrm>
              <a:off x="3657136" y="12623994"/>
              <a:ext cx="1600765" cy="1808327"/>
              <a:chOff x="3827163" y="11617556"/>
              <a:chExt cx="1600765" cy="1808327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67" t="6073" b="66072"/>
              <a:stretch/>
            </p:blipFill>
            <p:spPr>
              <a:xfrm rot="10800000" flipV="1">
                <a:off x="3827163" y="11617556"/>
                <a:ext cx="1600765" cy="1808327"/>
              </a:xfrm>
              <a:prstGeom prst="rect">
                <a:avLst/>
              </a:prstGeom>
            </p:spPr>
          </p:pic>
          <p:sp>
            <p:nvSpPr>
              <p:cNvPr id="94" name="Rounded Rectangle 93"/>
              <p:cNvSpPr/>
              <p:nvPr/>
            </p:nvSpPr>
            <p:spPr>
              <a:xfrm>
                <a:off x="4062009" y="12781865"/>
                <a:ext cx="1182419" cy="4809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rgbClr val="0000FF"/>
                    </a:solidFill>
                    <a:latin typeface="Calibri" panose="020F0502020204030204"/>
                  </a:rPr>
                  <a:t>Nhóm</a:t>
                </a:r>
                <a:r>
                  <a:rPr lang="en-US" sz="2400" dirty="0">
                    <a:solidFill>
                      <a:srgbClr val="0000FF"/>
                    </a:solidFill>
                    <a:latin typeface="Calibri" panose="020F0502020204030204"/>
                  </a:rPr>
                  <a:t> 1</a:t>
                </a: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12242672" y="-563451"/>
            <a:ext cx="2921000" cy="12706909"/>
            <a:chOff x="6416327" y="5120519"/>
            <a:chExt cx="2190750" cy="9530182"/>
          </a:xfrm>
        </p:grpSpPr>
        <p:grpSp>
          <p:nvGrpSpPr>
            <p:cNvPr id="72" name="Group 71"/>
            <p:cNvGrpSpPr/>
            <p:nvPr/>
          </p:nvGrpSpPr>
          <p:grpSpPr>
            <a:xfrm>
              <a:off x="6416327" y="5120519"/>
              <a:ext cx="2190750" cy="7885127"/>
              <a:chOff x="-6266669" y="-517583"/>
              <a:chExt cx="2190750" cy="7885127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-5249317" y="-517583"/>
                <a:ext cx="207183" cy="4571249"/>
              </a:xfrm>
              <a:prstGeom prst="rect">
                <a:avLst/>
              </a:prstGeom>
              <a:solidFill>
                <a:srgbClr val="B4BABF"/>
              </a:solidFill>
              <a:ln>
                <a:solidFill>
                  <a:srgbClr val="B4BA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7" name="Picture 76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65" t="290" r="1354" b="49154"/>
              <a:stretch/>
            </p:blipFill>
            <p:spPr>
              <a:xfrm>
                <a:off x="-6266669" y="3900444"/>
                <a:ext cx="2190750" cy="3467100"/>
              </a:xfrm>
              <a:prstGeom prst="rect">
                <a:avLst/>
              </a:prstGeom>
            </p:spPr>
          </p:pic>
        </p:grpSp>
        <p:grpSp>
          <p:nvGrpSpPr>
            <p:cNvPr id="97" name="Group 96"/>
            <p:cNvGrpSpPr/>
            <p:nvPr/>
          </p:nvGrpSpPr>
          <p:grpSpPr>
            <a:xfrm>
              <a:off x="6810495" y="12136101"/>
              <a:ext cx="1796582" cy="2514600"/>
              <a:chOff x="6678029" y="10865566"/>
              <a:chExt cx="1796582" cy="2514600"/>
            </a:xfrm>
          </p:grpSpPr>
          <p:pic>
            <p:nvPicPr>
              <p:cNvPr id="86" name="Picture 8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3" t="2037" r="79597" b="61296"/>
              <a:stretch/>
            </p:blipFill>
            <p:spPr>
              <a:xfrm>
                <a:off x="6678029" y="10865566"/>
                <a:ext cx="1511300" cy="2514600"/>
              </a:xfrm>
              <a:prstGeom prst="rect">
                <a:avLst/>
              </a:prstGeom>
            </p:spPr>
          </p:pic>
          <p:sp>
            <p:nvSpPr>
              <p:cNvPr id="96" name="Rounded Rectangle 95"/>
              <p:cNvSpPr/>
              <p:nvPr/>
            </p:nvSpPr>
            <p:spPr>
              <a:xfrm>
                <a:off x="6822129" y="12609519"/>
                <a:ext cx="1652482" cy="49030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0000FF"/>
                    </a:solidFill>
                    <a:latin typeface="Calibri" panose="020F0502020204030204"/>
                  </a:rPr>
                  <a:t>Nhóm</a:t>
                </a:r>
                <a:r>
                  <a:rPr lang="en-US" smtClean="0">
                    <a:solidFill>
                      <a:srgbClr val="0000FF"/>
                    </a:solidFill>
                    <a:latin typeface="Calibri" panose="020F0502020204030204"/>
                  </a:rPr>
                  <a:t> 4</a:t>
                </a:r>
                <a:endParaRPr lang="en-US" sz="24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4282635" y="-445118"/>
            <a:ext cx="2921000" cy="12043627"/>
            <a:chOff x="9453985" y="5126151"/>
            <a:chExt cx="2190750" cy="9032720"/>
          </a:xfrm>
        </p:grpSpPr>
        <p:grpSp>
          <p:nvGrpSpPr>
            <p:cNvPr id="79" name="Group 78"/>
            <p:cNvGrpSpPr/>
            <p:nvPr/>
          </p:nvGrpSpPr>
          <p:grpSpPr>
            <a:xfrm>
              <a:off x="9453985" y="5126151"/>
              <a:ext cx="2190750" cy="7885127"/>
              <a:chOff x="-6266669" y="-517583"/>
              <a:chExt cx="2190750" cy="7885127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-5249317" y="-517583"/>
                <a:ext cx="207183" cy="4571249"/>
              </a:xfrm>
              <a:prstGeom prst="rect">
                <a:avLst/>
              </a:prstGeom>
              <a:solidFill>
                <a:srgbClr val="B4BABF"/>
              </a:solidFill>
              <a:ln>
                <a:solidFill>
                  <a:srgbClr val="B4BA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65" t="290" r="1354" b="49154"/>
              <a:stretch/>
            </p:blipFill>
            <p:spPr>
              <a:xfrm>
                <a:off x="-6266669" y="3900444"/>
                <a:ext cx="2190750" cy="3467100"/>
              </a:xfrm>
              <a:prstGeom prst="rect">
                <a:avLst/>
              </a:prstGeom>
            </p:spPr>
          </p:pic>
        </p:grpSp>
        <p:grpSp>
          <p:nvGrpSpPr>
            <p:cNvPr id="99" name="Group 98"/>
            <p:cNvGrpSpPr/>
            <p:nvPr/>
          </p:nvGrpSpPr>
          <p:grpSpPr>
            <a:xfrm>
              <a:off x="9809220" y="12330071"/>
              <a:ext cx="1739764" cy="1828800"/>
              <a:chOff x="8799066" y="10795194"/>
              <a:chExt cx="1739764" cy="1828800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46" t="69043" r="39702" b="4290"/>
              <a:stretch/>
            </p:blipFill>
            <p:spPr>
              <a:xfrm flipH="1">
                <a:off x="8799066" y="10795194"/>
                <a:ext cx="1739764" cy="1828800"/>
              </a:xfrm>
              <a:prstGeom prst="rect">
                <a:avLst/>
              </a:prstGeom>
            </p:spPr>
          </p:pic>
          <p:sp>
            <p:nvSpPr>
              <p:cNvPr id="98" name="Rounded Rectangle 97"/>
              <p:cNvSpPr/>
              <p:nvPr/>
            </p:nvSpPr>
            <p:spPr>
              <a:xfrm>
                <a:off x="9001245" y="11999109"/>
                <a:ext cx="1182419" cy="4809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rgbClr val="0000FF"/>
                    </a:solidFill>
                    <a:latin typeface="Calibri" panose="020F0502020204030204"/>
                  </a:rPr>
                  <a:t>Nhóm</a:t>
                </a:r>
                <a:r>
                  <a:rPr lang="en-US" sz="2400" dirty="0">
                    <a:solidFill>
                      <a:srgbClr val="0000FF"/>
                    </a:solidFill>
                    <a:latin typeface="Calibri" panose="020F0502020204030204"/>
                  </a:rPr>
                  <a:t> 2</a:t>
                </a:r>
              </a:p>
            </p:txBody>
          </p:sp>
        </p:grp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218" y="-7392505"/>
            <a:ext cx="19193933" cy="10898319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75" y="8203767"/>
            <a:ext cx="1503811" cy="904135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92" y="8154267"/>
            <a:ext cx="1568840" cy="989733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51" y="8129019"/>
            <a:ext cx="1503811" cy="1053932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63" y="8203767"/>
            <a:ext cx="1495681" cy="904135"/>
          </a:xfrm>
          <a:prstGeom prst="rect">
            <a:avLst/>
          </a:prstGeom>
        </p:spPr>
      </p:pic>
      <p:pic>
        <p:nvPicPr>
          <p:cNvPr id="57" name="Cartoon Music VUI V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303968" y="7658373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00312 -0.742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0638 -0.74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-0.00313 -0.7886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0312 -0.7349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audio>
              <p:cMediaNode vol="38776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595519" y="762000"/>
            <a:ext cx="6781800" cy="6807633"/>
          </a:xfrm>
          <a:prstGeom prst="rect">
            <a:avLst/>
          </a:prstGeom>
          <a:solidFill>
            <a:srgbClr val="FFFF00"/>
          </a:solidFill>
          <a:ln>
            <a:solidFill>
              <a:srgbClr val="6600CC"/>
            </a:solidFill>
          </a:ln>
        </p:spPr>
        <p:txBody>
          <a:bodyPr wrap="square">
            <a:spAutoFit/>
          </a:bodyPr>
          <a:lstStyle/>
          <a:p>
            <a:pPr algn="ctr" defTabSz="684930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việc không nên làm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Bẻ cành cây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696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(ống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chai,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nilon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....)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Giẫm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bậy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696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08920" y="721146"/>
            <a:ext cx="6324600" cy="7429919"/>
          </a:xfrm>
          <a:prstGeom prst="rect">
            <a:avLst/>
          </a:prstGeom>
          <a:solidFill>
            <a:srgbClr val="CCFF66"/>
          </a:solidFill>
          <a:ln>
            <a:solidFill>
              <a:srgbClr val="6600CC"/>
            </a:solidFill>
          </a:ln>
        </p:spPr>
        <p:txBody>
          <a:bodyPr wrap="square">
            <a:spAutoFit/>
          </a:bodyPr>
          <a:lstStyle/>
          <a:p>
            <a:pPr algn="ctr" defTabSz="684930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4930">
              <a:lnSpc>
                <a:spcPct val="150000"/>
              </a:lnSpc>
            </a:pP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   Thu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684930">
              <a:lnSpc>
                <a:spcPct val="150000"/>
              </a:lnSpc>
            </a:pP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684930">
              <a:lnSpc>
                <a:spcPct val="150000"/>
              </a:lnSpc>
            </a:pP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nơi công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 defTabSz="684930">
              <a:lnSpc>
                <a:spcPct val="150000"/>
              </a:lnSpc>
              <a:buFontTx/>
              <a:buChar char="-"/>
            </a:pP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bay,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696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7163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51663"/>
            <a:ext cx="16596519" cy="91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5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293F32-0C09-4E2E-8556-4E286FF8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9" y="162441"/>
            <a:ext cx="15468600" cy="8713978"/>
          </a:xfrm>
          <a:prstGeom prst="rect">
            <a:avLst/>
          </a:prstGeom>
        </p:spPr>
      </p:pic>
      <p:pic>
        <p:nvPicPr>
          <p:cNvPr id="1030" name="Picture 6" descr="Imagenes de rosas con gif - Imagui">
            <a:extLst>
              <a:ext uri="{FF2B5EF4-FFF2-40B4-BE49-F238E27FC236}">
                <a16:creationId xmlns:a16="http://schemas.microsoft.com/office/drawing/2014/main" id="{02274ED7-C27B-4B39-A861-61BDB436EA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383" y="1073534"/>
            <a:ext cx="4248472" cy="16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0AE921-F8BA-40CC-B31B-0881F26123CC}"/>
              </a:ext>
            </a:extLst>
          </p:cNvPr>
          <p:cNvSpPr/>
          <p:nvPr/>
        </p:nvSpPr>
        <p:spPr>
          <a:xfrm>
            <a:off x="3239107" y="2191872"/>
            <a:ext cx="9928412" cy="4447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vi-VN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 defTabSz="914377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</a:t>
            </a:r>
            <a:r>
              <a:rPr lang="en-US" sz="3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GIÁO DỤC </a:t>
            </a:r>
            <a:r>
              <a:rPr lang="vi-VN" sz="3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CHỦ ĐỀ:</a:t>
            </a:r>
          </a:p>
          <a:p>
            <a:pPr algn="ctr" defTabSz="914377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 TRUYỀN BẢO VỆ THIÊN NHIÊN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vi-VN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uat choi 8.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9939"/>
            <a:ext cx="16276638" cy="92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5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uDoTuyThuocHanhDongCuaBan-V.A-27902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9319" y="6324600"/>
            <a:ext cx="1372394" cy="13723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1119" y="1295400"/>
            <a:ext cx="8763000" cy="156966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HAY KHÔNG NÊN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8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6519" y="228600"/>
            <a:ext cx="13487400" cy="1015663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KHÔNG NÊN LÀM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ình ảnh những bãi rác tại các khu du lịch sau kì nghỉ lễ khiến nhiều người  giật mình">
            <a:extLst>
              <a:ext uri="{FF2B5EF4-FFF2-40B4-BE49-F238E27FC236}">
                <a16:creationId xmlns:a16="http://schemas.microsoft.com/office/drawing/2014/main" id="{2CEED411-8F02-AE69-5088-CCBCABA5C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1549390"/>
            <a:ext cx="4572000" cy="349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81534-9708-FA1E-E02C-B61774E78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151" y="1549390"/>
            <a:ext cx="4477866" cy="349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gắt hoa, bẻ cành nơi công cộng bị phạt bao nhiêu tiền? | baotintuc.vn">
            <a:extLst>
              <a:ext uri="{FF2B5EF4-FFF2-40B4-BE49-F238E27FC236}">
                <a16:creationId xmlns:a16="http://schemas.microsoft.com/office/drawing/2014/main" id="{49BEACD5-B985-33CB-1396-E9014634C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207" y="1549390"/>
            <a:ext cx="4347512" cy="349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Những hình ảnh xấu xí tại phố đi bộ quanh Hồ Gươm">
            <a:extLst>
              <a:ext uri="{FF2B5EF4-FFF2-40B4-BE49-F238E27FC236}">
                <a16:creationId xmlns:a16="http://schemas.microsoft.com/office/drawing/2014/main" id="{03350523-203C-82FA-C76C-2F5583972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5246489"/>
            <a:ext cx="4419600" cy="338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Nạn viết, vẽ lên di tích - SOS">
            <a:extLst>
              <a:ext uri="{FF2B5EF4-FFF2-40B4-BE49-F238E27FC236}">
                <a16:creationId xmlns:a16="http://schemas.microsoft.com/office/drawing/2014/main" id="{D790CEFF-D9B7-AC36-BC43-B56B4843D4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207" y="5398668"/>
            <a:ext cx="4347511" cy="332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Xếp hàng không phải thói quen của người Việt? - Tuổi Trẻ Online">
            <a:extLst>
              <a:ext uri="{FF2B5EF4-FFF2-40B4-BE49-F238E27FC236}">
                <a16:creationId xmlns:a16="http://schemas.microsoft.com/office/drawing/2014/main" id="{12555AEA-7BD2-EC4F-30F4-C92E76F03F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151" y="5486400"/>
            <a:ext cx="4555339" cy="3183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3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n tức trong nước">
            <a:extLst>
              <a:ext uri="{FF2B5EF4-FFF2-40B4-BE49-F238E27FC236}">
                <a16:creationId xmlns:a16="http://schemas.microsoft.com/office/drawing/2014/main" id="{2591EB5C-1CB7-45CD-DA21-159C3BD14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" y="1524000"/>
            <a:ext cx="4495800" cy="332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ỹ năng sống cần thiết cho trẻ mầm non">
            <a:extLst>
              <a:ext uri="{FF2B5EF4-FFF2-40B4-BE49-F238E27FC236}">
                <a16:creationId xmlns:a16="http://schemas.microsoft.com/office/drawing/2014/main" id="{BA6A374F-F6D6-0ED1-BC7A-19A616C16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53" y="5105400"/>
            <a:ext cx="4535365" cy="37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ồng cây xanh là bảo vệ môi trường">
            <a:extLst>
              <a:ext uri="{FF2B5EF4-FFF2-40B4-BE49-F238E27FC236}">
                <a16:creationId xmlns:a16="http://schemas.microsoft.com/office/drawing/2014/main" id="{46E10E6B-9D3E-D389-3662-900750585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53" y="1547852"/>
            <a:ext cx="4574665" cy="332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ÀI TUYÊN TRUYỀN CHẾ TÀI XỬ LÝ HÀNH VI PHÁ RỪNG TRÁI PHÁP LUẬT">
            <a:extLst>
              <a:ext uri="{FF2B5EF4-FFF2-40B4-BE49-F238E27FC236}">
                <a16:creationId xmlns:a16="http://schemas.microsoft.com/office/drawing/2014/main" id="{DF67A9B5-028E-F52F-0226-D6AFB871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919" y="1524000"/>
            <a:ext cx="4397785" cy="332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èn kỹ năng: khi đi vệ sinh cho trẻ | MN Thượng Thanh">
            <a:extLst>
              <a:ext uri="{FF2B5EF4-FFF2-40B4-BE49-F238E27FC236}">
                <a16:creationId xmlns:a16="http://schemas.microsoft.com/office/drawing/2014/main" id="{E93DC066-FB2F-7E0C-530E-3839FDB1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54" y="5137420"/>
            <a:ext cx="4574664" cy="374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UYÊN TRUYỀN CHUNG TAY BẢO VỆ RỪNG BẢO VỆ ĐỘNG VẬT HOANG DÃ">
            <a:extLst>
              <a:ext uri="{FF2B5EF4-FFF2-40B4-BE49-F238E27FC236}">
                <a16:creationId xmlns:a16="http://schemas.microsoft.com/office/drawing/2014/main" id="{C9651712-160C-B43A-3D79-4486016C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919" y="5105400"/>
            <a:ext cx="4359849" cy="368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27533" y="271569"/>
            <a:ext cx="10515600" cy="1015663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3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1" y="0"/>
            <a:ext cx="15986918" cy="914400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86" y="5038726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4728369" y="2602978"/>
            <a:ext cx="9373871" cy="3904503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44546A"/>
                </a:solidFill>
                <a:latin typeface="Arial" panose="020F0502020204030204"/>
                <a:ea typeface="微软雅黑"/>
                <a:cs typeface="Arial" pitchFamily="34" charset="0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5204620" y="3361665"/>
            <a:ext cx="83439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nhiên</a:t>
            </a:r>
            <a:endParaRPr lang="en-US" sz="3400" b="1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7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. ve_di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519" y="304800"/>
            <a:ext cx="14249400" cy="853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11456</TotalTime>
  <Words>351</Words>
  <Application>Microsoft Office PowerPoint</Application>
  <PresentationFormat>Custom</PresentationFormat>
  <Paragraphs>50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微软雅黑</vt:lpstr>
      <vt:lpstr>Arial</vt:lpstr>
      <vt:lpstr>Calibri</vt:lpstr>
      <vt:lpstr>Times New Roman</vt:lpstr>
      <vt:lpstr>Default Design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1187</cp:revision>
  <dcterms:created xsi:type="dcterms:W3CDTF">2008-09-09T22:52:10Z</dcterms:created>
  <dcterms:modified xsi:type="dcterms:W3CDTF">2026-03-10T14:27:59Z</dcterms:modified>
</cp:coreProperties>
</file>