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79" r:id="rId5"/>
    <p:sldId id="258" r:id="rId6"/>
    <p:sldId id="264" r:id="rId7"/>
    <p:sldId id="260" r:id="rId8"/>
    <p:sldId id="271" r:id="rId9"/>
    <p:sldId id="262" r:id="rId10"/>
    <p:sldId id="272" r:id="rId11"/>
    <p:sldId id="263" r:id="rId12"/>
    <p:sldId id="265" r:id="rId13"/>
    <p:sldId id="273" r:id="rId14"/>
    <p:sldId id="268" r:id="rId15"/>
    <p:sldId id="270" r:id="rId16"/>
    <p:sldId id="274" r:id="rId17"/>
    <p:sldId id="275" r:id="rId18"/>
    <p:sldId id="276" r:id="rId19"/>
    <p:sldId id="277" r:id="rId20"/>
    <p:sldId id="278" r:id="rId21"/>
    <p:sldId id="280"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6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svg"/><Relationship Id="rId7" Type="http://schemas.openxmlformats.org/officeDocument/2006/relationships/image" Target="../media/image5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39.svg"/><Relationship Id="rId7" Type="http://schemas.openxmlformats.org/officeDocument/2006/relationships/image" Target="../media/image60.jpg"/><Relationship Id="rId12" Type="http://schemas.openxmlformats.org/officeDocument/2006/relationships/image" Target="../media/image6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9.jpg"/><Relationship Id="rId11" Type="http://schemas.openxmlformats.org/officeDocument/2006/relationships/image" Target="../media/image62.png"/><Relationship Id="rId5" Type="http://schemas.openxmlformats.org/officeDocument/2006/relationships/image" Target="../media/image58.svg"/><Relationship Id="rId10" Type="http://schemas.openxmlformats.org/officeDocument/2006/relationships/image" Target="../media/image31.svg"/><Relationship Id="rId4" Type="http://schemas.openxmlformats.org/officeDocument/2006/relationships/image" Target="../media/image57.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9.svg"/><Relationship Id="rId7" Type="http://schemas.openxmlformats.org/officeDocument/2006/relationships/image" Target="../media/image6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67.png"/><Relationship Id="rId4" Type="http://schemas.openxmlformats.org/officeDocument/2006/relationships/image" Target="../media/image28.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4.svg"/><Relationship Id="rId7"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3.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9.svg"/><Relationship Id="rId7" Type="http://schemas.openxmlformats.org/officeDocument/2006/relationships/image" Target="../media/image6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1.sv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31.svg"/><Relationship Id="rId5" Type="http://schemas.openxmlformats.org/officeDocument/2006/relationships/image" Target="../media/image94.svg"/><Relationship Id="rId10" Type="http://schemas.openxmlformats.org/officeDocument/2006/relationships/image" Target="../media/image89.png"/><Relationship Id="rId4" Type="http://schemas.openxmlformats.org/officeDocument/2006/relationships/image" Target="../media/image93.png"/><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6.svg"/><Relationship Id="rId7" Type="http://schemas.openxmlformats.org/officeDocument/2006/relationships/image" Target="../media/image10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svg"/><Relationship Id="rId5" Type="http://schemas.openxmlformats.org/officeDocument/2006/relationships/image" Target="../media/image98.svg"/><Relationship Id="rId10" Type="http://schemas.openxmlformats.org/officeDocument/2006/relationships/image" Target="../media/image9.png"/><Relationship Id="rId4" Type="http://schemas.openxmlformats.org/officeDocument/2006/relationships/image" Target="../media/image97.png"/><Relationship Id="rId9" Type="http://schemas.openxmlformats.org/officeDocument/2006/relationships/image" Target="../media/image102.sv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3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9.svg"/><Relationship Id="rId10"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29.svg"/><Relationship Id="rId12"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9.svg"/><Relationship Id="rId7" Type="http://schemas.openxmlformats.org/officeDocument/2006/relationships/image" Target="../media/image31.svg"/><Relationship Id="rId12"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0.svg"/><Relationship Id="rId5" Type="http://schemas.openxmlformats.org/officeDocument/2006/relationships/image" Target="../media/image46.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9" name="Freeform 9"/>
          <p:cNvSpPr/>
          <p:nvPr/>
        </p:nvSpPr>
        <p:spPr>
          <a:xfrm rot="1127007">
            <a:off x="15704676" y="139729"/>
            <a:ext cx="2434233" cy="2023456"/>
          </a:xfrm>
          <a:custGeom>
            <a:avLst/>
            <a:gdLst/>
            <a:ahLst/>
            <a:cxnLst/>
            <a:rect l="l" t="t" r="r" b="b"/>
            <a:pathLst>
              <a:path w="2434233" h="2023456">
                <a:moveTo>
                  <a:pt x="0" y="0"/>
                </a:moveTo>
                <a:lnTo>
                  <a:pt x="2434233" y="0"/>
                </a:lnTo>
                <a:lnTo>
                  <a:pt x="2434233" y="2023456"/>
                </a:lnTo>
                <a:lnTo>
                  <a:pt x="0" y="2023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93789" y="8801100"/>
            <a:ext cx="1214540" cy="1228359"/>
          </a:xfrm>
          <a:custGeom>
            <a:avLst/>
            <a:gdLst/>
            <a:ahLst/>
            <a:cxnLst/>
            <a:rect l="l" t="t" r="r" b="b"/>
            <a:pathLst>
              <a:path w="1214540" h="1228359">
                <a:moveTo>
                  <a:pt x="0" y="0"/>
                </a:moveTo>
                <a:lnTo>
                  <a:pt x="1214540" y="0"/>
                </a:lnTo>
                <a:lnTo>
                  <a:pt x="1214540" y="1228359"/>
                </a:lnTo>
                <a:lnTo>
                  <a:pt x="0" y="1228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766719" flipH="1">
            <a:off x="-263800" y="-8477"/>
            <a:ext cx="1929719" cy="1905557"/>
          </a:xfrm>
          <a:custGeom>
            <a:avLst/>
            <a:gdLst/>
            <a:ahLst/>
            <a:cxnLst/>
            <a:rect l="l" t="t" r="r" b="b"/>
            <a:pathLst>
              <a:path w="2829600" h="3170421">
                <a:moveTo>
                  <a:pt x="2829600" y="0"/>
                </a:moveTo>
                <a:lnTo>
                  <a:pt x="0" y="0"/>
                </a:lnTo>
                <a:lnTo>
                  <a:pt x="0" y="3170421"/>
                </a:lnTo>
                <a:lnTo>
                  <a:pt x="2829600" y="3170421"/>
                </a:lnTo>
                <a:lnTo>
                  <a:pt x="28296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7280660" y="9032259"/>
            <a:ext cx="1119197" cy="1264364"/>
          </a:xfrm>
          <a:custGeom>
            <a:avLst/>
            <a:gdLst/>
            <a:ahLst/>
            <a:cxnLst/>
            <a:rect l="l" t="t" r="r" b="b"/>
            <a:pathLst>
              <a:path w="705489" h="691379">
                <a:moveTo>
                  <a:pt x="0" y="0"/>
                </a:moveTo>
                <a:lnTo>
                  <a:pt x="705489" y="0"/>
                </a:lnTo>
                <a:lnTo>
                  <a:pt x="705489" y="691379"/>
                </a:lnTo>
                <a:lnTo>
                  <a:pt x="0" y="6913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4B1A72AF-DCCC-42DC-4680-477E85717AE0}"/>
              </a:ext>
            </a:extLst>
          </p:cNvPr>
          <p:cNvSpPr txBox="1"/>
          <p:nvPr/>
        </p:nvSpPr>
        <p:spPr>
          <a:xfrm>
            <a:off x="1104900" y="3497536"/>
            <a:ext cx="16078200" cy="3291927"/>
          </a:xfrm>
          <a:prstGeom prst="rect">
            <a:avLst/>
          </a:prstGeom>
        </p:spPr>
        <p:txBody>
          <a:bodyPr wrap="square" lIns="0" tIns="0" rIns="0" bIns="0" rtlCol="0" anchor="t">
            <a:spAutoFit/>
          </a:bodyPr>
          <a:lstStyle/>
          <a:p>
            <a:pPr algn="ctr">
              <a:lnSpc>
                <a:spcPct val="150000"/>
              </a:lnSpc>
            </a:pPr>
            <a:r>
              <a:rPr lang="en-US" sz="7600" b="1">
                <a:solidFill>
                  <a:srgbClr val="C00000"/>
                </a:solidFill>
                <a:latin typeface="Arial" panose="020B0604020202020204" pitchFamily="34" charset="0"/>
                <a:cs typeface="Arial" panose="020B0604020202020204" pitchFamily="34" charset="0"/>
              </a:rPr>
              <a:t>THÂN MẾN CHÀO MỪNG CÁC </a:t>
            </a:r>
            <a:r>
              <a:rPr lang="en-US" sz="7600" b="1" dirty="0">
                <a:solidFill>
                  <a:srgbClr val="C00000"/>
                </a:solidFill>
                <a:latin typeface="Arial" panose="020B0604020202020204" pitchFamily="34" charset="0"/>
                <a:cs typeface="Arial" panose="020B0604020202020204" pitchFamily="34" charset="0"/>
              </a:rPr>
              <a:t>EM ĐẾN </a:t>
            </a:r>
            <a:r>
              <a:rPr lang="en-US" sz="7600" b="1">
                <a:solidFill>
                  <a:srgbClr val="C00000"/>
                </a:solidFill>
                <a:latin typeface="Arial" panose="020B0604020202020204" pitchFamily="34" charset="0"/>
                <a:cs typeface="Arial" panose="020B0604020202020204" pitchFamily="34" charset="0"/>
              </a:rPr>
              <a:t>VỚI TIẾT HỌC HÔM </a:t>
            </a:r>
            <a:r>
              <a:rPr lang="en-US" sz="7600" b="1" dirty="0">
                <a:solidFill>
                  <a:srgbClr val="C00000"/>
                </a:solidFill>
                <a:latin typeface="Arial" panose="020B0604020202020204" pitchFamily="34" charset="0"/>
                <a:cs typeface="Arial" panose="020B0604020202020204" pitchFamily="34" charset="0"/>
              </a:rPr>
              <a:t>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6" name="Freeform 6"/>
          <p:cNvSpPr/>
          <p:nvPr/>
        </p:nvSpPr>
        <p:spPr>
          <a:xfrm>
            <a:off x="-108627" y="-2837"/>
            <a:ext cx="1707362" cy="1726789"/>
          </a:xfrm>
          <a:custGeom>
            <a:avLst/>
            <a:gdLst/>
            <a:ahLst/>
            <a:cxnLst/>
            <a:rect l="l" t="t" r="r" b="b"/>
            <a:pathLst>
              <a:path w="1707362" h="1726789">
                <a:moveTo>
                  <a:pt x="0" y="0"/>
                </a:moveTo>
                <a:lnTo>
                  <a:pt x="1707363" y="0"/>
                </a:lnTo>
                <a:lnTo>
                  <a:pt x="1707363" y="1726789"/>
                </a:lnTo>
                <a:lnTo>
                  <a:pt x="0" y="1726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6992600" y="-97719"/>
            <a:ext cx="1111166" cy="1485777"/>
          </a:xfrm>
          <a:custGeom>
            <a:avLst/>
            <a:gdLst/>
            <a:ahLst/>
            <a:cxnLst/>
            <a:rect l="l" t="t" r="r" b="b"/>
            <a:pathLst>
              <a:path w="1603981" h="1876001">
                <a:moveTo>
                  <a:pt x="0" y="0"/>
                </a:moveTo>
                <a:lnTo>
                  <a:pt x="1603981" y="0"/>
                </a:lnTo>
                <a:lnTo>
                  <a:pt x="1603981" y="1876001"/>
                </a:lnTo>
                <a:lnTo>
                  <a:pt x="0" y="1876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9194E2B-2CB0-976D-589C-60DE6F07DCE1}"/>
              </a:ext>
            </a:extLst>
          </p:cNvPr>
          <p:cNvGrpSpPr/>
          <p:nvPr/>
        </p:nvGrpSpPr>
        <p:grpSpPr>
          <a:xfrm>
            <a:off x="5446400" y="0"/>
            <a:ext cx="7583876" cy="1388058"/>
            <a:chOff x="4834930" y="84191"/>
            <a:chExt cx="7359542" cy="1232175"/>
          </a:xfrm>
        </p:grpSpPr>
        <p:sp>
          <p:nvSpPr>
            <p:cNvPr id="8" name="Round Same Side Corner Rectangle 11">
              <a:extLst>
                <a:ext uri="{FF2B5EF4-FFF2-40B4-BE49-F238E27FC236}">
                  <a16:creationId xmlns:a16="http://schemas.microsoft.com/office/drawing/2014/main" id="{6A3365D9-BD4C-9692-5F71-7F3BB95AADE6}"/>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839BA06-A9B9-E3AE-82FD-390E8BE9806E}"/>
                </a:ext>
              </a:extLst>
            </p:cNvPr>
            <p:cNvSpPr txBox="1"/>
            <p:nvPr/>
          </p:nvSpPr>
          <p:spPr>
            <a:xfrm>
              <a:off x="5313042" y="337067"/>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NHÓM</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A7DEEF0A-47EC-E670-57C0-771A4DFA02B1}"/>
              </a:ext>
            </a:extLst>
          </p:cNvPr>
          <p:cNvGrpSpPr/>
          <p:nvPr/>
        </p:nvGrpSpPr>
        <p:grpSpPr>
          <a:xfrm>
            <a:off x="896405" y="1866899"/>
            <a:ext cx="5875733" cy="7262621"/>
            <a:chOff x="370319" y="1303276"/>
            <a:chExt cx="5875733" cy="7620705"/>
          </a:xfrm>
        </p:grpSpPr>
        <p:sp>
          <p:nvSpPr>
            <p:cNvPr id="37" name="Rectangle: Rounded Corners 36">
              <a:extLst>
                <a:ext uri="{FF2B5EF4-FFF2-40B4-BE49-F238E27FC236}">
                  <a16:creationId xmlns:a16="http://schemas.microsoft.com/office/drawing/2014/main" id="{94EA30C5-0188-804B-09E6-89E49B9583E9}"/>
                </a:ext>
              </a:extLst>
            </p:cNvPr>
            <p:cNvSpPr/>
            <p:nvPr/>
          </p:nvSpPr>
          <p:spPr>
            <a:xfrm>
              <a:off x="370319" y="1628166"/>
              <a:ext cx="5875733" cy="729581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Em hãy chia sẻ với các bạn về ý nghĩa của những hoạt động mình vừa kể dựa theo những gợi ý sau:</a:t>
              </a:r>
            </a:p>
          </p:txBody>
        </p:sp>
        <p:pic>
          <p:nvPicPr>
            <p:cNvPr id="38" name="Picture 6">
              <a:extLst>
                <a:ext uri="{FF2B5EF4-FFF2-40B4-BE49-F238E27FC236}">
                  <a16:creationId xmlns:a16="http://schemas.microsoft.com/office/drawing/2014/main" id="{73D22EE7-0FE8-01F6-BA41-D8A2D670A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54819" y="1303276"/>
              <a:ext cx="1376958" cy="1344257"/>
            </a:xfrm>
            <a:prstGeom prst="rect">
              <a:avLst/>
            </a:prstGeom>
          </p:spPr>
        </p:pic>
      </p:grpSp>
      <p:sp>
        <p:nvSpPr>
          <p:cNvPr id="39" name="Rounded Rectangle 18">
            <a:extLst>
              <a:ext uri="{FF2B5EF4-FFF2-40B4-BE49-F238E27FC236}">
                <a16:creationId xmlns:a16="http://schemas.microsoft.com/office/drawing/2014/main" id="{3D671B98-A64B-AD8E-40A6-96DD99776378}"/>
              </a:ext>
            </a:extLst>
          </p:cNvPr>
          <p:cNvSpPr/>
          <p:nvPr/>
        </p:nvSpPr>
        <p:spPr>
          <a:xfrm>
            <a:off x="7944392" y="6158876"/>
            <a:ext cx="9618381" cy="1484604"/>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400">
                <a:solidFill>
                  <a:prstClr val="black"/>
                </a:solidFill>
                <a:latin typeface="Arial" panose="020B0604020202020204" pitchFamily="34" charset="0"/>
                <a:cs typeface="Arial" panose="020B0604020202020204" pitchFamily="34" charset="0"/>
              </a:rPr>
              <a:t>Hoạt động này tổ chức nhằm mục đích giữ?</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0" name="Rounded Rectangle 19">
            <a:extLst>
              <a:ext uri="{FF2B5EF4-FFF2-40B4-BE49-F238E27FC236}">
                <a16:creationId xmlns:a16="http://schemas.microsoft.com/office/drawing/2014/main" id="{1F636C1B-C4F0-6293-97C3-43667C622144}"/>
              </a:ext>
            </a:extLst>
          </p:cNvPr>
          <p:cNvSpPr/>
          <p:nvPr/>
        </p:nvSpPr>
        <p:spPr>
          <a:xfrm>
            <a:off x="7931907" y="4168418"/>
            <a:ext cx="9651923" cy="1484604"/>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400">
                <a:solidFill>
                  <a:prstClr val="black"/>
                </a:solidFill>
                <a:latin typeface="Arial" panose="020B0604020202020204" pitchFamily="34" charset="0"/>
                <a:cs typeface="Arial" panose="020B0604020202020204" pitchFamily="34" charset="0"/>
              </a:rPr>
              <a:t>Những ai tham gia vào hoạt động này? </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1" name="Rounded Rectangle 23">
            <a:extLst>
              <a:ext uri="{FF2B5EF4-FFF2-40B4-BE49-F238E27FC236}">
                <a16:creationId xmlns:a16="http://schemas.microsoft.com/office/drawing/2014/main" id="{6A4A1DE0-3AD6-C98B-978D-FED87778A5A7}"/>
              </a:ext>
            </a:extLst>
          </p:cNvPr>
          <p:cNvSpPr/>
          <p:nvPr/>
        </p:nvSpPr>
        <p:spPr>
          <a:xfrm>
            <a:off x="7944392" y="8145631"/>
            <a:ext cx="9618381" cy="1484604"/>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400">
                <a:solidFill>
                  <a:prstClr val="black"/>
                </a:solidFill>
                <a:latin typeface="Arial" panose="020B0604020202020204" pitchFamily="34" charset="0"/>
                <a:cs typeface="Arial" panose="020B0604020202020204" pitchFamily="34" charset="0"/>
              </a:rPr>
              <a:t>Mọi người thường làm gì trong hoạt động này?</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2" name="Rounded Rectangle 19">
            <a:extLst>
              <a:ext uri="{FF2B5EF4-FFF2-40B4-BE49-F238E27FC236}">
                <a16:creationId xmlns:a16="http://schemas.microsoft.com/office/drawing/2014/main" id="{5A2BA28C-8D31-247E-FCA9-8ABC284CC978}"/>
              </a:ext>
            </a:extLst>
          </p:cNvPr>
          <p:cNvSpPr/>
          <p:nvPr/>
        </p:nvSpPr>
        <p:spPr>
          <a:xfrm>
            <a:off x="7948236" y="1866900"/>
            <a:ext cx="9618381" cy="1795662"/>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vi-VN" sz="3400">
                <a:solidFill>
                  <a:prstClr val="black"/>
                </a:solidFill>
                <a:latin typeface="Arial" panose="020B0604020202020204" pitchFamily="34" charset="0"/>
                <a:cs typeface="Arial" panose="020B0604020202020204" pitchFamily="34" charset="0"/>
              </a:rPr>
              <a:t>Hoạt động ấy được tổ chức vào thời điểm nào trong năm?</a:t>
            </a:r>
            <a:endParaRPr kumimoji="0" lang="en-US" sz="3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47A9CBBC-AA57-F97B-CEFC-4F4B90EC1BAA}"/>
              </a:ext>
            </a:extLst>
          </p:cNvPr>
          <p:cNvGrpSpPr/>
          <p:nvPr/>
        </p:nvGrpSpPr>
        <p:grpSpPr>
          <a:xfrm rot="16200000">
            <a:off x="6695304" y="3528166"/>
            <a:ext cx="1877031" cy="563594"/>
            <a:chOff x="6498137" y="3625822"/>
            <a:chExt cx="558104" cy="973671"/>
          </a:xfrm>
        </p:grpSpPr>
        <p:cxnSp>
          <p:nvCxnSpPr>
            <p:cNvPr id="44" name="Straight Connector 43">
              <a:extLst>
                <a:ext uri="{FF2B5EF4-FFF2-40B4-BE49-F238E27FC236}">
                  <a16:creationId xmlns:a16="http://schemas.microsoft.com/office/drawing/2014/main" id="{812FD67B-80DC-4EB6-3484-A8CECF39E340}"/>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CFE54E-1529-004D-CE6F-57804BABA19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628E3DAA-6C6C-3FF7-CA16-4FE1B2E2BC73}"/>
              </a:ext>
            </a:extLst>
          </p:cNvPr>
          <p:cNvGrpSpPr/>
          <p:nvPr/>
        </p:nvGrpSpPr>
        <p:grpSpPr>
          <a:xfrm rot="16200000" flipH="1">
            <a:off x="4558442" y="5422487"/>
            <a:ext cx="6167047" cy="579886"/>
            <a:chOff x="6498137" y="3625822"/>
            <a:chExt cx="558104" cy="973671"/>
          </a:xfrm>
        </p:grpSpPr>
        <p:cxnSp>
          <p:nvCxnSpPr>
            <p:cNvPr id="47" name="Straight Connector 46">
              <a:extLst>
                <a:ext uri="{FF2B5EF4-FFF2-40B4-BE49-F238E27FC236}">
                  <a16:creationId xmlns:a16="http://schemas.microsoft.com/office/drawing/2014/main" id="{303D19DA-2BE1-785E-5FBF-07764FCA4B95}"/>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E3A01C-00F3-A894-8C87-0CE0EC522CB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5C794621-CF43-D3F8-985A-6D4010F76076}"/>
              </a:ext>
            </a:extLst>
          </p:cNvPr>
          <p:cNvGrpSpPr/>
          <p:nvPr/>
        </p:nvGrpSpPr>
        <p:grpSpPr>
          <a:xfrm rot="16200000">
            <a:off x="6330514" y="5234787"/>
            <a:ext cx="2606622" cy="563588"/>
            <a:chOff x="6498137" y="3625822"/>
            <a:chExt cx="558104" cy="973671"/>
          </a:xfrm>
        </p:grpSpPr>
        <p:cxnSp>
          <p:nvCxnSpPr>
            <p:cNvPr id="54" name="Straight Connector 53">
              <a:extLst>
                <a:ext uri="{FF2B5EF4-FFF2-40B4-BE49-F238E27FC236}">
                  <a16:creationId xmlns:a16="http://schemas.microsoft.com/office/drawing/2014/main" id="{93F99362-BD85-C1AD-B98C-CFBA54ABF86F}"/>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F6C22EB-2890-79F9-CB6E-C0349076697C}"/>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1EB6A3E3-93F9-C458-71D6-378437A4AA4F}"/>
              </a:ext>
            </a:extLst>
          </p:cNvPr>
          <p:cNvGrpSpPr/>
          <p:nvPr/>
        </p:nvGrpSpPr>
        <p:grpSpPr>
          <a:xfrm rot="16200000">
            <a:off x="6338658" y="7346212"/>
            <a:ext cx="2606614" cy="579884"/>
            <a:chOff x="6498137" y="3625822"/>
            <a:chExt cx="558104" cy="973671"/>
          </a:xfrm>
        </p:grpSpPr>
        <p:cxnSp>
          <p:nvCxnSpPr>
            <p:cNvPr id="57" name="Straight Connector 56">
              <a:extLst>
                <a:ext uri="{FF2B5EF4-FFF2-40B4-BE49-F238E27FC236}">
                  <a16:creationId xmlns:a16="http://schemas.microsoft.com/office/drawing/2014/main" id="{2246AB69-2075-ED57-2FFF-1A225AD23F15}"/>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12A145-F12E-0700-BAD2-DEE3DF1245E5}"/>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59" name="Picture 58" descr="A picture containing toy, doll&#10;&#10;Description automatically generated">
            <a:extLst>
              <a:ext uri="{FF2B5EF4-FFF2-40B4-BE49-F238E27FC236}">
                <a16:creationId xmlns:a16="http://schemas.microsoft.com/office/drawing/2014/main" id="{630D20BA-33FF-6836-177D-AD6814060B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6" y="8145631"/>
            <a:ext cx="1861529" cy="2193366"/>
          </a:xfrm>
          <a:prstGeom prst="rect">
            <a:avLst/>
          </a:prstGeom>
        </p:spPr>
      </p:pic>
    </p:spTree>
    <p:extLst>
      <p:ext uri="{BB962C8B-B14F-4D97-AF65-F5344CB8AC3E}">
        <p14:creationId xmlns:p14="http://schemas.microsoft.com/office/powerpoint/2010/main" val="10899281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randombar(horizontal)">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randombar(horizontal)">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left)">
                                      <p:cBhvr>
                                        <p:cTn id="33" dur="500"/>
                                        <p:tgtEl>
                                          <p:spTgt spid="53"/>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left)">
                                      <p:cBhvr>
                                        <p:cTn id="42" dur="500"/>
                                        <p:tgtEl>
                                          <p:spTgt spid="56"/>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randombar(horizontal)">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30" name="Freeform 30"/>
          <p:cNvSpPr/>
          <p:nvPr/>
        </p:nvSpPr>
        <p:spPr>
          <a:xfrm>
            <a:off x="17365139" y="-42123"/>
            <a:ext cx="990553" cy="1211312"/>
          </a:xfrm>
          <a:custGeom>
            <a:avLst/>
            <a:gdLst/>
            <a:ahLst/>
            <a:cxnLst/>
            <a:rect l="l" t="t" r="r" b="b"/>
            <a:pathLst>
              <a:path w="1676353" h="1878267">
                <a:moveTo>
                  <a:pt x="0" y="0"/>
                </a:moveTo>
                <a:lnTo>
                  <a:pt x="1676353" y="0"/>
                </a:lnTo>
                <a:lnTo>
                  <a:pt x="1676353" y="1878267"/>
                </a:lnTo>
                <a:lnTo>
                  <a:pt x="0" y="1878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Freeform 6">
            <a:extLst>
              <a:ext uri="{FF2B5EF4-FFF2-40B4-BE49-F238E27FC236}">
                <a16:creationId xmlns:a16="http://schemas.microsoft.com/office/drawing/2014/main" id="{67277633-6E90-1E4D-2826-B6955583671A}"/>
              </a:ext>
            </a:extLst>
          </p:cNvPr>
          <p:cNvSpPr/>
          <p:nvPr/>
        </p:nvSpPr>
        <p:spPr>
          <a:xfrm>
            <a:off x="557184" y="2760378"/>
            <a:ext cx="17173632" cy="6927452"/>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E8F4F8"/>
          </a:solidFill>
        </p:spPr>
        <p:txBody>
          <a:bodyPr/>
          <a:lstStyle/>
          <a:p>
            <a:endParaRPr lang="en-US"/>
          </a:p>
        </p:txBody>
      </p:sp>
      <p:sp>
        <p:nvSpPr>
          <p:cNvPr id="33" name="TextBox 32">
            <a:extLst>
              <a:ext uri="{FF2B5EF4-FFF2-40B4-BE49-F238E27FC236}">
                <a16:creationId xmlns:a16="http://schemas.microsoft.com/office/drawing/2014/main" id="{A2EB036F-2429-5E24-6135-D476CFC035F2}"/>
              </a:ext>
            </a:extLst>
          </p:cNvPr>
          <p:cNvSpPr txBox="1"/>
          <p:nvPr/>
        </p:nvSpPr>
        <p:spPr>
          <a:xfrm>
            <a:off x="1023830" y="3083157"/>
            <a:ext cx="8840157" cy="612411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Cùng tham gia phòng trào văn nghệ, thể dục thể thao tại địa phương.</a:t>
            </a: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Cùng tham gia quyên góp, ủng hộ quần áo, sách vở cho các bạn vùng cao tại nhà văn hóa địa phương.</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Cùng tham gia hoạt động thu thập vỏ sữa và pin để bảo vệ môi trường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F89378D1-AEA0-05B6-DD97-8E34D11A5472}"/>
              </a:ext>
            </a:extLst>
          </p:cNvPr>
          <p:cNvGrpSpPr/>
          <p:nvPr/>
        </p:nvGrpSpPr>
        <p:grpSpPr>
          <a:xfrm>
            <a:off x="457200" y="599171"/>
            <a:ext cx="15808921" cy="1644617"/>
            <a:chOff x="457200" y="599171"/>
            <a:chExt cx="15808921" cy="1644617"/>
          </a:xfrm>
        </p:grpSpPr>
        <p:sp>
          <p:nvSpPr>
            <p:cNvPr id="35" name="Line Callout 1 (Border and Accent Bar) 3">
              <a:extLst>
                <a:ext uri="{FF2B5EF4-FFF2-40B4-BE49-F238E27FC236}">
                  <a16:creationId xmlns:a16="http://schemas.microsoft.com/office/drawing/2014/main" id="{91218509-9D72-F847-867E-935944AF6150}"/>
                </a:ext>
              </a:extLst>
            </p:cNvPr>
            <p:cNvSpPr/>
            <p:nvPr/>
          </p:nvSpPr>
          <p:spPr>
            <a:xfrm>
              <a:off x="457200" y="599171"/>
              <a:ext cx="15249313" cy="159684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tham khảo: </a:t>
              </a:r>
              <a:r>
                <a:rPr lang="en-US" sz="4000">
                  <a:solidFill>
                    <a:srgbClr val="C00000"/>
                  </a:solidFill>
                  <a:latin typeface="Arial" panose="020B0604020202020204" pitchFamily="34" charset="0"/>
                  <a:cs typeface="Arial" panose="020B0604020202020204" pitchFamily="34" charset="0"/>
                </a:rPr>
                <a:t>Một số hoạt động kết nối cộng đồng như</a:t>
              </a:r>
              <a:endParaRPr lang="en-US" sz="4000" dirty="0">
                <a:solidFill>
                  <a:srgbClr val="C00000"/>
                </a:solidFill>
                <a:latin typeface="Arial" panose="020B0604020202020204" pitchFamily="34" charset="0"/>
                <a:cs typeface="Arial" panose="020B0604020202020204" pitchFamily="34" charset="0"/>
              </a:endParaRPr>
            </a:p>
          </p:txBody>
        </p:sp>
        <p:pic>
          <p:nvPicPr>
            <p:cNvPr id="36" name="Picture 2">
              <a:extLst>
                <a:ext uri="{FF2B5EF4-FFF2-40B4-BE49-F238E27FC236}">
                  <a16:creationId xmlns:a16="http://schemas.microsoft.com/office/drawing/2014/main" id="{2AA8BB3B-989B-4631-86F8-EED0C3CDF11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46905" y="1211312"/>
              <a:ext cx="1119216" cy="1032476"/>
            </a:xfrm>
            <a:prstGeom prst="rect">
              <a:avLst/>
            </a:prstGeom>
          </p:spPr>
        </p:pic>
      </p:grpSp>
      <p:pic>
        <p:nvPicPr>
          <p:cNvPr id="38" name="Picture 37" descr="A group of people performing on a stage&#10;&#10;Description automatically generated with medium confidence">
            <a:extLst>
              <a:ext uri="{FF2B5EF4-FFF2-40B4-BE49-F238E27FC236}">
                <a16:creationId xmlns:a16="http://schemas.microsoft.com/office/drawing/2014/main" id="{A384B337-CC4F-BFE5-D19D-4E367755C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0632" y="3990349"/>
            <a:ext cx="3454692" cy="2154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descr="A group of people sitting around a table&#10;&#10;Description automatically generated with medium confidence">
            <a:extLst>
              <a:ext uri="{FF2B5EF4-FFF2-40B4-BE49-F238E27FC236}">
                <a16:creationId xmlns:a16="http://schemas.microsoft.com/office/drawing/2014/main" id="{A96C8BEF-A799-84EF-41BC-8DCAC6CB6F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27785" y="3990350"/>
            <a:ext cx="3237354" cy="2154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descr="A picture containing crowd&#10;&#10;Description automatically generated">
            <a:extLst>
              <a:ext uri="{FF2B5EF4-FFF2-40B4-BE49-F238E27FC236}">
                <a16:creationId xmlns:a16="http://schemas.microsoft.com/office/drawing/2014/main" id="{BA6CA055-3EA7-E99A-B443-25CBAA8CA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05664" y="6459429"/>
            <a:ext cx="3700849" cy="2461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Freeform 14"/>
          <p:cNvSpPr/>
          <p:nvPr/>
        </p:nvSpPr>
        <p:spPr>
          <a:xfrm>
            <a:off x="17189794" y="9279396"/>
            <a:ext cx="1098206" cy="1007604"/>
          </a:xfrm>
          <a:custGeom>
            <a:avLst/>
            <a:gdLst/>
            <a:ahLst/>
            <a:cxnLst/>
            <a:rect l="l" t="t" r="r" b="b"/>
            <a:pathLst>
              <a:path w="1098206" h="1007604">
                <a:moveTo>
                  <a:pt x="0" y="0"/>
                </a:moveTo>
                <a:lnTo>
                  <a:pt x="1098206" y="0"/>
                </a:lnTo>
                <a:lnTo>
                  <a:pt x="1098206" y="1007604"/>
                </a:lnTo>
                <a:lnTo>
                  <a:pt x="0" y="10076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8"/>
          <p:cNvSpPr/>
          <p:nvPr/>
        </p:nvSpPr>
        <p:spPr>
          <a:xfrm>
            <a:off x="-228599" y="9410700"/>
            <a:ext cx="2667000" cy="876300"/>
          </a:xfrm>
          <a:custGeom>
            <a:avLst/>
            <a:gdLst/>
            <a:ahLst/>
            <a:cxnLst/>
            <a:rect l="l" t="t" r="r" b="b"/>
            <a:pathLst>
              <a:path w="5548363" h="1800906">
                <a:moveTo>
                  <a:pt x="0" y="0"/>
                </a:moveTo>
                <a:lnTo>
                  <a:pt x="5548363" y="0"/>
                </a:lnTo>
                <a:lnTo>
                  <a:pt x="5548363" y="1800906"/>
                </a:lnTo>
                <a:lnTo>
                  <a:pt x="0" y="18009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right)">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animEffect transition="in" filter="randombar(horizontal)">
                                      <p:cBhvr>
                                        <p:cTn id="15" dur="500"/>
                                        <p:tgtEl>
                                          <p:spTgt spid="33">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3">
                                            <p:txEl>
                                              <p:pRg st="1" end="1"/>
                                            </p:txEl>
                                          </p:spTgt>
                                        </p:tgtEl>
                                        <p:attrNameLst>
                                          <p:attrName>style.visibility</p:attrName>
                                        </p:attrNameLst>
                                      </p:cBhvr>
                                      <p:to>
                                        <p:strVal val="visible"/>
                                      </p:to>
                                    </p:set>
                                    <p:animEffect transition="in" filter="randombar(horizontal)">
                                      <p:cBhvr>
                                        <p:cTn id="23" dur="500"/>
                                        <p:tgtEl>
                                          <p:spTgt spid="3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3">
                                            <p:txEl>
                                              <p:pRg st="2" end="2"/>
                                            </p:txEl>
                                          </p:spTgt>
                                        </p:tgtEl>
                                        <p:attrNameLst>
                                          <p:attrName>style.visibility</p:attrName>
                                        </p:attrNameLst>
                                      </p:cBhvr>
                                      <p:to>
                                        <p:strVal val="visible"/>
                                      </p:to>
                                    </p:set>
                                    <p:animEffect transition="in" filter="randombar(horizontal)">
                                      <p:cBhvr>
                                        <p:cTn id="31" dur="500"/>
                                        <p:tgtEl>
                                          <p:spTgt spid="33">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8" name="Freeform 28"/>
          <p:cNvSpPr/>
          <p:nvPr/>
        </p:nvSpPr>
        <p:spPr>
          <a:xfrm>
            <a:off x="17246459" y="8831955"/>
            <a:ext cx="1145738" cy="1455045"/>
          </a:xfrm>
          <a:custGeom>
            <a:avLst/>
            <a:gdLst/>
            <a:ahLst/>
            <a:cxnLst/>
            <a:rect l="l" t="t" r="r" b="b"/>
            <a:pathLst>
              <a:path w="1951411" h="2186454">
                <a:moveTo>
                  <a:pt x="0" y="0"/>
                </a:moveTo>
                <a:lnTo>
                  <a:pt x="1951411" y="0"/>
                </a:lnTo>
                <a:lnTo>
                  <a:pt x="1951411" y="2186455"/>
                </a:lnTo>
                <a:lnTo>
                  <a:pt x="0" y="21864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5188F991-20DA-AA6C-0B9D-04028ECD89E2}"/>
              </a:ext>
            </a:extLst>
          </p:cNvPr>
          <p:cNvGrpSpPr/>
          <p:nvPr/>
        </p:nvGrpSpPr>
        <p:grpSpPr>
          <a:xfrm rot="-348097">
            <a:off x="2871019" y="1574903"/>
            <a:ext cx="12138154" cy="6159331"/>
            <a:chOff x="0" y="0"/>
            <a:chExt cx="3190453" cy="1463594"/>
          </a:xfrm>
        </p:grpSpPr>
        <p:sp>
          <p:nvSpPr>
            <p:cNvPr id="35" name="Freeform 4">
              <a:extLst>
                <a:ext uri="{FF2B5EF4-FFF2-40B4-BE49-F238E27FC236}">
                  <a16:creationId xmlns:a16="http://schemas.microsoft.com/office/drawing/2014/main" id="{1E083C4E-6B92-C1B8-6E58-3ED3898E3F72}"/>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36" name="TextBox 5">
              <a:extLst>
                <a:ext uri="{FF2B5EF4-FFF2-40B4-BE49-F238E27FC236}">
                  <a16:creationId xmlns:a16="http://schemas.microsoft.com/office/drawing/2014/main" id="{A6B56639-E7DE-901A-8073-26994271C30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37" name="TextBox 36">
            <a:extLst>
              <a:ext uri="{FF2B5EF4-FFF2-40B4-BE49-F238E27FC236}">
                <a16:creationId xmlns:a16="http://schemas.microsoft.com/office/drawing/2014/main" id="{BE388830-AA85-93CD-0802-08D65FA9010F}"/>
              </a:ext>
            </a:extLst>
          </p:cNvPr>
          <p:cNvSpPr txBox="1"/>
          <p:nvPr/>
        </p:nvSpPr>
        <p:spPr>
          <a:xfrm>
            <a:off x="4310552" y="2379108"/>
            <a:ext cx="9549683" cy="4594912"/>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Mỗi địa phương đều có những hoạt động cộng đồng đặc trưng. Những hoạt động này giúp mọi người gắn kết với nhau hơn và tạo ra cơ hội để thể hiện tinh thần trách nhiệm với xã hội, cộng đồng</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BA4CEB83-3C89-374F-1878-569C64017E98}"/>
              </a:ext>
            </a:extLst>
          </p:cNvPr>
          <p:cNvGrpSpPr/>
          <p:nvPr/>
        </p:nvGrpSpPr>
        <p:grpSpPr>
          <a:xfrm>
            <a:off x="13026334" y="6186960"/>
            <a:ext cx="3841010" cy="2851456"/>
            <a:chOff x="11217486" y="6236755"/>
            <a:chExt cx="3841010" cy="2851456"/>
          </a:xfrm>
        </p:grpSpPr>
        <p:grpSp>
          <p:nvGrpSpPr>
            <p:cNvPr id="39" name="Group 7">
              <a:extLst>
                <a:ext uri="{FF2B5EF4-FFF2-40B4-BE49-F238E27FC236}">
                  <a16:creationId xmlns:a16="http://schemas.microsoft.com/office/drawing/2014/main" id="{6C2C149C-CF82-0EB7-C290-94F677D9FF94}"/>
                </a:ext>
              </a:extLst>
            </p:cNvPr>
            <p:cNvGrpSpPr/>
            <p:nvPr/>
          </p:nvGrpSpPr>
          <p:grpSpPr>
            <a:xfrm rot="317549">
              <a:off x="11217486" y="6236755"/>
              <a:ext cx="3841010" cy="2851456"/>
              <a:chOff x="43011" y="24107"/>
              <a:chExt cx="767962" cy="648993"/>
            </a:xfrm>
          </p:grpSpPr>
          <p:sp>
            <p:nvSpPr>
              <p:cNvPr id="41" name="Freeform 8">
                <a:extLst>
                  <a:ext uri="{FF2B5EF4-FFF2-40B4-BE49-F238E27FC236}">
                    <a16:creationId xmlns:a16="http://schemas.microsoft.com/office/drawing/2014/main" id="{877070AA-63F8-8C44-5E97-23AC0673A1AC}"/>
                  </a:ext>
                </a:extLst>
              </p:cNvPr>
              <p:cNvSpPr/>
              <p:nvPr/>
            </p:nvSpPr>
            <p:spPr>
              <a:xfrm>
                <a:off x="43011" y="24107"/>
                <a:ext cx="767962" cy="586966"/>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4E7F1C"/>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42" name="TextBox 9">
                <a:extLst>
                  <a:ext uri="{FF2B5EF4-FFF2-40B4-BE49-F238E27FC236}">
                    <a16:creationId xmlns:a16="http://schemas.microsoft.com/office/drawing/2014/main" id="{FDAE9DB8-1F86-8740-EB5B-AF1CF1A7BBF5}"/>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0" name="TextBox 39">
              <a:extLst>
                <a:ext uri="{FF2B5EF4-FFF2-40B4-BE49-F238E27FC236}">
                  <a16:creationId xmlns:a16="http://schemas.microsoft.com/office/drawing/2014/main" id="{911D5E93-25F4-E4FA-CBAF-B4AC71B3D1CC}"/>
                </a:ext>
              </a:extLst>
            </p:cNvPr>
            <p:cNvSpPr txBox="1"/>
            <p:nvPr/>
          </p:nvSpPr>
          <p:spPr>
            <a:xfrm>
              <a:off x="11575698" y="7095913"/>
              <a:ext cx="3149731" cy="861774"/>
            </a:xfrm>
            <a:prstGeom prst="rect">
              <a:avLst/>
            </a:prstGeom>
            <a:noFill/>
          </p:spPr>
          <p:txBody>
            <a:bodyPr wrap="square">
              <a:spAutoFit/>
            </a:bodyPr>
            <a:lstStyle/>
            <a:p>
              <a:pPr algn="ctr"/>
              <a:r>
                <a:rPr lang="en-US" sz="5000" b="1">
                  <a:solidFill>
                    <a:schemeClr val="bg1"/>
                  </a:solidFill>
                  <a:latin typeface="Arial" panose="020B0604020202020204" pitchFamily="34" charset="0"/>
                  <a:ea typeface="Calibri" panose="020F0502020204030204" pitchFamily="34" charset="0"/>
                  <a:cs typeface="Arial" panose="020B0604020202020204" pitchFamily="34" charset="0"/>
                </a:rPr>
                <a:t>Kết luận</a:t>
              </a:r>
              <a:endParaRPr lang="en-US" sz="5000" dirty="0">
                <a:solidFill>
                  <a:schemeClr val="bg1"/>
                </a:solidFill>
                <a:latin typeface="Arial" panose="020B0604020202020204" pitchFamily="34" charset="0"/>
                <a:cs typeface="Arial" panose="020B0604020202020204" pitchFamily="34" charset="0"/>
              </a:endParaRPr>
            </a:p>
          </p:txBody>
        </p:sp>
      </p:grpSp>
      <p:pic>
        <p:nvPicPr>
          <p:cNvPr id="43" name="Picture 42" descr="A cartoon of a child reading a book&#10;&#10;Description automatically generated">
            <a:extLst>
              <a:ext uri="{FF2B5EF4-FFF2-40B4-BE49-F238E27FC236}">
                <a16:creationId xmlns:a16="http://schemas.microsoft.com/office/drawing/2014/main" id="{798B0A25-0B0F-5873-B641-D331E0BBF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31" name="Freeform 31"/>
          <p:cNvSpPr/>
          <p:nvPr/>
        </p:nvSpPr>
        <p:spPr>
          <a:xfrm>
            <a:off x="13804265" y="585997"/>
            <a:ext cx="1379174" cy="1186039"/>
          </a:xfrm>
          <a:custGeom>
            <a:avLst/>
            <a:gdLst/>
            <a:ahLst/>
            <a:cxnLst/>
            <a:rect l="l" t="t" r="r" b="b"/>
            <a:pathLst>
              <a:path w="1853653" h="1700727">
                <a:moveTo>
                  <a:pt x="0" y="0"/>
                </a:moveTo>
                <a:lnTo>
                  <a:pt x="1853653" y="0"/>
                </a:lnTo>
                <a:lnTo>
                  <a:pt x="1853653" y="1700727"/>
                </a:lnTo>
                <a:lnTo>
                  <a:pt x="0" y="17007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9" name="Freeform 29"/>
          <p:cNvSpPr/>
          <p:nvPr/>
        </p:nvSpPr>
        <p:spPr>
          <a:xfrm rot="437085">
            <a:off x="909017" y="1063384"/>
            <a:ext cx="2624523" cy="1760618"/>
          </a:xfrm>
          <a:custGeom>
            <a:avLst/>
            <a:gdLst/>
            <a:ahLst/>
            <a:cxnLst/>
            <a:rect l="l" t="t" r="r" b="b"/>
            <a:pathLst>
              <a:path w="2624523" h="1760618">
                <a:moveTo>
                  <a:pt x="0" y="0"/>
                </a:moveTo>
                <a:lnTo>
                  <a:pt x="2624523" y="0"/>
                </a:lnTo>
                <a:lnTo>
                  <a:pt x="2624523" y="1760618"/>
                </a:lnTo>
                <a:lnTo>
                  <a:pt x="0" y="17606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grpSp>
        <p:nvGrpSpPr>
          <p:cNvPr id="2" name="Group 2"/>
          <p:cNvGrpSpPr/>
          <p:nvPr/>
        </p:nvGrpSpPr>
        <p:grpSpPr>
          <a:xfrm>
            <a:off x="-703862" y="-528910"/>
            <a:ext cx="8597600" cy="11302280"/>
            <a:chOff x="0" y="0"/>
            <a:chExt cx="2593676" cy="2976732"/>
          </a:xfrm>
        </p:grpSpPr>
        <p:sp>
          <p:nvSpPr>
            <p:cNvPr id="3" name="Freeform 3"/>
            <p:cNvSpPr/>
            <p:nvPr/>
          </p:nvSpPr>
          <p:spPr>
            <a:xfrm>
              <a:off x="0" y="0"/>
              <a:ext cx="2593676" cy="2976732"/>
            </a:xfrm>
            <a:custGeom>
              <a:avLst/>
              <a:gdLst/>
              <a:ahLst/>
              <a:cxnLst/>
              <a:rect l="l" t="t" r="r" b="b"/>
              <a:pathLst>
                <a:path w="2593676" h="2976732">
                  <a:moveTo>
                    <a:pt x="0" y="0"/>
                  </a:moveTo>
                  <a:lnTo>
                    <a:pt x="2593676" y="0"/>
                  </a:lnTo>
                  <a:lnTo>
                    <a:pt x="2593676" y="2976732"/>
                  </a:lnTo>
                  <a:lnTo>
                    <a:pt x="0" y="2976732"/>
                  </a:lnTo>
                  <a:close/>
                </a:path>
              </a:pathLst>
            </a:custGeom>
            <a:solidFill>
              <a:srgbClr val="FFDC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2593676" cy="3005307"/>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5976755" y="1"/>
            <a:ext cx="2006445" cy="2019300"/>
          </a:xfrm>
          <a:custGeom>
            <a:avLst/>
            <a:gdLst/>
            <a:ahLst/>
            <a:cxnLst/>
            <a:rect l="l" t="t" r="r" b="b"/>
            <a:pathLst>
              <a:path w="2311245" h="2250575">
                <a:moveTo>
                  <a:pt x="0" y="0"/>
                </a:moveTo>
                <a:lnTo>
                  <a:pt x="2311245" y="0"/>
                </a:lnTo>
                <a:lnTo>
                  <a:pt x="2311245" y="2250575"/>
                </a:lnTo>
                <a:lnTo>
                  <a:pt x="0" y="225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893737" y="9840454"/>
            <a:ext cx="2500527" cy="459472"/>
          </a:xfrm>
          <a:custGeom>
            <a:avLst/>
            <a:gdLst/>
            <a:ahLst/>
            <a:cxnLst/>
            <a:rect l="l" t="t" r="r" b="b"/>
            <a:pathLst>
              <a:path w="2500527" h="459472">
                <a:moveTo>
                  <a:pt x="0" y="0"/>
                </a:moveTo>
                <a:lnTo>
                  <a:pt x="2500528" y="0"/>
                </a:lnTo>
                <a:lnTo>
                  <a:pt x="2500528" y="459472"/>
                </a:lnTo>
                <a:lnTo>
                  <a:pt x="0" y="459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49084" y="128766"/>
            <a:ext cx="1368284" cy="1280933"/>
          </a:xfrm>
          <a:custGeom>
            <a:avLst/>
            <a:gdLst/>
            <a:ahLst/>
            <a:cxnLst/>
            <a:rect l="l" t="t" r="r" b="b"/>
            <a:pathLst>
              <a:path w="1098206" h="1007604">
                <a:moveTo>
                  <a:pt x="0" y="0"/>
                </a:moveTo>
                <a:lnTo>
                  <a:pt x="1098206" y="0"/>
                </a:lnTo>
                <a:lnTo>
                  <a:pt x="1098206" y="1007604"/>
                </a:lnTo>
                <a:lnTo>
                  <a:pt x="0" y="1007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7338878" y="9457435"/>
            <a:ext cx="1098206" cy="1007604"/>
          </a:xfrm>
          <a:custGeom>
            <a:avLst/>
            <a:gdLst/>
            <a:ahLst/>
            <a:cxnLst/>
            <a:rect l="l" t="t" r="r" b="b"/>
            <a:pathLst>
              <a:path w="1098206" h="1007604">
                <a:moveTo>
                  <a:pt x="0" y="0"/>
                </a:moveTo>
                <a:lnTo>
                  <a:pt x="1098206" y="0"/>
                </a:lnTo>
                <a:lnTo>
                  <a:pt x="1098206" y="1007604"/>
                </a:lnTo>
                <a:lnTo>
                  <a:pt x="0" y="10076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0">
            <a:extLst>
              <a:ext uri="{FF2B5EF4-FFF2-40B4-BE49-F238E27FC236}">
                <a16:creationId xmlns:a16="http://schemas.microsoft.com/office/drawing/2014/main" id="{84B3EF97-3805-2B4B-3E10-2727ED5F3824}"/>
              </a:ext>
            </a:extLst>
          </p:cNvPr>
          <p:cNvSpPr txBox="1"/>
          <p:nvPr/>
        </p:nvSpPr>
        <p:spPr>
          <a:xfrm>
            <a:off x="8534400" y="2876869"/>
            <a:ext cx="9061066"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8064A2">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8064A2">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600" b="1" i="0" u="none" strike="noStrike" kern="1200" cap="none" spc="0" normalizeH="0" baseline="0" noProof="0">
                <a:ln>
                  <a:noFill/>
                </a:ln>
                <a:solidFill>
                  <a:srgbClr val="8064A2">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8064A2">
                  <a:lumMod val="50000"/>
                </a:srgbClr>
              </a:solidFill>
              <a:effectLst/>
              <a:uLnTx/>
              <a:uFillTx/>
              <a:latin typeface="Calibri"/>
              <a:ea typeface="Calibri" panose="020F0502020204030204" pitchFamily="34" charset="0"/>
              <a:cs typeface="Arial" panose="020B0604020202020204" pitchFamily="34" charset="0"/>
            </a:endParaRPr>
          </a:p>
          <a:p>
            <a:pPr lvl="0" algn="ctr">
              <a:lnSpc>
                <a:spcPct val="150000"/>
              </a:lnSpc>
            </a:pPr>
            <a:r>
              <a:rPr lang="vi-VN" sz="6600" b="1">
                <a:solidFill>
                  <a:srgbClr val="8064A2">
                    <a:lumMod val="50000"/>
                  </a:srgbClr>
                </a:solidFill>
                <a:ea typeface="Calibri" panose="020F0502020204030204" pitchFamily="34" charset="0"/>
                <a:cs typeface="Arial" panose="020B0604020202020204" pitchFamily="34" charset="0"/>
              </a:rPr>
              <a:t>Đề xuất các hoạt động kết nối cộng đồng</a:t>
            </a:r>
            <a:endParaRPr kumimoji="0" lang="vi-VN" sz="6600" b="1" i="0" u="none" strike="noStrike" kern="1200" cap="none" spc="0" normalizeH="0" baseline="0" noProof="0">
              <a:ln>
                <a:noFill/>
              </a:ln>
              <a:solidFill>
                <a:srgbClr val="8064A2">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9" name="Freeform 28">
            <a:extLst>
              <a:ext uri="{FF2B5EF4-FFF2-40B4-BE49-F238E27FC236}">
                <a16:creationId xmlns:a16="http://schemas.microsoft.com/office/drawing/2014/main" id="{CBE2200C-BC81-28F1-8422-83B434023B9D}"/>
              </a:ext>
            </a:extLst>
          </p:cNvPr>
          <p:cNvSpPr/>
          <p:nvPr/>
        </p:nvSpPr>
        <p:spPr>
          <a:xfrm>
            <a:off x="914400" y="3009900"/>
            <a:ext cx="5867400" cy="4876800"/>
          </a:xfrm>
          <a:custGeom>
            <a:avLst/>
            <a:gdLst/>
            <a:ahLst/>
            <a:cxnLst/>
            <a:rect l="l" t="t" r="r" b="b"/>
            <a:pathLst>
              <a:path w="6609883" h="5347996">
                <a:moveTo>
                  <a:pt x="0" y="0"/>
                </a:moveTo>
                <a:lnTo>
                  <a:pt x="6609883" y="0"/>
                </a:lnTo>
                <a:lnTo>
                  <a:pt x="6609883" y="5347996"/>
                </a:lnTo>
                <a:lnTo>
                  <a:pt x="0" y="53479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152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14" name="Freeform 14"/>
          <p:cNvSpPr/>
          <p:nvPr/>
        </p:nvSpPr>
        <p:spPr>
          <a:xfrm rot="-358516">
            <a:off x="-681907" y="346942"/>
            <a:ext cx="4257475" cy="1225487"/>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2" name="Picture 2">
            <a:extLst>
              <a:ext uri="{FF2B5EF4-FFF2-40B4-BE49-F238E27FC236}">
                <a16:creationId xmlns:a16="http://schemas.microsoft.com/office/drawing/2014/main" id="{6E2C1A79-C2E3-F0AD-3976-A63DB77A67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28800" y="2171700"/>
            <a:ext cx="14147366" cy="5517704"/>
          </a:xfrm>
          <a:prstGeom prst="rect">
            <a:avLst/>
          </a:prstGeom>
        </p:spPr>
      </p:pic>
      <p:grpSp>
        <p:nvGrpSpPr>
          <p:cNvPr id="33" name="Group 32">
            <a:extLst>
              <a:ext uri="{FF2B5EF4-FFF2-40B4-BE49-F238E27FC236}">
                <a16:creationId xmlns:a16="http://schemas.microsoft.com/office/drawing/2014/main" id="{4312561E-59FC-6258-2B57-79F4079E5DAE}"/>
              </a:ext>
            </a:extLst>
          </p:cNvPr>
          <p:cNvGrpSpPr/>
          <p:nvPr/>
        </p:nvGrpSpPr>
        <p:grpSpPr>
          <a:xfrm>
            <a:off x="5257800" y="1604448"/>
            <a:ext cx="7276528" cy="1487785"/>
            <a:chOff x="5257800" y="1516582"/>
            <a:chExt cx="7276528" cy="1487785"/>
          </a:xfrm>
        </p:grpSpPr>
        <p:pic>
          <p:nvPicPr>
            <p:cNvPr id="34" name="Picture 9">
              <a:extLst>
                <a:ext uri="{FF2B5EF4-FFF2-40B4-BE49-F238E27FC236}">
                  <a16:creationId xmlns:a16="http://schemas.microsoft.com/office/drawing/2014/main" id="{07DE9819-7A57-84CB-D0E8-27D94CC981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6778" y="1516582"/>
              <a:ext cx="6951410" cy="1487785"/>
            </a:xfrm>
            <a:prstGeom prst="rect">
              <a:avLst/>
            </a:prstGeom>
          </p:spPr>
        </p:pic>
        <p:sp>
          <p:nvSpPr>
            <p:cNvPr id="35" name="TextBox 34">
              <a:extLst>
                <a:ext uri="{FF2B5EF4-FFF2-40B4-BE49-F238E27FC236}">
                  <a16:creationId xmlns:a16="http://schemas.microsoft.com/office/drawing/2014/main" id="{926794D2-4E87-58EF-DD27-3C81B6DEFD67}"/>
                </a:ext>
              </a:extLst>
            </p:cNvPr>
            <p:cNvSpPr txBox="1"/>
            <p:nvPr/>
          </p:nvSpPr>
          <p:spPr>
            <a:xfrm>
              <a:off x="5257800" y="1808341"/>
              <a:ext cx="7276528"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615E72D3-DF30-4B88-3F81-923BCC6DED7B}"/>
              </a:ext>
            </a:extLst>
          </p:cNvPr>
          <p:cNvSpPr txBox="1"/>
          <p:nvPr/>
        </p:nvSpPr>
        <p:spPr>
          <a:xfrm>
            <a:off x="3390987" y="3636581"/>
            <a:ext cx="11506025" cy="3013838"/>
          </a:xfrm>
          <a:prstGeom prst="rect">
            <a:avLst/>
          </a:prstGeom>
          <a:noFill/>
        </p:spPr>
        <p:txBody>
          <a:bodyPr wrap="square">
            <a:spAutoFit/>
          </a:bodyPr>
          <a:lstStyle/>
          <a:p>
            <a:pPr algn="ctr">
              <a:lnSpc>
                <a:spcPct val="150000"/>
              </a:lnSpc>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Các thành viên trong nhóm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hãy suy nghĩ và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ề</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xuất</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 một số</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ý tưởng cho hoạt động kết nối cộng đồng của mình</a:t>
            </a:r>
            <a:endParaRPr lang="en-US" sz="4400" i="1" dirty="0">
              <a:solidFill>
                <a:srgbClr val="FF0000"/>
              </a:solidFill>
              <a:latin typeface="Arial" panose="020B0604020202020204" pitchFamily="34" charset="0"/>
              <a:cs typeface="Arial" panose="020B0604020202020204" pitchFamily="34" charset="0"/>
            </a:endParaRPr>
          </a:p>
        </p:txBody>
      </p:sp>
      <p:sp>
        <p:nvSpPr>
          <p:cNvPr id="37" name="Freeform 3">
            <a:extLst>
              <a:ext uri="{FF2B5EF4-FFF2-40B4-BE49-F238E27FC236}">
                <a16:creationId xmlns:a16="http://schemas.microsoft.com/office/drawing/2014/main" id="{1403FF41-14E9-567C-3B44-FDD1B53CF95E}"/>
              </a:ext>
            </a:extLst>
          </p:cNvPr>
          <p:cNvSpPr/>
          <p:nvPr/>
        </p:nvSpPr>
        <p:spPr>
          <a:xfrm>
            <a:off x="14630225" y="130801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a:off x="14630225" y="6387472"/>
            <a:ext cx="2109176" cy="2124223"/>
          </a:xfrm>
          <a:custGeom>
            <a:avLst/>
            <a:gdLst/>
            <a:ahLst/>
            <a:cxnLst/>
            <a:rect l="l" t="t" r="r" b="b"/>
            <a:pathLst>
              <a:path w="2109176" h="2124223">
                <a:moveTo>
                  <a:pt x="0" y="0"/>
                </a:moveTo>
                <a:lnTo>
                  <a:pt x="2109176" y="0"/>
                </a:lnTo>
                <a:lnTo>
                  <a:pt x="2109176" y="2124223"/>
                </a:lnTo>
                <a:lnTo>
                  <a:pt x="0" y="21242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40" name="Picture 11">
            <a:extLst>
              <a:ext uri="{FF2B5EF4-FFF2-40B4-BE49-F238E27FC236}">
                <a16:creationId xmlns:a16="http://schemas.microsoft.com/office/drawing/2014/main" id="{F6DEF40D-164C-1942-21D1-0366CAE06E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7540" y="6299264"/>
            <a:ext cx="4978746" cy="4424861"/>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4" name="Freeform 4"/>
          <p:cNvSpPr/>
          <p:nvPr/>
        </p:nvSpPr>
        <p:spPr>
          <a:xfrm rot="3955030">
            <a:off x="16133291" y="-38094"/>
            <a:ext cx="2099284" cy="1554094"/>
          </a:xfrm>
          <a:custGeom>
            <a:avLst/>
            <a:gdLst/>
            <a:ahLst/>
            <a:cxnLst/>
            <a:rect l="l" t="t" r="r" b="b"/>
            <a:pathLst>
              <a:path w="4214684" h="2818570">
                <a:moveTo>
                  <a:pt x="0" y="0"/>
                </a:moveTo>
                <a:lnTo>
                  <a:pt x="4214684" y="0"/>
                </a:lnTo>
                <a:lnTo>
                  <a:pt x="4214684" y="2818570"/>
                </a:lnTo>
                <a:lnTo>
                  <a:pt x="0" y="28185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9503306">
            <a:off x="-668993" y="36982"/>
            <a:ext cx="2404784" cy="1791597"/>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6384950">
            <a:off x="-182659" y="9193944"/>
            <a:ext cx="1660719" cy="1337804"/>
          </a:xfrm>
          <a:custGeom>
            <a:avLst/>
            <a:gdLst/>
            <a:ahLst/>
            <a:cxnLst/>
            <a:rect l="l" t="t" r="r" b="b"/>
            <a:pathLst>
              <a:path w="5250144" h="4114800">
                <a:moveTo>
                  <a:pt x="0" y="0"/>
                </a:moveTo>
                <a:lnTo>
                  <a:pt x="5250143" y="0"/>
                </a:lnTo>
                <a:lnTo>
                  <a:pt x="525014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F220CBEA-FBA4-B212-AD45-5DAAEAAB4B19}"/>
              </a:ext>
            </a:extLst>
          </p:cNvPr>
          <p:cNvGrpSpPr/>
          <p:nvPr/>
        </p:nvGrpSpPr>
        <p:grpSpPr>
          <a:xfrm>
            <a:off x="6191927" y="4861302"/>
            <a:ext cx="6800172" cy="1070827"/>
            <a:chOff x="3029863" y="1823688"/>
            <a:chExt cx="12362538" cy="1262412"/>
          </a:xfrm>
        </p:grpSpPr>
        <p:cxnSp>
          <p:nvCxnSpPr>
            <p:cNvPr id="33" name="Straight Connector 32">
              <a:extLst>
                <a:ext uri="{FF2B5EF4-FFF2-40B4-BE49-F238E27FC236}">
                  <a16:creationId xmlns:a16="http://schemas.microsoft.com/office/drawing/2014/main" id="{F0B04DE4-B0E0-74F5-2ADD-C765EE487DE3}"/>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4E2822A-6F80-6A83-B7A1-EC94C8856D21}"/>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562B075-50B9-BED9-4EBA-C288E0C91A43}"/>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5904D3A-4261-A6F6-3BA8-27DB121279DB}"/>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907B0ECF-62B1-D932-F2B3-746CEE4A81DC}"/>
              </a:ext>
            </a:extLst>
          </p:cNvPr>
          <p:cNvSpPr/>
          <p:nvPr/>
        </p:nvSpPr>
        <p:spPr>
          <a:xfrm>
            <a:off x="1524001" y="5834080"/>
            <a:ext cx="7086595" cy="37290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Ý nghĩa của hoạt động: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Vì sao em thấy nên tổ chức hoạt động này?</a:t>
            </a:r>
            <a:endParaRPr lang="en-US" sz="3800" dirty="0">
              <a:solidFill>
                <a:schemeClr val="tx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8B6CC9FF-0C84-12B9-2C3B-25F7FD97827D}"/>
              </a:ext>
            </a:extLst>
          </p:cNvPr>
          <p:cNvSpPr/>
          <p:nvPr/>
        </p:nvSpPr>
        <p:spPr>
          <a:xfrm>
            <a:off x="9677402" y="5834079"/>
            <a:ext cx="7086596" cy="3729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Nội dung hoạt động: </a:t>
            </a:r>
          </a:p>
          <a:p>
            <a:pPr algn="ctr">
              <a:lnSpc>
                <a:spcPct val="150000"/>
              </a:lnSpc>
            </a:pPr>
            <a:r>
              <a:rPr lang="en-US" sz="3800">
                <a:solidFill>
                  <a:schemeClr val="tx1"/>
                </a:solidFill>
                <a:latin typeface="Arial" panose="020B0604020202020204" pitchFamily="34" charset="0"/>
                <a:cs typeface="Arial" panose="020B0604020202020204" pitchFamily="34" charset="0"/>
              </a:rPr>
              <a:t>Mục đích hoạt động; các công việc cụ thể cần làm; kết quả mong muốn</a:t>
            </a:r>
            <a:endParaRPr lang="en-US" sz="3800" b="1" i="1" dirty="0">
              <a:solidFill>
                <a:schemeClr val="tx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EFA6B81B-F500-E2F1-FE1E-C51A06BFA67F}"/>
              </a:ext>
            </a:extLst>
          </p:cNvPr>
          <p:cNvGrpSpPr/>
          <p:nvPr/>
        </p:nvGrpSpPr>
        <p:grpSpPr>
          <a:xfrm>
            <a:off x="527956" y="1826116"/>
            <a:ext cx="17180606" cy="3040620"/>
            <a:chOff x="-445083" y="2294838"/>
            <a:chExt cx="17180606" cy="3040620"/>
          </a:xfrm>
        </p:grpSpPr>
        <p:sp>
          <p:nvSpPr>
            <p:cNvPr id="40" name="TextBox 39">
              <a:extLst>
                <a:ext uri="{FF2B5EF4-FFF2-40B4-BE49-F238E27FC236}">
                  <a16:creationId xmlns:a16="http://schemas.microsoft.com/office/drawing/2014/main" id="{2CFED616-9008-3B6D-3272-FE2A72A6B976}"/>
                </a:ext>
              </a:extLst>
            </p:cNvPr>
            <p:cNvSpPr txBox="1"/>
            <p:nvPr/>
          </p:nvSpPr>
          <p:spPr>
            <a:xfrm>
              <a:off x="1035827" y="2294838"/>
              <a:ext cx="15699696" cy="3040620"/>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accent3">
                      <a:lumMod val="50000"/>
                    </a:schemeClr>
                  </a:solidFill>
                  <a:latin typeface="Arial" panose="020B0604020202020204" pitchFamily="34" charset="0"/>
                  <a:cs typeface="Arial" panose="020B0604020202020204" pitchFamily="34" charset="0"/>
                </a:rPr>
                <a:t>YÊU CẦU: </a:t>
              </a:r>
              <a:r>
                <a:rPr lang="en-US" sz="4000">
                  <a:latin typeface="Arial" panose="020B0604020202020204" pitchFamily="34" charset="0"/>
                  <a:cs typeface="Arial" panose="020B0604020202020204" pitchFamily="34" charset="0"/>
                </a:rPr>
                <a:t>Sau khi đề xuất ý tưởng, mỗi nhóm cùng nhau suy nghĩ để lựa chọn một hoạt động kết nối cộng đồng mà nhóm mình muốn thực hiện và thảo luận với nhau theo các câu hỏi gợi ý sau:</a:t>
              </a:r>
              <a:endParaRPr lang="vi-VN" sz="4000" i="1">
                <a:solidFill>
                  <a:srgbClr val="FF0000"/>
                </a:solidFill>
                <a:latin typeface="Arial" panose="020B0604020202020204" pitchFamily="34" charset="0"/>
                <a:cs typeface="Arial" panose="020B0604020202020204" pitchFamily="34" charset="0"/>
              </a:endParaRPr>
            </a:p>
          </p:txBody>
        </p:sp>
        <p:pic>
          <p:nvPicPr>
            <p:cNvPr id="41" name="Picture 9">
              <a:extLst>
                <a:ext uri="{FF2B5EF4-FFF2-40B4-BE49-F238E27FC236}">
                  <a16:creationId xmlns:a16="http://schemas.microsoft.com/office/drawing/2014/main" id="{B52DF7F9-89C8-6425-71F2-A719A1B51DF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5083" y="3109540"/>
              <a:ext cx="1255982" cy="1411216"/>
            </a:xfrm>
            <a:prstGeom prst="rect">
              <a:avLst/>
            </a:prstGeom>
          </p:spPr>
        </p:pic>
      </p:grpSp>
      <p:grpSp>
        <p:nvGrpSpPr>
          <p:cNvPr id="42" name="Group 41">
            <a:extLst>
              <a:ext uri="{FF2B5EF4-FFF2-40B4-BE49-F238E27FC236}">
                <a16:creationId xmlns:a16="http://schemas.microsoft.com/office/drawing/2014/main" id="{FB391F15-AC7C-B2CE-A661-6E06EAEC10E4}"/>
              </a:ext>
            </a:extLst>
          </p:cNvPr>
          <p:cNvGrpSpPr/>
          <p:nvPr/>
        </p:nvGrpSpPr>
        <p:grpSpPr>
          <a:xfrm>
            <a:off x="5446400" y="0"/>
            <a:ext cx="7583876" cy="1388058"/>
            <a:chOff x="4834930" y="84191"/>
            <a:chExt cx="7359542" cy="1232175"/>
          </a:xfrm>
        </p:grpSpPr>
        <p:sp>
          <p:nvSpPr>
            <p:cNvPr id="43" name="Round Same Side Corner Rectangle 11">
              <a:extLst>
                <a:ext uri="{FF2B5EF4-FFF2-40B4-BE49-F238E27FC236}">
                  <a16:creationId xmlns:a16="http://schemas.microsoft.com/office/drawing/2014/main" id="{0452E1C3-0196-C6B8-CE15-D5C981BF760E}"/>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8DC64D7-271D-76AD-3096-0C420AC24112}"/>
                </a:ext>
              </a:extLst>
            </p:cNvPr>
            <p:cNvSpPr txBox="1"/>
            <p:nvPr/>
          </p:nvSpPr>
          <p:spPr>
            <a:xfrm>
              <a:off x="5313042" y="337067"/>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NHÓM</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0-#ppt_w/2"/>
                                          </p:val>
                                        </p:tav>
                                        <p:tav tm="100000">
                                          <p:val>
                                            <p:strVal val="#ppt_x"/>
                                          </p:val>
                                        </p:tav>
                                      </p:tavLst>
                                    </p:anim>
                                    <p:anim calcmode="lin" valueType="num">
                                      <p:cBhvr additive="base">
                                        <p:cTn id="21" dur="500" fill="hold"/>
                                        <p:tgtEl>
                                          <p:spTgt spid="37"/>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2"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1+#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4" name="Freeform 4"/>
          <p:cNvSpPr/>
          <p:nvPr/>
        </p:nvSpPr>
        <p:spPr>
          <a:xfrm rot="3955030">
            <a:off x="16133291" y="-38094"/>
            <a:ext cx="2099284" cy="1554094"/>
          </a:xfrm>
          <a:custGeom>
            <a:avLst/>
            <a:gdLst/>
            <a:ahLst/>
            <a:cxnLst/>
            <a:rect l="l" t="t" r="r" b="b"/>
            <a:pathLst>
              <a:path w="4214684" h="2818570">
                <a:moveTo>
                  <a:pt x="0" y="0"/>
                </a:moveTo>
                <a:lnTo>
                  <a:pt x="4214684" y="0"/>
                </a:lnTo>
                <a:lnTo>
                  <a:pt x="4214684" y="2818570"/>
                </a:lnTo>
                <a:lnTo>
                  <a:pt x="0" y="28185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9503306">
            <a:off x="-668993" y="36982"/>
            <a:ext cx="2404784" cy="1791597"/>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6384950">
            <a:off x="-182659" y="9193944"/>
            <a:ext cx="1660719" cy="1337804"/>
          </a:xfrm>
          <a:custGeom>
            <a:avLst/>
            <a:gdLst/>
            <a:ahLst/>
            <a:cxnLst/>
            <a:rect l="l" t="t" r="r" b="b"/>
            <a:pathLst>
              <a:path w="5250144" h="4114800">
                <a:moveTo>
                  <a:pt x="0" y="0"/>
                </a:moveTo>
                <a:lnTo>
                  <a:pt x="5250143" y="0"/>
                </a:lnTo>
                <a:lnTo>
                  <a:pt x="525014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F220CBEA-FBA4-B212-AD45-5DAAEAAB4B19}"/>
              </a:ext>
            </a:extLst>
          </p:cNvPr>
          <p:cNvGrpSpPr/>
          <p:nvPr/>
        </p:nvGrpSpPr>
        <p:grpSpPr>
          <a:xfrm>
            <a:off x="6191927" y="4861302"/>
            <a:ext cx="6800172" cy="1070827"/>
            <a:chOff x="3029863" y="1823688"/>
            <a:chExt cx="12362538" cy="1262412"/>
          </a:xfrm>
        </p:grpSpPr>
        <p:cxnSp>
          <p:nvCxnSpPr>
            <p:cNvPr id="33" name="Straight Connector 32">
              <a:extLst>
                <a:ext uri="{FF2B5EF4-FFF2-40B4-BE49-F238E27FC236}">
                  <a16:creationId xmlns:a16="http://schemas.microsoft.com/office/drawing/2014/main" id="{F0B04DE4-B0E0-74F5-2ADD-C765EE487DE3}"/>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4E2822A-6F80-6A83-B7A1-EC94C8856D21}"/>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562B075-50B9-BED9-4EBA-C288E0C91A43}"/>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5904D3A-4261-A6F6-3BA8-27DB121279DB}"/>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907B0ECF-62B1-D932-F2B3-746CEE4A81DC}"/>
              </a:ext>
            </a:extLst>
          </p:cNvPr>
          <p:cNvSpPr/>
          <p:nvPr/>
        </p:nvSpPr>
        <p:spPr>
          <a:xfrm>
            <a:off x="1219197" y="5834080"/>
            <a:ext cx="7391399" cy="37290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Đối tượng tham gia: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Những ai có thể tham gia và công việc của mỗi người</a:t>
            </a:r>
            <a:r>
              <a:rPr lang="en-US" sz="3800">
                <a:solidFill>
                  <a:schemeClr val="tx1"/>
                </a:solidFill>
                <a:latin typeface="Arial" panose="020B0604020202020204" pitchFamily="34" charset="0"/>
                <a:cs typeface="Arial" panose="020B0604020202020204" pitchFamily="34" charset="0"/>
              </a:rPr>
              <a:t>?</a:t>
            </a:r>
            <a:endParaRPr lang="en-US" sz="3800" dirty="0">
              <a:solidFill>
                <a:schemeClr val="tx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8B6CC9FF-0C84-12B9-2C3B-25F7FD97827D}"/>
              </a:ext>
            </a:extLst>
          </p:cNvPr>
          <p:cNvSpPr/>
          <p:nvPr/>
        </p:nvSpPr>
        <p:spPr>
          <a:xfrm>
            <a:off x="9677401" y="5834079"/>
            <a:ext cx="7391399" cy="3729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Phương pháp thực hiện: </a:t>
            </a:r>
            <a:endParaRPr lang="en-US" sz="3800" b="1">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Nêu những cách để kêu gọi mọi người chung tay hành động...</a:t>
            </a:r>
            <a:endParaRPr lang="en-US" sz="3800" b="1" i="1" dirty="0">
              <a:solidFill>
                <a:schemeClr val="tx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EFA6B81B-F500-E2F1-FE1E-C51A06BFA67F}"/>
              </a:ext>
            </a:extLst>
          </p:cNvPr>
          <p:cNvGrpSpPr/>
          <p:nvPr/>
        </p:nvGrpSpPr>
        <p:grpSpPr>
          <a:xfrm>
            <a:off x="527956" y="1826116"/>
            <a:ext cx="17180606" cy="3040620"/>
            <a:chOff x="-445083" y="2294838"/>
            <a:chExt cx="17180606" cy="3040620"/>
          </a:xfrm>
        </p:grpSpPr>
        <p:sp>
          <p:nvSpPr>
            <p:cNvPr id="40" name="TextBox 39">
              <a:extLst>
                <a:ext uri="{FF2B5EF4-FFF2-40B4-BE49-F238E27FC236}">
                  <a16:creationId xmlns:a16="http://schemas.microsoft.com/office/drawing/2014/main" id="{2CFED616-9008-3B6D-3272-FE2A72A6B976}"/>
                </a:ext>
              </a:extLst>
            </p:cNvPr>
            <p:cNvSpPr txBox="1"/>
            <p:nvPr/>
          </p:nvSpPr>
          <p:spPr>
            <a:xfrm>
              <a:off x="1035827" y="2294838"/>
              <a:ext cx="15699696" cy="3040620"/>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accent3">
                      <a:lumMod val="50000"/>
                    </a:schemeClr>
                  </a:solidFill>
                  <a:latin typeface="Arial" panose="020B0604020202020204" pitchFamily="34" charset="0"/>
                  <a:cs typeface="Arial" panose="020B0604020202020204" pitchFamily="34" charset="0"/>
                </a:rPr>
                <a:t>YÊU CẦU: </a:t>
              </a:r>
              <a:r>
                <a:rPr lang="en-US" sz="4000">
                  <a:latin typeface="Arial" panose="020B0604020202020204" pitchFamily="34" charset="0"/>
                  <a:cs typeface="Arial" panose="020B0604020202020204" pitchFamily="34" charset="0"/>
                </a:rPr>
                <a:t>Sau khi đề xuất ý tưởng, mỗi nhóm cùng nhau suy nghĩ để lựa chọn một hoạt động kết nối cộng đồng mà nhóm mình muốn thực hiện và thảo luận với nhau theo các câu hỏi gợi ý sau:</a:t>
              </a:r>
              <a:endParaRPr lang="vi-VN" sz="4000" i="1">
                <a:solidFill>
                  <a:srgbClr val="FF0000"/>
                </a:solidFill>
                <a:latin typeface="Arial" panose="020B0604020202020204" pitchFamily="34" charset="0"/>
                <a:cs typeface="Arial" panose="020B0604020202020204" pitchFamily="34" charset="0"/>
              </a:endParaRPr>
            </a:p>
          </p:txBody>
        </p:sp>
        <p:pic>
          <p:nvPicPr>
            <p:cNvPr id="41" name="Picture 9">
              <a:extLst>
                <a:ext uri="{FF2B5EF4-FFF2-40B4-BE49-F238E27FC236}">
                  <a16:creationId xmlns:a16="http://schemas.microsoft.com/office/drawing/2014/main" id="{B52DF7F9-89C8-6425-71F2-A719A1B51DF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5083" y="3109540"/>
              <a:ext cx="1255982" cy="1411216"/>
            </a:xfrm>
            <a:prstGeom prst="rect">
              <a:avLst/>
            </a:prstGeom>
          </p:spPr>
        </p:pic>
      </p:grpSp>
      <p:grpSp>
        <p:nvGrpSpPr>
          <p:cNvPr id="42" name="Group 41">
            <a:extLst>
              <a:ext uri="{FF2B5EF4-FFF2-40B4-BE49-F238E27FC236}">
                <a16:creationId xmlns:a16="http://schemas.microsoft.com/office/drawing/2014/main" id="{FB391F15-AC7C-B2CE-A661-6E06EAEC10E4}"/>
              </a:ext>
            </a:extLst>
          </p:cNvPr>
          <p:cNvGrpSpPr/>
          <p:nvPr/>
        </p:nvGrpSpPr>
        <p:grpSpPr>
          <a:xfrm>
            <a:off x="5446400" y="0"/>
            <a:ext cx="7583876" cy="1388058"/>
            <a:chOff x="4834930" y="84191"/>
            <a:chExt cx="7359542" cy="1232175"/>
          </a:xfrm>
        </p:grpSpPr>
        <p:sp>
          <p:nvSpPr>
            <p:cNvPr id="43" name="Round Same Side Corner Rectangle 11">
              <a:extLst>
                <a:ext uri="{FF2B5EF4-FFF2-40B4-BE49-F238E27FC236}">
                  <a16:creationId xmlns:a16="http://schemas.microsoft.com/office/drawing/2014/main" id="{0452E1C3-0196-C6B8-CE15-D5C981BF760E}"/>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8DC64D7-271D-76AD-3096-0C420AC24112}"/>
                </a:ext>
              </a:extLst>
            </p:cNvPr>
            <p:cNvSpPr txBox="1"/>
            <p:nvPr/>
          </p:nvSpPr>
          <p:spPr>
            <a:xfrm>
              <a:off x="5313042" y="337067"/>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NHÓM</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52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1+#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6" name="Freeform 6"/>
          <p:cNvSpPr/>
          <p:nvPr/>
        </p:nvSpPr>
        <p:spPr>
          <a:xfrm>
            <a:off x="-152400" y="8801100"/>
            <a:ext cx="1447800" cy="1485900"/>
          </a:xfrm>
          <a:custGeom>
            <a:avLst/>
            <a:gdLst/>
            <a:ahLst/>
            <a:cxnLst/>
            <a:rect l="l" t="t" r="r" b="b"/>
            <a:pathLst>
              <a:path w="1707362" h="1726789">
                <a:moveTo>
                  <a:pt x="0" y="0"/>
                </a:moveTo>
                <a:lnTo>
                  <a:pt x="1707363" y="0"/>
                </a:lnTo>
                <a:lnTo>
                  <a:pt x="1707363" y="1726789"/>
                </a:lnTo>
                <a:lnTo>
                  <a:pt x="0" y="1726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6992600" y="-97719"/>
            <a:ext cx="1111166" cy="1485777"/>
          </a:xfrm>
          <a:custGeom>
            <a:avLst/>
            <a:gdLst/>
            <a:ahLst/>
            <a:cxnLst/>
            <a:rect l="l" t="t" r="r" b="b"/>
            <a:pathLst>
              <a:path w="1603981" h="1876001">
                <a:moveTo>
                  <a:pt x="0" y="0"/>
                </a:moveTo>
                <a:lnTo>
                  <a:pt x="1603981" y="0"/>
                </a:lnTo>
                <a:lnTo>
                  <a:pt x="1603981" y="1876001"/>
                </a:lnTo>
                <a:lnTo>
                  <a:pt x="0" y="1876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0C10393-85C1-9E31-F8B4-0A27FAC12D64}"/>
              </a:ext>
            </a:extLst>
          </p:cNvPr>
          <p:cNvGrpSpPr/>
          <p:nvPr/>
        </p:nvGrpSpPr>
        <p:grpSpPr>
          <a:xfrm>
            <a:off x="381000" y="272143"/>
            <a:ext cx="12731164" cy="2661557"/>
            <a:chOff x="312420" y="141797"/>
            <a:chExt cx="12731164" cy="2661557"/>
          </a:xfrm>
        </p:grpSpPr>
        <p:sp>
          <p:nvSpPr>
            <p:cNvPr id="10" name="Line Callout 1 (Border and Accent Bar) 3">
              <a:extLst>
                <a:ext uri="{FF2B5EF4-FFF2-40B4-BE49-F238E27FC236}">
                  <a16:creationId xmlns:a16="http://schemas.microsoft.com/office/drawing/2014/main" id="{96208135-8F17-3B1D-1658-5375AB2DD254}"/>
                </a:ext>
              </a:extLst>
            </p:cNvPr>
            <p:cNvSpPr/>
            <p:nvPr/>
          </p:nvSpPr>
          <p:spPr>
            <a:xfrm>
              <a:off x="312420" y="533682"/>
              <a:ext cx="12095656" cy="2269672"/>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tham khảo: </a:t>
              </a:r>
              <a:r>
                <a:rPr lang="en-US" sz="4000">
                  <a:solidFill>
                    <a:schemeClr val="tx2">
                      <a:lumMod val="50000"/>
                    </a:schemeClr>
                  </a:solidFill>
                  <a:latin typeface="Arial" panose="020B0604020202020204" pitchFamily="34" charset="0"/>
                  <a:cs typeface="Arial" panose="020B0604020202020204" pitchFamily="34" charset="0"/>
                </a:rPr>
                <a:t>Một số </a:t>
              </a:r>
              <a:r>
                <a:rPr lang="vi-VN" sz="4000">
                  <a:solidFill>
                    <a:schemeClr val="tx2">
                      <a:lumMod val="50000"/>
                    </a:schemeClr>
                  </a:solidFill>
                  <a:latin typeface="Arial" panose="020B0604020202020204" pitchFamily="34" charset="0"/>
                  <a:cs typeface="Arial" panose="020B0604020202020204" pitchFamily="34" charset="0"/>
                </a:rPr>
                <a:t>ý tưởng cho hoạt động kết nối cộng đồng</a:t>
              </a:r>
              <a:r>
                <a:rPr lang="en-US" sz="4000">
                  <a:solidFill>
                    <a:schemeClr val="tx2">
                      <a:lumMod val="50000"/>
                    </a:schemeClr>
                  </a:solidFill>
                  <a:latin typeface="Arial" panose="020B0604020202020204" pitchFamily="34" charset="0"/>
                  <a:cs typeface="Arial" panose="020B0604020202020204" pitchFamily="34" charset="0"/>
                </a:rPr>
                <a:t>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id="{48217A41-B367-809E-B75E-86579707E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9846" y="141797"/>
              <a:ext cx="1123738" cy="1123738"/>
            </a:xfrm>
            <a:prstGeom prst="rect">
              <a:avLst/>
            </a:prstGeom>
          </p:spPr>
        </p:pic>
      </p:grpSp>
      <p:sp>
        <p:nvSpPr>
          <p:cNvPr id="12" name="Rectangle: Rounded Corners 11">
            <a:extLst>
              <a:ext uri="{FF2B5EF4-FFF2-40B4-BE49-F238E27FC236}">
                <a16:creationId xmlns:a16="http://schemas.microsoft.com/office/drawing/2014/main" id="{AC9EBD87-88F3-8155-9628-D16540A3DAB7}"/>
              </a:ext>
            </a:extLst>
          </p:cNvPr>
          <p:cNvSpPr/>
          <p:nvPr/>
        </p:nvSpPr>
        <p:spPr>
          <a:xfrm>
            <a:off x="1447800" y="3570510"/>
            <a:ext cx="7233332" cy="2269673"/>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Góp sách cho tủ sách </a:t>
            </a:r>
            <a:endParaRPr lang="en-US" sz="3800">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cộng đồng</a:t>
            </a:r>
            <a:endParaRPr lang="en-US" sz="3800" dirty="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AE2C7AF-5E8D-4902-64DF-54263DC51275}"/>
              </a:ext>
            </a:extLst>
          </p:cNvPr>
          <p:cNvSpPr/>
          <p:nvPr/>
        </p:nvSpPr>
        <p:spPr>
          <a:xfrm>
            <a:off x="9606869" y="3570510"/>
            <a:ext cx="7233331" cy="2269674"/>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Xây dựng chỗ nghỉ chân cho người già, người khuyết tật...</a:t>
            </a:r>
            <a:endParaRPr lang="en-US" sz="3800" dirty="0">
              <a:solidFill>
                <a:schemeClr val="tx1"/>
              </a:solidFill>
              <a:latin typeface="Arial" panose="020B0604020202020204" pitchFamily="34" charset="0"/>
              <a:cs typeface="Arial" panose="020B0604020202020204" pitchFamily="34" charset="0"/>
            </a:endParaRPr>
          </a:p>
        </p:txBody>
      </p:sp>
      <p:pic>
        <p:nvPicPr>
          <p:cNvPr id="2054" name="Picture 6" descr="Lâm Thao: Tổ chức tuyên truyền Ngày sách và Văn hóa đọc Việt Nam">
            <a:extLst>
              <a:ext uri="{FF2B5EF4-FFF2-40B4-BE49-F238E27FC236}">
                <a16:creationId xmlns:a16="http://schemas.microsoft.com/office/drawing/2014/main" id="{F1D4D868-16F3-BFE0-E619-6BCFFE718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4492" y="6286500"/>
            <a:ext cx="5352314" cy="3573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Giải pháp nhà ở dành cho người khuyết tật tại các khu vực nông thôn">
            <a:extLst>
              <a:ext uri="{FF2B5EF4-FFF2-40B4-BE49-F238E27FC236}">
                <a16:creationId xmlns:a16="http://schemas.microsoft.com/office/drawing/2014/main" id="{E475E1AC-3C0E-938E-7168-BC44648BB3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3608" y="6297386"/>
            <a:ext cx="5359852" cy="3573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24679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wipe(down)">
                                      <p:cBhvr>
                                        <p:cTn id="15" dur="500"/>
                                        <p:tgtEl>
                                          <p:spTgt spid="20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nodeType="with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wipe(up)">
                                      <p:cBhvr>
                                        <p:cTn id="23"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30" name="Freeform 30"/>
          <p:cNvSpPr/>
          <p:nvPr/>
        </p:nvSpPr>
        <p:spPr>
          <a:xfrm>
            <a:off x="17365139" y="-42123"/>
            <a:ext cx="990553" cy="1211312"/>
          </a:xfrm>
          <a:custGeom>
            <a:avLst/>
            <a:gdLst/>
            <a:ahLst/>
            <a:cxnLst/>
            <a:rect l="l" t="t" r="r" b="b"/>
            <a:pathLst>
              <a:path w="1676353" h="1878267">
                <a:moveTo>
                  <a:pt x="0" y="0"/>
                </a:moveTo>
                <a:lnTo>
                  <a:pt x="1676353" y="0"/>
                </a:lnTo>
                <a:lnTo>
                  <a:pt x="1676353" y="1878267"/>
                </a:lnTo>
                <a:lnTo>
                  <a:pt x="0" y="1878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6695" y="59731"/>
            <a:ext cx="1098206" cy="1007604"/>
          </a:xfrm>
          <a:custGeom>
            <a:avLst/>
            <a:gdLst/>
            <a:ahLst/>
            <a:cxnLst/>
            <a:rect l="l" t="t" r="r" b="b"/>
            <a:pathLst>
              <a:path w="1098206" h="1007604">
                <a:moveTo>
                  <a:pt x="0" y="0"/>
                </a:moveTo>
                <a:lnTo>
                  <a:pt x="1098206" y="0"/>
                </a:lnTo>
                <a:lnTo>
                  <a:pt x="1098206" y="1007604"/>
                </a:lnTo>
                <a:lnTo>
                  <a:pt x="0" y="10076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228599" y="9410700"/>
            <a:ext cx="2667000" cy="876300"/>
          </a:xfrm>
          <a:custGeom>
            <a:avLst/>
            <a:gdLst/>
            <a:ahLst/>
            <a:cxnLst/>
            <a:rect l="l" t="t" r="r" b="b"/>
            <a:pathLst>
              <a:path w="5548363" h="1800906">
                <a:moveTo>
                  <a:pt x="0" y="0"/>
                </a:moveTo>
                <a:lnTo>
                  <a:pt x="5548363" y="0"/>
                </a:lnTo>
                <a:lnTo>
                  <a:pt x="5548363" y="1800906"/>
                </a:lnTo>
                <a:lnTo>
                  <a:pt x="0" y="1800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5">
            <a:extLst>
              <a:ext uri="{FF2B5EF4-FFF2-40B4-BE49-F238E27FC236}">
                <a16:creationId xmlns:a16="http://schemas.microsoft.com/office/drawing/2014/main" id="{ACC91DAC-B2E5-CCB6-5B33-8A468BD613C5}"/>
              </a:ext>
            </a:extLst>
          </p:cNvPr>
          <p:cNvSpPr/>
          <p:nvPr/>
        </p:nvSpPr>
        <p:spPr>
          <a:xfrm rot="10800000">
            <a:off x="6143982" y="1274763"/>
            <a:ext cx="11388591" cy="8059735"/>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6">
              <a:lumMod val="20000"/>
              <a:lumOff val="80000"/>
            </a:schemeClr>
          </a:solidFill>
        </p:spPr>
        <p:txBody>
          <a:bodyPr/>
          <a:lstStyle/>
          <a:p>
            <a:endParaRPr lang="en-US"/>
          </a:p>
        </p:txBody>
      </p:sp>
      <p:sp>
        <p:nvSpPr>
          <p:cNvPr id="13" name="Freeform 12">
            <a:extLst>
              <a:ext uri="{FF2B5EF4-FFF2-40B4-BE49-F238E27FC236}">
                <a16:creationId xmlns:a16="http://schemas.microsoft.com/office/drawing/2014/main" id="{F662E0C0-A247-4D4D-3B09-B1B7A93311A9}"/>
              </a:ext>
            </a:extLst>
          </p:cNvPr>
          <p:cNvSpPr/>
          <p:nvPr/>
        </p:nvSpPr>
        <p:spPr>
          <a:xfrm rot="10800000">
            <a:off x="755428" y="1274762"/>
            <a:ext cx="4945207" cy="8059735"/>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1">
              <a:lumMod val="60000"/>
              <a:lumOff val="40000"/>
            </a:schemeClr>
          </a:solidFill>
        </p:spPr>
        <p:txBody>
          <a:bodyPr/>
          <a:lstStyle/>
          <a:p>
            <a:endParaRPr lang="en-US"/>
          </a:p>
        </p:txBody>
      </p:sp>
      <p:grpSp>
        <p:nvGrpSpPr>
          <p:cNvPr id="15" name="Group 14">
            <a:extLst>
              <a:ext uri="{FF2B5EF4-FFF2-40B4-BE49-F238E27FC236}">
                <a16:creationId xmlns:a16="http://schemas.microsoft.com/office/drawing/2014/main" id="{679BC551-5081-707B-61F1-6A4047DF06BD}"/>
              </a:ext>
            </a:extLst>
          </p:cNvPr>
          <p:cNvGrpSpPr/>
          <p:nvPr/>
        </p:nvGrpSpPr>
        <p:grpSpPr>
          <a:xfrm>
            <a:off x="6848494" y="1689876"/>
            <a:ext cx="10137833" cy="1214437"/>
            <a:chOff x="6496370" y="2053540"/>
            <a:chExt cx="10137833" cy="1214437"/>
          </a:xfrm>
        </p:grpSpPr>
        <p:sp>
          <p:nvSpPr>
            <p:cNvPr id="16" name="Freeform 8">
              <a:extLst>
                <a:ext uri="{FF2B5EF4-FFF2-40B4-BE49-F238E27FC236}">
                  <a16:creationId xmlns:a16="http://schemas.microsoft.com/office/drawing/2014/main" id="{D2B661C4-D455-BAB0-F2B4-A84F21CBC3AD}"/>
                </a:ext>
              </a:extLst>
            </p:cNvPr>
            <p:cNvSpPr/>
            <p:nvPr/>
          </p:nvSpPr>
          <p:spPr>
            <a:xfrm>
              <a:off x="6842326" y="2053540"/>
              <a:ext cx="9448799"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p>
          </p:txBody>
        </p:sp>
        <p:sp>
          <p:nvSpPr>
            <p:cNvPr id="17" name="TextBox 16">
              <a:extLst>
                <a:ext uri="{FF2B5EF4-FFF2-40B4-BE49-F238E27FC236}">
                  <a16:creationId xmlns:a16="http://schemas.microsoft.com/office/drawing/2014/main" id="{1A1E0D4A-09D4-2431-EA44-80D66EBC04F2}"/>
                </a:ext>
              </a:extLst>
            </p:cNvPr>
            <p:cNvSpPr txBox="1"/>
            <p:nvPr/>
          </p:nvSpPr>
          <p:spPr>
            <a:xfrm>
              <a:off x="6496370" y="2276037"/>
              <a:ext cx="1013783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THEO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148CFE7F-9026-0B84-6551-B9EFA7FD254C}"/>
              </a:ext>
            </a:extLst>
          </p:cNvPr>
          <p:cNvSpPr txBox="1"/>
          <p:nvPr/>
        </p:nvSpPr>
        <p:spPr>
          <a:xfrm>
            <a:off x="7194450" y="3319425"/>
            <a:ext cx="9719474"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Mỗi nhóm thiết kế một tờ rơi giới thiệu về hoạt động kết nối cộng đồng mình muốn thực hiện để kêu gọi mọi người cùng tham gia.</a:t>
            </a:r>
          </a:p>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Sau đó, </a:t>
            </a:r>
            <a:r>
              <a:rPr lang="vi-VN" sz="4000">
                <a:latin typeface="Arial" panose="020B0604020202020204" pitchFamily="34" charset="0"/>
                <a:ea typeface="Calibri" panose="020F0502020204030204" pitchFamily="34" charset="0"/>
                <a:cs typeface="Arial" panose="020B0604020202020204" pitchFamily="34" charset="0"/>
              </a:rPr>
              <a:t>các nhóm </a:t>
            </a:r>
            <a:r>
              <a:rPr lang="en-US" sz="4000">
                <a:latin typeface="Arial" panose="020B0604020202020204" pitchFamily="34" charset="0"/>
                <a:ea typeface="Calibri" panose="020F0502020204030204" pitchFamily="34" charset="0"/>
                <a:cs typeface="Arial" panose="020B0604020202020204" pitchFamily="34" charset="0"/>
              </a:rPr>
              <a:t>hãy </a:t>
            </a:r>
            <a:r>
              <a:rPr lang="vi-VN" sz="4000">
                <a:latin typeface="Arial" panose="020B0604020202020204" pitchFamily="34" charset="0"/>
                <a:ea typeface="Calibri" panose="020F0502020204030204" pitchFamily="34" charset="0"/>
                <a:cs typeface="Arial" panose="020B0604020202020204" pitchFamily="34" charset="0"/>
              </a:rPr>
              <a:t>chia sẻ về tờ rơi mình đã thiết kế</a:t>
            </a:r>
            <a:r>
              <a:rPr lang="en-US" sz="4000">
                <a:latin typeface="Arial" panose="020B0604020202020204" pitchFamily="34" charset="0"/>
                <a:ea typeface="Calibri" panose="020F0502020204030204" pitchFamily="34" charset="0"/>
                <a:cs typeface="Arial" panose="020B0604020202020204" pitchFamily="34" charset="0"/>
              </a:rPr>
              <a:t> trước lớp.</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A picture containing toy, doll&#10;&#10;Description automatically generated">
            <a:extLst>
              <a:ext uri="{FF2B5EF4-FFF2-40B4-BE49-F238E27FC236}">
                <a16:creationId xmlns:a16="http://schemas.microsoft.com/office/drawing/2014/main" id="{8E158C8F-326B-51EF-602B-53C9DACEE1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871" y="2904313"/>
            <a:ext cx="5605033" cy="6604190"/>
          </a:xfrm>
          <a:prstGeom prst="rect">
            <a:avLst/>
          </a:prstGeom>
        </p:spPr>
      </p:pic>
    </p:spTree>
    <p:extLst>
      <p:ext uri="{BB962C8B-B14F-4D97-AF65-F5344CB8AC3E}">
        <p14:creationId xmlns:p14="http://schemas.microsoft.com/office/powerpoint/2010/main" val="17149587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barn(outVertical)">
                                      <p:cBhvr>
                                        <p:cTn id="21" dur="500"/>
                                        <p:tgtEl>
                                          <p:spTgt spid="19">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barn(outVertical)">
                                      <p:cBhvr>
                                        <p:cTn id="2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186E0734-1556-F6F9-167A-B22658F07676}"/>
              </a:ext>
            </a:extLst>
          </p:cNvPr>
          <p:cNvSpPr/>
          <p:nvPr/>
        </p:nvSpPr>
        <p:spPr>
          <a:xfrm>
            <a:off x="1371599" y="1795165"/>
            <a:ext cx="1264920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E5BDD23-0023-8DBC-6EEF-49670A12B3F1}"/>
              </a:ext>
            </a:extLst>
          </p:cNvPr>
          <p:cNvGrpSpPr/>
          <p:nvPr/>
        </p:nvGrpSpPr>
        <p:grpSpPr>
          <a:xfrm>
            <a:off x="2870890" y="1041350"/>
            <a:ext cx="9742645" cy="1442979"/>
            <a:chOff x="3619170" y="659644"/>
            <a:chExt cx="9742645" cy="1442979"/>
          </a:xfrm>
        </p:grpSpPr>
        <p:pic>
          <p:nvPicPr>
            <p:cNvPr id="5" name="Picture 9">
              <a:extLst>
                <a:ext uri="{FF2B5EF4-FFF2-40B4-BE49-F238E27FC236}">
                  <a16:creationId xmlns:a16="http://schemas.microsoft.com/office/drawing/2014/main" id="{29C031A3-40AA-214F-9762-6019C4CE47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4633" y="659644"/>
              <a:ext cx="8663264" cy="1442979"/>
            </a:xfrm>
            <a:prstGeom prst="rect">
              <a:avLst/>
            </a:prstGeom>
          </p:spPr>
        </p:pic>
        <p:sp>
          <p:nvSpPr>
            <p:cNvPr id="6" name="TextBox 5">
              <a:extLst>
                <a:ext uri="{FF2B5EF4-FFF2-40B4-BE49-F238E27FC236}">
                  <a16:creationId xmlns:a16="http://schemas.microsoft.com/office/drawing/2014/main" id="{E962F116-DBF6-00E1-4CD0-19FE0B16EA25}"/>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BC40B713-FDCF-A216-BBE5-9253836D844E}"/>
              </a:ext>
            </a:extLst>
          </p:cNvPr>
          <p:cNvSpPr txBox="1"/>
          <p:nvPr/>
        </p:nvSpPr>
        <p:spPr>
          <a:xfrm>
            <a:off x="2189790" y="2434984"/>
            <a:ext cx="11012817" cy="6056851"/>
          </a:xfrm>
          <a:prstGeom prst="rect">
            <a:avLst/>
          </a:prstGeom>
          <a:noFill/>
        </p:spPr>
        <p:txBody>
          <a:bodyPr wrap="square">
            <a:spAutoFit/>
          </a:bodyPr>
          <a:lstStyle/>
          <a:p>
            <a:pPr lvl="0" algn="just">
              <a:lnSpc>
                <a:spcPct val="200000"/>
              </a:lnSpc>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đã có ý tưởng hoạt động cụ thể, chúng ta có thể bắt tay vào kêu gọi cộng đồng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ặc biệt lưu ý tìm sự cổ vũ, hỗ trợ của người thân, các cá nhân có uy tín trong cộng đồng dân cư như </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trưởng thôn, tổ trưởng tổ dân phố,...</a:t>
            </a:r>
            <a:endParaRPr kumimoji="0" lang="vi-VN" sz="40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25AC11C4-D1AD-D7E8-0436-8FA55CBBF1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29459" y="7538594"/>
            <a:ext cx="5449881" cy="2861187"/>
          </a:xfrm>
          <a:prstGeom prst="rect">
            <a:avLst/>
          </a:prstGeom>
        </p:spPr>
      </p:pic>
      <p:sp>
        <p:nvSpPr>
          <p:cNvPr id="9" name="Freeform 9">
            <a:extLst>
              <a:ext uri="{FF2B5EF4-FFF2-40B4-BE49-F238E27FC236}">
                <a16:creationId xmlns:a16="http://schemas.microsoft.com/office/drawing/2014/main" id="{20707689-334D-8C61-4ADF-656E42CE7166}"/>
              </a:ext>
            </a:extLst>
          </p:cNvPr>
          <p:cNvSpPr/>
          <p:nvPr/>
        </p:nvSpPr>
        <p:spPr>
          <a:xfrm rot="844814" flipH="1">
            <a:off x="522147" y="8119353"/>
            <a:ext cx="1522667" cy="1592476"/>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1" name="Freeform 31"/>
          <p:cNvSpPr/>
          <p:nvPr/>
        </p:nvSpPr>
        <p:spPr>
          <a:xfrm rot="-10513809" flipH="1" flipV="1">
            <a:off x="13758159" y="482562"/>
            <a:ext cx="1445237" cy="2402745"/>
          </a:xfrm>
          <a:custGeom>
            <a:avLst/>
            <a:gdLst/>
            <a:ahLst/>
            <a:cxnLst/>
            <a:rect l="l" t="t" r="r" b="b"/>
            <a:pathLst>
              <a:path w="3682946" h="4326515">
                <a:moveTo>
                  <a:pt x="3682946" y="4326516"/>
                </a:moveTo>
                <a:lnTo>
                  <a:pt x="0" y="4326516"/>
                </a:lnTo>
                <a:lnTo>
                  <a:pt x="0" y="0"/>
                </a:lnTo>
                <a:lnTo>
                  <a:pt x="3682946" y="0"/>
                </a:lnTo>
                <a:lnTo>
                  <a:pt x="3682946" y="432651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3" name="Freeform 33"/>
          <p:cNvSpPr/>
          <p:nvPr/>
        </p:nvSpPr>
        <p:spPr>
          <a:xfrm>
            <a:off x="794336" y="1180132"/>
            <a:ext cx="1098206" cy="1007604"/>
          </a:xfrm>
          <a:custGeom>
            <a:avLst/>
            <a:gdLst/>
            <a:ahLst/>
            <a:cxnLst/>
            <a:rect l="l" t="t" r="r" b="b"/>
            <a:pathLst>
              <a:path w="1098206" h="1007604">
                <a:moveTo>
                  <a:pt x="0" y="0"/>
                </a:moveTo>
                <a:lnTo>
                  <a:pt x="1098206" y="0"/>
                </a:lnTo>
                <a:lnTo>
                  <a:pt x="1098206" y="1007604"/>
                </a:lnTo>
                <a:lnTo>
                  <a:pt x="0" y="10076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6553805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out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 name="Freeform 2"/>
          <p:cNvSpPr/>
          <p:nvPr/>
        </p:nvSpPr>
        <p:spPr>
          <a:xfrm rot="110118">
            <a:off x="16803190" y="8402701"/>
            <a:ext cx="1455375" cy="1861471"/>
          </a:xfrm>
          <a:custGeom>
            <a:avLst/>
            <a:gdLst/>
            <a:ahLst/>
            <a:cxnLst/>
            <a:rect l="l" t="t" r="r" b="b"/>
            <a:pathLst>
              <a:path w="4965321" h="6130025">
                <a:moveTo>
                  <a:pt x="0" y="0"/>
                </a:moveTo>
                <a:lnTo>
                  <a:pt x="4965320" y="0"/>
                </a:lnTo>
                <a:lnTo>
                  <a:pt x="4965320" y="6130025"/>
                </a:lnTo>
                <a:lnTo>
                  <a:pt x="0" y="6130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flipH="1">
            <a:off x="228600" y="8647636"/>
            <a:ext cx="1143000" cy="1371600"/>
          </a:xfrm>
          <a:custGeom>
            <a:avLst/>
            <a:gdLst/>
            <a:ahLst/>
            <a:cxnLst/>
            <a:rect l="l" t="t" r="r" b="b"/>
            <a:pathLst>
              <a:path w="1941184" h="2174997">
                <a:moveTo>
                  <a:pt x="1941185" y="0"/>
                </a:moveTo>
                <a:lnTo>
                  <a:pt x="0" y="0"/>
                </a:lnTo>
                <a:lnTo>
                  <a:pt x="0" y="2174996"/>
                </a:lnTo>
                <a:lnTo>
                  <a:pt x="1941185" y="2174996"/>
                </a:lnTo>
                <a:lnTo>
                  <a:pt x="194118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ECDEA95-707D-3633-D617-5DC531FF853E}"/>
              </a:ext>
            </a:extLst>
          </p:cNvPr>
          <p:cNvSpPr/>
          <p:nvPr/>
        </p:nvSpPr>
        <p:spPr>
          <a:xfrm>
            <a:off x="1931648" y="2058620"/>
            <a:ext cx="14325600" cy="1911549"/>
          </a:xfrm>
          <a:prstGeom prst="rect">
            <a:avLst/>
          </a:prstGeom>
        </p:spPr>
        <p:txBody>
          <a:bodyPr wrap="square">
            <a:spAutoFit/>
          </a:bodyPr>
          <a:lstStyle/>
          <a:p>
            <a:pPr algn="ctr">
              <a:lnSpc>
                <a:spcPct val="150000"/>
              </a:lnSpc>
              <a:spcBef>
                <a:spcPts val="300"/>
              </a:spcBef>
              <a:spcAft>
                <a:spcPts val="300"/>
              </a:spcAft>
            </a:pPr>
            <a:r>
              <a:rPr lang="en-US" sz="4200" b="1">
                <a:latin typeface="Arial" panose="020B0604020202020204" pitchFamily="34" charset="0"/>
                <a:ea typeface="Calibri" panose="020F0502020204030204" pitchFamily="34" charset="0"/>
                <a:cs typeface="Arial" panose="020B0604020202020204" pitchFamily="34" charset="0"/>
              </a:rPr>
              <a:t>Các em hãy lắng </a:t>
            </a:r>
            <a:r>
              <a:rPr lang="vi-VN" sz="4200" b="1">
                <a:latin typeface="Arial" panose="020B0604020202020204" pitchFamily="34" charset="0"/>
                <a:ea typeface="Calibri" panose="020F0502020204030204" pitchFamily="34" charset="0"/>
                <a:cs typeface="Arial" panose="020B0604020202020204" pitchFamily="34" charset="0"/>
              </a:rPr>
              <a:t>nghe và cùng</a:t>
            </a:r>
            <a:r>
              <a:rPr lang="en-US" sz="4200" b="1">
                <a:latin typeface="Arial" panose="020B0604020202020204" pitchFamily="34" charset="0"/>
                <a:ea typeface="Calibri" panose="020F0502020204030204" pitchFamily="34" charset="0"/>
                <a:cs typeface="Arial" panose="020B0604020202020204" pitchFamily="34" charset="0"/>
              </a:rPr>
              <a:t> nhau</a:t>
            </a:r>
            <a:r>
              <a:rPr lang="vi-VN" sz="4200" b="1">
                <a:latin typeface="Arial" panose="020B0604020202020204" pitchFamily="34" charset="0"/>
                <a:ea typeface="Calibri" panose="020F0502020204030204" pitchFamily="34" charset="0"/>
                <a:cs typeface="Arial" panose="020B0604020202020204" pitchFamily="34" charset="0"/>
              </a:rPr>
              <a:t> làm các động tác theo lời bài hát </a:t>
            </a:r>
            <a:r>
              <a:rPr lang="vi-VN" sz="4200" b="1" i="1">
                <a:solidFill>
                  <a:srgbClr val="FF0000"/>
                </a:solidFill>
                <a:latin typeface="Arial" panose="020B0604020202020204" pitchFamily="34" charset="0"/>
                <a:ea typeface="Calibri" panose="020F0502020204030204" pitchFamily="34" charset="0"/>
                <a:cs typeface="Arial" panose="020B0604020202020204" pitchFamily="34" charset="0"/>
              </a:rPr>
              <a:t>Việt Nam ơi</a:t>
            </a:r>
            <a:endParaRPr lang="en-US" sz="42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2" name="Picture 6">
            <a:extLst>
              <a:ext uri="{FF2B5EF4-FFF2-40B4-BE49-F238E27FC236}">
                <a16:creationId xmlns:a16="http://schemas.microsoft.com/office/drawing/2014/main" id="{5DD5F2B3-E80C-E996-71C0-87B46495D8A3}"/>
              </a:ext>
            </a:extLst>
          </p:cNvPr>
          <p:cNvPicPr>
            <a:picLocks noChangeAspect="1"/>
          </p:cNvPicPr>
          <p:nvPr/>
        </p:nvPicPr>
        <p:blipFill>
          <a:blip r:embed="rId8"/>
          <a:srcRect/>
          <a:stretch>
            <a:fillRect/>
          </a:stretch>
        </p:blipFill>
        <p:spPr>
          <a:xfrm>
            <a:off x="4718890" y="4457699"/>
            <a:ext cx="8751116" cy="5961697"/>
          </a:xfrm>
          <a:prstGeom prst="rect">
            <a:avLst/>
          </a:prstGeom>
        </p:spPr>
      </p:pic>
      <p:grpSp>
        <p:nvGrpSpPr>
          <p:cNvPr id="23" name="Group 22">
            <a:extLst>
              <a:ext uri="{FF2B5EF4-FFF2-40B4-BE49-F238E27FC236}">
                <a16:creationId xmlns:a16="http://schemas.microsoft.com/office/drawing/2014/main" id="{E4B62E4C-9254-71D6-09BF-A47F8EB5F0FA}"/>
              </a:ext>
            </a:extLst>
          </p:cNvPr>
          <p:cNvGrpSpPr/>
          <p:nvPr/>
        </p:nvGrpSpPr>
        <p:grpSpPr>
          <a:xfrm>
            <a:off x="5981699" y="-19897"/>
            <a:ext cx="6324600" cy="1590987"/>
            <a:chOff x="5715000" y="-27216"/>
            <a:chExt cx="6324600" cy="1590987"/>
          </a:xfrm>
        </p:grpSpPr>
        <p:sp>
          <p:nvSpPr>
            <p:cNvPr id="24" name="Round Same Side Corner Rectangle 11">
              <a:extLst>
                <a:ext uri="{FF2B5EF4-FFF2-40B4-BE49-F238E27FC236}">
                  <a16:creationId xmlns:a16="http://schemas.microsoft.com/office/drawing/2014/main" id="{9D05BDC2-9F75-BF75-F3A9-B5E819CAB9E2}"/>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293A8D3-E92F-2FA2-5D15-0091C4A0E28B}"/>
                </a:ext>
              </a:extLst>
            </p:cNvPr>
            <p:cNvSpPr txBox="1"/>
            <p:nvPr/>
          </p:nvSpPr>
          <p:spPr>
            <a:xfrm>
              <a:off x="6515100" y="260445"/>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26" name="Việt Nam Ơi - Full HD (Official MV)">
            <a:hlinkClick r:id="" action="ppaction://media"/>
            <a:extLst>
              <a:ext uri="{FF2B5EF4-FFF2-40B4-BE49-F238E27FC236}">
                <a16:creationId xmlns:a16="http://schemas.microsoft.com/office/drawing/2014/main" id="{751D3477-DBE2-39AD-8F51-C076C96F93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0100" y="2842334"/>
            <a:ext cx="1371600" cy="1371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886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6"/>
                </p:tgtEl>
              </p:cMediaNode>
            </p:audio>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14" name="Freeform 14"/>
          <p:cNvSpPr/>
          <p:nvPr/>
        </p:nvSpPr>
        <p:spPr>
          <a:xfrm flipH="1">
            <a:off x="167420" y="202516"/>
            <a:ext cx="1143000" cy="1371600"/>
          </a:xfrm>
          <a:custGeom>
            <a:avLst/>
            <a:gdLst/>
            <a:ahLst/>
            <a:cxnLst/>
            <a:rect l="l" t="t" r="r" b="b"/>
            <a:pathLst>
              <a:path w="1941184" h="2174997">
                <a:moveTo>
                  <a:pt x="1941185" y="0"/>
                </a:moveTo>
                <a:lnTo>
                  <a:pt x="0" y="0"/>
                </a:lnTo>
                <a:lnTo>
                  <a:pt x="0" y="2174996"/>
                </a:lnTo>
                <a:lnTo>
                  <a:pt x="1941185" y="2174996"/>
                </a:lnTo>
                <a:lnTo>
                  <a:pt x="194118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CFAB993-8F30-AE6A-DD55-F7C205CF5750}"/>
              </a:ext>
            </a:extLst>
          </p:cNvPr>
          <p:cNvGrpSpPr/>
          <p:nvPr/>
        </p:nvGrpSpPr>
        <p:grpSpPr>
          <a:xfrm>
            <a:off x="7468513" y="952500"/>
            <a:ext cx="9940774" cy="3396363"/>
            <a:chOff x="7419334" y="1082512"/>
            <a:chExt cx="9940774" cy="3396363"/>
          </a:xfrm>
        </p:grpSpPr>
        <p:sp>
          <p:nvSpPr>
            <p:cNvPr id="5" name="Rectangle 4">
              <a:extLst>
                <a:ext uri="{FF2B5EF4-FFF2-40B4-BE49-F238E27FC236}">
                  <a16:creationId xmlns:a16="http://schemas.microsoft.com/office/drawing/2014/main" id="{C55EED3F-0034-8AEC-AE33-2212AC60C752}"/>
                </a:ext>
              </a:extLst>
            </p:cNvPr>
            <p:cNvSpPr/>
            <p:nvPr/>
          </p:nvSpPr>
          <p:spPr>
            <a:xfrm>
              <a:off x="7419334" y="1497875"/>
              <a:ext cx="9940774" cy="2981000"/>
            </a:xfrm>
            <a:prstGeom prst="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endParaRPr lang="en-US" sz="4000" dirty="0">
                <a:solidFill>
                  <a:schemeClr val="tx1"/>
                </a:solidFill>
                <a:latin typeface="Arial" panose="020B0604020202020204" pitchFamily="34" charset="0"/>
                <a:cs typeface="Arial" panose="020B0604020202020204" pitchFamily="34" charset="0"/>
              </a:endParaRPr>
            </a:p>
          </p:txBody>
        </p:sp>
        <p:pic>
          <p:nvPicPr>
            <p:cNvPr id="6" name="Picture 10">
              <a:extLst>
                <a:ext uri="{FF2B5EF4-FFF2-40B4-BE49-F238E27FC236}">
                  <a16:creationId xmlns:a16="http://schemas.microsoft.com/office/drawing/2014/main" id="{8B72BB62-BF62-E76A-D358-636AEA6D05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97014" y="1082512"/>
              <a:ext cx="3587522" cy="830726"/>
            </a:xfrm>
            <a:prstGeom prst="rect">
              <a:avLst/>
            </a:prstGeom>
          </p:spPr>
        </p:pic>
      </p:grpSp>
      <p:grpSp>
        <p:nvGrpSpPr>
          <p:cNvPr id="7" name="Group 6">
            <a:extLst>
              <a:ext uri="{FF2B5EF4-FFF2-40B4-BE49-F238E27FC236}">
                <a16:creationId xmlns:a16="http://schemas.microsoft.com/office/drawing/2014/main" id="{EB0D9518-54EA-40C3-EED0-1CF5A985935A}"/>
              </a:ext>
            </a:extLst>
          </p:cNvPr>
          <p:cNvGrpSpPr/>
          <p:nvPr/>
        </p:nvGrpSpPr>
        <p:grpSpPr>
          <a:xfrm>
            <a:off x="683304" y="1545408"/>
            <a:ext cx="6229033" cy="6473161"/>
            <a:chOff x="594846" y="1891431"/>
            <a:chExt cx="6229033" cy="6473161"/>
          </a:xfrm>
        </p:grpSpPr>
        <p:grpSp>
          <p:nvGrpSpPr>
            <p:cNvPr id="8" name="Group 6">
              <a:extLst>
                <a:ext uri="{FF2B5EF4-FFF2-40B4-BE49-F238E27FC236}">
                  <a16:creationId xmlns:a16="http://schemas.microsoft.com/office/drawing/2014/main" id="{7F2FCF0E-BE63-44A4-7C6F-34F809B46272}"/>
                </a:ext>
              </a:extLst>
            </p:cNvPr>
            <p:cNvGrpSpPr/>
            <p:nvPr/>
          </p:nvGrpSpPr>
          <p:grpSpPr>
            <a:xfrm>
              <a:off x="594846" y="2135559"/>
              <a:ext cx="6229033" cy="6229033"/>
              <a:chOff x="0" y="0"/>
              <a:chExt cx="812800" cy="812800"/>
            </a:xfrm>
          </p:grpSpPr>
          <p:sp>
            <p:nvSpPr>
              <p:cNvPr id="11" name="Freeform 7">
                <a:extLst>
                  <a:ext uri="{FF2B5EF4-FFF2-40B4-BE49-F238E27FC236}">
                    <a16:creationId xmlns:a16="http://schemas.microsoft.com/office/drawing/2014/main" id="{FCFE4EBD-3CA5-6ECE-8AB3-DEC40EFB3A4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4">
                  <a:lumMod val="75000"/>
                </a:schemeClr>
              </a:solidFill>
            </p:spPr>
            <p:txBody>
              <a:bodyPr/>
              <a:lstStyle/>
              <a:p>
                <a:endParaRPr lang="en-US"/>
              </a:p>
            </p:txBody>
          </p:sp>
          <p:sp>
            <p:nvSpPr>
              <p:cNvPr id="12" name="TextBox 8">
                <a:extLst>
                  <a:ext uri="{FF2B5EF4-FFF2-40B4-BE49-F238E27FC236}">
                    <a16:creationId xmlns:a16="http://schemas.microsoft.com/office/drawing/2014/main" id="{73C586CC-C1A2-4EFB-CB1D-0F2E8379CA1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9" name="Picture 11">
              <a:extLst>
                <a:ext uri="{FF2B5EF4-FFF2-40B4-BE49-F238E27FC236}">
                  <a16:creationId xmlns:a16="http://schemas.microsoft.com/office/drawing/2014/main" id="{A9FD27F8-830C-2348-D3CB-C1016DF38F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6866">
              <a:off x="1753508" y="1891431"/>
              <a:ext cx="3587522" cy="926233"/>
            </a:xfrm>
            <a:prstGeom prst="rect">
              <a:avLst/>
            </a:prstGeom>
          </p:spPr>
        </p:pic>
        <p:sp>
          <p:nvSpPr>
            <p:cNvPr id="10" name="TextBox 9">
              <a:extLst>
                <a:ext uri="{FF2B5EF4-FFF2-40B4-BE49-F238E27FC236}">
                  <a16:creationId xmlns:a16="http://schemas.microsoft.com/office/drawing/2014/main" id="{CDEFF921-04A5-4696-4E98-DC765ECA3598}"/>
                </a:ext>
              </a:extLst>
            </p:cNvPr>
            <p:cNvSpPr txBox="1"/>
            <p:nvPr/>
          </p:nvSpPr>
          <p:spPr>
            <a:xfrm>
              <a:off x="1067644" y="3904450"/>
              <a:ext cx="5283428" cy="2691250"/>
            </a:xfrm>
            <a:prstGeom prst="rect">
              <a:avLst/>
            </a:prstGeom>
            <a:noFill/>
          </p:spPr>
          <p:txBody>
            <a:bodyPr wrap="square" rtlCol="0">
              <a:spAutoFit/>
            </a:bodyPr>
            <a:lstStyle/>
            <a:p>
              <a:pPr algn="ctr">
                <a:lnSpc>
                  <a:spcPct val="150000"/>
                </a:lnSpc>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52FB2CE5-9EA8-8E3D-99D8-BB24FCBD84FC}"/>
              </a:ext>
            </a:extLst>
          </p:cNvPr>
          <p:cNvGrpSpPr/>
          <p:nvPr/>
        </p:nvGrpSpPr>
        <p:grpSpPr>
          <a:xfrm>
            <a:off x="7446742" y="4792321"/>
            <a:ext cx="9940774" cy="4592191"/>
            <a:chOff x="7419334" y="458581"/>
            <a:chExt cx="9940774" cy="4592191"/>
          </a:xfrm>
        </p:grpSpPr>
        <p:sp>
          <p:nvSpPr>
            <p:cNvPr id="15" name="Rectangle 14">
              <a:extLst>
                <a:ext uri="{FF2B5EF4-FFF2-40B4-BE49-F238E27FC236}">
                  <a16:creationId xmlns:a16="http://schemas.microsoft.com/office/drawing/2014/main" id="{E82AC06A-7A12-A6E0-929C-110C0ED70C17}"/>
                </a:ext>
              </a:extLst>
            </p:cNvPr>
            <p:cNvSpPr/>
            <p:nvPr/>
          </p:nvSpPr>
          <p:spPr>
            <a:xfrm>
              <a:off x="7419334" y="873944"/>
              <a:ext cx="9940774" cy="4176828"/>
            </a:xfrm>
            <a:prstGeom prst="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Lựa chọn và thực hiện một cách làm để chia sẻ với những người sống xung quanh về ý tưởng kết nối cộng đồng của mình</a:t>
              </a:r>
              <a:endParaRPr lang="en-US" sz="4000" dirty="0">
                <a:solidFill>
                  <a:schemeClr val="tx1"/>
                </a:solidFill>
                <a:latin typeface="Arial" panose="020B0604020202020204" pitchFamily="34" charset="0"/>
                <a:cs typeface="Arial" panose="020B0604020202020204" pitchFamily="34" charset="0"/>
              </a:endParaRPr>
            </a:p>
          </p:txBody>
        </p:sp>
        <p:pic>
          <p:nvPicPr>
            <p:cNvPr id="16" name="Picture 10">
              <a:extLst>
                <a:ext uri="{FF2B5EF4-FFF2-40B4-BE49-F238E27FC236}">
                  <a16:creationId xmlns:a16="http://schemas.microsoft.com/office/drawing/2014/main" id="{E3865F10-CB62-4DB5-FD89-5ACD6E8227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29936" y="458581"/>
              <a:ext cx="3587522" cy="830726"/>
            </a:xfrm>
            <a:prstGeom prst="rect">
              <a:avLst/>
            </a:prstGeom>
          </p:spPr>
        </p:pic>
      </p:grpSp>
      <p:pic>
        <p:nvPicPr>
          <p:cNvPr id="18" name="Picture 12">
            <a:extLst>
              <a:ext uri="{FF2B5EF4-FFF2-40B4-BE49-F238E27FC236}">
                <a16:creationId xmlns:a16="http://schemas.microsoft.com/office/drawing/2014/main" id="{38093E34-5F29-DF46-4944-CCA37DCD02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43279" y="6867587"/>
            <a:ext cx="2791258" cy="3424856"/>
          </a:xfrm>
          <a:prstGeom prst="rect">
            <a:avLst/>
          </a:prstGeom>
        </p:spPr>
      </p:pic>
      <p:sp>
        <p:nvSpPr>
          <p:cNvPr id="2" name="Freeform 2"/>
          <p:cNvSpPr/>
          <p:nvPr/>
        </p:nvSpPr>
        <p:spPr>
          <a:xfrm rot="110118">
            <a:off x="16803190" y="8402701"/>
            <a:ext cx="1455375" cy="1861471"/>
          </a:xfrm>
          <a:custGeom>
            <a:avLst/>
            <a:gdLst/>
            <a:ahLst/>
            <a:cxnLst/>
            <a:rect l="l" t="t" r="r" b="b"/>
            <a:pathLst>
              <a:path w="4965321" h="6130025">
                <a:moveTo>
                  <a:pt x="0" y="0"/>
                </a:moveTo>
                <a:lnTo>
                  <a:pt x="4965320" y="0"/>
                </a:lnTo>
                <a:lnTo>
                  <a:pt x="4965320" y="6130025"/>
                </a:lnTo>
                <a:lnTo>
                  <a:pt x="0" y="61300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4955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9" name="Freeform 9"/>
          <p:cNvSpPr/>
          <p:nvPr/>
        </p:nvSpPr>
        <p:spPr>
          <a:xfrm rot="1127007">
            <a:off x="15704676" y="139729"/>
            <a:ext cx="2434233" cy="2023456"/>
          </a:xfrm>
          <a:custGeom>
            <a:avLst/>
            <a:gdLst/>
            <a:ahLst/>
            <a:cxnLst/>
            <a:rect l="l" t="t" r="r" b="b"/>
            <a:pathLst>
              <a:path w="2434233" h="2023456">
                <a:moveTo>
                  <a:pt x="0" y="0"/>
                </a:moveTo>
                <a:lnTo>
                  <a:pt x="2434233" y="0"/>
                </a:lnTo>
                <a:lnTo>
                  <a:pt x="2434233" y="2023456"/>
                </a:lnTo>
                <a:lnTo>
                  <a:pt x="0" y="2023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93789" y="8801100"/>
            <a:ext cx="1214540" cy="1228359"/>
          </a:xfrm>
          <a:custGeom>
            <a:avLst/>
            <a:gdLst/>
            <a:ahLst/>
            <a:cxnLst/>
            <a:rect l="l" t="t" r="r" b="b"/>
            <a:pathLst>
              <a:path w="1214540" h="1228359">
                <a:moveTo>
                  <a:pt x="0" y="0"/>
                </a:moveTo>
                <a:lnTo>
                  <a:pt x="1214540" y="0"/>
                </a:lnTo>
                <a:lnTo>
                  <a:pt x="1214540" y="1228359"/>
                </a:lnTo>
                <a:lnTo>
                  <a:pt x="0" y="1228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766719" flipH="1">
            <a:off x="-263800" y="-8477"/>
            <a:ext cx="1929719" cy="1905557"/>
          </a:xfrm>
          <a:custGeom>
            <a:avLst/>
            <a:gdLst/>
            <a:ahLst/>
            <a:cxnLst/>
            <a:rect l="l" t="t" r="r" b="b"/>
            <a:pathLst>
              <a:path w="2829600" h="3170421">
                <a:moveTo>
                  <a:pt x="2829600" y="0"/>
                </a:moveTo>
                <a:lnTo>
                  <a:pt x="0" y="0"/>
                </a:lnTo>
                <a:lnTo>
                  <a:pt x="0" y="3170421"/>
                </a:lnTo>
                <a:lnTo>
                  <a:pt x="2829600" y="3170421"/>
                </a:lnTo>
                <a:lnTo>
                  <a:pt x="28296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7280660" y="9032259"/>
            <a:ext cx="1119197" cy="1264364"/>
          </a:xfrm>
          <a:custGeom>
            <a:avLst/>
            <a:gdLst/>
            <a:ahLst/>
            <a:cxnLst/>
            <a:rect l="l" t="t" r="r" b="b"/>
            <a:pathLst>
              <a:path w="705489" h="691379">
                <a:moveTo>
                  <a:pt x="0" y="0"/>
                </a:moveTo>
                <a:lnTo>
                  <a:pt x="705489" y="0"/>
                </a:lnTo>
                <a:lnTo>
                  <a:pt x="705489" y="691379"/>
                </a:lnTo>
                <a:lnTo>
                  <a:pt x="0" y="6913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4B1A72AF-DCCC-42DC-4680-477E85717AE0}"/>
              </a:ext>
            </a:extLst>
          </p:cNvPr>
          <p:cNvSpPr txBox="1"/>
          <p:nvPr/>
        </p:nvSpPr>
        <p:spPr>
          <a:xfrm>
            <a:off x="1104900" y="3497536"/>
            <a:ext cx="16078200" cy="329192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BÀI</a:t>
            </a:r>
            <a:r>
              <a:rPr kumimoji="0" lang="en-US" sz="76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HỌC KẾT THÚC, CẢM ƠN CÁC EM ĐÃ LẮNG NGHE!</a:t>
            </a:r>
            <a:endParaRPr kumimoji="0" lang="en-US" sz="7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65512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pic>
        <p:nvPicPr>
          <p:cNvPr id="1026" name="Picture 2" descr="Quốc tịch là gì? Nhập quốc tịch Việt Nam cần giấy tờ gì?">
            <a:extLst>
              <a:ext uri="{FF2B5EF4-FFF2-40B4-BE49-F238E27FC236}">
                <a16:creationId xmlns:a16="http://schemas.microsoft.com/office/drawing/2014/main" id="{53A8A5F5-0F8D-62FC-2B24-6C982CDCEDA5}"/>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5443" y="-32657"/>
            <a:ext cx="8263320" cy="5501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ượng tìm kiếm quốc tế về du lịch Việt Nam tăng mạnh - Nhịp sống kinh tế Việt  Nam &amp; Thế giới">
            <a:extLst>
              <a:ext uri="{FF2B5EF4-FFF2-40B4-BE49-F238E27FC236}">
                <a16:creationId xmlns:a16="http://schemas.microsoft.com/office/drawing/2014/main" id="{26B12B47-759C-27E9-4385-A173D337A19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8257877" y="-32657"/>
            <a:ext cx="10030123" cy="56419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 lịch xanh là gì? Cơ hội phát triển du lịch Việt Nam">
            <a:extLst>
              <a:ext uri="{FF2B5EF4-FFF2-40B4-BE49-F238E27FC236}">
                <a16:creationId xmlns:a16="http://schemas.microsoft.com/office/drawing/2014/main" id="{701D0807-4406-813F-5734-05FC3578312C}"/>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0" y="5463892"/>
            <a:ext cx="8568972" cy="48231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ới thiệu về Việt Nam – VFDA.VN">
            <a:extLst>
              <a:ext uri="{FF2B5EF4-FFF2-40B4-BE49-F238E27FC236}">
                <a16:creationId xmlns:a16="http://schemas.microsoft.com/office/drawing/2014/main" id="{3A476BA8-9529-35A4-7E29-FFCA8A91CEE7}"/>
              </a:ext>
            </a:extLst>
          </p:cNvPr>
          <p:cNvPicPr>
            <a:picLocks noChangeAspect="1" noChangeArrowheads="1"/>
          </p:cNvPicPr>
          <p:nvPr/>
        </p:nvPicPr>
        <p:blipFill rotWithShape="1">
          <a:blip r:embed="rId5">
            <a:alphaModFix amt="70000"/>
            <a:extLst>
              <a:ext uri="{28A0092B-C50C-407E-A947-70E740481C1C}">
                <a14:useLocalDpi xmlns:a14="http://schemas.microsoft.com/office/drawing/2010/main" val="0"/>
              </a:ext>
            </a:extLst>
          </a:blip>
          <a:srcRect r="3479" b="17326"/>
          <a:stretch/>
        </p:blipFill>
        <p:spPr bwMode="auto">
          <a:xfrm>
            <a:off x="8568972" y="5609287"/>
            <a:ext cx="9719028" cy="467771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DF92F654-4194-0055-BA4E-778988F3A8BF}"/>
              </a:ext>
            </a:extLst>
          </p:cNvPr>
          <p:cNvGrpSpPr/>
          <p:nvPr/>
        </p:nvGrpSpPr>
        <p:grpSpPr>
          <a:xfrm>
            <a:off x="3107658" y="2377791"/>
            <a:ext cx="12072683" cy="6172202"/>
            <a:chOff x="-327904" y="-1903638"/>
            <a:chExt cx="12072683" cy="6172202"/>
          </a:xfrm>
        </p:grpSpPr>
        <p:sp>
          <p:nvSpPr>
            <p:cNvPr id="25" name="Round Same Side Corner Rectangle 3">
              <a:extLst>
                <a:ext uri="{FF2B5EF4-FFF2-40B4-BE49-F238E27FC236}">
                  <a16:creationId xmlns:a16="http://schemas.microsoft.com/office/drawing/2014/main" id="{43A9204F-AE0C-4417-FF7B-859BBFE224AF}"/>
                </a:ext>
              </a:extLst>
            </p:cNvPr>
            <p:cNvSpPr/>
            <p:nvPr/>
          </p:nvSpPr>
          <p:spPr>
            <a:xfrm rot="5400000">
              <a:off x="2622337" y="-4853879"/>
              <a:ext cx="6172202" cy="12072683"/>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6F97700-9856-D9ED-CE79-8DC696F20AC3}"/>
                </a:ext>
              </a:extLst>
            </p:cNvPr>
            <p:cNvSpPr txBox="1"/>
            <p:nvPr/>
          </p:nvSpPr>
          <p:spPr>
            <a:xfrm>
              <a:off x="96212" y="-1744672"/>
              <a:ext cx="11234484" cy="5795241"/>
            </a:xfrm>
            <a:prstGeom prst="rect">
              <a:avLst/>
            </a:prstGeom>
            <a:noFill/>
          </p:spPr>
          <p:txBody>
            <a:bodyPr wrap="square" rtlCol="0">
              <a:spAutoFit/>
            </a:bodyPr>
            <a:lstStyle/>
            <a:p>
              <a:pPr algn="ctr">
                <a:lnSpc>
                  <a:spcPct val="150000"/>
                </a:lnSpc>
              </a:pPr>
              <a:r>
                <a:rPr lang="en-US" sz="5200" b="1">
                  <a:solidFill>
                    <a:srgbClr val="C00000"/>
                  </a:solidFill>
                  <a:latin typeface="Arial" panose="020B0604020202020204" pitchFamily="34" charset="0"/>
                  <a:cs typeface="Arial" panose="020B0604020202020204" pitchFamily="34" charset="0"/>
                </a:rPr>
                <a:t>GIỚI THIỆU</a:t>
              </a:r>
            </a:p>
            <a:p>
              <a:pPr algn="just">
                <a:lnSpc>
                  <a:spcPct val="150000"/>
                </a:lnSpc>
              </a:pPr>
              <a:r>
                <a:rPr lang="vi-VN" sz="4000">
                  <a:latin typeface="Arial" panose="020B0604020202020204" pitchFamily="34" charset="0"/>
                  <a:cs typeface="Arial" panose="020B0604020202020204" pitchFamily="34" charset="0"/>
                </a:rPr>
                <a:t>Hình ảnh đất nước </a:t>
              </a:r>
              <a:r>
                <a:rPr lang="en-US" sz="4000">
                  <a:latin typeface="Arial" panose="020B0604020202020204" pitchFamily="34" charset="0"/>
                  <a:cs typeface="Arial" panose="020B0604020202020204" pitchFamily="34" charset="0"/>
                </a:rPr>
                <a:t>V</a:t>
              </a:r>
              <a:r>
                <a:rPr lang="vi-VN" sz="4000">
                  <a:latin typeface="Arial" panose="020B0604020202020204" pitchFamily="34" charset="0"/>
                  <a:cs typeface="Arial" panose="020B0604020202020204" pitchFamily="34" charset="0"/>
                </a:rPr>
                <a:t>iệt </a:t>
              </a:r>
              <a:r>
                <a:rPr lang="en-US" sz="4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am tươi đẹp từ vùng đồng bằng tới miền núi hay nơi hải đảo xa xôi được khắc hoạ không chỉ từ vẻ đẹp của thiên nhiên mà còn là sự gắn kết, đồng lòng, chung tay của mỗi người dân việt nam.</a:t>
              </a:r>
              <a:endParaRPr lang="en-US"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11" name="Freeform 11"/>
          <p:cNvSpPr/>
          <p:nvPr/>
        </p:nvSpPr>
        <p:spPr>
          <a:xfrm>
            <a:off x="17275236" y="9059674"/>
            <a:ext cx="1214540" cy="1228359"/>
          </a:xfrm>
          <a:custGeom>
            <a:avLst/>
            <a:gdLst/>
            <a:ahLst/>
            <a:cxnLst/>
            <a:rect l="l" t="t" r="r" b="b"/>
            <a:pathLst>
              <a:path w="1214540" h="1228359">
                <a:moveTo>
                  <a:pt x="0" y="0"/>
                </a:moveTo>
                <a:lnTo>
                  <a:pt x="1214540" y="0"/>
                </a:lnTo>
                <a:lnTo>
                  <a:pt x="1214540" y="1228359"/>
                </a:lnTo>
                <a:lnTo>
                  <a:pt x="0" y="1228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rot="-766719" flipH="1">
            <a:off x="-263800" y="-8477"/>
            <a:ext cx="1929719" cy="1905557"/>
          </a:xfrm>
          <a:custGeom>
            <a:avLst/>
            <a:gdLst/>
            <a:ahLst/>
            <a:cxnLst/>
            <a:rect l="l" t="t" r="r" b="b"/>
            <a:pathLst>
              <a:path w="2829600" h="3170421">
                <a:moveTo>
                  <a:pt x="2829600" y="0"/>
                </a:moveTo>
                <a:lnTo>
                  <a:pt x="0" y="0"/>
                </a:lnTo>
                <a:lnTo>
                  <a:pt x="0" y="3170421"/>
                </a:lnTo>
                <a:lnTo>
                  <a:pt x="2829600" y="3170421"/>
                </a:lnTo>
                <a:lnTo>
                  <a:pt x="28296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a:off x="17106209" y="51150"/>
            <a:ext cx="1119197" cy="1264364"/>
          </a:xfrm>
          <a:custGeom>
            <a:avLst/>
            <a:gdLst/>
            <a:ahLst/>
            <a:cxnLst/>
            <a:rect l="l" t="t" r="r" b="b"/>
            <a:pathLst>
              <a:path w="705489" h="691379">
                <a:moveTo>
                  <a:pt x="0" y="0"/>
                </a:moveTo>
                <a:lnTo>
                  <a:pt x="705489" y="0"/>
                </a:lnTo>
                <a:lnTo>
                  <a:pt x="705489" y="691379"/>
                </a:lnTo>
                <a:lnTo>
                  <a:pt x="0" y="6913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1CEA6ED-1FEC-1BBD-AF65-5251CCC6A10A}"/>
              </a:ext>
            </a:extLst>
          </p:cNvPr>
          <p:cNvSpPr txBox="1"/>
          <p:nvPr/>
        </p:nvSpPr>
        <p:spPr>
          <a:xfrm>
            <a:off x="448256" y="1126105"/>
            <a:ext cx="17391488" cy="3557512"/>
          </a:xfrm>
          <a:prstGeom prst="rect">
            <a:avLst/>
          </a:prstGeom>
          <a:noFill/>
        </p:spPr>
        <p:txBody>
          <a:bodyPr wrap="square">
            <a:spAutoFit/>
          </a:bodyPr>
          <a:lstStyle/>
          <a:p>
            <a:pPr marL="0" marR="0" algn="ctr">
              <a:lnSpc>
                <a:spcPct val="150000"/>
              </a:lnSpc>
              <a:spcBef>
                <a:spcPts val="0"/>
              </a:spcBef>
              <a:spcAft>
                <a:spcPts val="0"/>
              </a:spcAft>
            </a:pPr>
            <a:r>
              <a:rPr lang="vi-VN" sz="8000" b="1" kern="0">
                <a:effectLst/>
                <a:latin typeface="Arial" panose="020B0604020202020204" pitchFamily="34" charset="0"/>
                <a:ea typeface="Times New Roman" panose="02020603050405020304" pitchFamily="18" charset="0"/>
                <a:cs typeface="Arial" panose="020B0604020202020204" pitchFamily="34" charset="0"/>
              </a:rPr>
              <a:t>CHỦ ĐỀ</a:t>
            </a:r>
            <a:r>
              <a:rPr lang="en-US" sz="8000" b="1" kern="0">
                <a:effectLst/>
                <a:latin typeface="Arial" panose="020B0604020202020204" pitchFamily="34" charset="0"/>
                <a:ea typeface="Times New Roman" panose="02020603050405020304" pitchFamily="18" charset="0"/>
                <a:cs typeface="Arial" panose="020B0604020202020204" pitchFamily="34" charset="0"/>
              </a:rPr>
              <a:t>.</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8000" b="1" kern="0">
                <a:effectLst/>
                <a:latin typeface="Arial" panose="020B0604020202020204" pitchFamily="34" charset="0"/>
                <a:ea typeface="Times New Roman" panose="02020603050405020304" pitchFamily="18" charset="0"/>
                <a:cs typeface="Arial" panose="020B0604020202020204" pitchFamily="34" charset="0"/>
              </a:rPr>
              <a:t>KẾT NỐI CỘNG ĐỒNG</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3">
            <a:extLst>
              <a:ext uri="{FF2B5EF4-FFF2-40B4-BE49-F238E27FC236}">
                <a16:creationId xmlns:a16="http://schemas.microsoft.com/office/drawing/2014/main" id="{A0D61D03-6EAE-F483-DB38-CFE667270B83}"/>
              </a:ext>
            </a:extLst>
          </p:cNvPr>
          <p:cNvCxnSpPr>
            <a:cxnSpLocks/>
          </p:cNvCxnSpPr>
          <p:nvPr/>
        </p:nvCxnSpPr>
        <p:spPr>
          <a:xfrm>
            <a:off x="1499379" y="53721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317BB8E-EB56-480B-2E90-138624405D18}"/>
              </a:ext>
            </a:extLst>
          </p:cNvPr>
          <p:cNvSpPr txBox="1"/>
          <p:nvPr/>
        </p:nvSpPr>
        <p:spPr>
          <a:xfrm>
            <a:off x="491018" y="5776635"/>
            <a:ext cx="17391488" cy="3384260"/>
          </a:xfrm>
          <a:prstGeom prst="rect">
            <a:avLst/>
          </a:prstGeom>
          <a:noFill/>
        </p:spPr>
        <p:txBody>
          <a:bodyPr wrap="square">
            <a:spAutoFit/>
          </a:bodyPr>
          <a:lstStyle/>
          <a:p>
            <a:pPr algn="ctr">
              <a:lnSpc>
                <a:spcPct val="150000"/>
              </a:lnSpc>
            </a:pPr>
            <a:r>
              <a:rPr lang="en-US" sz="74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25 – Tiết</a:t>
            </a:r>
            <a:r>
              <a:rPr lang="en-US" sz="7400" b="1">
                <a:solidFill>
                  <a:srgbClr val="C00000"/>
                </a:solidFill>
                <a:latin typeface="Arial" panose="020B0604020202020204" pitchFamily="34" charset="0"/>
                <a:ea typeface="Calibri" panose="020F0502020204030204" pitchFamily="34" charset="0"/>
                <a:cs typeface="Arial" panose="020B0604020202020204" pitchFamily="34" charset="0"/>
              </a:rPr>
              <a:t> 2</a:t>
            </a:r>
            <a:r>
              <a:rPr lang="en-US" sz="7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7400" b="1">
                <a:solidFill>
                  <a:srgbClr val="C00000"/>
                </a:solidFill>
                <a:latin typeface="Arial" panose="020B0604020202020204" pitchFamily="34" charset="0"/>
                <a:ea typeface="Calibri" panose="020F0502020204030204" pitchFamily="34" charset="0"/>
                <a:cs typeface="Arial" panose="020B0604020202020204" pitchFamily="34" charset="0"/>
              </a:rPr>
              <a:t>Kết nối những người sống quanh em </a:t>
            </a:r>
            <a:endParaRPr lang="en-US" sz="7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860409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28" name="Freeform 28"/>
          <p:cNvSpPr/>
          <p:nvPr/>
        </p:nvSpPr>
        <p:spPr>
          <a:xfrm rot="-405636" flipH="1">
            <a:off x="-118474" y="69621"/>
            <a:ext cx="2793209" cy="1903961"/>
          </a:xfrm>
          <a:custGeom>
            <a:avLst/>
            <a:gdLst/>
            <a:ahLst/>
            <a:cxnLst/>
            <a:rect l="l" t="t" r="r" b="b"/>
            <a:pathLst>
              <a:path w="4183962" h="2806741">
                <a:moveTo>
                  <a:pt x="4183962" y="0"/>
                </a:moveTo>
                <a:lnTo>
                  <a:pt x="0" y="0"/>
                </a:lnTo>
                <a:lnTo>
                  <a:pt x="0" y="2806741"/>
                </a:lnTo>
                <a:lnTo>
                  <a:pt x="4183962" y="2806741"/>
                </a:lnTo>
                <a:lnTo>
                  <a:pt x="41839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0" name="Picture 20">
            <a:extLst>
              <a:ext uri="{FF2B5EF4-FFF2-40B4-BE49-F238E27FC236}">
                <a16:creationId xmlns:a16="http://schemas.microsoft.com/office/drawing/2014/main" id="{91554EAA-5A6E-1BEA-9329-9C612620F43D}"/>
              </a:ext>
            </a:extLst>
          </p:cNvPr>
          <p:cNvPicPr>
            <a:picLocks noChangeAspect="1"/>
          </p:cNvPicPr>
          <p:nvPr/>
        </p:nvPicPr>
        <p:blipFill>
          <a:blip r:embed="rId4"/>
          <a:srcRect/>
          <a:stretch>
            <a:fillRect/>
          </a:stretch>
        </p:blipFill>
        <p:spPr>
          <a:xfrm rot="1035986">
            <a:off x="14510495" y="590056"/>
            <a:ext cx="2825670" cy="3058911"/>
          </a:xfrm>
          <a:prstGeom prst="rect">
            <a:avLst/>
          </a:prstGeom>
        </p:spPr>
      </p:pic>
      <p:grpSp>
        <p:nvGrpSpPr>
          <p:cNvPr id="46" name="Group 6">
            <a:extLst>
              <a:ext uri="{FF2B5EF4-FFF2-40B4-BE49-F238E27FC236}">
                <a16:creationId xmlns:a16="http://schemas.microsoft.com/office/drawing/2014/main" id="{752406CD-ED0D-3D5D-A8D7-EEAE90758FB0}"/>
              </a:ext>
            </a:extLst>
          </p:cNvPr>
          <p:cNvGrpSpPr/>
          <p:nvPr/>
        </p:nvGrpSpPr>
        <p:grpSpPr>
          <a:xfrm>
            <a:off x="11293680" y="2417461"/>
            <a:ext cx="6014194" cy="6014194"/>
            <a:chOff x="0" y="0"/>
            <a:chExt cx="812800" cy="812800"/>
          </a:xfrm>
        </p:grpSpPr>
        <p:sp>
          <p:nvSpPr>
            <p:cNvPr id="47" name="Freeform 7">
              <a:extLst>
                <a:ext uri="{FF2B5EF4-FFF2-40B4-BE49-F238E27FC236}">
                  <a16:creationId xmlns:a16="http://schemas.microsoft.com/office/drawing/2014/main" id="{2C3A3F2D-E223-85B8-A387-2AE7D7687D2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5615F"/>
            </a:solidFill>
          </p:spPr>
          <p:txBody>
            <a:bodyPr/>
            <a:lstStyle/>
            <a:p>
              <a:endParaRPr lang="en-US"/>
            </a:p>
          </p:txBody>
        </p:sp>
        <p:sp>
          <p:nvSpPr>
            <p:cNvPr id="48" name="TextBox 8">
              <a:extLst>
                <a:ext uri="{FF2B5EF4-FFF2-40B4-BE49-F238E27FC236}">
                  <a16:creationId xmlns:a16="http://schemas.microsoft.com/office/drawing/2014/main" id="{CAF4D9AD-70DC-1FE0-F380-592E2F7648D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49" name="Picture 10">
            <a:extLst>
              <a:ext uri="{FF2B5EF4-FFF2-40B4-BE49-F238E27FC236}">
                <a16:creationId xmlns:a16="http://schemas.microsoft.com/office/drawing/2014/main" id="{CC30CB7B-BE05-1E17-8FCB-71694A449E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95080">
            <a:off x="12076239" y="7852232"/>
            <a:ext cx="3564645" cy="920326"/>
          </a:xfrm>
          <a:prstGeom prst="rect">
            <a:avLst/>
          </a:prstGeom>
        </p:spPr>
      </p:pic>
      <p:sp>
        <p:nvSpPr>
          <p:cNvPr id="50" name="TextBox 49">
            <a:extLst>
              <a:ext uri="{FF2B5EF4-FFF2-40B4-BE49-F238E27FC236}">
                <a16:creationId xmlns:a16="http://schemas.microsoft.com/office/drawing/2014/main" id="{560DCFE2-0A23-B664-7893-74A30EEB77B9}"/>
              </a:ext>
            </a:extLst>
          </p:cNvPr>
          <p:cNvSpPr txBox="1"/>
          <p:nvPr/>
        </p:nvSpPr>
        <p:spPr>
          <a:xfrm>
            <a:off x="11808003" y="3897931"/>
            <a:ext cx="4985539" cy="2951064"/>
          </a:xfrm>
          <a:prstGeom prst="rect">
            <a:avLst/>
          </a:prstGeom>
          <a:noFill/>
        </p:spPr>
        <p:txBody>
          <a:bodyPr wrap="square" rtlCol="0">
            <a:spAutoFit/>
          </a:bodyPr>
          <a:lstStyle/>
          <a:p>
            <a:pPr algn="ctr">
              <a:lnSpc>
                <a:spcPct val="150000"/>
              </a:lnSpc>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NỘI DUNG BÀI HỌC</a:t>
            </a:r>
          </a:p>
        </p:txBody>
      </p:sp>
      <p:grpSp>
        <p:nvGrpSpPr>
          <p:cNvPr id="51" name="Group 50">
            <a:extLst>
              <a:ext uri="{FF2B5EF4-FFF2-40B4-BE49-F238E27FC236}">
                <a16:creationId xmlns:a16="http://schemas.microsoft.com/office/drawing/2014/main" id="{521D4755-81CF-87D4-9D63-6CEE3C832D97}"/>
              </a:ext>
            </a:extLst>
          </p:cNvPr>
          <p:cNvGrpSpPr/>
          <p:nvPr/>
        </p:nvGrpSpPr>
        <p:grpSpPr>
          <a:xfrm>
            <a:off x="993549" y="1266317"/>
            <a:ext cx="9763138" cy="3557360"/>
            <a:chOff x="832901" y="1208948"/>
            <a:chExt cx="9763138" cy="3557360"/>
          </a:xfrm>
        </p:grpSpPr>
        <p:grpSp>
          <p:nvGrpSpPr>
            <p:cNvPr id="52" name="Group 51">
              <a:extLst>
                <a:ext uri="{FF2B5EF4-FFF2-40B4-BE49-F238E27FC236}">
                  <a16:creationId xmlns:a16="http://schemas.microsoft.com/office/drawing/2014/main" id="{E3BE5120-7F04-2A49-7A4B-AFB8C4233CD2}"/>
                </a:ext>
              </a:extLst>
            </p:cNvPr>
            <p:cNvGrpSpPr/>
            <p:nvPr/>
          </p:nvGrpSpPr>
          <p:grpSpPr>
            <a:xfrm>
              <a:off x="832901" y="1208948"/>
              <a:ext cx="9763138" cy="3557360"/>
              <a:chOff x="832901" y="1208948"/>
              <a:chExt cx="9763138" cy="3557360"/>
            </a:xfrm>
          </p:grpSpPr>
          <p:grpSp>
            <p:nvGrpSpPr>
              <p:cNvPr id="54" name="Group 3">
                <a:extLst>
                  <a:ext uri="{FF2B5EF4-FFF2-40B4-BE49-F238E27FC236}">
                    <a16:creationId xmlns:a16="http://schemas.microsoft.com/office/drawing/2014/main" id="{290EF51F-261B-5D2E-9F20-4D80073BA57C}"/>
                  </a:ext>
                </a:extLst>
              </p:cNvPr>
              <p:cNvGrpSpPr/>
              <p:nvPr/>
            </p:nvGrpSpPr>
            <p:grpSpPr>
              <a:xfrm>
                <a:off x="832901" y="1519237"/>
                <a:ext cx="9763138" cy="3247071"/>
                <a:chOff x="-53974" y="-47625"/>
                <a:chExt cx="2407840" cy="2564338"/>
              </a:xfrm>
            </p:grpSpPr>
            <p:sp>
              <p:nvSpPr>
                <p:cNvPr id="56" name="Freeform 4">
                  <a:extLst>
                    <a:ext uri="{FF2B5EF4-FFF2-40B4-BE49-F238E27FC236}">
                      <a16:creationId xmlns:a16="http://schemas.microsoft.com/office/drawing/2014/main" id="{51A5947B-9FDC-296B-3F94-647AF7DEC46C}"/>
                    </a:ext>
                  </a:extLst>
                </p:cNvPr>
                <p:cNvSpPr/>
                <p:nvPr/>
              </p:nvSpPr>
              <p:spPr>
                <a:xfrm>
                  <a:off x="-53974" y="0"/>
                  <a:ext cx="2407840" cy="2516713"/>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57" name="TextBox 5">
                  <a:extLst>
                    <a:ext uri="{FF2B5EF4-FFF2-40B4-BE49-F238E27FC236}">
                      <a16:creationId xmlns:a16="http://schemas.microsoft.com/office/drawing/2014/main" id="{63A377B1-2143-95B9-E07E-3831E72DF0D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5" name="Picture 9">
                <a:extLst>
                  <a:ext uri="{FF2B5EF4-FFF2-40B4-BE49-F238E27FC236}">
                    <a16:creationId xmlns:a16="http://schemas.microsoft.com/office/drawing/2014/main" id="{7D7BAA9B-DC77-120A-C04C-A7B3D8C2EE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24830" y="1208948"/>
                <a:ext cx="2571150" cy="663824"/>
              </a:xfrm>
              <a:prstGeom prst="rect">
                <a:avLst/>
              </a:prstGeom>
            </p:spPr>
          </p:pic>
        </p:grpSp>
        <p:sp>
          <p:nvSpPr>
            <p:cNvPr id="53" name="TextBox 52">
              <a:extLst>
                <a:ext uri="{FF2B5EF4-FFF2-40B4-BE49-F238E27FC236}">
                  <a16:creationId xmlns:a16="http://schemas.microsoft.com/office/drawing/2014/main" id="{E945F1C8-3A9D-5BC8-025D-9CFF7FA89D1F}"/>
                </a:ext>
              </a:extLst>
            </p:cNvPr>
            <p:cNvSpPr txBox="1"/>
            <p:nvPr/>
          </p:nvSpPr>
          <p:spPr>
            <a:xfrm>
              <a:off x="1243105" y="2233873"/>
              <a:ext cx="8878658" cy="1911549"/>
            </a:xfrm>
            <a:prstGeom prst="rect">
              <a:avLst/>
            </a:prstGeom>
            <a:noFill/>
          </p:spPr>
          <p:txBody>
            <a:bodyPr wrap="square">
              <a:spAutoFit/>
            </a:bodyPr>
            <a:lstStyle/>
            <a:p>
              <a:pPr marR="0" algn="ctr">
                <a:lnSpc>
                  <a:spcPct val="150000"/>
                </a:lnSpc>
                <a:spcBef>
                  <a:spcPts val="0"/>
                </a:spcBef>
                <a:spcAft>
                  <a:spcPts val="0"/>
                </a:spcAft>
              </a:pPr>
              <a:r>
                <a:rPr lang="en-US" sz="42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Hoạt động 1: </a:t>
              </a:r>
              <a:r>
                <a:rPr lang="en-US" sz="420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Nhận diện hoạt động kết nối cộng đồng</a:t>
              </a:r>
              <a:endParaRPr lang="en-US" sz="4200" b="1"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52BD3608-84BF-D4A6-BD2C-96DCAFE30DC0}"/>
              </a:ext>
            </a:extLst>
          </p:cNvPr>
          <p:cNvGrpSpPr/>
          <p:nvPr/>
        </p:nvGrpSpPr>
        <p:grpSpPr>
          <a:xfrm>
            <a:off x="984927" y="5622982"/>
            <a:ext cx="9763138" cy="3711517"/>
            <a:chOff x="832901" y="1208948"/>
            <a:chExt cx="9763138" cy="3711517"/>
          </a:xfrm>
        </p:grpSpPr>
        <p:grpSp>
          <p:nvGrpSpPr>
            <p:cNvPr id="59" name="Group 58">
              <a:extLst>
                <a:ext uri="{FF2B5EF4-FFF2-40B4-BE49-F238E27FC236}">
                  <a16:creationId xmlns:a16="http://schemas.microsoft.com/office/drawing/2014/main" id="{D03CAA05-8862-41CF-8B6E-99C894DCC900}"/>
                </a:ext>
              </a:extLst>
            </p:cNvPr>
            <p:cNvGrpSpPr/>
            <p:nvPr/>
          </p:nvGrpSpPr>
          <p:grpSpPr>
            <a:xfrm>
              <a:off x="832901" y="1208948"/>
              <a:ext cx="9763138" cy="3711517"/>
              <a:chOff x="832901" y="1208948"/>
              <a:chExt cx="9763138" cy="3711517"/>
            </a:xfrm>
          </p:grpSpPr>
          <p:grpSp>
            <p:nvGrpSpPr>
              <p:cNvPr id="61" name="Group 3">
                <a:extLst>
                  <a:ext uri="{FF2B5EF4-FFF2-40B4-BE49-F238E27FC236}">
                    <a16:creationId xmlns:a16="http://schemas.microsoft.com/office/drawing/2014/main" id="{55136287-1E97-E4AD-3E6F-8BEC085D0872}"/>
                  </a:ext>
                </a:extLst>
              </p:cNvPr>
              <p:cNvGrpSpPr/>
              <p:nvPr/>
            </p:nvGrpSpPr>
            <p:grpSpPr>
              <a:xfrm>
                <a:off x="832901" y="1519237"/>
                <a:ext cx="9763138" cy="3401228"/>
                <a:chOff x="-53974" y="-47625"/>
                <a:chExt cx="2407840" cy="2686082"/>
              </a:xfrm>
            </p:grpSpPr>
            <p:sp>
              <p:nvSpPr>
                <p:cNvPr id="63" name="Freeform 4">
                  <a:extLst>
                    <a:ext uri="{FF2B5EF4-FFF2-40B4-BE49-F238E27FC236}">
                      <a16:creationId xmlns:a16="http://schemas.microsoft.com/office/drawing/2014/main" id="{3A676A18-1A86-344E-7459-79F843F7CB0C}"/>
                    </a:ext>
                  </a:extLst>
                </p:cNvPr>
                <p:cNvSpPr/>
                <p:nvPr/>
              </p:nvSpPr>
              <p:spPr>
                <a:xfrm>
                  <a:off x="-53974" y="0"/>
                  <a:ext cx="2407840" cy="2638457"/>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64" name="TextBox 5">
                  <a:extLst>
                    <a:ext uri="{FF2B5EF4-FFF2-40B4-BE49-F238E27FC236}">
                      <a16:creationId xmlns:a16="http://schemas.microsoft.com/office/drawing/2014/main" id="{49FB4C22-7214-10C1-33BE-402629EB607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2" name="Picture 9">
                <a:extLst>
                  <a:ext uri="{FF2B5EF4-FFF2-40B4-BE49-F238E27FC236}">
                    <a16:creationId xmlns:a16="http://schemas.microsoft.com/office/drawing/2014/main" id="{06D981FB-B9BE-4214-D798-DEF516A4D9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24830" y="1208948"/>
                <a:ext cx="2571150" cy="663824"/>
              </a:xfrm>
              <a:prstGeom prst="rect">
                <a:avLst/>
              </a:prstGeom>
            </p:spPr>
          </p:pic>
        </p:grpSp>
        <p:sp>
          <p:nvSpPr>
            <p:cNvPr id="60" name="TextBox 59">
              <a:extLst>
                <a:ext uri="{FF2B5EF4-FFF2-40B4-BE49-F238E27FC236}">
                  <a16:creationId xmlns:a16="http://schemas.microsoft.com/office/drawing/2014/main" id="{3B7DB799-6B09-94AC-C8A0-9573B5128829}"/>
                </a:ext>
              </a:extLst>
            </p:cNvPr>
            <p:cNvSpPr txBox="1"/>
            <p:nvPr/>
          </p:nvSpPr>
          <p:spPr>
            <a:xfrm>
              <a:off x="1010571" y="2273723"/>
              <a:ext cx="9407798" cy="1911549"/>
            </a:xfrm>
            <a:prstGeom prst="rect">
              <a:avLst/>
            </a:prstGeom>
            <a:noFill/>
          </p:spPr>
          <p:txBody>
            <a:bodyPr wrap="square">
              <a:spAutoFit/>
            </a:bodyPr>
            <a:lstStyle/>
            <a:p>
              <a:pPr marR="0" algn="ctr">
                <a:lnSpc>
                  <a:spcPct val="150000"/>
                </a:lnSpc>
                <a:spcBef>
                  <a:spcPts val="0"/>
                </a:spcBef>
                <a:spcAft>
                  <a:spcPts val="0"/>
                </a:spcAft>
              </a:pPr>
              <a:r>
                <a:rPr lang="en-US" sz="42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Hoạt động 2: </a:t>
              </a:r>
              <a:r>
                <a:rPr lang="en-US" sz="420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Đề xuất các hoạt động kết nối cộng đồng</a:t>
              </a:r>
              <a:endParaRPr lang="en-US" sz="4200"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Freeform 3"/>
          <p:cNvSpPr/>
          <p:nvPr/>
        </p:nvSpPr>
        <p:spPr>
          <a:xfrm>
            <a:off x="-55489" y="9144000"/>
            <a:ext cx="1524000" cy="1143000"/>
          </a:xfrm>
          <a:custGeom>
            <a:avLst/>
            <a:gdLst/>
            <a:ahLst/>
            <a:cxnLst/>
            <a:rect l="l" t="t" r="r" b="b"/>
            <a:pathLst>
              <a:path w="3008866" h="2102445">
                <a:moveTo>
                  <a:pt x="0" y="0"/>
                </a:moveTo>
                <a:lnTo>
                  <a:pt x="3008866" y="0"/>
                </a:lnTo>
                <a:lnTo>
                  <a:pt x="3008866" y="2102445"/>
                </a:lnTo>
                <a:lnTo>
                  <a:pt x="0" y="21024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0-#ppt_w/2"/>
                                          </p:val>
                                        </p:tav>
                                        <p:tav tm="100000">
                                          <p:val>
                                            <p:strVal val="#ppt_x"/>
                                          </p:val>
                                        </p:tav>
                                      </p:tavLst>
                                    </p:anim>
                                    <p:anim calcmode="lin" valueType="num">
                                      <p:cBhvr additive="base">
                                        <p:cTn id="14"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grpSp>
        <p:nvGrpSpPr>
          <p:cNvPr id="2" name="Group 2"/>
          <p:cNvGrpSpPr/>
          <p:nvPr/>
        </p:nvGrpSpPr>
        <p:grpSpPr>
          <a:xfrm>
            <a:off x="-703862" y="-528910"/>
            <a:ext cx="8597600" cy="11302280"/>
            <a:chOff x="0" y="0"/>
            <a:chExt cx="2593676" cy="2976732"/>
          </a:xfrm>
        </p:grpSpPr>
        <p:sp>
          <p:nvSpPr>
            <p:cNvPr id="3" name="Freeform 3"/>
            <p:cNvSpPr/>
            <p:nvPr/>
          </p:nvSpPr>
          <p:spPr>
            <a:xfrm>
              <a:off x="0" y="0"/>
              <a:ext cx="2593676" cy="2976732"/>
            </a:xfrm>
            <a:custGeom>
              <a:avLst/>
              <a:gdLst/>
              <a:ahLst/>
              <a:cxnLst/>
              <a:rect l="l" t="t" r="r" b="b"/>
              <a:pathLst>
                <a:path w="2593676" h="2976732">
                  <a:moveTo>
                    <a:pt x="0" y="0"/>
                  </a:moveTo>
                  <a:lnTo>
                    <a:pt x="2593676" y="0"/>
                  </a:lnTo>
                  <a:lnTo>
                    <a:pt x="2593676" y="2976732"/>
                  </a:lnTo>
                  <a:lnTo>
                    <a:pt x="0" y="2976732"/>
                  </a:lnTo>
                  <a:close/>
                </a:path>
              </a:pathLst>
            </a:custGeom>
            <a:solidFill>
              <a:srgbClr val="FFDCE1"/>
            </a:solidFill>
          </p:spPr>
          <p:txBody>
            <a:bodyPr/>
            <a:lstStyle/>
            <a:p>
              <a:endParaRPr lang="en-US"/>
            </a:p>
          </p:txBody>
        </p:sp>
        <p:sp>
          <p:nvSpPr>
            <p:cNvPr id="4" name="TextBox 4"/>
            <p:cNvSpPr txBox="1"/>
            <p:nvPr/>
          </p:nvSpPr>
          <p:spPr>
            <a:xfrm>
              <a:off x="0" y="-28575"/>
              <a:ext cx="2593676" cy="3005307"/>
            </a:xfrm>
            <a:prstGeom prst="rect">
              <a:avLst/>
            </a:prstGeom>
          </p:spPr>
          <p:txBody>
            <a:bodyPr lIns="50800" tIns="50800" rIns="50800" bIns="50800" rtlCol="0" anchor="ctr"/>
            <a:lstStyle/>
            <a:p>
              <a:pPr algn="ctr">
                <a:lnSpc>
                  <a:spcPts val="2400"/>
                </a:lnSpc>
              </a:pPr>
              <a:endParaRPr/>
            </a:p>
          </p:txBody>
        </p:sp>
      </p:grpSp>
      <p:sp>
        <p:nvSpPr>
          <p:cNvPr id="8" name="Freeform 8"/>
          <p:cNvSpPr/>
          <p:nvPr/>
        </p:nvSpPr>
        <p:spPr>
          <a:xfrm>
            <a:off x="15976755" y="1"/>
            <a:ext cx="2006445" cy="2019300"/>
          </a:xfrm>
          <a:custGeom>
            <a:avLst/>
            <a:gdLst/>
            <a:ahLst/>
            <a:cxnLst/>
            <a:rect l="l" t="t" r="r" b="b"/>
            <a:pathLst>
              <a:path w="2311245" h="2250575">
                <a:moveTo>
                  <a:pt x="0" y="0"/>
                </a:moveTo>
                <a:lnTo>
                  <a:pt x="2311245" y="0"/>
                </a:lnTo>
                <a:lnTo>
                  <a:pt x="2311245" y="2250575"/>
                </a:lnTo>
                <a:lnTo>
                  <a:pt x="0" y="2250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7893737" y="9840454"/>
            <a:ext cx="2500527" cy="459472"/>
          </a:xfrm>
          <a:custGeom>
            <a:avLst/>
            <a:gdLst/>
            <a:ahLst/>
            <a:cxnLst/>
            <a:rect l="l" t="t" r="r" b="b"/>
            <a:pathLst>
              <a:path w="2500527" h="459472">
                <a:moveTo>
                  <a:pt x="0" y="0"/>
                </a:moveTo>
                <a:lnTo>
                  <a:pt x="2500528" y="0"/>
                </a:lnTo>
                <a:lnTo>
                  <a:pt x="2500528" y="459472"/>
                </a:lnTo>
                <a:lnTo>
                  <a:pt x="0" y="459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a:off x="-149084" y="128766"/>
            <a:ext cx="1368284" cy="1280933"/>
          </a:xfrm>
          <a:custGeom>
            <a:avLst/>
            <a:gdLst/>
            <a:ahLst/>
            <a:cxnLst/>
            <a:rect l="l" t="t" r="r" b="b"/>
            <a:pathLst>
              <a:path w="1098206" h="1007604">
                <a:moveTo>
                  <a:pt x="0" y="0"/>
                </a:moveTo>
                <a:lnTo>
                  <a:pt x="1098206" y="0"/>
                </a:lnTo>
                <a:lnTo>
                  <a:pt x="1098206" y="1007604"/>
                </a:lnTo>
                <a:lnTo>
                  <a:pt x="0" y="1007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a:off x="17338878" y="9457435"/>
            <a:ext cx="1098206" cy="1007604"/>
          </a:xfrm>
          <a:custGeom>
            <a:avLst/>
            <a:gdLst/>
            <a:ahLst/>
            <a:cxnLst/>
            <a:rect l="l" t="t" r="r" b="b"/>
            <a:pathLst>
              <a:path w="1098206" h="1007604">
                <a:moveTo>
                  <a:pt x="0" y="0"/>
                </a:moveTo>
                <a:lnTo>
                  <a:pt x="1098206" y="0"/>
                </a:lnTo>
                <a:lnTo>
                  <a:pt x="1098206" y="1007604"/>
                </a:lnTo>
                <a:lnTo>
                  <a:pt x="0" y="10076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TextBox 20">
            <a:extLst>
              <a:ext uri="{FF2B5EF4-FFF2-40B4-BE49-F238E27FC236}">
                <a16:creationId xmlns:a16="http://schemas.microsoft.com/office/drawing/2014/main" id="{84B3EF97-3805-2B4B-3E10-2727ED5F3824}"/>
              </a:ext>
            </a:extLst>
          </p:cNvPr>
          <p:cNvSpPr txBox="1"/>
          <p:nvPr/>
        </p:nvSpPr>
        <p:spPr>
          <a:xfrm>
            <a:off x="8534400" y="2876869"/>
            <a:ext cx="9061066" cy="4382225"/>
          </a:xfrm>
          <a:prstGeom prst="rect">
            <a:avLst/>
          </a:prstGeom>
        </p:spPr>
        <p:txBody>
          <a:bodyPr wrap="square" lIns="0" tIns="0" rIns="0" bIns="0" rtlCol="0" anchor="t">
            <a:spAutoFit/>
          </a:bodyPr>
          <a:lstStyle/>
          <a:p>
            <a:pPr algn="ctr">
              <a:lnSpc>
                <a:spcPct val="150000"/>
              </a:lnSpc>
            </a:pPr>
            <a:r>
              <a:rPr lang="vi-VN" sz="6600" b="1">
                <a:solidFill>
                  <a:schemeClr val="accent4">
                    <a:lumMod val="50000"/>
                  </a:schemeClr>
                </a:solidFill>
                <a:ea typeface="Calibri" panose="020F0502020204030204" pitchFamily="34" charset="0"/>
                <a:cs typeface="Arial" panose="020B0604020202020204" pitchFamily="34" charset="0"/>
              </a:rPr>
              <a:t>Hoạt động 1: </a:t>
            </a:r>
            <a:endParaRPr lang="en-US" sz="6600" b="1">
              <a:solidFill>
                <a:schemeClr val="accent4">
                  <a:lumMod val="50000"/>
                </a:schemeClr>
              </a:solidFill>
              <a:ea typeface="Calibri" panose="020F0502020204030204" pitchFamily="34" charset="0"/>
              <a:cs typeface="Arial" panose="020B0604020202020204" pitchFamily="34" charset="0"/>
            </a:endParaRPr>
          </a:p>
          <a:p>
            <a:pPr algn="ctr">
              <a:lnSpc>
                <a:spcPct val="150000"/>
              </a:lnSpc>
            </a:pPr>
            <a:r>
              <a:rPr lang="vi-VN" sz="6600" b="1">
                <a:solidFill>
                  <a:schemeClr val="accent4">
                    <a:lumMod val="50000"/>
                  </a:schemeClr>
                </a:solidFill>
                <a:ea typeface="Calibri" panose="020F0502020204030204" pitchFamily="34" charset="0"/>
                <a:cs typeface="Arial" panose="020B0604020202020204" pitchFamily="34" charset="0"/>
              </a:rPr>
              <a:t>Nhận diện hoạt động kết nối cộng đồng</a:t>
            </a:r>
          </a:p>
        </p:txBody>
      </p:sp>
      <p:sp>
        <p:nvSpPr>
          <p:cNvPr id="29" name="Freeform 28">
            <a:extLst>
              <a:ext uri="{FF2B5EF4-FFF2-40B4-BE49-F238E27FC236}">
                <a16:creationId xmlns:a16="http://schemas.microsoft.com/office/drawing/2014/main" id="{CBE2200C-BC81-28F1-8422-83B434023B9D}"/>
              </a:ext>
            </a:extLst>
          </p:cNvPr>
          <p:cNvSpPr/>
          <p:nvPr/>
        </p:nvSpPr>
        <p:spPr>
          <a:xfrm>
            <a:off x="914400" y="3009900"/>
            <a:ext cx="5867400" cy="4876800"/>
          </a:xfrm>
          <a:custGeom>
            <a:avLst/>
            <a:gdLst/>
            <a:ahLst/>
            <a:cxnLst/>
            <a:rect l="l" t="t" r="r" b="b"/>
            <a:pathLst>
              <a:path w="6609883" h="5347996">
                <a:moveTo>
                  <a:pt x="0" y="0"/>
                </a:moveTo>
                <a:lnTo>
                  <a:pt x="6609883" y="0"/>
                </a:lnTo>
                <a:lnTo>
                  <a:pt x="6609883" y="5347996"/>
                </a:lnTo>
                <a:lnTo>
                  <a:pt x="0" y="53479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11" name="Freeform 11"/>
          <p:cNvSpPr/>
          <p:nvPr/>
        </p:nvSpPr>
        <p:spPr>
          <a:xfrm rot="874690">
            <a:off x="-81050" y="9267137"/>
            <a:ext cx="1474881" cy="755592"/>
          </a:xfrm>
          <a:custGeom>
            <a:avLst/>
            <a:gdLst/>
            <a:ahLst/>
            <a:cxnLst/>
            <a:rect l="l" t="t" r="r" b="b"/>
            <a:pathLst>
              <a:path w="2658458" h="814153">
                <a:moveTo>
                  <a:pt x="0" y="0"/>
                </a:moveTo>
                <a:lnTo>
                  <a:pt x="2658458" y="0"/>
                </a:lnTo>
                <a:lnTo>
                  <a:pt x="2658458" y="814153"/>
                </a:lnTo>
                <a:lnTo>
                  <a:pt x="0" y="814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787473" y="9736708"/>
            <a:ext cx="2500527" cy="459472"/>
          </a:xfrm>
          <a:custGeom>
            <a:avLst/>
            <a:gdLst/>
            <a:ahLst/>
            <a:cxnLst/>
            <a:rect l="l" t="t" r="r" b="b"/>
            <a:pathLst>
              <a:path w="2500527" h="459472">
                <a:moveTo>
                  <a:pt x="0" y="0"/>
                </a:moveTo>
                <a:lnTo>
                  <a:pt x="2500527" y="0"/>
                </a:lnTo>
                <a:lnTo>
                  <a:pt x="2500527" y="459472"/>
                </a:lnTo>
                <a:lnTo>
                  <a:pt x="0" y="459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a:off x="16972491" y="79934"/>
            <a:ext cx="1224152" cy="1118039"/>
          </a:xfrm>
          <a:custGeom>
            <a:avLst/>
            <a:gdLst/>
            <a:ahLst/>
            <a:cxnLst/>
            <a:rect l="l" t="t" r="r" b="b"/>
            <a:pathLst>
              <a:path w="1874290" h="2100045">
                <a:moveTo>
                  <a:pt x="0" y="0"/>
                </a:moveTo>
                <a:lnTo>
                  <a:pt x="1874290" y="0"/>
                </a:lnTo>
                <a:lnTo>
                  <a:pt x="1874290" y="2100045"/>
                </a:lnTo>
                <a:lnTo>
                  <a:pt x="0" y="2100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FF58F615-74FE-9857-7339-0F536FDE9CF4}"/>
              </a:ext>
            </a:extLst>
          </p:cNvPr>
          <p:cNvGrpSpPr/>
          <p:nvPr/>
        </p:nvGrpSpPr>
        <p:grpSpPr>
          <a:xfrm>
            <a:off x="379149" y="638953"/>
            <a:ext cx="17125804" cy="2019064"/>
            <a:chOff x="-445083" y="2615740"/>
            <a:chExt cx="17125804" cy="2019064"/>
          </a:xfrm>
        </p:grpSpPr>
        <p:sp>
          <p:nvSpPr>
            <p:cNvPr id="35" name="TextBox 34">
              <a:extLst>
                <a:ext uri="{FF2B5EF4-FFF2-40B4-BE49-F238E27FC236}">
                  <a16:creationId xmlns:a16="http://schemas.microsoft.com/office/drawing/2014/main" id="{AEA8D24F-AE68-846B-6B63-0B728392682F}"/>
                </a:ext>
              </a:extLst>
            </p:cNvPr>
            <p:cNvSpPr txBox="1"/>
            <p:nvPr/>
          </p:nvSpPr>
          <p:spPr>
            <a:xfrm>
              <a:off x="1078917" y="2615740"/>
              <a:ext cx="15601804" cy="2019064"/>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YÊU CẦU: </a:t>
              </a:r>
              <a:r>
                <a:rPr lang="en-US" sz="4000">
                  <a:latin typeface="Arial" panose="020B0604020202020204" pitchFamily="34" charset="0"/>
                  <a:cs typeface="Arial" panose="020B0604020202020204" pitchFamily="34" charset="0"/>
                </a:rPr>
                <a:t>Các em hãy </a:t>
              </a:r>
              <a:r>
                <a:rPr lang="vi-VN" sz="4000">
                  <a:latin typeface="Arial" panose="020B0604020202020204" pitchFamily="34" charset="0"/>
                  <a:cs typeface="Arial" panose="020B0604020202020204" pitchFamily="34" charset="0"/>
                </a:rPr>
                <a:t>quan sát tranh ảnh </a:t>
              </a:r>
              <a:r>
                <a:rPr lang="en-US" sz="4000">
                  <a:latin typeface="Arial" panose="020B0604020202020204" pitchFamily="34" charset="0"/>
                  <a:cs typeface="Arial" panose="020B0604020202020204" pitchFamily="34" charset="0"/>
                </a:rPr>
                <a:t>và</a:t>
              </a:r>
              <a:r>
                <a:rPr lang="vi-VN" sz="4000">
                  <a:latin typeface="Arial" panose="020B0604020202020204" pitchFamily="34" charset="0"/>
                  <a:cs typeface="Arial" panose="020B0604020202020204" pitchFamily="34" charset="0"/>
                </a:rPr>
                <a:t> một đoạn phim ngắn</a:t>
              </a:r>
              <a:r>
                <a:rPr lang="en-US" sz="4000">
                  <a:latin typeface="Arial" panose="020B0604020202020204" pitchFamily="34" charset="0"/>
                  <a:cs typeface="Arial" panose="020B0604020202020204" pitchFamily="34" charset="0"/>
                </a:rPr>
                <a:t> dưới đây </a:t>
              </a:r>
              <a:r>
                <a:rPr lang="vi-VN" sz="4000">
                  <a:latin typeface="Arial" panose="020B0604020202020204" pitchFamily="34" charset="0"/>
                  <a:cs typeface="Arial" panose="020B0604020202020204" pitchFamily="34" charset="0"/>
                </a:rPr>
                <a:t>giới thiệu về một số hoạt động kết nối cộng đồng</a:t>
              </a:r>
              <a:r>
                <a:rPr lang="en-US" sz="4000">
                  <a:latin typeface="Arial" panose="020B0604020202020204" pitchFamily="34" charset="0"/>
                  <a:cs typeface="Arial" panose="020B0604020202020204" pitchFamily="34" charset="0"/>
                </a:rPr>
                <a:t>:</a:t>
              </a:r>
              <a:endParaRPr lang="vi-VN" sz="4000" i="1">
                <a:solidFill>
                  <a:srgbClr val="FF0000"/>
                </a:solidFill>
                <a:latin typeface="Arial" panose="020B0604020202020204" pitchFamily="34" charset="0"/>
                <a:cs typeface="Arial" panose="020B0604020202020204" pitchFamily="34" charset="0"/>
              </a:endParaRPr>
            </a:p>
          </p:txBody>
        </p:sp>
        <p:pic>
          <p:nvPicPr>
            <p:cNvPr id="36" name="Picture 9">
              <a:extLst>
                <a:ext uri="{FF2B5EF4-FFF2-40B4-BE49-F238E27FC236}">
                  <a16:creationId xmlns:a16="http://schemas.microsoft.com/office/drawing/2014/main" id="{6B9D0FB0-2F19-1D36-8C19-F3258A4C419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5083" y="3109540"/>
              <a:ext cx="1255982" cy="1411216"/>
            </a:xfrm>
            <a:prstGeom prst="rect">
              <a:avLst/>
            </a:prstGeom>
          </p:spPr>
        </p:pic>
      </p:grpSp>
      <p:pic>
        <p:nvPicPr>
          <p:cNvPr id="38" name="Picture 37" descr="A group of people cleaning the street&#10;&#10;Description automatically generated">
            <a:extLst>
              <a:ext uri="{FF2B5EF4-FFF2-40B4-BE49-F238E27FC236}">
                <a16:creationId xmlns:a16="http://schemas.microsoft.com/office/drawing/2014/main" id="{7C495A49-CC0C-5426-E7ED-7E1A2DB42F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8949" y="3238500"/>
            <a:ext cx="6243102"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TextBox 38">
            <a:extLst>
              <a:ext uri="{FF2B5EF4-FFF2-40B4-BE49-F238E27FC236}">
                <a16:creationId xmlns:a16="http://schemas.microsoft.com/office/drawing/2014/main" id="{FB6DC802-7EE3-5399-6C06-A8124942CEE5}"/>
              </a:ext>
            </a:extLst>
          </p:cNvPr>
          <p:cNvSpPr txBox="1"/>
          <p:nvPr/>
        </p:nvSpPr>
        <p:spPr>
          <a:xfrm>
            <a:off x="2021946" y="8314773"/>
            <a:ext cx="7597109" cy="1651671"/>
          </a:xfrm>
          <a:prstGeom prst="rect">
            <a:avLst/>
          </a:prstGeom>
          <a:noFill/>
        </p:spPr>
        <p:txBody>
          <a:bodyPr wrap="square">
            <a:spAutoFit/>
          </a:bodyPr>
          <a:lstStyle/>
          <a:p>
            <a:pPr marR="0" lvl="0" algn="ctr">
              <a:lnSpc>
                <a:spcPct val="150000"/>
              </a:lnSpc>
              <a:spcBef>
                <a:spcPts val="100"/>
              </a:spcBef>
              <a:spcAft>
                <a:spcPts val="1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Hoạt động lao động xây dựng trường lớp</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địa phương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05B07CF8-1FF9-7E8E-088D-A2FB5BB610FF}"/>
              </a:ext>
            </a:extLst>
          </p:cNvPr>
          <p:cNvSpPr txBox="1"/>
          <p:nvPr/>
        </p:nvSpPr>
        <p:spPr>
          <a:xfrm>
            <a:off x="9144000" y="8770519"/>
            <a:ext cx="7597109" cy="646331"/>
          </a:xfrm>
          <a:prstGeom prst="rect">
            <a:avLst/>
          </a:prstGeom>
          <a:noFill/>
        </p:spPr>
        <p:txBody>
          <a:bodyPr wrap="square">
            <a:spAutoFit/>
          </a:bodyPr>
          <a:lstStyle/>
          <a:p>
            <a:pPr marR="0" lvl="0" algn="ctr">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Lễ hội chung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3" name="Picture 42" descr="A group of people walking with a dragon&#10;&#10;Description automatically generated">
            <a:extLst>
              <a:ext uri="{FF2B5EF4-FFF2-40B4-BE49-F238E27FC236}">
                <a16:creationId xmlns:a16="http://schemas.microsoft.com/office/drawing/2014/main" id="{E1357098-590C-C0D7-9D23-269BC59124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19929" y="3239976"/>
            <a:ext cx="6245250" cy="4875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par>
                          <p:cTn id="16" fill="hold">
                            <p:stCondLst>
                              <p:cond delay="500"/>
                            </p:stCondLst>
                            <p:childTnLst>
                              <p:par>
                                <p:cTn id="17" presetID="16" presetClass="entr" presetSubtype="37"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Vertical)">
                                      <p:cBhvr>
                                        <p:cTn id="19" dur="500"/>
                                        <p:tgtEl>
                                          <p:spTgt spid="41"/>
                                        </p:tgtEl>
                                      </p:cBhvr>
                                    </p:animEffect>
                                  </p:childTnLst>
                                </p:cTn>
                              </p:par>
                              <p:par>
                                <p:cTn id="20" presetID="16" presetClass="entr" presetSubtype="37"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11" name="Freeform 11"/>
          <p:cNvSpPr/>
          <p:nvPr/>
        </p:nvSpPr>
        <p:spPr>
          <a:xfrm rot="874690">
            <a:off x="-81050" y="9267137"/>
            <a:ext cx="1474881" cy="755592"/>
          </a:xfrm>
          <a:custGeom>
            <a:avLst/>
            <a:gdLst/>
            <a:ahLst/>
            <a:cxnLst/>
            <a:rect l="l" t="t" r="r" b="b"/>
            <a:pathLst>
              <a:path w="2658458" h="814153">
                <a:moveTo>
                  <a:pt x="0" y="0"/>
                </a:moveTo>
                <a:lnTo>
                  <a:pt x="2658458" y="0"/>
                </a:lnTo>
                <a:lnTo>
                  <a:pt x="2658458" y="814153"/>
                </a:lnTo>
                <a:lnTo>
                  <a:pt x="0" y="814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787473" y="9736708"/>
            <a:ext cx="2500527" cy="459472"/>
          </a:xfrm>
          <a:custGeom>
            <a:avLst/>
            <a:gdLst/>
            <a:ahLst/>
            <a:cxnLst/>
            <a:rect l="l" t="t" r="r" b="b"/>
            <a:pathLst>
              <a:path w="2500527" h="459472">
                <a:moveTo>
                  <a:pt x="0" y="0"/>
                </a:moveTo>
                <a:lnTo>
                  <a:pt x="2500527" y="0"/>
                </a:lnTo>
                <a:lnTo>
                  <a:pt x="2500527" y="459472"/>
                </a:lnTo>
                <a:lnTo>
                  <a:pt x="0" y="459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a:off x="16972491" y="79934"/>
            <a:ext cx="1224152" cy="1118039"/>
          </a:xfrm>
          <a:custGeom>
            <a:avLst/>
            <a:gdLst/>
            <a:ahLst/>
            <a:cxnLst/>
            <a:rect l="l" t="t" r="r" b="b"/>
            <a:pathLst>
              <a:path w="1874290" h="2100045">
                <a:moveTo>
                  <a:pt x="0" y="0"/>
                </a:moveTo>
                <a:lnTo>
                  <a:pt x="1874290" y="0"/>
                </a:lnTo>
                <a:lnTo>
                  <a:pt x="1874290" y="2100045"/>
                </a:lnTo>
                <a:lnTo>
                  <a:pt x="0" y="21000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FF58F615-74FE-9857-7339-0F536FDE9CF4}"/>
              </a:ext>
            </a:extLst>
          </p:cNvPr>
          <p:cNvGrpSpPr/>
          <p:nvPr/>
        </p:nvGrpSpPr>
        <p:grpSpPr>
          <a:xfrm>
            <a:off x="379149" y="638953"/>
            <a:ext cx="17125804" cy="2019064"/>
            <a:chOff x="-445083" y="2615740"/>
            <a:chExt cx="17125804" cy="2019064"/>
          </a:xfrm>
        </p:grpSpPr>
        <p:sp>
          <p:nvSpPr>
            <p:cNvPr id="35" name="TextBox 34">
              <a:extLst>
                <a:ext uri="{FF2B5EF4-FFF2-40B4-BE49-F238E27FC236}">
                  <a16:creationId xmlns:a16="http://schemas.microsoft.com/office/drawing/2014/main" id="{AEA8D24F-AE68-846B-6B63-0B728392682F}"/>
                </a:ext>
              </a:extLst>
            </p:cNvPr>
            <p:cNvSpPr txBox="1"/>
            <p:nvPr/>
          </p:nvSpPr>
          <p:spPr>
            <a:xfrm>
              <a:off x="1078917" y="2615740"/>
              <a:ext cx="15601804" cy="2019064"/>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YÊU CẦU: </a:t>
              </a:r>
              <a:r>
                <a:rPr lang="en-US" sz="4000">
                  <a:latin typeface="Arial" panose="020B0604020202020204" pitchFamily="34" charset="0"/>
                  <a:cs typeface="Arial" panose="020B0604020202020204" pitchFamily="34" charset="0"/>
                </a:rPr>
                <a:t>Các em hãy </a:t>
              </a:r>
              <a:r>
                <a:rPr lang="vi-VN" sz="4000">
                  <a:latin typeface="Arial" panose="020B0604020202020204" pitchFamily="34" charset="0"/>
                  <a:cs typeface="Arial" panose="020B0604020202020204" pitchFamily="34" charset="0"/>
                </a:rPr>
                <a:t>quan sát tranh ảnh </a:t>
              </a:r>
              <a:r>
                <a:rPr lang="en-US" sz="4000">
                  <a:latin typeface="Arial" panose="020B0604020202020204" pitchFamily="34" charset="0"/>
                  <a:cs typeface="Arial" panose="020B0604020202020204" pitchFamily="34" charset="0"/>
                </a:rPr>
                <a:t>và</a:t>
              </a:r>
              <a:r>
                <a:rPr lang="vi-VN" sz="4000">
                  <a:latin typeface="Arial" panose="020B0604020202020204" pitchFamily="34" charset="0"/>
                  <a:cs typeface="Arial" panose="020B0604020202020204" pitchFamily="34" charset="0"/>
                </a:rPr>
                <a:t> một đoạn phim ngắn</a:t>
              </a:r>
              <a:r>
                <a:rPr lang="en-US" sz="4000">
                  <a:latin typeface="Arial" panose="020B0604020202020204" pitchFamily="34" charset="0"/>
                  <a:cs typeface="Arial" panose="020B0604020202020204" pitchFamily="34" charset="0"/>
                </a:rPr>
                <a:t> dưới đây </a:t>
              </a:r>
              <a:r>
                <a:rPr lang="vi-VN" sz="4000">
                  <a:latin typeface="Arial" panose="020B0604020202020204" pitchFamily="34" charset="0"/>
                  <a:cs typeface="Arial" panose="020B0604020202020204" pitchFamily="34" charset="0"/>
                </a:rPr>
                <a:t>giới thiệu về một số hoạt động kết nối cộng đồng</a:t>
              </a:r>
              <a:r>
                <a:rPr lang="en-US" sz="4000">
                  <a:latin typeface="Arial" panose="020B0604020202020204" pitchFamily="34" charset="0"/>
                  <a:cs typeface="Arial" panose="020B0604020202020204" pitchFamily="34" charset="0"/>
                </a:rPr>
                <a:t>:</a:t>
              </a:r>
              <a:endParaRPr lang="vi-VN" sz="4000" i="1">
                <a:solidFill>
                  <a:srgbClr val="FF0000"/>
                </a:solidFill>
                <a:latin typeface="Arial" panose="020B0604020202020204" pitchFamily="34" charset="0"/>
                <a:cs typeface="Arial" panose="020B0604020202020204" pitchFamily="34" charset="0"/>
              </a:endParaRPr>
            </a:p>
          </p:txBody>
        </p:sp>
        <p:pic>
          <p:nvPicPr>
            <p:cNvPr id="36" name="Picture 9">
              <a:extLst>
                <a:ext uri="{FF2B5EF4-FFF2-40B4-BE49-F238E27FC236}">
                  <a16:creationId xmlns:a16="http://schemas.microsoft.com/office/drawing/2014/main" id="{6B9D0FB0-2F19-1D36-8C19-F3258A4C419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5083" y="3109540"/>
              <a:ext cx="1255982" cy="1411216"/>
            </a:xfrm>
            <a:prstGeom prst="rect">
              <a:avLst/>
            </a:prstGeom>
          </p:spPr>
        </p:pic>
      </p:grpSp>
      <p:pic>
        <p:nvPicPr>
          <p:cNvPr id="15" name="Người dân chuẩn bị lễ vật dâng vua Hùng - VTV24 (online-video-cutter.com)">
            <a:hlinkClick r:id="" action="ppaction://media"/>
            <a:extLst>
              <a:ext uri="{FF2B5EF4-FFF2-40B4-BE49-F238E27FC236}">
                <a16:creationId xmlns:a16="http://schemas.microsoft.com/office/drawing/2014/main" id="{DF76DC3A-6639-09A7-48FD-DCB65EA2AF75}"/>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805680" y="3771900"/>
            <a:ext cx="8676640" cy="4876800"/>
          </a:xfrm>
          <a:prstGeom prst="rect">
            <a:avLst/>
          </a:prstGeom>
        </p:spPr>
      </p:pic>
    </p:spTree>
    <p:extLst>
      <p:ext uri="{BB962C8B-B14F-4D97-AF65-F5344CB8AC3E}">
        <p14:creationId xmlns:p14="http://schemas.microsoft.com/office/powerpoint/2010/main" val="26121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303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1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1"/>
        </a:solidFill>
        <a:effectLst/>
      </p:bgPr>
    </p:bg>
    <p:spTree>
      <p:nvGrpSpPr>
        <p:cNvPr id="1" name=""/>
        <p:cNvGrpSpPr/>
        <p:nvPr/>
      </p:nvGrpSpPr>
      <p:grpSpPr>
        <a:xfrm>
          <a:off x="0" y="0"/>
          <a:ext cx="0" cy="0"/>
          <a:chOff x="0" y="0"/>
          <a:chExt cx="0" cy="0"/>
        </a:xfrm>
      </p:grpSpPr>
      <p:sp>
        <p:nvSpPr>
          <p:cNvPr id="16" name="Freeform 16"/>
          <p:cNvSpPr/>
          <p:nvPr/>
        </p:nvSpPr>
        <p:spPr>
          <a:xfrm>
            <a:off x="15621000" y="9793636"/>
            <a:ext cx="2500527" cy="459472"/>
          </a:xfrm>
          <a:custGeom>
            <a:avLst/>
            <a:gdLst/>
            <a:ahLst/>
            <a:cxnLst/>
            <a:rect l="l" t="t" r="r" b="b"/>
            <a:pathLst>
              <a:path w="2500527" h="459472">
                <a:moveTo>
                  <a:pt x="0" y="0"/>
                </a:moveTo>
                <a:lnTo>
                  <a:pt x="2500527" y="0"/>
                </a:lnTo>
                <a:lnTo>
                  <a:pt x="2500527" y="459472"/>
                </a:lnTo>
                <a:lnTo>
                  <a:pt x="0" y="459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31"/>
          <p:cNvSpPr/>
          <p:nvPr/>
        </p:nvSpPr>
        <p:spPr>
          <a:xfrm rot="-10513809" flipH="1" flipV="1">
            <a:off x="16589780" y="19470"/>
            <a:ext cx="1445237" cy="2402745"/>
          </a:xfrm>
          <a:custGeom>
            <a:avLst/>
            <a:gdLst/>
            <a:ahLst/>
            <a:cxnLst/>
            <a:rect l="l" t="t" r="r" b="b"/>
            <a:pathLst>
              <a:path w="3682946" h="4326515">
                <a:moveTo>
                  <a:pt x="3682946" y="4326516"/>
                </a:moveTo>
                <a:lnTo>
                  <a:pt x="0" y="4326516"/>
                </a:lnTo>
                <a:lnTo>
                  <a:pt x="0" y="0"/>
                </a:lnTo>
                <a:lnTo>
                  <a:pt x="3682946" y="0"/>
                </a:lnTo>
                <a:lnTo>
                  <a:pt x="3682946" y="432651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Freeform 33"/>
          <p:cNvSpPr/>
          <p:nvPr/>
        </p:nvSpPr>
        <p:spPr>
          <a:xfrm>
            <a:off x="-80760" y="171088"/>
            <a:ext cx="1098206" cy="1007604"/>
          </a:xfrm>
          <a:custGeom>
            <a:avLst/>
            <a:gdLst/>
            <a:ahLst/>
            <a:cxnLst/>
            <a:rect l="l" t="t" r="r" b="b"/>
            <a:pathLst>
              <a:path w="1098206" h="1007604">
                <a:moveTo>
                  <a:pt x="0" y="0"/>
                </a:moveTo>
                <a:lnTo>
                  <a:pt x="1098206" y="0"/>
                </a:lnTo>
                <a:lnTo>
                  <a:pt x="1098206" y="1007604"/>
                </a:lnTo>
                <a:lnTo>
                  <a:pt x="0" y="1007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Rounded Rectangular Callout 13">
            <a:extLst>
              <a:ext uri="{FF2B5EF4-FFF2-40B4-BE49-F238E27FC236}">
                <a16:creationId xmlns:a16="http://schemas.microsoft.com/office/drawing/2014/main" id="{E442F5E7-0D14-E67F-1AF5-0DB4BC128509}"/>
              </a:ext>
            </a:extLst>
          </p:cNvPr>
          <p:cNvSpPr/>
          <p:nvPr/>
        </p:nvSpPr>
        <p:spPr>
          <a:xfrm>
            <a:off x="807733" y="1492892"/>
            <a:ext cx="6152730" cy="2683037"/>
          </a:xfrm>
          <a:prstGeom prst="wedgeRoundRectCallout">
            <a:avLst>
              <a:gd name="adj1" fmla="val -6801"/>
              <a:gd name="adj2" fmla="val 104252"/>
              <a:gd name="adj3" fmla="val 16667"/>
            </a:avLst>
          </a:prstGeom>
          <a:solidFill>
            <a:schemeClr val="bg1"/>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HOẠT ĐỘNG NHÓM</a:t>
            </a:r>
            <a:endParaRPr lang="en-US" sz="4400" b="1" dirty="0">
              <a:solidFill>
                <a:srgbClr val="C00000"/>
              </a:solidFill>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F8410A08-8B18-6362-A47D-7F0EBB7C1D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6751644" y="9124710"/>
            <a:ext cx="1678934" cy="600219"/>
          </a:xfrm>
          <a:prstGeom prst="rect">
            <a:avLst/>
          </a:prstGeom>
        </p:spPr>
      </p:pic>
      <p:grpSp>
        <p:nvGrpSpPr>
          <p:cNvPr id="38" name="Group 37">
            <a:extLst>
              <a:ext uri="{FF2B5EF4-FFF2-40B4-BE49-F238E27FC236}">
                <a16:creationId xmlns:a16="http://schemas.microsoft.com/office/drawing/2014/main" id="{B46B50D0-8986-A34E-AAC7-A3782D6D4553}"/>
              </a:ext>
            </a:extLst>
          </p:cNvPr>
          <p:cNvGrpSpPr/>
          <p:nvPr/>
        </p:nvGrpSpPr>
        <p:grpSpPr>
          <a:xfrm>
            <a:off x="8168398" y="501869"/>
            <a:ext cx="9144000" cy="8354810"/>
            <a:chOff x="8305800" y="959823"/>
            <a:chExt cx="9372600" cy="7688878"/>
          </a:xfrm>
        </p:grpSpPr>
        <p:grpSp>
          <p:nvGrpSpPr>
            <p:cNvPr id="39" name="Group 38">
              <a:extLst>
                <a:ext uri="{FF2B5EF4-FFF2-40B4-BE49-F238E27FC236}">
                  <a16:creationId xmlns:a16="http://schemas.microsoft.com/office/drawing/2014/main" id="{C7C0236A-9DF6-70A3-69D7-63B900F92659}"/>
                </a:ext>
              </a:extLst>
            </p:cNvPr>
            <p:cNvGrpSpPr/>
            <p:nvPr/>
          </p:nvGrpSpPr>
          <p:grpSpPr>
            <a:xfrm>
              <a:off x="8305800" y="2035551"/>
              <a:ext cx="9372600" cy="6613150"/>
              <a:chOff x="702894" y="3376974"/>
              <a:chExt cx="16350489" cy="5252191"/>
            </a:xfrm>
          </p:grpSpPr>
          <p:sp>
            <p:nvSpPr>
              <p:cNvPr id="41" name="Rectangle: Rounded Corners 40">
                <a:extLst>
                  <a:ext uri="{FF2B5EF4-FFF2-40B4-BE49-F238E27FC236}">
                    <a16:creationId xmlns:a16="http://schemas.microsoft.com/office/drawing/2014/main" id="{C93B2EDB-A415-989A-029C-D8D1A468EBBB}"/>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95B6FAC8-3085-B3FF-CE92-7FF7EE0E4E3B}"/>
                  </a:ext>
                </a:extLst>
              </p:cNvPr>
              <p:cNvSpPr/>
              <p:nvPr/>
            </p:nvSpPr>
            <p:spPr>
              <a:xfrm>
                <a:off x="1668099" y="3800825"/>
                <a:ext cx="14420075" cy="4506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Sau khi quan sát tranh ảnh và video, c</a:t>
                </a:r>
                <a:r>
                  <a:rPr lang="vi-VN" sz="4000">
                    <a:solidFill>
                      <a:schemeClr val="tx1"/>
                    </a:solidFill>
                    <a:latin typeface="Arial" panose="020B0604020202020204" pitchFamily="34" charset="0"/>
                    <a:cs typeface="Arial" panose="020B0604020202020204" pitchFamily="34" charset="0"/>
                  </a:rPr>
                  <a:t>ác thành viên trong nhóm </a:t>
                </a:r>
                <a:r>
                  <a:rPr lang="en-US" sz="4000">
                    <a:solidFill>
                      <a:schemeClr val="tx1"/>
                    </a:solidFill>
                    <a:latin typeface="Arial" panose="020B0604020202020204" pitchFamily="34" charset="0"/>
                    <a:cs typeface="Arial" panose="020B0604020202020204" pitchFamily="34" charset="0"/>
                  </a:rPr>
                  <a:t>hãy </a:t>
                </a:r>
                <a:r>
                  <a:rPr lang="vi-VN" sz="4000">
                    <a:solidFill>
                      <a:schemeClr val="tx1"/>
                    </a:solidFill>
                    <a:latin typeface="Arial" panose="020B0604020202020204" pitchFamily="34" charset="0"/>
                    <a:cs typeface="Arial" panose="020B0604020202020204" pitchFamily="34" charset="0"/>
                  </a:rPr>
                  <a:t>lần lượt nhớ lại và kể </a:t>
                </a:r>
                <a:r>
                  <a:rPr lang="en-US" sz="4000">
                    <a:solidFill>
                      <a:schemeClr val="tx1"/>
                    </a:solidFill>
                    <a:latin typeface="Arial" panose="020B0604020202020204" pitchFamily="34" charset="0"/>
                    <a:cs typeface="Arial" panose="020B0604020202020204" pitchFamily="34" charset="0"/>
                  </a:rPr>
                  <a:t>cho các bạn nghe </a:t>
                </a:r>
                <a:r>
                  <a:rPr lang="vi-VN" sz="4000">
                    <a:solidFill>
                      <a:schemeClr val="tx1"/>
                    </a:solidFill>
                    <a:latin typeface="Arial" panose="020B0604020202020204" pitchFamily="34" charset="0"/>
                    <a:cs typeface="Arial" panose="020B0604020202020204" pitchFamily="34" charset="0"/>
                  </a:rPr>
                  <a:t>về những hoạt động cộng đồng mình biết hoặc từng tham gia</a:t>
                </a:r>
                <a:r>
                  <a:rPr lang="en-US" sz="400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grpSp>
        <p:pic>
          <p:nvPicPr>
            <p:cNvPr id="40" name="Picture 16">
              <a:extLst>
                <a:ext uri="{FF2B5EF4-FFF2-40B4-BE49-F238E27FC236}">
                  <a16:creationId xmlns:a16="http://schemas.microsoft.com/office/drawing/2014/main" id="{424C8B22-9D6B-9345-A427-C724CFC92632}"/>
                </a:ext>
              </a:extLst>
            </p:cNvPr>
            <p:cNvPicPr>
              <a:picLocks noChangeAspect="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88602" y="959823"/>
              <a:ext cx="1406996" cy="1337106"/>
            </a:xfrm>
            <a:prstGeom prst="rect">
              <a:avLst/>
            </a:prstGeom>
          </p:spPr>
        </p:pic>
      </p:grpSp>
      <p:pic>
        <p:nvPicPr>
          <p:cNvPr id="44" name="Picture 2">
            <a:extLst>
              <a:ext uri="{FF2B5EF4-FFF2-40B4-BE49-F238E27FC236}">
                <a16:creationId xmlns:a16="http://schemas.microsoft.com/office/drawing/2014/main" id="{C197A8E5-8D19-A87D-98B7-9251A15CE95B}"/>
              </a:ext>
            </a:extLst>
          </p:cNvPr>
          <p:cNvPicPr>
            <a:picLocks noChangeAspect="1"/>
          </p:cNvPicPr>
          <p:nvPr/>
        </p:nvPicPr>
        <p:blipFill>
          <a:blip r:embed="rId12"/>
          <a:srcRect/>
          <a:stretch>
            <a:fillRect/>
          </a:stretch>
        </p:blipFill>
        <p:spPr>
          <a:xfrm>
            <a:off x="1028776" y="6324599"/>
            <a:ext cx="5283201" cy="39624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866</Words>
  <Application>Microsoft Office PowerPoint</Application>
  <PresentationFormat>Custom</PresentationFormat>
  <Paragraphs>61</Paragraphs>
  <Slides>21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Wingdings</vt:lpstr>
      <vt:lpstr>Courier New</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Blue Cute Playful Creative Portfolio Presentation</dc:title>
  <dc:creator>FPT SHOP</dc:creator>
  <cp:lastModifiedBy>FPT SHOP</cp:lastModifiedBy>
  <cp:revision>2</cp:revision>
  <dcterms:created xsi:type="dcterms:W3CDTF">2006-08-16T00:00:00Z</dcterms:created>
  <dcterms:modified xsi:type="dcterms:W3CDTF">2026-03-07T07:50:09Z</dcterms:modified>
  <dc:identifier>DAFx3rDyvPY</dc:identifier>
</cp:coreProperties>
</file>