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31" r:id="rId3"/>
    <p:sldId id="313" r:id="rId4"/>
    <p:sldId id="257" r:id="rId5"/>
    <p:sldId id="264" r:id="rId6"/>
    <p:sldId id="258" r:id="rId7"/>
    <p:sldId id="332" r:id="rId8"/>
    <p:sldId id="333" r:id="rId9"/>
    <p:sldId id="334" r:id="rId10"/>
    <p:sldId id="272" r:id="rId11"/>
    <p:sldId id="335" r:id="rId12"/>
    <p:sldId id="260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F83D-5804-48BC-A169-4E5972689D3A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FAC7-5DE8-4D7C-8081-9E56EA72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6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4DB6-65D9-9F8E-06C4-2D2C9FF15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D3D16-66EB-5898-AEA5-FD9908F3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3D64F-9045-7974-45F6-98CE53A2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4622-9677-60CD-1876-CB007F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1B74B-C991-80E6-188F-7EF561B6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F0D3-57C3-6B29-4284-64EAC79D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CBA6B-B6A5-A6FC-CBAB-FC929EB6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BDBCA-A551-9371-DC07-A58F6815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97B7-D067-988A-2A95-35843CE6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C107A-19A9-6923-EEE0-A926204C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A2D4D-3A18-7F3B-ACEB-FFD2D01EA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A6D61-5188-2078-5BF6-900724756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E385-CD3D-F7C2-74B7-FC9BD1D9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5547-7961-0D37-FE7B-7A1188B9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84F2-1435-6C5C-8808-C79E951C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86519E7-772A-41CB-BECA-18EA82659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236587-74EE-4407-A1B9-0920A47C8610}"/>
              </a:ext>
            </a:extLst>
          </p:cNvPr>
          <p:cNvSpPr/>
          <p:nvPr userDrawn="1"/>
        </p:nvSpPr>
        <p:spPr>
          <a:xfrm>
            <a:off x="221526" y="261969"/>
            <a:ext cx="11748947" cy="6334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tx1">
                <a:lumMod val="50000"/>
                <a:lumOff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1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A212C29-8C70-AE77-57EB-4449A323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>
            <a:off x="3338624" y="-238452"/>
            <a:ext cx="8761228" cy="709645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36C20E64-D616-16D8-E7B1-5831A7B3B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>
            <a:off x="-353642" y="-101010"/>
            <a:ext cx="6722544" cy="723014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153142AE-7DF4-20D7-2E6E-3EBF0DC31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8450" r="20439" b="16744"/>
          <a:stretch/>
        </p:blipFill>
        <p:spPr>
          <a:xfrm flipH="1">
            <a:off x="9946036" y="1062845"/>
            <a:ext cx="2234285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6">
            <a:extLst>
              <a:ext uri="{FF2B5EF4-FFF2-40B4-BE49-F238E27FC236}">
                <a16:creationId xmlns:a16="http://schemas.microsoft.com/office/drawing/2014/main" id="{06D4B522-FD6B-9DD5-856C-444501362725}"/>
              </a:ext>
            </a:extLst>
          </p:cNvPr>
          <p:cNvSpPr/>
          <p:nvPr userDrawn="1"/>
        </p:nvSpPr>
        <p:spPr>
          <a:xfrm>
            <a:off x="609600" y="563525"/>
            <a:ext cx="10972800" cy="573094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0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 flipH="1">
            <a:off x="-334925" y="-1846588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 flipH="1">
            <a:off x="7830881" y="2023234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FE4F-2101-9E01-17C8-EAA7CD8A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72F48-67B2-3B4B-C812-E5F1E44AC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D78-0BA9-FAC2-4FDF-E9391655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EC11-49EE-1A5F-CE20-CEB13D69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68E9-CFF2-0F42-9ED7-9ECA4A1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6719-846F-EFA2-ABE3-FB11927C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98E09-53B1-631C-D7C3-848647DE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2E254-00C9-9D25-4647-E4B533D6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29C3-B5FB-DEB5-BE5D-68289997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F012-1801-972D-20B6-7A04B9D9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77A8-ACA9-C869-6A42-A4B14AB9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B4AC-CE13-3F96-413E-EA71E2D0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CBB50-D871-BDAB-C522-68AEA8A2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742D7-4504-9B84-E4A6-C5E9D6C9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5363F-CE35-EABF-3A4D-6BDB43F6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DD948-FDCF-C674-7DC4-8CC54365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AD92-E6A4-5F48-7D74-E4BB177D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6507C-B4F4-1510-FD22-BE030FD9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E0276-3B68-A9ED-ABB0-9C463F1F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76EE0-E0ED-6CE5-1353-7822E0AEE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3A5F2-855B-80F1-AB17-0D9532D98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39173-3213-D5C8-9AB2-8F80E66C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AE2C6-5AC7-5DF8-11AC-89EAD63E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6C108-8DB5-FCE9-01E4-75C39A09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7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FEC8-3E15-D203-1A6D-C0AF0D40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53BBD-6DE8-BD85-9DA1-4F3B749E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A3ACE-D2A4-101D-E593-2B49049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A4CFE-BAD6-ED65-1EE8-7C6B5519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6328-D6E5-4794-213C-A4E59D7A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60046-0699-1745-0CD7-24C0B693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FB78-7474-7988-203E-647F8CBF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999C-C348-44C7-8BEE-728A026F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6103-D4A1-CF14-6DF2-C6CB46F1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5083-C4D4-DD7F-1CEE-8476B0214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A2300-B762-640C-5B3A-E6AEE56C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C22A2-99BB-E204-AF21-1511E217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6BC7-8135-39AC-CCEE-15FE8C66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FF4A-F196-3773-3EC0-355EBE19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71ADE-1138-706C-FEE1-39E3AC0DE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088DD-E75B-5FC8-EA9C-0B8FF0E8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F4CA-AF40-CCE4-C06D-9A52F923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DBDD-D6A9-75B9-F28F-3B90F770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7791C-3534-E115-8A1E-AF04E48F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4D0C8-971F-2032-D100-BF1944CA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BBF5B-466B-49AE-289C-407C2EA5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2A227-8A74-3C6F-BBB8-BE5D26EA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4A92-AEE0-492B-BDD4-F6638F1643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F9BA-E531-98B8-AC95-C21BC95CE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B918-A4E0-3D2E-EA2E-3F4A5290D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F64-88A8-48F7-9FAD-A4F6DA44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4460C5DB-038A-B48E-422E-37233FE6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378690" cy="28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5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6247794-99C5-7DCB-F7B5-426DEA0566BC}"/>
              </a:ext>
            </a:extLst>
          </p:cNvPr>
          <p:cNvSpPr txBox="1"/>
          <p:nvPr/>
        </p:nvSpPr>
        <p:spPr>
          <a:xfrm>
            <a:off x="838200" y="762000"/>
            <a:ext cx="10276002" cy="1264741"/>
          </a:xfrm>
          <a:prstGeom prst="roundRect">
            <a:avLst>
              <a:gd name="adj" fmla="val 26613"/>
            </a:avLst>
          </a:prstGeom>
          <a:noFill/>
          <a:ln w="19050">
            <a:solidFill>
              <a:srgbClr val="5C9742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Cambria (Đầu đề)"/>
                <a:ea typeface="#9Slide03 IcielSamsung Sharp Bo" pitchFamily="2" charset="-93"/>
                <a:cs typeface="#9Slide03 IcielSamsung Sharp Bo" pitchFamily="2" charset="-93"/>
              </a:rPr>
              <a:t>2. </a:t>
            </a:r>
            <a:r>
              <a:rPr lang="vi-VN" sz="3200" b="1" dirty="0">
                <a:solidFill>
                  <a:srgbClr val="000000"/>
                </a:solidFill>
                <a:latin typeface="Cambria (Đầu đề)"/>
                <a:ea typeface="#9Slide03 IcielSamsung Sharp Bo" pitchFamily="2" charset="-93"/>
                <a:cs typeface="#9Slide03 IcielSamsung Sharp Bo" pitchFamily="2" charset="-93"/>
              </a:rPr>
              <a:t>Trao đổi về những điểm cần lưu ý khi viết đoạn văn nêu ý kiến phản đối một sự việc, hiện tượng.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(Đầu đề)"/>
              <a:ea typeface="#9Slide03 IcielSamsung Sharp Bo" pitchFamily="2" charset="-93"/>
              <a:cs typeface="#9Slide03 IcielSamsung Sharp Bo" pitchFamily="2" charset="-9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E253E-94B4-748E-ED98-A79520F2E8FE}"/>
              </a:ext>
            </a:extLst>
          </p:cNvPr>
          <p:cNvSpPr txBox="1"/>
          <p:nvPr/>
        </p:nvSpPr>
        <p:spPr>
          <a:xfrm>
            <a:off x="1600200" y="2514600"/>
            <a:ext cx="9525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–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Bố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cục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đoạn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văn</a:t>
            </a:r>
            <a:endParaRPr lang="en-US" sz="3600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–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Cách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sắp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xếp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lí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do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phản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đối</a:t>
            </a:r>
            <a:endParaRPr lang="en-US" sz="3600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–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Cách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lựa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chọn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từ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ngữ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hiện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ý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kiến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phản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+mj-lt"/>
              </a:rPr>
              <a:t>đối</a:t>
            </a:r>
            <a:endParaRPr lang="en-US" sz="36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52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E3244-0488-0D12-C5C4-B08A3014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103512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7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687C397-E9C8-6B19-530A-0DAEDC43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86" y="3919636"/>
            <a:ext cx="58526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>
            <a:extLst>
              <a:ext uri="{FF2B5EF4-FFF2-40B4-BE49-F238E27FC236}">
                <a16:creationId xmlns:a16="http://schemas.microsoft.com/office/drawing/2014/main" id="{19A1B340-3E7B-2CB5-08BE-1223B3EC65D8}"/>
              </a:ext>
            </a:extLst>
          </p:cNvPr>
          <p:cNvGrpSpPr/>
          <p:nvPr/>
        </p:nvGrpSpPr>
        <p:grpSpPr>
          <a:xfrm>
            <a:off x="838200" y="1524001"/>
            <a:ext cx="8387355" cy="1923008"/>
            <a:chOff x="674228" y="4862098"/>
            <a:chExt cx="5343799" cy="1230073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57967438-CD76-EC56-6D34-615FFD5201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4D430970-B6A8-B83A-EF60-09F310E4D0EB}"/>
                </a:ext>
              </a:extLst>
            </p:cNvPr>
            <p:cNvSpPr txBox="1"/>
            <p:nvPr/>
          </p:nvSpPr>
          <p:spPr>
            <a:xfrm>
              <a:off x="743340" y="4939483"/>
              <a:ext cx="5205574" cy="112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Trao đổi với người thân ý kiến phản đối của em về việc sử dụng đồ nhựa dùng một lần.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46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0012D48-2C76-965B-D27B-59898774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6" y="2054194"/>
            <a:ext cx="747434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269241" y="0"/>
            <a:ext cx="9526137" cy="169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 chơi “Chuyền bóng”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1655188" y="1037230"/>
            <a:ext cx="409431" cy="3543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7">
            <a:extLst>
              <a:ext uri="{FF2B5EF4-FFF2-40B4-BE49-F238E27FC236}">
                <a16:creationId xmlns:a16="http://schemas.microsoft.com/office/drawing/2014/main" id="{8B7D6052-A7A0-B47A-4879-2C0E154A336E}"/>
              </a:ext>
            </a:extLst>
          </p:cNvPr>
          <p:cNvSpPr/>
          <p:nvPr/>
        </p:nvSpPr>
        <p:spPr>
          <a:xfrm>
            <a:off x="638175" y="2234042"/>
            <a:ext cx="11249025" cy="4204858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C19A6-8929-1005-16D2-C945EF7301DB}"/>
              </a:ext>
            </a:extLst>
          </p:cNvPr>
          <p:cNvSpPr txBox="1"/>
          <p:nvPr/>
        </p:nvSpPr>
        <p:spPr>
          <a:xfrm>
            <a:off x="857251" y="2394641"/>
            <a:ext cx="726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B764D24C-93E5-258E-84A4-3F0ACE358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04" y="2343149"/>
            <a:ext cx="3573323" cy="1752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9761C-99E5-F789-5BD0-54C5E3795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919" y="851107"/>
            <a:ext cx="3139712" cy="10790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702FA-39A1-7CDB-281F-BB198451D4B4}"/>
              </a:ext>
            </a:extLst>
          </p:cNvPr>
          <p:cNvSpPr txBox="1"/>
          <p:nvPr/>
        </p:nvSpPr>
        <p:spPr>
          <a:xfrm>
            <a:off x="933450" y="4124325"/>
            <a:ext cx="10372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 GV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!”,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3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D86DBC-8782-B388-61BF-717045C5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14400"/>
            <a:ext cx="2194750" cy="993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9A9A2-8646-EACE-D80F-8AA92221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546858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8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464DA5-DEE2-4E5E-BB13-5A436D390CBB}"/>
              </a:ext>
            </a:extLst>
          </p:cNvPr>
          <p:cNvSpPr txBox="1"/>
          <p:nvPr/>
        </p:nvSpPr>
        <p:spPr>
          <a:xfrm>
            <a:off x="685800" y="1905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88C9F-EDBC-D87D-3725-B71352D2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6236723" cy="53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7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EEB3F-E11F-9A47-FB5C-9BFCF416DE96}"/>
              </a:ext>
            </a:extLst>
          </p:cNvPr>
          <p:cNvGrpSpPr/>
          <p:nvPr/>
        </p:nvGrpSpPr>
        <p:grpSpPr>
          <a:xfrm>
            <a:off x="3303569" y="-309007"/>
            <a:ext cx="9405256" cy="3585607"/>
            <a:chOff x="1047524" y="-365000"/>
            <a:chExt cx="7615645" cy="3292435"/>
          </a:xfrm>
        </p:grpSpPr>
        <p:pic>
          <p:nvPicPr>
            <p:cNvPr id="57" name="Picture 5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D3B937-A6C1-EDB2-029A-9677FB30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992" r="16215" b="9538"/>
            <a:stretch/>
          </p:blipFill>
          <p:spPr>
            <a:xfrm>
              <a:off x="1047524" y="-365000"/>
              <a:ext cx="7615645" cy="329243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5909E0-47E7-938C-F466-1DB14CF78037}"/>
                </a:ext>
              </a:extLst>
            </p:cNvPr>
            <p:cNvSpPr txBox="1"/>
            <p:nvPr/>
          </p:nvSpPr>
          <p:spPr>
            <a:xfrm>
              <a:off x="1585895" y="713723"/>
              <a:ext cx="6658789" cy="1609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a. Đoạn văn trên nêu ý kiến phản đối về sự việc, hiện tượng nào trong đời sống?</a:t>
              </a:r>
            </a:p>
          </p:txBody>
        </p:sp>
      </p:grpSp>
      <p:pic>
        <p:nvPicPr>
          <p:cNvPr id="69" name="Picture 68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0" y="1921750"/>
            <a:ext cx="4464522" cy="41902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468CDF-58E1-CC9E-B5E8-10A595D8619B}"/>
              </a:ext>
            </a:extLst>
          </p:cNvPr>
          <p:cNvGrpSpPr/>
          <p:nvPr/>
        </p:nvGrpSpPr>
        <p:grpSpPr>
          <a:xfrm>
            <a:off x="4531087" y="3200400"/>
            <a:ext cx="7660913" cy="2409825"/>
            <a:chOff x="74342" y="1538752"/>
            <a:chExt cx="9069658" cy="3323063"/>
          </a:xfrm>
        </p:grpSpPr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9F7E165B-025B-D2FC-8F35-9499FBB4F2E4}"/>
                </a:ext>
              </a:extLst>
            </p:cNvPr>
            <p:cNvSpPr/>
            <p:nvPr/>
          </p:nvSpPr>
          <p:spPr>
            <a:xfrm>
              <a:off x="74342" y="1538752"/>
              <a:ext cx="9069658" cy="33230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kern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văn nêu ý kiến phản đối về thói quen vứt rác bừa bãi, túi ni lông, chai, hộp ống hút... bằng nhựa sau khi sử dụng.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ounded Rectangle 14">
              <a:extLst>
                <a:ext uri="{FF2B5EF4-FFF2-40B4-BE49-F238E27FC236}">
                  <a16:creationId xmlns:a16="http://schemas.microsoft.com/office/drawing/2014/main" id="{0689CF66-6241-5E5E-CD59-5671A971184C}"/>
                </a:ext>
              </a:extLst>
            </p:cNvPr>
            <p:cNvSpPr/>
            <p:nvPr/>
          </p:nvSpPr>
          <p:spPr>
            <a:xfrm>
              <a:off x="185852" y="1691269"/>
              <a:ext cx="8880088" cy="3022417"/>
            </a:xfrm>
            <a:prstGeom prst="roundRect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51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EEB3F-E11F-9A47-FB5C-9BFCF416DE96}"/>
              </a:ext>
            </a:extLst>
          </p:cNvPr>
          <p:cNvGrpSpPr/>
          <p:nvPr/>
        </p:nvGrpSpPr>
        <p:grpSpPr>
          <a:xfrm>
            <a:off x="1828800" y="-228600"/>
            <a:ext cx="9405256" cy="1909207"/>
            <a:chOff x="1047524" y="-365000"/>
            <a:chExt cx="7615645" cy="3292435"/>
          </a:xfrm>
        </p:grpSpPr>
        <p:pic>
          <p:nvPicPr>
            <p:cNvPr id="57" name="Picture 5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D3B937-A6C1-EDB2-029A-9677FB30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992" r="16215" b="9538"/>
            <a:stretch/>
          </p:blipFill>
          <p:spPr>
            <a:xfrm>
              <a:off x="1047524" y="-365000"/>
              <a:ext cx="7615645" cy="329243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5909E0-47E7-938C-F466-1DB14CF78037}"/>
                </a:ext>
              </a:extLst>
            </p:cNvPr>
            <p:cNvSpPr txBox="1"/>
            <p:nvPr/>
          </p:nvSpPr>
          <p:spPr>
            <a:xfrm>
              <a:off x="1585895" y="713723"/>
              <a:ext cx="6658789" cy="989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Tác giả đưa ra những lí do, dẫn chứng gì để bảo vệ ý kiến của mình?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EA94763-5D7D-44B7-D1D7-8BA28BD79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76400"/>
            <a:ext cx="5105400" cy="50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EEB3F-E11F-9A47-FB5C-9BFCF416DE96}"/>
              </a:ext>
            </a:extLst>
          </p:cNvPr>
          <p:cNvGrpSpPr/>
          <p:nvPr/>
        </p:nvGrpSpPr>
        <p:grpSpPr>
          <a:xfrm>
            <a:off x="3303569" y="-309007"/>
            <a:ext cx="9405256" cy="2823607"/>
            <a:chOff x="1047524" y="-365000"/>
            <a:chExt cx="7615645" cy="3292435"/>
          </a:xfrm>
        </p:grpSpPr>
        <p:pic>
          <p:nvPicPr>
            <p:cNvPr id="57" name="Picture 5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D3B937-A6C1-EDB2-029A-9677FB30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992" r="16215" b="9538"/>
            <a:stretch/>
          </p:blipFill>
          <p:spPr>
            <a:xfrm>
              <a:off x="1047524" y="-365000"/>
              <a:ext cx="7615645" cy="329243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5909E0-47E7-938C-F466-1DB14CF78037}"/>
                </a:ext>
              </a:extLst>
            </p:cNvPr>
            <p:cNvSpPr txBox="1"/>
            <p:nvPr/>
          </p:nvSpPr>
          <p:spPr>
            <a:xfrm>
              <a:off x="1585895" y="713723"/>
              <a:ext cx="6658789" cy="1215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Xác định các phần (mở đầu, triển khai, kết thúc) của đoạn văn.</a:t>
              </a:r>
            </a:p>
          </p:txBody>
        </p:sp>
      </p:grpSp>
      <p:pic>
        <p:nvPicPr>
          <p:cNvPr id="69" name="Picture 68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0" y="1921750"/>
            <a:ext cx="4464522" cy="41902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468CDF-58E1-CC9E-B5E8-10A595D8619B}"/>
              </a:ext>
            </a:extLst>
          </p:cNvPr>
          <p:cNvGrpSpPr/>
          <p:nvPr/>
        </p:nvGrpSpPr>
        <p:grpSpPr>
          <a:xfrm>
            <a:off x="4531086" y="2590800"/>
            <a:ext cx="7279913" cy="3019425"/>
            <a:chOff x="74341" y="1538752"/>
            <a:chExt cx="9183856" cy="3323063"/>
          </a:xfrm>
        </p:grpSpPr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9F7E165B-025B-D2FC-8F35-9499FBB4F2E4}"/>
                </a:ext>
              </a:extLst>
            </p:cNvPr>
            <p:cNvSpPr/>
            <p:nvPr/>
          </p:nvSpPr>
          <p:spPr>
            <a:xfrm>
              <a:off x="74341" y="1538752"/>
              <a:ext cx="9183856" cy="33230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Mở đầu: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dứt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ngay</a:t>
              </a:r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457200" marR="0" lvl="0" indent="-45720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 theo đến cho con người.</a:t>
              </a:r>
              <a:endPara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marR="0" lvl="0" indent="-45720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ounded Rectangle 14">
              <a:extLst>
                <a:ext uri="{FF2B5EF4-FFF2-40B4-BE49-F238E27FC236}">
                  <a16:creationId xmlns:a16="http://schemas.microsoft.com/office/drawing/2014/main" id="{0689CF66-6241-5E5E-CD59-5671A971184C}"/>
                </a:ext>
              </a:extLst>
            </p:cNvPr>
            <p:cNvSpPr/>
            <p:nvPr/>
          </p:nvSpPr>
          <p:spPr>
            <a:xfrm>
              <a:off x="185852" y="1691269"/>
              <a:ext cx="8880088" cy="3022417"/>
            </a:xfrm>
            <a:prstGeom prst="roundRect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7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464DA5-DEE2-4E5E-BB13-5A436D390CBB}"/>
              </a:ext>
            </a:extLst>
          </p:cNvPr>
          <p:cNvSpPr txBox="1"/>
          <p:nvPr/>
        </p:nvSpPr>
        <p:spPr>
          <a:xfrm>
            <a:off x="1143000" y="68580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Chọn nội dung tương ứng với mỗi phần của đoạn văn.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D21BB-7C93-3000-86A2-7817A5E1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15240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4865F-BDB8-EF62-E78D-19EA970C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6762750" cy="32099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87B15-92E9-BFE7-2C9E-FF24B625FF28}"/>
              </a:ext>
            </a:extLst>
          </p:cNvPr>
          <p:cNvCxnSpPr/>
          <p:nvPr/>
        </p:nvCxnSpPr>
        <p:spPr>
          <a:xfrm>
            <a:off x="2667000" y="3200400"/>
            <a:ext cx="19050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2B857A-B202-969E-8EA4-9E97BE2BF4BF}"/>
              </a:ext>
            </a:extLst>
          </p:cNvPr>
          <p:cNvCxnSpPr>
            <a:cxnSpLocks/>
          </p:cNvCxnSpPr>
          <p:nvPr/>
        </p:nvCxnSpPr>
        <p:spPr>
          <a:xfrm flipV="1">
            <a:off x="2667000" y="3200400"/>
            <a:ext cx="19812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3CECD6-5EB2-46EA-EB48-072ECD8EAF2B}"/>
              </a:ext>
            </a:extLst>
          </p:cNvPr>
          <p:cNvCxnSpPr>
            <a:cxnSpLocks/>
          </p:cNvCxnSpPr>
          <p:nvPr/>
        </p:nvCxnSpPr>
        <p:spPr>
          <a:xfrm flipV="1">
            <a:off x="2590800" y="4114800"/>
            <a:ext cx="19812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16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288</Words>
  <Application>Microsoft Office PowerPoint</Application>
  <PresentationFormat>Widescreen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Cambria (Đầu đề)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2026-04-16T02:24:08Z</dcterms:created>
  <dcterms:modified xsi:type="dcterms:W3CDTF">2026-04-16T02:26:43Z</dcterms:modified>
</cp:coreProperties>
</file>