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0"/>
  </p:notesMasterIdLst>
  <p:sldIdLst>
    <p:sldId id="322" r:id="rId5"/>
    <p:sldId id="321" r:id="rId6"/>
    <p:sldId id="276" r:id="rId7"/>
    <p:sldId id="347" r:id="rId8"/>
    <p:sldId id="275" r:id="rId9"/>
    <p:sldId id="325" r:id="rId10"/>
    <p:sldId id="261" r:id="rId11"/>
    <p:sldId id="337" r:id="rId12"/>
    <p:sldId id="348" r:id="rId13"/>
    <p:sldId id="349" r:id="rId14"/>
    <p:sldId id="350" r:id="rId15"/>
    <p:sldId id="264" r:id="rId16"/>
    <p:sldId id="267" r:id="rId17"/>
    <p:sldId id="268" r:id="rId18"/>
    <p:sldId id="338" r:id="rId19"/>
    <p:sldId id="351" r:id="rId20"/>
    <p:sldId id="269" r:id="rId21"/>
    <p:sldId id="354" r:id="rId22"/>
    <p:sldId id="352" r:id="rId23"/>
    <p:sldId id="300" r:id="rId24"/>
    <p:sldId id="270" r:id="rId25"/>
    <p:sldId id="341" r:id="rId26"/>
    <p:sldId id="355" r:id="rId27"/>
    <p:sldId id="356" r:id="rId28"/>
    <p:sldId id="31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3366"/>
    <a:srgbClr val="FFFF99"/>
    <a:srgbClr val="FFFFCC"/>
    <a:srgbClr val="FFFF66"/>
    <a:srgbClr val="FFFF00"/>
    <a:srgbClr val="FF9900"/>
    <a:srgbClr val="FFFDF9"/>
    <a:srgbClr val="CCFF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41" autoAdjust="0"/>
  </p:normalViewPr>
  <p:slideViewPr>
    <p:cSldViewPr snapToGrid="0" showGuides="1">
      <p:cViewPr varScale="1">
        <p:scale>
          <a:sx n="64" d="100"/>
          <a:sy n="64" d="100"/>
        </p:scale>
        <p:origin x="74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DEB45-C1FB-42BC-BCA5-7880DE908693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C0CF8-3453-49A9-8745-1C0C740DEE9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8155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42B43-60EE-632B-9CE0-4E73CF9E5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5EA68E-F800-A4B5-6DE9-476C2CB2C8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B380E-D8CC-B00E-64F6-E993DD1012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97850-0916-6B0A-ECFD-A243530A0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A0A57-66FB-3FCC-DB93-7BB0788FC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0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36115-C5D8-DDBD-00AF-822AE9ABC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ADADAA-1FBE-1C21-5302-18BA288391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B0337-8BB4-834D-E28D-E4337B2324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A8EFE-7478-3F38-4BAB-0E74ACCCC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13538-35C5-A571-A7FA-C5EB5EE45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10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CE9AE3-C2A8-ADC1-3BCC-BE82499D64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334962-0D41-7DA8-8C43-FD4C52C3FA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CF5951-5E15-6584-4DC4-A61F5C4453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2F95B-B0FF-5F76-CAC3-77ECDA71A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8B07FC-5E6C-033E-9195-520E37B0A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13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F40FF-0E38-303C-F333-AF5DE47C4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B5B09-811C-2A0F-37E3-9C06FBAE7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6BE07-FD3F-967E-C1AA-413894BED9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D1EBE-CF5E-8AE6-6322-75CF0DB5E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6F141-0DDB-AB94-7AB1-DD8C53E8A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428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415E2-C927-0E55-AFF1-36EEE4C61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4447C6-C89B-77C4-0CC1-1D3B9AD4D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8057F-91D1-DDC0-B508-D59589691D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33F98-1793-9A9F-90F1-9BF3F5703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A70FC-17AC-8D62-F954-624EA7D4F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49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9B413-0C97-C83D-72B4-A310B68CD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CE935-34D8-0AEA-346A-16814BBCCB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E35BCB-23CA-4D98-9178-0E3D1D9D8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D53F92-2516-B1F4-2E52-75752BFF97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1FA80F-3B56-5114-C32F-632AF66B5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25BF9A-E376-FEEC-10C0-E0694BACB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842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C3387-A857-2464-DB8E-33AD1D4D6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0012EE-F2A1-072F-017C-AFE3238B3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C1598-EB69-962B-36B4-E2FAAAA9A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2B9718-BF6B-AEB6-AB63-16E55AFCDE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39E2BB-4B64-D917-81AE-775CEC4A0E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F99162-F1AD-C156-A121-04E559D4A2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0DDA55-4074-033A-EFD2-C38ADD9CA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9A8B64-A874-39E3-9157-3F4FE1DEE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87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5C9AA-9C66-0171-A531-3EC5DE6C4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684BD4-9F7D-5E0E-74B8-1F9B19CB84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222C39-C55B-87DA-095B-B2C94DE7B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CD07E1-D17D-E249-6327-7DBC7E456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42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F7E1C0-4495-3959-5994-C1B472AC3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A5AA9-D9B8-4C89-1161-167F3EA07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0F0E7F-8859-A8BF-68D2-5A266B8DF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23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82A7F-B887-4609-CB4B-81714522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7EFED-F608-B180-7F65-6C3B6C6B3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077B89-6FBA-A2A3-ED12-475D3EE3E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6665CB-5297-12F8-9C41-7AA2B4FA9B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965FFD-E848-DCAA-99CD-98413D834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E572C6-11A1-2F6D-6AF0-40E8DD9B1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5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C78AF-9FF4-8F3D-B0F3-440B44AE6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6283A5-5B86-4937-DA1D-6623E66B2D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FBAC8-5B6B-8082-A619-0EDE91F768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FA6BDC-212E-ABA0-2E33-4CCCD8070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33053-B7D5-73A7-2472-7BAD04814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E20CBA-EBBE-79BC-9B87-CCC3D7C41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657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6526B99-0707-93AF-5B03-1923A98A064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795" y="0"/>
            <a:ext cx="1410018" cy="14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18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8.png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D86F38-5175-4712-7E0C-87CBF5943B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69" b="5432"/>
          <a:stretch/>
        </p:blipFill>
        <p:spPr>
          <a:xfrm>
            <a:off x="0" y="0"/>
            <a:ext cx="12192000" cy="68673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E36F30-AB6A-8868-A269-1835F4102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328" y="959340"/>
            <a:ext cx="8187638" cy="3206774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18D7553-F6DE-A3C6-CCC3-CE98C8429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795" y="0"/>
            <a:ext cx="1410018" cy="14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1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9DE68A-611D-0519-F67F-7CECBBA91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7D0B02-6252-D423-E459-F428E4F71B28}"/>
              </a:ext>
            </a:extLst>
          </p:cNvPr>
          <p:cNvSpPr/>
          <p:nvPr/>
        </p:nvSpPr>
        <p:spPr>
          <a:xfrm>
            <a:off x="301458" y="562186"/>
            <a:ext cx="11453563" cy="5971779"/>
          </a:xfrm>
          <a:prstGeom prst="roundRect">
            <a:avLst>
              <a:gd name="adj" fmla="val 10869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43FCF5-B830-61CB-0280-F7E0832CE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640" y="786810"/>
            <a:ext cx="4688251" cy="2891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01665F-33ED-F7E7-D241-D913189E7570}"/>
              </a:ext>
            </a:extLst>
          </p:cNvPr>
          <p:cNvSpPr txBox="1"/>
          <p:nvPr/>
        </p:nvSpPr>
        <p:spPr>
          <a:xfrm>
            <a:off x="903768" y="3742661"/>
            <a:ext cx="10653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791F33-54BD-D76A-3ABA-64CE90286879}"/>
              </a:ext>
            </a:extLst>
          </p:cNvPr>
          <p:cNvSpPr txBox="1"/>
          <p:nvPr/>
        </p:nvSpPr>
        <p:spPr>
          <a:xfrm>
            <a:off x="1233378" y="4976038"/>
            <a:ext cx="10324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Số xe ô tô chiếm 10% số xe gửi trong bãi.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03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9DE68A-611D-0519-F67F-7CECBBA91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7D0B02-6252-D423-E459-F428E4F71B28}"/>
              </a:ext>
            </a:extLst>
          </p:cNvPr>
          <p:cNvSpPr/>
          <p:nvPr/>
        </p:nvSpPr>
        <p:spPr>
          <a:xfrm>
            <a:off x="301458" y="562186"/>
            <a:ext cx="11453563" cy="5971779"/>
          </a:xfrm>
          <a:prstGeom prst="roundRect">
            <a:avLst>
              <a:gd name="adj" fmla="val 10869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43FCF5-B830-61CB-0280-F7E0832CE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907" y="606056"/>
            <a:ext cx="4334207" cy="26729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01665F-33ED-F7E7-D241-D913189E7570}"/>
              </a:ext>
            </a:extLst>
          </p:cNvPr>
          <p:cNvSpPr txBox="1"/>
          <p:nvPr/>
        </p:nvSpPr>
        <p:spPr>
          <a:xfrm>
            <a:off x="797442" y="3306726"/>
            <a:ext cx="10653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đạp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791F33-54BD-D76A-3ABA-64CE90286879}"/>
              </a:ext>
            </a:extLst>
          </p:cNvPr>
          <p:cNvSpPr txBox="1"/>
          <p:nvPr/>
        </p:nvSpPr>
        <p:spPr>
          <a:xfrm>
            <a:off x="988828" y="4880344"/>
            <a:ext cx="103242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xe đạp chiếm 15% số xe gửi trong bãi.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Vậy 1% số xe gửi trong bãi là: 30 : 15 = 2 (chiếc). Trong bãi hiện có số xe là: 2 × 100 = 200 (chiếc).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48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E5EEFE-8008-A1BD-D633-CA82B8CC2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456"/>
            <a:ext cx="12192000" cy="6940296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7BD3100-15DA-FE6D-3327-86E2D61E3ED6}"/>
              </a:ext>
            </a:extLst>
          </p:cNvPr>
          <p:cNvSpPr/>
          <p:nvPr/>
        </p:nvSpPr>
        <p:spPr>
          <a:xfrm>
            <a:off x="7519386" y="3428999"/>
            <a:ext cx="4271753" cy="1349405"/>
          </a:xfrm>
          <a:prstGeom prst="wedgeRoundRectCallout">
            <a:avLst>
              <a:gd name="adj1" fmla="val -60000"/>
              <a:gd name="adj2" fmla="val -15660"/>
              <a:gd name="adj3" fmla="val 16667"/>
            </a:avLst>
          </a:prstGeom>
          <a:solidFill>
            <a:srgbClr val="DAEEFA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Bánh ngon quá đi thôi! Cảm ơn các bạn nhé!</a:t>
            </a:r>
            <a:endParaRPr lang="vi-VN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26A52831-03EA-BE3F-9B83-4043AFEC0C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89115" y="1212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1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CA4458-B46E-7642-87B2-4B3825478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E9126B74-7CE5-CC45-CE80-1317D13661AB}"/>
              </a:ext>
            </a:extLst>
          </p:cNvPr>
          <p:cNvSpPr/>
          <p:nvPr/>
        </p:nvSpPr>
        <p:spPr>
          <a:xfrm>
            <a:off x="4998129" y="239697"/>
            <a:ext cx="4163627" cy="2097347"/>
          </a:xfrm>
          <a:prstGeom prst="wedgeEllipseCallout">
            <a:avLst>
              <a:gd name="adj1" fmla="val -48121"/>
              <a:gd name="adj2" fmla="val 33477"/>
            </a:avLst>
          </a:prstGeom>
          <a:solidFill>
            <a:srgbClr val="DAEEFA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 ơi, con đang cảm thấy cơ thể nóng ran lên!</a:t>
            </a:r>
            <a:endParaRPr lang="vi-VN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00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0EF889-22B6-2B10-95DD-C925F2BB9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22008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7E0392F5-A17A-C249-3B30-BEF8FE16C816}"/>
              </a:ext>
            </a:extLst>
          </p:cNvPr>
          <p:cNvSpPr/>
          <p:nvPr/>
        </p:nvSpPr>
        <p:spPr>
          <a:xfrm>
            <a:off x="398270" y="390618"/>
            <a:ext cx="5697730" cy="1569605"/>
          </a:xfrm>
          <a:prstGeom prst="wedgeRoundRectCallout">
            <a:avLst>
              <a:gd name="adj1" fmla="val 56832"/>
              <a:gd name="adj2" fmla="val 39222"/>
              <a:gd name="adj3" fmla="val 16667"/>
            </a:avLst>
          </a:prstGeom>
          <a:solidFill>
            <a:srgbClr val="E0FFC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con hãy thực hiện bài tập sau để giúp Kobi nhanh chóng được đến trạm sửa chữa nhé!</a:t>
            </a:r>
            <a:endParaRPr lang="vi-VN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38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9DE68A-611D-0519-F67F-7CECBBA91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7D0B02-6252-D423-E459-F428E4F71B28}"/>
              </a:ext>
            </a:extLst>
          </p:cNvPr>
          <p:cNvSpPr/>
          <p:nvPr/>
        </p:nvSpPr>
        <p:spPr>
          <a:xfrm>
            <a:off x="301458" y="562186"/>
            <a:ext cx="11453563" cy="5971779"/>
          </a:xfrm>
          <a:prstGeom prst="roundRect">
            <a:avLst>
              <a:gd name="adj" fmla="val 10869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20CC12-74B3-20FB-B51D-AF7B99F8F389}"/>
              </a:ext>
            </a:extLst>
          </p:cNvPr>
          <p:cNvGrpSpPr/>
          <p:nvPr/>
        </p:nvGrpSpPr>
        <p:grpSpPr>
          <a:xfrm>
            <a:off x="301458" y="320705"/>
            <a:ext cx="728781" cy="728706"/>
            <a:chOff x="759165" y="663447"/>
            <a:chExt cx="604359" cy="60429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672F66E-9444-CEAE-B316-DA85EAE93907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2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1F5E3B-2854-AE3E-CB13-DE7DBBA3E33F}"/>
                </a:ext>
              </a:extLst>
            </p:cNvPr>
            <p:cNvSpPr txBox="1"/>
            <p:nvPr/>
          </p:nvSpPr>
          <p:spPr>
            <a:xfrm>
              <a:off x="839741" y="663447"/>
              <a:ext cx="523783" cy="587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27CFB50-2DEF-DD80-C3CF-39FC75CD55B2}"/>
              </a:ext>
            </a:extLst>
          </p:cNvPr>
          <p:cNvSpPr txBox="1"/>
          <p:nvPr/>
        </p:nvSpPr>
        <p:spPr>
          <a:xfrm>
            <a:off x="914400" y="807930"/>
            <a:ext cx="1008838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buổi sáng, Rô-bốt đều tự tạo một bất ngờ cho chính mình bằng cách lấy ra 2 chiếc tất mà không nhìn vào ngăn tủ. Kết quả là có ngày Rô-bốt lấy được hai chiếc tất giống nhau, cũng có ngày Rô-bốt lấy được hai chiếc tất khác nhau. Dưới đây là bảng kiểm đếm ghi lại kết quả việc lấy tất của Rô-bốt trong tháng 4.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BB5142-C223-9C72-978F-3411A2829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119" y="3203833"/>
            <a:ext cx="815340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5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9DE68A-611D-0519-F67F-7CECBBA91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7D0B02-6252-D423-E459-F428E4F71B28}"/>
              </a:ext>
            </a:extLst>
          </p:cNvPr>
          <p:cNvSpPr/>
          <p:nvPr/>
        </p:nvSpPr>
        <p:spPr>
          <a:xfrm>
            <a:off x="301458" y="562186"/>
            <a:ext cx="11453563" cy="5971779"/>
          </a:xfrm>
          <a:prstGeom prst="roundRect">
            <a:avLst>
              <a:gd name="adj" fmla="val 10869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7CFB50-2DEF-DD80-C3CF-39FC75CD55B2}"/>
              </a:ext>
            </a:extLst>
          </p:cNvPr>
          <p:cNvSpPr txBox="1"/>
          <p:nvPr/>
        </p:nvSpPr>
        <p:spPr>
          <a:xfrm>
            <a:off x="637953" y="669707"/>
            <a:ext cx="1084520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 tỉ số để mô tả số lần lặp lại của khả năng “lấy được 2 chiếc tất khác nhau” trong số các lần lấy tất của Rô-bốt trong tháng 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DDA1AB-B953-2C16-2EA0-02882A0DB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888" y="1655689"/>
            <a:ext cx="5784112" cy="288169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3E0A4AD-2122-A89F-40F7-239EF9733645}"/>
                  </a:ext>
                </a:extLst>
              </p:cNvPr>
              <p:cNvSpPr txBox="1"/>
              <p:nvPr/>
            </p:nvSpPr>
            <p:spPr>
              <a:xfrm>
                <a:off x="967563" y="4774019"/>
                <a:ext cx="10015870" cy="1386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Tổng số lần lấy tất trong tháng 4 là: 8 + 22 = 30 (lần)</a:t>
                </a:r>
              </a:p>
              <a:p>
                <a:pPr algn="just"/>
                <a:r>
                  <a:rPr lang="vi-VN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 số mô tả số lần lặp lại của khả năng “lấy được 2 chiếc tất khác nhau” trong số các lần lấy tất của Rô-bốt trong tháng 4 là: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𝟐𝟐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vi-VN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3E0A4AD-2122-A89F-40F7-239EF97336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563" y="4774019"/>
                <a:ext cx="10015870" cy="1386020"/>
              </a:xfrm>
              <a:prstGeom prst="rect">
                <a:avLst/>
              </a:prstGeom>
              <a:blipFill>
                <a:blip r:embed="rId4"/>
                <a:stretch>
                  <a:fillRect l="-974" t="-3509" r="-1643" b="-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87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E1EED0-F824-652D-C9A9-85ED4E815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E2541C4F-1206-5C4F-CD59-550F6450FCA6}"/>
              </a:ext>
            </a:extLst>
          </p:cNvPr>
          <p:cNvSpPr/>
          <p:nvPr/>
        </p:nvSpPr>
        <p:spPr>
          <a:xfrm>
            <a:off x="8413637" y="195309"/>
            <a:ext cx="3627443" cy="1899821"/>
          </a:xfrm>
          <a:prstGeom prst="wedgeRoundRectCallout">
            <a:avLst>
              <a:gd name="adj1" fmla="val -57046"/>
              <a:gd name="adj2" fmla="val -10991"/>
              <a:gd name="adj3" fmla="val 16667"/>
            </a:avLst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Kobi bị sốt do cánh quạt tản nhiệt bị hỏng rồi. </a:t>
            </a:r>
            <a:endParaRPr lang="vi-VN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27E6043C-BF60-867F-6C67-38BF7D3F8854}"/>
              </a:ext>
            </a:extLst>
          </p:cNvPr>
          <p:cNvSpPr/>
          <p:nvPr/>
        </p:nvSpPr>
        <p:spPr>
          <a:xfrm>
            <a:off x="6853059" y="133165"/>
            <a:ext cx="5223029" cy="2024108"/>
          </a:xfrm>
          <a:prstGeom prst="wedgeRoundRectCallout">
            <a:avLst>
              <a:gd name="adj1" fmla="val -30870"/>
              <a:gd name="adj2" fmla="val 61439"/>
              <a:gd name="adj3" fmla="val 16667"/>
            </a:avLst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lúc chờ bác sĩ sửa lại cánh quạt và nạp thêm pin cho Kobi, các con hãy hoàn thành bài tập sau nhé!</a:t>
            </a:r>
            <a:endParaRPr lang="vi-VN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53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E88DA6-D37F-FD8D-B09E-40DB0160C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6A492B-7459-05E3-3778-7C0892D95902}"/>
              </a:ext>
            </a:extLst>
          </p:cNvPr>
          <p:cNvSpPr/>
          <p:nvPr/>
        </p:nvSpPr>
        <p:spPr>
          <a:xfrm>
            <a:off x="184526" y="439716"/>
            <a:ext cx="11887200" cy="5914431"/>
          </a:xfrm>
          <a:prstGeom prst="roundRect">
            <a:avLst>
              <a:gd name="adj" fmla="val 9234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603489E-48DA-8718-F768-A03F2C13BF09}"/>
              </a:ext>
            </a:extLst>
          </p:cNvPr>
          <p:cNvGrpSpPr/>
          <p:nvPr/>
        </p:nvGrpSpPr>
        <p:grpSpPr>
          <a:xfrm>
            <a:off x="185493" y="563351"/>
            <a:ext cx="587819" cy="707886"/>
            <a:chOff x="759165" y="626255"/>
            <a:chExt cx="585762" cy="70540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B51CAE0-6A60-E284-856B-AF0B1FEE6EC6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2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AA0BE54-1EA8-9A8C-0171-5537BA53318F}"/>
                </a:ext>
              </a:extLst>
            </p:cNvPr>
            <p:cNvSpPr txBox="1"/>
            <p:nvPr/>
          </p:nvSpPr>
          <p:spPr>
            <a:xfrm>
              <a:off x="821144" y="626255"/>
              <a:ext cx="523783" cy="705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1788AA3-3BA1-4FEA-AD84-9F43EC79E73A}"/>
              </a:ext>
            </a:extLst>
          </p:cNvPr>
          <p:cNvSpPr txBox="1"/>
          <p:nvPr/>
        </p:nvSpPr>
        <p:spPr>
          <a:xfrm>
            <a:off x="621427" y="526612"/>
            <a:ext cx="113402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Vẽ 4 chiếc tất và tô màu 2 chiếc tất bởi màu đỏ, 2 chiếc tất bởi màu vàng rồi cắt rời những chiếc tất đó.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B516AF-0B8C-D160-476F-CA94E7481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307" y="1736651"/>
            <a:ext cx="7742274" cy="27755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F20DAA-E892-1A59-D994-C8B2ACD9B653}"/>
              </a:ext>
            </a:extLst>
          </p:cNvPr>
          <p:cNvSpPr txBox="1"/>
          <p:nvPr/>
        </p:nvSpPr>
        <p:spPr>
          <a:xfrm>
            <a:off x="632059" y="4492556"/>
            <a:ext cx="113402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Nhắm mắt, lấy 2 chiếc tất bất kì từ những chiếc tất đó, quan sát màu, ghi lại kết quả và trả lại 2 chiếc tất đó. Thực hiện 10 lần như vậy.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7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E88DA6-D37F-FD8D-B09E-40DB0160C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6A492B-7459-05E3-3778-7C0892D95902}"/>
              </a:ext>
            </a:extLst>
          </p:cNvPr>
          <p:cNvSpPr/>
          <p:nvPr/>
        </p:nvSpPr>
        <p:spPr>
          <a:xfrm>
            <a:off x="184526" y="439716"/>
            <a:ext cx="11887200" cy="5914431"/>
          </a:xfrm>
          <a:prstGeom prst="roundRect">
            <a:avLst>
              <a:gd name="adj" fmla="val 9234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788AA3-3BA1-4FEA-AD84-9F43EC79E73A}"/>
              </a:ext>
            </a:extLst>
          </p:cNvPr>
          <p:cNvSpPr txBox="1"/>
          <p:nvPr/>
        </p:nvSpPr>
        <p:spPr>
          <a:xfrm>
            <a:off x="451306" y="558510"/>
            <a:ext cx="113402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Viết tỉ số để mô tả số lần lặp lại của khả năng “lấy được 2 chiếc tất cùng màu" trong số các lần lấy 2 chiếc tất ở trên.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DD03C7-040D-C797-2D79-93290DA29033}"/>
              </a:ext>
            </a:extLst>
          </p:cNvPr>
          <p:cNvSpPr txBox="1"/>
          <p:nvPr/>
        </p:nvSpPr>
        <p:spPr>
          <a:xfrm>
            <a:off x="2126512" y="1766408"/>
            <a:ext cx="7687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hạn thu được kết quả như sau: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8B752CE-E4FC-D0C9-6F27-5B71B29300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390918"/>
              </p:ext>
            </p:extLst>
          </p:nvPr>
        </p:nvGraphicFramePr>
        <p:xfrm>
          <a:off x="870098" y="2729640"/>
          <a:ext cx="10515600" cy="155448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3250047363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4125202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Khả năng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lần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60156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Lấy được 2 chiếc tất giống nhau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96354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Lấy được 2 chiếc tất khác nhau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6515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869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588E5A-06AC-4391-D8B1-6203817DD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FC6CD8-44F0-4E8F-2642-444131F01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9726" y="2181868"/>
            <a:ext cx="3113224" cy="3881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D289AE-DE6B-1A28-AEEF-CA168A090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231515" y="2050487"/>
            <a:ext cx="3113224" cy="3881222"/>
          </a:xfrm>
          <a:prstGeom prst="rect">
            <a:avLst/>
          </a:prstGeom>
        </p:spPr>
      </p:pic>
      <p:pic>
        <p:nvPicPr>
          <p:cNvPr id="1026" name="Picture 2" descr="Khoa học bảo: Tung xúc xắc không hoàn toàn ngẫu nhiên, bạn hoàn toàn có thể  'làm phép' theo ý thích?">
            <a:extLst>
              <a:ext uri="{FF2B5EF4-FFF2-40B4-BE49-F238E27FC236}">
                <a16:creationId xmlns:a16="http://schemas.microsoft.com/office/drawing/2014/main" id="{8C410A11-37C8-7255-C4C1-212F55705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716" y="3200400"/>
            <a:ext cx="4041258" cy="30309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5CAA0D-FFBA-AA1E-EE70-D3D1EA00C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4084" y="938614"/>
            <a:ext cx="6828112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2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E88DA6-D37F-FD8D-B09E-40DB0160C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6A492B-7459-05E3-3778-7C0892D95902}"/>
              </a:ext>
            </a:extLst>
          </p:cNvPr>
          <p:cNvSpPr/>
          <p:nvPr/>
        </p:nvSpPr>
        <p:spPr>
          <a:xfrm>
            <a:off x="184526" y="439716"/>
            <a:ext cx="11887200" cy="5914431"/>
          </a:xfrm>
          <a:prstGeom prst="roundRect">
            <a:avLst>
              <a:gd name="adj" fmla="val 9234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603489E-48DA-8718-F768-A03F2C13BF09}"/>
              </a:ext>
            </a:extLst>
          </p:cNvPr>
          <p:cNvGrpSpPr/>
          <p:nvPr/>
        </p:nvGrpSpPr>
        <p:grpSpPr>
          <a:xfrm>
            <a:off x="185493" y="563351"/>
            <a:ext cx="587819" cy="707886"/>
            <a:chOff x="759165" y="626255"/>
            <a:chExt cx="585762" cy="70540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B51CAE0-6A60-E284-856B-AF0B1FEE6EC6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2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AA0BE54-1EA8-9A8C-0171-5537BA53318F}"/>
                </a:ext>
              </a:extLst>
            </p:cNvPr>
            <p:cNvSpPr txBox="1"/>
            <p:nvPr/>
          </p:nvSpPr>
          <p:spPr>
            <a:xfrm>
              <a:off x="821144" y="626255"/>
              <a:ext cx="523783" cy="705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1788AA3-3BA1-4FEA-AD84-9F43EC79E73A}"/>
              </a:ext>
            </a:extLst>
          </p:cNvPr>
          <p:cNvSpPr txBox="1"/>
          <p:nvPr/>
        </p:nvSpPr>
        <p:spPr>
          <a:xfrm>
            <a:off x="621427" y="526612"/>
            <a:ext cx="113402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mỗi lần chỉ lấy 2 chiếc tất bất kì thì ta có chắc chắn lấy được 2 chiếc tất cùng màu hay không?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7FB2DD-2621-7CAC-64B3-0B7817BE3C02}"/>
              </a:ext>
            </a:extLst>
          </p:cNvPr>
          <p:cNvSpPr txBox="1"/>
          <p:nvPr/>
        </p:nvSpPr>
        <p:spPr>
          <a:xfrm>
            <a:off x="469027" y="2461739"/>
            <a:ext cx="1133311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Nếu mỗi lần chỉ lấy 2 chiếc tất bất kì thì không chắc chắn lấy được 2 chiếc tất cùng màu.</a:t>
            </a:r>
          </a:p>
          <a:p>
            <a:pPr lvl="0" algn="just">
              <a:defRPr/>
            </a:pP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Nếu mỗi lần lấy 3 chiếc tất bất kì thì chắc chắn lấy được 2 chiếc tất cùng màu.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90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8A4D70-4815-C649-8D20-0960F4EE36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A5E84D1-735D-25F9-29A6-C7AD0E5CD0E4}"/>
              </a:ext>
            </a:extLst>
          </p:cNvPr>
          <p:cNvSpPr/>
          <p:nvPr/>
        </p:nvSpPr>
        <p:spPr>
          <a:xfrm>
            <a:off x="6791419" y="559293"/>
            <a:ext cx="4892582" cy="2024108"/>
          </a:xfrm>
          <a:prstGeom prst="wedgeRoundRectCallout">
            <a:avLst>
              <a:gd name="adj1" fmla="val -55176"/>
              <a:gd name="adj2" fmla="val -24087"/>
              <a:gd name="adj3" fmla="val 16667"/>
            </a:avLst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Kobi đã khoẻ lại rồi! Cô cảm ơn các con đã giúp đỡ mẹ con cô nhé!</a:t>
            </a:r>
            <a:endParaRPr lang="vi-VN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Tieng-lam-phep-www_tiengdong_com">
            <a:hlinkClick r:id="" action="ppaction://media"/>
            <a:extLst>
              <a:ext uri="{FF2B5EF4-FFF2-40B4-BE49-F238E27FC236}">
                <a16:creationId xmlns:a16="http://schemas.microsoft.com/office/drawing/2014/main" id="{4A6D7BBB-2845-E6CA-2D63-30F85EEFE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06475" y="2076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2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D86F38-5175-4712-7E0C-87CBF5943B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69" b="5432"/>
          <a:stretch/>
        </p:blipFill>
        <p:spPr>
          <a:xfrm>
            <a:off x="0" y="9331"/>
            <a:ext cx="12192000" cy="6858000"/>
          </a:xfrm>
          <a:prstGeom prst="rect">
            <a:avLst/>
          </a:prstGeom>
        </p:spPr>
      </p:pic>
      <p:pic>
        <p:nvPicPr>
          <p:cNvPr id="5" name="Picture 4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3E1ECC80-9A32-0397-0692-AA02308BEB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546" y="956928"/>
            <a:ext cx="4818577" cy="387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9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E88DA6-D37F-FD8D-B09E-40DB0160C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6A492B-7459-05E3-3778-7C0892D95902}"/>
              </a:ext>
            </a:extLst>
          </p:cNvPr>
          <p:cNvSpPr/>
          <p:nvPr/>
        </p:nvSpPr>
        <p:spPr>
          <a:xfrm>
            <a:off x="184526" y="439716"/>
            <a:ext cx="11887200" cy="5914431"/>
          </a:xfrm>
          <a:prstGeom prst="roundRect">
            <a:avLst>
              <a:gd name="adj" fmla="val 9234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603489E-48DA-8718-F768-A03F2C13BF09}"/>
              </a:ext>
            </a:extLst>
          </p:cNvPr>
          <p:cNvGrpSpPr/>
          <p:nvPr/>
        </p:nvGrpSpPr>
        <p:grpSpPr>
          <a:xfrm>
            <a:off x="185493" y="563351"/>
            <a:ext cx="587819" cy="707886"/>
            <a:chOff x="759165" y="626255"/>
            <a:chExt cx="585762" cy="70540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B51CAE0-6A60-E284-856B-AF0B1FEE6EC6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2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AA0BE54-1EA8-9A8C-0171-5537BA53318F}"/>
                </a:ext>
              </a:extLst>
            </p:cNvPr>
            <p:cNvSpPr txBox="1"/>
            <p:nvPr/>
          </p:nvSpPr>
          <p:spPr>
            <a:xfrm>
              <a:off x="821144" y="626255"/>
              <a:ext cx="523783" cy="705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1788AA3-3BA1-4FEA-AD84-9F43EC79E73A}"/>
              </a:ext>
            </a:extLst>
          </p:cNvPr>
          <p:cNvSpPr txBox="1"/>
          <p:nvPr/>
        </p:nvSpPr>
        <p:spPr>
          <a:xfrm>
            <a:off x="621427" y="526612"/>
            <a:ext cx="1134020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câu trả lời đúng.</a:t>
            </a:r>
          </a:p>
          <a:p>
            <a:pPr lvl="0" algn="just">
              <a:defRPr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 đồ dưới đây cho biết tỉ số phần trăm thời gian dành cho các hoạt động trong ngày thứ Sáu hằng tuần của Rô-bốt.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3E0BEF-EF1A-8005-26E9-39CB8E88E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709" y="2715290"/>
            <a:ext cx="4962525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5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E88DA6-D37F-FD8D-B09E-40DB0160C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6A492B-7459-05E3-3778-7C0892D95902}"/>
              </a:ext>
            </a:extLst>
          </p:cNvPr>
          <p:cNvSpPr/>
          <p:nvPr/>
        </p:nvSpPr>
        <p:spPr>
          <a:xfrm>
            <a:off x="184526" y="439716"/>
            <a:ext cx="11887200" cy="5914431"/>
          </a:xfrm>
          <a:prstGeom prst="roundRect">
            <a:avLst>
              <a:gd name="adj" fmla="val 9234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406B21-6CDE-DB52-A2BE-7294AACB067B}"/>
              </a:ext>
            </a:extLst>
          </p:cNvPr>
          <p:cNvSpPr txBox="1"/>
          <p:nvPr/>
        </p:nvSpPr>
        <p:spPr>
          <a:xfrm>
            <a:off x="574158" y="606055"/>
            <a:ext cx="109090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u="none" strike="noStrike" dirty="0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Thời gian mà Rô-bốt dành để giải trí và thư giãn chiếm khoảng: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12,5% thời gian trong ngày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   B.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25% thời gian trong ngày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50% thời gian trong ngày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   D.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60% thời gian trong ngày</a:t>
            </a:r>
          </a:p>
          <a:p>
            <a:pPr algn="just"/>
            <a:r>
              <a:rPr lang="vi-VN" sz="2800" b="1" i="0" u="none" strike="noStrike" dirty="0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Số giờ mà Rô-bốt dùng để ngủ là khoảng: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3 giờ    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 giờ    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9 giờ    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12 giờ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79C92F-7DD3-98EA-EE8C-58887D0B8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42" y="2994316"/>
            <a:ext cx="5459818" cy="3163374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9A39B01-3439-1FC1-180D-0930EECD5618}"/>
              </a:ext>
            </a:extLst>
          </p:cNvPr>
          <p:cNvSpPr/>
          <p:nvPr/>
        </p:nvSpPr>
        <p:spPr>
          <a:xfrm>
            <a:off x="542260" y="1063256"/>
            <a:ext cx="520996" cy="478465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2E46FCF-C66B-90F6-AE28-40977609C940}"/>
              </a:ext>
            </a:extLst>
          </p:cNvPr>
          <p:cNvSpPr/>
          <p:nvPr/>
        </p:nvSpPr>
        <p:spPr>
          <a:xfrm>
            <a:off x="5092995" y="2371060"/>
            <a:ext cx="520996" cy="478465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CB67F1-F559-A9ED-5154-ADB1E57AEB3C}"/>
                  </a:ext>
                </a:extLst>
              </p:cNvPr>
              <p:cNvSpPr txBox="1"/>
              <p:nvPr/>
            </p:nvSpPr>
            <p:spPr>
              <a:xfrm>
                <a:off x="6103088" y="2934586"/>
                <a:ext cx="5613990" cy="1387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vi-VN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Quan sát biểu đồ, ta thấy hình quạt tròn biểu diễn thời gian để giải trí và thư giãn chiếm khoảng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12,5%.</a:t>
                </a:r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CB67F1-F559-A9ED-5154-ADB1E57AEB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3088" y="2934586"/>
                <a:ext cx="5613990" cy="1387880"/>
              </a:xfrm>
              <a:prstGeom prst="rect">
                <a:avLst/>
              </a:prstGeom>
              <a:blipFill>
                <a:blip r:embed="rId4"/>
                <a:stretch>
                  <a:fillRect l="-1629" t="-3509" r="-1737" b="-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F16EEDC-8D54-65A8-F4D0-933008524367}"/>
                  </a:ext>
                </a:extLst>
              </p:cNvPr>
              <p:cNvSpPr txBox="1"/>
              <p:nvPr/>
            </p:nvSpPr>
            <p:spPr>
              <a:xfrm>
                <a:off x="6162030" y="4215116"/>
                <a:ext cx="5613990" cy="21032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Quan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sát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biểu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thấy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quạt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tròn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biểu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diễn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thời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gian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ngủ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chiếm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khoảng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37,5%.</a:t>
                </a:r>
              </a:p>
              <a:p>
                <a:pPr algn="just"/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Rô-bốt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ngủ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khoảng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24 × 37,5 : 100 = 9 (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F16EEDC-8D54-65A8-F4D0-933008524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030" y="4215116"/>
                <a:ext cx="5613990" cy="2103268"/>
              </a:xfrm>
              <a:prstGeom prst="rect">
                <a:avLst/>
              </a:prstGeom>
              <a:blipFill>
                <a:blip r:embed="rId5"/>
                <a:stretch>
                  <a:fillRect l="-1737" t="-2319" r="-2823" b="-5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563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8A4D70-4815-C649-8D20-0960F4EE3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3599AA-87D1-42F7-F05B-1B45E15BB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2681" y="3033160"/>
            <a:ext cx="7295181" cy="336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5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90FF544-A8C1-6159-CB04-DF92DCB6C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810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F0089E-BC68-D6F1-5DEB-81A53552C94D}"/>
              </a:ext>
            </a:extLst>
          </p:cNvPr>
          <p:cNvSpPr txBox="1"/>
          <p:nvPr/>
        </p:nvSpPr>
        <p:spPr>
          <a:xfrm>
            <a:off x="1624078" y="1459792"/>
            <a:ext cx="929556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vi-VN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chơi : Mỗi HS (theo nhóm) gieo xúc xắc 1 lần, để xác định cá nhân thuộc nhóm nào, thực hiện nhiệm vụ gì. Mỗi nhóm tổng hợp kết quả của nhóm mình, chia sẻ kết quả trước lớp, GV</a:t>
            </a:r>
          </a:p>
          <a:p>
            <a:pPr algn="ctr">
              <a:lnSpc>
                <a:spcPct val="80000"/>
              </a:lnSpc>
            </a:pPr>
            <a:r>
              <a:rPr lang="vi-VN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 một HS ghi lại kết quả lên bảng. </a:t>
            </a:r>
            <a:endParaRPr lang="vi-VN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10B87D7-D8B0-6F73-1E2B-552209A88C78}"/>
              </a:ext>
            </a:extLst>
          </p:cNvPr>
          <p:cNvGrpSpPr/>
          <p:nvPr/>
        </p:nvGrpSpPr>
        <p:grpSpPr>
          <a:xfrm>
            <a:off x="-802107" y="3440513"/>
            <a:ext cx="4117648" cy="3918522"/>
            <a:chOff x="329662" y="3101733"/>
            <a:chExt cx="4444369" cy="422944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75E55DA-2079-E230-CB3E-11436BED5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9662" y="4996206"/>
              <a:ext cx="4444369" cy="2334970"/>
            </a:xfrm>
            <a:prstGeom prst="rect">
              <a:avLst/>
            </a:prstGeom>
          </p:spPr>
        </p:pic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5AD2956D-EE08-4641-8763-0391AFB23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07667" y="3101733"/>
              <a:ext cx="2596371" cy="274179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A39CACC-88C5-F1C6-25F9-9AEB97A4BDF1}"/>
              </a:ext>
            </a:extLst>
          </p:cNvPr>
          <p:cNvGrpSpPr/>
          <p:nvPr/>
        </p:nvGrpSpPr>
        <p:grpSpPr>
          <a:xfrm>
            <a:off x="9077394" y="3454567"/>
            <a:ext cx="4117648" cy="3918522"/>
            <a:chOff x="329662" y="3101733"/>
            <a:chExt cx="4444369" cy="422944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3BCB3DF-212A-3E0E-6BE8-5D8B909C2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9662" y="4996206"/>
              <a:ext cx="4444369" cy="2334970"/>
            </a:xfrm>
            <a:prstGeom prst="rect">
              <a:avLst/>
            </a:prstGeom>
          </p:spPr>
        </p:pic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7E8181E3-41F6-EB67-5D4C-0CA9D43DF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07667" y="3101733"/>
              <a:ext cx="2596371" cy="27417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090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2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12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90FF544-A8C1-6159-CB04-DF92DCB6C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810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F0089E-BC68-D6F1-5DEB-81A53552C94D}"/>
              </a:ext>
            </a:extLst>
          </p:cNvPr>
          <p:cNvSpPr txBox="1"/>
          <p:nvPr/>
        </p:nvSpPr>
        <p:spPr>
          <a:xfrm>
            <a:off x="1560282" y="1013225"/>
            <a:ext cx="9295560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nhóm có bao nhiêu bạn, nhóm nào nhiều bạn nhất?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10B87D7-D8B0-6F73-1E2B-552209A88C78}"/>
              </a:ext>
            </a:extLst>
          </p:cNvPr>
          <p:cNvGrpSpPr/>
          <p:nvPr/>
        </p:nvGrpSpPr>
        <p:grpSpPr>
          <a:xfrm>
            <a:off x="-802107" y="3440513"/>
            <a:ext cx="4117648" cy="3918522"/>
            <a:chOff x="329662" y="3101733"/>
            <a:chExt cx="4444369" cy="422944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75E55DA-2079-E230-CB3E-11436BED5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9662" y="4996206"/>
              <a:ext cx="4444369" cy="2334970"/>
            </a:xfrm>
            <a:prstGeom prst="rect">
              <a:avLst/>
            </a:prstGeom>
          </p:spPr>
        </p:pic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5AD2956D-EE08-4641-8763-0391AFB23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07667" y="3101733"/>
              <a:ext cx="2596371" cy="274179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A39CACC-88C5-F1C6-25F9-9AEB97A4BDF1}"/>
              </a:ext>
            </a:extLst>
          </p:cNvPr>
          <p:cNvGrpSpPr/>
          <p:nvPr/>
        </p:nvGrpSpPr>
        <p:grpSpPr>
          <a:xfrm>
            <a:off x="9077394" y="3454567"/>
            <a:ext cx="4117648" cy="3918522"/>
            <a:chOff x="329662" y="3101733"/>
            <a:chExt cx="4444369" cy="422944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3BCB3DF-212A-3E0E-6BE8-5D8B909C2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9662" y="4996206"/>
              <a:ext cx="4444369" cy="2334970"/>
            </a:xfrm>
            <a:prstGeom prst="rect">
              <a:avLst/>
            </a:prstGeom>
          </p:spPr>
        </p:pic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7E8181E3-41F6-EB67-5D4C-0CA9D43DF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07667" y="3101733"/>
              <a:ext cx="2596371" cy="2741796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AB1DF00-CF50-8672-126A-8A5A05CE14D8}"/>
              </a:ext>
            </a:extLst>
          </p:cNvPr>
          <p:cNvSpPr txBox="1"/>
          <p:nvPr/>
        </p:nvSpPr>
        <p:spPr>
          <a:xfrm>
            <a:off x="1475221" y="2161541"/>
            <a:ext cx="9295560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tỉ số mô tả số lần lặp lại của khả năng "xuất hiện mặt 1 chấm" so với tổng số lần gieo xúc xắc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6A35E72-2F74-7A7F-494A-A33B9F1BB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795" y="0"/>
            <a:ext cx="1410018" cy="14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2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12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3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F7752338-AE78-0195-EF33-38CA1E0210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20"/>
            <a:ext cx="12192000" cy="68783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E01B904-AA6A-3272-0A8B-3308775FA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0330" y="2181868"/>
            <a:ext cx="3113224" cy="38812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25F6A5E-D10C-2036-8A49-4519A28FB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407140" y="2265091"/>
            <a:ext cx="3113224" cy="3881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FD96E0-C8BD-668F-0FA1-9B0259F55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354" y="331613"/>
            <a:ext cx="2780017" cy="28348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68EFD1-5DB9-B771-02A8-6D1CF7833C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7775" y="2104274"/>
            <a:ext cx="8919221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7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D86F38-5175-4712-7E0C-87CBF5943B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69" b="5432"/>
          <a:stretch/>
        </p:blipFill>
        <p:spPr>
          <a:xfrm>
            <a:off x="0" y="9331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F7CD95-6D6B-AE65-4EA9-B60BFE7D1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301" y="966082"/>
            <a:ext cx="5474682" cy="30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1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D1D6B0-9165-DD12-087B-8450A9B30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BC85749D-9CE8-2B95-F63E-4B00E0F52F79}"/>
              </a:ext>
            </a:extLst>
          </p:cNvPr>
          <p:cNvSpPr/>
          <p:nvPr/>
        </p:nvSpPr>
        <p:spPr>
          <a:xfrm>
            <a:off x="260991" y="122314"/>
            <a:ext cx="7373806" cy="1654359"/>
          </a:xfrm>
          <a:prstGeom prst="wedgeRoundRectCallout">
            <a:avLst>
              <a:gd name="adj1" fmla="val 52423"/>
              <a:gd name="adj2" fmla="val 29415"/>
              <a:gd name="adj3" fmla="val 16667"/>
            </a:avLst>
          </a:prstGeom>
          <a:solidFill>
            <a:srgbClr val="E7FFE7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Cô và Kobi chuẩn bị đi siêu thị. Các con hãy hoàn thành bài tập sau để giúp Kobi mua được món bánh yêu thích nhé!</a:t>
            </a:r>
          </a:p>
        </p:txBody>
      </p: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2CE434B-93B3-CA42-C58C-132B013C07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795" y="0"/>
            <a:ext cx="1410018" cy="14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9DE68A-611D-0519-F67F-7CECBBA91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7D0B02-6252-D423-E459-F428E4F71B28}"/>
              </a:ext>
            </a:extLst>
          </p:cNvPr>
          <p:cNvSpPr/>
          <p:nvPr/>
        </p:nvSpPr>
        <p:spPr>
          <a:xfrm>
            <a:off x="301458" y="562186"/>
            <a:ext cx="11453563" cy="5971779"/>
          </a:xfrm>
          <a:prstGeom prst="roundRect">
            <a:avLst>
              <a:gd name="adj" fmla="val 10869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20CC12-74B3-20FB-B51D-AF7B99F8F389}"/>
              </a:ext>
            </a:extLst>
          </p:cNvPr>
          <p:cNvGrpSpPr/>
          <p:nvPr/>
        </p:nvGrpSpPr>
        <p:grpSpPr>
          <a:xfrm>
            <a:off x="616922" y="807930"/>
            <a:ext cx="728781" cy="769440"/>
            <a:chOff x="759165" y="663447"/>
            <a:chExt cx="604359" cy="63807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672F66E-9444-CEAE-B316-DA85EAE93907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2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1F5E3B-2854-AE3E-CB13-DE7DBBA3E33F}"/>
                </a:ext>
              </a:extLst>
            </p:cNvPr>
            <p:cNvSpPr txBox="1"/>
            <p:nvPr/>
          </p:nvSpPr>
          <p:spPr>
            <a:xfrm>
              <a:off x="839741" y="663447"/>
              <a:ext cx="523783" cy="638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1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27CFB50-2DEF-DD80-C3CF-39FC75CD55B2}"/>
              </a:ext>
            </a:extLst>
          </p:cNvPr>
          <p:cNvSpPr txBox="1"/>
          <p:nvPr/>
        </p:nvSpPr>
        <p:spPr>
          <a:xfrm>
            <a:off x="1421603" y="690972"/>
            <a:ext cx="96894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 đồ dưới đây cho biết tỉ số phần trăm các loại xe đang gửi trong bãi đỗ xe.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43FCF5-B830-61CB-0280-F7E0832CE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710" y="2200941"/>
            <a:ext cx="4688251" cy="2891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01665F-33ED-F7E7-D241-D913189E7570}"/>
              </a:ext>
            </a:extLst>
          </p:cNvPr>
          <p:cNvSpPr txBox="1"/>
          <p:nvPr/>
        </p:nvSpPr>
        <p:spPr>
          <a:xfrm>
            <a:off x="627321" y="2530549"/>
            <a:ext cx="587980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Trong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đỗ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đạp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0492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9DE68A-611D-0519-F67F-7CECBBA91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7D0B02-6252-D423-E459-F428E4F71B28}"/>
              </a:ext>
            </a:extLst>
          </p:cNvPr>
          <p:cNvSpPr/>
          <p:nvPr/>
        </p:nvSpPr>
        <p:spPr>
          <a:xfrm>
            <a:off x="301458" y="562186"/>
            <a:ext cx="11453563" cy="5971779"/>
          </a:xfrm>
          <a:prstGeom prst="roundRect">
            <a:avLst>
              <a:gd name="adj" fmla="val 10869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43FCF5-B830-61CB-0280-F7E0832CE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640" y="786810"/>
            <a:ext cx="4688251" cy="2891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01665F-33ED-F7E7-D241-D913189E7570}"/>
              </a:ext>
            </a:extLst>
          </p:cNvPr>
          <p:cNvSpPr txBox="1"/>
          <p:nvPr/>
        </p:nvSpPr>
        <p:spPr>
          <a:xfrm>
            <a:off x="1297172" y="3742661"/>
            <a:ext cx="102604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Trong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đỗ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791F33-54BD-D76A-3ABA-64CE90286879}"/>
              </a:ext>
            </a:extLst>
          </p:cNvPr>
          <p:cNvSpPr txBox="1"/>
          <p:nvPr/>
        </p:nvSpPr>
        <p:spPr>
          <a:xfrm>
            <a:off x="1233378" y="4976038"/>
            <a:ext cx="103242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bãi đỗ xe đó, xe máy có số lượng nhiều nhất (chiếm 75% phần trăm số xe gửi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bãi).</a:t>
            </a:r>
          </a:p>
        </p:txBody>
      </p:sp>
    </p:spTree>
    <p:extLst>
      <p:ext uri="{BB962C8B-B14F-4D97-AF65-F5344CB8AC3E}">
        <p14:creationId xmlns:p14="http://schemas.microsoft.com/office/powerpoint/2010/main" val="230441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B142D96DF8BD4187C0BD8915B76B44" ma:contentTypeVersion="12" ma:contentTypeDescription="Create a new document." ma:contentTypeScope="" ma:versionID="ad718c3057d2a3af094f6f82cfc1da09">
  <xsd:schema xmlns:xsd="http://www.w3.org/2001/XMLSchema" xmlns:xs="http://www.w3.org/2001/XMLSchema" xmlns:p="http://schemas.microsoft.com/office/2006/metadata/properties" xmlns:ns3="ef9fbb00-3a11-451f-a0e3-723ec126c7ed" xmlns:ns4="e3474fc8-c587-4375-aa46-28eda414bf22" targetNamespace="http://schemas.microsoft.com/office/2006/metadata/properties" ma:root="true" ma:fieldsID="4aa590b769be117cbe16d79f742626f9" ns3:_="" ns4:_="">
    <xsd:import namespace="ef9fbb00-3a11-451f-a0e3-723ec126c7ed"/>
    <xsd:import namespace="e3474fc8-c587-4375-aa46-28eda414bf2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LengthInSeconds" minOccurs="0"/>
                <xsd:element ref="ns4:_activity" minOccurs="0"/>
                <xsd:element ref="ns4:MediaServiceAutoTags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9fbb00-3a11-451f-a0e3-723ec126c7e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474fc8-c587-4375-aa46-28eda414bf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3474fc8-c587-4375-aa46-28eda414bf22" xsi:nil="true"/>
  </documentManagement>
</p:properties>
</file>

<file path=customXml/itemProps1.xml><?xml version="1.0" encoding="utf-8"?>
<ds:datastoreItem xmlns:ds="http://schemas.openxmlformats.org/officeDocument/2006/customXml" ds:itemID="{B5A8A0E2-C5E5-4487-9E15-D66C30CC1E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9fbb00-3a11-451f-a0e3-723ec126c7ed"/>
    <ds:schemaRef ds:uri="e3474fc8-c587-4375-aa46-28eda414bf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B758201-CBF6-4D1B-A00C-A2253A0D4E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AE54252-6E50-4E32-9423-FEDA6C931BF4}">
  <ds:schemaRefs>
    <ds:schemaRef ds:uri="http://purl.org/dc/elements/1.1/"/>
    <ds:schemaRef ds:uri="http://schemas.microsoft.com/office/infopath/2007/PartnerControls"/>
    <ds:schemaRef ds:uri="http://purl.org/dc/dcmitype/"/>
    <ds:schemaRef ds:uri="http://schemas.microsoft.com/office/2006/metadata/properties"/>
    <ds:schemaRef ds:uri="e3474fc8-c587-4375-aa46-28eda414bf22"/>
    <ds:schemaRef ds:uri="http://schemas.microsoft.com/office/2006/documentManagement/types"/>
    <ds:schemaRef ds:uri="http://www.w3.org/XML/1998/namespace"/>
    <ds:schemaRef ds:uri="ef9fbb00-3a11-451f-a0e3-723ec126c7ed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1072</TotalTime>
  <Words>1046</Words>
  <Application>Microsoft Office PowerPoint</Application>
  <PresentationFormat>Widescreen</PresentationFormat>
  <Paragraphs>58</Paragraphs>
  <Slides>25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Cambria</vt:lpstr>
      <vt:lpstr>Cambria Math</vt:lpstr>
      <vt:lpstr>LNTH-Hoa Nho LNTH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Huong Thao - 0972115126</dc:creator>
  <cp:lastModifiedBy>Thao Tran</cp:lastModifiedBy>
  <cp:revision>13</cp:revision>
  <dcterms:created xsi:type="dcterms:W3CDTF">2023-08-22T16:04:11Z</dcterms:created>
  <dcterms:modified xsi:type="dcterms:W3CDTF">2025-02-12T09:16:02Z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0x01010087B142D96DF8BD4187C0BD8915B76B44</vt:lpwstr>
  </property>
</Properties>
</file>