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Lst>
  <p:notesMasterIdLst>
    <p:notesMasterId r:id="rId39"/>
  </p:notesMasterIdLst>
  <p:sldIdLst>
    <p:sldId id="264" r:id="rId5"/>
    <p:sldId id="289" r:id="rId6"/>
    <p:sldId id="258" r:id="rId7"/>
    <p:sldId id="305" r:id="rId8"/>
    <p:sldId id="306" r:id="rId9"/>
    <p:sldId id="307" r:id="rId10"/>
    <p:sldId id="257" r:id="rId11"/>
    <p:sldId id="285" r:id="rId12"/>
    <p:sldId id="263" r:id="rId13"/>
    <p:sldId id="290" r:id="rId14"/>
    <p:sldId id="308" r:id="rId15"/>
    <p:sldId id="309" r:id="rId16"/>
    <p:sldId id="296" r:id="rId17"/>
    <p:sldId id="291" r:id="rId18"/>
    <p:sldId id="310" r:id="rId19"/>
    <p:sldId id="311" r:id="rId20"/>
    <p:sldId id="294" r:id="rId21"/>
    <p:sldId id="312" r:id="rId22"/>
    <p:sldId id="313" r:id="rId23"/>
    <p:sldId id="314" r:id="rId24"/>
    <p:sldId id="315" r:id="rId25"/>
    <p:sldId id="316" r:id="rId26"/>
    <p:sldId id="317" r:id="rId27"/>
    <p:sldId id="328" r:id="rId28"/>
    <p:sldId id="329" r:id="rId29"/>
    <p:sldId id="318" r:id="rId30"/>
    <p:sldId id="288" r:id="rId31"/>
    <p:sldId id="330" r:id="rId32"/>
    <p:sldId id="331" r:id="rId33"/>
    <p:sldId id="338" r:id="rId34"/>
    <p:sldId id="339" r:id="rId35"/>
    <p:sldId id="340" r:id="rId36"/>
    <p:sldId id="341"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A23"/>
    <a:srgbClr val="F25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snapToGrid="0">
      <p:cViewPr varScale="1">
        <p:scale>
          <a:sx n="59" d="100"/>
          <a:sy n="59" d="100"/>
        </p:scale>
        <p:origin x="94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8D7C0-C376-4638-AB7B-0F1D112004B4}"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AA7EB-FEA9-4330-98BF-49422EA2CF1D}" type="slidenum">
              <a:rPr lang="en-US" smtClean="0"/>
              <a:t>‹#›</a:t>
            </a:fld>
            <a:endParaRPr lang="en-US"/>
          </a:p>
        </p:txBody>
      </p:sp>
    </p:spTree>
    <p:extLst>
      <p:ext uri="{BB962C8B-B14F-4D97-AF65-F5344CB8AC3E}">
        <p14:creationId xmlns:p14="http://schemas.microsoft.com/office/powerpoint/2010/main" val="3236898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1</a:t>
            </a:fld>
            <a:endParaRPr lang="zh-CN" altLang="en-US"/>
          </a:p>
        </p:txBody>
      </p:sp>
    </p:spTree>
    <p:extLst>
      <p:ext uri="{BB962C8B-B14F-4D97-AF65-F5344CB8AC3E}">
        <p14:creationId xmlns:p14="http://schemas.microsoft.com/office/powerpoint/2010/main" val="47353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27</a:t>
            </a:fld>
            <a:endParaRPr lang="zh-CN" altLang="en-US"/>
          </a:p>
        </p:txBody>
      </p:sp>
    </p:spTree>
    <p:extLst>
      <p:ext uri="{BB962C8B-B14F-4D97-AF65-F5344CB8AC3E}">
        <p14:creationId xmlns:p14="http://schemas.microsoft.com/office/powerpoint/2010/main" val="1017793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0446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3</a:t>
            </a:fld>
            <a:endParaRPr lang="zh-CN" altLang="en-US"/>
          </a:p>
        </p:txBody>
      </p:sp>
    </p:spTree>
    <p:extLst>
      <p:ext uri="{BB962C8B-B14F-4D97-AF65-F5344CB8AC3E}">
        <p14:creationId xmlns:p14="http://schemas.microsoft.com/office/powerpoint/2010/main" val="259915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8994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68199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7889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7</a:t>
            </a:fld>
            <a:endParaRPr lang="zh-CN" altLang="en-US"/>
          </a:p>
        </p:txBody>
      </p:sp>
    </p:spTree>
    <p:extLst>
      <p:ext uri="{BB962C8B-B14F-4D97-AF65-F5344CB8AC3E}">
        <p14:creationId xmlns:p14="http://schemas.microsoft.com/office/powerpoint/2010/main" val="888143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8</a:t>
            </a:fld>
            <a:endParaRPr lang="zh-CN" altLang="en-US"/>
          </a:p>
        </p:txBody>
      </p:sp>
    </p:spTree>
    <p:extLst>
      <p:ext uri="{BB962C8B-B14F-4D97-AF65-F5344CB8AC3E}">
        <p14:creationId xmlns:p14="http://schemas.microsoft.com/office/powerpoint/2010/main" val="104704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AA7EB-FEA9-4330-98BF-49422EA2CF1D}" type="slidenum">
              <a:rPr lang="en-US" smtClean="0"/>
              <a:t>24</a:t>
            </a:fld>
            <a:endParaRPr lang="en-US"/>
          </a:p>
        </p:txBody>
      </p:sp>
    </p:spTree>
    <p:extLst>
      <p:ext uri="{BB962C8B-B14F-4D97-AF65-F5344CB8AC3E}">
        <p14:creationId xmlns:p14="http://schemas.microsoft.com/office/powerpoint/2010/main" val="235748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AA7EB-FEA9-4330-98BF-49422EA2C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13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96569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087000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280764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Tree>
    <p:extLst>
      <p:ext uri="{BB962C8B-B14F-4D97-AF65-F5344CB8AC3E}">
        <p14:creationId xmlns:p14="http://schemas.microsoft.com/office/powerpoint/2010/main" val="22433689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
        <p:nvSpPr>
          <p:cNvPr id="2" name="矩形 1">
            <a:extLst>
              <a:ext uri="{FF2B5EF4-FFF2-40B4-BE49-F238E27FC236}">
                <a16:creationId xmlns:a16="http://schemas.microsoft.com/office/drawing/2014/main"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2"/>
            <a:ext cx="2423160" cy="1516177"/>
          </a:xfrm>
          <a:prstGeom prst="rect">
            <a:avLst/>
          </a:prstGeom>
        </p:spPr>
      </p:pic>
    </p:spTree>
    <p:extLst>
      <p:ext uri="{BB962C8B-B14F-4D97-AF65-F5344CB8AC3E}">
        <p14:creationId xmlns:p14="http://schemas.microsoft.com/office/powerpoint/2010/main" val="38035241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4509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490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1264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68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828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5438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80582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417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258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452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8604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2166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362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0160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814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9045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528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16982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7285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5308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7185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2538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268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010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482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109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6933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48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42523307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097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77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1936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955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1891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0617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458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26742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08494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97532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54752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61811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4A3E6DAC-4ACE-F21B-71A1-F5777CB1FA0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1692957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6990106F-0F35-10CD-F342-21ABED3C9B6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15835328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B968295B-7405-6DC5-01B1-A21C2B65F0B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5880097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7619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1.png"/><Relationship Id="rId18" Type="http://schemas.openxmlformats.org/officeDocument/2006/relationships/image" Target="../media/image55.png"/><Relationship Id="rId3" Type="http://schemas.openxmlformats.org/officeDocument/2006/relationships/image" Target="../media/image42.png"/><Relationship Id="rId21" Type="http://schemas.openxmlformats.org/officeDocument/2006/relationships/image" Target="../media/image58.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image" Target="../media/image41.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3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image" Target="../media/image30.png"/><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59.sv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1.png"/><Relationship Id="rId7"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62.png"/><Relationship Id="rId11" Type="http://schemas.openxmlformats.org/officeDocument/2006/relationships/image" Target="../media/image64.svg"/><Relationship Id="rId5" Type="http://schemas.openxmlformats.org/officeDocument/2006/relationships/image" Target="../media/image31.png"/><Relationship Id="rId10"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42.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31.png"/><Relationship Id="rId1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3" name="Picture 2"/>
          <p:cNvPicPr>
            <a:picLocks noChangeAspect="1"/>
          </p:cNvPicPr>
          <p:nvPr/>
        </p:nvPicPr>
        <p:blipFill>
          <a:blip r:embed="rId7"/>
          <a:stretch>
            <a:fillRect/>
          </a:stretch>
        </p:blipFill>
        <p:spPr>
          <a:xfrm>
            <a:off x="2396148" y="1438650"/>
            <a:ext cx="7912301" cy="2269749"/>
          </a:xfrm>
          <a:prstGeom prst="rect">
            <a:avLst/>
          </a:prstGeom>
        </p:spPr>
      </p:pic>
    </p:spTree>
    <p:extLst>
      <p:ext uri="{BB962C8B-B14F-4D97-AF65-F5344CB8AC3E}">
        <p14:creationId xmlns:p14="http://schemas.microsoft.com/office/powerpoint/2010/main" val="687544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523473" y="395097"/>
            <a:ext cx="7250446" cy="2466915"/>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0"/>
                <a:solidFill>
                  <a:srgbClr val="002060"/>
                </a:solidFill>
                <a:latin typeface="Calibri" panose="020F0502020204030204"/>
                <a:ea typeface="LNTH-LuoLuoNotangYuanTi 1" pitchFamily="2" charset="-128"/>
                <a:cs typeface="LNTH-LuoLuoNotangYuanTi 1" pitchFamily="2" charset="-128"/>
              </a:rPr>
              <a:t>Môi trường bao gồm những gì?</a:t>
            </a:r>
            <a:endParaRPr kumimoji="0" lang="en-US" sz="5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435933" y="3698758"/>
            <a:ext cx="6752618" cy="2431435"/>
          </a:xfrm>
          <a:prstGeom prst="rect">
            <a:avLst/>
          </a:prstGeom>
          <a:noFill/>
        </p:spPr>
        <p:txBody>
          <a:bodyPr wrap="square" rtlCol="0">
            <a:spAutoFit/>
          </a:bodyPr>
          <a:lstStyle/>
          <a:p>
            <a:pPr algn="just"/>
            <a:r>
              <a:rPr lang="en-US" sz="3800" b="1" dirty="0">
                <a:solidFill>
                  <a:srgbClr val="FF0000"/>
                </a:solidFill>
              </a:rPr>
              <a:t>   </a:t>
            </a:r>
            <a:r>
              <a:rPr lang="vi-VN" sz="3800" b="1" dirty="0">
                <a:solidFill>
                  <a:srgbClr val="FF0000"/>
                </a:solidFill>
              </a:rPr>
              <a:t>Môi trường tự nhiên bao gồm ánh sáng, không khí, nhiệt độ, đất, nước, động vật, thực vật,....</a:t>
            </a:r>
            <a:endParaRPr lang="en-US" sz="3800" b="1" dirty="0">
              <a:solidFill>
                <a:srgbClr val="FF0000"/>
              </a:solidFill>
            </a:endParaRPr>
          </a:p>
        </p:txBody>
      </p:sp>
      <p:pic>
        <p:nvPicPr>
          <p:cNvPr id="10" name="Picture 9" descr="A round pink label with white text and a black background&#10;&#10;Description automatically generated">
            <a:extLst>
              <a:ext uri="{FF2B5EF4-FFF2-40B4-BE49-F238E27FC236}">
                <a16:creationId xmlns:a16="http://schemas.microsoft.com/office/drawing/2014/main" id="{19332903-1CFA-E71E-66C2-B6F4EC23BF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26906648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523473" y="395097"/>
            <a:ext cx="7250446" cy="2207240"/>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vi-VN" sz="4800" b="1" dirty="0">
                <a:ln w="0"/>
                <a:solidFill>
                  <a:srgbClr val="002060"/>
                </a:solidFill>
                <a:latin typeface="Calibri" panose="020F0502020204030204"/>
                <a:ea typeface="LNTH-LuoLuoNotangYuanTi 1" pitchFamily="2" charset="-128"/>
                <a:cs typeface="LNTH-LuoLuoNotangYuanTi 1" pitchFamily="2" charset="-128"/>
              </a:rPr>
              <a:t>Em có thể gặp các yếu tố đó ở đâu?</a:t>
            </a:r>
            <a:endParaRPr kumimoji="0" lang="en-US" sz="48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505201" y="2974043"/>
            <a:ext cx="7900500" cy="307115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192093" y="3942598"/>
            <a:ext cx="6752618" cy="1323439"/>
          </a:xfrm>
          <a:prstGeom prst="rect">
            <a:avLst/>
          </a:prstGeom>
          <a:noFill/>
        </p:spPr>
        <p:txBody>
          <a:bodyPr wrap="square" rtlCol="0">
            <a:spAutoFit/>
          </a:bodyPr>
          <a:lstStyle/>
          <a:p>
            <a:pPr lvl="0" algn="just"/>
            <a:r>
              <a:rPr lang="en-US" sz="4000" b="1" dirty="0">
                <a:solidFill>
                  <a:srgbClr val="FF0000"/>
                </a:solidFill>
                <a:latin typeface="Calibri" panose="020F0502020204030204"/>
              </a:rPr>
              <a:t>   </a:t>
            </a:r>
            <a:r>
              <a:rPr lang="vi-VN" sz="4000" b="1" dirty="0">
                <a:solidFill>
                  <a:srgbClr val="FF0000"/>
                </a:solidFill>
                <a:latin typeface="Calibri" panose="020F0502020204030204"/>
              </a:rPr>
              <a:t>Các yếu  tố này có khắp nơi  xung quanh chúng ta.</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0105579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340592" y="588137"/>
            <a:ext cx="9038607" cy="2034123"/>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Sinh vật cần các yếu tố của môi trường để làm gì?</a:t>
            </a:r>
            <a:endParaRPr kumimoji="0" lang="en-US"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435933" y="3698758"/>
            <a:ext cx="6752618" cy="2123658"/>
          </a:xfrm>
          <a:prstGeom prst="rect">
            <a:avLst/>
          </a:prstGeom>
          <a:noFill/>
        </p:spPr>
        <p:txBody>
          <a:bodyPr wrap="square" rtlCol="0">
            <a:spAutoFit/>
          </a:bodyPr>
          <a:lstStyle/>
          <a:p>
            <a:pPr lvl="0" algn="just"/>
            <a:r>
              <a:rPr lang="en-US" sz="4400" b="1" dirty="0">
                <a:solidFill>
                  <a:srgbClr val="FF0000"/>
                </a:solidFill>
                <a:latin typeface="Calibri" panose="020F0502020204030204"/>
              </a:rPr>
              <a:t>   </a:t>
            </a:r>
            <a:r>
              <a:rPr lang="vi-VN" sz="4400" b="1" dirty="0">
                <a:solidFill>
                  <a:srgbClr val="FF0000"/>
                </a:solidFill>
                <a:latin typeface="Calibri" panose="020F0502020204030204"/>
              </a:rPr>
              <a:t>Sinh vật cần các yếu tố của môi trường để sinh sống và phát triển.</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1976927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CD3ADF-3696-8B71-E599-7A70C36FF870}"/>
              </a:ext>
            </a:extLst>
          </p:cNvPr>
          <p:cNvSpPr/>
          <p:nvPr/>
        </p:nvSpPr>
        <p:spPr>
          <a:xfrm>
            <a:off x="1077188" y="117358"/>
            <a:ext cx="9997212" cy="1884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1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1063307" y="2368232"/>
            <a:ext cx="9818053" cy="4010827"/>
          </a:xfrm>
          <a:prstGeom prst="rect">
            <a:avLst/>
          </a:prstGeom>
        </p:spPr>
      </p:pic>
    </p:spTree>
    <p:extLst>
      <p:ext uri="{BB962C8B-B14F-4D97-AF65-F5344CB8AC3E}">
        <p14:creationId xmlns:p14="http://schemas.microsoft.com/office/powerpoint/2010/main" val="39753354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79041" y="630098"/>
            <a:ext cx="6446520"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endParaRPr lang="en-US"/>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526952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5CD3ADF-3696-8B71-E599-7A70C36FF870}"/>
              </a:ext>
            </a:extLst>
          </p:cNvPr>
          <p:cNvSpPr/>
          <p:nvPr/>
        </p:nvSpPr>
        <p:spPr>
          <a:xfrm>
            <a:off x="1077188" y="117358"/>
            <a:ext cx="9997212" cy="12339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white"/>
                </a:solidFill>
                <a:latin typeface="Cambria" panose="02040503050406030204" pitchFamily="18" charset="0"/>
                <a:ea typeface="Cambria" panose="02040503050406030204" pitchFamily="18" charset="0"/>
              </a:rPr>
              <a:t> Các yếu tố môi trường có trong hình: Mặt Trời, mây, bò, vịt, cây lúa,...</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1063307" y="1767840"/>
            <a:ext cx="9818053" cy="4611219"/>
          </a:xfrm>
          <a:prstGeom prst="rect">
            <a:avLst/>
          </a:prstGeom>
        </p:spPr>
      </p:pic>
    </p:spTree>
    <p:extLst>
      <p:ext uri="{BB962C8B-B14F-4D97-AF65-F5344CB8AC3E}">
        <p14:creationId xmlns:p14="http://schemas.microsoft.com/office/powerpoint/2010/main" val="33244251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422847" y="1330960"/>
            <a:ext cx="10661714" cy="5007459"/>
          </a:xfrm>
          <a:prstGeom prst="rect">
            <a:avLst/>
          </a:prstGeom>
        </p:spPr>
      </p:pic>
      <p:sp>
        <p:nvSpPr>
          <p:cNvPr id="3" name="Rounded Rectangular Callout 2">
            <a:extLst>
              <a:ext uri="{FF2B5EF4-FFF2-40B4-BE49-F238E27FC236}">
                <a16:creationId xmlns:a16="http://schemas.microsoft.com/office/drawing/2014/main" id="{9FDF0A3C-E8E0-08B7-7A2E-D2AAE50EEC62}"/>
              </a:ext>
            </a:extLst>
          </p:cNvPr>
          <p:cNvSpPr/>
          <p:nvPr/>
        </p:nvSpPr>
        <p:spPr>
          <a:xfrm>
            <a:off x="0" y="680720"/>
            <a:ext cx="236728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Mây che nắng hoặc mang mưa</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4" name="Rounded Rectangular Callout 2">
            <a:extLst>
              <a:ext uri="{FF2B5EF4-FFF2-40B4-BE49-F238E27FC236}">
                <a16:creationId xmlns:a16="http://schemas.microsoft.com/office/drawing/2014/main" id="{AB55B6B3-F152-6B1C-C8AB-E40E2CB40836}"/>
              </a:ext>
            </a:extLst>
          </p:cNvPr>
          <p:cNvSpPr/>
          <p:nvPr/>
        </p:nvSpPr>
        <p:spPr>
          <a:xfrm>
            <a:off x="7264400" y="518160"/>
            <a:ext cx="209296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Cây gỗ giúp chim chóc làm tổ</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5" name="Rounded Rectangular Callout 2">
            <a:extLst>
              <a:ext uri="{FF2B5EF4-FFF2-40B4-BE49-F238E27FC236}">
                <a16:creationId xmlns:a16="http://schemas.microsoft.com/office/drawing/2014/main" id="{21116F7F-2355-D4D6-2859-AC630BA5BF12}"/>
              </a:ext>
            </a:extLst>
          </p:cNvPr>
          <p:cNvSpPr/>
          <p:nvPr/>
        </p:nvSpPr>
        <p:spPr>
          <a:xfrm>
            <a:off x="5323840" y="3505200"/>
            <a:ext cx="2499360" cy="1097280"/>
          </a:xfrm>
          <a:prstGeom prst="wedgeRoundRectCallout">
            <a:avLst>
              <a:gd name="adj1" fmla="val 32512"/>
              <a:gd name="adj2" fmla="val 762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Hồ nước cho vịt thức ăn, nước uống</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7" name="Rounded Rectangular Callout 2">
            <a:extLst>
              <a:ext uri="{FF2B5EF4-FFF2-40B4-BE49-F238E27FC236}">
                <a16:creationId xmlns:a16="http://schemas.microsoft.com/office/drawing/2014/main" id="{693F3A53-E69A-4467-EA8A-967B2401D8E4}"/>
              </a:ext>
            </a:extLst>
          </p:cNvPr>
          <p:cNvSpPr/>
          <p:nvPr/>
        </p:nvSpPr>
        <p:spPr>
          <a:xfrm>
            <a:off x="589280" y="2885440"/>
            <a:ext cx="2499360" cy="1300480"/>
          </a:xfrm>
          <a:prstGeom prst="wedgeRoundRectCallout">
            <a:avLst>
              <a:gd name="adj1" fmla="val 1211"/>
              <a:gd name="adj2" fmla="val 82737"/>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a:solidFill>
                  <a:prstClr val="white"/>
                </a:solidFill>
                <a:latin typeface="Cambria" panose="02040503050406030204" pitchFamily="18" charset="0"/>
                <a:ea typeface="Cambria" panose="02040503050406030204" pitchFamily="18" charset="0"/>
                <a:cs typeface="Open Sans" panose="020B0606030504020204" pitchFamily="34" charset="0"/>
              </a:rPr>
              <a:t>Cây lúa cho con người hạt gạo để ăn, rơm rạ để đun bếp, làm chổi,...</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9" name="Rounded Rectangular Callout 2">
            <a:extLst>
              <a:ext uri="{FF2B5EF4-FFF2-40B4-BE49-F238E27FC236}">
                <a16:creationId xmlns:a16="http://schemas.microsoft.com/office/drawing/2014/main" id="{6B7AAEE4-5E5D-D8CF-489B-6131ED311695}"/>
              </a:ext>
            </a:extLst>
          </p:cNvPr>
          <p:cNvSpPr/>
          <p:nvPr/>
        </p:nvSpPr>
        <p:spPr>
          <a:xfrm>
            <a:off x="3342640" y="1971040"/>
            <a:ext cx="2875280" cy="1300480"/>
          </a:xfrm>
          <a:prstGeom prst="wedgeRoundRectCallout">
            <a:avLst>
              <a:gd name="adj1" fmla="val -21147"/>
              <a:gd name="adj2" fmla="val 142893"/>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Người lấy sữa, thịt để ăn uống, da bò làm áo da, túi xách, giày dép</a:t>
            </a:r>
            <a:r>
              <a:rPr lang="en-US"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0" name="Rounded Rectangular Callout 2">
            <a:extLst>
              <a:ext uri="{FF2B5EF4-FFF2-40B4-BE49-F238E27FC236}">
                <a16:creationId xmlns:a16="http://schemas.microsoft.com/office/drawing/2014/main" id="{4707A361-F2D3-532C-CD4C-DC647D808BCA}"/>
              </a:ext>
            </a:extLst>
          </p:cNvPr>
          <p:cNvSpPr/>
          <p:nvPr/>
        </p:nvSpPr>
        <p:spPr>
          <a:xfrm>
            <a:off x="6532880" y="1828800"/>
            <a:ext cx="2702560" cy="1300480"/>
          </a:xfrm>
          <a:prstGeom prst="wedgeRoundRectCallout">
            <a:avLst>
              <a:gd name="adj1" fmla="val -4186"/>
              <a:gd name="adj2" fmla="val 694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Không khí rất cần cho sự sống của con người và các loài sinh vật để hô hấp.</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5987270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endParaRPr lang="en-US"/>
          </a:p>
        </p:txBody>
      </p:sp>
      <p:sp>
        <p:nvSpPr>
          <p:cNvPr id="5" name="TextBox 4"/>
          <p:cNvSpPr txBox="1"/>
          <p:nvPr/>
        </p:nvSpPr>
        <p:spPr>
          <a:xfrm>
            <a:off x="3390914" y="1840567"/>
            <a:ext cx="5585445" cy="424731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cs typeface="Open Sans" panose="020B0606030504020204" pitchFamily="34" charset="0"/>
              </a:rPr>
              <a:t>Môi trường cung cấp rất nhiều yếu tố giúp cho các loài sinh vật và phát triển.</a:t>
            </a:r>
            <a:endParaRPr lang="en-US" sz="54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6068376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3F1EB0-AE8D-E488-6008-2E183CDB0463}"/>
              </a:ext>
            </a:extLst>
          </p:cNvPr>
          <p:cNvPicPr>
            <a:picLocks noChangeAspect="1"/>
          </p:cNvPicPr>
          <p:nvPr/>
        </p:nvPicPr>
        <p:blipFill>
          <a:blip r:embed="rId2"/>
          <a:stretch>
            <a:fillRect/>
          </a:stretch>
        </p:blipFill>
        <p:spPr>
          <a:xfrm>
            <a:off x="2001520" y="1391568"/>
            <a:ext cx="7575655" cy="5212432"/>
          </a:xfrm>
          <a:prstGeom prst="rect">
            <a:avLst/>
          </a:prstGeom>
        </p:spPr>
      </p:pic>
      <p:sp>
        <p:nvSpPr>
          <p:cNvPr id="5" name="Rectangle 4">
            <a:extLst>
              <a:ext uri="{FF2B5EF4-FFF2-40B4-BE49-F238E27FC236}">
                <a16:creationId xmlns:a16="http://schemas.microsoft.com/office/drawing/2014/main" id="{B55AB5CB-784F-AB53-70BA-3F79AEBD3099}"/>
              </a:ext>
            </a:extLst>
          </p:cNvPr>
          <p:cNvSpPr/>
          <p:nvPr/>
        </p:nvSpPr>
        <p:spPr>
          <a:xfrm>
            <a:off x="762000" y="117358"/>
            <a:ext cx="10312400" cy="1122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4</a:t>
            </a: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047956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79041" y="630098"/>
            <a:ext cx="6446520"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13438050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5"/>
          <p:cNvSpPr/>
          <p:nvPr/>
        </p:nvSpPr>
        <p:spPr>
          <a:xfrm>
            <a:off x="3635261" y="3251200"/>
            <a:ext cx="4777219" cy="3606800"/>
          </a:xfrm>
          <a:custGeom>
            <a:avLst/>
            <a:gdLst/>
            <a:ahLst/>
            <a:cxnLst/>
            <a:rect l="l" t="t" r="r" b="b"/>
            <a:pathLst>
              <a:path w="5350839" h="4039884">
                <a:moveTo>
                  <a:pt x="0" y="0"/>
                </a:moveTo>
                <a:lnTo>
                  <a:pt x="5350839" y="0"/>
                </a:lnTo>
                <a:lnTo>
                  <a:pt x="5350839" y="4039884"/>
                </a:lnTo>
                <a:lnTo>
                  <a:pt x="0" y="4039884"/>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79B8CEE-9A2D-68C8-0798-08EA3D90D376}"/>
              </a:ext>
            </a:extLst>
          </p:cNvPr>
          <p:cNvPicPr>
            <a:picLocks noChangeAspect="1"/>
          </p:cNvPicPr>
          <p:nvPr/>
        </p:nvPicPr>
        <p:blipFill>
          <a:blip r:embed="rId3"/>
          <a:stretch>
            <a:fillRect/>
          </a:stretch>
        </p:blipFill>
        <p:spPr>
          <a:xfrm>
            <a:off x="1792876" y="973236"/>
            <a:ext cx="8382727" cy="2127688"/>
          </a:xfrm>
          <a:prstGeom prst="rect">
            <a:avLst/>
          </a:prstGeom>
        </p:spPr>
      </p:pic>
    </p:spTree>
    <p:extLst>
      <p:ext uri="{BB962C8B-B14F-4D97-AF65-F5344CB8AC3E}">
        <p14:creationId xmlns:p14="http://schemas.microsoft.com/office/powerpoint/2010/main" val="20273712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1C5D967-A180-35B5-C002-9B371BFB57E6}"/>
              </a:ext>
            </a:extLst>
          </p:cNvPr>
          <p:cNvPicPr>
            <a:picLocks noChangeAspect="1"/>
          </p:cNvPicPr>
          <p:nvPr/>
        </p:nvPicPr>
        <p:blipFill>
          <a:blip r:embed="rId2"/>
          <a:stretch>
            <a:fillRect/>
          </a:stretch>
        </p:blipFill>
        <p:spPr>
          <a:xfrm>
            <a:off x="397827" y="1549082"/>
            <a:ext cx="4720058" cy="3429318"/>
          </a:xfrm>
          <a:prstGeom prst="rect">
            <a:avLst/>
          </a:prstGeom>
        </p:spPr>
      </p:pic>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i="1" dirty="0">
                <a:solidFill>
                  <a:srgbClr val="FF0000"/>
                </a:solidFill>
                <a:latin typeface="Calibri"/>
              </a:rPr>
              <a:t>Môi trường cung cấp đất đai cho con người xây dựng nhà cửa để ở , đường xá để đi lại,...</a:t>
            </a:r>
            <a:endParaRPr lang="vi-VN" sz="4000" dirty="0">
              <a:solidFill>
                <a:srgbClr val="002060"/>
              </a:solidFill>
              <a:latin typeface="Calibri"/>
            </a:endParaRPr>
          </a:p>
        </p:txBody>
      </p:sp>
    </p:spTree>
    <p:extLst>
      <p:ext uri="{BB962C8B-B14F-4D97-AF65-F5344CB8AC3E}">
        <p14:creationId xmlns:p14="http://schemas.microsoft.com/office/powerpoint/2010/main" val="24402229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đất cung cấp tài nguyên than đá cho con người làm chất đốt,...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D0D5AE9-775A-5276-FB2E-C77FCE6F5B94}"/>
              </a:ext>
            </a:extLst>
          </p:cNvPr>
          <p:cNvPicPr>
            <a:picLocks noChangeAspect="1"/>
          </p:cNvPicPr>
          <p:nvPr/>
        </p:nvPicPr>
        <p:blipFill>
          <a:blip r:embed="rId2"/>
          <a:stretch>
            <a:fillRect/>
          </a:stretch>
        </p:blipFill>
        <p:spPr>
          <a:xfrm>
            <a:off x="399414" y="1956434"/>
            <a:ext cx="4446905" cy="2911933"/>
          </a:xfrm>
          <a:prstGeom prst="rect">
            <a:avLst/>
          </a:prstGeom>
        </p:spPr>
      </p:pic>
    </p:spTree>
    <p:extLst>
      <p:ext uri="{BB962C8B-B14F-4D97-AF65-F5344CB8AC3E}">
        <p14:creationId xmlns:p14="http://schemas.microsoft.com/office/powerpoint/2010/main" val="25738588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nước cung cấp các loài thủy hải sản làm thức ăn cho con người,....</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7573CB-210D-F70B-071B-36887B31F5B1}"/>
              </a:ext>
            </a:extLst>
          </p:cNvPr>
          <p:cNvPicPr>
            <a:picLocks noChangeAspect="1"/>
          </p:cNvPicPr>
          <p:nvPr/>
        </p:nvPicPr>
        <p:blipFill>
          <a:blip r:embed="rId2"/>
          <a:stretch>
            <a:fillRect/>
          </a:stretch>
        </p:blipFill>
        <p:spPr>
          <a:xfrm>
            <a:off x="399414" y="1735137"/>
            <a:ext cx="4548505" cy="3128668"/>
          </a:xfrm>
          <a:prstGeom prst="rect">
            <a:avLst/>
          </a:prstGeom>
        </p:spPr>
      </p:pic>
    </p:spTree>
    <p:extLst>
      <p:ext uri="{BB962C8B-B14F-4D97-AF65-F5344CB8AC3E}">
        <p14:creationId xmlns:p14="http://schemas.microsoft.com/office/powerpoint/2010/main" val="10599113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thực vật cung cấp các loại cây làm thuốc cho các loài động vật và con người</a:t>
            </a:r>
            <a:r>
              <a:rPr lang="en-US" sz="4000" b="1" i="1" dirty="0">
                <a:solidFill>
                  <a:srgbClr val="FF0000"/>
                </a:solidFill>
                <a:latin typeface="Calibri"/>
              </a:rPr>
              <a: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E409221-D917-EDEC-4432-26DC1DF57292}"/>
              </a:ext>
            </a:extLst>
          </p:cNvPr>
          <p:cNvPicPr>
            <a:picLocks noChangeAspect="1"/>
          </p:cNvPicPr>
          <p:nvPr/>
        </p:nvPicPr>
        <p:blipFill>
          <a:blip r:embed="rId2"/>
          <a:stretch>
            <a:fillRect/>
          </a:stretch>
        </p:blipFill>
        <p:spPr>
          <a:xfrm>
            <a:off x="538797" y="1933892"/>
            <a:ext cx="4602981" cy="3064828"/>
          </a:xfrm>
          <a:prstGeom prst="rect">
            <a:avLst/>
          </a:prstGeom>
        </p:spPr>
      </p:pic>
    </p:spTree>
    <p:extLst>
      <p:ext uri="{BB962C8B-B14F-4D97-AF65-F5344CB8AC3E}">
        <p14:creationId xmlns:p14="http://schemas.microsoft.com/office/powerpoint/2010/main" val="20677760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943866" y="5509482"/>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57321" y="3774722"/>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11"/>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a:blipFill>
        </p:spPr>
        <p:txBody>
          <a:bodyPr/>
          <a:lstStyle/>
          <a:p>
            <a:pPr defTabSz="609630">
              <a:defRPr/>
            </a:pPr>
            <a:r>
              <a:rPr lang="vi-VN" sz="1200" dirty="0">
                <a:solidFill>
                  <a:srgbClr val="FFFF00"/>
                </a:solidFill>
                <a:latin typeface="Arial" panose="020B0604020202020204" pitchFamily="34" charset="0"/>
              </a:rPr>
              <a:t> </a:t>
            </a:r>
            <a:endParaRPr lang="en-US" sz="1200" dirty="0">
              <a:solidFill>
                <a:srgbClr val="FFFF00"/>
              </a:solidFill>
              <a:latin typeface="Calibri"/>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581672" y="1361142"/>
            <a:ext cx="8131403"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9630">
              <a:lnSpc>
                <a:spcPct val="100000"/>
              </a:lnSpc>
            </a:pPr>
            <a:r>
              <a:rPr lang="it-IT" sz="4000" b="1" dirty="0">
                <a:solidFill>
                  <a:srgbClr val="002060"/>
                </a:solidFill>
                <a:latin typeface="Calibri" panose="020F0502020204030204" pitchFamily="34" charset="0"/>
                <a:ea typeface="Calibri" panose="020F0502020204030204" pitchFamily="34" charset="0"/>
                <a:cs typeface="Calibri" panose="020F0502020204030204" pitchFamily="34" charset="0"/>
              </a:rPr>
              <a:t>Đối với những loài sinh vật sống trên cạn, mặt đất cung cấp những gì cho chúng hoạt động sống?</a:t>
            </a:r>
            <a:endPar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243066" y="3554869"/>
            <a:ext cx="6703937" cy="4429872"/>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2" name="Rectangle: Rounded Corners 1">
            <a:extLst>
              <a:ext uri="{FF2B5EF4-FFF2-40B4-BE49-F238E27FC236}">
                <a16:creationId xmlns:a16="http://schemas.microsoft.com/office/drawing/2014/main" id="{94556771-DB17-6B13-B8F4-5041EEA0FDB4}"/>
              </a:ext>
            </a:extLst>
          </p:cNvPr>
          <p:cNvSpPr/>
          <p:nvPr/>
        </p:nvSpPr>
        <p:spPr>
          <a:xfrm>
            <a:off x="5271304" y="3635297"/>
            <a:ext cx="6571291" cy="2716011"/>
          </a:xfrm>
          <a:prstGeom prst="roundRect">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Mặt </a:t>
            </a:r>
            <a:r>
              <a:rPr lang="en-US" sz="4000" b="1" i="1" dirty="0" err="1">
                <a:solidFill>
                  <a:srgbClr val="FF0000"/>
                </a:solidFill>
                <a:latin typeface="Calibri"/>
              </a:rPr>
              <a:t>đất</a:t>
            </a:r>
            <a:r>
              <a:rPr lang="vi-VN" sz="4000" b="1" i="1" dirty="0">
                <a:solidFill>
                  <a:srgbClr val="FF0000"/>
                </a:solidFill>
                <a:latin typeface="Calibri"/>
              </a:rPr>
              <a:t>: </a:t>
            </a:r>
            <a:r>
              <a:rPr lang="vi-VN" sz="4000" i="1" dirty="0">
                <a:solidFill>
                  <a:srgbClr val="FF0000"/>
                </a:solidFill>
                <a:latin typeface="Calibri"/>
              </a:rPr>
              <a:t>Môi trường cung cấp thức ăn, và tất cả những yếu tố cần cho con người và các loài vật sinh sống,...</a:t>
            </a:r>
          </a:p>
        </p:txBody>
      </p:sp>
    </p:spTree>
    <p:extLst>
      <p:ext uri="{BB962C8B-B14F-4D97-AF65-F5344CB8AC3E}">
        <p14:creationId xmlns:p14="http://schemas.microsoft.com/office/powerpoint/2010/main" val="3826653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943866" y="5509482"/>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57321" y="3774722"/>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1"/>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2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581672" y="1361142"/>
            <a:ext cx="8131403"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609630">
              <a:lnSpc>
                <a:spcPct val="100000"/>
              </a:lnSpc>
            </a:pPr>
            <a:r>
              <a:rPr lang="vi-VN" b="1" dirty="0">
                <a:solidFill>
                  <a:srgbClr val="002060"/>
                </a:solidFill>
                <a:latin typeface="Calibri" panose="020F0502020204030204" pitchFamily="34" charset="0"/>
                <a:ea typeface="Calibri" panose="020F0502020204030204" pitchFamily="34" charset="0"/>
                <a:cs typeface="Calibri" panose="020F0502020204030204" pitchFamily="34" charset="0"/>
              </a:rPr>
              <a:t>Kể tên những loài thực vật , động vật con người sử dụng làm thuốc mà em biết?</a:t>
            </a:r>
            <a:endParaRPr kumimoji="0" lang="vi-VN"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243066" y="3554869"/>
            <a:ext cx="6703937" cy="4429872"/>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11665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3390914" y="1840567"/>
            <a:ext cx="5732766" cy="4154984"/>
          </a:xfrm>
          <a:prstGeom prst="rect">
            <a:avLst/>
          </a:prstGeom>
          <a:noFill/>
        </p:spPr>
        <p:txBody>
          <a:bodyPr wrap="square" rtlCol="0">
            <a:spAutoFit/>
          </a:bodyPr>
          <a:lstStyle/>
          <a:p>
            <a:pPr lvl="0" algn="ctr"/>
            <a:r>
              <a:rPr lang="vi-VN" sz="4400" b="1" dirty="0">
                <a:solidFill>
                  <a:prstClr val="white"/>
                </a:solidFill>
                <a:latin typeface="Cambria" panose="02040503050406030204" pitchFamily="18" charset="0"/>
                <a:ea typeface="Cambria" panose="02040503050406030204" pitchFamily="18" charset="0"/>
                <a:cs typeface="Open Sans" panose="020B0606030504020204" pitchFamily="34" charset="0"/>
              </a:rPr>
              <a:t>Môi trường cung cấp thức ăn, nơi ở, các nhu cầu sống thiết yếu cho con người và các sinh vật khác sinh sống và phát triển.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5571266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4" name="Picture 3" descr="A black and orange text&#10;&#10;Description automatically generated">
            <a:extLst>
              <a:ext uri="{FF2B5EF4-FFF2-40B4-BE49-F238E27FC236}">
                <a16:creationId xmlns:a16="http://schemas.microsoft.com/office/drawing/2014/main" id="{1A5A225F-0B9E-70E9-2115-7DAADEF601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24997"/>
            <a:ext cx="12192000" cy="2939719"/>
          </a:xfrm>
          <a:prstGeom prst="rect">
            <a:avLst/>
          </a:prstGeom>
        </p:spPr>
      </p:pic>
    </p:spTree>
    <p:extLst>
      <p:ext uri="{BB962C8B-B14F-4D97-AF65-F5344CB8AC3E}">
        <p14:creationId xmlns:p14="http://schemas.microsoft.com/office/powerpoint/2010/main" val="36731728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9123391" y="3429000"/>
            <a:ext cx="2851581" cy="2840888"/>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defTabSz="609630"/>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9"/>
          <p:cNvSpPr/>
          <p:nvPr/>
        </p:nvSpPr>
        <p:spPr>
          <a:xfrm>
            <a:off x="136408" y="1638088"/>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2" name="Freeform 32"/>
          <p:cNvSpPr/>
          <p:nvPr/>
        </p:nvSpPr>
        <p:spPr>
          <a:xfrm>
            <a:off x="11165379" y="1841692"/>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30" name="Group 29"/>
          <p:cNvGrpSpPr/>
          <p:nvPr/>
        </p:nvGrpSpPr>
        <p:grpSpPr>
          <a:xfrm>
            <a:off x="2218177" y="182099"/>
            <a:ext cx="7857247" cy="3657833"/>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defTabSz="609630"/>
                <a:endParaRPr lang="vi-VN" sz="733">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733">
                  <a:solidFill>
                    <a:prstClr val="black"/>
                  </a:solidFill>
                  <a:latin typeface="Calibri"/>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defTabSz="609630"/>
                <a:endParaRPr lang="vi-VN" sz="733">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733">
                  <a:solidFill>
                    <a:prstClr val="black"/>
                  </a:solidFill>
                  <a:latin typeface="Calibri"/>
                </a:endParaRPr>
              </a:p>
            </p:txBody>
          </p:sp>
        </p:grpSp>
      </p:grpSp>
      <p:sp>
        <p:nvSpPr>
          <p:cNvPr id="34" name="Freeform 6"/>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31" name="Picture 30">
            <a:extLst>
              <a:ext uri="{FF2B5EF4-FFF2-40B4-BE49-F238E27FC236}">
                <a16:creationId xmlns:a16="http://schemas.microsoft.com/office/drawing/2014/main" id="{102326B0-F433-A75A-47B4-2682EA19F136}"/>
              </a:ext>
            </a:extLst>
          </p:cNvPr>
          <p:cNvPicPr>
            <a:picLocks noChangeAspect="1"/>
          </p:cNvPicPr>
          <p:nvPr/>
        </p:nvPicPr>
        <p:blipFill>
          <a:blip r:embed="rId23"/>
          <a:stretch>
            <a:fillRect/>
          </a:stretch>
        </p:blipFill>
        <p:spPr>
          <a:xfrm>
            <a:off x="2773314" y="149341"/>
            <a:ext cx="6712278" cy="3682303"/>
          </a:xfrm>
          <a:prstGeom prst="rect">
            <a:avLst/>
          </a:prstGeom>
        </p:spPr>
      </p:pic>
    </p:spTree>
    <p:extLst>
      <p:ext uri="{BB962C8B-B14F-4D97-AF65-F5344CB8AC3E}">
        <p14:creationId xmlns:p14="http://schemas.microsoft.com/office/powerpoint/2010/main" val="8708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9134135" y="1513750"/>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r>
              <a:rPr lang="vi-VN" sz="1200">
                <a:solidFill>
                  <a:prstClr val="black"/>
                </a:solidFill>
                <a:latin typeface="Arial" panose="020B0604020202020204" pitchFamily="34" charset="0"/>
              </a:rPr>
              <a:t>z</a:t>
            </a:r>
            <a:endParaRPr lang="en-US" sz="1200" dirty="0">
              <a:solidFill>
                <a:prstClr val="black"/>
              </a:solidFill>
              <a:latin typeface="Calibri"/>
            </a:endParaRPr>
          </a:p>
        </p:txBody>
      </p:sp>
      <p:sp>
        <p:nvSpPr>
          <p:cNvPr id="4" name="Freeform 4"/>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9069309" y="4406687"/>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6" name="Group 25"/>
          <p:cNvGrpSpPr/>
          <p:nvPr/>
        </p:nvGrpSpPr>
        <p:grpSpPr>
          <a:xfrm>
            <a:off x="660401" y="445254"/>
            <a:ext cx="8405540" cy="5801868"/>
            <a:chOff x="1028700" y="707898"/>
            <a:chExt cx="9979943" cy="8702802"/>
          </a:xfrm>
        </p:grpSpPr>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pPr defTabSz="609630"/>
                <a:endParaRPr lang="vi-VN" sz="1200">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pPr defTabSz="609630"/>
                <a:endParaRPr lang="vi-VN" sz="1200">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25" name="Rectangle 24"/>
          <p:cNvSpPr/>
          <p:nvPr/>
        </p:nvSpPr>
        <p:spPr>
          <a:xfrm>
            <a:off x="867630" y="1142606"/>
            <a:ext cx="7975287" cy="4678204"/>
          </a:xfrm>
          <a:prstGeom prst="rect">
            <a:avLst/>
          </a:prstGeom>
        </p:spPr>
        <p:txBody>
          <a:bodyPr wrap="square">
            <a:spAutoFit/>
          </a:bodyPr>
          <a:lstStyle/>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 chơi theo nhóm bàn tìm về một môi trường cung cấp thức ăn, chỗ ở và các nhu cầu thiết yếu khác cho sinh vật, con người.</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HS1 : nghĩ tên một loài sinh vật</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a:t>
            </a:r>
            <a:r>
              <a:rPr lang="en-US" sz="3200" b="1" kern="0" dirty="0">
                <a:solidFill>
                  <a:srgbClr val="FF0000"/>
                </a:solidFill>
                <a:latin typeface="Cambria" panose="02040503050406030204" pitchFamily="18" charset="0"/>
                <a:ea typeface="Cambria" panose="02040503050406030204" pitchFamily="18" charset="0"/>
              </a:rPr>
              <a:t> </a:t>
            </a:r>
            <a:r>
              <a:rPr lang="vi-VN" sz="3200" b="1" kern="0" dirty="0">
                <a:solidFill>
                  <a:srgbClr val="FF0000"/>
                </a:solidFill>
                <a:latin typeface="Cambria" panose="02040503050406030204" pitchFamily="18" charset="0"/>
                <a:ea typeface="Cambria" panose="02040503050406030204" pitchFamily="18" charset="0"/>
              </a:rPr>
              <a:t>HS2: nêu những yếu tố mà môi trường cung cấp cho sinh vật đó.</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Trong 3 phút, HS nào kể được nhiều và đúng  sẽ được tuyên dương, chiến thắng.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Cambria" panose="02040503050406030204" pitchFamily="18" charset="0"/>
                <a:ea typeface="Cambria" panose="02040503050406030204" pitchFamily="18" charset="0"/>
                <a:cs typeface="Open Sans" panose="020B0606030504020204" pitchFamily="34" charset="0"/>
              </a:rPr>
              <a:t>Thứ gì để thở? </a:t>
            </a:r>
            <a:endParaRPr lang="en-US" sz="48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65328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Không</a:t>
            </a:r>
            <a:r>
              <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khí</a:t>
            </a:r>
            <a:endPar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432626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2"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451565" y="162003"/>
            <a:ext cx="11425103" cy="5484256"/>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5" name="TextBox 4">
            <a:extLst>
              <a:ext uri="{FF2B5EF4-FFF2-40B4-BE49-F238E27FC236}">
                <a16:creationId xmlns:a16="http://schemas.microsoft.com/office/drawing/2014/main" id="{C55BCC71-A3A0-325D-4BAD-7A9774164E04}"/>
              </a:ext>
            </a:extLst>
          </p:cNvPr>
          <p:cNvSpPr txBox="1"/>
          <p:nvPr/>
        </p:nvSpPr>
        <p:spPr>
          <a:xfrm>
            <a:off x="909738" y="591168"/>
            <a:ext cx="10637881" cy="4832092"/>
          </a:xfrm>
          <a:prstGeom prst="rect">
            <a:avLst/>
          </a:prstGeom>
          <a:noFill/>
        </p:spPr>
        <p:txBody>
          <a:bodyPr wrap="square" rtlCol="0">
            <a:spAutoFit/>
          </a:bodyPr>
          <a:lstStyle/>
          <a:p>
            <a:pPr algn="ctr" defTabSz="609630"/>
            <a:r>
              <a:rPr lang="en-US" sz="4400" b="1" dirty="0">
                <a:solidFill>
                  <a:prstClr val="black"/>
                </a:solidFill>
                <a:latin typeface="Calibri"/>
              </a:rPr>
              <a:t>Em </a:t>
            </a:r>
            <a:r>
              <a:rPr lang="en-US" sz="4400" b="1" dirty="0" err="1">
                <a:solidFill>
                  <a:prstClr val="black"/>
                </a:solidFill>
                <a:latin typeface="Calibri"/>
              </a:rPr>
              <a:t>có</a:t>
            </a:r>
            <a:r>
              <a:rPr lang="en-US" sz="4400" b="1" dirty="0">
                <a:solidFill>
                  <a:prstClr val="black"/>
                </a:solidFill>
                <a:latin typeface="Calibri"/>
              </a:rPr>
              <a:t> </a:t>
            </a:r>
            <a:r>
              <a:rPr lang="en-US" sz="4400" b="1" dirty="0" err="1">
                <a:solidFill>
                  <a:prstClr val="black"/>
                </a:solidFill>
                <a:latin typeface="Calibri"/>
              </a:rPr>
              <a:t>biết</a:t>
            </a:r>
            <a:endParaRPr lang="en-US" sz="4400" b="1" dirty="0">
              <a:solidFill>
                <a:prstClr val="black"/>
              </a:solidFill>
              <a:latin typeface="Calibri"/>
            </a:endParaRPr>
          </a:p>
          <a:p>
            <a:pPr algn="just" defTabSz="609630"/>
            <a:r>
              <a:rPr lang="vi-VN" sz="4400" dirty="0">
                <a:solidFill>
                  <a:prstClr val="black"/>
                </a:solidFill>
                <a:latin typeface="Calibri"/>
              </a:rPr>
              <a:t>Tầng ozone bao quanh Trái Đất có khả năng hấp thụ phần lớn tia cực tím từ Mặt Trời, là những tia sáng có hại cho sinh vật và con người. Nếu tầng ozone bị thủng, tia cực tím sẽ chiếu xuống bề mặt Trái Đất gây ảnh hưởng xấu cho sinh vật, con người.</a:t>
            </a:r>
          </a:p>
        </p:txBody>
      </p:sp>
    </p:spTree>
    <p:extLst>
      <p:ext uri="{BB962C8B-B14F-4D97-AF65-F5344CB8AC3E}">
        <p14:creationId xmlns:p14="http://schemas.microsoft.com/office/powerpoint/2010/main" val="4200234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ầng Ô zôn hiện tại ra sao-">
            <a:hlinkClick r:id="" action="ppaction://media"/>
            <a:extLst>
              <a:ext uri="{FF2B5EF4-FFF2-40B4-BE49-F238E27FC236}">
                <a16:creationId xmlns:a16="http://schemas.microsoft.com/office/drawing/2014/main" id="{5E7B7B6B-D37B-B3F0-84A4-E82CA9DC83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5077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2BBA5CB7-0F06-ED35-40A7-401CACEC6A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28" y="946332"/>
            <a:ext cx="12192000" cy="2940592"/>
          </a:xfrm>
          <a:prstGeom prst="rect">
            <a:avLst/>
          </a:prstGeom>
        </p:spPr>
      </p:pic>
    </p:spTree>
    <p:extLst>
      <p:ext uri="{BB962C8B-B14F-4D97-AF65-F5344CB8AC3E}">
        <p14:creationId xmlns:p14="http://schemas.microsoft.com/office/powerpoint/2010/main" val="1500909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340592" y="588137"/>
            <a:ext cx="9038607" cy="2986266"/>
          </a:xfrm>
          <a:prstGeom prst="wedgeEllipseCallout">
            <a:avLst>
              <a:gd name="adj1" fmla="val 48329"/>
              <a:gd name="adj2" fmla="val 5824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400" b="1" dirty="0">
                <a:ln w="0"/>
                <a:solidFill>
                  <a:srgbClr val="002060"/>
                </a:solidFill>
                <a:latin typeface="Calibri" panose="020F0502020204030204"/>
                <a:ea typeface="LNTH-LuoLuoNotangYuanTi 1" pitchFamily="2" charset="-128"/>
                <a:cs typeface="LNTH-LuoLuoNotangYuanTi 1" pitchFamily="2" charset="-128"/>
              </a:rPr>
              <a:t>C</a:t>
            </a:r>
            <a:r>
              <a:rPr lang="vi-VN" sz="4400" b="1" dirty="0">
                <a:ln w="0"/>
                <a:solidFill>
                  <a:srgbClr val="002060"/>
                </a:solidFill>
                <a:latin typeface="Calibri" panose="020F0502020204030204"/>
                <a:ea typeface="LNTH-LuoLuoNotangYuanTi 1" pitchFamily="2" charset="-128"/>
                <a:cs typeface="LNTH-LuoLuoNotangYuanTi 1" pitchFamily="2" charset="-128"/>
              </a:rPr>
              <a:t>hia sẻ liên hệ với nơi em đang ở: </a:t>
            </a:r>
            <a:r>
              <a:rPr lang="vi-VN" sz="4400" b="1" i="1" dirty="0">
                <a:ln w="0"/>
                <a:solidFill>
                  <a:srgbClr val="002060"/>
                </a:solidFill>
                <a:latin typeface="Calibri" panose="020F0502020204030204"/>
                <a:ea typeface="LNTH-LuoLuoNotangYuanTi 1" pitchFamily="2" charset="-128"/>
                <a:cs typeface="LNTH-LuoLuoNotangYuanTi 1" pitchFamily="2" charset="-128"/>
              </a:rPr>
              <a:t>Môi trường cung cấp cho em những gì?</a:t>
            </a:r>
            <a:endParaRPr kumimoji="0" lang="en-US" sz="4400" b="1" i="1"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641739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798240-8298-1B08-D476-C0DC4C814B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09" r="27097" b="52982"/>
          <a:stretch/>
        </p:blipFill>
        <p:spPr>
          <a:xfrm flipH="1">
            <a:off x="655320" y="2371107"/>
            <a:ext cx="1771308" cy="1165843"/>
          </a:xfrm>
          <a:prstGeom prst="rect">
            <a:avLst/>
          </a:prstGeom>
        </p:spPr>
      </p:pic>
      <p:pic>
        <p:nvPicPr>
          <p:cNvPr id="17" name="图片 16">
            <a:extLst>
              <a:ext uri="{FF2B5EF4-FFF2-40B4-BE49-F238E27FC236}">
                <a16:creationId xmlns:a16="http://schemas.microsoft.com/office/drawing/2014/main" id="{85FAAAE2-D3D5-BB27-493E-61E5F4D31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49"/>
          <a:stretch/>
        </p:blipFill>
        <p:spPr>
          <a:xfrm>
            <a:off x="3093044" y="4194435"/>
            <a:ext cx="5624236" cy="3114753"/>
          </a:xfrm>
          <a:prstGeom prst="rect">
            <a:avLst/>
          </a:prstGeom>
        </p:spPr>
      </p:pic>
      <p:pic>
        <p:nvPicPr>
          <p:cNvPr id="19" name="图片 18">
            <a:extLst>
              <a:ext uri="{FF2B5EF4-FFF2-40B4-BE49-F238E27FC236}">
                <a16:creationId xmlns:a16="http://schemas.microsoft.com/office/drawing/2014/main" id="{D23E964A-68B9-565A-D04C-83F383651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7970" y="946144"/>
            <a:ext cx="2590806" cy="2590806"/>
          </a:xfrm>
          <a:prstGeom prst="rect">
            <a:avLst/>
          </a:prstGeom>
        </p:spPr>
      </p:pic>
      <p:pic>
        <p:nvPicPr>
          <p:cNvPr id="3" name="Picture 2"/>
          <p:cNvPicPr>
            <a:picLocks noChangeAspect="1"/>
          </p:cNvPicPr>
          <p:nvPr/>
        </p:nvPicPr>
        <p:blipFill rotWithShape="1">
          <a:blip r:embed="rId5"/>
          <a:srcRect l="22697" r="21258"/>
          <a:stretch/>
        </p:blipFill>
        <p:spPr>
          <a:xfrm>
            <a:off x="1798320" y="2371107"/>
            <a:ext cx="8741686" cy="1823328"/>
          </a:xfrm>
          <a:prstGeom prst="rect">
            <a:avLst/>
          </a:prstGeom>
        </p:spPr>
      </p:pic>
    </p:spTree>
    <p:extLst>
      <p:ext uri="{BB962C8B-B14F-4D97-AF65-F5344CB8AC3E}">
        <p14:creationId xmlns:p14="http://schemas.microsoft.com/office/powerpoint/2010/main" val="6865133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Thứ gì chống lại cơn khát? </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319024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srgbClr val="FFFF00"/>
                </a:solidFill>
                <a:latin typeface="Cambria" panose="02040503050406030204" pitchFamily="18" charset="0"/>
                <a:ea typeface="Cambria" panose="02040503050406030204" pitchFamily="18" charset="0"/>
                <a:cs typeface="Open Sans" panose="020B0606030504020204" pitchFamily="34" charset="0"/>
              </a:rPr>
              <a:t>Nước</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32374402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Để chống lại cơn đói?</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Thức</a:t>
            </a:r>
            <a:r>
              <a:rPr lang="en-US" sz="60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ăn</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4346948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dirty="0">
                <a:solidFill>
                  <a:prstClr val="white"/>
                </a:solidFill>
                <a:latin typeface="Cambria" panose="02040503050406030204" pitchFamily="18" charset="0"/>
                <a:ea typeface="Cambria" panose="02040503050406030204" pitchFamily="18" charset="0"/>
                <a:cs typeface="Open Sans" panose="020B0606030504020204" pitchFamily="34" charset="0"/>
              </a:rPr>
              <a:t>Để nhìn thấy xung quanh?</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FFFF00"/>
                </a:solidFill>
                <a:latin typeface="Cambria" panose="02040503050406030204" pitchFamily="18" charset="0"/>
                <a:ea typeface="Cambria" panose="02040503050406030204" pitchFamily="18" charset="0"/>
                <a:cs typeface="Open Sans" panose="020B0606030504020204" pitchFamily="34" charset="0"/>
              </a:rPr>
              <a:t>Ánh sáng</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40428621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3E8440AD-BC0B-604F-AAAB-10A821924CF4}"/>
              </a:ext>
            </a:extLst>
          </p:cNvPr>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CC000DD3-6C70-353F-5A78-7F5D8DE2642E}"/>
              </a:ext>
            </a:extLst>
          </p:cNvPr>
          <p:cNvPicPr>
            <a:picLocks noChangeAspect="1"/>
          </p:cNvPicPr>
          <p:nvPr/>
        </p:nvPicPr>
        <p:blipFill>
          <a:blip r:embed="rId4"/>
          <a:stretch>
            <a:fillRect/>
          </a:stretch>
        </p:blipFill>
        <p:spPr>
          <a:xfrm>
            <a:off x="603032" y="2113280"/>
            <a:ext cx="7913823" cy="3537878"/>
          </a:xfrm>
          <a:prstGeom prst="rect">
            <a:avLst/>
          </a:prstGeom>
        </p:spPr>
      </p:pic>
      <p:pic>
        <p:nvPicPr>
          <p:cNvPr id="9" name="Picture 8">
            <a:extLst>
              <a:ext uri="{FF2B5EF4-FFF2-40B4-BE49-F238E27FC236}">
                <a16:creationId xmlns:a16="http://schemas.microsoft.com/office/drawing/2014/main" id="{31E9C978-6831-8EB4-9C75-C9C419151FD2}"/>
              </a:ext>
            </a:extLst>
          </p:cNvPr>
          <p:cNvPicPr>
            <a:picLocks noChangeAspect="1"/>
          </p:cNvPicPr>
          <p:nvPr/>
        </p:nvPicPr>
        <p:blipFill>
          <a:blip r:embed="rId5"/>
          <a:stretch>
            <a:fillRect/>
          </a:stretch>
        </p:blipFill>
        <p:spPr>
          <a:xfrm>
            <a:off x="2264437" y="788354"/>
            <a:ext cx="5224725" cy="1420491"/>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942BC683-85A6-DB4E-A08B-6A50D01ED4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291793231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AA2500CD-FCE6-BFAF-7A95-0EC3AC639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242" y="429613"/>
            <a:ext cx="10473836" cy="3560373"/>
          </a:xfrm>
          <a:prstGeom prst="rect">
            <a:avLst/>
          </a:prstGeom>
        </p:spPr>
      </p:pic>
    </p:spTree>
    <p:extLst>
      <p:ext uri="{BB962C8B-B14F-4D97-AF65-F5344CB8AC3E}">
        <p14:creationId xmlns:p14="http://schemas.microsoft.com/office/powerpoint/2010/main" val="15295587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p:cNvSpPr/>
          <p:nvPr/>
        </p:nvSpPr>
        <p:spPr>
          <a:xfrm>
            <a:off x="1169081" y="457200"/>
            <a:ext cx="9891571" cy="4660806"/>
          </a:xfrm>
          <a:custGeom>
            <a:avLst/>
            <a:gdLst/>
            <a:ahLst/>
            <a:cxnLst/>
            <a:rect l="l" t="t" r="r" b="b"/>
            <a:pathLst>
              <a:path w="13458417" h="5628065">
                <a:moveTo>
                  <a:pt x="0" y="0"/>
                </a:moveTo>
                <a:lnTo>
                  <a:pt x="13458418" y="0"/>
                </a:lnTo>
                <a:lnTo>
                  <a:pt x="13458418" y="5628066"/>
                </a:lnTo>
                <a:lnTo>
                  <a:pt x="0" y="5628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8"/>
          <p:cNvSpPr txBox="1"/>
          <p:nvPr/>
        </p:nvSpPr>
        <p:spPr>
          <a:xfrm>
            <a:off x="1349668" y="751749"/>
            <a:ext cx="9519239" cy="3693319"/>
          </a:xfrm>
          <a:prstGeom prst="rect">
            <a:avLst/>
          </a:prstGeom>
        </p:spPr>
        <p:txBody>
          <a:bodyPr wrap="square" lIns="0" tIns="0" rIns="0" bIns="0" rtlCol="0" anchor="t">
            <a:spAutoFit/>
          </a:bodyPr>
          <a:lstStyle/>
          <a:p>
            <a:pPr algn="ctr"/>
            <a:r>
              <a:rPr lang="vi-VN" sz="4000" b="1" dirty="0">
                <a:solidFill>
                  <a:srgbClr val="000000"/>
                </a:solidFill>
                <a:latin typeface="Cambria" panose="02040503050406030204" pitchFamily="18" charset="0"/>
                <a:ea typeface="Cambria" panose="02040503050406030204" pitchFamily="18" charset="0"/>
                <a:cs typeface="Open Sans Bold"/>
                <a:sym typeface="Open Sans Bold"/>
              </a:rPr>
              <a:t>Môi trường bao gồm các yếu tố như ánh sáng, không khí, nhiệt độ, đất, nước, động vật, thực vật,... Sinh vật sử dụng các yếu tố do môi trường cung cấp làm thức ăn, nơi ở</a:t>
            </a:r>
            <a:r>
              <a:rPr lang="en-US" sz="4000" b="1" dirty="0">
                <a:solidFill>
                  <a:srgbClr val="000000"/>
                </a:solidFill>
                <a:latin typeface="Cambria" panose="02040503050406030204" pitchFamily="18" charset="0"/>
                <a:ea typeface="Cambria" panose="02040503050406030204" pitchFamily="18" charset="0"/>
                <a:cs typeface="Open Sans Bold"/>
                <a:sym typeface="Open Sans Bold"/>
              </a:rPr>
              <a:t> </a:t>
            </a:r>
            <a:r>
              <a:rPr lang="vi-VN" sz="4000" b="1" dirty="0">
                <a:solidFill>
                  <a:srgbClr val="000000"/>
                </a:solidFill>
                <a:latin typeface="Cambria" panose="02040503050406030204" pitchFamily="18" charset="0"/>
                <a:ea typeface="Cambria" panose="02040503050406030204" pitchFamily="18" charset="0"/>
                <a:cs typeface="Open Sans Bold"/>
                <a:sym typeface="Open Sans Bold"/>
              </a:rPr>
              <a:t>và các điều kiện cần thiết khác để sống và phát triển.</a:t>
            </a:r>
          </a:p>
        </p:txBody>
      </p:sp>
      <p:pic>
        <p:nvPicPr>
          <p:cNvPr id="6" name="Picture 5"/>
          <p:cNvPicPr>
            <a:picLocks noChangeAspect="1"/>
          </p:cNvPicPr>
          <p:nvPr/>
        </p:nvPicPr>
        <p:blipFill>
          <a:blip r:embed="rId4"/>
          <a:stretch>
            <a:fillRect/>
          </a:stretch>
        </p:blipFill>
        <p:spPr>
          <a:xfrm>
            <a:off x="3205249" y="3894129"/>
            <a:ext cx="5334462" cy="4194412"/>
          </a:xfrm>
          <a:prstGeom prst="rect">
            <a:avLst/>
          </a:prstGeom>
        </p:spPr>
      </p:pic>
    </p:spTree>
    <p:extLst>
      <p:ext uri="{BB962C8B-B14F-4D97-AF65-F5344CB8AC3E}">
        <p14:creationId xmlns:p14="http://schemas.microsoft.com/office/powerpoint/2010/main" val="2003623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729</Words>
  <Application>Microsoft Office PowerPoint</Application>
  <PresentationFormat>Widescreen</PresentationFormat>
  <Paragraphs>58</Paragraphs>
  <Slides>34</Slides>
  <Notes>11</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34</vt:i4>
      </vt:variant>
    </vt:vector>
  </HeadingPairs>
  <TitlesOfParts>
    <vt:vector size="41" baseType="lpstr">
      <vt:lpstr>Arial</vt:lpstr>
      <vt:lpstr>Calibri</vt:lpstr>
      <vt:lpstr>Cambria</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Thao Tran</cp:lastModifiedBy>
  <cp:revision>71</cp:revision>
  <dcterms:created xsi:type="dcterms:W3CDTF">2024-12-20T17:11:24Z</dcterms:created>
  <dcterms:modified xsi:type="dcterms:W3CDTF">2025-01-15T08:21:37Z</dcterms:modified>
</cp:coreProperties>
</file>