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84" r:id="rId2"/>
  </p:sldMasterIdLst>
  <p:notesMasterIdLst>
    <p:notesMasterId r:id="rId10"/>
  </p:notesMasterIdLst>
  <p:sldIdLst>
    <p:sldId id="285" r:id="rId3"/>
    <p:sldId id="263" r:id="rId4"/>
    <p:sldId id="372" r:id="rId5"/>
    <p:sldId id="373" r:id="rId6"/>
    <p:sldId id="374" r:id="rId7"/>
    <p:sldId id="375" r:id="rId8"/>
    <p:sldId id="3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1EAAF-267F-4F18-BC35-03601A2035E6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C9483-C3F4-4055-9A45-B28A89E12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4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62F41EC-8A79-4536-B5CD-9526E5E6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A5B2A-D7EF-4F33-AC59-5E5B9A5AD55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2026/5/2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F9F972-33CA-485B-AD2D-5D4439A5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9BDC8B-C4D8-49BB-B564-AD5D1CD5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93CEB-88F1-4459-86A3-DED80D24AA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20673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62F41EC-8A79-4536-B5CD-9526E5E6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A5B2A-D7EF-4F33-AC59-5E5B9A5AD55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2026/5/2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F9F972-33CA-485B-AD2D-5D4439A5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9BDC8B-C4D8-49BB-B564-AD5D1CD5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93CEB-88F1-4459-86A3-DED80D24AA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29374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62F41EC-8A79-4536-B5CD-9526E5E6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A5B2A-D7EF-4F33-AC59-5E5B9A5AD55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2026/5/2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F9F972-33CA-485B-AD2D-5D4439A5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9BDC8B-C4D8-49BB-B564-AD5D1CD5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93CEB-88F1-4459-86A3-DED80D24AA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56757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62F41EC-8A79-4536-B5CD-9526E5E6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A5B2A-D7EF-4F33-AC59-5E5B9A5AD55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2026/5/2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F9F972-33CA-485B-AD2D-5D4439A5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9BDC8B-C4D8-49BB-B564-AD5D1CD5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93CEB-88F1-4459-86A3-DED80D24AA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11740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62F41EC-8A79-4536-B5CD-9526E5E6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A5B2A-D7EF-4F33-AC59-5E5B9A5AD55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2026/5/2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F9F972-33CA-485B-AD2D-5D4439A5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9BDC8B-C4D8-49BB-B564-AD5D1CD5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93CEB-88F1-4459-86A3-DED80D24AA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14025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62F41EC-8A79-4536-B5CD-9526E5E6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A5B2A-D7EF-4F33-AC59-5E5B9A5AD55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2026/5/2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F9F972-33CA-485B-AD2D-5D4439A5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9BDC8B-C4D8-49BB-B564-AD5D1CD5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93CEB-88F1-4459-86A3-DED80D24AA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998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62F41EC-8A79-4536-B5CD-9526E5E6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A5B2A-D7EF-4F33-AC59-5E5B9A5AD55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2026/5/2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F9F972-33CA-485B-AD2D-5D4439A5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9BDC8B-C4D8-49BB-B564-AD5D1CD5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93CEB-88F1-4459-86A3-DED80D24AA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42477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62F41EC-8A79-4536-B5CD-9526E5E6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A5B2A-D7EF-4F33-AC59-5E5B9A5AD55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2026/5/2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F9F972-33CA-485B-AD2D-5D4439A5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9BDC8B-C4D8-49BB-B564-AD5D1CD5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93CEB-88F1-4459-86A3-DED80D24AA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36138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851F68E-D81C-47BC-B455-B9D05FE585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97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B338B7-E8F0-40AE-8D51-72895AB9AB7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12192000" cy="3862798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BA75F86-7BF9-487F-AE58-2C28BFF703B5}"/>
              </a:ext>
            </a:extLst>
          </p:cNvPr>
          <p:cNvSpPr/>
          <p:nvPr userDrawn="1"/>
        </p:nvSpPr>
        <p:spPr>
          <a:xfrm>
            <a:off x="337628" y="295425"/>
            <a:ext cx="11465169" cy="6246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C418C35-DDAF-4352-83AA-C238183270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76"/>
          <a:stretch/>
        </p:blipFill>
        <p:spPr>
          <a:xfrm>
            <a:off x="0" y="2936375"/>
            <a:ext cx="12192000" cy="40435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183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851F68E-D81C-47BC-B455-B9D05FE5856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97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BA75F86-7BF9-487F-AE58-2C28BFF703B5}"/>
              </a:ext>
            </a:extLst>
          </p:cNvPr>
          <p:cNvSpPr/>
          <p:nvPr userDrawn="1"/>
        </p:nvSpPr>
        <p:spPr>
          <a:xfrm>
            <a:off x="337628" y="295425"/>
            <a:ext cx="11465169" cy="6246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63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2E91D5-3E07-4FB7-B6C7-5239E948A6CE}"/>
              </a:ext>
            </a:extLst>
          </p:cNvPr>
          <p:cNvSpPr txBox="1"/>
          <p:nvPr/>
        </p:nvSpPr>
        <p:spPr>
          <a:xfrm>
            <a:off x="316043" y="426027"/>
            <a:ext cx="118759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t>YÊU CẦU CẦN ĐẠT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78C2D3-67BB-4DA0-A75D-AE5501ACFC35}"/>
              </a:ext>
            </a:extLst>
          </p:cNvPr>
          <p:cNvSpPr txBox="1"/>
          <p:nvPr/>
        </p:nvSpPr>
        <p:spPr>
          <a:xfrm>
            <a:off x="1162050" y="1380849"/>
            <a:ext cx="9877425" cy="450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cấu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marR="0" indent="-34290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Hai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kém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kém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marR="0" indent="-34290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lẽ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marR="0" indent="-34290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marR="0" indent="-34290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ngược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marR="0" indent="-34290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3502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5134DF-397F-89EC-1BE4-115CE6959143}"/>
              </a:ext>
            </a:extLst>
          </p:cNvPr>
          <p:cNvGrpSpPr/>
          <p:nvPr/>
        </p:nvGrpSpPr>
        <p:grpSpPr>
          <a:xfrm>
            <a:off x="1828800" y="0"/>
            <a:ext cx="7644808" cy="808074"/>
            <a:chOff x="3358686" y="2096806"/>
            <a:chExt cx="9719218" cy="175432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8E96CF5-C32D-E4B5-F291-55E431E28911}"/>
                </a:ext>
              </a:extLst>
            </p:cNvPr>
            <p:cNvSpPr/>
            <p:nvPr/>
          </p:nvSpPr>
          <p:spPr>
            <a:xfrm>
              <a:off x="3358686" y="2096806"/>
              <a:ext cx="9489041" cy="1754326"/>
            </a:xfrm>
            <a:prstGeom prst="roundRect">
              <a:avLst/>
            </a:prstGeom>
            <a:solidFill>
              <a:srgbClr val="DDEE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20F0502020204030204"/>
                <a:cs typeface="+mn-cs"/>
              </a:endParaRPr>
            </a:p>
          </p:txBody>
        </p:sp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B8E5C10C-0CE5-2D54-CA5F-29C1616E3963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588865" y="2100198"/>
              <a:ext cx="9489039" cy="1371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1.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Viết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số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và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đọc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số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(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theo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mẫu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).</a:t>
              </a:r>
              <a:endParaRPr kumimoji="0" lang="zh-CN" altLang="en-US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105FDE-DF9A-482F-5DA4-64F9E4A7B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164620"/>
              </p:ext>
            </p:extLst>
          </p:nvPr>
        </p:nvGraphicFramePr>
        <p:xfrm>
          <a:off x="1116419" y="1105787"/>
          <a:ext cx="10388009" cy="4958053"/>
        </p:xfrm>
        <a:graphic>
          <a:graphicData uri="http://schemas.openxmlformats.org/drawingml/2006/table">
            <a:tbl>
              <a:tblPr/>
              <a:tblGrid>
                <a:gridCol w="3303181">
                  <a:extLst>
                    <a:ext uri="{9D8B030D-6E8A-4147-A177-3AD203B41FA5}">
                      <a16:colId xmlns:a16="http://schemas.microsoft.com/office/drawing/2014/main" val="304087708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598118193"/>
                    </a:ext>
                  </a:extLst>
                </a:gridCol>
                <a:gridCol w="4646428">
                  <a:extLst>
                    <a:ext uri="{9D8B030D-6E8A-4147-A177-3AD203B41FA5}">
                      <a16:colId xmlns:a16="http://schemas.microsoft.com/office/drawing/2014/main" val="47726358"/>
                    </a:ext>
                  </a:extLst>
                </a:gridCol>
              </a:tblGrid>
              <a:tr h="429619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gồm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812416"/>
                  </a:ext>
                </a:extLst>
              </a:tr>
              <a:tr h="1056631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chục nghìn, 5 nghìn, 1 trăm và 7 đơn vị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35 107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mươi lăm nghìn một trăm linh bảy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485463"/>
                  </a:ext>
                </a:extLst>
              </a:tr>
              <a:tr h="1056631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trăm nghìn, 4 chục nghìn, 6 trăm, 3 chục và 8 đơn vị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316665"/>
                  </a:ext>
                </a:extLst>
              </a:tr>
              <a:tr h="105663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triệu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9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6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4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5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605909"/>
                  </a:ext>
                </a:extLst>
              </a:tr>
              <a:tr h="105663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triệu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8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3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9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477953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1F581C2-F656-E115-ABD9-8BFC0E83634C}"/>
              </a:ext>
            </a:extLst>
          </p:cNvPr>
          <p:cNvSpPr/>
          <p:nvPr/>
        </p:nvSpPr>
        <p:spPr>
          <a:xfrm>
            <a:off x="4603898" y="2806996"/>
            <a:ext cx="2169042" cy="95693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240 638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7E05FF2-9CA4-BCDE-4E48-9A8AC2C17BEB}"/>
              </a:ext>
            </a:extLst>
          </p:cNvPr>
          <p:cNvSpPr/>
          <p:nvPr/>
        </p:nvSpPr>
        <p:spPr>
          <a:xfrm>
            <a:off x="7102548" y="2838894"/>
            <a:ext cx="4157331" cy="95693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trăm bốn mươi nghìn sáu trăm ba mươi tám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B77F7C-EB36-C4E0-BD91-905B8660EDCF}"/>
              </a:ext>
            </a:extLst>
          </p:cNvPr>
          <p:cNvSpPr/>
          <p:nvPr/>
        </p:nvSpPr>
        <p:spPr>
          <a:xfrm>
            <a:off x="4593265" y="3987210"/>
            <a:ext cx="2169042" cy="95693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7 906 450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125070-B571-4DA3-C159-E94814FD7620}"/>
              </a:ext>
            </a:extLst>
          </p:cNvPr>
          <p:cNvSpPr/>
          <p:nvPr/>
        </p:nvSpPr>
        <p:spPr>
          <a:xfrm>
            <a:off x="7091915" y="4019108"/>
            <a:ext cx="4369983" cy="95693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Bảy triệu chín trăm linh sáu nghìn bốn trăm năm mươi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DD3FCD-B5A4-3D5D-2EE8-06BF5C776974}"/>
              </a:ext>
            </a:extLst>
          </p:cNvPr>
          <p:cNvSpPr/>
          <p:nvPr/>
        </p:nvSpPr>
        <p:spPr>
          <a:xfrm>
            <a:off x="4593265" y="5018568"/>
            <a:ext cx="2169042" cy="95693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5 830 900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3613660-0907-6889-D305-D4460BEC7082}"/>
              </a:ext>
            </a:extLst>
          </p:cNvPr>
          <p:cNvSpPr/>
          <p:nvPr/>
        </p:nvSpPr>
        <p:spPr>
          <a:xfrm>
            <a:off x="7091915" y="5050466"/>
            <a:ext cx="4369983" cy="95693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 triệu tám trăm ba mươi nghìn chín trăm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85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5134DF-397F-89EC-1BE4-115CE6959143}"/>
              </a:ext>
            </a:extLst>
          </p:cNvPr>
          <p:cNvGrpSpPr/>
          <p:nvPr/>
        </p:nvGrpSpPr>
        <p:grpSpPr>
          <a:xfrm>
            <a:off x="1456660" y="0"/>
            <a:ext cx="9601200" cy="808074"/>
            <a:chOff x="3358686" y="2096806"/>
            <a:chExt cx="9719218" cy="175432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8E96CF5-C32D-E4B5-F291-55E431E28911}"/>
                </a:ext>
              </a:extLst>
            </p:cNvPr>
            <p:cNvSpPr/>
            <p:nvPr/>
          </p:nvSpPr>
          <p:spPr>
            <a:xfrm>
              <a:off x="3358686" y="2096806"/>
              <a:ext cx="9489041" cy="1754326"/>
            </a:xfrm>
            <a:prstGeom prst="roundRect">
              <a:avLst/>
            </a:prstGeom>
            <a:solidFill>
              <a:srgbClr val="DDEE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20F0502020204030204"/>
                <a:cs typeface="+mn-cs"/>
              </a:endParaRPr>
            </a:p>
          </p:txBody>
        </p:sp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B8E5C10C-0CE5-2D54-CA5F-29C1616E3963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588864" y="2100197"/>
              <a:ext cx="9489040" cy="1536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2.  a)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Viết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mỗi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số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sau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thành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tổng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(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theo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mẫu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).</a:t>
              </a:r>
              <a:endParaRPr kumimoji="0" lang="zh-CN" altLang="en-US" sz="40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84AF36E-FFDA-9F9A-BE3E-0AA247F7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75" y="957704"/>
            <a:ext cx="6673456" cy="9242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C84A9E-5E3B-8572-F948-55C7B48F9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468" y="2002354"/>
            <a:ext cx="7133118" cy="1243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78DEEC-68CE-136D-10B8-F8AEC6F26299}"/>
              </a:ext>
            </a:extLst>
          </p:cNvPr>
          <p:cNvSpPr txBox="1"/>
          <p:nvPr/>
        </p:nvSpPr>
        <p:spPr>
          <a:xfrm>
            <a:off x="1201479" y="3359888"/>
            <a:ext cx="10154093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9 834 = 9 000 + 800 + 30 + 4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35 612 = 30 000 + 5 000 </a:t>
            </a:r>
            <a:r>
              <a:rPr lang="en-US" sz="36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+ 600 + </a:t>
            </a: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+ 2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653940 = 600 000 + 50 000 + 3 000 + 900 + 40 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7 308 054 = 7 000 000 + 300 000 + 8 000 + 50 + 4</a:t>
            </a:r>
          </a:p>
        </p:txBody>
      </p:sp>
    </p:spTree>
    <p:extLst>
      <p:ext uri="{BB962C8B-B14F-4D97-AF65-F5344CB8AC3E}">
        <p14:creationId xmlns:p14="http://schemas.microsoft.com/office/powerpoint/2010/main" val="1172663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5134DF-397F-89EC-1BE4-115CE6959143}"/>
              </a:ext>
            </a:extLst>
          </p:cNvPr>
          <p:cNvGrpSpPr/>
          <p:nvPr/>
        </p:nvGrpSpPr>
        <p:grpSpPr>
          <a:xfrm>
            <a:off x="4465674" y="0"/>
            <a:ext cx="3189768" cy="808074"/>
            <a:chOff x="3358686" y="2096806"/>
            <a:chExt cx="9719218" cy="175432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8E96CF5-C32D-E4B5-F291-55E431E28911}"/>
                </a:ext>
              </a:extLst>
            </p:cNvPr>
            <p:cNvSpPr/>
            <p:nvPr/>
          </p:nvSpPr>
          <p:spPr>
            <a:xfrm>
              <a:off x="3358686" y="2096806"/>
              <a:ext cx="9489041" cy="1754326"/>
            </a:xfrm>
            <a:prstGeom prst="roundRect">
              <a:avLst/>
            </a:prstGeom>
            <a:solidFill>
              <a:srgbClr val="DDEE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20F0502020204030204"/>
                <a:cs typeface="+mn-cs"/>
              </a:endParaRPr>
            </a:p>
          </p:txBody>
        </p:sp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B8E5C10C-0CE5-2D54-CA5F-29C1616E3963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588864" y="2100197"/>
              <a:ext cx="9489040" cy="1536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b)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Số</a:t>
              </a:r>
              <a:endParaRPr kumimoji="0" lang="zh-CN" altLang="en-US" sz="40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A78DEEC-68CE-136D-10B8-F8AEC6F26299}"/>
              </a:ext>
            </a:extLst>
          </p:cNvPr>
          <p:cNvSpPr txBox="1"/>
          <p:nvPr/>
        </p:nvSpPr>
        <p:spPr>
          <a:xfrm>
            <a:off x="903768" y="1073888"/>
            <a:ext cx="10526232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40 000 + 5 000 + 80 +        = 45 086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700 000 + 90 000 +        + 300 + 20 = 794 320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5 000 000 + 600 000 + 2 000 +        + 4 = 5 602 904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D530EE5-6B66-C0B4-E3A6-8BBAE688F4EB}"/>
              </a:ext>
            </a:extLst>
          </p:cNvPr>
          <p:cNvSpPr/>
          <p:nvPr/>
        </p:nvSpPr>
        <p:spPr>
          <a:xfrm>
            <a:off x="5422605" y="1382233"/>
            <a:ext cx="786809" cy="542260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958AB3F-F2E3-9386-1D54-6073E52FABDB}"/>
              </a:ext>
            </a:extLst>
          </p:cNvPr>
          <p:cNvSpPr/>
          <p:nvPr/>
        </p:nvSpPr>
        <p:spPr>
          <a:xfrm>
            <a:off x="4976038" y="2275367"/>
            <a:ext cx="786809" cy="542260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B6D9DB-7954-5FEB-8F35-7E6AE327612B}"/>
              </a:ext>
            </a:extLst>
          </p:cNvPr>
          <p:cNvSpPr/>
          <p:nvPr/>
        </p:nvSpPr>
        <p:spPr>
          <a:xfrm>
            <a:off x="7230140" y="3189767"/>
            <a:ext cx="786809" cy="542260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DEAE0D-38C8-DEF5-828D-E32019944F80}"/>
              </a:ext>
            </a:extLst>
          </p:cNvPr>
          <p:cNvSpPr/>
          <p:nvPr/>
        </p:nvSpPr>
        <p:spPr>
          <a:xfrm>
            <a:off x="5426149" y="1385777"/>
            <a:ext cx="786809" cy="538715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CA544C-1A4A-E5F1-F8AD-DC361CAF97CC}"/>
              </a:ext>
            </a:extLst>
          </p:cNvPr>
          <p:cNvSpPr/>
          <p:nvPr/>
        </p:nvSpPr>
        <p:spPr>
          <a:xfrm>
            <a:off x="4968949" y="2268280"/>
            <a:ext cx="868326" cy="538715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4 000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45E2AE-BF16-155E-5497-BF5A66763918}"/>
              </a:ext>
            </a:extLst>
          </p:cNvPr>
          <p:cNvSpPr/>
          <p:nvPr/>
        </p:nvSpPr>
        <p:spPr>
          <a:xfrm>
            <a:off x="7208875" y="3193312"/>
            <a:ext cx="839972" cy="538715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</a:t>
            </a:r>
          </a:p>
        </p:txBody>
      </p:sp>
    </p:spTree>
    <p:extLst>
      <p:ext uri="{BB962C8B-B14F-4D97-AF65-F5344CB8AC3E}">
        <p14:creationId xmlns:p14="http://schemas.microsoft.com/office/powerpoint/2010/main" val="780096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3" grpId="0" animBg="1"/>
      <p:bldP spid="4" grpId="0" animBg="1"/>
      <p:bldP spid="5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5134DF-397F-89EC-1BE4-115CE6959143}"/>
              </a:ext>
            </a:extLst>
          </p:cNvPr>
          <p:cNvGrpSpPr/>
          <p:nvPr/>
        </p:nvGrpSpPr>
        <p:grpSpPr>
          <a:xfrm>
            <a:off x="2583711" y="116959"/>
            <a:ext cx="6900531" cy="808074"/>
            <a:chOff x="3358686" y="2096806"/>
            <a:chExt cx="9719218" cy="175432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8E96CF5-C32D-E4B5-F291-55E431E28911}"/>
                </a:ext>
              </a:extLst>
            </p:cNvPr>
            <p:cNvSpPr/>
            <p:nvPr/>
          </p:nvSpPr>
          <p:spPr>
            <a:xfrm>
              <a:off x="3358686" y="2096806"/>
              <a:ext cx="9489041" cy="1754326"/>
            </a:xfrm>
            <a:prstGeom prst="roundRect">
              <a:avLst/>
            </a:prstGeom>
            <a:solidFill>
              <a:srgbClr val="DDEE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20F0502020204030204"/>
                <a:cs typeface="+mn-cs"/>
              </a:endParaRPr>
            </a:p>
          </p:txBody>
        </p:sp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B8E5C10C-0CE5-2D54-CA5F-29C1616E3963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588864" y="2100197"/>
              <a:ext cx="9489040" cy="1670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3. Trong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dãy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số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tự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nhiên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:</a:t>
              </a:r>
              <a:endParaRPr kumimoji="0" lang="zh-CN" altLang="en-US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266400-192D-3613-D5FA-5E7927B3818D}"/>
              </a:ext>
            </a:extLst>
          </p:cNvPr>
          <p:cNvSpPr txBox="1"/>
          <p:nvPr/>
        </p:nvSpPr>
        <p:spPr>
          <a:xfrm>
            <a:off x="1116419" y="1063256"/>
            <a:ext cx="9728791" cy="402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Hai số liên tiếp hơn kém nhau mấy đơn vị?</a:t>
            </a:r>
          </a:p>
          <a:p>
            <a:pPr algn="just">
              <a:lnSpc>
                <a:spcPct val="2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Hai số chẵn liên tiếp hơn kém nhau mấy đơn vị?</a:t>
            </a:r>
          </a:p>
          <a:p>
            <a:pPr algn="just">
              <a:lnSpc>
                <a:spcPct val="2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Hai số lẻ liên tiếp hơn kém nhau mấy đơn vị?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FA9E6F-3899-E4C3-D49B-13D53074EDD3}"/>
              </a:ext>
            </a:extLst>
          </p:cNvPr>
          <p:cNvSpPr txBox="1"/>
          <p:nvPr/>
        </p:nvSpPr>
        <p:spPr>
          <a:xfrm>
            <a:off x="1329069" y="2339163"/>
            <a:ext cx="929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số liên tiếp hơn kém nhau 1 đơn vị.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EA7B6-E8EB-A2A6-A6C1-17C7DE69D133}"/>
              </a:ext>
            </a:extLst>
          </p:cNvPr>
          <p:cNvSpPr txBox="1"/>
          <p:nvPr/>
        </p:nvSpPr>
        <p:spPr>
          <a:xfrm>
            <a:off x="1329069" y="3689498"/>
            <a:ext cx="929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số chẵn liên tiếp hơn kém nhau 2 đơn vị.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C60274-4F06-81A6-5D57-B8920F0EA2B0}"/>
              </a:ext>
            </a:extLst>
          </p:cNvPr>
          <p:cNvSpPr txBox="1"/>
          <p:nvPr/>
        </p:nvSpPr>
        <p:spPr>
          <a:xfrm>
            <a:off x="1318436" y="5114261"/>
            <a:ext cx="929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số lẻ liên tiếp hơn kém nhau 2 đơn vị.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649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5134DF-397F-89EC-1BE4-115CE6959143}"/>
              </a:ext>
            </a:extLst>
          </p:cNvPr>
          <p:cNvGrpSpPr/>
          <p:nvPr/>
        </p:nvGrpSpPr>
        <p:grpSpPr>
          <a:xfrm>
            <a:off x="4231758" y="74429"/>
            <a:ext cx="3157870" cy="832559"/>
            <a:chOff x="3358686" y="2096806"/>
            <a:chExt cx="9719218" cy="180748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8E96CF5-C32D-E4B5-F291-55E431E28911}"/>
                </a:ext>
              </a:extLst>
            </p:cNvPr>
            <p:cNvSpPr/>
            <p:nvPr/>
          </p:nvSpPr>
          <p:spPr>
            <a:xfrm>
              <a:off x="3358686" y="2096806"/>
              <a:ext cx="9489041" cy="1754326"/>
            </a:xfrm>
            <a:prstGeom prst="roundRect">
              <a:avLst/>
            </a:prstGeom>
            <a:solidFill>
              <a:srgbClr val="DDEE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B8E5C10C-0CE5-2D54-CA5F-29C1616E3963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588864" y="2100197"/>
              <a:ext cx="9489040" cy="1804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4.  </a:t>
              </a:r>
              <a:r>
                <a:rPr kumimoji="0" lang="en-US" altLang="zh-CN" sz="48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Số</a:t>
              </a:r>
              <a:r>
                <a:rPr kumimoji="0" lang="en-US" altLang="zh-CN" sz="48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?</a:t>
              </a:r>
              <a:endParaRPr kumimoji="0" lang="zh-CN" altLang="en-US" sz="48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7CFFCBE-03D8-9F3B-1EF3-0B5EBF940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347965"/>
              </p:ext>
            </p:extLst>
          </p:nvPr>
        </p:nvGraphicFramePr>
        <p:xfrm>
          <a:off x="446567" y="1584251"/>
          <a:ext cx="11153554" cy="3350936"/>
        </p:xfrm>
        <a:graphic>
          <a:graphicData uri="http://schemas.openxmlformats.org/drawingml/2006/table">
            <a:tbl>
              <a:tblPr/>
              <a:tblGrid>
                <a:gridCol w="3402419">
                  <a:extLst>
                    <a:ext uri="{9D8B030D-6E8A-4147-A177-3AD203B41FA5}">
                      <a16:colId xmlns:a16="http://schemas.microsoft.com/office/drawing/2014/main" val="221637827"/>
                    </a:ext>
                  </a:extLst>
                </a:gridCol>
                <a:gridCol w="1786269">
                  <a:extLst>
                    <a:ext uri="{9D8B030D-6E8A-4147-A177-3AD203B41FA5}">
                      <a16:colId xmlns:a16="http://schemas.microsoft.com/office/drawing/2014/main" val="2829973438"/>
                    </a:ext>
                  </a:extLst>
                </a:gridCol>
                <a:gridCol w="1904364">
                  <a:extLst>
                    <a:ext uri="{9D8B030D-6E8A-4147-A177-3AD203B41FA5}">
                      <a16:colId xmlns:a16="http://schemas.microsoft.com/office/drawing/2014/main" val="2188245099"/>
                    </a:ext>
                  </a:extLst>
                </a:gridCol>
                <a:gridCol w="1880827">
                  <a:extLst>
                    <a:ext uri="{9D8B030D-6E8A-4147-A177-3AD203B41FA5}">
                      <a16:colId xmlns:a16="http://schemas.microsoft.com/office/drawing/2014/main" val="688577118"/>
                    </a:ext>
                  </a:extLst>
                </a:gridCol>
                <a:gridCol w="2179675">
                  <a:extLst>
                    <a:ext uri="{9D8B030D-6E8A-4147-A177-3AD203B41FA5}">
                      <a16:colId xmlns:a16="http://schemas.microsoft.com/office/drawing/2014/main" val="1992825621"/>
                    </a:ext>
                  </a:extLst>
                </a:gridCol>
              </a:tblGrid>
              <a:tr h="751422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5 609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46 094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903 460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6 791 400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675576"/>
                  </a:ext>
                </a:extLst>
              </a:tr>
              <a:tr h="12997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trị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767928"/>
                  </a:ext>
                </a:extLst>
              </a:tr>
              <a:tr h="12997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trị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72842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71A845-792A-B123-24F2-6DCB73AA9201}"/>
              </a:ext>
            </a:extLst>
          </p:cNvPr>
          <p:cNvSpPr/>
          <p:nvPr/>
        </p:nvSpPr>
        <p:spPr>
          <a:xfrm>
            <a:off x="5699051" y="2392326"/>
            <a:ext cx="1743740" cy="72301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6 000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9D8C816-1ABD-3020-37B1-9C47AC763E0F}"/>
              </a:ext>
            </a:extLst>
          </p:cNvPr>
          <p:cNvSpPr/>
          <p:nvPr/>
        </p:nvSpPr>
        <p:spPr>
          <a:xfrm>
            <a:off x="5762847" y="3742661"/>
            <a:ext cx="1743740" cy="72301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90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2C4DBA-A35D-9422-5841-E8B009C8609A}"/>
              </a:ext>
            </a:extLst>
          </p:cNvPr>
          <p:cNvSpPr/>
          <p:nvPr/>
        </p:nvSpPr>
        <p:spPr>
          <a:xfrm>
            <a:off x="7687339" y="2466755"/>
            <a:ext cx="1562987" cy="72301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EABE9A0-088F-D4CC-D542-BFDCCDC7F0DB}"/>
              </a:ext>
            </a:extLst>
          </p:cNvPr>
          <p:cNvSpPr/>
          <p:nvPr/>
        </p:nvSpPr>
        <p:spPr>
          <a:xfrm>
            <a:off x="7549116" y="3763926"/>
            <a:ext cx="1743740" cy="72301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900 000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C9D4660-FB4A-0FF9-6B98-DDA4AF5F61B0}"/>
              </a:ext>
            </a:extLst>
          </p:cNvPr>
          <p:cNvSpPr/>
          <p:nvPr/>
        </p:nvSpPr>
        <p:spPr>
          <a:xfrm>
            <a:off x="9516139" y="2445490"/>
            <a:ext cx="1913861" cy="72301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6 000 000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1051AD1-2927-B10B-2DD3-B8C7C573BCD3}"/>
              </a:ext>
            </a:extLst>
          </p:cNvPr>
          <p:cNvSpPr/>
          <p:nvPr/>
        </p:nvSpPr>
        <p:spPr>
          <a:xfrm>
            <a:off x="9664995" y="3732028"/>
            <a:ext cx="1743740" cy="72301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90 000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039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5134DF-397F-89EC-1BE4-115CE6959143}"/>
              </a:ext>
            </a:extLst>
          </p:cNvPr>
          <p:cNvGrpSpPr/>
          <p:nvPr/>
        </p:nvGrpSpPr>
        <p:grpSpPr>
          <a:xfrm>
            <a:off x="1709142" y="0"/>
            <a:ext cx="9149401" cy="882503"/>
            <a:chOff x="3300393" y="1935221"/>
            <a:chExt cx="9547334" cy="191591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8E96CF5-C32D-E4B5-F291-55E431E28911}"/>
                </a:ext>
              </a:extLst>
            </p:cNvPr>
            <p:cNvSpPr/>
            <p:nvPr/>
          </p:nvSpPr>
          <p:spPr>
            <a:xfrm>
              <a:off x="3358686" y="2096806"/>
              <a:ext cx="9489041" cy="1754326"/>
            </a:xfrm>
            <a:prstGeom prst="roundRect">
              <a:avLst/>
            </a:prstGeom>
            <a:solidFill>
              <a:srgbClr val="DDEE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B8E5C10C-0CE5-2D54-CA5F-29C1616E3963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300393" y="1935221"/>
              <a:ext cx="9489040" cy="1670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思源黑体 CN" panose="020B0500000000000000" pitchFamily="34" charset="-122"/>
                </a:rPr>
                <a:t>5. </a:t>
              </a:r>
              <a:r>
                <a:rPr kumimoji="0" lang="vi-VN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思源黑体 CN" panose="020B0500000000000000" pitchFamily="34" charset="-122"/>
                </a:rPr>
                <a:t>Tìm số thích hợp với dấu “?” để được:</a:t>
              </a:r>
              <a:endParaRPr kumimoji="0" lang="zh-CN" altLang="en-US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50F461A-AA4B-17CD-EB6A-86F237B295D3}"/>
              </a:ext>
            </a:extLst>
          </p:cNvPr>
          <p:cNvSpPr txBox="1"/>
          <p:nvPr/>
        </p:nvSpPr>
        <p:spPr>
          <a:xfrm>
            <a:off x="659218" y="1254642"/>
            <a:ext cx="5837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777BBF37-A03B-49A9-9DE8-31C5AA027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1769"/>
              </p:ext>
            </p:extLst>
          </p:nvPr>
        </p:nvGraphicFramePr>
        <p:xfrm>
          <a:off x="1468473" y="2006205"/>
          <a:ext cx="8813208" cy="705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302">
                  <a:extLst>
                    <a:ext uri="{9D8B030D-6E8A-4147-A177-3AD203B41FA5}">
                      <a16:colId xmlns:a16="http://schemas.microsoft.com/office/drawing/2014/main" val="1051982899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2521425832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2796140307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1890891979"/>
                    </a:ext>
                  </a:extLst>
                </a:gridCol>
              </a:tblGrid>
              <a:tr h="70509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238188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17C5FC9A-7892-E4A6-2239-9EF5E701358D}"/>
              </a:ext>
            </a:extLst>
          </p:cNvPr>
          <p:cNvSpPr txBox="1"/>
          <p:nvPr/>
        </p:nvSpPr>
        <p:spPr>
          <a:xfrm>
            <a:off x="850604" y="2945219"/>
            <a:ext cx="5837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0" name="Table 18">
            <a:extLst>
              <a:ext uri="{FF2B5EF4-FFF2-40B4-BE49-F238E27FC236}">
                <a16:creationId xmlns:a16="http://schemas.microsoft.com/office/drawing/2014/main" id="{06663828-3B16-FA28-1DF8-E72297B43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126643"/>
              </p:ext>
            </p:extLst>
          </p:nvPr>
        </p:nvGraphicFramePr>
        <p:xfrm>
          <a:off x="1489738" y="3696782"/>
          <a:ext cx="8813208" cy="705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302">
                  <a:extLst>
                    <a:ext uri="{9D8B030D-6E8A-4147-A177-3AD203B41FA5}">
                      <a16:colId xmlns:a16="http://schemas.microsoft.com/office/drawing/2014/main" val="1051982899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2521425832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2796140307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1890891979"/>
                    </a:ext>
                  </a:extLst>
                </a:gridCol>
              </a:tblGrid>
              <a:tr h="70509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2 987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2 989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238188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650E358A-025B-6C78-F7F0-DB55C1F1C18A}"/>
              </a:ext>
            </a:extLst>
          </p:cNvPr>
          <p:cNvSpPr txBox="1"/>
          <p:nvPr/>
        </p:nvSpPr>
        <p:spPr>
          <a:xfrm>
            <a:off x="871869" y="4625163"/>
            <a:ext cx="5837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aphicFrame>
        <p:nvGraphicFramePr>
          <p:cNvPr id="22" name="Table 18">
            <a:extLst>
              <a:ext uri="{FF2B5EF4-FFF2-40B4-BE49-F238E27FC236}">
                <a16:creationId xmlns:a16="http://schemas.microsoft.com/office/drawing/2014/main" id="{2796D44F-9B2B-326D-7EC2-EC098A0C8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19106"/>
              </p:ext>
            </p:extLst>
          </p:nvPr>
        </p:nvGraphicFramePr>
        <p:xfrm>
          <a:off x="1553533" y="5355461"/>
          <a:ext cx="8813208" cy="705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302">
                  <a:extLst>
                    <a:ext uri="{9D8B030D-6E8A-4147-A177-3AD203B41FA5}">
                      <a16:colId xmlns:a16="http://schemas.microsoft.com/office/drawing/2014/main" val="1051982899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2521425832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2796140307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1890891979"/>
                    </a:ext>
                  </a:extLst>
                </a:gridCol>
              </a:tblGrid>
              <a:tr h="70509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74 500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74 504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238188"/>
                  </a:ext>
                </a:extLst>
              </a:tr>
            </a:tbl>
          </a:graphicData>
        </a:graphic>
      </p:graphicFrame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247C1FA-1BC6-4F3A-25A4-FC81863E5091}"/>
              </a:ext>
            </a:extLst>
          </p:cNvPr>
          <p:cNvSpPr/>
          <p:nvPr/>
        </p:nvSpPr>
        <p:spPr>
          <a:xfrm>
            <a:off x="3912781" y="2083981"/>
            <a:ext cx="1722475" cy="542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488EC56-0639-F2E5-F219-E4D63BB2E0E3}"/>
              </a:ext>
            </a:extLst>
          </p:cNvPr>
          <p:cNvSpPr/>
          <p:nvPr/>
        </p:nvSpPr>
        <p:spPr>
          <a:xfrm>
            <a:off x="8325292" y="2073348"/>
            <a:ext cx="1722475" cy="542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1 001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EF8DEDB-1843-AFBD-267A-0353DA299E70}"/>
              </a:ext>
            </a:extLst>
          </p:cNvPr>
          <p:cNvSpPr/>
          <p:nvPr/>
        </p:nvSpPr>
        <p:spPr>
          <a:xfrm>
            <a:off x="6124353" y="3774557"/>
            <a:ext cx="1722475" cy="542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2 991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86A5D52-F348-A3D4-809A-52BDDB95B3BA}"/>
              </a:ext>
            </a:extLst>
          </p:cNvPr>
          <p:cNvSpPr/>
          <p:nvPr/>
        </p:nvSpPr>
        <p:spPr>
          <a:xfrm>
            <a:off x="8335925" y="3732027"/>
            <a:ext cx="1722475" cy="542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2 993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8EA7F99-D4F3-023F-26F3-A0753E86844F}"/>
              </a:ext>
            </a:extLst>
          </p:cNvPr>
          <p:cNvSpPr/>
          <p:nvPr/>
        </p:nvSpPr>
        <p:spPr>
          <a:xfrm>
            <a:off x="3944678" y="5443869"/>
            <a:ext cx="1988289" cy="542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74 502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B3941F4-2E16-F733-EB65-ABAC62D3BDC5}"/>
              </a:ext>
            </a:extLst>
          </p:cNvPr>
          <p:cNvSpPr/>
          <p:nvPr/>
        </p:nvSpPr>
        <p:spPr>
          <a:xfrm>
            <a:off x="8261497" y="5433236"/>
            <a:ext cx="1988289" cy="542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74 506</a:t>
            </a:r>
          </a:p>
        </p:txBody>
      </p:sp>
    </p:spTree>
    <p:extLst>
      <p:ext uri="{BB962C8B-B14F-4D97-AF65-F5344CB8AC3E}">
        <p14:creationId xmlns:p14="http://schemas.microsoft.com/office/powerpoint/2010/main" val="3485314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xhnql5us">
      <a:majorFont>
        <a:latin typeface="字魂100号-方方先锋体" panose="020F0302020204030204"/>
        <a:ea typeface="字魂100号-方方先锋体"/>
        <a:cs typeface=""/>
      </a:majorFont>
      <a:minorFont>
        <a:latin typeface="字魂100号-方方先锋体" panose="020F0502020204030204"/>
        <a:ea typeface="字魂100号-方方先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xhnql5us">
      <a:majorFont>
        <a:latin typeface="字魂100号-方方先锋体" panose="020F0302020204030204"/>
        <a:ea typeface="字魂100号-方方先锋体"/>
        <a:cs typeface=""/>
      </a:majorFont>
      <a:minorFont>
        <a:latin typeface="字魂100号-方方先锋体" panose="020F0502020204030204"/>
        <a:ea typeface="字魂100号-方方先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578</Words>
  <Application>Microsoft Office PowerPoint</Application>
  <PresentationFormat>Widescreen</PresentationFormat>
  <Paragraphs>95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</vt:lpstr>
      <vt:lpstr>字魂100号-方方先锋体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FPT SHOP</cp:lastModifiedBy>
  <cp:revision>34</cp:revision>
  <dcterms:created xsi:type="dcterms:W3CDTF">2024-02-12T03:50:25Z</dcterms:created>
  <dcterms:modified xsi:type="dcterms:W3CDTF">2026-05-02T00:58:48Z</dcterms:modified>
</cp:coreProperties>
</file>