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3"/>
  </p:notesMasterIdLst>
  <p:sldIdLst>
    <p:sldId id="424" r:id="rId2"/>
    <p:sldId id="423" r:id="rId3"/>
    <p:sldId id="420" r:id="rId4"/>
    <p:sldId id="417" r:id="rId5"/>
    <p:sldId id="425" r:id="rId6"/>
    <p:sldId id="426" r:id="rId7"/>
    <p:sldId id="427" r:id="rId8"/>
    <p:sldId id="428" r:id="rId9"/>
    <p:sldId id="262" r:id="rId10"/>
    <p:sldId id="305" r:id="rId11"/>
    <p:sldId id="355" r:id="rId12"/>
    <p:sldId id="368" r:id="rId13"/>
    <p:sldId id="275" r:id="rId14"/>
    <p:sldId id="326" r:id="rId15"/>
    <p:sldId id="367" r:id="rId16"/>
    <p:sldId id="306" r:id="rId17"/>
    <p:sldId id="307" r:id="rId18"/>
    <p:sldId id="333" r:id="rId19"/>
    <p:sldId id="369" r:id="rId20"/>
    <p:sldId id="411" r:id="rId21"/>
    <p:sldId id="371" r:id="rId22"/>
    <p:sldId id="334" r:id="rId23"/>
    <p:sldId id="337" r:id="rId24"/>
    <p:sldId id="335" r:id="rId25"/>
    <p:sldId id="338" r:id="rId26"/>
    <p:sldId id="339" r:id="rId27"/>
    <p:sldId id="340" r:id="rId28"/>
    <p:sldId id="341" r:id="rId29"/>
    <p:sldId id="342" r:id="rId30"/>
    <p:sldId id="345" r:id="rId31"/>
    <p:sldId id="410" r:id="rId32"/>
    <p:sldId id="421" r:id="rId33"/>
    <p:sldId id="402" r:id="rId34"/>
    <p:sldId id="403" r:id="rId35"/>
    <p:sldId id="404" r:id="rId36"/>
    <p:sldId id="405" r:id="rId37"/>
    <p:sldId id="406" r:id="rId38"/>
    <p:sldId id="407" r:id="rId39"/>
    <p:sldId id="408" r:id="rId40"/>
    <p:sldId id="409" r:id="rId41"/>
    <p:sldId id="279" r:id="rId42"/>
    <p:sldId id="288" r:id="rId43"/>
    <p:sldId id="346" r:id="rId44"/>
    <p:sldId id="347" r:id="rId45"/>
    <p:sldId id="430" r:id="rId46"/>
    <p:sldId id="431" r:id="rId47"/>
    <p:sldId id="432" r:id="rId48"/>
    <p:sldId id="433" r:id="rId49"/>
    <p:sldId id="434" r:id="rId50"/>
    <p:sldId id="435" r:id="rId51"/>
    <p:sldId id="436" r:id="rId52"/>
    <p:sldId id="437" r:id="rId53"/>
    <p:sldId id="438" r:id="rId54"/>
    <p:sldId id="582" r:id="rId55"/>
    <p:sldId id="439" r:id="rId56"/>
    <p:sldId id="542" r:id="rId57"/>
    <p:sldId id="440" r:id="rId58"/>
    <p:sldId id="442" r:id="rId59"/>
    <p:sldId id="443" r:id="rId60"/>
    <p:sldId id="444" r:id="rId61"/>
    <p:sldId id="445" r:id="rId62"/>
    <p:sldId id="446" r:id="rId63"/>
    <p:sldId id="447" r:id="rId64"/>
    <p:sldId id="448" r:id="rId65"/>
    <p:sldId id="544" r:id="rId66"/>
    <p:sldId id="449" r:id="rId67"/>
    <p:sldId id="450" r:id="rId68"/>
    <p:sldId id="545" r:id="rId69"/>
    <p:sldId id="451" r:id="rId70"/>
    <p:sldId id="452" r:id="rId71"/>
    <p:sldId id="453" r:id="rId72"/>
    <p:sldId id="454" r:id="rId73"/>
    <p:sldId id="548" r:id="rId74"/>
    <p:sldId id="455" r:id="rId75"/>
    <p:sldId id="546" r:id="rId76"/>
    <p:sldId id="549" r:id="rId77"/>
    <p:sldId id="456" r:id="rId78"/>
    <p:sldId id="547" r:id="rId79"/>
    <p:sldId id="457" r:id="rId80"/>
    <p:sldId id="550" r:id="rId81"/>
    <p:sldId id="458" r:id="rId82"/>
    <p:sldId id="459" r:id="rId83"/>
    <p:sldId id="551" r:id="rId84"/>
    <p:sldId id="583" r:id="rId85"/>
    <p:sldId id="584" r:id="rId86"/>
    <p:sldId id="585" r:id="rId87"/>
    <p:sldId id="586" r:id="rId88"/>
    <p:sldId id="461" r:id="rId89"/>
    <p:sldId id="561" r:id="rId90"/>
    <p:sldId id="563" r:id="rId91"/>
    <p:sldId id="462" r:id="rId92"/>
    <p:sldId id="559" r:id="rId93"/>
    <p:sldId id="560" r:id="rId94"/>
    <p:sldId id="557" r:id="rId95"/>
    <p:sldId id="558" r:id="rId96"/>
    <p:sldId id="575" r:id="rId97"/>
    <p:sldId id="576" r:id="rId98"/>
    <p:sldId id="568" r:id="rId99"/>
    <p:sldId id="463" r:id="rId100"/>
    <p:sldId id="465" r:id="rId101"/>
    <p:sldId id="577" r:id="rId102"/>
    <p:sldId id="552" r:id="rId103"/>
    <p:sldId id="570" r:id="rId104"/>
    <p:sldId id="578" r:id="rId105"/>
    <p:sldId id="467" r:id="rId106"/>
    <p:sldId id="468" r:id="rId107"/>
    <p:sldId id="554" r:id="rId108"/>
    <p:sldId id="469" r:id="rId109"/>
    <p:sldId id="580" r:id="rId110"/>
    <p:sldId id="581" r:id="rId111"/>
    <p:sldId id="470" r:id="rId112"/>
    <p:sldId id="564" r:id="rId113"/>
    <p:sldId id="471" r:id="rId114"/>
    <p:sldId id="472" r:id="rId115"/>
    <p:sldId id="473" r:id="rId116"/>
    <p:sldId id="474" r:id="rId117"/>
    <p:sldId id="571" r:id="rId118"/>
    <p:sldId id="572" r:id="rId119"/>
    <p:sldId id="574" r:id="rId120"/>
    <p:sldId id="553" r:id="rId121"/>
    <p:sldId id="567" r:id="rId122"/>
    <p:sldId id="579" r:id="rId123"/>
    <p:sldId id="475" r:id="rId124"/>
    <p:sldId id="478" r:id="rId125"/>
    <p:sldId id="479" r:id="rId126"/>
    <p:sldId id="480" r:id="rId127"/>
    <p:sldId id="482" r:id="rId128"/>
    <p:sldId id="483" r:id="rId129"/>
    <p:sldId id="484" r:id="rId130"/>
    <p:sldId id="486" r:id="rId131"/>
    <p:sldId id="487" r:id="rId132"/>
    <p:sldId id="488" r:id="rId133"/>
    <p:sldId id="489" r:id="rId134"/>
    <p:sldId id="494" r:id="rId135"/>
    <p:sldId id="588" r:id="rId136"/>
    <p:sldId id="497" r:id="rId137"/>
    <p:sldId id="498" r:id="rId138"/>
    <p:sldId id="499" r:id="rId139"/>
    <p:sldId id="500" r:id="rId140"/>
    <p:sldId id="501" r:id="rId141"/>
    <p:sldId id="502" r:id="rId142"/>
    <p:sldId id="503" r:id="rId143"/>
    <p:sldId id="504" r:id="rId144"/>
    <p:sldId id="505" r:id="rId145"/>
    <p:sldId id="506" r:id="rId146"/>
    <p:sldId id="507" r:id="rId147"/>
    <p:sldId id="594" r:id="rId148"/>
    <p:sldId id="593" r:id="rId149"/>
    <p:sldId id="510" r:id="rId150"/>
    <p:sldId id="511" r:id="rId151"/>
    <p:sldId id="512" r:id="rId152"/>
    <p:sldId id="513" r:id="rId153"/>
    <p:sldId id="514" r:id="rId154"/>
    <p:sldId id="515" r:id="rId155"/>
    <p:sldId id="516" r:id="rId156"/>
    <p:sldId id="517" r:id="rId157"/>
    <p:sldId id="566" r:id="rId158"/>
    <p:sldId id="595" r:id="rId159"/>
    <p:sldId id="596" r:id="rId160"/>
    <p:sldId id="597" r:id="rId161"/>
    <p:sldId id="587" r:id="rId162"/>
    <p:sldId id="590" r:id="rId163"/>
    <p:sldId id="591" r:id="rId164"/>
    <p:sldId id="521" r:id="rId165"/>
    <p:sldId id="522" r:id="rId166"/>
    <p:sldId id="523" r:id="rId167"/>
    <p:sldId id="599" r:id="rId168"/>
    <p:sldId id="524" r:id="rId169"/>
    <p:sldId id="525" r:id="rId170"/>
    <p:sldId id="598" r:id="rId171"/>
    <p:sldId id="526" r:id="rId172"/>
    <p:sldId id="527" r:id="rId173"/>
    <p:sldId id="528" r:id="rId174"/>
    <p:sldId id="603" r:id="rId175"/>
    <p:sldId id="529" r:id="rId176"/>
    <p:sldId id="530" r:id="rId177"/>
    <p:sldId id="600" r:id="rId178"/>
    <p:sldId id="604" r:id="rId179"/>
    <p:sldId id="605" r:id="rId180"/>
    <p:sldId id="531" r:id="rId181"/>
    <p:sldId id="532" r:id="rId182"/>
    <p:sldId id="533" r:id="rId183"/>
    <p:sldId id="534" r:id="rId184"/>
    <p:sldId id="535" r:id="rId185"/>
    <p:sldId id="536" r:id="rId186"/>
    <p:sldId id="537" r:id="rId187"/>
    <p:sldId id="538" r:id="rId188"/>
    <p:sldId id="539" r:id="rId189"/>
    <p:sldId id="541" r:id="rId190"/>
    <p:sldId id="412" r:id="rId191"/>
    <p:sldId id="259" r:id="rId1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THONG" initials="H" lastIdx="12" clrIdx="0"/>
  <p:cmAuthor id="1" name="Windows User" initials="WU" lastIdx="6" clrIdx="1">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2C11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5982" autoAdjust="0"/>
  </p:normalViewPr>
  <p:slideViewPr>
    <p:cSldViewPr snapToGrid="0">
      <p:cViewPr varScale="1">
        <p:scale>
          <a:sx n="65" d="100"/>
          <a:sy n="65" d="100"/>
        </p:scale>
        <p:origin x="660" y="40"/>
      </p:cViewPr>
      <p:guideLst>
        <p:guide orient="horz" pos="2160"/>
        <p:guide pos="3840"/>
      </p:guideLst>
    </p:cSldViewPr>
  </p:slideViewPr>
  <p:outlineViewPr>
    <p:cViewPr>
      <p:scale>
        <a:sx n="33" d="100"/>
        <a:sy n="33" d="100"/>
      </p:scale>
      <p:origin x="0" y="-757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commentAuthors" Target="commentAuthors.xml"/><Relationship Id="rId199"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Huy Dung" userId="0e1d5c92-2ac6-4c2e-a2d8-8581198d9fac" providerId="ADAL" clId="{07BC7F63-649B-4DE2-AAFD-5EF55A4ACFEA}"/>
    <pc:docChg chg="undo custSel modSld">
      <pc:chgData name="Phan Huy Dung" userId="0e1d5c92-2ac6-4c2e-a2d8-8581198d9fac" providerId="ADAL" clId="{07BC7F63-649B-4DE2-AAFD-5EF55A4ACFEA}" dt="2021-09-13T11:06:29.011" v="1746" actId="20577"/>
      <pc:docMkLst>
        <pc:docMk/>
      </pc:docMkLst>
      <pc:sldChg chg="modSp mod">
        <pc:chgData name="Phan Huy Dung" userId="0e1d5c92-2ac6-4c2e-a2d8-8581198d9fac" providerId="ADAL" clId="{07BC7F63-649B-4DE2-AAFD-5EF55A4ACFEA}" dt="2021-09-13T10:14:04.702" v="402" actId="6549"/>
        <pc:sldMkLst>
          <pc:docMk/>
          <pc:sldMk cId="2564311871" sldId="305"/>
        </pc:sldMkLst>
        <pc:spChg chg="mod">
          <ac:chgData name="Phan Huy Dung" userId="0e1d5c92-2ac6-4c2e-a2d8-8581198d9fac" providerId="ADAL" clId="{07BC7F63-649B-4DE2-AAFD-5EF55A4ACFEA}" dt="2021-09-13T10:14:04.702" v="402" actId="6549"/>
          <ac:spMkLst>
            <pc:docMk/>
            <pc:sldMk cId="2564311871" sldId="305"/>
            <ac:spMk id="5" creationId="{00000000-0000-0000-0000-000000000000}"/>
          </ac:spMkLst>
        </pc:spChg>
      </pc:sldChg>
      <pc:sldChg chg="modSp mod">
        <pc:chgData name="Phan Huy Dung" userId="0e1d5c92-2ac6-4c2e-a2d8-8581198d9fac" providerId="ADAL" clId="{07BC7F63-649B-4DE2-AAFD-5EF55A4ACFEA}" dt="2021-09-13T10:33:19.971" v="1098" actId="20577"/>
        <pc:sldMkLst>
          <pc:docMk/>
          <pc:sldMk cId="3956051377" sldId="306"/>
        </pc:sldMkLst>
        <pc:spChg chg="mod">
          <ac:chgData name="Phan Huy Dung" userId="0e1d5c92-2ac6-4c2e-a2d8-8581198d9fac" providerId="ADAL" clId="{07BC7F63-649B-4DE2-AAFD-5EF55A4ACFEA}" dt="2021-09-13T10:33:19.971" v="1098" actId="20577"/>
          <ac:spMkLst>
            <pc:docMk/>
            <pc:sldMk cId="3956051377" sldId="306"/>
            <ac:spMk id="6" creationId="{00000000-0000-0000-0000-000000000000}"/>
          </ac:spMkLst>
        </pc:spChg>
      </pc:sldChg>
      <pc:sldChg chg="modSp mod">
        <pc:chgData name="Phan Huy Dung" userId="0e1d5c92-2ac6-4c2e-a2d8-8581198d9fac" providerId="ADAL" clId="{07BC7F63-649B-4DE2-AAFD-5EF55A4ACFEA}" dt="2021-09-13T10:51:27.760" v="1436" actId="20577"/>
        <pc:sldMkLst>
          <pc:docMk/>
          <pc:sldMk cId="3424148228" sldId="307"/>
        </pc:sldMkLst>
        <pc:spChg chg="mod">
          <ac:chgData name="Phan Huy Dung" userId="0e1d5c92-2ac6-4c2e-a2d8-8581198d9fac" providerId="ADAL" clId="{07BC7F63-649B-4DE2-AAFD-5EF55A4ACFEA}" dt="2021-09-13T10:51:27.760" v="1436" actId="20577"/>
          <ac:spMkLst>
            <pc:docMk/>
            <pc:sldMk cId="3424148228" sldId="307"/>
            <ac:spMk id="7" creationId="{00000000-0000-0000-0000-000000000000}"/>
          </ac:spMkLst>
        </pc:spChg>
      </pc:sldChg>
      <pc:sldChg chg="modSp mod">
        <pc:chgData name="Phan Huy Dung" userId="0e1d5c92-2ac6-4c2e-a2d8-8581198d9fac" providerId="ADAL" clId="{07BC7F63-649B-4DE2-AAFD-5EF55A4ACFEA}" dt="2021-09-13T10:52:02.554" v="1451" actId="20577"/>
        <pc:sldMkLst>
          <pc:docMk/>
          <pc:sldMk cId="1872569248" sldId="333"/>
        </pc:sldMkLst>
        <pc:spChg chg="mod">
          <ac:chgData name="Phan Huy Dung" userId="0e1d5c92-2ac6-4c2e-a2d8-8581198d9fac" providerId="ADAL" clId="{07BC7F63-649B-4DE2-AAFD-5EF55A4ACFEA}" dt="2021-09-13T10:52:02.554" v="1451" actId="20577"/>
          <ac:spMkLst>
            <pc:docMk/>
            <pc:sldMk cId="1872569248" sldId="333"/>
            <ac:spMk id="3" creationId="{00000000-0000-0000-0000-000000000000}"/>
          </ac:spMkLst>
        </pc:spChg>
      </pc:sldChg>
      <pc:sldChg chg="modSp mod">
        <pc:chgData name="Phan Huy Dung" userId="0e1d5c92-2ac6-4c2e-a2d8-8581198d9fac" providerId="ADAL" clId="{07BC7F63-649B-4DE2-AAFD-5EF55A4ACFEA}" dt="2021-09-13T10:53:32.786" v="1484" actId="20577"/>
        <pc:sldMkLst>
          <pc:docMk/>
          <pc:sldMk cId="43655079" sldId="334"/>
        </pc:sldMkLst>
        <pc:spChg chg="mod">
          <ac:chgData name="Phan Huy Dung" userId="0e1d5c92-2ac6-4c2e-a2d8-8581198d9fac" providerId="ADAL" clId="{07BC7F63-649B-4DE2-AAFD-5EF55A4ACFEA}" dt="2021-09-13T10:53:32.786" v="1484" actId="20577"/>
          <ac:spMkLst>
            <pc:docMk/>
            <pc:sldMk cId="43655079" sldId="334"/>
            <ac:spMk id="3" creationId="{00000000-0000-0000-0000-000000000000}"/>
          </ac:spMkLst>
        </pc:spChg>
      </pc:sldChg>
      <pc:sldChg chg="modSp mod">
        <pc:chgData name="Phan Huy Dung" userId="0e1d5c92-2ac6-4c2e-a2d8-8581198d9fac" providerId="ADAL" clId="{07BC7F63-649B-4DE2-AAFD-5EF55A4ACFEA}" dt="2021-09-13T10:57:48.615" v="1615" actId="20577"/>
        <pc:sldMkLst>
          <pc:docMk/>
          <pc:sldMk cId="2562954879" sldId="335"/>
        </pc:sldMkLst>
        <pc:spChg chg="mod">
          <ac:chgData name="Phan Huy Dung" userId="0e1d5c92-2ac6-4c2e-a2d8-8581198d9fac" providerId="ADAL" clId="{07BC7F63-649B-4DE2-AAFD-5EF55A4ACFEA}" dt="2021-09-13T10:57:48.615" v="1615" actId="20577"/>
          <ac:spMkLst>
            <pc:docMk/>
            <pc:sldMk cId="2562954879" sldId="335"/>
            <ac:spMk id="3" creationId="{00000000-0000-0000-0000-000000000000}"/>
          </ac:spMkLst>
        </pc:spChg>
      </pc:sldChg>
      <pc:sldChg chg="modSp mod">
        <pc:chgData name="Phan Huy Dung" userId="0e1d5c92-2ac6-4c2e-a2d8-8581198d9fac" providerId="ADAL" clId="{07BC7F63-649B-4DE2-AAFD-5EF55A4ACFEA}" dt="2021-09-13T10:58:36.089" v="1616" actId="20577"/>
        <pc:sldMkLst>
          <pc:docMk/>
          <pc:sldMk cId="1560415185" sldId="338"/>
        </pc:sldMkLst>
        <pc:spChg chg="mod">
          <ac:chgData name="Phan Huy Dung" userId="0e1d5c92-2ac6-4c2e-a2d8-8581198d9fac" providerId="ADAL" clId="{07BC7F63-649B-4DE2-AAFD-5EF55A4ACFEA}" dt="2021-09-13T10:58:36.089" v="1616" actId="20577"/>
          <ac:spMkLst>
            <pc:docMk/>
            <pc:sldMk cId="1560415185" sldId="338"/>
            <ac:spMk id="3" creationId="{00000000-0000-0000-0000-000000000000}"/>
          </ac:spMkLst>
        </pc:spChg>
      </pc:sldChg>
      <pc:sldChg chg="modSp mod">
        <pc:chgData name="Phan Huy Dung" userId="0e1d5c92-2ac6-4c2e-a2d8-8581198d9fac" providerId="ADAL" clId="{07BC7F63-649B-4DE2-AAFD-5EF55A4ACFEA}" dt="2021-09-13T11:00:06.689" v="1700" actId="20577"/>
        <pc:sldMkLst>
          <pc:docMk/>
          <pc:sldMk cId="81092708" sldId="339"/>
        </pc:sldMkLst>
        <pc:spChg chg="mod">
          <ac:chgData name="Phan Huy Dung" userId="0e1d5c92-2ac6-4c2e-a2d8-8581198d9fac" providerId="ADAL" clId="{07BC7F63-649B-4DE2-AAFD-5EF55A4ACFEA}" dt="2021-09-13T11:00:06.689" v="1700" actId="20577"/>
          <ac:spMkLst>
            <pc:docMk/>
            <pc:sldMk cId="81092708" sldId="339"/>
            <ac:spMk id="8" creationId="{00000000-0000-0000-0000-000000000000}"/>
          </ac:spMkLst>
        </pc:spChg>
      </pc:sldChg>
      <pc:sldChg chg="modSp mod">
        <pc:chgData name="Phan Huy Dung" userId="0e1d5c92-2ac6-4c2e-a2d8-8581198d9fac" providerId="ADAL" clId="{07BC7F63-649B-4DE2-AAFD-5EF55A4ACFEA}" dt="2021-09-13T10:13:13.198" v="398" actId="20577"/>
        <pc:sldMkLst>
          <pc:docMk/>
          <pc:sldMk cId="688459896" sldId="354"/>
        </pc:sldMkLst>
        <pc:spChg chg="mod">
          <ac:chgData name="Phan Huy Dung" userId="0e1d5c92-2ac6-4c2e-a2d8-8581198d9fac" providerId="ADAL" clId="{07BC7F63-649B-4DE2-AAFD-5EF55A4ACFEA}" dt="2021-09-13T10:13:13.198" v="398" actId="20577"/>
          <ac:spMkLst>
            <pc:docMk/>
            <pc:sldMk cId="688459896" sldId="354"/>
            <ac:spMk id="3" creationId="{00000000-0000-0000-0000-000000000000}"/>
          </ac:spMkLst>
        </pc:spChg>
      </pc:sldChg>
      <pc:sldChg chg="modSp mod">
        <pc:chgData name="Phan Huy Dung" userId="0e1d5c92-2ac6-4c2e-a2d8-8581198d9fac" providerId="ADAL" clId="{07BC7F63-649B-4DE2-AAFD-5EF55A4ACFEA}" dt="2021-09-13T11:04:26.090" v="1704" actId="20577"/>
        <pc:sldMkLst>
          <pc:docMk/>
          <pc:sldMk cId="2928593090" sldId="355"/>
        </pc:sldMkLst>
        <pc:spChg chg="mod">
          <ac:chgData name="Phan Huy Dung" userId="0e1d5c92-2ac6-4c2e-a2d8-8581198d9fac" providerId="ADAL" clId="{07BC7F63-649B-4DE2-AAFD-5EF55A4ACFEA}" dt="2021-09-13T11:04:26.090" v="1704" actId="20577"/>
          <ac:spMkLst>
            <pc:docMk/>
            <pc:sldMk cId="2928593090" sldId="355"/>
            <ac:spMk id="5" creationId="{00000000-0000-0000-0000-000000000000}"/>
          </ac:spMkLst>
        </pc:spChg>
      </pc:sldChg>
      <pc:sldChg chg="modSp mod">
        <pc:chgData name="Phan Huy Dung" userId="0e1d5c92-2ac6-4c2e-a2d8-8581198d9fac" providerId="ADAL" clId="{07BC7F63-649B-4DE2-AAFD-5EF55A4ACFEA}" dt="2021-09-13T11:05:10.550" v="1713" actId="6549"/>
        <pc:sldMkLst>
          <pc:docMk/>
          <pc:sldMk cId="3728311520" sldId="356"/>
        </pc:sldMkLst>
        <pc:spChg chg="mod">
          <ac:chgData name="Phan Huy Dung" userId="0e1d5c92-2ac6-4c2e-a2d8-8581198d9fac" providerId="ADAL" clId="{07BC7F63-649B-4DE2-AAFD-5EF55A4ACFEA}" dt="2021-09-13T11:05:10.550" v="1713" actId="6549"/>
          <ac:spMkLst>
            <pc:docMk/>
            <pc:sldMk cId="3728311520" sldId="356"/>
            <ac:spMk id="6" creationId="{00000000-0000-0000-0000-000000000000}"/>
          </ac:spMkLst>
        </pc:spChg>
      </pc:sldChg>
      <pc:sldChg chg="modSp mod">
        <pc:chgData name="Phan Huy Dung" userId="0e1d5c92-2ac6-4c2e-a2d8-8581198d9fac" providerId="ADAL" clId="{07BC7F63-649B-4DE2-AAFD-5EF55A4ACFEA}" dt="2021-09-13T10:39:57.320" v="1313" actId="20577"/>
        <pc:sldMkLst>
          <pc:docMk/>
          <pc:sldMk cId="3519833281" sldId="362"/>
        </pc:sldMkLst>
        <pc:spChg chg="mod">
          <ac:chgData name="Phan Huy Dung" userId="0e1d5c92-2ac6-4c2e-a2d8-8581198d9fac" providerId="ADAL" clId="{07BC7F63-649B-4DE2-AAFD-5EF55A4ACFEA}" dt="2021-09-13T10:39:17.816" v="1296" actId="20577"/>
          <ac:spMkLst>
            <pc:docMk/>
            <pc:sldMk cId="3519833281" sldId="362"/>
            <ac:spMk id="3" creationId="{00000000-0000-0000-0000-000000000000}"/>
          </ac:spMkLst>
        </pc:spChg>
        <pc:spChg chg="mod">
          <ac:chgData name="Phan Huy Dung" userId="0e1d5c92-2ac6-4c2e-a2d8-8581198d9fac" providerId="ADAL" clId="{07BC7F63-649B-4DE2-AAFD-5EF55A4ACFEA}" dt="2021-09-13T10:39:57.320" v="1313" actId="20577"/>
          <ac:spMkLst>
            <pc:docMk/>
            <pc:sldMk cId="3519833281" sldId="362"/>
            <ac:spMk id="6" creationId="{00000000-0000-0000-0000-000000000000}"/>
          </ac:spMkLst>
        </pc:spChg>
      </pc:sldChg>
      <pc:sldChg chg="modSp mod">
        <pc:chgData name="Phan Huy Dung" userId="0e1d5c92-2ac6-4c2e-a2d8-8581198d9fac" providerId="ADAL" clId="{07BC7F63-649B-4DE2-AAFD-5EF55A4ACFEA}" dt="2021-09-13T10:38:20.348" v="1285" actId="114"/>
        <pc:sldMkLst>
          <pc:docMk/>
          <pc:sldMk cId="4163699326" sldId="363"/>
        </pc:sldMkLst>
        <pc:spChg chg="mod">
          <ac:chgData name="Phan Huy Dung" userId="0e1d5c92-2ac6-4c2e-a2d8-8581198d9fac" providerId="ADAL" clId="{07BC7F63-649B-4DE2-AAFD-5EF55A4ACFEA}" dt="2021-09-13T10:38:20.348" v="1285" actId="114"/>
          <ac:spMkLst>
            <pc:docMk/>
            <pc:sldMk cId="4163699326" sldId="363"/>
            <ac:spMk id="6" creationId="{00000000-0000-0000-0000-000000000000}"/>
          </ac:spMkLst>
        </pc:spChg>
      </pc:sldChg>
      <pc:sldChg chg="modSp mod">
        <pc:chgData name="Phan Huy Dung" userId="0e1d5c92-2ac6-4c2e-a2d8-8581198d9fac" providerId="ADAL" clId="{07BC7F63-649B-4DE2-AAFD-5EF55A4ACFEA}" dt="2021-09-13T11:06:29.011" v="1746" actId="20577"/>
        <pc:sldMkLst>
          <pc:docMk/>
          <pc:sldMk cId="2010836274" sldId="364"/>
        </pc:sldMkLst>
        <pc:spChg chg="mod">
          <ac:chgData name="Phan Huy Dung" userId="0e1d5c92-2ac6-4c2e-a2d8-8581198d9fac" providerId="ADAL" clId="{07BC7F63-649B-4DE2-AAFD-5EF55A4ACFEA}" dt="2021-09-13T11:06:29.011" v="1746" actId="20577"/>
          <ac:spMkLst>
            <pc:docMk/>
            <pc:sldMk cId="2010836274" sldId="364"/>
            <ac:spMk id="6" creationId="{00000000-0000-0000-0000-000000000000}"/>
          </ac:spMkLst>
        </pc:spChg>
      </pc:sldChg>
      <pc:sldChg chg="modSp mod">
        <pc:chgData name="Phan Huy Dung" userId="0e1d5c92-2ac6-4c2e-a2d8-8581198d9fac" providerId="ADAL" clId="{07BC7F63-649B-4DE2-AAFD-5EF55A4ACFEA}" dt="2021-09-13T10:36:34.114" v="1278" actId="114"/>
        <pc:sldMkLst>
          <pc:docMk/>
          <pc:sldMk cId="1115122132" sldId="365"/>
        </pc:sldMkLst>
        <pc:spChg chg="mod">
          <ac:chgData name="Phan Huy Dung" userId="0e1d5c92-2ac6-4c2e-a2d8-8581198d9fac" providerId="ADAL" clId="{07BC7F63-649B-4DE2-AAFD-5EF55A4ACFEA}" dt="2021-09-13T10:36:34.114" v="1278" actId="114"/>
          <ac:spMkLst>
            <pc:docMk/>
            <pc:sldMk cId="1115122132" sldId="365"/>
            <ac:spMk id="6" creationId="{00000000-0000-0000-0000-000000000000}"/>
          </ac:spMkLst>
        </pc:spChg>
      </pc:sldChg>
      <pc:sldChg chg="modSp mod">
        <pc:chgData name="Phan Huy Dung" userId="0e1d5c92-2ac6-4c2e-a2d8-8581198d9fac" providerId="ADAL" clId="{07BC7F63-649B-4DE2-AAFD-5EF55A4ACFEA}" dt="2021-09-13T10:36:59.899" v="1279" actId="6549"/>
        <pc:sldMkLst>
          <pc:docMk/>
          <pc:sldMk cId="634063598" sldId="366"/>
        </pc:sldMkLst>
        <pc:spChg chg="mod">
          <ac:chgData name="Phan Huy Dung" userId="0e1d5c92-2ac6-4c2e-a2d8-8581198d9fac" providerId="ADAL" clId="{07BC7F63-649B-4DE2-AAFD-5EF55A4ACFEA}" dt="2021-09-13T10:36:59.899" v="1279" actId="6549"/>
          <ac:spMkLst>
            <pc:docMk/>
            <pc:sldMk cId="634063598" sldId="366"/>
            <ac:spMk id="6"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2-04-15T01:09:00.900" idx="3">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4-15T01:09:00.900" idx="3">
    <p:pos x="10" y="10"/>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069AA8-EE67-48B1-9A28-35B249D07732}" type="doc">
      <dgm:prSet loTypeId="urn:microsoft.com/office/officeart/2005/8/layout/vList2" loCatId="list" qsTypeId="urn:microsoft.com/office/officeart/2005/8/quickstyle/simple3" qsCatId="simple" csTypeId="urn:microsoft.com/office/officeart/2005/8/colors/accent5_2" csCatId="accent5" phldr="1"/>
      <dgm:spPr/>
      <dgm:t>
        <a:bodyPr/>
        <a:lstStyle/>
        <a:p>
          <a:endParaRPr lang="en-US"/>
        </a:p>
      </dgm:t>
    </dgm:pt>
    <dgm:pt modelId="{F1CE06AF-5CD2-440B-80A8-834DD224FF97}">
      <dgm:prSet/>
      <dgm:spPr/>
      <dgm:t>
        <a:bodyPr/>
        <a:lstStyle/>
        <a:p>
          <a:r>
            <a:rPr lang="en-US"/>
            <a:t>Bắt đầu từ lớp 10, HS bước vào một giai đoạn học tập mới – giai đoạn định hướng nghề nghiệp. Ngoài các môn học bắt buộc và bắt buộc lựa chọn, HS được tự chọn chuyên đề của 3 môn học. </a:t>
          </a:r>
        </a:p>
      </dgm:t>
    </dgm:pt>
    <dgm:pt modelId="{2B87E3E1-87DC-4A81-8E1B-AE76E4226925}" type="parTrans" cxnId="{F2B991C6-3AA2-4D84-A000-2F4E5CF88721}">
      <dgm:prSet/>
      <dgm:spPr/>
      <dgm:t>
        <a:bodyPr/>
        <a:lstStyle/>
        <a:p>
          <a:endParaRPr lang="en-US"/>
        </a:p>
      </dgm:t>
    </dgm:pt>
    <dgm:pt modelId="{122F41DE-0D37-4AF3-89E6-B7FF326A5DB4}" type="sibTrans" cxnId="{F2B991C6-3AA2-4D84-A000-2F4E5CF88721}">
      <dgm:prSet/>
      <dgm:spPr/>
      <dgm:t>
        <a:bodyPr/>
        <a:lstStyle/>
        <a:p>
          <a:endParaRPr lang="en-US"/>
        </a:p>
      </dgm:t>
    </dgm:pt>
    <dgm:pt modelId="{52AE4B5F-3E9C-4751-A650-0593EB97597F}">
      <dgm:prSet/>
      <dgm:spPr/>
      <dgm:t>
        <a:bodyPr/>
        <a:lstStyle/>
        <a:p>
          <a:pPr algn="just"/>
          <a:r>
            <a:rPr lang="en-US" i="1" err="1"/>
            <a:t>Chuyên</a:t>
          </a:r>
          <a:r>
            <a:rPr lang="en-US" i="1"/>
            <a:t> </a:t>
          </a:r>
          <a:r>
            <a:rPr lang="en-US" i="1" err="1"/>
            <a:t>đề</a:t>
          </a:r>
          <a:r>
            <a:rPr lang="en-US" i="1"/>
            <a:t> </a:t>
          </a:r>
          <a:r>
            <a:rPr lang="en-US" i="1" err="1"/>
            <a:t>học</a:t>
          </a:r>
          <a:r>
            <a:rPr lang="en-US" i="1"/>
            <a:t> </a:t>
          </a:r>
          <a:r>
            <a:rPr lang="en-US" i="1" err="1"/>
            <a:t>tập</a:t>
          </a:r>
          <a:r>
            <a:rPr lang="en-US" i="1"/>
            <a:t> </a:t>
          </a:r>
          <a:r>
            <a:rPr lang="en-US" i="1" err="1"/>
            <a:t>Ngữ</a:t>
          </a:r>
          <a:r>
            <a:rPr lang="en-US" i="1"/>
            <a:t> </a:t>
          </a:r>
          <a:r>
            <a:rPr lang="en-US" i="1" err="1"/>
            <a:t>văn</a:t>
          </a:r>
          <a:r>
            <a:rPr lang="en-US" i="1"/>
            <a:t> 10 </a:t>
          </a:r>
          <a:r>
            <a:rPr lang="en-US" err="1"/>
            <a:t>được</a:t>
          </a:r>
          <a:r>
            <a:rPr lang="en-US"/>
            <a:t> </a:t>
          </a:r>
          <a:r>
            <a:rPr lang="en-US" err="1"/>
            <a:t>biên</a:t>
          </a:r>
          <a:r>
            <a:rPr lang="en-US"/>
            <a:t> </a:t>
          </a:r>
          <a:r>
            <a:rPr lang="en-US" err="1"/>
            <a:t>soạn</a:t>
          </a:r>
          <a:r>
            <a:rPr lang="en-US"/>
            <a:t> </a:t>
          </a:r>
          <a:r>
            <a:rPr lang="en-US" err="1"/>
            <a:t>theo</a:t>
          </a:r>
          <a:r>
            <a:rPr lang="en-US"/>
            <a:t> </a:t>
          </a:r>
          <a:r>
            <a:rPr lang="en-US" err="1"/>
            <a:t>quan</a:t>
          </a:r>
          <a:r>
            <a:rPr lang="en-US"/>
            <a:t> </a:t>
          </a:r>
          <a:r>
            <a:rPr lang="en-US" err="1"/>
            <a:t>điểm</a:t>
          </a:r>
          <a:r>
            <a:rPr lang="en-US"/>
            <a:t> </a:t>
          </a:r>
          <a:r>
            <a:rPr lang="en-US" err="1"/>
            <a:t>chung</a:t>
          </a:r>
          <a:r>
            <a:rPr lang="en-US"/>
            <a:t> </a:t>
          </a:r>
          <a:r>
            <a:rPr lang="en-US" err="1"/>
            <a:t>được</a:t>
          </a:r>
          <a:r>
            <a:rPr lang="en-US"/>
            <a:t> </a:t>
          </a:r>
          <a:r>
            <a:rPr lang="en-US" err="1"/>
            <a:t>áp</a:t>
          </a:r>
          <a:r>
            <a:rPr lang="en-US"/>
            <a:t> </a:t>
          </a:r>
          <a:r>
            <a:rPr lang="en-US" err="1"/>
            <a:t>dụng</a:t>
          </a:r>
          <a:r>
            <a:rPr lang="en-US"/>
            <a:t> </a:t>
          </a:r>
          <a:r>
            <a:rPr lang="en-US" err="1"/>
            <a:t>với</a:t>
          </a:r>
          <a:r>
            <a:rPr lang="en-US"/>
            <a:t> </a:t>
          </a:r>
          <a:r>
            <a:rPr lang="en-US" err="1"/>
            <a:t>cả</a:t>
          </a:r>
          <a:r>
            <a:rPr lang="en-US"/>
            <a:t> </a:t>
          </a:r>
          <a:r>
            <a:rPr lang="en-US" err="1"/>
            <a:t>bộ</a:t>
          </a:r>
          <a:r>
            <a:rPr lang="en-US"/>
            <a:t> </a:t>
          </a:r>
          <a:r>
            <a:rPr lang="en-US" err="1"/>
            <a:t>sách</a:t>
          </a:r>
          <a:r>
            <a:rPr lang="en-US"/>
            <a:t>. </a:t>
          </a:r>
          <a:r>
            <a:rPr lang="en-US" err="1"/>
            <a:t>Nhưng</a:t>
          </a:r>
          <a:r>
            <a:rPr lang="en-US"/>
            <a:t> do </a:t>
          </a:r>
          <a:r>
            <a:rPr lang="en-US" err="1"/>
            <a:t>tính</a:t>
          </a:r>
          <a:r>
            <a:rPr lang="en-US"/>
            <a:t> </a:t>
          </a:r>
          <a:r>
            <a:rPr lang="en-US" err="1"/>
            <a:t>đặc</a:t>
          </a:r>
          <a:r>
            <a:rPr lang="en-US"/>
            <a:t> </a:t>
          </a:r>
          <a:r>
            <a:rPr lang="en-US" err="1"/>
            <a:t>thù</a:t>
          </a:r>
          <a:r>
            <a:rPr lang="en-US"/>
            <a:t> </a:t>
          </a:r>
          <a:r>
            <a:rPr lang="en-US" err="1"/>
            <a:t>của</a:t>
          </a:r>
          <a:r>
            <a:rPr lang="en-US"/>
            <a:t> </a:t>
          </a:r>
          <a:r>
            <a:rPr lang="en-US" err="1"/>
            <a:t>nội</a:t>
          </a:r>
          <a:r>
            <a:rPr lang="en-US"/>
            <a:t> dung </a:t>
          </a:r>
          <a:r>
            <a:rPr lang="en-US" err="1"/>
            <a:t>học</a:t>
          </a:r>
          <a:r>
            <a:rPr lang="en-US"/>
            <a:t> </a:t>
          </a:r>
          <a:r>
            <a:rPr lang="en-US" err="1"/>
            <a:t>tập</a:t>
          </a:r>
          <a:r>
            <a:rPr lang="en-US"/>
            <a:t>, </a:t>
          </a:r>
          <a:r>
            <a:rPr lang="en-US" err="1"/>
            <a:t>việc</a:t>
          </a:r>
          <a:r>
            <a:rPr lang="en-US"/>
            <a:t> </a:t>
          </a:r>
          <a:r>
            <a:rPr lang="en-US" err="1"/>
            <a:t>biên</a:t>
          </a:r>
          <a:r>
            <a:rPr lang="en-US"/>
            <a:t> </a:t>
          </a:r>
          <a:r>
            <a:rPr lang="en-US" err="1"/>
            <a:t>soạn</a:t>
          </a:r>
          <a:r>
            <a:rPr lang="en-US"/>
            <a:t> </a:t>
          </a:r>
          <a:r>
            <a:rPr lang="en-US" err="1"/>
            <a:t>sách</a:t>
          </a:r>
          <a:r>
            <a:rPr lang="en-US"/>
            <a:t> </a:t>
          </a:r>
          <a:r>
            <a:rPr lang="en-US" err="1"/>
            <a:t>chuyên</a:t>
          </a:r>
          <a:r>
            <a:rPr lang="en-US"/>
            <a:t> </a:t>
          </a:r>
          <a:r>
            <a:rPr lang="en-US" err="1"/>
            <a:t>đề</a:t>
          </a:r>
          <a:r>
            <a:rPr lang="en-US"/>
            <a:t> </a:t>
          </a:r>
          <a:r>
            <a:rPr lang="en-US" err="1"/>
            <a:t>còn</a:t>
          </a:r>
          <a:r>
            <a:rPr lang="en-US"/>
            <a:t> </a:t>
          </a:r>
          <a:r>
            <a:rPr lang="en-US" err="1"/>
            <a:t>cần</a:t>
          </a:r>
          <a:r>
            <a:rPr lang="en-US"/>
            <a:t> </a:t>
          </a:r>
          <a:r>
            <a:rPr lang="en-US" err="1"/>
            <a:t>phải</a:t>
          </a:r>
          <a:r>
            <a:rPr lang="en-US"/>
            <a:t> </a:t>
          </a:r>
          <a:r>
            <a:rPr lang="en-US" err="1"/>
            <a:t>đáp</a:t>
          </a:r>
          <a:r>
            <a:rPr lang="en-US"/>
            <a:t> </a:t>
          </a:r>
          <a:r>
            <a:rPr lang="en-US" err="1"/>
            <a:t>ứng</a:t>
          </a:r>
          <a:r>
            <a:rPr lang="en-US"/>
            <a:t> </a:t>
          </a:r>
          <a:r>
            <a:rPr lang="en-US" err="1"/>
            <a:t>được</a:t>
          </a:r>
          <a:r>
            <a:rPr lang="en-US"/>
            <a:t> </a:t>
          </a:r>
          <a:r>
            <a:rPr lang="en-US" err="1"/>
            <a:t>một</a:t>
          </a:r>
          <a:r>
            <a:rPr lang="en-US"/>
            <a:t> </a:t>
          </a:r>
          <a:r>
            <a:rPr lang="en-US" err="1"/>
            <a:t>số</a:t>
          </a:r>
          <a:r>
            <a:rPr lang="en-US"/>
            <a:t> </a:t>
          </a:r>
          <a:r>
            <a:rPr lang="en-US" err="1"/>
            <a:t>yêu</a:t>
          </a:r>
          <a:r>
            <a:rPr lang="en-US"/>
            <a:t> </a:t>
          </a:r>
          <a:r>
            <a:rPr lang="en-US" err="1"/>
            <a:t>cầu</a:t>
          </a:r>
          <a:r>
            <a:rPr lang="en-US"/>
            <a:t> </a:t>
          </a:r>
          <a:r>
            <a:rPr lang="en-US" err="1"/>
            <a:t>riêng</a:t>
          </a:r>
          <a:r>
            <a:rPr lang="en-US"/>
            <a:t>. </a:t>
          </a:r>
        </a:p>
      </dgm:t>
    </dgm:pt>
    <dgm:pt modelId="{95565282-B270-4B8C-AFED-AEF08CFC6E1C}" type="parTrans" cxnId="{3FC052E2-AF45-4EFE-B11A-042CBE5CB496}">
      <dgm:prSet/>
      <dgm:spPr/>
      <dgm:t>
        <a:bodyPr/>
        <a:lstStyle/>
        <a:p>
          <a:endParaRPr lang="en-US"/>
        </a:p>
      </dgm:t>
    </dgm:pt>
    <dgm:pt modelId="{6A39AC8A-3CB2-400C-9624-36988CBDF615}" type="sibTrans" cxnId="{3FC052E2-AF45-4EFE-B11A-042CBE5CB496}">
      <dgm:prSet/>
      <dgm:spPr/>
      <dgm:t>
        <a:bodyPr/>
        <a:lstStyle/>
        <a:p>
          <a:endParaRPr lang="en-US"/>
        </a:p>
      </dgm:t>
    </dgm:pt>
    <dgm:pt modelId="{1A3AADF9-CFF7-43A4-8E85-2FA2D0AE5868}">
      <dgm:prSet/>
      <dgm:spPr/>
      <dgm:t>
        <a:bodyPr/>
        <a:lstStyle/>
        <a:p>
          <a:pPr algn="just"/>
          <a:r>
            <a:rPr lang="en-US" err="1"/>
            <a:t>Nội</a:t>
          </a:r>
          <a:r>
            <a:rPr lang="en-US"/>
            <a:t> dung </a:t>
          </a:r>
          <a:r>
            <a:rPr lang="en-US" err="1"/>
            <a:t>sách</a:t>
          </a:r>
          <a:r>
            <a:rPr lang="en-US"/>
            <a:t> </a:t>
          </a:r>
          <a:r>
            <a:rPr lang="en-US" err="1"/>
            <a:t>chuyên</a:t>
          </a:r>
          <a:r>
            <a:rPr lang="en-US"/>
            <a:t> </a:t>
          </a:r>
          <a:r>
            <a:rPr lang="en-US" err="1"/>
            <a:t>đề</a:t>
          </a:r>
          <a:r>
            <a:rPr lang="en-US"/>
            <a:t> </a:t>
          </a:r>
          <a:r>
            <a:rPr lang="en-US" err="1"/>
            <a:t>mang</a:t>
          </a:r>
          <a:r>
            <a:rPr lang="en-US"/>
            <a:t> </a:t>
          </a:r>
          <a:r>
            <a:rPr lang="en-US" err="1"/>
            <a:t>tính</a:t>
          </a:r>
          <a:r>
            <a:rPr lang="en-US"/>
            <a:t> </a:t>
          </a:r>
          <a:r>
            <a:rPr lang="en-US" err="1"/>
            <a:t>nâng</a:t>
          </a:r>
          <a:r>
            <a:rPr lang="en-US"/>
            <a:t> </a:t>
          </a:r>
          <a:r>
            <a:rPr lang="en-US" err="1"/>
            <a:t>cao</a:t>
          </a:r>
          <a:r>
            <a:rPr lang="en-US"/>
            <a:t> so </a:t>
          </a:r>
          <a:r>
            <a:rPr lang="en-US" err="1"/>
            <a:t>với</a:t>
          </a:r>
          <a:r>
            <a:rPr lang="en-US"/>
            <a:t> </a:t>
          </a:r>
          <a:r>
            <a:rPr lang="en-US" err="1"/>
            <a:t>nội</a:t>
          </a:r>
          <a:r>
            <a:rPr lang="en-US"/>
            <a:t> dung SGK </a:t>
          </a:r>
          <a:r>
            <a:rPr lang="en-US" err="1"/>
            <a:t>Ngữ</a:t>
          </a:r>
          <a:r>
            <a:rPr lang="en-US"/>
            <a:t> </a:t>
          </a:r>
          <a:r>
            <a:rPr lang="en-US" err="1"/>
            <a:t>văn</a:t>
          </a:r>
          <a:r>
            <a:rPr lang="en-US"/>
            <a:t> ở </a:t>
          </a:r>
          <a:r>
            <a:rPr lang="en-US" err="1"/>
            <a:t>lớp</a:t>
          </a:r>
          <a:r>
            <a:rPr lang="en-US"/>
            <a:t> </a:t>
          </a:r>
          <a:r>
            <a:rPr lang="en-US" err="1"/>
            <a:t>tương</a:t>
          </a:r>
          <a:r>
            <a:rPr lang="en-US"/>
            <a:t> </a:t>
          </a:r>
          <a:r>
            <a:rPr lang="en-US" err="1"/>
            <a:t>ứng</a:t>
          </a:r>
          <a:r>
            <a:rPr lang="en-US"/>
            <a:t>, </a:t>
          </a:r>
          <a:r>
            <a:rPr lang="en-US" err="1"/>
            <a:t>phù</a:t>
          </a:r>
          <a:r>
            <a:rPr lang="en-US"/>
            <a:t> </a:t>
          </a:r>
          <a:r>
            <a:rPr lang="en-US" err="1"/>
            <a:t>hợp</a:t>
          </a:r>
          <a:r>
            <a:rPr lang="en-US"/>
            <a:t> </a:t>
          </a:r>
          <a:r>
            <a:rPr lang="en-US" err="1"/>
            <a:t>với</a:t>
          </a:r>
          <a:r>
            <a:rPr lang="en-US"/>
            <a:t> </a:t>
          </a:r>
          <a:r>
            <a:rPr lang="en-US" err="1"/>
            <a:t>mục</a:t>
          </a:r>
          <a:r>
            <a:rPr lang="en-US"/>
            <a:t> </a:t>
          </a:r>
          <a:r>
            <a:rPr lang="en-US" err="1"/>
            <a:t>tiêu</a:t>
          </a:r>
          <a:r>
            <a:rPr lang="en-US"/>
            <a:t> </a:t>
          </a:r>
          <a:r>
            <a:rPr lang="en-US" err="1"/>
            <a:t>dạy</a:t>
          </a:r>
          <a:r>
            <a:rPr lang="en-US"/>
            <a:t> </a:t>
          </a:r>
          <a:r>
            <a:rPr lang="en-US" err="1"/>
            <a:t>học</a:t>
          </a:r>
          <a:r>
            <a:rPr lang="en-US"/>
            <a:t> </a:t>
          </a:r>
          <a:r>
            <a:rPr lang="en-US" err="1"/>
            <a:t>phân</a:t>
          </a:r>
          <a:r>
            <a:rPr lang="en-US"/>
            <a:t> </a:t>
          </a:r>
          <a:r>
            <a:rPr lang="en-US" err="1"/>
            <a:t>hoá</a:t>
          </a:r>
          <a:r>
            <a:rPr lang="en-US"/>
            <a:t> </a:t>
          </a:r>
          <a:r>
            <a:rPr lang="en-US" err="1"/>
            <a:t>của</a:t>
          </a:r>
          <a:r>
            <a:rPr lang="en-US"/>
            <a:t> </a:t>
          </a:r>
          <a:r>
            <a:rPr lang="en-US" err="1"/>
            <a:t>giai</a:t>
          </a:r>
          <a:r>
            <a:rPr lang="en-US"/>
            <a:t> </a:t>
          </a:r>
          <a:r>
            <a:rPr lang="en-US" err="1"/>
            <a:t>đoạn</a:t>
          </a:r>
          <a:r>
            <a:rPr lang="en-US"/>
            <a:t> </a:t>
          </a:r>
          <a:r>
            <a:rPr lang="en-US" err="1"/>
            <a:t>giáo</a:t>
          </a:r>
          <a:r>
            <a:rPr lang="en-US"/>
            <a:t> </a:t>
          </a:r>
          <a:r>
            <a:rPr lang="en-US" err="1"/>
            <a:t>dục</a:t>
          </a:r>
          <a:r>
            <a:rPr lang="en-US"/>
            <a:t> </a:t>
          </a:r>
          <a:r>
            <a:rPr lang="en-US" err="1"/>
            <a:t>theo</a:t>
          </a:r>
          <a:r>
            <a:rPr lang="en-US"/>
            <a:t> </a:t>
          </a:r>
          <a:r>
            <a:rPr lang="en-US" err="1"/>
            <a:t>định</a:t>
          </a:r>
          <a:r>
            <a:rPr lang="en-US"/>
            <a:t> </a:t>
          </a:r>
          <a:r>
            <a:rPr lang="en-US" err="1"/>
            <a:t>hướng</a:t>
          </a:r>
          <a:r>
            <a:rPr lang="en-US"/>
            <a:t> </a:t>
          </a:r>
          <a:r>
            <a:rPr lang="en-US" err="1"/>
            <a:t>nghề</a:t>
          </a:r>
          <a:r>
            <a:rPr lang="en-US"/>
            <a:t> </a:t>
          </a:r>
          <a:r>
            <a:rPr lang="en-US" err="1"/>
            <a:t>nghiệp</a:t>
          </a:r>
          <a:r>
            <a:rPr lang="en-US"/>
            <a:t>, </a:t>
          </a:r>
          <a:r>
            <a:rPr lang="en-US" err="1"/>
            <a:t>nhưng</a:t>
          </a:r>
          <a:r>
            <a:rPr lang="en-US"/>
            <a:t> </a:t>
          </a:r>
          <a:r>
            <a:rPr lang="en-US" err="1"/>
            <a:t>vẫn</a:t>
          </a:r>
          <a:r>
            <a:rPr lang="en-US"/>
            <a:t> </a:t>
          </a:r>
          <a:r>
            <a:rPr lang="en-US" err="1"/>
            <a:t>đảm</a:t>
          </a:r>
          <a:r>
            <a:rPr lang="en-US"/>
            <a:t> </a:t>
          </a:r>
          <a:r>
            <a:rPr lang="en-US" err="1"/>
            <a:t>bảo</a:t>
          </a:r>
          <a:r>
            <a:rPr lang="en-US"/>
            <a:t> </a:t>
          </a:r>
          <a:r>
            <a:rPr lang="en-US" err="1"/>
            <a:t>sự</a:t>
          </a:r>
          <a:r>
            <a:rPr lang="en-US"/>
            <a:t> </a:t>
          </a:r>
          <a:r>
            <a:rPr lang="en-US" err="1"/>
            <a:t>hấp</a:t>
          </a:r>
          <a:r>
            <a:rPr lang="en-US"/>
            <a:t> </a:t>
          </a:r>
          <a:r>
            <a:rPr lang="en-US" err="1"/>
            <a:t>dẫn</a:t>
          </a:r>
          <a:r>
            <a:rPr lang="en-US"/>
            <a:t> </a:t>
          </a:r>
          <a:r>
            <a:rPr lang="en-US" err="1"/>
            <a:t>và</a:t>
          </a:r>
          <a:r>
            <a:rPr lang="en-US"/>
            <a:t> </a:t>
          </a:r>
          <a:r>
            <a:rPr lang="en-US" err="1"/>
            <a:t>khả</a:t>
          </a:r>
          <a:r>
            <a:rPr lang="en-US"/>
            <a:t> </a:t>
          </a:r>
          <a:r>
            <a:rPr lang="en-US" err="1"/>
            <a:t>năng</a:t>
          </a:r>
          <a:r>
            <a:rPr lang="en-US"/>
            <a:t> </a:t>
          </a:r>
          <a:r>
            <a:rPr lang="en-US" err="1"/>
            <a:t>ứng</a:t>
          </a:r>
          <a:r>
            <a:rPr lang="en-US"/>
            <a:t> </a:t>
          </a:r>
          <a:r>
            <a:rPr lang="en-US" err="1"/>
            <a:t>dụng</a:t>
          </a:r>
          <a:r>
            <a:rPr lang="en-US"/>
            <a:t>.</a:t>
          </a:r>
        </a:p>
      </dgm:t>
    </dgm:pt>
    <dgm:pt modelId="{938E56C9-C2F3-4D45-90C8-CC3B23F15978}" type="parTrans" cxnId="{5E83E3CB-64E5-4E90-9DD6-82E7F5F1C207}">
      <dgm:prSet/>
      <dgm:spPr/>
      <dgm:t>
        <a:bodyPr/>
        <a:lstStyle/>
        <a:p>
          <a:endParaRPr lang="en-US"/>
        </a:p>
      </dgm:t>
    </dgm:pt>
    <dgm:pt modelId="{2798906C-AE90-4146-A985-6F7F756C44D5}" type="sibTrans" cxnId="{5E83E3CB-64E5-4E90-9DD6-82E7F5F1C207}">
      <dgm:prSet/>
      <dgm:spPr/>
      <dgm:t>
        <a:bodyPr/>
        <a:lstStyle/>
        <a:p>
          <a:endParaRPr lang="en-US"/>
        </a:p>
      </dgm:t>
    </dgm:pt>
    <dgm:pt modelId="{BE719072-37E5-47FB-9ABA-0E45C4488DB5}" type="pres">
      <dgm:prSet presAssocID="{BF069AA8-EE67-48B1-9A28-35B249D07732}" presName="linear" presStyleCnt="0">
        <dgm:presLayoutVars>
          <dgm:animLvl val="lvl"/>
          <dgm:resizeHandles val="exact"/>
        </dgm:presLayoutVars>
      </dgm:prSet>
      <dgm:spPr/>
      <dgm:t>
        <a:bodyPr/>
        <a:lstStyle/>
        <a:p>
          <a:endParaRPr lang="en-US"/>
        </a:p>
      </dgm:t>
    </dgm:pt>
    <dgm:pt modelId="{737217C3-3A07-48CA-AE1A-7AF72139B49F}" type="pres">
      <dgm:prSet presAssocID="{F1CE06AF-5CD2-440B-80A8-834DD224FF97}" presName="parentText" presStyleLbl="node1" presStyleIdx="0" presStyleCnt="3" custLinFactY="-28724" custLinFactNeighborX="663" custLinFactNeighborY="-100000">
        <dgm:presLayoutVars>
          <dgm:chMax val="0"/>
          <dgm:bulletEnabled val="1"/>
        </dgm:presLayoutVars>
      </dgm:prSet>
      <dgm:spPr/>
      <dgm:t>
        <a:bodyPr/>
        <a:lstStyle/>
        <a:p>
          <a:endParaRPr lang="en-US"/>
        </a:p>
      </dgm:t>
    </dgm:pt>
    <dgm:pt modelId="{8EAEAAD8-AB84-4BED-B988-DBA2E2CDC2D2}" type="pres">
      <dgm:prSet presAssocID="{122F41DE-0D37-4AF3-89E6-B7FF326A5DB4}" presName="spacer" presStyleCnt="0"/>
      <dgm:spPr/>
    </dgm:pt>
    <dgm:pt modelId="{14670DBC-C100-400E-80DE-5BE99D0BF370}" type="pres">
      <dgm:prSet presAssocID="{52AE4B5F-3E9C-4751-A650-0593EB97597F}" presName="parentText" presStyleLbl="node1" presStyleIdx="1" presStyleCnt="3" custLinFactNeighborX="-391" custLinFactNeighborY="-64401">
        <dgm:presLayoutVars>
          <dgm:chMax val="0"/>
          <dgm:bulletEnabled val="1"/>
        </dgm:presLayoutVars>
      </dgm:prSet>
      <dgm:spPr/>
      <dgm:t>
        <a:bodyPr/>
        <a:lstStyle/>
        <a:p>
          <a:endParaRPr lang="en-US"/>
        </a:p>
      </dgm:t>
    </dgm:pt>
    <dgm:pt modelId="{4358EAD1-AA26-45AD-AAAC-6857DBD52437}" type="pres">
      <dgm:prSet presAssocID="{6A39AC8A-3CB2-400C-9624-36988CBDF615}" presName="spacer" presStyleCnt="0"/>
      <dgm:spPr/>
    </dgm:pt>
    <dgm:pt modelId="{1290B72F-B4E3-4672-B53E-82435A04CAD5}" type="pres">
      <dgm:prSet presAssocID="{1A3AADF9-CFF7-43A4-8E85-2FA2D0AE5868}" presName="parentText" presStyleLbl="node1" presStyleIdx="2" presStyleCnt="3">
        <dgm:presLayoutVars>
          <dgm:chMax val="0"/>
          <dgm:bulletEnabled val="1"/>
        </dgm:presLayoutVars>
      </dgm:prSet>
      <dgm:spPr/>
      <dgm:t>
        <a:bodyPr/>
        <a:lstStyle/>
        <a:p>
          <a:endParaRPr lang="en-US"/>
        </a:p>
      </dgm:t>
    </dgm:pt>
  </dgm:ptLst>
  <dgm:cxnLst>
    <dgm:cxn modelId="{DD41E84F-714E-4B4B-A8A2-47E8429F4C97}" type="presOf" srcId="{52AE4B5F-3E9C-4751-A650-0593EB97597F}" destId="{14670DBC-C100-400E-80DE-5BE99D0BF370}" srcOrd="0" destOrd="0" presId="urn:microsoft.com/office/officeart/2005/8/layout/vList2"/>
    <dgm:cxn modelId="{F2B991C6-3AA2-4D84-A000-2F4E5CF88721}" srcId="{BF069AA8-EE67-48B1-9A28-35B249D07732}" destId="{F1CE06AF-5CD2-440B-80A8-834DD224FF97}" srcOrd="0" destOrd="0" parTransId="{2B87E3E1-87DC-4A81-8E1B-AE76E4226925}" sibTransId="{122F41DE-0D37-4AF3-89E6-B7FF326A5DB4}"/>
    <dgm:cxn modelId="{5B363040-25AB-43B4-B5FE-7FC9ABC10B09}" type="presOf" srcId="{BF069AA8-EE67-48B1-9A28-35B249D07732}" destId="{BE719072-37E5-47FB-9ABA-0E45C4488DB5}" srcOrd="0" destOrd="0" presId="urn:microsoft.com/office/officeart/2005/8/layout/vList2"/>
    <dgm:cxn modelId="{8ECAC6BC-8A52-41BE-9618-4DD3B05259B6}" type="presOf" srcId="{1A3AADF9-CFF7-43A4-8E85-2FA2D0AE5868}" destId="{1290B72F-B4E3-4672-B53E-82435A04CAD5}" srcOrd="0" destOrd="0" presId="urn:microsoft.com/office/officeart/2005/8/layout/vList2"/>
    <dgm:cxn modelId="{3FC052E2-AF45-4EFE-B11A-042CBE5CB496}" srcId="{BF069AA8-EE67-48B1-9A28-35B249D07732}" destId="{52AE4B5F-3E9C-4751-A650-0593EB97597F}" srcOrd="1" destOrd="0" parTransId="{95565282-B270-4B8C-AFED-AEF08CFC6E1C}" sibTransId="{6A39AC8A-3CB2-400C-9624-36988CBDF615}"/>
    <dgm:cxn modelId="{5E83E3CB-64E5-4E90-9DD6-82E7F5F1C207}" srcId="{BF069AA8-EE67-48B1-9A28-35B249D07732}" destId="{1A3AADF9-CFF7-43A4-8E85-2FA2D0AE5868}" srcOrd="2" destOrd="0" parTransId="{938E56C9-C2F3-4D45-90C8-CC3B23F15978}" sibTransId="{2798906C-AE90-4146-A985-6F7F756C44D5}"/>
    <dgm:cxn modelId="{0292B533-62EE-4AA8-A358-6A766FB8A2D3}" type="presOf" srcId="{F1CE06AF-5CD2-440B-80A8-834DD224FF97}" destId="{737217C3-3A07-48CA-AE1A-7AF72139B49F}" srcOrd="0" destOrd="0" presId="urn:microsoft.com/office/officeart/2005/8/layout/vList2"/>
    <dgm:cxn modelId="{C8FC24CC-5402-472A-9DF8-20E8D3367827}" type="presParOf" srcId="{BE719072-37E5-47FB-9ABA-0E45C4488DB5}" destId="{737217C3-3A07-48CA-AE1A-7AF72139B49F}" srcOrd="0" destOrd="0" presId="urn:microsoft.com/office/officeart/2005/8/layout/vList2"/>
    <dgm:cxn modelId="{1399482B-9209-4990-B55F-608D88CB3004}" type="presParOf" srcId="{BE719072-37E5-47FB-9ABA-0E45C4488DB5}" destId="{8EAEAAD8-AB84-4BED-B988-DBA2E2CDC2D2}" srcOrd="1" destOrd="0" presId="urn:microsoft.com/office/officeart/2005/8/layout/vList2"/>
    <dgm:cxn modelId="{B1386840-1D66-4EE0-9849-75DE28CB0952}" type="presParOf" srcId="{BE719072-37E5-47FB-9ABA-0E45C4488DB5}" destId="{14670DBC-C100-400E-80DE-5BE99D0BF370}" srcOrd="2" destOrd="0" presId="urn:microsoft.com/office/officeart/2005/8/layout/vList2"/>
    <dgm:cxn modelId="{77C6276E-D188-4D64-B7F6-ED2CB71CEA22}" type="presParOf" srcId="{BE719072-37E5-47FB-9ABA-0E45C4488DB5}" destId="{4358EAD1-AA26-45AD-AAAC-6857DBD52437}" srcOrd="3" destOrd="0" presId="urn:microsoft.com/office/officeart/2005/8/layout/vList2"/>
    <dgm:cxn modelId="{D93E7865-189C-4A32-9A8E-C7B06DBE08B4}" type="presParOf" srcId="{BE719072-37E5-47FB-9ABA-0E45C4488DB5}" destId="{1290B72F-B4E3-4672-B53E-82435A04CAD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FB9103-D3BA-4A2D-BD93-E1451E99B99A}" type="doc">
      <dgm:prSet loTypeId="urn:microsoft.com/office/officeart/2005/8/layout/vList2" loCatId="list" qsTypeId="urn:microsoft.com/office/officeart/2005/8/quickstyle/simple3" qsCatId="simple" csTypeId="urn:microsoft.com/office/officeart/2005/8/colors/accent5_2" csCatId="accent5" phldr="1"/>
      <dgm:spPr/>
      <dgm:t>
        <a:bodyPr/>
        <a:lstStyle/>
        <a:p>
          <a:endParaRPr lang="en-US"/>
        </a:p>
      </dgm:t>
    </dgm:pt>
    <dgm:pt modelId="{B261E7C4-118F-4364-A959-5651FD2BE737}">
      <dgm:prSet/>
      <dgm:spPr/>
      <dgm:t>
        <a:bodyPr/>
        <a:lstStyle/>
        <a:p>
          <a:pPr algn="just"/>
          <a:r>
            <a:rPr lang="en-US">
              <a:latin typeface="+mn-lt"/>
              <a:cs typeface="Arial" panose="020B0604020202020204" pitchFamily="34" charset="0"/>
            </a:rPr>
            <a:t>Sách chuyên đề đặt trọng tâm vào việc hướng dẫn </a:t>
          </a:r>
          <a:r>
            <a:rPr lang="en-US" err="1">
              <a:latin typeface="+mn-lt"/>
              <a:cs typeface="Arial" panose="020B0604020202020204" pitchFamily="34" charset="0"/>
            </a:rPr>
            <a:t>thực</a:t>
          </a:r>
          <a:r>
            <a:rPr lang="en-US">
              <a:latin typeface="+mn-lt"/>
              <a:cs typeface="Arial" panose="020B0604020202020204" pitchFamily="34" charset="0"/>
            </a:rPr>
            <a:t> </a:t>
          </a:r>
          <a:r>
            <a:rPr lang="en-US" err="1">
              <a:latin typeface="+mn-lt"/>
              <a:cs typeface="Arial" panose="020B0604020202020204" pitchFamily="34" charset="0"/>
            </a:rPr>
            <a:t>hành</a:t>
          </a:r>
          <a:r>
            <a:rPr lang="en-US">
              <a:latin typeface="+mn-lt"/>
              <a:cs typeface="Arial" panose="020B0604020202020204" pitchFamily="34" charset="0"/>
            </a:rPr>
            <a:t>, </a:t>
          </a:r>
          <a:r>
            <a:rPr lang="en-US" err="1">
              <a:latin typeface="+mn-lt"/>
              <a:cs typeface="Arial" panose="020B0604020202020204" pitchFamily="34" charset="0"/>
            </a:rPr>
            <a:t>vận</a:t>
          </a:r>
          <a:r>
            <a:rPr lang="en-US">
              <a:latin typeface="+mn-lt"/>
              <a:cs typeface="Arial" panose="020B0604020202020204" pitchFamily="34" charset="0"/>
            </a:rPr>
            <a:t> dụng, trên cơ sở cung cấp một số tri thức lí thuyết dưới hình thức tinh gọn, thiết thực; tạo điều kiện thuận lợi cho hoạt động dạy học trên lớp và thực hành ngoài giờ lên lớp theo yêu cầu riêng của mỗi chuyên đề.</a:t>
          </a:r>
        </a:p>
      </dgm:t>
    </dgm:pt>
    <dgm:pt modelId="{5D4C31E2-3350-4D04-8D86-4E330C14CC92}" type="parTrans" cxnId="{04791991-A52D-4E00-9DF8-B500863B63F2}">
      <dgm:prSet/>
      <dgm:spPr/>
      <dgm:t>
        <a:bodyPr/>
        <a:lstStyle/>
        <a:p>
          <a:endParaRPr lang="en-US"/>
        </a:p>
      </dgm:t>
    </dgm:pt>
    <dgm:pt modelId="{4CFAAAE2-FCB4-4B8F-A623-267FF9D5C632}" type="sibTrans" cxnId="{04791991-A52D-4E00-9DF8-B500863B63F2}">
      <dgm:prSet/>
      <dgm:spPr/>
      <dgm:t>
        <a:bodyPr/>
        <a:lstStyle/>
        <a:p>
          <a:endParaRPr lang="en-US"/>
        </a:p>
      </dgm:t>
    </dgm:pt>
    <dgm:pt modelId="{F17D720F-8C06-49DE-8D21-58EA60E91326}">
      <dgm:prSet custT="1"/>
      <dgm:spPr/>
      <dgm:t>
        <a:bodyPr/>
        <a:lstStyle/>
        <a:p>
          <a:pPr algn="just"/>
          <a:r>
            <a:rPr lang="en-US" sz="2300" err="1">
              <a:latin typeface="+mn-lt"/>
              <a:cs typeface="Arial" panose="020B0604020202020204" pitchFamily="34" charset="0"/>
            </a:rPr>
            <a:t>Các</a:t>
          </a:r>
          <a:r>
            <a:rPr lang="en-US" sz="2300">
              <a:latin typeface="+mn-lt"/>
              <a:cs typeface="Arial" panose="020B0604020202020204" pitchFamily="34" charset="0"/>
            </a:rPr>
            <a:t> </a:t>
          </a:r>
          <a:r>
            <a:rPr lang="en-US" sz="2300" err="1">
              <a:latin typeface="+mn-lt"/>
              <a:cs typeface="Arial" panose="020B0604020202020204" pitchFamily="34" charset="0"/>
            </a:rPr>
            <a:t>chuyên</a:t>
          </a:r>
          <a:r>
            <a:rPr lang="en-US" sz="2300">
              <a:latin typeface="+mn-lt"/>
              <a:cs typeface="Arial" panose="020B0604020202020204" pitchFamily="34" charset="0"/>
            </a:rPr>
            <a:t> </a:t>
          </a:r>
          <a:r>
            <a:rPr lang="en-US" sz="2300" err="1">
              <a:latin typeface="+mn-lt"/>
              <a:cs typeface="Arial" panose="020B0604020202020204" pitchFamily="34" charset="0"/>
            </a:rPr>
            <a:t>đề</a:t>
          </a:r>
          <a:r>
            <a:rPr lang="en-US" sz="2300">
              <a:latin typeface="+mn-lt"/>
              <a:cs typeface="Arial" panose="020B0604020202020204" pitchFamily="34" charset="0"/>
            </a:rPr>
            <a:t> </a:t>
          </a:r>
          <a:r>
            <a:rPr lang="en-US" sz="2300" err="1">
              <a:latin typeface="+mn-lt"/>
              <a:cs typeface="Arial" panose="020B0604020202020204" pitchFamily="34" charset="0"/>
            </a:rPr>
            <a:t>đều</a:t>
          </a:r>
          <a:r>
            <a:rPr lang="en-US" sz="2300">
              <a:latin typeface="+mn-lt"/>
              <a:cs typeface="Arial" panose="020B0604020202020204" pitchFamily="34" charset="0"/>
            </a:rPr>
            <a:t> </a:t>
          </a:r>
          <a:r>
            <a:rPr lang="en-US" sz="2300" err="1">
              <a:latin typeface="+mn-lt"/>
              <a:cs typeface="Arial" panose="020B0604020202020204" pitchFamily="34" charset="0"/>
            </a:rPr>
            <a:t>thiết</a:t>
          </a:r>
          <a:r>
            <a:rPr lang="en-US" sz="2300">
              <a:latin typeface="+mn-lt"/>
              <a:cs typeface="Arial" panose="020B0604020202020204" pitchFamily="34" charset="0"/>
            </a:rPr>
            <a:t> </a:t>
          </a:r>
          <a:r>
            <a:rPr lang="en-US" sz="2300" err="1">
              <a:latin typeface="+mn-lt"/>
              <a:cs typeface="Arial" panose="020B0604020202020204" pitchFamily="34" charset="0"/>
            </a:rPr>
            <a:t>kế</a:t>
          </a:r>
          <a:r>
            <a:rPr lang="en-US" sz="2300">
              <a:latin typeface="+mn-lt"/>
              <a:cs typeface="Arial" panose="020B0604020202020204" pitchFamily="34" charset="0"/>
            </a:rPr>
            <a:t> </a:t>
          </a:r>
          <a:r>
            <a:rPr lang="en-US" sz="2300" err="1">
              <a:latin typeface="+mn-lt"/>
              <a:cs typeface="Arial" panose="020B0604020202020204" pitchFamily="34" charset="0"/>
            </a:rPr>
            <a:t>đầy</a:t>
          </a:r>
          <a:r>
            <a:rPr lang="en-US" sz="2300">
              <a:latin typeface="+mn-lt"/>
              <a:cs typeface="Arial" panose="020B0604020202020204" pitchFamily="34" charset="0"/>
            </a:rPr>
            <a:t> </a:t>
          </a:r>
          <a:r>
            <a:rPr lang="en-US" sz="2300" err="1">
              <a:latin typeface="+mn-lt"/>
              <a:cs typeface="Arial" panose="020B0604020202020204" pitchFamily="34" charset="0"/>
            </a:rPr>
            <a:t>đủ</a:t>
          </a:r>
          <a:r>
            <a:rPr lang="en-US" sz="2300">
              <a:latin typeface="+mn-lt"/>
              <a:cs typeface="Arial" panose="020B0604020202020204" pitchFamily="34" charset="0"/>
            </a:rPr>
            <a:t> </a:t>
          </a:r>
          <a:r>
            <a:rPr lang="en-US" sz="2300" err="1">
              <a:latin typeface="+mn-lt"/>
              <a:cs typeface="Arial" panose="020B0604020202020204" pitchFamily="34" charset="0"/>
            </a:rPr>
            <a:t>các</a:t>
          </a:r>
          <a:r>
            <a:rPr lang="en-US" sz="2300">
              <a:latin typeface="+mn-lt"/>
              <a:cs typeface="Arial" panose="020B0604020202020204" pitchFamily="34" charset="0"/>
            </a:rPr>
            <a:t> </a:t>
          </a:r>
          <a:r>
            <a:rPr lang="en-US" sz="2300" err="1">
              <a:latin typeface="+mn-lt"/>
              <a:cs typeface="Arial" panose="020B0604020202020204" pitchFamily="34" charset="0"/>
            </a:rPr>
            <a:t>hoạt</a:t>
          </a:r>
          <a:r>
            <a:rPr lang="en-US" sz="2300">
              <a:latin typeface="+mn-lt"/>
              <a:cs typeface="Arial" panose="020B0604020202020204" pitchFamily="34" charset="0"/>
            </a:rPr>
            <a:t> </a:t>
          </a:r>
          <a:r>
            <a:rPr lang="en-US" sz="2300" err="1">
              <a:latin typeface="+mn-lt"/>
              <a:cs typeface="Arial" panose="020B0604020202020204" pitchFamily="34" charset="0"/>
            </a:rPr>
            <a:t>động</a:t>
          </a:r>
          <a:r>
            <a:rPr lang="en-US" sz="2300">
              <a:latin typeface="+mn-lt"/>
              <a:cs typeface="Arial" panose="020B0604020202020204" pitchFamily="34" charset="0"/>
            </a:rPr>
            <a:t> </a:t>
          </a:r>
          <a:r>
            <a:rPr lang="en-US" sz="2300" err="1">
              <a:latin typeface="+mn-lt"/>
              <a:cs typeface="Arial" panose="020B0604020202020204" pitchFamily="34" charset="0"/>
            </a:rPr>
            <a:t>đọc</a:t>
          </a:r>
          <a:r>
            <a:rPr lang="en-US" sz="2300">
              <a:latin typeface="+mn-lt"/>
              <a:cs typeface="Arial" panose="020B0604020202020204" pitchFamily="34" charset="0"/>
            </a:rPr>
            <a:t>, </a:t>
          </a:r>
          <a:r>
            <a:rPr lang="en-US" sz="2300" err="1">
              <a:latin typeface="+mn-lt"/>
              <a:cs typeface="Arial" panose="020B0604020202020204" pitchFamily="34" charset="0"/>
            </a:rPr>
            <a:t>viết</a:t>
          </a:r>
          <a:r>
            <a:rPr lang="en-US" sz="2300">
              <a:latin typeface="+mn-lt"/>
              <a:cs typeface="Arial" panose="020B0604020202020204" pitchFamily="34" charset="0"/>
            </a:rPr>
            <a:t>, </a:t>
          </a:r>
          <a:r>
            <a:rPr lang="en-US" sz="2300" err="1">
              <a:latin typeface="+mn-lt"/>
              <a:cs typeface="Arial" panose="020B0604020202020204" pitchFamily="34" charset="0"/>
            </a:rPr>
            <a:t>nói</a:t>
          </a:r>
          <a:r>
            <a:rPr lang="en-US" sz="2300">
              <a:latin typeface="+mn-lt"/>
              <a:cs typeface="Arial" panose="020B0604020202020204" pitchFamily="34" charset="0"/>
            </a:rPr>
            <a:t> </a:t>
          </a:r>
          <a:r>
            <a:rPr lang="en-US" sz="2300" err="1">
              <a:latin typeface="+mn-lt"/>
              <a:cs typeface="Arial" panose="020B0604020202020204" pitchFamily="34" charset="0"/>
            </a:rPr>
            <a:t>và</a:t>
          </a:r>
          <a:r>
            <a:rPr lang="en-US" sz="2300">
              <a:latin typeface="+mn-lt"/>
              <a:cs typeface="Arial" panose="020B0604020202020204" pitchFamily="34" charset="0"/>
            </a:rPr>
            <a:t> </a:t>
          </a:r>
          <a:r>
            <a:rPr lang="en-US" sz="2300" err="1">
              <a:latin typeface="+mn-lt"/>
              <a:cs typeface="Arial" panose="020B0604020202020204" pitchFamily="34" charset="0"/>
            </a:rPr>
            <a:t>nghe</a:t>
          </a:r>
          <a:r>
            <a:rPr lang="en-US" sz="2300">
              <a:latin typeface="+mn-lt"/>
              <a:cs typeface="Arial" panose="020B0604020202020204" pitchFamily="34" charset="0"/>
            </a:rPr>
            <a:t>; </a:t>
          </a:r>
          <a:r>
            <a:rPr lang="en-US" sz="2300" err="1">
              <a:latin typeface="+mn-lt"/>
              <a:cs typeface="Arial" panose="020B0604020202020204" pitchFamily="34" charset="0"/>
            </a:rPr>
            <a:t>nêu</a:t>
          </a:r>
          <a:r>
            <a:rPr lang="en-US" sz="2300">
              <a:latin typeface="+mn-lt"/>
              <a:cs typeface="Arial" panose="020B0604020202020204" pitchFamily="34" charset="0"/>
            </a:rPr>
            <a:t> </a:t>
          </a:r>
          <a:r>
            <a:rPr lang="en-US" sz="2300" err="1">
              <a:latin typeface="+mn-lt"/>
              <a:cs typeface="Arial" panose="020B0604020202020204" pitchFamily="34" charset="0"/>
            </a:rPr>
            <a:t>rõ</a:t>
          </a:r>
          <a:r>
            <a:rPr lang="en-US" sz="2300">
              <a:latin typeface="+mn-lt"/>
              <a:cs typeface="Arial" panose="020B0604020202020204" pitchFamily="34" charset="0"/>
            </a:rPr>
            <a:t> </a:t>
          </a:r>
          <a:r>
            <a:rPr lang="en-US" sz="2300" err="1">
              <a:latin typeface="+mn-lt"/>
              <a:cs typeface="Arial" panose="020B0604020202020204" pitchFamily="34" charset="0"/>
            </a:rPr>
            <a:t>hướng</a:t>
          </a:r>
          <a:r>
            <a:rPr lang="en-US" sz="2300">
              <a:latin typeface="+mn-lt"/>
              <a:cs typeface="Arial" panose="020B0604020202020204" pitchFamily="34" charset="0"/>
            </a:rPr>
            <a:t> </a:t>
          </a:r>
          <a:r>
            <a:rPr lang="en-US" sz="2300" err="1">
              <a:latin typeface="+mn-lt"/>
              <a:cs typeface="Arial" panose="020B0604020202020204" pitchFamily="34" charset="0"/>
            </a:rPr>
            <a:t>thực</a:t>
          </a:r>
          <a:r>
            <a:rPr lang="en-US" sz="2300">
              <a:latin typeface="+mn-lt"/>
              <a:cs typeface="Arial" panose="020B0604020202020204" pitchFamily="34" charset="0"/>
            </a:rPr>
            <a:t> </a:t>
          </a:r>
          <a:r>
            <a:rPr lang="en-US" sz="2300" err="1">
              <a:latin typeface="+mn-lt"/>
              <a:cs typeface="Arial" panose="020B0604020202020204" pitchFamily="34" charset="0"/>
            </a:rPr>
            <a:t>hiện</a:t>
          </a:r>
          <a:r>
            <a:rPr lang="en-US" sz="2300">
              <a:latin typeface="+mn-lt"/>
              <a:cs typeface="Arial" panose="020B0604020202020204" pitchFamily="34" charset="0"/>
            </a:rPr>
            <a:t> </a:t>
          </a:r>
          <a:r>
            <a:rPr lang="en-US" sz="2300" err="1">
              <a:latin typeface="+mn-lt"/>
              <a:cs typeface="Arial" panose="020B0604020202020204" pitchFamily="34" charset="0"/>
            </a:rPr>
            <a:t>các</a:t>
          </a:r>
          <a:r>
            <a:rPr lang="en-US" sz="2300">
              <a:latin typeface="+mn-lt"/>
              <a:cs typeface="Arial" panose="020B0604020202020204" pitchFamily="34" charset="0"/>
            </a:rPr>
            <a:t> </a:t>
          </a:r>
          <a:r>
            <a:rPr lang="en-US" sz="2300" err="1">
              <a:latin typeface="+mn-lt"/>
              <a:cs typeface="Arial" panose="020B0604020202020204" pitchFamily="34" charset="0"/>
            </a:rPr>
            <a:t>hoạt</a:t>
          </a:r>
          <a:r>
            <a:rPr lang="en-US" sz="2300">
              <a:latin typeface="+mn-lt"/>
              <a:cs typeface="Arial" panose="020B0604020202020204" pitchFamily="34" charset="0"/>
            </a:rPr>
            <a:t> </a:t>
          </a:r>
          <a:r>
            <a:rPr lang="en-US" sz="2300" err="1">
              <a:latin typeface="+mn-lt"/>
              <a:cs typeface="Arial" panose="020B0604020202020204" pitchFamily="34" charset="0"/>
            </a:rPr>
            <a:t>động</a:t>
          </a:r>
          <a:r>
            <a:rPr lang="en-US" sz="2300">
              <a:latin typeface="+mn-lt"/>
              <a:cs typeface="Arial" panose="020B0604020202020204" pitchFamily="34" charset="0"/>
            </a:rPr>
            <a:t> </a:t>
          </a:r>
          <a:r>
            <a:rPr lang="en-US" sz="2300" err="1">
              <a:latin typeface="+mn-lt"/>
              <a:cs typeface="Arial" panose="020B0604020202020204" pitchFamily="34" charset="0"/>
            </a:rPr>
            <a:t>này</a:t>
          </a:r>
          <a:r>
            <a:rPr lang="en-US" sz="2300">
              <a:latin typeface="+mn-lt"/>
              <a:cs typeface="Arial" panose="020B0604020202020204" pitchFamily="34" charset="0"/>
            </a:rPr>
            <a:t> </a:t>
          </a:r>
          <a:r>
            <a:rPr lang="en-US" sz="2300" err="1">
              <a:latin typeface="+mn-lt"/>
              <a:cs typeface="Arial" panose="020B0604020202020204" pitchFamily="34" charset="0"/>
            </a:rPr>
            <a:t>theo</a:t>
          </a:r>
          <a:r>
            <a:rPr lang="en-US" sz="2300">
              <a:latin typeface="+mn-lt"/>
              <a:cs typeface="Arial" panose="020B0604020202020204" pitchFamily="34" charset="0"/>
            </a:rPr>
            <a:t> </a:t>
          </a:r>
          <a:r>
            <a:rPr lang="en-US" sz="2300" err="1">
              <a:latin typeface="+mn-lt"/>
              <a:cs typeface="Arial" panose="020B0604020202020204" pitchFamily="34" charset="0"/>
            </a:rPr>
            <a:t>nội</a:t>
          </a:r>
          <a:r>
            <a:rPr lang="en-US" sz="2300">
              <a:latin typeface="+mn-lt"/>
              <a:cs typeface="Arial" panose="020B0604020202020204" pitchFamily="34" charset="0"/>
            </a:rPr>
            <a:t> dung </a:t>
          </a:r>
          <a:r>
            <a:rPr lang="en-US" sz="2300" err="1">
              <a:latin typeface="+mn-lt"/>
              <a:cs typeface="Arial" panose="020B0604020202020204" pitchFamily="34" charset="0"/>
            </a:rPr>
            <a:t>đặc</a:t>
          </a:r>
          <a:r>
            <a:rPr lang="en-US" sz="2300">
              <a:latin typeface="+mn-lt"/>
              <a:cs typeface="Arial" panose="020B0604020202020204" pitchFamily="34" charset="0"/>
            </a:rPr>
            <a:t> </a:t>
          </a:r>
          <a:r>
            <a:rPr lang="en-US" sz="2300" err="1">
              <a:latin typeface="+mn-lt"/>
              <a:cs typeface="Arial" panose="020B0604020202020204" pitchFamily="34" charset="0"/>
            </a:rPr>
            <a:t>thù</a:t>
          </a:r>
          <a:r>
            <a:rPr lang="en-US" sz="2300">
              <a:latin typeface="+mn-lt"/>
              <a:cs typeface="Arial" panose="020B0604020202020204" pitchFamily="34" charset="0"/>
            </a:rPr>
            <a:t> </a:t>
          </a:r>
          <a:r>
            <a:rPr lang="en-US" sz="2300" err="1">
              <a:latin typeface="+mn-lt"/>
              <a:cs typeface="Arial" panose="020B0604020202020204" pitchFamily="34" charset="0"/>
            </a:rPr>
            <a:t>của</a:t>
          </a:r>
          <a:r>
            <a:rPr lang="en-US" sz="2300">
              <a:latin typeface="+mn-lt"/>
              <a:cs typeface="Arial" panose="020B0604020202020204" pitchFamily="34" charset="0"/>
            </a:rPr>
            <a:t> </a:t>
          </a:r>
          <a:r>
            <a:rPr lang="en-US" sz="2300" err="1">
              <a:latin typeface="+mn-lt"/>
              <a:cs typeface="Arial" panose="020B0604020202020204" pitchFamily="34" charset="0"/>
            </a:rPr>
            <a:t>từng</a:t>
          </a:r>
          <a:r>
            <a:rPr lang="en-US" sz="2300">
              <a:latin typeface="+mn-lt"/>
              <a:cs typeface="Arial" panose="020B0604020202020204" pitchFamily="34" charset="0"/>
            </a:rPr>
            <a:t> </a:t>
          </a:r>
          <a:r>
            <a:rPr lang="en-US" sz="2300" err="1">
              <a:latin typeface="+mn-lt"/>
              <a:cs typeface="Arial" panose="020B0604020202020204" pitchFamily="34" charset="0"/>
            </a:rPr>
            <a:t>chuyên</a:t>
          </a:r>
          <a:r>
            <a:rPr lang="en-US" sz="2300">
              <a:latin typeface="+mn-lt"/>
              <a:cs typeface="Arial" panose="020B0604020202020204" pitchFamily="34" charset="0"/>
            </a:rPr>
            <a:t> </a:t>
          </a:r>
          <a:r>
            <a:rPr lang="en-US" sz="2300" err="1">
              <a:latin typeface="+mn-lt"/>
              <a:cs typeface="Arial" panose="020B0604020202020204" pitchFamily="34" charset="0"/>
            </a:rPr>
            <a:t>đề</a:t>
          </a:r>
          <a:r>
            <a:rPr lang="en-US" sz="2300">
              <a:latin typeface="+mn-lt"/>
              <a:cs typeface="Arial" panose="020B0604020202020204" pitchFamily="34" charset="0"/>
            </a:rPr>
            <a:t> </a:t>
          </a:r>
          <a:r>
            <a:rPr lang="en-US" sz="2300" err="1">
              <a:latin typeface="+mn-lt"/>
              <a:cs typeface="Arial" panose="020B0604020202020204" pitchFamily="34" charset="0"/>
            </a:rPr>
            <a:t>một</a:t>
          </a:r>
          <a:r>
            <a:rPr lang="en-US" sz="2300">
              <a:latin typeface="+mn-lt"/>
              <a:cs typeface="Arial" panose="020B0604020202020204" pitchFamily="34" charset="0"/>
            </a:rPr>
            <a:t>. </a:t>
          </a:r>
        </a:p>
      </dgm:t>
    </dgm:pt>
    <dgm:pt modelId="{E1B7D1B5-9A62-4DD8-9237-B5F3054C1357}" type="parTrans" cxnId="{1CED6F62-7E74-402F-A63F-4AE3E59BC752}">
      <dgm:prSet/>
      <dgm:spPr/>
      <dgm:t>
        <a:bodyPr/>
        <a:lstStyle/>
        <a:p>
          <a:endParaRPr lang="en-US"/>
        </a:p>
      </dgm:t>
    </dgm:pt>
    <dgm:pt modelId="{D83706E2-2539-4597-91FA-B7D2190B5BF5}" type="sibTrans" cxnId="{1CED6F62-7E74-402F-A63F-4AE3E59BC752}">
      <dgm:prSet/>
      <dgm:spPr/>
      <dgm:t>
        <a:bodyPr/>
        <a:lstStyle/>
        <a:p>
          <a:endParaRPr lang="en-US"/>
        </a:p>
      </dgm:t>
    </dgm:pt>
    <dgm:pt modelId="{CB4B3EC6-9E43-4969-8E3A-8C126AE40675}">
      <dgm:prSet custT="1"/>
      <dgm:spPr/>
      <dgm:t>
        <a:bodyPr/>
        <a:lstStyle/>
        <a:p>
          <a:pPr algn="just"/>
          <a:r>
            <a:rPr lang="en-US" sz="2300" err="1">
              <a:latin typeface="+mn-lt"/>
              <a:cs typeface="Arial" panose="020B0604020202020204" pitchFamily="34" charset="0"/>
            </a:rPr>
            <a:t>Tất</a:t>
          </a:r>
          <a:r>
            <a:rPr lang="en-US" sz="2300">
              <a:latin typeface="+mn-lt"/>
              <a:cs typeface="Arial" panose="020B0604020202020204" pitchFamily="34" charset="0"/>
            </a:rPr>
            <a:t> </a:t>
          </a:r>
          <a:r>
            <a:rPr lang="en-US" sz="2300" err="1">
              <a:latin typeface="+mn-lt"/>
              <a:cs typeface="Arial" panose="020B0604020202020204" pitchFamily="34" charset="0"/>
            </a:rPr>
            <a:t>cả</a:t>
          </a:r>
          <a:r>
            <a:rPr lang="en-US" sz="2300">
              <a:latin typeface="+mn-lt"/>
              <a:cs typeface="Arial" panose="020B0604020202020204" pitchFamily="34" charset="0"/>
            </a:rPr>
            <a:t> </a:t>
          </a:r>
          <a:r>
            <a:rPr lang="en-US" sz="2300" err="1">
              <a:latin typeface="+mn-lt"/>
              <a:cs typeface="Arial" panose="020B0604020202020204" pitchFamily="34" charset="0"/>
            </a:rPr>
            <a:t>các</a:t>
          </a:r>
          <a:r>
            <a:rPr lang="en-US" sz="2300">
              <a:latin typeface="+mn-lt"/>
              <a:cs typeface="Arial" panose="020B0604020202020204" pitchFamily="34" charset="0"/>
            </a:rPr>
            <a:t> </a:t>
          </a:r>
          <a:r>
            <a:rPr lang="en-US" sz="2300" err="1">
              <a:latin typeface="+mn-lt"/>
              <a:cs typeface="Arial" panose="020B0604020202020204" pitchFamily="34" charset="0"/>
            </a:rPr>
            <a:t>yêu</a:t>
          </a:r>
          <a:r>
            <a:rPr lang="en-US" sz="2300">
              <a:latin typeface="+mn-lt"/>
              <a:cs typeface="Arial" panose="020B0604020202020204" pitchFamily="34" charset="0"/>
            </a:rPr>
            <a:t> </a:t>
          </a:r>
          <a:r>
            <a:rPr lang="en-US" sz="2300" err="1">
              <a:latin typeface="+mn-lt"/>
              <a:cs typeface="Arial" panose="020B0604020202020204" pitchFamily="34" charset="0"/>
            </a:rPr>
            <a:t>cầu</a:t>
          </a:r>
          <a:r>
            <a:rPr lang="en-US" sz="2300">
              <a:latin typeface="+mn-lt"/>
              <a:cs typeface="Arial" panose="020B0604020202020204" pitchFamily="34" charset="0"/>
            </a:rPr>
            <a:t> </a:t>
          </a:r>
          <a:r>
            <a:rPr lang="en-US" sz="2300" err="1">
              <a:latin typeface="+mn-lt"/>
              <a:cs typeface="Arial" panose="020B0604020202020204" pitchFamily="34" charset="0"/>
            </a:rPr>
            <a:t>thực</a:t>
          </a:r>
          <a:r>
            <a:rPr lang="en-US" sz="2300">
              <a:latin typeface="+mn-lt"/>
              <a:cs typeface="Arial" panose="020B0604020202020204" pitchFamily="34" charset="0"/>
            </a:rPr>
            <a:t> </a:t>
          </a:r>
          <a:r>
            <a:rPr lang="en-US" sz="2300" err="1">
              <a:latin typeface="+mn-lt"/>
              <a:cs typeface="Arial" panose="020B0604020202020204" pitchFamily="34" charset="0"/>
            </a:rPr>
            <a:t>hành</a:t>
          </a:r>
          <a:r>
            <a:rPr lang="en-US" sz="2300">
              <a:latin typeface="+mn-lt"/>
              <a:cs typeface="Arial" panose="020B0604020202020204" pitchFamily="34" charset="0"/>
            </a:rPr>
            <a:t> </a:t>
          </a:r>
          <a:r>
            <a:rPr lang="en-US" sz="2300" err="1">
              <a:latin typeface="+mn-lt"/>
              <a:cs typeface="Arial" panose="020B0604020202020204" pitchFamily="34" charset="0"/>
            </a:rPr>
            <a:t>được</a:t>
          </a:r>
          <a:r>
            <a:rPr lang="en-US" sz="2300">
              <a:latin typeface="+mn-lt"/>
              <a:cs typeface="Arial" panose="020B0604020202020204" pitchFamily="34" charset="0"/>
            </a:rPr>
            <a:t> </a:t>
          </a:r>
          <a:r>
            <a:rPr lang="en-US" sz="2300" err="1">
              <a:latin typeface="+mn-lt"/>
              <a:cs typeface="Arial" panose="020B0604020202020204" pitchFamily="34" charset="0"/>
            </a:rPr>
            <a:t>nêu</a:t>
          </a:r>
          <a:r>
            <a:rPr lang="en-US" sz="2300">
              <a:latin typeface="+mn-lt"/>
              <a:cs typeface="Arial" panose="020B0604020202020204" pitchFamily="34" charset="0"/>
            </a:rPr>
            <a:t> </a:t>
          </a:r>
          <a:r>
            <a:rPr lang="en-US" sz="2300" err="1">
              <a:latin typeface="+mn-lt"/>
              <a:cs typeface="Arial" panose="020B0604020202020204" pitchFamily="34" charset="0"/>
            </a:rPr>
            <a:t>trong</a:t>
          </a:r>
          <a:r>
            <a:rPr lang="en-US" sz="2300">
              <a:latin typeface="+mn-lt"/>
              <a:cs typeface="Arial" panose="020B0604020202020204" pitchFamily="34" charset="0"/>
            </a:rPr>
            <a:t> </a:t>
          </a:r>
          <a:r>
            <a:rPr lang="en-US" sz="2300" err="1">
              <a:latin typeface="+mn-lt"/>
              <a:cs typeface="Arial" panose="020B0604020202020204" pitchFamily="34" charset="0"/>
            </a:rPr>
            <a:t>mỗi</a:t>
          </a:r>
          <a:r>
            <a:rPr lang="en-US" sz="2300">
              <a:latin typeface="+mn-lt"/>
              <a:cs typeface="Arial" panose="020B0604020202020204" pitchFamily="34" charset="0"/>
            </a:rPr>
            <a:t> </a:t>
          </a:r>
          <a:r>
            <a:rPr lang="en-US" sz="2300" err="1">
              <a:latin typeface="+mn-lt"/>
              <a:cs typeface="Arial" panose="020B0604020202020204" pitchFamily="34" charset="0"/>
            </a:rPr>
            <a:t>chuyên</a:t>
          </a:r>
          <a:r>
            <a:rPr lang="en-US" sz="2300">
              <a:latin typeface="+mn-lt"/>
              <a:cs typeface="Arial" panose="020B0604020202020204" pitchFamily="34" charset="0"/>
            </a:rPr>
            <a:t> </a:t>
          </a:r>
          <a:r>
            <a:rPr lang="en-US" sz="2300" err="1">
              <a:latin typeface="+mn-lt"/>
              <a:cs typeface="Arial" panose="020B0604020202020204" pitchFamily="34" charset="0"/>
            </a:rPr>
            <a:t>đề</a:t>
          </a:r>
          <a:r>
            <a:rPr lang="en-US" sz="2300">
              <a:latin typeface="+mn-lt"/>
              <a:cs typeface="Arial" panose="020B0604020202020204" pitchFamily="34" charset="0"/>
            </a:rPr>
            <a:t> </a:t>
          </a:r>
          <a:r>
            <a:rPr lang="en-US" sz="2300" err="1">
              <a:latin typeface="+mn-lt"/>
              <a:cs typeface="Arial" panose="020B0604020202020204" pitchFamily="34" charset="0"/>
            </a:rPr>
            <a:t>đều</a:t>
          </a:r>
          <a:r>
            <a:rPr lang="en-US" sz="2300">
              <a:latin typeface="+mn-lt"/>
              <a:cs typeface="Arial" panose="020B0604020202020204" pitchFamily="34" charset="0"/>
            </a:rPr>
            <a:t> </a:t>
          </a:r>
          <a:r>
            <a:rPr lang="en-US" sz="2300" err="1">
              <a:latin typeface="+mn-lt"/>
              <a:cs typeface="Arial" panose="020B0604020202020204" pitchFamily="34" charset="0"/>
            </a:rPr>
            <a:t>mang</a:t>
          </a:r>
          <a:r>
            <a:rPr lang="en-US" sz="2300">
              <a:latin typeface="+mn-lt"/>
              <a:cs typeface="Arial" panose="020B0604020202020204" pitchFamily="34" charset="0"/>
            </a:rPr>
            <a:t> </a:t>
          </a:r>
          <a:r>
            <a:rPr lang="en-US" sz="2300" err="1">
              <a:latin typeface="+mn-lt"/>
              <a:cs typeface="Arial" panose="020B0604020202020204" pitchFamily="34" charset="0"/>
            </a:rPr>
            <a:t>tính</a:t>
          </a:r>
          <a:r>
            <a:rPr lang="en-US" sz="2300">
              <a:latin typeface="+mn-lt"/>
              <a:cs typeface="Arial" panose="020B0604020202020204" pitchFamily="34" charset="0"/>
            </a:rPr>
            <a:t> </a:t>
          </a:r>
          <a:r>
            <a:rPr lang="en-US" sz="2300" err="1">
              <a:latin typeface="+mn-lt"/>
              <a:cs typeface="Arial" panose="020B0604020202020204" pitchFamily="34" charset="0"/>
            </a:rPr>
            <a:t>khả</a:t>
          </a:r>
          <a:r>
            <a:rPr lang="en-US" sz="2300">
              <a:latin typeface="+mn-lt"/>
              <a:cs typeface="Arial" panose="020B0604020202020204" pitchFamily="34" charset="0"/>
            </a:rPr>
            <a:t> </a:t>
          </a:r>
          <a:r>
            <a:rPr lang="en-US" sz="2300" err="1">
              <a:latin typeface="+mn-lt"/>
              <a:cs typeface="Arial" panose="020B0604020202020204" pitchFamily="34" charset="0"/>
            </a:rPr>
            <a:t>thi</a:t>
          </a:r>
          <a:r>
            <a:rPr lang="en-US" sz="2300">
              <a:latin typeface="+mn-lt"/>
              <a:cs typeface="Arial" panose="020B0604020202020204" pitchFamily="34" charset="0"/>
            </a:rPr>
            <a:t>, </a:t>
          </a:r>
          <a:r>
            <a:rPr lang="en-US" sz="2300" err="1">
              <a:latin typeface="+mn-lt"/>
              <a:cs typeface="Arial" panose="020B0604020202020204" pitchFamily="34" charset="0"/>
            </a:rPr>
            <a:t>tạo</a:t>
          </a:r>
          <a:r>
            <a:rPr lang="en-US" sz="2300">
              <a:latin typeface="+mn-lt"/>
              <a:cs typeface="Arial" panose="020B0604020202020204" pitchFamily="34" charset="0"/>
            </a:rPr>
            <a:t> </a:t>
          </a:r>
          <a:r>
            <a:rPr lang="en-US" sz="2300" err="1">
              <a:latin typeface="+mn-lt"/>
              <a:cs typeface="Arial" panose="020B0604020202020204" pitchFamily="34" charset="0"/>
            </a:rPr>
            <a:t>điều</a:t>
          </a:r>
          <a:r>
            <a:rPr lang="en-US" sz="2300">
              <a:latin typeface="+mn-lt"/>
              <a:cs typeface="Arial" panose="020B0604020202020204" pitchFamily="34" charset="0"/>
            </a:rPr>
            <a:t> </a:t>
          </a:r>
          <a:r>
            <a:rPr lang="en-US" sz="2300" err="1">
              <a:latin typeface="+mn-lt"/>
              <a:cs typeface="Arial" panose="020B0604020202020204" pitchFamily="34" charset="0"/>
            </a:rPr>
            <a:t>kiện</a:t>
          </a:r>
          <a:r>
            <a:rPr lang="en-US" sz="2300">
              <a:latin typeface="+mn-lt"/>
              <a:cs typeface="Arial" panose="020B0604020202020204" pitchFamily="34" charset="0"/>
            </a:rPr>
            <a:t> </a:t>
          </a:r>
          <a:r>
            <a:rPr lang="en-US" sz="2300" err="1">
              <a:latin typeface="+mn-lt"/>
              <a:cs typeface="Arial" panose="020B0604020202020204" pitchFamily="34" charset="0"/>
            </a:rPr>
            <a:t>cho</a:t>
          </a:r>
          <a:r>
            <a:rPr lang="en-US" sz="2300">
              <a:latin typeface="+mn-lt"/>
              <a:cs typeface="Arial" panose="020B0604020202020204" pitchFamily="34" charset="0"/>
            </a:rPr>
            <a:t> </a:t>
          </a:r>
          <a:r>
            <a:rPr lang="en-US" sz="2300" err="1">
              <a:latin typeface="+mn-lt"/>
              <a:cs typeface="Arial" panose="020B0604020202020204" pitchFamily="34" charset="0"/>
            </a:rPr>
            <a:t>mọi</a:t>
          </a:r>
          <a:r>
            <a:rPr lang="en-US" sz="2300">
              <a:latin typeface="+mn-lt"/>
              <a:cs typeface="Arial" panose="020B0604020202020204" pitchFamily="34" charset="0"/>
            </a:rPr>
            <a:t> HS </a:t>
          </a:r>
          <a:r>
            <a:rPr lang="en-US" sz="2300" err="1">
              <a:latin typeface="+mn-lt"/>
              <a:cs typeface="Arial" panose="020B0604020202020204" pitchFamily="34" charset="0"/>
            </a:rPr>
            <a:t>hoàn</a:t>
          </a:r>
          <a:r>
            <a:rPr lang="en-US" sz="2300">
              <a:latin typeface="+mn-lt"/>
              <a:cs typeface="Arial" panose="020B0604020202020204" pitchFamily="34" charset="0"/>
            </a:rPr>
            <a:t> </a:t>
          </a:r>
          <a:r>
            <a:rPr lang="en-US" sz="2300" err="1">
              <a:latin typeface="+mn-lt"/>
              <a:cs typeface="Arial" panose="020B0604020202020204" pitchFamily="34" charset="0"/>
            </a:rPr>
            <a:t>thành</a:t>
          </a:r>
          <a:r>
            <a:rPr lang="en-US" sz="2300">
              <a:latin typeface="+mn-lt"/>
              <a:cs typeface="Arial" panose="020B0604020202020204" pitchFamily="34" charset="0"/>
            </a:rPr>
            <a:t> </a:t>
          </a:r>
          <a:r>
            <a:rPr lang="en-US" sz="2300" err="1">
              <a:latin typeface="+mn-lt"/>
              <a:cs typeface="Arial" panose="020B0604020202020204" pitchFamily="34" charset="0"/>
            </a:rPr>
            <a:t>được</a:t>
          </a:r>
          <a:r>
            <a:rPr lang="en-US" sz="2300">
              <a:latin typeface="+mn-lt"/>
              <a:cs typeface="Arial" panose="020B0604020202020204" pitchFamily="34" charset="0"/>
            </a:rPr>
            <a:t> </a:t>
          </a:r>
          <a:r>
            <a:rPr lang="en-US" sz="2300" err="1">
              <a:latin typeface="+mn-lt"/>
              <a:cs typeface="Arial" panose="020B0604020202020204" pitchFamily="34" charset="0"/>
            </a:rPr>
            <a:t>nhiệm</a:t>
          </a:r>
          <a:r>
            <a:rPr lang="en-US" sz="2300">
              <a:latin typeface="+mn-lt"/>
              <a:cs typeface="Arial" panose="020B0604020202020204" pitchFamily="34" charset="0"/>
            </a:rPr>
            <a:t> </a:t>
          </a:r>
          <a:r>
            <a:rPr lang="en-US" sz="2300" err="1">
              <a:latin typeface="+mn-lt"/>
              <a:cs typeface="Arial" panose="020B0604020202020204" pitchFamily="34" charset="0"/>
            </a:rPr>
            <a:t>vụ</a:t>
          </a:r>
          <a:r>
            <a:rPr lang="en-US" sz="2300">
              <a:latin typeface="+mn-lt"/>
              <a:cs typeface="Arial" panose="020B0604020202020204" pitchFamily="34" charset="0"/>
            </a:rPr>
            <a:t> </a:t>
          </a:r>
          <a:r>
            <a:rPr lang="en-US" sz="2300" err="1">
              <a:latin typeface="+mn-lt"/>
              <a:cs typeface="Arial" panose="020B0604020202020204" pitchFamily="34" charset="0"/>
            </a:rPr>
            <a:t>học</a:t>
          </a:r>
          <a:r>
            <a:rPr lang="en-US" sz="2300">
              <a:latin typeface="+mn-lt"/>
              <a:cs typeface="Arial" panose="020B0604020202020204" pitchFamily="34" charset="0"/>
            </a:rPr>
            <a:t> </a:t>
          </a:r>
          <a:r>
            <a:rPr lang="en-US" sz="2300" err="1">
              <a:latin typeface="+mn-lt"/>
              <a:cs typeface="Arial" panose="020B0604020202020204" pitchFamily="34" charset="0"/>
            </a:rPr>
            <a:t>tập</a:t>
          </a:r>
          <a:r>
            <a:rPr lang="en-US" sz="2300">
              <a:latin typeface="+mn-lt"/>
              <a:cs typeface="Arial" panose="020B0604020202020204" pitchFamily="34" charset="0"/>
            </a:rPr>
            <a:t> </a:t>
          </a:r>
          <a:r>
            <a:rPr lang="en-US" sz="2300" err="1">
              <a:latin typeface="+mn-lt"/>
              <a:cs typeface="Arial" panose="020B0604020202020204" pitchFamily="34" charset="0"/>
            </a:rPr>
            <a:t>một</a:t>
          </a:r>
          <a:r>
            <a:rPr lang="en-US" sz="2300">
              <a:latin typeface="+mn-lt"/>
              <a:cs typeface="Arial" panose="020B0604020202020204" pitchFamily="34" charset="0"/>
            </a:rPr>
            <a:t> </a:t>
          </a:r>
          <a:r>
            <a:rPr lang="en-US" sz="2300" err="1">
              <a:latin typeface="+mn-lt"/>
              <a:cs typeface="Arial" panose="020B0604020202020204" pitchFamily="34" charset="0"/>
            </a:rPr>
            <a:t>cách</a:t>
          </a:r>
          <a:r>
            <a:rPr lang="en-US" sz="2300">
              <a:latin typeface="+mn-lt"/>
              <a:cs typeface="Arial" panose="020B0604020202020204" pitchFamily="34" charset="0"/>
            </a:rPr>
            <a:t> </a:t>
          </a:r>
          <a:r>
            <a:rPr lang="en-US" sz="2300" err="1">
              <a:latin typeface="+mn-lt"/>
              <a:cs typeface="Arial" panose="020B0604020202020204" pitchFamily="34" charset="0"/>
            </a:rPr>
            <a:t>thuận</a:t>
          </a:r>
          <a:r>
            <a:rPr lang="en-US" sz="2300">
              <a:latin typeface="+mn-lt"/>
              <a:cs typeface="Arial" panose="020B0604020202020204" pitchFamily="34" charset="0"/>
            </a:rPr>
            <a:t> </a:t>
          </a:r>
          <a:r>
            <a:rPr lang="en-US" sz="2300" err="1">
              <a:latin typeface="+mn-lt"/>
              <a:cs typeface="Arial" panose="020B0604020202020204" pitchFamily="34" charset="0"/>
            </a:rPr>
            <a:t>lợi</a:t>
          </a:r>
          <a:r>
            <a:rPr lang="en-US" sz="2300">
              <a:latin typeface="+mn-lt"/>
              <a:cs typeface="Arial" panose="020B0604020202020204" pitchFamily="34" charset="0"/>
            </a:rPr>
            <a:t> </a:t>
          </a:r>
          <a:r>
            <a:rPr lang="en-US" sz="2300" err="1">
              <a:latin typeface="+mn-lt"/>
              <a:cs typeface="Arial" panose="020B0604020202020204" pitchFamily="34" charset="0"/>
            </a:rPr>
            <a:t>trong</a:t>
          </a:r>
          <a:r>
            <a:rPr lang="en-US" sz="2300">
              <a:latin typeface="+mn-lt"/>
              <a:cs typeface="Arial" panose="020B0604020202020204" pitchFamily="34" charset="0"/>
            </a:rPr>
            <a:t> </a:t>
          </a:r>
          <a:r>
            <a:rPr lang="en-US" sz="2300" err="1">
              <a:latin typeface="+mn-lt"/>
              <a:cs typeface="Arial" panose="020B0604020202020204" pitchFamily="34" charset="0"/>
            </a:rPr>
            <a:t>thời</a:t>
          </a:r>
          <a:r>
            <a:rPr lang="en-US" sz="2300">
              <a:latin typeface="+mn-lt"/>
              <a:cs typeface="Arial" panose="020B0604020202020204" pitchFamily="34" charset="0"/>
            </a:rPr>
            <a:t> </a:t>
          </a:r>
          <a:r>
            <a:rPr lang="en-US" sz="2300" err="1">
              <a:latin typeface="+mn-lt"/>
              <a:cs typeface="Arial" panose="020B0604020202020204" pitchFamily="34" charset="0"/>
            </a:rPr>
            <a:t>gian</a:t>
          </a:r>
          <a:r>
            <a:rPr lang="en-US" sz="2300">
              <a:latin typeface="+mn-lt"/>
              <a:cs typeface="Arial" panose="020B0604020202020204" pitchFamily="34" charset="0"/>
            </a:rPr>
            <a:t> </a:t>
          </a:r>
          <a:r>
            <a:rPr lang="en-US" sz="2300" err="1">
              <a:latin typeface="+mn-lt"/>
              <a:cs typeface="Arial" panose="020B0604020202020204" pitchFamily="34" charset="0"/>
            </a:rPr>
            <a:t>và</a:t>
          </a:r>
          <a:r>
            <a:rPr lang="en-US" sz="2300">
              <a:latin typeface="+mn-lt"/>
              <a:cs typeface="Arial" panose="020B0604020202020204" pitchFamily="34" charset="0"/>
            </a:rPr>
            <a:t> </a:t>
          </a:r>
          <a:r>
            <a:rPr lang="en-US" sz="2300" err="1">
              <a:latin typeface="+mn-lt"/>
              <a:cs typeface="Arial" panose="020B0604020202020204" pitchFamily="34" charset="0"/>
            </a:rPr>
            <a:t>điều</a:t>
          </a:r>
          <a:r>
            <a:rPr lang="en-US" sz="2300">
              <a:latin typeface="+mn-lt"/>
              <a:cs typeface="Arial" panose="020B0604020202020204" pitchFamily="34" charset="0"/>
            </a:rPr>
            <a:t> </a:t>
          </a:r>
          <a:r>
            <a:rPr lang="en-US" sz="2300" err="1">
              <a:latin typeface="+mn-lt"/>
              <a:cs typeface="Arial" panose="020B0604020202020204" pitchFamily="34" charset="0"/>
            </a:rPr>
            <a:t>kiện</a:t>
          </a:r>
          <a:r>
            <a:rPr lang="en-US" sz="2300">
              <a:latin typeface="+mn-lt"/>
              <a:cs typeface="Arial" panose="020B0604020202020204" pitchFamily="34" charset="0"/>
            </a:rPr>
            <a:t> </a:t>
          </a:r>
          <a:r>
            <a:rPr lang="en-US" sz="2300" err="1">
              <a:latin typeface="+mn-lt"/>
              <a:cs typeface="Arial" panose="020B0604020202020204" pitchFamily="34" charset="0"/>
            </a:rPr>
            <a:t>cho</a:t>
          </a:r>
          <a:r>
            <a:rPr lang="en-US" sz="2300">
              <a:latin typeface="+mn-lt"/>
              <a:cs typeface="Arial" panose="020B0604020202020204" pitchFamily="34" charset="0"/>
            </a:rPr>
            <a:t> </a:t>
          </a:r>
          <a:r>
            <a:rPr lang="en-US" sz="2300" err="1">
              <a:latin typeface="+mn-lt"/>
              <a:cs typeface="Arial" panose="020B0604020202020204" pitchFamily="34" charset="0"/>
            </a:rPr>
            <a:t>phép</a:t>
          </a:r>
          <a:r>
            <a:rPr lang="en-US" sz="2300">
              <a:latin typeface="+mn-lt"/>
              <a:cs typeface="Arial" panose="020B0604020202020204" pitchFamily="34" charset="0"/>
            </a:rPr>
            <a:t>.</a:t>
          </a:r>
        </a:p>
      </dgm:t>
    </dgm:pt>
    <dgm:pt modelId="{3AA8E9E9-E4E7-4712-A161-D009E4E66ACD}" type="parTrans" cxnId="{25B512CF-8504-42DD-B7CC-4E4B1EC8639C}">
      <dgm:prSet/>
      <dgm:spPr/>
      <dgm:t>
        <a:bodyPr/>
        <a:lstStyle/>
        <a:p>
          <a:endParaRPr lang="en-US"/>
        </a:p>
      </dgm:t>
    </dgm:pt>
    <dgm:pt modelId="{E463B20D-1850-45BC-B580-D265ED917310}" type="sibTrans" cxnId="{25B512CF-8504-42DD-B7CC-4E4B1EC8639C}">
      <dgm:prSet/>
      <dgm:spPr/>
      <dgm:t>
        <a:bodyPr/>
        <a:lstStyle/>
        <a:p>
          <a:endParaRPr lang="en-US"/>
        </a:p>
      </dgm:t>
    </dgm:pt>
    <dgm:pt modelId="{EE30B08C-E210-47AE-9C94-838386A1672B}" type="pres">
      <dgm:prSet presAssocID="{61FB9103-D3BA-4A2D-BD93-E1451E99B99A}" presName="linear" presStyleCnt="0">
        <dgm:presLayoutVars>
          <dgm:animLvl val="lvl"/>
          <dgm:resizeHandles val="exact"/>
        </dgm:presLayoutVars>
      </dgm:prSet>
      <dgm:spPr/>
      <dgm:t>
        <a:bodyPr/>
        <a:lstStyle/>
        <a:p>
          <a:endParaRPr lang="en-US"/>
        </a:p>
      </dgm:t>
    </dgm:pt>
    <dgm:pt modelId="{BEAAFEAD-C444-47FB-A7D7-D7293FAD0A0A}" type="pres">
      <dgm:prSet presAssocID="{B261E7C4-118F-4364-A959-5651FD2BE737}" presName="parentText" presStyleLbl="node1" presStyleIdx="0" presStyleCnt="3" custScaleX="98728" custScaleY="15922" custLinFactNeighborX="766" custLinFactNeighborY="-28296">
        <dgm:presLayoutVars>
          <dgm:chMax val="0"/>
          <dgm:bulletEnabled val="1"/>
        </dgm:presLayoutVars>
      </dgm:prSet>
      <dgm:spPr/>
      <dgm:t>
        <a:bodyPr/>
        <a:lstStyle/>
        <a:p>
          <a:endParaRPr lang="en-US"/>
        </a:p>
      </dgm:t>
    </dgm:pt>
    <dgm:pt modelId="{0EC39BCE-D0E2-434A-B871-2D4174C0CD50}" type="pres">
      <dgm:prSet presAssocID="{4CFAAAE2-FCB4-4B8F-A623-267FF9D5C632}" presName="spacer" presStyleCnt="0"/>
      <dgm:spPr/>
    </dgm:pt>
    <dgm:pt modelId="{1C265CBF-6DE6-4BDA-BC97-DFEAEF3D3E49}" type="pres">
      <dgm:prSet presAssocID="{F17D720F-8C06-49DE-8D21-58EA60E91326}" presName="parentText" presStyleLbl="node1" presStyleIdx="1" presStyleCnt="3" custScaleX="98728" custScaleY="10828" custLinFactNeighborX="1090" custLinFactNeighborY="-46801">
        <dgm:presLayoutVars>
          <dgm:chMax val="0"/>
          <dgm:bulletEnabled val="1"/>
        </dgm:presLayoutVars>
      </dgm:prSet>
      <dgm:spPr/>
      <dgm:t>
        <a:bodyPr/>
        <a:lstStyle/>
        <a:p>
          <a:endParaRPr lang="en-US"/>
        </a:p>
      </dgm:t>
    </dgm:pt>
    <dgm:pt modelId="{7BF12E9C-D2FF-469D-BFE1-B79070A1C4AF}" type="pres">
      <dgm:prSet presAssocID="{D83706E2-2539-4597-91FA-B7D2190B5BF5}" presName="spacer" presStyleCnt="0"/>
      <dgm:spPr/>
    </dgm:pt>
    <dgm:pt modelId="{842D0F47-8853-4C5C-9C26-6FEACB19F0F1}" type="pres">
      <dgm:prSet presAssocID="{CB4B3EC6-9E43-4969-8E3A-8C126AE40675}" presName="parentText" presStyleLbl="node1" presStyleIdx="2" presStyleCnt="3" custScaleX="98727" custScaleY="14445" custLinFactNeighborX="766" custLinFactNeighborY="-60888">
        <dgm:presLayoutVars>
          <dgm:chMax val="0"/>
          <dgm:bulletEnabled val="1"/>
        </dgm:presLayoutVars>
      </dgm:prSet>
      <dgm:spPr/>
      <dgm:t>
        <a:bodyPr/>
        <a:lstStyle/>
        <a:p>
          <a:endParaRPr lang="en-US"/>
        </a:p>
      </dgm:t>
    </dgm:pt>
  </dgm:ptLst>
  <dgm:cxnLst>
    <dgm:cxn modelId="{CE35A6E4-7792-4BD4-BE94-45BB0225F5ED}" type="presOf" srcId="{CB4B3EC6-9E43-4969-8E3A-8C126AE40675}" destId="{842D0F47-8853-4C5C-9C26-6FEACB19F0F1}" srcOrd="0" destOrd="0" presId="urn:microsoft.com/office/officeart/2005/8/layout/vList2"/>
    <dgm:cxn modelId="{22CB72C1-7A0C-4FB7-AFB9-EF5C77EF5D42}" type="presOf" srcId="{61FB9103-D3BA-4A2D-BD93-E1451E99B99A}" destId="{EE30B08C-E210-47AE-9C94-838386A1672B}" srcOrd="0" destOrd="0" presId="urn:microsoft.com/office/officeart/2005/8/layout/vList2"/>
    <dgm:cxn modelId="{95ADC051-F671-47E9-8974-70E5A2266804}" type="presOf" srcId="{F17D720F-8C06-49DE-8D21-58EA60E91326}" destId="{1C265CBF-6DE6-4BDA-BC97-DFEAEF3D3E49}" srcOrd="0" destOrd="0" presId="urn:microsoft.com/office/officeart/2005/8/layout/vList2"/>
    <dgm:cxn modelId="{25B512CF-8504-42DD-B7CC-4E4B1EC8639C}" srcId="{61FB9103-D3BA-4A2D-BD93-E1451E99B99A}" destId="{CB4B3EC6-9E43-4969-8E3A-8C126AE40675}" srcOrd="2" destOrd="0" parTransId="{3AA8E9E9-E4E7-4712-A161-D009E4E66ACD}" sibTransId="{E463B20D-1850-45BC-B580-D265ED917310}"/>
    <dgm:cxn modelId="{2B2CA3CE-0A92-4178-BDAE-1C038B6C2C22}" type="presOf" srcId="{B261E7C4-118F-4364-A959-5651FD2BE737}" destId="{BEAAFEAD-C444-47FB-A7D7-D7293FAD0A0A}" srcOrd="0" destOrd="0" presId="urn:microsoft.com/office/officeart/2005/8/layout/vList2"/>
    <dgm:cxn modelId="{04791991-A52D-4E00-9DF8-B500863B63F2}" srcId="{61FB9103-D3BA-4A2D-BD93-E1451E99B99A}" destId="{B261E7C4-118F-4364-A959-5651FD2BE737}" srcOrd="0" destOrd="0" parTransId="{5D4C31E2-3350-4D04-8D86-4E330C14CC92}" sibTransId="{4CFAAAE2-FCB4-4B8F-A623-267FF9D5C632}"/>
    <dgm:cxn modelId="{1CED6F62-7E74-402F-A63F-4AE3E59BC752}" srcId="{61FB9103-D3BA-4A2D-BD93-E1451E99B99A}" destId="{F17D720F-8C06-49DE-8D21-58EA60E91326}" srcOrd="1" destOrd="0" parTransId="{E1B7D1B5-9A62-4DD8-9237-B5F3054C1357}" sibTransId="{D83706E2-2539-4597-91FA-B7D2190B5BF5}"/>
    <dgm:cxn modelId="{160C234F-900F-4E13-BA86-4D3F1CE621D5}" type="presParOf" srcId="{EE30B08C-E210-47AE-9C94-838386A1672B}" destId="{BEAAFEAD-C444-47FB-A7D7-D7293FAD0A0A}" srcOrd="0" destOrd="0" presId="urn:microsoft.com/office/officeart/2005/8/layout/vList2"/>
    <dgm:cxn modelId="{C34A27DE-CB0A-4533-9EE8-0CEE3BB19C78}" type="presParOf" srcId="{EE30B08C-E210-47AE-9C94-838386A1672B}" destId="{0EC39BCE-D0E2-434A-B871-2D4174C0CD50}" srcOrd="1" destOrd="0" presId="urn:microsoft.com/office/officeart/2005/8/layout/vList2"/>
    <dgm:cxn modelId="{538159D6-2F3E-4E50-88C5-311E2CBED0C7}" type="presParOf" srcId="{EE30B08C-E210-47AE-9C94-838386A1672B}" destId="{1C265CBF-6DE6-4BDA-BC97-DFEAEF3D3E49}" srcOrd="2" destOrd="0" presId="urn:microsoft.com/office/officeart/2005/8/layout/vList2"/>
    <dgm:cxn modelId="{C3993349-4BC5-40EA-8828-1E82ADCF0347}" type="presParOf" srcId="{EE30B08C-E210-47AE-9C94-838386A1672B}" destId="{7BF12E9C-D2FF-469D-BFE1-B79070A1C4AF}" srcOrd="3" destOrd="0" presId="urn:microsoft.com/office/officeart/2005/8/layout/vList2"/>
    <dgm:cxn modelId="{4999CFD7-085B-4CD0-9634-D1CA7EE45B0E}" type="presParOf" srcId="{EE30B08C-E210-47AE-9C94-838386A1672B}" destId="{842D0F47-8853-4C5C-9C26-6FEACB19F0F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51BF59-D9B1-4EF9-BADB-940B820AF231}"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lang="en-US"/>
        </a:p>
      </dgm:t>
    </dgm:pt>
    <dgm:pt modelId="{EF68AF28-F1C1-40AF-B4D0-F390EE468DB2}">
      <dgm:prSet phldrT="[Text]" custT="1"/>
      <dgm:spPr/>
      <dgm:t>
        <a:bodyPr/>
        <a:lstStyle/>
        <a:p>
          <a:r>
            <a:rPr lang="en-US" sz="2400" err="1"/>
            <a:t>Sách</a:t>
          </a:r>
          <a:r>
            <a:rPr lang="en-US" sz="2400"/>
            <a:t> </a:t>
          </a:r>
          <a:r>
            <a:rPr lang="en-US" sz="2400" err="1"/>
            <a:t>giáo</a:t>
          </a:r>
          <a:r>
            <a:rPr lang="en-US" sz="2400"/>
            <a:t> </a:t>
          </a:r>
          <a:r>
            <a:rPr lang="en-US" sz="2400" err="1"/>
            <a:t>viên</a:t>
          </a:r>
          <a:endParaRPr lang="en-US" sz="2400"/>
        </a:p>
      </dgm:t>
    </dgm:pt>
    <dgm:pt modelId="{4CA75317-F94B-43DA-AF12-743D2C14E3B2}" type="parTrans" cxnId="{410D8570-D98B-416A-8819-8436487C6FB3}">
      <dgm:prSet/>
      <dgm:spPr/>
      <dgm:t>
        <a:bodyPr/>
        <a:lstStyle/>
        <a:p>
          <a:endParaRPr lang="en-US" sz="2400"/>
        </a:p>
      </dgm:t>
    </dgm:pt>
    <dgm:pt modelId="{D9F20067-3304-4CAB-9F06-03F3B0C8A866}" type="sibTrans" cxnId="{410D8570-D98B-416A-8819-8436487C6FB3}">
      <dgm:prSet/>
      <dgm:spPr/>
      <dgm:t>
        <a:bodyPr/>
        <a:lstStyle/>
        <a:p>
          <a:endParaRPr lang="en-US" sz="2400"/>
        </a:p>
      </dgm:t>
    </dgm:pt>
    <dgm:pt modelId="{C7568A1C-E7DC-44F6-86F6-1AA7BF1A6641}">
      <dgm:prSet phldrT="[Text]" custT="1"/>
      <dgm:spPr/>
      <dgm:t>
        <a:bodyPr/>
        <a:lstStyle/>
        <a:p>
          <a:r>
            <a:rPr lang="en-US" sz="2400"/>
            <a:t>hanhtrangso.nxbgd.vn</a:t>
          </a:r>
        </a:p>
      </dgm:t>
    </dgm:pt>
    <dgm:pt modelId="{10B6F42D-F227-4BBA-A379-489EC0358C59}" type="parTrans" cxnId="{744880CE-5074-4FF5-884A-C1ED011A0FC8}">
      <dgm:prSet/>
      <dgm:spPr/>
      <dgm:t>
        <a:bodyPr/>
        <a:lstStyle/>
        <a:p>
          <a:endParaRPr lang="en-US" sz="2400"/>
        </a:p>
      </dgm:t>
    </dgm:pt>
    <dgm:pt modelId="{21CB90EA-BAFD-4048-8BB1-33675DBD2C2E}" type="sibTrans" cxnId="{744880CE-5074-4FF5-884A-C1ED011A0FC8}">
      <dgm:prSet/>
      <dgm:spPr/>
      <dgm:t>
        <a:bodyPr/>
        <a:lstStyle/>
        <a:p>
          <a:endParaRPr lang="en-US" sz="2400"/>
        </a:p>
      </dgm:t>
    </dgm:pt>
    <dgm:pt modelId="{A2BC173A-EB0B-41A0-91C9-C8F9D8F9C8CE}">
      <dgm:prSet phldrT="[Text]" custT="1"/>
      <dgm:spPr/>
      <dgm:t>
        <a:bodyPr/>
        <a:lstStyle/>
        <a:p>
          <a:r>
            <a:rPr lang="vi-VN" sz="2400"/>
            <a:t>Sách</a:t>
          </a:r>
          <a:r>
            <a:rPr lang="en-US" sz="2400"/>
            <a:t> </a:t>
          </a:r>
          <a:r>
            <a:rPr lang="en-US" sz="2400" err="1"/>
            <a:t>bài</a:t>
          </a:r>
          <a:r>
            <a:rPr lang="en-US" sz="2400"/>
            <a:t> </a:t>
          </a:r>
          <a:r>
            <a:rPr lang="en-US" sz="2400" err="1"/>
            <a:t>tập</a:t>
          </a:r>
          <a:endParaRPr lang="en-US" sz="2400"/>
        </a:p>
      </dgm:t>
    </dgm:pt>
    <dgm:pt modelId="{5FC019F1-BDFB-4C9C-B9F2-9E28B9D2FB5F}" type="parTrans" cxnId="{70FDDC40-A7A0-4C89-BE56-B51EFF63C3DC}">
      <dgm:prSet/>
      <dgm:spPr/>
      <dgm:t>
        <a:bodyPr/>
        <a:lstStyle/>
        <a:p>
          <a:endParaRPr lang="en-US" sz="2400"/>
        </a:p>
      </dgm:t>
    </dgm:pt>
    <dgm:pt modelId="{92492A34-564D-4AAB-8DEC-19DE97A0070D}" type="sibTrans" cxnId="{70FDDC40-A7A0-4C89-BE56-B51EFF63C3DC}">
      <dgm:prSet/>
      <dgm:spPr/>
      <dgm:t>
        <a:bodyPr/>
        <a:lstStyle/>
        <a:p>
          <a:endParaRPr lang="en-US" sz="2400"/>
        </a:p>
      </dgm:t>
    </dgm:pt>
    <dgm:pt modelId="{37B4F355-7AB7-486B-A3EB-072148B94A48}">
      <dgm:prSet phldrT="[Text]" custT="1"/>
      <dgm:spPr/>
      <dgm:t>
        <a:bodyPr/>
        <a:lstStyle/>
        <a:p>
          <a:r>
            <a:rPr lang="en-US" sz="2400"/>
            <a:t>taphuan.nxbgd.vn</a:t>
          </a:r>
        </a:p>
      </dgm:t>
    </dgm:pt>
    <dgm:pt modelId="{F5934AA9-57AF-4AA6-9389-E8167DE02F3D}" type="parTrans" cxnId="{DA49073B-6A33-41A4-817F-231B877DC32F}">
      <dgm:prSet/>
      <dgm:spPr/>
      <dgm:t>
        <a:bodyPr/>
        <a:lstStyle/>
        <a:p>
          <a:endParaRPr lang="en-US" sz="2400"/>
        </a:p>
      </dgm:t>
    </dgm:pt>
    <dgm:pt modelId="{21B0B4F9-78ED-4BDD-ABB1-0010133263CA}" type="sibTrans" cxnId="{DA49073B-6A33-41A4-817F-231B877DC32F}">
      <dgm:prSet/>
      <dgm:spPr/>
      <dgm:t>
        <a:bodyPr/>
        <a:lstStyle/>
        <a:p>
          <a:endParaRPr lang="en-US" sz="2400"/>
        </a:p>
      </dgm:t>
    </dgm:pt>
    <dgm:pt modelId="{AC41FEAE-709A-4A55-970B-28DDF90B0EF9}" type="pres">
      <dgm:prSet presAssocID="{8B51BF59-D9B1-4EF9-BADB-940B820AF231}" presName="Name0" presStyleCnt="0">
        <dgm:presLayoutVars>
          <dgm:dir/>
          <dgm:resizeHandles val="exact"/>
        </dgm:presLayoutVars>
      </dgm:prSet>
      <dgm:spPr/>
      <dgm:t>
        <a:bodyPr/>
        <a:lstStyle/>
        <a:p>
          <a:endParaRPr lang="en-US"/>
        </a:p>
      </dgm:t>
    </dgm:pt>
    <dgm:pt modelId="{CD69F758-C9DE-419B-AF04-99173FF6CF33}" type="pres">
      <dgm:prSet presAssocID="{EF68AF28-F1C1-40AF-B4D0-F390EE468DB2}" presName="node" presStyleLbl="node1" presStyleIdx="0" presStyleCnt="4" custScaleX="116028">
        <dgm:presLayoutVars>
          <dgm:bulletEnabled val="1"/>
        </dgm:presLayoutVars>
      </dgm:prSet>
      <dgm:spPr/>
      <dgm:t>
        <a:bodyPr/>
        <a:lstStyle/>
        <a:p>
          <a:endParaRPr lang="en-US"/>
        </a:p>
      </dgm:t>
    </dgm:pt>
    <dgm:pt modelId="{854E26D2-78BC-4CA8-9F51-1F9CA3A2A7CF}" type="pres">
      <dgm:prSet presAssocID="{D9F20067-3304-4CAB-9F06-03F3B0C8A866}" presName="sibTrans" presStyleLbl="sibTrans2D1" presStyleIdx="0" presStyleCnt="4"/>
      <dgm:spPr/>
      <dgm:t>
        <a:bodyPr/>
        <a:lstStyle/>
        <a:p>
          <a:endParaRPr lang="en-US"/>
        </a:p>
      </dgm:t>
    </dgm:pt>
    <dgm:pt modelId="{1617E6CE-721E-4E7E-B07E-2B95EAD2D62C}" type="pres">
      <dgm:prSet presAssocID="{D9F20067-3304-4CAB-9F06-03F3B0C8A866}" presName="connectorText" presStyleLbl="sibTrans2D1" presStyleIdx="0" presStyleCnt="4"/>
      <dgm:spPr/>
      <dgm:t>
        <a:bodyPr/>
        <a:lstStyle/>
        <a:p>
          <a:endParaRPr lang="en-US"/>
        </a:p>
      </dgm:t>
    </dgm:pt>
    <dgm:pt modelId="{3CEEA96B-BB8B-4E67-A8D0-737518999515}" type="pres">
      <dgm:prSet presAssocID="{C7568A1C-E7DC-44F6-86F6-1AA7BF1A6641}" presName="node" presStyleLbl="node1" presStyleIdx="1" presStyleCnt="4" custScaleX="151065">
        <dgm:presLayoutVars>
          <dgm:bulletEnabled val="1"/>
        </dgm:presLayoutVars>
      </dgm:prSet>
      <dgm:spPr/>
      <dgm:t>
        <a:bodyPr/>
        <a:lstStyle/>
        <a:p>
          <a:endParaRPr lang="en-US"/>
        </a:p>
      </dgm:t>
    </dgm:pt>
    <dgm:pt modelId="{C5D5316F-40CD-42CE-9666-99AD4CC6AB19}" type="pres">
      <dgm:prSet presAssocID="{21CB90EA-BAFD-4048-8BB1-33675DBD2C2E}" presName="sibTrans" presStyleLbl="sibTrans2D1" presStyleIdx="1" presStyleCnt="4"/>
      <dgm:spPr/>
      <dgm:t>
        <a:bodyPr/>
        <a:lstStyle/>
        <a:p>
          <a:endParaRPr lang="en-US"/>
        </a:p>
      </dgm:t>
    </dgm:pt>
    <dgm:pt modelId="{7A86874A-E086-40F0-AE5E-3D419380AC84}" type="pres">
      <dgm:prSet presAssocID="{21CB90EA-BAFD-4048-8BB1-33675DBD2C2E}" presName="connectorText" presStyleLbl="sibTrans2D1" presStyleIdx="1" presStyleCnt="4"/>
      <dgm:spPr/>
      <dgm:t>
        <a:bodyPr/>
        <a:lstStyle/>
        <a:p>
          <a:endParaRPr lang="en-US"/>
        </a:p>
      </dgm:t>
    </dgm:pt>
    <dgm:pt modelId="{05F57A28-AF6B-49D9-B042-42F023F23882}" type="pres">
      <dgm:prSet presAssocID="{A2BC173A-EB0B-41A0-91C9-C8F9D8F9C8CE}" presName="node" presStyleLbl="node1" presStyleIdx="2" presStyleCnt="4">
        <dgm:presLayoutVars>
          <dgm:bulletEnabled val="1"/>
        </dgm:presLayoutVars>
      </dgm:prSet>
      <dgm:spPr/>
      <dgm:t>
        <a:bodyPr/>
        <a:lstStyle/>
        <a:p>
          <a:endParaRPr lang="en-US"/>
        </a:p>
      </dgm:t>
    </dgm:pt>
    <dgm:pt modelId="{CE0274B8-C287-45A6-928B-6CBDA38CB7F9}" type="pres">
      <dgm:prSet presAssocID="{92492A34-564D-4AAB-8DEC-19DE97A0070D}" presName="sibTrans" presStyleLbl="sibTrans2D1" presStyleIdx="2" presStyleCnt="4"/>
      <dgm:spPr/>
      <dgm:t>
        <a:bodyPr/>
        <a:lstStyle/>
        <a:p>
          <a:endParaRPr lang="en-US"/>
        </a:p>
      </dgm:t>
    </dgm:pt>
    <dgm:pt modelId="{662280C9-5477-4B6E-81DD-0D8B5DEDB42E}" type="pres">
      <dgm:prSet presAssocID="{92492A34-564D-4AAB-8DEC-19DE97A0070D}" presName="connectorText" presStyleLbl="sibTrans2D1" presStyleIdx="2" presStyleCnt="4"/>
      <dgm:spPr/>
      <dgm:t>
        <a:bodyPr/>
        <a:lstStyle/>
        <a:p>
          <a:endParaRPr lang="en-US"/>
        </a:p>
      </dgm:t>
    </dgm:pt>
    <dgm:pt modelId="{437C7E8B-F7A1-4BF8-8E0C-3272BA8DAB70}" type="pres">
      <dgm:prSet presAssocID="{37B4F355-7AB7-486B-A3EB-072148B94A48}" presName="node" presStyleLbl="node1" presStyleIdx="3" presStyleCnt="4" custScaleX="156478" custRadScaleRad="100594" custRadScaleInc="862">
        <dgm:presLayoutVars>
          <dgm:bulletEnabled val="1"/>
        </dgm:presLayoutVars>
      </dgm:prSet>
      <dgm:spPr/>
      <dgm:t>
        <a:bodyPr/>
        <a:lstStyle/>
        <a:p>
          <a:endParaRPr lang="en-US"/>
        </a:p>
      </dgm:t>
    </dgm:pt>
    <dgm:pt modelId="{DB12A80B-1958-4DA0-92FF-D3EA5D989456}" type="pres">
      <dgm:prSet presAssocID="{21B0B4F9-78ED-4BDD-ABB1-0010133263CA}" presName="sibTrans" presStyleLbl="sibTrans2D1" presStyleIdx="3" presStyleCnt="4"/>
      <dgm:spPr/>
      <dgm:t>
        <a:bodyPr/>
        <a:lstStyle/>
        <a:p>
          <a:endParaRPr lang="en-US"/>
        </a:p>
      </dgm:t>
    </dgm:pt>
    <dgm:pt modelId="{A5B2273D-EE5A-423E-919B-27A2CCA240CD}" type="pres">
      <dgm:prSet presAssocID="{21B0B4F9-78ED-4BDD-ABB1-0010133263CA}" presName="connectorText" presStyleLbl="sibTrans2D1" presStyleIdx="3" presStyleCnt="4"/>
      <dgm:spPr/>
      <dgm:t>
        <a:bodyPr/>
        <a:lstStyle/>
        <a:p>
          <a:endParaRPr lang="en-US"/>
        </a:p>
      </dgm:t>
    </dgm:pt>
  </dgm:ptLst>
  <dgm:cxnLst>
    <dgm:cxn modelId="{C9C82CA5-61D9-4EB9-AE59-BF4FD512D62C}" type="presOf" srcId="{D9F20067-3304-4CAB-9F06-03F3B0C8A866}" destId="{1617E6CE-721E-4E7E-B07E-2B95EAD2D62C}" srcOrd="1" destOrd="0" presId="urn:microsoft.com/office/officeart/2005/8/layout/cycle7"/>
    <dgm:cxn modelId="{C9F9B8FA-5C74-4CAF-B38F-813ECF26FC1C}" type="presOf" srcId="{92492A34-564D-4AAB-8DEC-19DE97A0070D}" destId="{662280C9-5477-4B6E-81DD-0D8B5DEDB42E}" srcOrd="1" destOrd="0" presId="urn:microsoft.com/office/officeart/2005/8/layout/cycle7"/>
    <dgm:cxn modelId="{BF9AB8D0-D615-4DE2-AC95-F1B175E29D72}" type="presOf" srcId="{21CB90EA-BAFD-4048-8BB1-33675DBD2C2E}" destId="{C5D5316F-40CD-42CE-9666-99AD4CC6AB19}" srcOrd="0" destOrd="0" presId="urn:microsoft.com/office/officeart/2005/8/layout/cycle7"/>
    <dgm:cxn modelId="{39160F3E-641B-473C-B443-74A412AB3EEF}" type="presOf" srcId="{21B0B4F9-78ED-4BDD-ABB1-0010133263CA}" destId="{A5B2273D-EE5A-423E-919B-27A2CCA240CD}" srcOrd="1" destOrd="0" presId="urn:microsoft.com/office/officeart/2005/8/layout/cycle7"/>
    <dgm:cxn modelId="{06CA8DDC-9815-4DB5-A403-E811512C5A6E}" type="presOf" srcId="{C7568A1C-E7DC-44F6-86F6-1AA7BF1A6641}" destId="{3CEEA96B-BB8B-4E67-A8D0-737518999515}" srcOrd="0" destOrd="0" presId="urn:microsoft.com/office/officeart/2005/8/layout/cycle7"/>
    <dgm:cxn modelId="{DA49073B-6A33-41A4-817F-231B877DC32F}" srcId="{8B51BF59-D9B1-4EF9-BADB-940B820AF231}" destId="{37B4F355-7AB7-486B-A3EB-072148B94A48}" srcOrd="3" destOrd="0" parTransId="{F5934AA9-57AF-4AA6-9389-E8167DE02F3D}" sibTransId="{21B0B4F9-78ED-4BDD-ABB1-0010133263CA}"/>
    <dgm:cxn modelId="{54523E0A-21A0-493D-8E8E-4603BD3424CC}" type="presOf" srcId="{EF68AF28-F1C1-40AF-B4D0-F390EE468DB2}" destId="{CD69F758-C9DE-419B-AF04-99173FF6CF33}" srcOrd="0" destOrd="0" presId="urn:microsoft.com/office/officeart/2005/8/layout/cycle7"/>
    <dgm:cxn modelId="{EE0DD2B5-9860-4EA6-84C9-E816538DEA14}" type="presOf" srcId="{92492A34-564D-4AAB-8DEC-19DE97A0070D}" destId="{CE0274B8-C287-45A6-928B-6CBDA38CB7F9}" srcOrd="0" destOrd="0" presId="urn:microsoft.com/office/officeart/2005/8/layout/cycle7"/>
    <dgm:cxn modelId="{9CFEBB17-958A-4EB1-A460-9EFD98FBC676}" type="presOf" srcId="{21CB90EA-BAFD-4048-8BB1-33675DBD2C2E}" destId="{7A86874A-E086-40F0-AE5E-3D419380AC84}" srcOrd="1" destOrd="0" presId="urn:microsoft.com/office/officeart/2005/8/layout/cycle7"/>
    <dgm:cxn modelId="{410D8570-D98B-416A-8819-8436487C6FB3}" srcId="{8B51BF59-D9B1-4EF9-BADB-940B820AF231}" destId="{EF68AF28-F1C1-40AF-B4D0-F390EE468DB2}" srcOrd="0" destOrd="0" parTransId="{4CA75317-F94B-43DA-AF12-743D2C14E3B2}" sibTransId="{D9F20067-3304-4CAB-9F06-03F3B0C8A866}"/>
    <dgm:cxn modelId="{57F62575-4FBA-4E1D-BB28-3C843DFECB2F}" type="presOf" srcId="{21B0B4F9-78ED-4BDD-ABB1-0010133263CA}" destId="{DB12A80B-1958-4DA0-92FF-D3EA5D989456}" srcOrd="0" destOrd="0" presId="urn:microsoft.com/office/officeart/2005/8/layout/cycle7"/>
    <dgm:cxn modelId="{E5EB3FE8-1792-4537-9382-1961C996E408}" type="presOf" srcId="{A2BC173A-EB0B-41A0-91C9-C8F9D8F9C8CE}" destId="{05F57A28-AF6B-49D9-B042-42F023F23882}" srcOrd="0" destOrd="0" presId="urn:microsoft.com/office/officeart/2005/8/layout/cycle7"/>
    <dgm:cxn modelId="{AEF8C285-1DA8-4B40-BEB2-635E186D22E7}" type="presOf" srcId="{D9F20067-3304-4CAB-9F06-03F3B0C8A866}" destId="{854E26D2-78BC-4CA8-9F51-1F9CA3A2A7CF}" srcOrd="0" destOrd="0" presId="urn:microsoft.com/office/officeart/2005/8/layout/cycle7"/>
    <dgm:cxn modelId="{0167FC30-8DF5-4FED-8167-1F8396C144D4}" type="presOf" srcId="{37B4F355-7AB7-486B-A3EB-072148B94A48}" destId="{437C7E8B-F7A1-4BF8-8E0C-3272BA8DAB70}" srcOrd="0" destOrd="0" presId="urn:microsoft.com/office/officeart/2005/8/layout/cycle7"/>
    <dgm:cxn modelId="{E88936A4-8345-4F30-B06F-B8ACE63FE723}" type="presOf" srcId="{8B51BF59-D9B1-4EF9-BADB-940B820AF231}" destId="{AC41FEAE-709A-4A55-970B-28DDF90B0EF9}" srcOrd="0" destOrd="0" presId="urn:microsoft.com/office/officeart/2005/8/layout/cycle7"/>
    <dgm:cxn modelId="{744880CE-5074-4FF5-884A-C1ED011A0FC8}" srcId="{8B51BF59-D9B1-4EF9-BADB-940B820AF231}" destId="{C7568A1C-E7DC-44F6-86F6-1AA7BF1A6641}" srcOrd="1" destOrd="0" parTransId="{10B6F42D-F227-4BBA-A379-489EC0358C59}" sibTransId="{21CB90EA-BAFD-4048-8BB1-33675DBD2C2E}"/>
    <dgm:cxn modelId="{70FDDC40-A7A0-4C89-BE56-B51EFF63C3DC}" srcId="{8B51BF59-D9B1-4EF9-BADB-940B820AF231}" destId="{A2BC173A-EB0B-41A0-91C9-C8F9D8F9C8CE}" srcOrd="2" destOrd="0" parTransId="{5FC019F1-BDFB-4C9C-B9F2-9E28B9D2FB5F}" sibTransId="{92492A34-564D-4AAB-8DEC-19DE97A0070D}"/>
    <dgm:cxn modelId="{6EF51AAA-4204-4F7D-B6B4-053EB62F6B3E}" type="presParOf" srcId="{AC41FEAE-709A-4A55-970B-28DDF90B0EF9}" destId="{CD69F758-C9DE-419B-AF04-99173FF6CF33}" srcOrd="0" destOrd="0" presId="urn:microsoft.com/office/officeart/2005/8/layout/cycle7"/>
    <dgm:cxn modelId="{0FEC7089-DE39-404D-AD85-AA4BDA104E0B}" type="presParOf" srcId="{AC41FEAE-709A-4A55-970B-28DDF90B0EF9}" destId="{854E26D2-78BC-4CA8-9F51-1F9CA3A2A7CF}" srcOrd="1" destOrd="0" presId="urn:microsoft.com/office/officeart/2005/8/layout/cycle7"/>
    <dgm:cxn modelId="{6781BB50-5E04-4FB0-BBF0-44D17822F2E4}" type="presParOf" srcId="{854E26D2-78BC-4CA8-9F51-1F9CA3A2A7CF}" destId="{1617E6CE-721E-4E7E-B07E-2B95EAD2D62C}" srcOrd="0" destOrd="0" presId="urn:microsoft.com/office/officeart/2005/8/layout/cycle7"/>
    <dgm:cxn modelId="{8046FE9E-E1DD-4988-A733-D4BDAF77A993}" type="presParOf" srcId="{AC41FEAE-709A-4A55-970B-28DDF90B0EF9}" destId="{3CEEA96B-BB8B-4E67-A8D0-737518999515}" srcOrd="2" destOrd="0" presId="urn:microsoft.com/office/officeart/2005/8/layout/cycle7"/>
    <dgm:cxn modelId="{21A7BF74-5244-47E9-9CD9-965F01F9BAF1}" type="presParOf" srcId="{AC41FEAE-709A-4A55-970B-28DDF90B0EF9}" destId="{C5D5316F-40CD-42CE-9666-99AD4CC6AB19}" srcOrd="3" destOrd="0" presId="urn:microsoft.com/office/officeart/2005/8/layout/cycle7"/>
    <dgm:cxn modelId="{6AFBDD56-AFC6-4C03-9644-2A5B9DA44783}" type="presParOf" srcId="{C5D5316F-40CD-42CE-9666-99AD4CC6AB19}" destId="{7A86874A-E086-40F0-AE5E-3D419380AC84}" srcOrd="0" destOrd="0" presId="urn:microsoft.com/office/officeart/2005/8/layout/cycle7"/>
    <dgm:cxn modelId="{A1046A28-8B1C-4468-B9F9-627524767393}" type="presParOf" srcId="{AC41FEAE-709A-4A55-970B-28DDF90B0EF9}" destId="{05F57A28-AF6B-49D9-B042-42F023F23882}" srcOrd="4" destOrd="0" presId="urn:microsoft.com/office/officeart/2005/8/layout/cycle7"/>
    <dgm:cxn modelId="{17352C06-7FF6-4964-941A-14C317832638}" type="presParOf" srcId="{AC41FEAE-709A-4A55-970B-28DDF90B0EF9}" destId="{CE0274B8-C287-45A6-928B-6CBDA38CB7F9}" srcOrd="5" destOrd="0" presId="urn:microsoft.com/office/officeart/2005/8/layout/cycle7"/>
    <dgm:cxn modelId="{6B4BDDF2-139E-4EB3-8628-4CAE7353F16C}" type="presParOf" srcId="{CE0274B8-C287-45A6-928B-6CBDA38CB7F9}" destId="{662280C9-5477-4B6E-81DD-0D8B5DEDB42E}" srcOrd="0" destOrd="0" presId="urn:microsoft.com/office/officeart/2005/8/layout/cycle7"/>
    <dgm:cxn modelId="{A483D278-189C-422B-8956-309D07B2F501}" type="presParOf" srcId="{AC41FEAE-709A-4A55-970B-28DDF90B0EF9}" destId="{437C7E8B-F7A1-4BF8-8E0C-3272BA8DAB70}" srcOrd="6" destOrd="0" presId="urn:microsoft.com/office/officeart/2005/8/layout/cycle7"/>
    <dgm:cxn modelId="{8A12A924-7A9C-4F48-AC8D-66EA39D75964}" type="presParOf" srcId="{AC41FEAE-709A-4A55-970B-28DDF90B0EF9}" destId="{DB12A80B-1958-4DA0-92FF-D3EA5D989456}" srcOrd="7" destOrd="0" presId="urn:microsoft.com/office/officeart/2005/8/layout/cycle7"/>
    <dgm:cxn modelId="{A108D93D-7BF8-4A73-B2CB-96C5E81E3559}" type="presParOf" srcId="{DB12A80B-1958-4DA0-92FF-D3EA5D989456}" destId="{A5B2273D-EE5A-423E-919B-27A2CCA240C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217C3-3A07-48CA-AE1A-7AF72139B49F}">
      <dsp:nvSpPr>
        <dsp:cNvPr id="0" name=""/>
        <dsp:cNvSpPr/>
      </dsp:nvSpPr>
      <dsp:spPr>
        <a:xfrm>
          <a:off x="0" y="0"/>
          <a:ext cx="9753600" cy="1686445"/>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n-US" sz="2500" kern="1200"/>
            <a:t>Bắt đầu từ lớp 10, HS bước vào một giai đoạn học tập mới – giai đoạn định hướng nghề nghiệp. Ngoài các môn học bắt buộc và bắt buộc lựa chọn, HS được tự chọn chuyên đề của 3 môn học. </a:t>
          </a:r>
        </a:p>
      </dsp:txBody>
      <dsp:txXfrm>
        <a:off x="82325" y="82325"/>
        <a:ext cx="9588950" cy="1521795"/>
      </dsp:txXfrm>
    </dsp:sp>
    <dsp:sp modelId="{14670DBC-C100-400E-80DE-5BE99D0BF370}">
      <dsp:nvSpPr>
        <dsp:cNvPr id="0" name=""/>
        <dsp:cNvSpPr/>
      </dsp:nvSpPr>
      <dsp:spPr>
        <a:xfrm>
          <a:off x="0" y="1782539"/>
          <a:ext cx="9753600" cy="1686445"/>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just" defTabSz="1111250">
            <a:lnSpc>
              <a:spcPct val="90000"/>
            </a:lnSpc>
            <a:spcBef>
              <a:spcPct val="0"/>
            </a:spcBef>
            <a:spcAft>
              <a:spcPct val="35000"/>
            </a:spcAft>
          </a:pPr>
          <a:r>
            <a:rPr lang="en-US" sz="2500" i="1" kern="1200" err="1"/>
            <a:t>Chuyên</a:t>
          </a:r>
          <a:r>
            <a:rPr lang="en-US" sz="2500" i="1" kern="1200"/>
            <a:t> </a:t>
          </a:r>
          <a:r>
            <a:rPr lang="en-US" sz="2500" i="1" kern="1200" err="1"/>
            <a:t>đề</a:t>
          </a:r>
          <a:r>
            <a:rPr lang="en-US" sz="2500" i="1" kern="1200"/>
            <a:t> </a:t>
          </a:r>
          <a:r>
            <a:rPr lang="en-US" sz="2500" i="1" kern="1200" err="1"/>
            <a:t>học</a:t>
          </a:r>
          <a:r>
            <a:rPr lang="en-US" sz="2500" i="1" kern="1200"/>
            <a:t> </a:t>
          </a:r>
          <a:r>
            <a:rPr lang="en-US" sz="2500" i="1" kern="1200" err="1"/>
            <a:t>tập</a:t>
          </a:r>
          <a:r>
            <a:rPr lang="en-US" sz="2500" i="1" kern="1200"/>
            <a:t> </a:t>
          </a:r>
          <a:r>
            <a:rPr lang="en-US" sz="2500" i="1" kern="1200" err="1"/>
            <a:t>Ngữ</a:t>
          </a:r>
          <a:r>
            <a:rPr lang="en-US" sz="2500" i="1" kern="1200"/>
            <a:t> </a:t>
          </a:r>
          <a:r>
            <a:rPr lang="en-US" sz="2500" i="1" kern="1200" err="1"/>
            <a:t>văn</a:t>
          </a:r>
          <a:r>
            <a:rPr lang="en-US" sz="2500" i="1" kern="1200"/>
            <a:t> 10 </a:t>
          </a:r>
          <a:r>
            <a:rPr lang="en-US" sz="2500" kern="1200" err="1"/>
            <a:t>được</a:t>
          </a:r>
          <a:r>
            <a:rPr lang="en-US" sz="2500" kern="1200"/>
            <a:t> </a:t>
          </a:r>
          <a:r>
            <a:rPr lang="en-US" sz="2500" kern="1200" err="1"/>
            <a:t>biên</a:t>
          </a:r>
          <a:r>
            <a:rPr lang="en-US" sz="2500" kern="1200"/>
            <a:t> </a:t>
          </a:r>
          <a:r>
            <a:rPr lang="en-US" sz="2500" kern="1200" err="1"/>
            <a:t>soạn</a:t>
          </a:r>
          <a:r>
            <a:rPr lang="en-US" sz="2500" kern="1200"/>
            <a:t> </a:t>
          </a:r>
          <a:r>
            <a:rPr lang="en-US" sz="2500" kern="1200" err="1"/>
            <a:t>theo</a:t>
          </a:r>
          <a:r>
            <a:rPr lang="en-US" sz="2500" kern="1200"/>
            <a:t> </a:t>
          </a:r>
          <a:r>
            <a:rPr lang="en-US" sz="2500" kern="1200" err="1"/>
            <a:t>quan</a:t>
          </a:r>
          <a:r>
            <a:rPr lang="en-US" sz="2500" kern="1200"/>
            <a:t> </a:t>
          </a:r>
          <a:r>
            <a:rPr lang="en-US" sz="2500" kern="1200" err="1"/>
            <a:t>điểm</a:t>
          </a:r>
          <a:r>
            <a:rPr lang="en-US" sz="2500" kern="1200"/>
            <a:t> </a:t>
          </a:r>
          <a:r>
            <a:rPr lang="en-US" sz="2500" kern="1200" err="1"/>
            <a:t>chung</a:t>
          </a:r>
          <a:r>
            <a:rPr lang="en-US" sz="2500" kern="1200"/>
            <a:t> </a:t>
          </a:r>
          <a:r>
            <a:rPr lang="en-US" sz="2500" kern="1200" err="1"/>
            <a:t>được</a:t>
          </a:r>
          <a:r>
            <a:rPr lang="en-US" sz="2500" kern="1200"/>
            <a:t> </a:t>
          </a:r>
          <a:r>
            <a:rPr lang="en-US" sz="2500" kern="1200" err="1"/>
            <a:t>áp</a:t>
          </a:r>
          <a:r>
            <a:rPr lang="en-US" sz="2500" kern="1200"/>
            <a:t> </a:t>
          </a:r>
          <a:r>
            <a:rPr lang="en-US" sz="2500" kern="1200" err="1"/>
            <a:t>dụng</a:t>
          </a:r>
          <a:r>
            <a:rPr lang="en-US" sz="2500" kern="1200"/>
            <a:t> </a:t>
          </a:r>
          <a:r>
            <a:rPr lang="en-US" sz="2500" kern="1200" err="1"/>
            <a:t>với</a:t>
          </a:r>
          <a:r>
            <a:rPr lang="en-US" sz="2500" kern="1200"/>
            <a:t> </a:t>
          </a:r>
          <a:r>
            <a:rPr lang="en-US" sz="2500" kern="1200" err="1"/>
            <a:t>cả</a:t>
          </a:r>
          <a:r>
            <a:rPr lang="en-US" sz="2500" kern="1200"/>
            <a:t> </a:t>
          </a:r>
          <a:r>
            <a:rPr lang="en-US" sz="2500" kern="1200" err="1"/>
            <a:t>bộ</a:t>
          </a:r>
          <a:r>
            <a:rPr lang="en-US" sz="2500" kern="1200"/>
            <a:t> </a:t>
          </a:r>
          <a:r>
            <a:rPr lang="en-US" sz="2500" kern="1200" err="1"/>
            <a:t>sách</a:t>
          </a:r>
          <a:r>
            <a:rPr lang="en-US" sz="2500" kern="1200"/>
            <a:t>. </a:t>
          </a:r>
          <a:r>
            <a:rPr lang="en-US" sz="2500" kern="1200" err="1"/>
            <a:t>Nhưng</a:t>
          </a:r>
          <a:r>
            <a:rPr lang="en-US" sz="2500" kern="1200"/>
            <a:t> do </a:t>
          </a:r>
          <a:r>
            <a:rPr lang="en-US" sz="2500" kern="1200" err="1"/>
            <a:t>tính</a:t>
          </a:r>
          <a:r>
            <a:rPr lang="en-US" sz="2500" kern="1200"/>
            <a:t> </a:t>
          </a:r>
          <a:r>
            <a:rPr lang="en-US" sz="2500" kern="1200" err="1"/>
            <a:t>đặc</a:t>
          </a:r>
          <a:r>
            <a:rPr lang="en-US" sz="2500" kern="1200"/>
            <a:t> </a:t>
          </a:r>
          <a:r>
            <a:rPr lang="en-US" sz="2500" kern="1200" err="1"/>
            <a:t>thù</a:t>
          </a:r>
          <a:r>
            <a:rPr lang="en-US" sz="2500" kern="1200"/>
            <a:t> </a:t>
          </a:r>
          <a:r>
            <a:rPr lang="en-US" sz="2500" kern="1200" err="1"/>
            <a:t>của</a:t>
          </a:r>
          <a:r>
            <a:rPr lang="en-US" sz="2500" kern="1200"/>
            <a:t> </a:t>
          </a:r>
          <a:r>
            <a:rPr lang="en-US" sz="2500" kern="1200" err="1"/>
            <a:t>nội</a:t>
          </a:r>
          <a:r>
            <a:rPr lang="en-US" sz="2500" kern="1200"/>
            <a:t> dung </a:t>
          </a:r>
          <a:r>
            <a:rPr lang="en-US" sz="2500" kern="1200" err="1"/>
            <a:t>học</a:t>
          </a:r>
          <a:r>
            <a:rPr lang="en-US" sz="2500" kern="1200"/>
            <a:t> </a:t>
          </a:r>
          <a:r>
            <a:rPr lang="en-US" sz="2500" kern="1200" err="1"/>
            <a:t>tập</a:t>
          </a:r>
          <a:r>
            <a:rPr lang="en-US" sz="2500" kern="1200"/>
            <a:t>, </a:t>
          </a:r>
          <a:r>
            <a:rPr lang="en-US" sz="2500" kern="1200" err="1"/>
            <a:t>việc</a:t>
          </a:r>
          <a:r>
            <a:rPr lang="en-US" sz="2500" kern="1200"/>
            <a:t> </a:t>
          </a:r>
          <a:r>
            <a:rPr lang="en-US" sz="2500" kern="1200" err="1"/>
            <a:t>biên</a:t>
          </a:r>
          <a:r>
            <a:rPr lang="en-US" sz="2500" kern="1200"/>
            <a:t> </a:t>
          </a:r>
          <a:r>
            <a:rPr lang="en-US" sz="2500" kern="1200" err="1"/>
            <a:t>soạn</a:t>
          </a:r>
          <a:r>
            <a:rPr lang="en-US" sz="2500" kern="1200"/>
            <a:t> </a:t>
          </a:r>
          <a:r>
            <a:rPr lang="en-US" sz="2500" kern="1200" err="1"/>
            <a:t>sách</a:t>
          </a:r>
          <a:r>
            <a:rPr lang="en-US" sz="2500" kern="1200"/>
            <a:t> </a:t>
          </a:r>
          <a:r>
            <a:rPr lang="en-US" sz="2500" kern="1200" err="1"/>
            <a:t>chuyên</a:t>
          </a:r>
          <a:r>
            <a:rPr lang="en-US" sz="2500" kern="1200"/>
            <a:t> </a:t>
          </a:r>
          <a:r>
            <a:rPr lang="en-US" sz="2500" kern="1200" err="1"/>
            <a:t>đề</a:t>
          </a:r>
          <a:r>
            <a:rPr lang="en-US" sz="2500" kern="1200"/>
            <a:t> </a:t>
          </a:r>
          <a:r>
            <a:rPr lang="en-US" sz="2500" kern="1200" err="1"/>
            <a:t>còn</a:t>
          </a:r>
          <a:r>
            <a:rPr lang="en-US" sz="2500" kern="1200"/>
            <a:t> </a:t>
          </a:r>
          <a:r>
            <a:rPr lang="en-US" sz="2500" kern="1200" err="1"/>
            <a:t>cần</a:t>
          </a:r>
          <a:r>
            <a:rPr lang="en-US" sz="2500" kern="1200"/>
            <a:t> </a:t>
          </a:r>
          <a:r>
            <a:rPr lang="en-US" sz="2500" kern="1200" err="1"/>
            <a:t>phải</a:t>
          </a:r>
          <a:r>
            <a:rPr lang="en-US" sz="2500" kern="1200"/>
            <a:t> </a:t>
          </a:r>
          <a:r>
            <a:rPr lang="en-US" sz="2500" kern="1200" err="1"/>
            <a:t>đáp</a:t>
          </a:r>
          <a:r>
            <a:rPr lang="en-US" sz="2500" kern="1200"/>
            <a:t> </a:t>
          </a:r>
          <a:r>
            <a:rPr lang="en-US" sz="2500" kern="1200" err="1"/>
            <a:t>ứng</a:t>
          </a:r>
          <a:r>
            <a:rPr lang="en-US" sz="2500" kern="1200"/>
            <a:t> </a:t>
          </a:r>
          <a:r>
            <a:rPr lang="en-US" sz="2500" kern="1200" err="1"/>
            <a:t>được</a:t>
          </a:r>
          <a:r>
            <a:rPr lang="en-US" sz="2500" kern="1200"/>
            <a:t> </a:t>
          </a:r>
          <a:r>
            <a:rPr lang="en-US" sz="2500" kern="1200" err="1"/>
            <a:t>một</a:t>
          </a:r>
          <a:r>
            <a:rPr lang="en-US" sz="2500" kern="1200"/>
            <a:t> </a:t>
          </a:r>
          <a:r>
            <a:rPr lang="en-US" sz="2500" kern="1200" err="1"/>
            <a:t>số</a:t>
          </a:r>
          <a:r>
            <a:rPr lang="en-US" sz="2500" kern="1200"/>
            <a:t> </a:t>
          </a:r>
          <a:r>
            <a:rPr lang="en-US" sz="2500" kern="1200" err="1"/>
            <a:t>yêu</a:t>
          </a:r>
          <a:r>
            <a:rPr lang="en-US" sz="2500" kern="1200"/>
            <a:t> </a:t>
          </a:r>
          <a:r>
            <a:rPr lang="en-US" sz="2500" kern="1200" err="1"/>
            <a:t>cầu</a:t>
          </a:r>
          <a:r>
            <a:rPr lang="en-US" sz="2500" kern="1200"/>
            <a:t> </a:t>
          </a:r>
          <a:r>
            <a:rPr lang="en-US" sz="2500" kern="1200" err="1"/>
            <a:t>riêng</a:t>
          </a:r>
          <a:r>
            <a:rPr lang="en-US" sz="2500" kern="1200"/>
            <a:t>. </a:t>
          </a:r>
        </a:p>
      </dsp:txBody>
      <dsp:txXfrm>
        <a:off x="82325" y="1864864"/>
        <a:ext cx="9588950" cy="1521795"/>
      </dsp:txXfrm>
    </dsp:sp>
    <dsp:sp modelId="{1290B72F-B4E3-4672-B53E-82435A04CAD5}">
      <dsp:nvSpPr>
        <dsp:cNvPr id="0" name=""/>
        <dsp:cNvSpPr/>
      </dsp:nvSpPr>
      <dsp:spPr>
        <a:xfrm>
          <a:off x="0" y="3587353"/>
          <a:ext cx="9753600" cy="1686445"/>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just" defTabSz="1111250">
            <a:lnSpc>
              <a:spcPct val="90000"/>
            </a:lnSpc>
            <a:spcBef>
              <a:spcPct val="0"/>
            </a:spcBef>
            <a:spcAft>
              <a:spcPct val="35000"/>
            </a:spcAft>
          </a:pPr>
          <a:r>
            <a:rPr lang="en-US" sz="2500" kern="1200" err="1"/>
            <a:t>Nội</a:t>
          </a:r>
          <a:r>
            <a:rPr lang="en-US" sz="2500" kern="1200"/>
            <a:t> dung </a:t>
          </a:r>
          <a:r>
            <a:rPr lang="en-US" sz="2500" kern="1200" err="1"/>
            <a:t>sách</a:t>
          </a:r>
          <a:r>
            <a:rPr lang="en-US" sz="2500" kern="1200"/>
            <a:t> </a:t>
          </a:r>
          <a:r>
            <a:rPr lang="en-US" sz="2500" kern="1200" err="1"/>
            <a:t>chuyên</a:t>
          </a:r>
          <a:r>
            <a:rPr lang="en-US" sz="2500" kern="1200"/>
            <a:t> </a:t>
          </a:r>
          <a:r>
            <a:rPr lang="en-US" sz="2500" kern="1200" err="1"/>
            <a:t>đề</a:t>
          </a:r>
          <a:r>
            <a:rPr lang="en-US" sz="2500" kern="1200"/>
            <a:t> </a:t>
          </a:r>
          <a:r>
            <a:rPr lang="en-US" sz="2500" kern="1200" err="1"/>
            <a:t>mang</a:t>
          </a:r>
          <a:r>
            <a:rPr lang="en-US" sz="2500" kern="1200"/>
            <a:t> </a:t>
          </a:r>
          <a:r>
            <a:rPr lang="en-US" sz="2500" kern="1200" err="1"/>
            <a:t>tính</a:t>
          </a:r>
          <a:r>
            <a:rPr lang="en-US" sz="2500" kern="1200"/>
            <a:t> </a:t>
          </a:r>
          <a:r>
            <a:rPr lang="en-US" sz="2500" kern="1200" err="1"/>
            <a:t>nâng</a:t>
          </a:r>
          <a:r>
            <a:rPr lang="en-US" sz="2500" kern="1200"/>
            <a:t> </a:t>
          </a:r>
          <a:r>
            <a:rPr lang="en-US" sz="2500" kern="1200" err="1"/>
            <a:t>cao</a:t>
          </a:r>
          <a:r>
            <a:rPr lang="en-US" sz="2500" kern="1200"/>
            <a:t> so </a:t>
          </a:r>
          <a:r>
            <a:rPr lang="en-US" sz="2500" kern="1200" err="1"/>
            <a:t>với</a:t>
          </a:r>
          <a:r>
            <a:rPr lang="en-US" sz="2500" kern="1200"/>
            <a:t> </a:t>
          </a:r>
          <a:r>
            <a:rPr lang="en-US" sz="2500" kern="1200" err="1"/>
            <a:t>nội</a:t>
          </a:r>
          <a:r>
            <a:rPr lang="en-US" sz="2500" kern="1200"/>
            <a:t> dung SGK </a:t>
          </a:r>
          <a:r>
            <a:rPr lang="en-US" sz="2500" kern="1200" err="1"/>
            <a:t>Ngữ</a:t>
          </a:r>
          <a:r>
            <a:rPr lang="en-US" sz="2500" kern="1200"/>
            <a:t> </a:t>
          </a:r>
          <a:r>
            <a:rPr lang="en-US" sz="2500" kern="1200" err="1"/>
            <a:t>văn</a:t>
          </a:r>
          <a:r>
            <a:rPr lang="en-US" sz="2500" kern="1200"/>
            <a:t> ở </a:t>
          </a:r>
          <a:r>
            <a:rPr lang="en-US" sz="2500" kern="1200" err="1"/>
            <a:t>lớp</a:t>
          </a:r>
          <a:r>
            <a:rPr lang="en-US" sz="2500" kern="1200"/>
            <a:t> </a:t>
          </a:r>
          <a:r>
            <a:rPr lang="en-US" sz="2500" kern="1200" err="1"/>
            <a:t>tương</a:t>
          </a:r>
          <a:r>
            <a:rPr lang="en-US" sz="2500" kern="1200"/>
            <a:t> </a:t>
          </a:r>
          <a:r>
            <a:rPr lang="en-US" sz="2500" kern="1200" err="1"/>
            <a:t>ứng</a:t>
          </a:r>
          <a:r>
            <a:rPr lang="en-US" sz="2500" kern="1200"/>
            <a:t>, </a:t>
          </a:r>
          <a:r>
            <a:rPr lang="en-US" sz="2500" kern="1200" err="1"/>
            <a:t>phù</a:t>
          </a:r>
          <a:r>
            <a:rPr lang="en-US" sz="2500" kern="1200"/>
            <a:t> </a:t>
          </a:r>
          <a:r>
            <a:rPr lang="en-US" sz="2500" kern="1200" err="1"/>
            <a:t>hợp</a:t>
          </a:r>
          <a:r>
            <a:rPr lang="en-US" sz="2500" kern="1200"/>
            <a:t> </a:t>
          </a:r>
          <a:r>
            <a:rPr lang="en-US" sz="2500" kern="1200" err="1"/>
            <a:t>với</a:t>
          </a:r>
          <a:r>
            <a:rPr lang="en-US" sz="2500" kern="1200"/>
            <a:t> </a:t>
          </a:r>
          <a:r>
            <a:rPr lang="en-US" sz="2500" kern="1200" err="1"/>
            <a:t>mục</a:t>
          </a:r>
          <a:r>
            <a:rPr lang="en-US" sz="2500" kern="1200"/>
            <a:t> </a:t>
          </a:r>
          <a:r>
            <a:rPr lang="en-US" sz="2500" kern="1200" err="1"/>
            <a:t>tiêu</a:t>
          </a:r>
          <a:r>
            <a:rPr lang="en-US" sz="2500" kern="1200"/>
            <a:t> </a:t>
          </a:r>
          <a:r>
            <a:rPr lang="en-US" sz="2500" kern="1200" err="1"/>
            <a:t>dạy</a:t>
          </a:r>
          <a:r>
            <a:rPr lang="en-US" sz="2500" kern="1200"/>
            <a:t> </a:t>
          </a:r>
          <a:r>
            <a:rPr lang="en-US" sz="2500" kern="1200" err="1"/>
            <a:t>học</a:t>
          </a:r>
          <a:r>
            <a:rPr lang="en-US" sz="2500" kern="1200"/>
            <a:t> </a:t>
          </a:r>
          <a:r>
            <a:rPr lang="en-US" sz="2500" kern="1200" err="1"/>
            <a:t>phân</a:t>
          </a:r>
          <a:r>
            <a:rPr lang="en-US" sz="2500" kern="1200"/>
            <a:t> </a:t>
          </a:r>
          <a:r>
            <a:rPr lang="en-US" sz="2500" kern="1200" err="1"/>
            <a:t>hoá</a:t>
          </a:r>
          <a:r>
            <a:rPr lang="en-US" sz="2500" kern="1200"/>
            <a:t> </a:t>
          </a:r>
          <a:r>
            <a:rPr lang="en-US" sz="2500" kern="1200" err="1"/>
            <a:t>của</a:t>
          </a:r>
          <a:r>
            <a:rPr lang="en-US" sz="2500" kern="1200"/>
            <a:t> </a:t>
          </a:r>
          <a:r>
            <a:rPr lang="en-US" sz="2500" kern="1200" err="1"/>
            <a:t>giai</a:t>
          </a:r>
          <a:r>
            <a:rPr lang="en-US" sz="2500" kern="1200"/>
            <a:t> </a:t>
          </a:r>
          <a:r>
            <a:rPr lang="en-US" sz="2500" kern="1200" err="1"/>
            <a:t>đoạn</a:t>
          </a:r>
          <a:r>
            <a:rPr lang="en-US" sz="2500" kern="1200"/>
            <a:t> </a:t>
          </a:r>
          <a:r>
            <a:rPr lang="en-US" sz="2500" kern="1200" err="1"/>
            <a:t>giáo</a:t>
          </a:r>
          <a:r>
            <a:rPr lang="en-US" sz="2500" kern="1200"/>
            <a:t> </a:t>
          </a:r>
          <a:r>
            <a:rPr lang="en-US" sz="2500" kern="1200" err="1"/>
            <a:t>dục</a:t>
          </a:r>
          <a:r>
            <a:rPr lang="en-US" sz="2500" kern="1200"/>
            <a:t> </a:t>
          </a:r>
          <a:r>
            <a:rPr lang="en-US" sz="2500" kern="1200" err="1"/>
            <a:t>theo</a:t>
          </a:r>
          <a:r>
            <a:rPr lang="en-US" sz="2500" kern="1200"/>
            <a:t> </a:t>
          </a:r>
          <a:r>
            <a:rPr lang="en-US" sz="2500" kern="1200" err="1"/>
            <a:t>định</a:t>
          </a:r>
          <a:r>
            <a:rPr lang="en-US" sz="2500" kern="1200"/>
            <a:t> </a:t>
          </a:r>
          <a:r>
            <a:rPr lang="en-US" sz="2500" kern="1200" err="1"/>
            <a:t>hướng</a:t>
          </a:r>
          <a:r>
            <a:rPr lang="en-US" sz="2500" kern="1200"/>
            <a:t> </a:t>
          </a:r>
          <a:r>
            <a:rPr lang="en-US" sz="2500" kern="1200" err="1"/>
            <a:t>nghề</a:t>
          </a:r>
          <a:r>
            <a:rPr lang="en-US" sz="2500" kern="1200"/>
            <a:t> </a:t>
          </a:r>
          <a:r>
            <a:rPr lang="en-US" sz="2500" kern="1200" err="1"/>
            <a:t>nghiệp</a:t>
          </a:r>
          <a:r>
            <a:rPr lang="en-US" sz="2500" kern="1200"/>
            <a:t>, </a:t>
          </a:r>
          <a:r>
            <a:rPr lang="en-US" sz="2500" kern="1200" err="1"/>
            <a:t>nhưng</a:t>
          </a:r>
          <a:r>
            <a:rPr lang="en-US" sz="2500" kern="1200"/>
            <a:t> </a:t>
          </a:r>
          <a:r>
            <a:rPr lang="en-US" sz="2500" kern="1200" err="1"/>
            <a:t>vẫn</a:t>
          </a:r>
          <a:r>
            <a:rPr lang="en-US" sz="2500" kern="1200"/>
            <a:t> </a:t>
          </a:r>
          <a:r>
            <a:rPr lang="en-US" sz="2500" kern="1200" err="1"/>
            <a:t>đảm</a:t>
          </a:r>
          <a:r>
            <a:rPr lang="en-US" sz="2500" kern="1200"/>
            <a:t> </a:t>
          </a:r>
          <a:r>
            <a:rPr lang="en-US" sz="2500" kern="1200" err="1"/>
            <a:t>bảo</a:t>
          </a:r>
          <a:r>
            <a:rPr lang="en-US" sz="2500" kern="1200"/>
            <a:t> </a:t>
          </a:r>
          <a:r>
            <a:rPr lang="en-US" sz="2500" kern="1200" err="1"/>
            <a:t>sự</a:t>
          </a:r>
          <a:r>
            <a:rPr lang="en-US" sz="2500" kern="1200"/>
            <a:t> </a:t>
          </a:r>
          <a:r>
            <a:rPr lang="en-US" sz="2500" kern="1200" err="1"/>
            <a:t>hấp</a:t>
          </a:r>
          <a:r>
            <a:rPr lang="en-US" sz="2500" kern="1200"/>
            <a:t> </a:t>
          </a:r>
          <a:r>
            <a:rPr lang="en-US" sz="2500" kern="1200" err="1"/>
            <a:t>dẫn</a:t>
          </a:r>
          <a:r>
            <a:rPr lang="en-US" sz="2500" kern="1200"/>
            <a:t> </a:t>
          </a:r>
          <a:r>
            <a:rPr lang="en-US" sz="2500" kern="1200" err="1"/>
            <a:t>và</a:t>
          </a:r>
          <a:r>
            <a:rPr lang="en-US" sz="2500" kern="1200"/>
            <a:t> </a:t>
          </a:r>
          <a:r>
            <a:rPr lang="en-US" sz="2500" kern="1200" err="1"/>
            <a:t>khả</a:t>
          </a:r>
          <a:r>
            <a:rPr lang="en-US" sz="2500" kern="1200"/>
            <a:t> </a:t>
          </a:r>
          <a:r>
            <a:rPr lang="en-US" sz="2500" kern="1200" err="1"/>
            <a:t>năng</a:t>
          </a:r>
          <a:r>
            <a:rPr lang="en-US" sz="2500" kern="1200"/>
            <a:t> </a:t>
          </a:r>
          <a:r>
            <a:rPr lang="en-US" sz="2500" kern="1200" err="1"/>
            <a:t>ứng</a:t>
          </a:r>
          <a:r>
            <a:rPr lang="en-US" sz="2500" kern="1200"/>
            <a:t> </a:t>
          </a:r>
          <a:r>
            <a:rPr lang="en-US" sz="2500" kern="1200" err="1"/>
            <a:t>dụng</a:t>
          </a:r>
          <a:r>
            <a:rPr lang="en-US" sz="2500" kern="1200"/>
            <a:t>.</a:t>
          </a:r>
        </a:p>
      </dsp:txBody>
      <dsp:txXfrm>
        <a:off x="82325" y="3669678"/>
        <a:ext cx="9588950" cy="1521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AFEAD-C444-47FB-A7D7-D7293FAD0A0A}">
      <dsp:nvSpPr>
        <dsp:cNvPr id="0" name=""/>
        <dsp:cNvSpPr/>
      </dsp:nvSpPr>
      <dsp:spPr>
        <a:xfrm>
          <a:off x="124372" y="0"/>
          <a:ext cx="9653325" cy="1909073"/>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just" defTabSz="1022350">
            <a:lnSpc>
              <a:spcPct val="90000"/>
            </a:lnSpc>
            <a:spcBef>
              <a:spcPct val="0"/>
            </a:spcBef>
            <a:spcAft>
              <a:spcPct val="35000"/>
            </a:spcAft>
          </a:pPr>
          <a:r>
            <a:rPr lang="en-US" sz="2300" kern="1200">
              <a:latin typeface="+mn-lt"/>
              <a:cs typeface="Arial" panose="020B0604020202020204" pitchFamily="34" charset="0"/>
            </a:rPr>
            <a:t>Sách chuyên đề đặt trọng tâm vào việc hướng dẫn </a:t>
          </a:r>
          <a:r>
            <a:rPr lang="en-US" sz="2300" kern="1200" err="1">
              <a:latin typeface="+mn-lt"/>
              <a:cs typeface="Arial" panose="020B0604020202020204" pitchFamily="34" charset="0"/>
            </a:rPr>
            <a:t>thực</a:t>
          </a:r>
          <a:r>
            <a:rPr lang="en-US" sz="2300" kern="1200">
              <a:latin typeface="+mn-lt"/>
              <a:cs typeface="Arial" panose="020B0604020202020204" pitchFamily="34" charset="0"/>
            </a:rPr>
            <a:t> </a:t>
          </a:r>
          <a:r>
            <a:rPr lang="en-US" sz="2300" kern="1200" err="1">
              <a:latin typeface="+mn-lt"/>
              <a:cs typeface="Arial" panose="020B0604020202020204" pitchFamily="34" charset="0"/>
            </a:rPr>
            <a:t>hành</a:t>
          </a:r>
          <a:r>
            <a:rPr lang="en-US" sz="2300" kern="1200">
              <a:latin typeface="+mn-lt"/>
              <a:cs typeface="Arial" panose="020B0604020202020204" pitchFamily="34" charset="0"/>
            </a:rPr>
            <a:t>, </a:t>
          </a:r>
          <a:r>
            <a:rPr lang="en-US" sz="2300" kern="1200" err="1">
              <a:latin typeface="+mn-lt"/>
              <a:cs typeface="Arial" panose="020B0604020202020204" pitchFamily="34" charset="0"/>
            </a:rPr>
            <a:t>vận</a:t>
          </a:r>
          <a:r>
            <a:rPr lang="en-US" sz="2300" kern="1200">
              <a:latin typeface="+mn-lt"/>
              <a:cs typeface="Arial" panose="020B0604020202020204" pitchFamily="34" charset="0"/>
            </a:rPr>
            <a:t> dụng, trên cơ sở cung cấp một số tri thức lí thuyết dưới hình thức tinh gọn, thiết thực; tạo điều kiện thuận lợi cho hoạt động dạy học trên lớp và thực hành ngoài giờ lên lớp theo yêu cầu riêng của mỗi chuyên đề.</a:t>
          </a:r>
        </a:p>
      </dsp:txBody>
      <dsp:txXfrm>
        <a:off x="217565" y="93193"/>
        <a:ext cx="9466939" cy="1722687"/>
      </dsp:txXfrm>
    </dsp:sp>
    <dsp:sp modelId="{1C265CBF-6DE6-4BDA-BC97-DFEAEF3D3E49}">
      <dsp:nvSpPr>
        <dsp:cNvPr id="0" name=""/>
        <dsp:cNvSpPr/>
      </dsp:nvSpPr>
      <dsp:spPr>
        <a:xfrm>
          <a:off x="124372" y="2027963"/>
          <a:ext cx="9653325" cy="1298294"/>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just" defTabSz="1022350">
            <a:lnSpc>
              <a:spcPct val="90000"/>
            </a:lnSpc>
            <a:spcBef>
              <a:spcPct val="0"/>
            </a:spcBef>
            <a:spcAft>
              <a:spcPct val="35000"/>
            </a:spcAft>
          </a:pPr>
          <a:r>
            <a:rPr lang="en-US" sz="2300" kern="1200" err="1">
              <a:latin typeface="+mn-lt"/>
              <a:cs typeface="Arial" panose="020B0604020202020204" pitchFamily="34" charset="0"/>
            </a:rPr>
            <a:t>Các</a:t>
          </a:r>
          <a:r>
            <a:rPr lang="en-US" sz="2300" kern="1200">
              <a:latin typeface="+mn-lt"/>
              <a:cs typeface="Arial" panose="020B0604020202020204" pitchFamily="34" charset="0"/>
            </a:rPr>
            <a:t> </a:t>
          </a:r>
          <a:r>
            <a:rPr lang="en-US" sz="2300" kern="1200" err="1">
              <a:latin typeface="+mn-lt"/>
              <a:cs typeface="Arial" panose="020B0604020202020204" pitchFamily="34" charset="0"/>
            </a:rPr>
            <a:t>chuyên</a:t>
          </a:r>
          <a:r>
            <a:rPr lang="en-US" sz="2300" kern="1200">
              <a:latin typeface="+mn-lt"/>
              <a:cs typeface="Arial" panose="020B0604020202020204" pitchFamily="34" charset="0"/>
            </a:rPr>
            <a:t> </a:t>
          </a:r>
          <a:r>
            <a:rPr lang="en-US" sz="2300" kern="1200" err="1">
              <a:latin typeface="+mn-lt"/>
              <a:cs typeface="Arial" panose="020B0604020202020204" pitchFamily="34" charset="0"/>
            </a:rPr>
            <a:t>đề</a:t>
          </a:r>
          <a:r>
            <a:rPr lang="en-US" sz="2300" kern="1200">
              <a:latin typeface="+mn-lt"/>
              <a:cs typeface="Arial" panose="020B0604020202020204" pitchFamily="34" charset="0"/>
            </a:rPr>
            <a:t> </a:t>
          </a:r>
          <a:r>
            <a:rPr lang="en-US" sz="2300" kern="1200" err="1">
              <a:latin typeface="+mn-lt"/>
              <a:cs typeface="Arial" panose="020B0604020202020204" pitchFamily="34" charset="0"/>
            </a:rPr>
            <a:t>đều</a:t>
          </a:r>
          <a:r>
            <a:rPr lang="en-US" sz="2300" kern="1200">
              <a:latin typeface="+mn-lt"/>
              <a:cs typeface="Arial" panose="020B0604020202020204" pitchFamily="34" charset="0"/>
            </a:rPr>
            <a:t> </a:t>
          </a:r>
          <a:r>
            <a:rPr lang="en-US" sz="2300" kern="1200" err="1">
              <a:latin typeface="+mn-lt"/>
              <a:cs typeface="Arial" panose="020B0604020202020204" pitchFamily="34" charset="0"/>
            </a:rPr>
            <a:t>thiết</a:t>
          </a:r>
          <a:r>
            <a:rPr lang="en-US" sz="2300" kern="1200">
              <a:latin typeface="+mn-lt"/>
              <a:cs typeface="Arial" panose="020B0604020202020204" pitchFamily="34" charset="0"/>
            </a:rPr>
            <a:t> </a:t>
          </a:r>
          <a:r>
            <a:rPr lang="en-US" sz="2300" kern="1200" err="1">
              <a:latin typeface="+mn-lt"/>
              <a:cs typeface="Arial" panose="020B0604020202020204" pitchFamily="34" charset="0"/>
            </a:rPr>
            <a:t>kế</a:t>
          </a:r>
          <a:r>
            <a:rPr lang="en-US" sz="2300" kern="1200">
              <a:latin typeface="+mn-lt"/>
              <a:cs typeface="Arial" panose="020B0604020202020204" pitchFamily="34" charset="0"/>
            </a:rPr>
            <a:t> </a:t>
          </a:r>
          <a:r>
            <a:rPr lang="en-US" sz="2300" kern="1200" err="1">
              <a:latin typeface="+mn-lt"/>
              <a:cs typeface="Arial" panose="020B0604020202020204" pitchFamily="34" charset="0"/>
            </a:rPr>
            <a:t>đầy</a:t>
          </a:r>
          <a:r>
            <a:rPr lang="en-US" sz="2300" kern="1200">
              <a:latin typeface="+mn-lt"/>
              <a:cs typeface="Arial" panose="020B0604020202020204" pitchFamily="34" charset="0"/>
            </a:rPr>
            <a:t> </a:t>
          </a:r>
          <a:r>
            <a:rPr lang="en-US" sz="2300" kern="1200" err="1">
              <a:latin typeface="+mn-lt"/>
              <a:cs typeface="Arial" panose="020B0604020202020204" pitchFamily="34" charset="0"/>
            </a:rPr>
            <a:t>đủ</a:t>
          </a:r>
          <a:r>
            <a:rPr lang="en-US" sz="2300" kern="1200">
              <a:latin typeface="+mn-lt"/>
              <a:cs typeface="Arial" panose="020B0604020202020204" pitchFamily="34" charset="0"/>
            </a:rPr>
            <a:t> </a:t>
          </a:r>
          <a:r>
            <a:rPr lang="en-US" sz="2300" kern="1200" err="1">
              <a:latin typeface="+mn-lt"/>
              <a:cs typeface="Arial" panose="020B0604020202020204" pitchFamily="34" charset="0"/>
            </a:rPr>
            <a:t>các</a:t>
          </a:r>
          <a:r>
            <a:rPr lang="en-US" sz="2300" kern="1200">
              <a:latin typeface="+mn-lt"/>
              <a:cs typeface="Arial" panose="020B0604020202020204" pitchFamily="34" charset="0"/>
            </a:rPr>
            <a:t> </a:t>
          </a:r>
          <a:r>
            <a:rPr lang="en-US" sz="2300" kern="1200" err="1">
              <a:latin typeface="+mn-lt"/>
              <a:cs typeface="Arial" panose="020B0604020202020204" pitchFamily="34" charset="0"/>
            </a:rPr>
            <a:t>hoạt</a:t>
          </a:r>
          <a:r>
            <a:rPr lang="en-US" sz="2300" kern="1200">
              <a:latin typeface="+mn-lt"/>
              <a:cs typeface="Arial" panose="020B0604020202020204" pitchFamily="34" charset="0"/>
            </a:rPr>
            <a:t> </a:t>
          </a:r>
          <a:r>
            <a:rPr lang="en-US" sz="2300" kern="1200" err="1">
              <a:latin typeface="+mn-lt"/>
              <a:cs typeface="Arial" panose="020B0604020202020204" pitchFamily="34" charset="0"/>
            </a:rPr>
            <a:t>động</a:t>
          </a:r>
          <a:r>
            <a:rPr lang="en-US" sz="2300" kern="1200">
              <a:latin typeface="+mn-lt"/>
              <a:cs typeface="Arial" panose="020B0604020202020204" pitchFamily="34" charset="0"/>
            </a:rPr>
            <a:t> </a:t>
          </a:r>
          <a:r>
            <a:rPr lang="en-US" sz="2300" kern="1200" err="1">
              <a:latin typeface="+mn-lt"/>
              <a:cs typeface="Arial" panose="020B0604020202020204" pitchFamily="34" charset="0"/>
            </a:rPr>
            <a:t>đọc</a:t>
          </a:r>
          <a:r>
            <a:rPr lang="en-US" sz="2300" kern="1200">
              <a:latin typeface="+mn-lt"/>
              <a:cs typeface="Arial" panose="020B0604020202020204" pitchFamily="34" charset="0"/>
            </a:rPr>
            <a:t>, </a:t>
          </a:r>
          <a:r>
            <a:rPr lang="en-US" sz="2300" kern="1200" err="1">
              <a:latin typeface="+mn-lt"/>
              <a:cs typeface="Arial" panose="020B0604020202020204" pitchFamily="34" charset="0"/>
            </a:rPr>
            <a:t>viết</a:t>
          </a:r>
          <a:r>
            <a:rPr lang="en-US" sz="2300" kern="1200">
              <a:latin typeface="+mn-lt"/>
              <a:cs typeface="Arial" panose="020B0604020202020204" pitchFamily="34" charset="0"/>
            </a:rPr>
            <a:t>, </a:t>
          </a:r>
          <a:r>
            <a:rPr lang="en-US" sz="2300" kern="1200" err="1">
              <a:latin typeface="+mn-lt"/>
              <a:cs typeface="Arial" panose="020B0604020202020204" pitchFamily="34" charset="0"/>
            </a:rPr>
            <a:t>nói</a:t>
          </a:r>
          <a:r>
            <a:rPr lang="en-US" sz="2300" kern="1200">
              <a:latin typeface="+mn-lt"/>
              <a:cs typeface="Arial" panose="020B0604020202020204" pitchFamily="34" charset="0"/>
            </a:rPr>
            <a:t> </a:t>
          </a:r>
          <a:r>
            <a:rPr lang="en-US" sz="2300" kern="1200" err="1">
              <a:latin typeface="+mn-lt"/>
              <a:cs typeface="Arial" panose="020B0604020202020204" pitchFamily="34" charset="0"/>
            </a:rPr>
            <a:t>và</a:t>
          </a:r>
          <a:r>
            <a:rPr lang="en-US" sz="2300" kern="1200">
              <a:latin typeface="+mn-lt"/>
              <a:cs typeface="Arial" panose="020B0604020202020204" pitchFamily="34" charset="0"/>
            </a:rPr>
            <a:t> </a:t>
          </a:r>
          <a:r>
            <a:rPr lang="en-US" sz="2300" kern="1200" err="1">
              <a:latin typeface="+mn-lt"/>
              <a:cs typeface="Arial" panose="020B0604020202020204" pitchFamily="34" charset="0"/>
            </a:rPr>
            <a:t>nghe</a:t>
          </a:r>
          <a:r>
            <a:rPr lang="en-US" sz="2300" kern="1200">
              <a:latin typeface="+mn-lt"/>
              <a:cs typeface="Arial" panose="020B0604020202020204" pitchFamily="34" charset="0"/>
            </a:rPr>
            <a:t>; </a:t>
          </a:r>
          <a:r>
            <a:rPr lang="en-US" sz="2300" kern="1200" err="1">
              <a:latin typeface="+mn-lt"/>
              <a:cs typeface="Arial" panose="020B0604020202020204" pitchFamily="34" charset="0"/>
            </a:rPr>
            <a:t>nêu</a:t>
          </a:r>
          <a:r>
            <a:rPr lang="en-US" sz="2300" kern="1200">
              <a:latin typeface="+mn-lt"/>
              <a:cs typeface="Arial" panose="020B0604020202020204" pitchFamily="34" charset="0"/>
            </a:rPr>
            <a:t> </a:t>
          </a:r>
          <a:r>
            <a:rPr lang="en-US" sz="2300" kern="1200" err="1">
              <a:latin typeface="+mn-lt"/>
              <a:cs typeface="Arial" panose="020B0604020202020204" pitchFamily="34" charset="0"/>
            </a:rPr>
            <a:t>rõ</a:t>
          </a:r>
          <a:r>
            <a:rPr lang="en-US" sz="2300" kern="1200">
              <a:latin typeface="+mn-lt"/>
              <a:cs typeface="Arial" panose="020B0604020202020204" pitchFamily="34" charset="0"/>
            </a:rPr>
            <a:t> </a:t>
          </a:r>
          <a:r>
            <a:rPr lang="en-US" sz="2300" kern="1200" err="1">
              <a:latin typeface="+mn-lt"/>
              <a:cs typeface="Arial" panose="020B0604020202020204" pitchFamily="34" charset="0"/>
            </a:rPr>
            <a:t>hướng</a:t>
          </a:r>
          <a:r>
            <a:rPr lang="en-US" sz="2300" kern="1200">
              <a:latin typeface="+mn-lt"/>
              <a:cs typeface="Arial" panose="020B0604020202020204" pitchFamily="34" charset="0"/>
            </a:rPr>
            <a:t> </a:t>
          </a:r>
          <a:r>
            <a:rPr lang="en-US" sz="2300" kern="1200" err="1">
              <a:latin typeface="+mn-lt"/>
              <a:cs typeface="Arial" panose="020B0604020202020204" pitchFamily="34" charset="0"/>
            </a:rPr>
            <a:t>thực</a:t>
          </a:r>
          <a:r>
            <a:rPr lang="en-US" sz="2300" kern="1200">
              <a:latin typeface="+mn-lt"/>
              <a:cs typeface="Arial" panose="020B0604020202020204" pitchFamily="34" charset="0"/>
            </a:rPr>
            <a:t> </a:t>
          </a:r>
          <a:r>
            <a:rPr lang="en-US" sz="2300" kern="1200" err="1">
              <a:latin typeface="+mn-lt"/>
              <a:cs typeface="Arial" panose="020B0604020202020204" pitchFamily="34" charset="0"/>
            </a:rPr>
            <a:t>hiện</a:t>
          </a:r>
          <a:r>
            <a:rPr lang="en-US" sz="2300" kern="1200">
              <a:latin typeface="+mn-lt"/>
              <a:cs typeface="Arial" panose="020B0604020202020204" pitchFamily="34" charset="0"/>
            </a:rPr>
            <a:t> </a:t>
          </a:r>
          <a:r>
            <a:rPr lang="en-US" sz="2300" kern="1200" err="1">
              <a:latin typeface="+mn-lt"/>
              <a:cs typeface="Arial" panose="020B0604020202020204" pitchFamily="34" charset="0"/>
            </a:rPr>
            <a:t>các</a:t>
          </a:r>
          <a:r>
            <a:rPr lang="en-US" sz="2300" kern="1200">
              <a:latin typeface="+mn-lt"/>
              <a:cs typeface="Arial" panose="020B0604020202020204" pitchFamily="34" charset="0"/>
            </a:rPr>
            <a:t> </a:t>
          </a:r>
          <a:r>
            <a:rPr lang="en-US" sz="2300" kern="1200" err="1">
              <a:latin typeface="+mn-lt"/>
              <a:cs typeface="Arial" panose="020B0604020202020204" pitchFamily="34" charset="0"/>
            </a:rPr>
            <a:t>hoạt</a:t>
          </a:r>
          <a:r>
            <a:rPr lang="en-US" sz="2300" kern="1200">
              <a:latin typeface="+mn-lt"/>
              <a:cs typeface="Arial" panose="020B0604020202020204" pitchFamily="34" charset="0"/>
            </a:rPr>
            <a:t> </a:t>
          </a:r>
          <a:r>
            <a:rPr lang="en-US" sz="2300" kern="1200" err="1">
              <a:latin typeface="+mn-lt"/>
              <a:cs typeface="Arial" panose="020B0604020202020204" pitchFamily="34" charset="0"/>
            </a:rPr>
            <a:t>động</a:t>
          </a:r>
          <a:r>
            <a:rPr lang="en-US" sz="2300" kern="1200">
              <a:latin typeface="+mn-lt"/>
              <a:cs typeface="Arial" panose="020B0604020202020204" pitchFamily="34" charset="0"/>
            </a:rPr>
            <a:t> </a:t>
          </a:r>
          <a:r>
            <a:rPr lang="en-US" sz="2300" kern="1200" err="1">
              <a:latin typeface="+mn-lt"/>
              <a:cs typeface="Arial" panose="020B0604020202020204" pitchFamily="34" charset="0"/>
            </a:rPr>
            <a:t>này</a:t>
          </a:r>
          <a:r>
            <a:rPr lang="en-US" sz="2300" kern="1200">
              <a:latin typeface="+mn-lt"/>
              <a:cs typeface="Arial" panose="020B0604020202020204" pitchFamily="34" charset="0"/>
            </a:rPr>
            <a:t> </a:t>
          </a:r>
          <a:r>
            <a:rPr lang="en-US" sz="2300" kern="1200" err="1">
              <a:latin typeface="+mn-lt"/>
              <a:cs typeface="Arial" panose="020B0604020202020204" pitchFamily="34" charset="0"/>
            </a:rPr>
            <a:t>theo</a:t>
          </a:r>
          <a:r>
            <a:rPr lang="en-US" sz="2300" kern="1200">
              <a:latin typeface="+mn-lt"/>
              <a:cs typeface="Arial" panose="020B0604020202020204" pitchFamily="34" charset="0"/>
            </a:rPr>
            <a:t> </a:t>
          </a:r>
          <a:r>
            <a:rPr lang="en-US" sz="2300" kern="1200" err="1">
              <a:latin typeface="+mn-lt"/>
              <a:cs typeface="Arial" panose="020B0604020202020204" pitchFamily="34" charset="0"/>
            </a:rPr>
            <a:t>nội</a:t>
          </a:r>
          <a:r>
            <a:rPr lang="en-US" sz="2300" kern="1200">
              <a:latin typeface="+mn-lt"/>
              <a:cs typeface="Arial" panose="020B0604020202020204" pitchFamily="34" charset="0"/>
            </a:rPr>
            <a:t> dung </a:t>
          </a:r>
          <a:r>
            <a:rPr lang="en-US" sz="2300" kern="1200" err="1">
              <a:latin typeface="+mn-lt"/>
              <a:cs typeface="Arial" panose="020B0604020202020204" pitchFamily="34" charset="0"/>
            </a:rPr>
            <a:t>đặc</a:t>
          </a:r>
          <a:r>
            <a:rPr lang="en-US" sz="2300" kern="1200">
              <a:latin typeface="+mn-lt"/>
              <a:cs typeface="Arial" panose="020B0604020202020204" pitchFamily="34" charset="0"/>
            </a:rPr>
            <a:t> </a:t>
          </a:r>
          <a:r>
            <a:rPr lang="en-US" sz="2300" kern="1200" err="1">
              <a:latin typeface="+mn-lt"/>
              <a:cs typeface="Arial" panose="020B0604020202020204" pitchFamily="34" charset="0"/>
            </a:rPr>
            <a:t>thù</a:t>
          </a:r>
          <a:r>
            <a:rPr lang="en-US" sz="2300" kern="1200">
              <a:latin typeface="+mn-lt"/>
              <a:cs typeface="Arial" panose="020B0604020202020204" pitchFamily="34" charset="0"/>
            </a:rPr>
            <a:t> </a:t>
          </a:r>
          <a:r>
            <a:rPr lang="en-US" sz="2300" kern="1200" err="1">
              <a:latin typeface="+mn-lt"/>
              <a:cs typeface="Arial" panose="020B0604020202020204" pitchFamily="34" charset="0"/>
            </a:rPr>
            <a:t>của</a:t>
          </a:r>
          <a:r>
            <a:rPr lang="en-US" sz="2300" kern="1200">
              <a:latin typeface="+mn-lt"/>
              <a:cs typeface="Arial" panose="020B0604020202020204" pitchFamily="34" charset="0"/>
            </a:rPr>
            <a:t> </a:t>
          </a:r>
          <a:r>
            <a:rPr lang="en-US" sz="2300" kern="1200" err="1">
              <a:latin typeface="+mn-lt"/>
              <a:cs typeface="Arial" panose="020B0604020202020204" pitchFamily="34" charset="0"/>
            </a:rPr>
            <a:t>từng</a:t>
          </a:r>
          <a:r>
            <a:rPr lang="en-US" sz="2300" kern="1200">
              <a:latin typeface="+mn-lt"/>
              <a:cs typeface="Arial" panose="020B0604020202020204" pitchFamily="34" charset="0"/>
            </a:rPr>
            <a:t> </a:t>
          </a:r>
          <a:r>
            <a:rPr lang="en-US" sz="2300" kern="1200" err="1">
              <a:latin typeface="+mn-lt"/>
              <a:cs typeface="Arial" panose="020B0604020202020204" pitchFamily="34" charset="0"/>
            </a:rPr>
            <a:t>chuyên</a:t>
          </a:r>
          <a:r>
            <a:rPr lang="en-US" sz="2300" kern="1200">
              <a:latin typeface="+mn-lt"/>
              <a:cs typeface="Arial" panose="020B0604020202020204" pitchFamily="34" charset="0"/>
            </a:rPr>
            <a:t> </a:t>
          </a:r>
          <a:r>
            <a:rPr lang="en-US" sz="2300" kern="1200" err="1">
              <a:latin typeface="+mn-lt"/>
              <a:cs typeface="Arial" panose="020B0604020202020204" pitchFamily="34" charset="0"/>
            </a:rPr>
            <a:t>đề</a:t>
          </a:r>
          <a:r>
            <a:rPr lang="en-US" sz="2300" kern="1200">
              <a:latin typeface="+mn-lt"/>
              <a:cs typeface="Arial" panose="020B0604020202020204" pitchFamily="34" charset="0"/>
            </a:rPr>
            <a:t> </a:t>
          </a:r>
          <a:r>
            <a:rPr lang="en-US" sz="2300" kern="1200" err="1">
              <a:latin typeface="+mn-lt"/>
              <a:cs typeface="Arial" panose="020B0604020202020204" pitchFamily="34" charset="0"/>
            </a:rPr>
            <a:t>một</a:t>
          </a:r>
          <a:r>
            <a:rPr lang="en-US" sz="2300" kern="1200">
              <a:latin typeface="+mn-lt"/>
              <a:cs typeface="Arial" panose="020B0604020202020204" pitchFamily="34" charset="0"/>
            </a:rPr>
            <a:t>. </a:t>
          </a:r>
        </a:p>
      </dsp:txBody>
      <dsp:txXfrm>
        <a:off x="187749" y="2091340"/>
        <a:ext cx="9526571" cy="1171540"/>
      </dsp:txXfrm>
    </dsp:sp>
    <dsp:sp modelId="{842D0F47-8853-4C5C-9C26-6FEACB19F0F1}">
      <dsp:nvSpPr>
        <dsp:cNvPr id="0" name=""/>
        <dsp:cNvSpPr/>
      </dsp:nvSpPr>
      <dsp:spPr>
        <a:xfrm>
          <a:off x="124470" y="3477190"/>
          <a:ext cx="9653227" cy="1731978"/>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lvl="0" algn="just" defTabSz="1022350">
            <a:lnSpc>
              <a:spcPct val="90000"/>
            </a:lnSpc>
            <a:spcBef>
              <a:spcPct val="0"/>
            </a:spcBef>
            <a:spcAft>
              <a:spcPct val="35000"/>
            </a:spcAft>
          </a:pPr>
          <a:r>
            <a:rPr lang="en-US" sz="2300" kern="1200" err="1">
              <a:latin typeface="+mn-lt"/>
              <a:cs typeface="Arial" panose="020B0604020202020204" pitchFamily="34" charset="0"/>
            </a:rPr>
            <a:t>Tất</a:t>
          </a:r>
          <a:r>
            <a:rPr lang="en-US" sz="2300" kern="1200">
              <a:latin typeface="+mn-lt"/>
              <a:cs typeface="Arial" panose="020B0604020202020204" pitchFamily="34" charset="0"/>
            </a:rPr>
            <a:t> </a:t>
          </a:r>
          <a:r>
            <a:rPr lang="en-US" sz="2300" kern="1200" err="1">
              <a:latin typeface="+mn-lt"/>
              <a:cs typeface="Arial" panose="020B0604020202020204" pitchFamily="34" charset="0"/>
            </a:rPr>
            <a:t>cả</a:t>
          </a:r>
          <a:r>
            <a:rPr lang="en-US" sz="2300" kern="1200">
              <a:latin typeface="+mn-lt"/>
              <a:cs typeface="Arial" panose="020B0604020202020204" pitchFamily="34" charset="0"/>
            </a:rPr>
            <a:t> </a:t>
          </a:r>
          <a:r>
            <a:rPr lang="en-US" sz="2300" kern="1200" err="1">
              <a:latin typeface="+mn-lt"/>
              <a:cs typeface="Arial" panose="020B0604020202020204" pitchFamily="34" charset="0"/>
            </a:rPr>
            <a:t>các</a:t>
          </a:r>
          <a:r>
            <a:rPr lang="en-US" sz="2300" kern="1200">
              <a:latin typeface="+mn-lt"/>
              <a:cs typeface="Arial" panose="020B0604020202020204" pitchFamily="34" charset="0"/>
            </a:rPr>
            <a:t> </a:t>
          </a:r>
          <a:r>
            <a:rPr lang="en-US" sz="2300" kern="1200" err="1">
              <a:latin typeface="+mn-lt"/>
              <a:cs typeface="Arial" panose="020B0604020202020204" pitchFamily="34" charset="0"/>
            </a:rPr>
            <a:t>yêu</a:t>
          </a:r>
          <a:r>
            <a:rPr lang="en-US" sz="2300" kern="1200">
              <a:latin typeface="+mn-lt"/>
              <a:cs typeface="Arial" panose="020B0604020202020204" pitchFamily="34" charset="0"/>
            </a:rPr>
            <a:t> </a:t>
          </a:r>
          <a:r>
            <a:rPr lang="en-US" sz="2300" kern="1200" err="1">
              <a:latin typeface="+mn-lt"/>
              <a:cs typeface="Arial" panose="020B0604020202020204" pitchFamily="34" charset="0"/>
            </a:rPr>
            <a:t>cầu</a:t>
          </a:r>
          <a:r>
            <a:rPr lang="en-US" sz="2300" kern="1200">
              <a:latin typeface="+mn-lt"/>
              <a:cs typeface="Arial" panose="020B0604020202020204" pitchFamily="34" charset="0"/>
            </a:rPr>
            <a:t> </a:t>
          </a:r>
          <a:r>
            <a:rPr lang="en-US" sz="2300" kern="1200" err="1">
              <a:latin typeface="+mn-lt"/>
              <a:cs typeface="Arial" panose="020B0604020202020204" pitchFamily="34" charset="0"/>
            </a:rPr>
            <a:t>thực</a:t>
          </a:r>
          <a:r>
            <a:rPr lang="en-US" sz="2300" kern="1200">
              <a:latin typeface="+mn-lt"/>
              <a:cs typeface="Arial" panose="020B0604020202020204" pitchFamily="34" charset="0"/>
            </a:rPr>
            <a:t> </a:t>
          </a:r>
          <a:r>
            <a:rPr lang="en-US" sz="2300" kern="1200" err="1">
              <a:latin typeface="+mn-lt"/>
              <a:cs typeface="Arial" panose="020B0604020202020204" pitchFamily="34" charset="0"/>
            </a:rPr>
            <a:t>hành</a:t>
          </a:r>
          <a:r>
            <a:rPr lang="en-US" sz="2300" kern="1200">
              <a:latin typeface="+mn-lt"/>
              <a:cs typeface="Arial" panose="020B0604020202020204" pitchFamily="34" charset="0"/>
            </a:rPr>
            <a:t> </a:t>
          </a:r>
          <a:r>
            <a:rPr lang="en-US" sz="2300" kern="1200" err="1">
              <a:latin typeface="+mn-lt"/>
              <a:cs typeface="Arial" panose="020B0604020202020204" pitchFamily="34" charset="0"/>
            </a:rPr>
            <a:t>được</a:t>
          </a:r>
          <a:r>
            <a:rPr lang="en-US" sz="2300" kern="1200">
              <a:latin typeface="+mn-lt"/>
              <a:cs typeface="Arial" panose="020B0604020202020204" pitchFamily="34" charset="0"/>
            </a:rPr>
            <a:t> </a:t>
          </a:r>
          <a:r>
            <a:rPr lang="en-US" sz="2300" kern="1200" err="1">
              <a:latin typeface="+mn-lt"/>
              <a:cs typeface="Arial" panose="020B0604020202020204" pitchFamily="34" charset="0"/>
            </a:rPr>
            <a:t>nêu</a:t>
          </a:r>
          <a:r>
            <a:rPr lang="en-US" sz="2300" kern="1200">
              <a:latin typeface="+mn-lt"/>
              <a:cs typeface="Arial" panose="020B0604020202020204" pitchFamily="34" charset="0"/>
            </a:rPr>
            <a:t> </a:t>
          </a:r>
          <a:r>
            <a:rPr lang="en-US" sz="2300" kern="1200" err="1">
              <a:latin typeface="+mn-lt"/>
              <a:cs typeface="Arial" panose="020B0604020202020204" pitchFamily="34" charset="0"/>
            </a:rPr>
            <a:t>trong</a:t>
          </a:r>
          <a:r>
            <a:rPr lang="en-US" sz="2300" kern="1200">
              <a:latin typeface="+mn-lt"/>
              <a:cs typeface="Arial" panose="020B0604020202020204" pitchFamily="34" charset="0"/>
            </a:rPr>
            <a:t> </a:t>
          </a:r>
          <a:r>
            <a:rPr lang="en-US" sz="2300" kern="1200" err="1">
              <a:latin typeface="+mn-lt"/>
              <a:cs typeface="Arial" panose="020B0604020202020204" pitchFamily="34" charset="0"/>
            </a:rPr>
            <a:t>mỗi</a:t>
          </a:r>
          <a:r>
            <a:rPr lang="en-US" sz="2300" kern="1200">
              <a:latin typeface="+mn-lt"/>
              <a:cs typeface="Arial" panose="020B0604020202020204" pitchFamily="34" charset="0"/>
            </a:rPr>
            <a:t> </a:t>
          </a:r>
          <a:r>
            <a:rPr lang="en-US" sz="2300" kern="1200" err="1">
              <a:latin typeface="+mn-lt"/>
              <a:cs typeface="Arial" panose="020B0604020202020204" pitchFamily="34" charset="0"/>
            </a:rPr>
            <a:t>chuyên</a:t>
          </a:r>
          <a:r>
            <a:rPr lang="en-US" sz="2300" kern="1200">
              <a:latin typeface="+mn-lt"/>
              <a:cs typeface="Arial" panose="020B0604020202020204" pitchFamily="34" charset="0"/>
            </a:rPr>
            <a:t> </a:t>
          </a:r>
          <a:r>
            <a:rPr lang="en-US" sz="2300" kern="1200" err="1">
              <a:latin typeface="+mn-lt"/>
              <a:cs typeface="Arial" panose="020B0604020202020204" pitchFamily="34" charset="0"/>
            </a:rPr>
            <a:t>đề</a:t>
          </a:r>
          <a:r>
            <a:rPr lang="en-US" sz="2300" kern="1200">
              <a:latin typeface="+mn-lt"/>
              <a:cs typeface="Arial" panose="020B0604020202020204" pitchFamily="34" charset="0"/>
            </a:rPr>
            <a:t> </a:t>
          </a:r>
          <a:r>
            <a:rPr lang="en-US" sz="2300" kern="1200" err="1">
              <a:latin typeface="+mn-lt"/>
              <a:cs typeface="Arial" panose="020B0604020202020204" pitchFamily="34" charset="0"/>
            </a:rPr>
            <a:t>đều</a:t>
          </a:r>
          <a:r>
            <a:rPr lang="en-US" sz="2300" kern="1200">
              <a:latin typeface="+mn-lt"/>
              <a:cs typeface="Arial" panose="020B0604020202020204" pitchFamily="34" charset="0"/>
            </a:rPr>
            <a:t> </a:t>
          </a:r>
          <a:r>
            <a:rPr lang="en-US" sz="2300" kern="1200" err="1">
              <a:latin typeface="+mn-lt"/>
              <a:cs typeface="Arial" panose="020B0604020202020204" pitchFamily="34" charset="0"/>
            </a:rPr>
            <a:t>mang</a:t>
          </a:r>
          <a:r>
            <a:rPr lang="en-US" sz="2300" kern="1200">
              <a:latin typeface="+mn-lt"/>
              <a:cs typeface="Arial" panose="020B0604020202020204" pitchFamily="34" charset="0"/>
            </a:rPr>
            <a:t> </a:t>
          </a:r>
          <a:r>
            <a:rPr lang="en-US" sz="2300" kern="1200" err="1">
              <a:latin typeface="+mn-lt"/>
              <a:cs typeface="Arial" panose="020B0604020202020204" pitchFamily="34" charset="0"/>
            </a:rPr>
            <a:t>tính</a:t>
          </a:r>
          <a:r>
            <a:rPr lang="en-US" sz="2300" kern="1200">
              <a:latin typeface="+mn-lt"/>
              <a:cs typeface="Arial" panose="020B0604020202020204" pitchFamily="34" charset="0"/>
            </a:rPr>
            <a:t> </a:t>
          </a:r>
          <a:r>
            <a:rPr lang="en-US" sz="2300" kern="1200" err="1">
              <a:latin typeface="+mn-lt"/>
              <a:cs typeface="Arial" panose="020B0604020202020204" pitchFamily="34" charset="0"/>
            </a:rPr>
            <a:t>khả</a:t>
          </a:r>
          <a:r>
            <a:rPr lang="en-US" sz="2300" kern="1200">
              <a:latin typeface="+mn-lt"/>
              <a:cs typeface="Arial" panose="020B0604020202020204" pitchFamily="34" charset="0"/>
            </a:rPr>
            <a:t> </a:t>
          </a:r>
          <a:r>
            <a:rPr lang="en-US" sz="2300" kern="1200" err="1">
              <a:latin typeface="+mn-lt"/>
              <a:cs typeface="Arial" panose="020B0604020202020204" pitchFamily="34" charset="0"/>
            </a:rPr>
            <a:t>thi</a:t>
          </a:r>
          <a:r>
            <a:rPr lang="en-US" sz="2300" kern="1200">
              <a:latin typeface="+mn-lt"/>
              <a:cs typeface="Arial" panose="020B0604020202020204" pitchFamily="34" charset="0"/>
            </a:rPr>
            <a:t>, </a:t>
          </a:r>
          <a:r>
            <a:rPr lang="en-US" sz="2300" kern="1200" err="1">
              <a:latin typeface="+mn-lt"/>
              <a:cs typeface="Arial" panose="020B0604020202020204" pitchFamily="34" charset="0"/>
            </a:rPr>
            <a:t>tạo</a:t>
          </a:r>
          <a:r>
            <a:rPr lang="en-US" sz="2300" kern="1200">
              <a:latin typeface="+mn-lt"/>
              <a:cs typeface="Arial" panose="020B0604020202020204" pitchFamily="34" charset="0"/>
            </a:rPr>
            <a:t> </a:t>
          </a:r>
          <a:r>
            <a:rPr lang="en-US" sz="2300" kern="1200" err="1">
              <a:latin typeface="+mn-lt"/>
              <a:cs typeface="Arial" panose="020B0604020202020204" pitchFamily="34" charset="0"/>
            </a:rPr>
            <a:t>điều</a:t>
          </a:r>
          <a:r>
            <a:rPr lang="en-US" sz="2300" kern="1200">
              <a:latin typeface="+mn-lt"/>
              <a:cs typeface="Arial" panose="020B0604020202020204" pitchFamily="34" charset="0"/>
            </a:rPr>
            <a:t> </a:t>
          </a:r>
          <a:r>
            <a:rPr lang="en-US" sz="2300" kern="1200" err="1">
              <a:latin typeface="+mn-lt"/>
              <a:cs typeface="Arial" panose="020B0604020202020204" pitchFamily="34" charset="0"/>
            </a:rPr>
            <a:t>kiện</a:t>
          </a:r>
          <a:r>
            <a:rPr lang="en-US" sz="2300" kern="1200">
              <a:latin typeface="+mn-lt"/>
              <a:cs typeface="Arial" panose="020B0604020202020204" pitchFamily="34" charset="0"/>
            </a:rPr>
            <a:t> </a:t>
          </a:r>
          <a:r>
            <a:rPr lang="en-US" sz="2300" kern="1200" err="1">
              <a:latin typeface="+mn-lt"/>
              <a:cs typeface="Arial" panose="020B0604020202020204" pitchFamily="34" charset="0"/>
            </a:rPr>
            <a:t>cho</a:t>
          </a:r>
          <a:r>
            <a:rPr lang="en-US" sz="2300" kern="1200">
              <a:latin typeface="+mn-lt"/>
              <a:cs typeface="Arial" panose="020B0604020202020204" pitchFamily="34" charset="0"/>
            </a:rPr>
            <a:t> </a:t>
          </a:r>
          <a:r>
            <a:rPr lang="en-US" sz="2300" kern="1200" err="1">
              <a:latin typeface="+mn-lt"/>
              <a:cs typeface="Arial" panose="020B0604020202020204" pitchFamily="34" charset="0"/>
            </a:rPr>
            <a:t>mọi</a:t>
          </a:r>
          <a:r>
            <a:rPr lang="en-US" sz="2300" kern="1200">
              <a:latin typeface="+mn-lt"/>
              <a:cs typeface="Arial" panose="020B0604020202020204" pitchFamily="34" charset="0"/>
            </a:rPr>
            <a:t> HS </a:t>
          </a:r>
          <a:r>
            <a:rPr lang="en-US" sz="2300" kern="1200" err="1">
              <a:latin typeface="+mn-lt"/>
              <a:cs typeface="Arial" panose="020B0604020202020204" pitchFamily="34" charset="0"/>
            </a:rPr>
            <a:t>hoàn</a:t>
          </a:r>
          <a:r>
            <a:rPr lang="en-US" sz="2300" kern="1200">
              <a:latin typeface="+mn-lt"/>
              <a:cs typeface="Arial" panose="020B0604020202020204" pitchFamily="34" charset="0"/>
            </a:rPr>
            <a:t> </a:t>
          </a:r>
          <a:r>
            <a:rPr lang="en-US" sz="2300" kern="1200" err="1">
              <a:latin typeface="+mn-lt"/>
              <a:cs typeface="Arial" panose="020B0604020202020204" pitchFamily="34" charset="0"/>
            </a:rPr>
            <a:t>thành</a:t>
          </a:r>
          <a:r>
            <a:rPr lang="en-US" sz="2300" kern="1200">
              <a:latin typeface="+mn-lt"/>
              <a:cs typeface="Arial" panose="020B0604020202020204" pitchFamily="34" charset="0"/>
            </a:rPr>
            <a:t> </a:t>
          </a:r>
          <a:r>
            <a:rPr lang="en-US" sz="2300" kern="1200" err="1">
              <a:latin typeface="+mn-lt"/>
              <a:cs typeface="Arial" panose="020B0604020202020204" pitchFamily="34" charset="0"/>
            </a:rPr>
            <a:t>được</a:t>
          </a:r>
          <a:r>
            <a:rPr lang="en-US" sz="2300" kern="1200">
              <a:latin typeface="+mn-lt"/>
              <a:cs typeface="Arial" panose="020B0604020202020204" pitchFamily="34" charset="0"/>
            </a:rPr>
            <a:t> </a:t>
          </a:r>
          <a:r>
            <a:rPr lang="en-US" sz="2300" kern="1200" err="1">
              <a:latin typeface="+mn-lt"/>
              <a:cs typeface="Arial" panose="020B0604020202020204" pitchFamily="34" charset="0"/>
            </a:rPr>
            <a:t>nhiệm</a:t>
          </a:r>
          <a:r>
            <a:rPr lang="en-US" sz="2300" kern="1200">
              <a:latin typeface="+mn-lt"/>
              <a:cs typeface="Arial" panose="020B0604020202020204" pitchFamily="34" charset="0"/>
            </a:rPr>
            <a:t> </a:t>
          </a:r>
          <a:r>
            <a:rPr lang="en-US" sz="2300" kern="1200" err="1">
              <a:latin typeface="+mn-lt"/>
              <a:cs typeface="Arial" panose="020B0604020202020204" pitchFamily="34" charset="0"/>
            </a:rPr>
            <a:t>vụ</a:t>
          </a:r>
          <a:r>
            <a:rPr lang="en-US" sz="2300" kern="1200">
              <a:latin typeface="+mn-lt"/>
              <a:cs typeface="Arial" panose="020B0604020202020204" pitchFamily="34" charset="0"/>
            </a:rPr>
            <a:t> </a:t>
          </a:r>
          <a:r>
            <a:rPr lang="en-US" sz="2300" kern="1200" err="1">
              <a:latin typeface="+mn-lt"/>
              <a:cs typeface="Arial" panose="020B0604020202020204" pitchFamily="34" charset="0"/>
            </a:rPr>
            <a:t>học</a:t>
          </a:r>
          <a:r>
            <a:rPr lang="en-US" sz="2300" kern="1200">
              <a:latin typeface="+mn-lt"/>
              <a:cs typeface="Arial" panose="020B0604020202020204" pitchFamily="34" charset="0"/>
            </a:rPr>
            <a:t> </a:t>
          </a:r>
          <a:r>
            <a:rPr lang="en-US" sz="2300" kern="1200" err="1">
              <a:latin typeface="+mn-lt"/>
              <a:cs typeface="Arial" panose="020B0604020202020204" pitchFamily="34" charset="0"/>
            </a:rPr>
            <a:t>tập</a:t>
          </a:r>
          <a:r>
            <a:rPr lang="en-US" sz="2300" kern="1200">
              <a:latin typeface="+mn-lt"/>
              <a:cs typeface="Arial" panose="020B0604020202020204" pitchFamily="34" charset="0"/>
            </a:rPr>
            <a:t> </a:t>
          </a:r>
          <a:r>
            <a:rPr lang="en-US" sz="2300" kern="1200" err="1">
              <a:latin typeface="+mn-lt"/>
              <a:cs typeface="Arial" panose="020B0604020202020204" pitchFamily="34" charset="0"/>
            </a:rPr>
            <a:t>một</a:t>
          </a:r>
          <a:r>
            <a:rPr lang="en-US" sz="2300" kern="1200">
              <a:latin typeface="+mn-lt"/>
              <a:cs typeface="Arial" panose="020B0604020202020204" pitchFamily="34" charset="0"/>
            </a:rPr>
            <a:t> </a:t>
          </a:r>
          <a:r>
            <a:rPr lang="en-US" sz="2300" kern="1200" err="1">
              <a:latin typeface="+mn-lt"/>
              <a:cs typeface="Arial" panose="020B0604020202020204" pitchFamily="34" charset="0"/>
            </a:rPr>
            <a:t>cách</a:t>
          </a:r>
          <a:r>
            <a:rPr lang="en-US" sz="2300" kern="1200">
              <a:latin typeface="+mn-lt"/>
              <a:cs typeface="Arial" panose="020B0604020202020204" pitchFamily="34" charset="0"/>
            </a:rPr>
            <a:t> </a:t>
          </a:r>
          <a:r>
            <a:rPr lang="en-US" sz="2300" kern="1200" err="1">
              <a:latin typeface="+mn-lt"/>
              <a:cs typeface="Arial" panose="020B0604020202020204" pitchFamily="34" charset="0"/>
            </a:rPr>
            <a:t>thuận</a:t>
          </a:r>
          <a:r>
            <a:rPr lang="en-US" sz="2300" kern="1200">
              <a:latin typeface="+mn-lt"/>
              <a:cs typeface="Arial" panose="020B0604020202020204" pitchFamily="34" charset="0"/>
            </a:rPr>
            <a:t> </a:t>
          </a:r>
          <a:r>
            <a:rPr lang="en-US" sz="2300" kern="1200" err="1">
              <a:latin typeface="+mn-lt"/>
              <a:cs typeface="Arial" panose="020B0604020202020204" pitchFamily="34" charset="0"/>
            </a:rPr>
            <a:t>lợi</a:t>
          </a:r>
          <a:r>
            <a:rPr lang="en-US" sz="2300" kern="1200">
              <a:latin typeface="+mn-lt"/>
              <a:cs typeface="Arial" panose="020B0604020202020204" pitchFamily="34" charset="0"/>
            </a:rPr>
            <a:t> </a:t>
          </a:r>
          <a:r>
            <a:rPr lang="en-US" sz="2300" kern="1200" err="1">
              <a:latin typeface="+mn-lt"/>
              <a:cs typeface="Arial" panose="020B0604020202020204" pitchFamily="34" charset="0"/>
            </a:rPr>
            <a:t>trong</a:t>
          </a:r>
          <a:r>
            <a:rPr lang="en-US" sz="2300" kern="1200">
              <a:latin typeface="+mn-lt"/>
              <a:cs typeface="Arial" panose="020B0604020202020204" pitchFamily="34" charset="0"/>
            </a:rPr>
            <a:t> </a:t>
          </a:r>
          <a:r>
            <a:rPr lang="en-US" sz="2300" kern="1200" err="1">
              <a:latin typeface="+mn-lt"/>
              <a:cs typeface="Arial" panose="020B0604020202020204" pitchFamily="34" charset="0"/>
            </a:rPr>
            <a:t>thời</a:t>
          </a:r>
          <a:r>
            <a:rPr lang="en-US" sz="2300" kern="1200">
              <a:latin typeface="+mn-lt"/>
              <a:cs typeface="Arial" panose="020B0604020202020204" pitchFamily="34" charset="0"/>
            </a:rPr>
            <a:t> </a:t>
          </a:r>
          <a:r>
            <a:rPr lang="en-US" sz="2300" kern="1200" err="1">
              <a:latin typeface="+mn-lt"/>
              <a:cs typeface="Arial" panose="020B0604020202020204" pitchFamily="34" charset="0"/>
            </a:rPr>
            <a:t>gian</a:t>
          </a:r>
          <a:r>
            <a:rPr lang="en-US" sz="2300" kern="1200">
              <a:latin typeface="+mn-lt"/>
              <a:cs typeface="Arial" panose="020B0604020202020204" pitchFamily="34" charset="0"/>
            </a:rPr>
            <a:t> </a:t>
          </a:r>
          <a:r>
            <a:rPr lang="en-US" sz="2300" kern="1200" err="1">
              <a:latin typeface="+mn-lt"/>
              <a:cs typeface="Arial" panose="020B0604020202020204" pitchFamily="34" charset="0"/>
            </a:rPr>
            <a:t>và</a:t>
          </a:r>
          <a:r>
            <a:rPr lang="en-US" sz="2300" kern="1200">
              <a:latin typeface="+mn-lt"/>
              <a:cs typeface="Arial" panose="020B0604020202020204" pitchFamily="34" charset="0"/>
            </a:rPr>
            <a:t> </a:t>
          </a:r>
          <a:r>
            <a:rPr lang="en-US" sz="2300" kern="1200" err="1">
              <a:latin typeface="+mn-lt"/>
              <a:cs typeface="Arial" panose="020B0604020202020204" pitchFamily="34" charset="0"/>
            </a:rPr>
            <a:t>điều</a:t>
          </a:r>
          <a:r>
            <a:rPr lang="en-US" sz="2300" kern="1200">
              <a:latin typeface="+mn-lt"/>
              <a:cs typeface="Arial" panose="020B0604020202020204" pitchFamily="34" charset="0"/>
            </a:rPr>
            <a:t> </a:t>
          </a:r>
          <a:r>
            <a:rPr lang="en-US" sz="2300" kern="1200" err="1">
              <a:latin typeface="+mn-lt"/>
              <a:cs typeface="Arial" panose="020B0604020202020204" pitchFamily="34" charset="0"/>
            </a:rPr>
            <a:t>kiện</a:t>
          </a:r>
          <a:r>
            <a:rPr lang="en-US" sz="2300" kern="1200">
              <a:latin typeface="+mn-lt"/>
              <a:cs typeface="Arial" panose="020B0604020202020204" pitchFamily="34" charset="0"/>
            </a:rPr>
            <a:t> </a:t>
          </a:r>
          <a:r>
            <a:rPr lang="en-US" sz="2300" kern="1200" err="1">
              <a:latin typeface="+mn-lt"/>
              <a:cs typeface="Arial" panose="020B0604020202020204" pitchFamily="34" charset="0"/>
            </a:rPr>
            <a:t>cho</a:t>
          </a:r>
          <a:r>
            <a:rPr lang="en-US" sz="2300" kern="1200">
              <a:latin typeface="+mn-lt"/>
              <a:cs typeface="Arial" panose="020B0604020202020204" pitchFamily="34" charset="0"/>
            </a:rPr>
            <a:t> </a:t>
          </a:r>
          <a:r>
            <a:rPr lang="en-US" sz="2300" kern="1200" err="1">
              <a:latin typeface="+mn-lt"/>
              <a:cs typeface="Arial" panose="020B0604020202020204" pitchFamily="34" charset="0"/>
            </a:rPr>
            <a:t>phép</a:t>
          </a:r>
          <a:r>
            <a:rPr lang="en-US" sz="2300" kern="1200">
              <a:latin typeface="+mn-lt"/>
              <a:cs typeface="Arial" panose="020B0604020202020204" pitchFamily="34" charset="0"/>
            </a:rPr>
            <a:t>.</a:t>
          </a:r>
        </a:p>
      </dsp:txBody>
      <dsp:txXfrm>
        <a:off x="209018" y="3561738"/>
        <a:ext cx="9484131" cy="15628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9F758-C9DE-419B-AF04-99173FF6CF33}">
      <dsp:nvSpPr>
        <dsp:cNvPr id="0" name=""/>
        <dsp:cNvSpPr/>
      </dsp:nvSpPr>
      <dsp:spPr>
        <a:xfrm>
          <a:off x="2930643" y="1455"/>
          <a:ext cx="2320850" cy="100012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err="1"/>
            <a:t>Sách</a:t>
          </a:r>
          <a:r>
            <a:rPr lang="en-US" sz="2400" kern="1200"/>
            <a:t> </a:t>
          </a:r>
          <a:r>
            <a:rPr lang="en-US" sz="2400" kern="1200" err="1"/>
            <a:t>giáo</a:t>
          </a:r>
          <a:r>
            <a:rPr lang="en-US" sz="2400" kern="1200"/>
            <a:t> </a:t>
          </a:r>
          <a:r>
            <a:rPr lang="en-US" sz="2400" kern="1200" err="1"/>
            <a:t>viên</a:t>
          </a:r>
          <a:endParaRPr lang="en-US" sz="2400" kern="1200"/>
        </a:p>
      </dsp:txBody>
      <dsp:txXfrm>
        <a:off x="2959936" y="30748"/>
        <a:ext cx="2262264" cy="941539"/>
      </dsp:txXfrm>
    </dsp:sp>
    <dsp:sp modelId="{854E26D2-78BC-4CA8-9F51-1F9CA3A2A7CF}">
      <dsp:nvSpPr>
        <dsp:cNvPr id="0" name=""/>
        <dsp:cNvSpPr/>
      </dsp:nvSpPr>
      <dsp:spPr>
        <a:xfrm rot="2700000">
          <a:off x="4534811" y="1286470"/>
          <a:ext cx="1032462" cy="350043"/>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4639824" y="1356479"/>
        <a:ext cx="822436" cy="210025"/>
      </dsp:txXfrm>
    </dsp:sp>
    <dsp:sp modelId="{3CEEA96B-BB8B-4E67-A8D0-737518999515}">
      <dsp:nvSpPr>
        <dsp:cNvPr id="0" name=""/>
        <dsp:cNvSpPr/>
      </dsp:nvSpPr>
      <dsp:spPr>
        <a:xfrm>
          <a:off x="4500178" y="1921404"/>
          <a:ext cx="3021677" cy="1000124"/>
        </a:xfrm>
        <a:prstGeom prst="roundRect">
          <a:avLst>
            <a:gd name="adj" fmla="val 10000"/>
          </a:avLst>
        </a:prstGeom>
        <a:solidFill>
          <a:schemeClr val="accent5">
            <a:hueOff val="2003568"/>
            <a:satOff val="-8793"/>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hanhtrangso.nxbgd.vn</a:t>
          </a:r>
        </a:p>
      </dsp:txBody>
      <dsp:txXfrm>
        <a:off x="4529471" y="1950697"/>
        <a:ext cx="2963091" cy="941538"/>
      </dsp:txXfrm>
    </dsp:sp>
    <dsp:sp modelId="{C5D5316F-40CD-42CE-9666-99AD4CC6AB19}">
      <dsp:nvSpPr>
        <dsp:cNvPr id="0" name=""/>
        <dsp:cNvSpPr/>
      </dsp:nvSpPr>
      <dsp:spPr>
        <a:xfrm rot="8100000">
          <a:off x="4534811" y="3206419"/>
          <a:ext cx="1032462" cy="350043"/>
        </a:xfrm>
        <a:prstGeom prst="leftRightArrow">
          <a:avLst>
            <a:gd name="adj1" fmla="val 60000"/>
            <a:gd name="adj2" fmla="val 50000"/>
          </a:avLst>
        </a:prstGeom>
        <a:solidFill>
          <a:schemeClr val="accent5">
            <a:hueOff val="2003568"/>
            <a:satOff val="-8793"/>
            <a:lumOff val="26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4639824" y="3276428"/>
        <a:ext cx="822436" cy="210025"/>
      </dsp:txXfrm>
    </dsp:sp>
    <dsp:sp modelId="{05F57A28-AF6B-49D9-B042-42F023F23882}">
      <dsp:nvSpPr>
        <dsp:cNvPr id="0" name=""/>
        <dsp:cNvSpPr/>
      </dsp:nvSpPr>
      <dsp:spPr>
        <a:xfrm>
          <a:off x="3090943" y="3841352"/>
          <a:ext cx="2000249" cy="1000124"/>
        </a:xfrm>
        <a:prstGeom prst="roundRect">
          <a:avLst>
            <a:gd name="adj" fmla="val 10000"/>
          </a:avLst>
        </a:prstGeom>
        <a:solidFill>
          <a:schemeClr val="accent5">
            <a:hueOff val="4007135"/>
            <a:satOff val="-17587"/>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a:t>Sách</a:t>
          </a:r>
          <a:r>
            <a:rPr lang="en-US" sz="2400" kern="1200"/>
            <a:t> </a:t>
          </a:r>
          <a:r>
            <a:rPr lang="en-US" sz="2400" kern="1200" err="1"/>
            <a:t>bài</a:t>
          </a:r>
          <a:r>
            <a:rPr lang="en-US" sz="2400" kern="1200"/>
            <a:t> </a:t>
          </a:r>
          <a:r>
            <a:rPr lang="en-US" sz="2400" kern="1200" err="1"/>
            <a:t>tập</a:t>
          </a:r>
          <a:endParaRPr lang="en-US" sz="2400" kern="1200"/>
        </a:p>
      </dsp:txBody>
      <dsp:txXfrm>
        <a:off x="3120236" y="3870645"/>
        <a:ext cx="1941663" cy="941538"/>
      </dsp:txXfrm>
    </dsp:sp>
    <dsp:sp modelId="{CE0274B8-C287-45A6-928B-6CBDA38CB7F9}">
      <dsp:nvSpPr>
        <dsp:cNvPr id="0" name=""/>
        <dsp:cNvSpPr/>
      </dsp:nvSpPr>
      <dsp:spPr>
        <a:xfrm rot="13501526">
          <a:off x="2609182" y="3199881"/>
          <a:ext cx="1032462" cy="350043"/>
        </a:xfrm>
        <a:prstGeom prst="leftRightArrow">
          <a:avLst>
            <a:gd name="adj1" fmla="val 60000"/>
            <a:gd name="adj2" fmla="val 50000"/>
          </a:avLst>
        </a:prstGeom>
        <a:solidFill>
          <a:schemeClr val="accent5">
            <a:hueOff val="4007135"/>
            <a:satOff val="-17587"/>
            <a:lumOff val="52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rot="10800000">
        <a:off x="2714195" y="3269890"/>
        <a:ext cx="822436" cy="210025"/>
      </dsp:txXfrm>
    </dsp:sp>
    <dsp:sp modelId="{437C7E8B-F7A1-4BF8-8E0C-3272BA8DAB70}">
      <dsp:nvSpPr>
        <dsp:cNvPr id="0" name=""/>
        <dsp:cNvSpPr/>
      </dsp:nvSpPr>
      <dsp:spPr>
        <a:xfrm>
          <a:off x="594783" y="1908328"/>
          <a:ext cx="3129951" cy="1000124"/>
        </a:xfrm>
        <a:prstGeom prst="roundRect">
          <a:avLst>
            <a:gd name="adj" fmla="val 10000"/>
          </a:avLst>
        </a:prstGeom>
        <a:solidFill>
          <a:schemeClr val="accent5">
            <a:hueOff val="6010703"/>
            <a:satOff val="-26380"/>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t>taphuan.nxbgd.vn</a:t>
          </a:r>
        </a:p>
      </dsp:txBody>
      <dsp:txXfrm>
        <a:off x="624076" y="1937621"/>
        <a:ext cx="3071365" cy="941538"/>
      </dsp:txXfrm>
    </dsp:sp>
    <dsp:sp modelId="{DB12A80B-1958-4DA0-92FF-D3EA5D989456}">
      <dsp:nvSpPr>
        <dsp:cNvPr id="0" name=""/>
        <dsp:cNvSpPr/>
      </dsp:nvSpPr>
      <dsp:spPr>
        <a:xfrm rot="18921886">
          <a:off x="2609182" y="1279932"/>
          <a:ext cx="1032462" cy="350043"/>
        </a:xfrm>
        <a:prstGeom prst="leftRightArrow">
          <a:avLst>
            <a:gd name="adj1" fmla="val 60000"/>
            <a:gd name="adj2" fmla="val 50000"/>
          </a:avLst>
        </a:prstGeom>
        <a:solidFill>
          <a:schemeClr val="accent5">
            <a:hueOff val="6010703"/>
            <a:satOff val="-26380"/>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2714195" y="1349941"/>
        <a:ext cx="822436" cy="2100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1DDC70-4FEB-4805-9CB2-78B3635379CC}" type="datetimeFigureOut">
              <a:rPr lang="en-US" smtClean="0"/>
              <a:t>6/26/2022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CC22B-AB87-477C-A665-A52C942249DD}" type="slidenum">
              <a:rPr lang="en-US" smtClean="0"/>
              <a:t>‹#›</a:t>
            </a:fld>
            <a:endParaRPr lang="en-US"/>
          </a:p>
        </p:txBody>
      </p:sp>
    </p:spTree>
    <p:extLst>
      <p:ext uri="{BB962C8B-B14F-4D97-AF65-F5344CB8AC3E}">
        <p14:creationId xmlns:p14="http://schemas.microsoft.com/office/powerpoint/2010/main" val="3462120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162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603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29504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6179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uan muc Khoa hoc Hien dai">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2B49BF-6DFE-4212-9556-09F24BB09FF8}" type="datetime1">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t>‹#›</a:t>
            </a:fld>
            <a:endParaRPr lang="en-US"/>
          </a:p>
        </p:txBody>
      </p:sp>
    </p:spTree>
    <p:extLst>
      <p:ext uri="{BB962C8B-B14F-4D97-AF65-F5344CB8AC3E}">
        <p14:creationId xmlns:p14="http://schemas.microsoft.com/office/powerpoint/2010/main" val="3199076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F10B72-87F9-428E-88F1-AABCA38CD266}" type="datetime1">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09911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EDF6D4-63F3-4CBA-81D4-BA6FB0047F2F}" type="datetime1">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958738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color">
  <p:cSld name="Trang Cam on">
    <p:bg>
      <p:bgPr>
        <a:blipFill dpi="0" rotWithShape="1">
          <a:blip r:embed="rId2">
            <a:lum/>
          </a:blip>
          <a:srcRect/>
          <a:stretch>
            <a:fillRect/>
          </a:stretch>
        </a:blipFill>
        <a:effectLst/>
      </p:bgPr>
    </p:bg>
    <p:spTree>
      <p:nvGrpSpPr>
        <p:cNvPr id="1" name="Shape 55"/>
        <p:cNvGrpSpPr/>
        <p:nvPr/>
      </p:nvGrpSpPr>
      <p:grpSpPr>
        <a:xfrm>
          <a:off x="0" y="0"/>
          <a:ext cx="0" cy="0"/>
          <a:chOff x="0" y="0"/>
          <a:chExt cx="0" cy="0"/>
        </a:xfrm>
      </p:grpSpPr>
      <p:sp>
        <p:nvSpPr>
          <p:cNvPr id="3" name="Slide Number Placeholder 5"/>
          <p:cNvSpPr>
            <a:spLocks noGrp="1"/>
          </p:cNvSpPr>
          <p:nvPr>
            <p:ph type="sldNum" sz="quarter" idx="12"/>
          </p:nvPr>
        </p:nvSpPr>
        <p:spPr>
          <a:xfrm>
            <a:off x="8610600" y="6356350"/>
            <a:ext cx="2743200" cy="365125"/>
          </a:xfrm>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34171725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A825D4-8626-47D9-86A7-A60DBC158432}" type="datetime1">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161205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AA9316-1CF5-4228-8E05-F3CBE91FE776}" type="datetime1">
              <a:rPr lang="en-US" smtClean="0"/>
              <a:t>6/26/2022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28565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F0B8B0-D048-4714-9406-F28B457D46CB}" type="datetime1">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9515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75B63E-08D7-4A30-9056-F6529577C722}" type="datetime1">
              <a:rPr lang="en-US" smtClean="0"/>
              <a:t>6/26/2022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659105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84249F-2165-4669-982C-B74076CF310B}" type="datetime1">
              <a:rPr lang="en-US" smtClean="0"/>
              <a:t>6/26/2022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51743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37389-0E13-4F48-BE0A-2D71720E2E39}" type="datetime1">
              <a:rPr lang="en-US" smtClean="0"/>
              <a:t>6/26/2022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152257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6823CC-5B83-4292-9C95-FDEA1EB52A2B}" type="datetime1">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157249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481704-5D09-4D9B-9B6A-0160F1899D66}" type="datetime1">
              <a:rPr lang="en-US" smtClean="0"/>
              <a:t>6/26/2022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0C846248-0222-4A3A-B22E-4E2A0B918D57}" type="slidenum">
              <a:rPr lang="en-US" smtClean="0"/>
              <a:pPr/>
              <a:t>‹#›</a:t>
            </a:fld>
            <a:endParaRPr lang="en-US"/>
          </a:p>
        </p:txBody>
      </p:sp>
    </p:spTree>
    <p:extLst>
      <p:ext uri="{BB962C8B-B14F-4D97-AF65-F5344CB8AC3E}">
        <p14:creationId xmlns:p14="http://schemas.microsoft.com/office/powerpoint/2010/main" val="2115824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75CF2-C880-4CC0-834A-CF43C1513021}" type="datetime1">
              <a:rPr lang="en-US" smtClean="0"/>
              <a:t>6/26/2022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t>‹#›</a:t>
            </a:fld>
            <a:endParaRPr lang="en-US"/>
          </a:p>
        </p:txBody>
      </p:sp>
    </p:spTree>
    <p:extLst>
      <p:ext uri="{BB962C8B-B14F-4D97-AF65-F5344CB8AC3E}">
        <p14:creationId xmlns:p14="http://schemas.microsoft.com/office/powerpoint/2010/main" val="390425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1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1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1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720568"/>
            <a:ext cx="6765722" cy="830997"/>
          </a:xfrm>
          <a:prstGeom prst="rect">
            <a:avLst/>
          </a:prstGeom>
          <a:noFill/>
        </p:spPr>
        <p:txBody>
          <a:bodyPr wrap="square" rtlCol="0">
            <a:spAutoFit/>
          </a:bodyPr>
          <a:lstStyle/>
          <a:p>
            <a:pPr algn="ctr"/>
            <a:r>
              <a:rPr lang="en-US" sz="240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551565"/>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86921" y="1583677"/>
            <a:ext cx="1209228" cy="430887"/>
          </a:xfrm>
          <a:prstGeom prst="rect">
            <a:avLst/>
          </a:prstGeom>
          <a:noFill/>
        </p:spPr>
        <p:txBody>
          <a:bodyPr wrap="square" rtlCol="0">
            <a:spAutoFit/>
          </a:body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10</a:t>
            </a:r>
          </a:p>
        </p:txBody>
      </p:sp>
      <p:pic>
        <p:nvPicPr>
          <p:cNvPr id="3" name="Picture 2">
            <a:extLst>
              <a:ext uri="{FF2B5EF4-FFF2-40B4-BE49-F238E27FC236}">
                <a16:creationId xmlns:a16="http://schemas.microsoft.com/office/drawing/2014/main" id="{7871C9C8-8D03-4FAA-8A3D-F0838164F7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5308" y="1909926"/>
            <a:ext cx="7252376" cy="4370104"/>
          </a:xfrm>
          <a:prstGeom prst="rect">
            <a:avLst/>
          </a:prstGeom>
        </p:spPr>
      </p:pic>
    </p:spTree>
    <p:extLst>
      <p:ext uri="{BB962C8B-B14F-4D97-AF65-F5344CB8AC3E}">
        <p14:creationId xmlns:p14="http://schemas.microsoft.com/office/powerpoint/2010/main" val="615791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1;p37"/>
          <p:cNvSpPr/>
          <p:nvPr/>
        </p:nvSpPr>
        <p:spPr>
          <a:xfrm>
            <a:off x="794328" y="1582116"/>
            <a:ext cx="7040418" cy="5324494"/>
          </a:xfrm>
          <a:prstGeom prst="rect">
            <a:avLst/>
          </a:prstGeom>
          <a:noFill/>
          <a:ln>
            <a:noFill/>
          </a:ln>
        </p:spPr>
        <p:txBody>
          <a:bodyPr spcFirstLastPara="1" wrap="square" lIns="91425" tIns="45700" rIns="91425" bIns="45700" anchor="t" anchorCtr="0">
            <a:spAutoFit/>
          </a:bodyPr>
          <a:lstStyle/>
          <a:p>
            <a:pPr marL="127000" lvl="0" algn="just">
              <a:lnSpc>
                <a:spcPct val="125000"/>
              </a:lnSpc>
              <a:spcBef>
                <a:spcPts val="600"/>
              </a:spcBef>
              <a:spcAft>
                <a:spcPts val="600"/>
              </a:spcAft>
              <a:buSzPct val="91000"/>
            </a:pP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10</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gồm</a:t>
            </a:r>
            <a:r>
              <a:rPr lang="en-US" sz="2400">
                <a:solidFill>
                  <a:srgbClr val="002060"/>
                </a:solidFill>
                <a:latin typeface="Arial" panose="020B0604020202020204" pitchFamily="34" charset="0"/>
                <a:cs typeface="Arial" panose="020B0604020202020204" pitchFamily="34" charset="0"/>
              </a:rPr>
              <a:t> 2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một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5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trung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cơ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bản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truyện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thần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truyện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ngắn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trữ</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tình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kịch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bản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văn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chèo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tuồng</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nghị</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luận</a:t>
            </a:r>
            <a:r>
              <a:rPr lang="en-US" sz="2400">
                <a:solidFill>
                  <a:srgbClr val="002060"/>
                </a:solidFill>
                <a:latin typeface="Arial" panose="020B0604020202020204" pitchFamily="34" charset="0"/>
                <a:cs typeface="Arial" panose="020B0604020202020204" pitchFamily="34" charset="0"/>
              </a:rPr>
              <a:t>.</a:t>
            </a:r>
          </a:p>
          <a:p>
            <a:pPr marL="127000" lvl="0" algn="just">
              <a:lnSpc>
                <a:spcPct val="125000"/>
              </a:lnSpc>
              <a:spcBef>
                <a:spcPts val="600"/>
              </a:spcBef>
              <a:spcAft>
                <a:spcPts val="600"/>
              </a:spcAft>
              <a:buSzPct val="91000"/>
            </a:pP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1: </a:t>
            </a:r>
            <a:r>
              <a:rPr lang="en-US" sz="2400" i="1" err="1">
                <a:solidFill>
                  <a:srgbClr val="002060"/>
                </a:solidFill>
                <a:latin typeface="Arial" panose="020B0604020202020204" pitchFamily="34" charset="0"/>
                <a:cs typeface="Arial" panose="020B0604020202020204" pitchFamily="34" charset="0"/>
              </a:rPr>
              <a:t>Sức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hấp</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dẫn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của</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truyện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kể</a:t>
            </a:r>
            <a:r>
              <a:rPr lang="en-US" sz="2400" i="1">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a:t>
            </a:r>
            <a:r>
              <a:rPr lang="en-US" sz="2400" err="1">
                <a:solidFill>
                  <a:srgbClr val="002060"/>
                </a:solidFill>
                <a:latin typeface="Arial" panose="020B0604020202020204" pitchFamily="34" charset="0"/>
                <a:cs typeface="Arial" panose="020B0604020202020204" pitchFamily="34" charset="0"/>
              </a:rPr>
              <a:t>truyện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thần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truyện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ngắn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trung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truyện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ngắn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hiện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đại</a:t>
            </a:r>
            <a:r>
              <a:rPr lang="en-US" sz="2400">
                <a:solidFill>
                  <a:srgbClr val="002060"/>
                </a:solidFill>
                <a:latin typeface="Arial" panose="020B0604020202020204" pitchFamily="34" charset="0"/>
                <a:cs typeface="Arial" panose="020B0604020202020204" pitchFamily="34" charset="0"/>
              </a:rPr>
              <a:t>)</a:t>
            </a:r>
          </a:p>
          <a:p>
            <a:pPr marL="127000" lvl="0" algn="just">
              <a:lnSpc>
                <a:spcPct val="125000"/>
              </a:lnSpc>
              <a:spcBef>
                <a:spcPts val="600"/>
              </a:spcBef>
              <a:spcAft>
                <a:spcPts val="600"/>
              </a:spcAft>
              <a:buSzPct val="91000"/>
            </a:pPr>
            <a:r>
              <a:rPr lang="en-US" sz="2400" i="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2:</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Vẻ</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đẹp</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của</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thơ</a:t>
            </a:r>
            <a:r>
              <a:rPr lang="en-US" sz="2400" i="1">
                <a:solidFill>
                  <a:srgbClr val="002060"/>
                </a:solidFill>
                <a:latin typeface="Arial" panose="020B0604020202020204" pitchFamily="34" charset="0"/>
                <a:cs typeface="Arial" panose="020B0604020202020204" pitchFamily="34" charset="0"/>
              </a:rPr>
              <a:t> ca </a:t>
            </a:r>
            <a:r>
              <a:rPr lang="en-US" sz="2400">
                <a:solidFill>
                  <a:srgbClr val="002060"/>
                </a:solidFill>
                <a:latin typeface="Arial" panose="020B0604020202020204" pitchFamily="34" charset="0"/>
                <a:cs typeface="Arial" panose="020B0604020202020204" pitchFamily="34" charset="0"/>
              </a:rPr>
              <a:t>(</a:t>
            </a:r>
            <a:r>
              <a:rPr lang="en-US" sz="2400" err="1">
                <a:solidFill>
                  <a:srgbClr val="002060"/>
                </a:solidFill>
                <a:latin typeface="Arial" panose="020B0604020202020204" pitchFamily="34" charset="0"/>
                <a:cs typeface="Arial" panose="020B0604020202020204" pitchFamily="34" charset="0"/>
              </a:rPr>
              <a:t>thơ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trữ</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tình</a:t>
            </a:r>
            <a:r>
              <a:rPr lang="en-US" sz="2400">
                <a:solidFill>
                  <a:srgbClr val="002060"/>
                </a:solidFill>
                <a:latin typeface="Arial" panose="020B0604020202020204" pitchFamily="34" charset="0"/>
                <a:cs typeface="Arial" panose="020B0604020202020204" pitchFamily="34" charset="0"/>
              </a:rPr>
              <a:t>)</a:t>
            </a:r>
            <a:endParaRPr lang="en-US" sz="2400" i="1">
              <a:solidFill>
                <a:srgbClr val="002060"/>
              </a:solidFill>
              <a:latin typeface="Arial" panose="020B0604020202020204" pitchFamily="34" charset="0"/>
              <a:cs typeface="Arial" panose="020B0604020202020204" pitchFamily="34" charset="0"/>
            </a:endParaRPr>
          </a:p>
          <a:p>
            <a:pPr marL="127000" lvl="0" algn="just">
              <a:lnSpc>
                <a:spcPct val="125000"/>
              </a:lnSpc>
              <a:spcBef>
                <a:spcPts val="600"/>
              </a:spcBef>
              <a:spcAft>
                <a:spcPts val="600"/>
              </a:spcAft>
              <a:buSzPct val="91000"/>
            </a:pPr>
            <a:r>
              <a:rPr lang="en-US" sz="2400" i="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3:</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Nghệ</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thuật</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thuyết</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phục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trong</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nghị</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luận</a:t>
            </a:r>
            <a:r>
              <a:rPr lang="en-US" sz="2400" i="1">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(VB </a:t>
            </a:r>
            <a:r>
              <a:rPr lang="en-US" sz="2400" err="1">
                <a:solidFill>
                  <a:srgbClr val="002060"/>
                </a:solidFill>
                <a:latin typeface="Arial" panose="020B0604020202020204" pitchFamily="34" charset="0"/>
                <a:cs typeface="Arial" panose="020B0604020202020204" pitchFamily="34" charset="0"/>
              </a:rPr>
              <a:t>nghị</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luận</a:t>
            </a:r>
            <a:r>
              <a:rPr lang="en-US" sz="2400">
                <a:solidFill>
                  <a:srgbClr val="002060"/>
                </a:solidFill>
                <a:latin typeface="Arial" panose="020B0604020202020204" pitchFamily="34" charset="0"/>
                <a:cs typeface="Arial" panose="020B0604020202020204" pitchFamily="34" charset="0"/>
              </a:rPr>
              <a:t>)</a:t>
            </a:r>
          </a:p>
        </p:txBody>
      </p:sp>
      <p:sp>
        <p:nvSpPr>
          <p:cNvPr id="8" name="Rectangle 7"/>
          <p:cNvSpPr/>
          <p:nvPr/>
        </p:nvSpPr>
        <p:spPr>
          <a:xfrm>
            <a:off x="2139373" y="960582"/>
            <a:ext cx="4350327" cy="523220"/>
          </a:xfrm>
          <a:prstGeom prst="rect">
            <a:avLst/>
          </a:prstGeom>
        </p:spPr>
        <p:txBody>
          <a:bodyPr wrap="square">
            <a:spAutoFit/>
          </a:bodyPr>
          <a:lstStyle/>
          <a:p>
            <a:pPr algn="ctr"/>
            <a:r>
              <a:rPr lang="en-US" sz="2400" b="1">
                <a:solidFill>
                  <a:srgbClr val="002060"/>
                </a:solidFill>
                <a:latin typeface="Arial" pitchFamily="34" charset="0"/>
                <a:cs typeface="Arial" pitchFamily="34" charset="0"/>
              </a:rPr>
              <a:t>    </a:t>
            </a:r>
            <a:r>
              <a:rPr lang="en-US" sz="2800" b="1">
                <a:solidFill>
                  <a:srgbClr val="002060"/>
                </a:solidFill>
                <a:latin typeface="Arial" pitchFamily="34" charset="0"/>
                <a:cs typeface="Arial" pitchFamily="34" charset="0"/>
              </a:rPr>
              <a:t>CẤU TRÚC SÁCH</a:t>
            </a:r>
            <a:endParaRPr lang="en-US" sz="280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4283" y="960582"/>
            <a:ext cx="2942284" cy="410398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0341" y="1756500"/>
            <a:ext cx="2926475" cy="408193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5015" y="2680533"/>
            <a:ext cx="2968487" cy="4140537"/>
          </a:xfrm>
          <a:prstGeom prst="rect">
            <a:avLst/>
          </a:prstGeom>
        </p:spPr>
      </p:pic>
      <p:sp>
        <p:nvSpPr>
          <p:cNvPr id="2" name="Slide Number Placeholder 1"/>
          <p:cNvSpPr>
            <a:spLocks noGrp="1"/>
          </p:cNvSpPr>
          <p:nvPr>
            <p:ph type="sldNum" sz="quarter" idx="12"/>
          </p:nvPr>
        </p:nvSpPr>
        <p:spPr/>
        <p:txBody>
          <a:bodyPr/>
          <a:lstStyle/>
          <a:p>
            <a:fld id="{0C846248-0222-4A3A-B22E-4E2A0B918D57}" type="slidenum">
              <a:rPr lang="en-US" smtClean="0"/>
              <a:pPr/>
              <a:t>10</a:t>
            </a:fld>
            <a:endParaRPr lang="en-US"/>
          </a:p>
        </p:txBody>
      </p:sp>
    </p:spTree>
    <p:extLst>
      <p:ext uri="{BB962C8B-B14F-4D97-AF65-F5344CB8AC3E}">
        <p14:creationId xmlns:p14="http://schemas.microsoft.com/office/powerpoint/2010/main" val="2564311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0607"/>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540774" y="433308"/>
            <a:ext cx="11277600" cy="5601662"/>
          </a:xfrm>
          <a:prstGeom prst="rect">
            <a:avLst/>
          </a:prstGeom>
        </p:spPr>
        <p:txBody>
          <a:bodyPr wrap="square">
            <a:spAutoFit/>
          </a:bodyPr>
          <a:lstStyle/>
          <a:p>
            <a:pPr algn="just">
              <a:lnSpc>
                <a:spcPct val="150000"/>
              </a:lnSpc>
            </a:pPr>
            <a:r>
              <a:rPr lang="en-US" sz="2400" b="1">
                <a:solidFill>
                  <a:srgbClr val="002060"/>
                </a:solidFill>
                <a:latin typeface="Arial (Body)"/>
              </a:rPr>
              <a:t>               </a:t>
            </a:r>
            <a:r>
              <a:rPr lang="en-US" sz="2667">
                <a:solidFill>
                  <a:srgbClr val="002060"/>
                </a:solidFill>
              </a:rPr>
              <a:t>            </a:t>
            </a:r>
            <a:r>
              <a:rPr lang="en-US" sz="2400" b="1">
                <a:solidFill>
                  <a:srgbClr val="002060"/>
                </a:solidFill>
                <a:cs typeface="Arial" panose="020B0604020202020204" pitchFamily="34" charset="0"/>
              </a:rPr>
              <a:t>MỘT SỐ CÂU HỎI SAU KHI ĐỌC VĂN BẢN SỬ THI</a:t>
            </a:r>
          </a:p>
          <a:p>
            <a:r>
              <a:rPr lang="en-US" sz="2400">
                <a:solidFill>
                  <a:srgbClr val="002060"/>
                </a:solidFill>
                <a:cs typeface="Arial" panose="020B0604020202020204" pitchFamily="34" charset="0"/>
              </a:rPr>
              <a:t>    </a:t>
            </a:r>
          </a:p>
          <a:p>
            <a:r>
              <a:rPr lang="en-US" sz="2400">
                <a:solidFill>
                  <a:srgbClr val="002060"/>
                </a:solidFill>
                <a:cs typeface="Arial" panose="020B0604020202020204" pitchFamily="34" charset="0"/>
              </a:rPr>
              <a:t>    – VB </a:t>
            </a:r>
            <a:r>
              <a:rPr lang="en-US" sz="2400" i="1" err="1">
                <a:solidFill>
                  <a:srgbClr val="002060"/>
                </a:solidFill>
                <a:cs typeface="Arial" panose="020B0604020202020204" pitchFamily="34" charset="0"/>
              </a:rPr>
              <a:t>Héc</a:t>
            </a:r>
            <a:r>
              <a:rPr lang="en-US" sz="2400" i="1">
                <a:solidFill>
                  <a:srgbClr val="002060"/>
                </a:solidFill>
                <a:cs typeface="Arial" panose="020B0604020202020204" pitchFamily="34" charset="0"/>
              </a:rPr>
              <a:t>-to </a:t>
            </a:r>
            <a:r>
              <a:rPr lang="en-US" sz="2400" i="1" err="1">
                <a:solidFill>
                  <a:srgbClr val="002060"/>
                </a:solidFill>
                <a:cs typeface="Arial" panose="020B0604020202020204" pitchFamily="34" charset="0"/>
              </a:rPr>
              <a:t>từ</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biệt</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Ăng-đrô-mác</a:t>
            </a:r>
            <a:r>
              <a:rPr lang="en-US" sz="2400" i="1">
                <a:solidFill>
                  <a:srgbClr val="002060"/>
                </a:solidFill>
                <a:cs typeface="Arial" panose="020B0604020202020204" pitchFamily="34" charset="0"/>
              </a:rPr>
              <a:t> </a:t>
            </a:r>
            <a:r>
              <a:rPr lang="en-US" sz="2400">
                <a:solidFill>
                  <a:srgbClr val="002060"/>
                </a:solidFill>
                <a:cs typeface="Arial" panose="020B0604020202020204" pitchFamily="34" charset="0"/>
              </a:rPr>
              <a:t>(</a:t>
            </a:r>
            <a:r>
              <a:rPr lang="en-US" sz="2400" err="1">
                <a:solidFill>
                  <a:srgbClr val="002060"/>
                </a:solidFill>
                <a:cs typeface="Arial" panose="020B0604020202020204" pitchFamily="34" charset="0"/>
              </a:rPr>
              <a:t>sử</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thi</a:t>
            </a:r>
            <a:r>
              <a:rPr lang="en-US" sz="2400">
                <a:solidFill>
                  <a:srgbClr val="002060"/>
                </a:solidFill>
                <a:cs typeface="Arial" panose="020B0604020202020204" pitchFamily="34" charset="0"/>
              </a:rPr>
              <a:t> Hy </a:t>
            </a:r>
            <a:r>
              <a:rPr lang="en-US" sz="2400" err="1">
                <a:solidFill>
                  <a:srgbClr val="002060"/>
                </a:solidFill>
                <a:cs typeface="Arial" panose="020B0604020202020204" pitchFamily="34" charset="0"/>
              </a:rPr>
              <a:t>Lạp</a:t>
            </a:r>
            <a:r>
              <a:rPr lang="en-US" sz="2400">
                <a:solidFill>
                  <a:srgbClr val="002060"/>
                </a:solidFill>
                <a:cs typeface="Arial" panose="020B0604020202020204" pitchFamily="34" charset="0"/>
              </a:rPr>
              <a:t>)</a:t>
            </a:r>
          </a:p>
          <a:p>
            <a:pPr>
              <a:lnSpc>
                <a:spcPct val="125000"/>
              </a:lnSpc>
            </a:pPr>
            <a:r>
              <a:rPr lang="en-US" sz="2400">
                <a:solidFill>
                  <a:srgbClr val="002060"/>
                </a:solidFill>
                <a:cs typeface="Arial" panose="020B0604020202020204" pitchFamily="34" charset="0"/>
              </a:rPr>
              <a:t>    + </a:t>
            </a:r>
            <a:r>
              <a:rPr lang="en-US" sz="2400" err="1">
                <a:solidFill>
                  <a:srgbClr val="002060"/>
                </a:solidFill>
              </a:rPr>
              <a:t>Biến</a:t>
            </a:r>
            <a:r>
              <a:rPr lang="en-US" sz="2400">
                <a:solidFill>
                  <a:srgbClr val="002060"/>
                </a:solidFill>
              </a:rPr>
              <a:t> </a:t>
            </a:r>
            <a:r>
              <a:rPr lang="en-US" sz="2400" err="1">
                <a:solidFill>
                  <a:srgbClr val="002060"/>
                </a:solidFill>
              </a:rPr>
              <a:t>cố</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dẫn</a:t>
            </a:r>
            <a:r>
              <a:rPr lang="en-US" sz="2400">
                <a:solidFill>
                  <a:srgbClr val="002060"/>
                </a:solidFill>
              </a:rPr>
              <a:t> </a:t>
            </a:r>
            <a:r>
              <a:rPr lang="en-US" sz="2400" err="1">
                <a:solidFill>
                  <a:srgbClr val="002060"/>
                </a:solidFill>
              </a:rPr>
              <a:t>đến</a:t>
            </a:r>
            <a:r>
              <a:rPr lang="en-US" sz="2400">
                <a:solidFill>
                  <a:srgbClr val="002060"/>
                </a:solidFill>
              </a:rPr>
              <a:t> </a:t>
            </a:r>
            <a:r>
              <a:rPr lang="en-US" sz="2400" err="1">
                <a:solidFill>
                  <a:srgbClr val="002060"/>
                </a:solidFill>
              </a:rPr>
              <a:t>việc</a:t>
            </a:r>
            <a:r>
              <a:rPr lang="en-US" sz="2400">
                <a:solidFill>
                  <a:srgbClr val="002060"/>
                </a:solidFill>
              </a:rPr>
              <a:t> </a:t>
            </a:r>
            <a:r>
              <a:rPr lang="en-US" sz="2400" err="1">
                <a:solidFill>
                  <a:srgbClr val="002060"/>
                </a:solidFill>
              </a:rPr>
              <a:t>Héc</a:t>
            </a:r>
            <a:r>
              <a:rPr lang="en-US" sz="2400">
                <a:solidFill>
                  <a:srgbClr val="002060"/>
                </a:solidFill>
              </a:rPr>
              <a:t>-to </a:t>
            </a:r>
            <a:r>
              <a:rPr lang="en-US" sz="2400" err="1">
                <a:solidFill>
                  <a:srgbClr val="002060"/>
                </a:solidFill>
              </a:rPr>
              <a:t>phải</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biệt</a:t>
            </a:r>
            <a:r>
              <a:rPr lang="en-US" sz="2400">
                <a:solidFill>
                  <a:srgbClr val="002060"/>
                </a:solidFill>
              </a:rPr>
              <a:t> </a:t>
            </a:r>
            <a:r>
              <a:rPr lang="en-US" sz="2400" err="1">
                <a:solidFill>
                  <a:srgbClr val="002060"/>
                </a:solidFill>
              </a:rPr>
              <a:t>Ăng-đrô-mác</a:t>
            </a:r>
            <a:r>
              <a:rPr lang="en-US" sz="2400">
                <a:solidFill>
                  <a:srgbClr val="002060"/>
                </a:solidFill>
              </a:rPr>
              <a:t>? </a:t>
            </a:r>
            <a:r>
              <a:rPr lang="en-US" sz="2400" err="1">
                <a:solidFill>
                  <a:srgbClr val="002060"/>
                </a:solidFill>
              </a:rPr>
              <a:t>Vì</a:t>
            </a:r>
            <a:r>
              <a:rPr lang="en-US" sz="2400">
                <a:solidFill>
                  <a:srgbClr val="002060"/>
                </a:solidFill>
              </a:rPr>
              <a:t> </a:t>
            </a:r>
            <a:r>
              <a:rPr lang="en-US" sz="2400" err="1">
                <a:solidFill>
                  <a:srgbClr val="002060"/>
                </a:solidFill>
              </a:rPr>
              <a:t>sao</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xem</a:t>
            </a:r>
            <a:r>
              <a:rPr lang="en-US" sz="2400">
                <a:solidFill>
                  <a:srgbClr val="002060"/>
                </a:solidFill>
              </a:rPr>
              <a:t> </a:t>
            </a:r>
            <a:r>
              <a:rPr lang="en-US" sz="2400" err="1">
                <a:solidFill>
                  <a:srgbClr val="002060"/>
                </a:solidFill>
              </a:rPr>
              <a:t>đó</a:t>
            </a:r>
            <a:r>
              <a:rPr lang="en-US" sz="2400">
                <a:solidFill>
                  <a:srgbClr val="002060"/>
                </a:solidFill>
              </a:rPr>
              <a:t> </a:t>
            </a:r>
            <a:r>
              <a:rPr lang="vi-VN" sz="2400">
                <a:solidFill>
                  <a:srgbClr val="002060"/>
                </a:solidFill>
              </a:rPr>
              <a:t>là biến cố đặc trưng cho thể loại sử thi?</a:t>
            </a:r>
          </a:p>
          <a:p>
            <a:pPr algn="just">
              <a:lnSpc>
                <a:spcPct val="125000"/>
              </a:lnSpc>
            </a:pPr>
            <a:r>
              <a:rPr lang="en-US" sz="2400">
                <a:solidFill>
                  <a:srgbClr val="002060"/>
                </a:solidFill>
              </a:rPr>
              <a:t>     + </a:t>
            </a:r>
            <a:r>
              <a:rPr lang="en-US" sz="2400" err="1">
                <a:solidFill>
                  <a:srgbClr val="002060"/>
                </a:solidFill>
              </a:rPr>
              <a:t>Xác</a:t>
            </a:r>
            <a:r>
              <a:rPr lang="en-US" sz="2400">
                <a:solidFill>
                  <a:srgbClr val="002060"/>
                </a:solidFill>
              </a:rPr>
              <a:t> </a:t>
            </a:r>
            <a:r>
              <a:rPr lang="en-US" sz="2400" err="1">
                <a:solidFill>
                  <a:srgbClr val="002060"/>
                </a:solidFill>
              </a:rPr>
              <a:t>định</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lặp</a:t>
            </a:r>
            <a:r>
              <a:rPr lang="en-US" sz="2400">
                <a:solidFill>
                  <a:srgbClr val="002060"/>
                </a:solidFill>
              </a:rPr>
              <a:t> </a:t>
            </a:r>
            <a:r>
              <a:rPr lang="en-US" sz="2400" err="1">
                <a:solidFill>
                  <a:srgbClr val="002060"/>
                </a:solidFill>
              </a:rPr>
              <a:t>lại</a:t>
            </a:r>
            <a:r>
              <a:rPr lang="en-US" sz="2400">
                <a:solidFill>
                  <a:srgbClr val="002060"/>
                </a:solidFill>
              </a:rPr>
              <a:t> </a:t>
            </a:r>
            <a:r>
              <a:rPr lang="en-US" sz="2400" err="1">
                <a:solidFill>
                  <a:srgbClr val="002060"/>
                </a:solidFill>
              </a:rPr>
              <a:t>khắc</a:t>
            </a:r>
            <a:r>
              <a:rPr lang="en-US" sz="2400">
                <a:solidFill>
                  <a:srgbClr val="002060"/>
                </a:solidFill>
              </a:rPr>
              <a:t> </a:t>
            </a:r>
            <a:r>
              <a:rPr lang="en-US" sz="2400" err="1">
                <a:solidFill>
                  <a:srgbClr val="002060"/>
                </a:solidFill>
              </a:rPr>
              <a:t>hoạ</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cố</a:t>
            </a:r>
            <a:r>
              <a:rPr lang="en-US" sz="2400">
                <a:solidFill>
                  <a:srgbClr val="002060"/>
                </a:solidFill>
              </a:rPr>
              <a:t> </a:t>
            </a:r>
            <a:r>
              <a:rPr lang="en-US" sz="2400" err="1">
                <a:solidFill>
                  <a:srgbClr val="002060"/>
                </a:solidFill>
              </a:rPr>
              <a:t>định</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đoạn</a:t>
            </a:r>
            <a:r>
              <a:rPr lang="en-US" sz="2400">
                <a:solidFill>
                  <a:srgbClr val="002060"/>
                </a:solidFill>
              </a:rPr>
              <a:t> </a:t>
            </a:r>
            <a:r>
              <a:rPr lang="vi-VN" sz="2400">
                <a:solidFill>
                  <a:srgbClr val="002060"/>
                </a:solidFill>
              </a:rPr>
              <a:t>trích. Theo bạn, vì sao sử thi lại có cách khắc hoạ nhân vật như vậy?</a:t>
            </a:r>
          </a:p>
          <a:p>
            <a:pPr>
              <a:lnSpc>
                <a:spcPct val="125000"/>
              </a:lnSpc>
            </a:pPr>
            <a:r>
              <a:rPr lang="en-US" sz="2400">
                <a:solidFill>
                  <a:srgbClr val="002060"/>
                </a:solidFill>
              </a:rPr>
              <a:t>     + </a:t>
            </a:r>
            <a:r>
              <a:rPr lang="vi-VN" sz="2400">
                <a:solidFill>
                  <a:srgbClr val="002060"/>
                </a:solidFill>
              </a:rPr>
              <a:t>Phân tích những đặc trưng của không gian sử thi trong đoạn trích.</a:t>
            </a:r>
          </a:p>
          <a:p>
            <a:pPr algn="just">
              <a:lnSpc>
                <a:spcPct val="125000"/>
              </a:lnSpc>
            </a:pPr>
            <a:r>
              <a:rPr lang="en-US" sz="2400">
                <a:solidFill>
                  <a:srgbClr val="002060"/>
                </a:solidFill>
              </a:rPr>
              <a:t>     + </a:t>
            </a:r>
            <a:r>
              <a:rPr lang="en-US" sz="2400" err="1">
                <a:solidFill>
                  <a:srgbClr val="002060"/>
                </a:solidFill>
              </a:rPr>
              <a:t>Những</a:t>
            </a:r>
            <a:r>
              <a:rPr lang="en-US" sz="2400">
                <a:solidFill>
                  <a:srgbClr val="002060"/>
                </a:solidFill>
              </a:rPr>
              <a:t> </a:t>
            </a:r>
            <a:r>
              <a:rPr lang="en-US" sz="2400" err="1">
                <a:solidFill>
                  <a:srgbClr val="002060"/>
                </a:solidFill>
              </a:rPr>
              <a:t>lời</a:t>
            </a:r>
            <a:r>
              <a:rPr lang="en-US" sz="2400">
                <a:solidFill>
                  <a:srgbClr val="002060"/>
                </a:solidFill>
              </a:rPr>
              <a:t> </a:t>
            </a:r>
            <a:r>
              <a:rPr lang="en-US" sz="2400" err="1">
                <a:solidFill>
                  <a:srgbClr val="002060"/>
                </a:solidFill>
              </a:rPr>
              <a:t>nói</a:t>
            </a:r>
            <a:r>
              <a:rPr lang="en-US" sz="2400">
                <a:solidFill>
                  <a:srgbClr val="002060"/>
                </a:solidFill>
              </a:rPr>
              <a:t>, </a:t>
            </a:r>
            <a:r>
              <a:rPr lang="en-US" sz="2400" err="1">
                <a:solidFill>
                  <a:srgbClr val="002060"/>
                </a:solidFill>
              </a:rPr>
              <a:t>hành</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Ăng-đrô-mác</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chất</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a:t>
            </a:r>
          </a:p>
          <a:p>
            <a:pPr algn="just">
              <a:lnSpc>
                <a:spcPct val="125000"/>
              </a:lnSpc>
            </a:pPr>
            <a:r>
              <a:rPr lang="en-US" sz="2400">
                <a:solidFill>
                  <a:srgbClr val="002060"/>
                </a:solidFill>
              </a:rPr>
              <a:t>     + </a:t>
            </a:r>
            <a:r>
              <a:rPr lang="en-US" sz="2400" err="1">
                <a:solidFill>
                  <a:srgbClr val="002060"/>
                </a:solidFill>
              </a:rPr>
              <a:t>Đoạn</a:t>
            </a:r>
            <a:r>
              <a:rPr lang="en-US" sz="2400">
                <a:solidFill>
                  <a:srgbClr val="002060"/>
                </a:solidFill>
              </a:rPr>
              <a:t> </a:t>
            </a:r>
            <a:r>
              <a:rPr lang="en-US" sz="2400" err="1">
                <a:solidFill>
                  <a:srgbClr val="002060"/>
                </a:solidFill>
              </a:rPr>
              <a:t>trích</a:t>
            </a:r>
            <a:r>
              <a:rPr lang="en-US" sz="2400">
                <a:solidFill>
                  <a:srgbClr val="002060"/>
                </a:solidFill>
              </a:rPr>
              <a:t> </a:t>
            </a:r>
            <a:r>
              <a:rPr lang="en-US" sz="2400" i="1" err="1">
                <a:solidFill>
                  <a:srgbClr val="002060"/>
                </a:solidFill>
              </a:rPr>
              <a:t>Héc</a:t>
            </a:r>
            <a:r>
              <a:rPr lang="en-US" sz="2400" i="1">
                <a:solidFill>
                  <a:srgbClr val="002060"/>
                </a:solidFill>
              </a:rPr>
              <a:t>-to </a:t>
            </a:r>
            <a:r>
              <a:rPr lang="en-US" sz="2400" i="1" err="1">
                <a:solidFill>
                  <a:srgbClr val="002060"/>
                </a:solidFill>
              </a:rPr>
              <a:t>từ</a:t>
            </a:r>
            <a:r>
              <a:rPr lang="en-US" sz="2400" i="1">
                <a:solidFill>
                  <a:srgbClr val="002060"/>
                </a:solidFill>
              </a:rPr>
              <a:t> </a:t>
            </a:r>
            <a:r>
              <a:rPr lang="en-US" sz="2400" i="1" err="1">
                <a:solidFill>
                  <a:srgbClr val="002060"/>
                </a:solidFill>
              </a:rPr>
              <a:t>biệt</a:t>
            </a:r>
            <a:r>
              <a:rPr lang="en-US" sz="2400" i="1">
                <a:solidFill>
                  <a:srgbClr val="002060"/>
                </a:solidFill>
              </a:rPr>
              <a:t> </a:t>
            </a:r>
            <a:r>
              <a:rPr lang="en-US" sz="2400" i="1" err="1">
                <a:solidFill>
                  <a:srgbClr val="002060"/>
                </a:solidFill>
              </a:rPr>
              <a:t>Ăng-đrô-mác</a:t>
            </a:r>
            <a:r>
              <a:rPr lang="en-US" sz="2400" i="1">
                <a:solidFill>
                  <a:srgbClr val="002060"/>
                </a:solidFill>
              </a:rPr>
              <a:t> </a:t>
            </a:r>
            <a:r>
              <a:rPr lang="en-US" sz="2400" err="1">
                <a:solidFill>
                  <a:srgbClr val="002060"/>
                </a:solidFill>
              </a:rPr>
              <a:t>đã</a:t>
            </a:r>
            <a:r>
              <a:rPr lang="en-US" sz="2400">
                <a:solidFill>
                  <a:srgbClr val="002060"/>
                </a:solidFill>
              </a:rPr>
              <a:t> </a:t>
            </a:r>
            <a:r>
              <a:rPr lang="en-US" sz="2400" err="1">
                <a:solidFill>
                  <a:srgbClr val="002060"/>
                </a:solidFill>
              </a:rPr>
              <a:t>đặt</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sinh</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còn</a:t>
            </a:r>
            <a:r>
              <a:rPr lang="en-US" sz="2400">
                <a:solidFill>
                  <a:srgbClr val="002060"/>
                </a:solidFill>
              </a:rPr>
              <a:t> </a:t>
            </a:r>
            <a:r>
              <a:rPr lang="en-US" sz="2400" err="1">
                <a:solidFill>
                  <a:srgbClr val="002060"/>
                </a:solidFill>
              </a:rPr>
              <a:t>có</a:t>
            </a:r>
            <a:r>
              <a:rPr lang="en-US" sz="2400">
                <a:solidFill>
                  <a:srgbClr val="002060"/>
                </a:solidFill>
              </a:rPr>
              <a:t> ý </a:t>
            </a:r>
            <a:r>
              <a:rPr lang="en-US" sz="2400" err="1">
                <a:solidFill>
                  <a:srgbClr val="002060"/>
                </a:solidFill>
              </a:rPr>
              <a:t>nghĩa</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đời</a:t>
            </a:r>
            <a:r>
              <a:rPr lang="en-US" sz="2400">
                <a:solidFill>
                  <a:srgbClr val="002060"/>
                </a:solidFill>
              </a:rPr>
              <a:t> </a:t>
            </a:r>
            <a:r>
              <a:rPr lang="en-US" sz="2400" err="1">
                <a:solidFill>
                  <a:srgbClr val="002060"/>
                </a:solidFill>
              </a:rPr>
              <a:t>sống</a:t>
            </a:r>
            <a:r>
              <a:rPr lang="en-US" sz="2400">
                <a:solidFill>
                  <a:srgbClr val="002060"/>
                </a:solidFill>
              </a:rPr>
              <a:t> </a:t>
            </a:r>
            <a:r>
              <a:rPr lang="en-US" sz="2400" err="1">
                <a:solidFill>
                  <a:srgbClr val="002060"/>
                </a:solidFill>
              </a:rPr>
              <a:t>ngày</a:t>
            </a:r>
            <a:r>
              <a:rPr lang="en-US" sz="2400">
                <a:solidFill>
                  <a:srgbClr val="002060"/>
                </a:solidFill>
              </a:rPr>
              <a:t> nay </a:t>
            </a:r>
            <a:r>
              <a:rPr lang="en-US" sz="2400" err="1">
                <a:solidFill>
                  <a:srgbClr val="002060"/>
                </a:solidFill>
              </a:rPr>
              <a:t>không</a:t>
            </a:r>
            <a:r>
              <a:rPr lang="en-US" sz="2400">
                <a:solidFill>
                  <a:srgbClr val="002060"/>
                </a:solidFill>
              </a:rPr>
              <a:t>? </a:t>
            </a:r>
            <a:r>
              <a:rPr lang="en-US" sz="2400" err="1">
                <a:solidFill>
                  <a:srgbClr val="002060"/>
                </a:solidFill>
              </a:rPr>
              <a:t>Vì</a:t>
            </a:r>
            <a:r>
              <a:rPr lang="en-US" sz="2400">
                <a:solidFill>
                  <a:srgbClr val="002060"/>
                </a:solidFill>
              </a:rPr>
              <a:t> </a:t>
            </a:r>
            <a:r>
              <a:rPr lang="en-US" sz="2400" err="1">
                <a:solidFill>
                  <a:srgbClr val="002060"/>
                </a:solidFill>
              </a:rPr>
              <a:t>sao</a:t>
            </a:r>
            <a:r>
              <a:rPr lang="en-US" sz="2400">
                <a:solidFill>
                  <a:srgbClr val="002060"/>
                </a:solidFill>
              </a:rPr>
              <a:t>?</a:t>
            </a:r>
            <a:endParaRPr lang="en-US" sz="2400" b="1">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100</a:t>
            </a:fld>
            <a:endParaRPr lang="en-US"/>
          </a:p>
        </p:txBody>
      </p:sp>
    </p:spTree>
    <p:extLst>
      <p:ext uri="{BB962C8B-B14F-4D97-AF65-F5344CB8AC3E}">
        <p14:creationId xmlns:p14="http://schemas.microsoft.com/office/powerpoint/2010/main" val="2239410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0607"/>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83226" y="433308"/>
            <a:ext cx="10395974" cy="5232330"/>
          </a:xfrm>
          <a:prstGeom prst="rect">
            <a:avLst/>
          </a:prstGeom>
        </p:spPr>
        <p:txBody>
          <a:bodyPr wrap="square">
            <a:spAutoFit/>
          </a:bodyPr>
          <a:lstStyle/>
          <a:p>
            <a:pPr algn="just">
              <a:lnSpc>
                <a:spcPct val="150000"/>
              </a:lnSpc>
            </a:pPr>
            <a:r>
              <a:rPr lang="en-US" sz="2400" b="1">
                <a:solidFill>
                  <a:srgbClr val="002060"/>
                </a:solidFill>
                <a:latin typeface="Arial (Body)"/>
              </a:rPr>
              <a:t>                 </a:t>
            </a:r>
            <a:r>
              <a:rPr lang="en-US" sz="2667">
                <a:solidFill>
                  <a:srgbClr val="002060"/>
                </a:solidFill>
              </a:rPr>
              <a:t>  </a:t>
            </a:r>
            <a:r>
              <a:rPr lang="en-US" sz="2400" b="1">
                <a:solidFill>
                  <a:srgbClr val="002060"/>
                </a:solidFill>
                <a:cs typeface="Arial" panose="020B0604020202020204" pitchFamily="34" charset="0"/>
              </a:rPr>
              <a:t>MỘT SỐ CÂU HỎI SAU KHI ĐỌC VĂN BẢN SỬ THI</a:t>
            </a:r>
          </a:p>
          <a:p>
            <a:r>
              <a:rPr lang="en-US" sz="2400">
                <a:solidFill>
                  <a:srgbClr val="002060"/>
                </a:solidFill>
                <a:cs typeface="Arial" panose="020B0604020202020204" pitchFamily="34" charset="0"/>
              </a:rPr>
              <a:t>     </a:t>
            </a:r>
          </a:p>
          <a:p>
            <a:pPr>
              <a:lnSpc>
                <a:spcPct val="125000"/>
              </a:lnSpc>
            </a:pPr>
            <a:r>
              <a:rPr lang="en-US" sz="2400">
                <a:solidFill>
                  <a:srgbClr val="002060"/>
                </a:solidFill>
                <a:cs typeface="Arial" panose="020B0604020202020204" pitchFamily="34" charset="0"/>
              </a:rPr>
              <a:t>     – VB </a:t>
            </a:r>
            <a:r>
              <a:rPr lang="en-US" sz="2400" i="1" err="1">
                <a:solidFill>
                  <a:srgbClr val="002060"/>
                </a:solidFill>
                <a:cs typeface="Arial" panose="020B0604020202020204" pitchFamily="34" charset="0"/>
              </a:rPr>
              <a:t>Đăm</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Săn</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đi</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bắt</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Nữ</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Thần</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Mặt</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Trời</a:t>
            </a:r>
            <a:r>
              <a:rPr lang="en-US" sz="2400" i="1">
                <a:solidFill>
                  <a:srgbClr val="002060"/>
                </a:solidFill>
                <a:cs typeface="Arial" panose="020B0604020202020204" pitchFamily="34" charset="0"/>
              </a:rPr>
              <a:t> </a:t>
            </a:r>
            <a:r>
              <a:rPr lang="en-US" sz="2400">
                <a:solidFill>
                  <a:srgbClr val="002060"/>
                </a:solidFill>
                <a:cs typeface="Arial" panose="020B0604020202020204" pitchFamily="34" charset="0"/>
              </a:rPr>
              <a:t>(</a:t>
            </a:r>
            <a:r>
              <a:rPr lang="en-US" sz="2400" err="1">
                <a:solidFill>
                  <a:srgbClr val="002060"/>
                </a:solidFill>
                <a:cs typeface="Arial" panose="020B0604020202020204" pitchFamily="34" charset="0"/>
              </a:rPr>
              <a:t>sử</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thi</a:t>
            </a:r>
            <a:r>
              <a:rPr lang="en-US" sz="2400">
                <a:solidFill>
                  <a:srgbClr val="002060"/>
                </a:solidFill>
                <a:cs typeface="Arial" panose="020B0604020202020204" pitchFamily="34" charset="0"/>
              </a:rPr>
              <a:t> Ê-</a:t>
            </a:r>
            <a:r>
              <a:rPr lang="en-US" sz="2400" err="1">
                <a:solidFill>
                  <a:srgbClr val="002060"/>
                </a:solidFill>
                <a:cs typeface="Arial" panose="020B0604020202020204" pitchFamily="34" charset="0"/>
              </a:rPr>
              <a:t>đê</a:t>
            </a:r>
            <a:r>
              <a:rPr lang="en-US" sz="2400">
                <a:solidFill>
                  <a:srgbClr val="002060"/>
                </a:solidFill>
                <a:cs typeface="Arial" panose="020B0604020202020204" pitchFamily="34" charset="0"/>
              </a:rPr>
              <a:t>)</a:t>
            </a:r>
          </a:p>
          <a:p>
            <a:pPr algn="just">
              <a:lnSpc>
                <a:spcPct val="125000"/>
              </a:lnSpc>
            </a:pPr>
            <a:r>
              <a:rPr lang="en-US" sz="2400">
                <a:solidFill>
                  <a:srgbClr val="002060"/>
                </a:solidFill>
              </a:rPr>
              <a:t>     + </a:t>
            </a:r>
            <a:r>
              <a:rPr lang="en-US" sz="2400" err="1">
                <a:solidFill>
                  <a:srgbClr val="002060"/>
                </a:solidFill>
              </a:rPr>
              <a:t>Tóm</a:t>
            </a:r>
            <a:r>
              <a:rPr lang="en-US" sz="2400">
                <a:solidFill>
                  <a:srgbClr val="002060"/>
                </a:solidFill>
              </a:rPr>
              <a:t> </a:t>
            </a:r>
            <a:r>
              <a:rPr lang="en-US" sz="2400" err="1">
                <a:solidFill>
                  <a:srgbClr val="002060"/>
                </a:solidFill>
              </a:rPr>
              <a:t>tắt</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kiện</a:t>
            </a:r>
            <a:r>
              <a:rPr lang="en-US" sz="2400">
                <a:solidFill>
                  <a:srgbClr val="002060"/>
                </a:solidFill>
              </a:rPr>
              <a:t> </a:t>
            </a:r>
            <a:r>
              <a:rPr lang="en-US" sz="2400" err="1">
                <a:solidFill>
                  <a:srgbClr val="002060"/>
                </a:solidFill>
              </a:rPr>
              <a:t>chính</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đoạn</a:t>
            </a:r>
            <a:r>
              <a:rPr lang="en-US" sz="2400">
                <a:solidFill>
                  <a:srgbClr val="002060"/>
                </a:solidFill>
              </a:rPr>
              <a:t> </a:t>
            </a:r>
            <a:r>
              <a:rPr lang="en-US" sz="2400" err="1">
                <a:solidFill>
                  <a:srgbClr val="002060"/>
                </a:solidFill>
              </a:rPr>
              <a:t>trích</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kiện</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phẩm</a:t>
            </a:r>
            <a:r>
              <a:rPr lang="en-US" sz="2400">
                <a:solidFill>
                  <a:srgbClr val="002060"/>
                </a:solidFill>
              </a:rPr>
              <a:t> </a:t>
            </a:r>
            <a:r>
              <a:rPr lang="vi-VN" sz="2400">
                <a:solidFill>
                  <a:srgbClr val="002060"/>
                </a:solidFill>
              </a:rPr>
              <a:t>chất gì của người anh hùng Đăm Săn?</a:t>
            </a:r>
          </a:p>
          <a:p>
            <a:pPr algn="just">
              <a:lnSpc>
                <a:spcPct val="125000"/>
              </a:lnSpc>
            </a:pPr>
            <a:r>
              <a:rPr lang="en-US" sz="2400">
                <a:solidFill>
                  <a:srgbClr val="002060"/>
                </a:solidFill>
              </a:rPr>
              <a:t>     + </a:t>
            </a:r>
            <a:r>
              <a:rPr lang="en-US" sz="2400" err="1">
                <a:solidFill>
                  <a:srgbClr val="002060"/>
                </a:solidFill>
              </a:rPr>
              <a:t>Lời</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lời</a:t>
            </a:r>
            <a:r>
              <a:rPr lang="en-US" sz="2400">
                <a:solidFill>
                  <a:srgbClr val="002060"/>
                </a:solidFill>
              </a:rPr>
              <a:t> </a:t>
            </a:r>
            <a:r>
              <a:rPr lang="en-US" sz="2400" err="1">
                <a:solidFill>
                  <a:srgbClr val="002060"/>
                </a:solidFill>
              </a:rPr>
              <a:t>miêu</a:t>
            </a:r>
            <a:r>
              <a:rPr lang="en-US" sz="2400">
                <a:solidFill>
                  <a:srgbClr val="002060"/>
                </a:solidFill>
              </a:rPr>
              <a:t> </a:t>
            </a:r>
            <a:r>
              <a:rPr lang="en-US" sz="2400" err="1">
                <a:solidFill>
                  <a:srgbClr val="002060"/>
                </a:solidFill>
              </a:rPr>
              <a:t>tả</a:t>
            </a:r>
            <a:r>
              <a:rPr lang="en-US" sz="2400">
                <a:solidFill>
                  <a:srgbClr val="002060"/>
                </a:solidFill>
              </a:rPr>
              <a:t>, </a:t>
            </a:r>
            <a:r>
              <a:rPr lang="en-US" sz="2400" err="1">
                <a:solidFill>
                  <a:srgbClr val="002060"/>
                </a:solidFill>
              </a:rPr>
              <a:t>lời</a:t>
            </a:r>
            <a:r>
              <a:rPr lang="en-US" sz="2400">
                <a:solidFill>
                  <a:srgbClr val="002060"/>
                </a:solidFill>
              </a:rPr>
              <a:t> </a:t>
            </a:r>
            <a:r>
              <a:rPr lang="en-US" sz="2400" err="1">
                <a:solidFill>
                  <a:srgbClr val="002060"/>
                </a:solidFill>
              </a:rPr>
              <a:t>đối</a:t>
            </a:r>
            <a:r>
              <a:rPr lang="en-US" sz="2400">
                <a:solidFill>
                  <a:srgbClr val="002060"/>
                </a:solidFill>
              </a:rPr>
              <a:t> </a:t>
            </a:r>
            <a:r>
              <a:rPr lang="en-US" sz="2400" err="1">
                <a:solidFill>
                  <a:srgbClr val="002060"/>
                </a:solidFill>
              </a:rPr>
              <a:t>thoại</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vai</a:t>
            </a:r>
            <a:r>
              <a:rPr lang="en-US" sz="2400">
                <a:solidFill>
                  <a:srgbClr val="002060"/>
                </a:solidFill>
              </a:rPr>
              <a:t> </a:t>
            </a:r>
            <a:r>
              <a:rPr lang="en-US" sz="2400" err="1">
                <a:solidFill>
                  <a:srgbClr val="002060"/>
                </a:solidFill>
              </a:rPr>
              <a:t>trò</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việc</a:t>
            </a:r>
            <a:r>
              <a:rPr lang="en-US" sz="2400">
                <a:solidFill>
                  <a:srgbClr val="002060"/>
                </a:solidFill>
              </a:rPr>
              <a:t> khắc </a:t>
            </a:r>
            <a:r>
              <a:rPr lang="en-US" sz="2400" err="1">
                <a:solidFill>
                  <a:srgbClr val="002060"/>
                </a:solidFill>
              </a:rPr>
              <a:t>hoạ</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Hãy</a:t>
            </a:r>
            <a:r>
              <a:rPr lang="en-US" sz="2400">
                <a:solidFill>
                  <a:srgbClr val="002060"/>
                </a:solidFill>
              </a:rPr>
              <a:t> </a:t>
            </a:r>
            <a:r>
              <a:rPr lang="vi-VN" sz="2400">
                <a:solidFill>
                  <a:srgbClr val="002060"/>
                </a:solidFill>
              </a:rPr>
              <a:t>làm rõ những đặc trưng của lời văn sử thi trong đoạn trích này.</a:t>
            </a:r>
          </a:p>
          <a:p>
            <a:pPr algn="just">
              <a:lnSpc>
                <a:spcPct val="125000"/>
              </a:lnSpc>
            </a:pPr>
            <a:r>
              <a:rPr lang="en-US" sz="2400">
                <a:solidFill>
                  <a:srgbClr val="002060"/>
                </a:solidFill>
              </a:rPr>
              <a:t>     + </a:t>
            </a:r>
            <a:r>
              <a:rPr lang="vi-VN" sz="2400">
                <a:solidFill>
                  <a:srgbClr val="002060"/>
                </a:solidFill>
              </a:rPr>
              <a:t>Người kể chuyện trong đoạn trích này là ai? Hãy tìm hiểu một số thông tin về hình</a:t>
            </a:r>
            <a:r>
              <a:rPr lang="en-US" sz="2400">
                <a:solidFill>
                  <a:srgbClr val="002060"/>
                </a:solidFill>
              </a:rPr>
              <a:t> </a:t>
            </a:r>
            <a:r>
              <a:rPr lang="vi-VN" sz="2400">
                <a:solidFill>
                  <a:srgbClr val="002060"/>
                </a:solidFill>
              </a:rPr>
              <a:t>thức kể chuyện sử thi của người Ê-đê.</a:t>
            </a:r>
            <a:endParaRPr lang="en-US" sz="2400">
              <a:solidFill>
                <a:srgbClr val="002060"/>
              </a:solidFill>
            </a:endParaRPr>
          </a:p>
          <a:p>
            <a:pPr algn="just">
              <a:lnSpc>
                <a:spcPct val="125000"/>
              </a:lnSpc>
            </a:pPr>
            <a:r>
              <a:rPr lang="en-US" sz="2400">
                <a:solidFill>
                  <a:srgbClr val="002060"/>
                </a:solidFill>
              </a:rPr>
              <a:t>      + </a:t>
            </a:r>
            <a:r>
              <a:rPr lang="vi-VN" sz="2400">
                <a:solidFill>
                  <a:srgbClr val="002060"/>
                </a:solidFill>
              </a:rPr>
              <a:t>Qua đoạn trích </a:t>
            </a:r>
            <a:r>
              <a:rPr lang="vi-VN" sz="2400" i="1">
                <a:solidFill>
                  <a:srgbClr val="002060"/>
                </a:solidFill>
              </a:rPr>
              <a:t>Đăm Săn đi bắt Nữ Thần Mặt Trời</a:t>
            </a:r>
            <a:r>
              <a:rPr lang="vi-VN" sz="2400">
                <a:solidFill>
                  <a:srgbClr val="002060"/>
                </a:solidFill>
              </a:rPr>
              <a:t>, bạn nhận ra những đặc trưng</a:t>
            </a:r>
            <a:r>
              <a:rPr lang="en-US" sz="2400">
                <a:solidFill>
                  <a:srgbClr val="002060"/>
                </a:solidFill>
              </a:rPr>
              <a:t> </a:t>
            </a:r>
            <a:r>
              <a:rPr lang="vi-VN" sz="2400">
                <a:solidFill>
                  <a:srgbClr val="002060"/>
                </a:solidFill>
              </a:rPr>
              <a:t>nào trong phong tục, tập quán, tín ngưỡng của người Ê-đê xưa?</a:t>
            </a:r>
            <a:endParaRPr lang="en-US" sz="2400" b="1">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101</a:t>
            </a:fld>
            <a:endParaRPr lang="en-US"/>
          </a:p>
        </p:txBody>
      </p:sp>
    </p:spTree>
    <p:extLst>
      <p:ext uri="{BB962C8B-B14F-4D97-AF65-F5344CB8AC3E}">
        <p14:creationId xmlns:p14="http://schemas.microsoft.com/office/powerpoint/2010/main" val="380026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794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57383" y="1397000"/>
            <a:ext cx="10677235" cy="4350102"/>
          </a:xfrm>
          <a:prstGeom prst="rect">
            <a:avLst/>
          </a:prstGeom>
        </p:spPr>
        <p:txBody>
          <a:bodyPr wrap="square">
            <a:spAutoFit/>
          </a:bodyPr>
          <a:lstStyle/>
          <a:p>
            <a:pPr algn="just">
              <a:lnSpc>
                <a:spcPct val="150000"/>
              </a:lnSpc>
            </a:pPr>
            <a:r>
              <a:rPr lang="en-US" sz="2400" b="1">
                <a:solidFill>
                  <a:srgbClr val="002060"/>
                </a:solidFill>
                <a:latin typeface="Arial (Body)"/>
              </a:rPr>
              <a:t>                       </a:t>
            </a:r>
            <a:r>
              <a:rPr lang="en-US" sz="2667">
                <a:solidFill>
                  <a:srgbClr val="002060"/>
                </a:solidFill>
                <a:latin typeface="Arial" panose="020B0604020202020204" pitchFamily="34" charset="0"/>
                <a:cs typeface="Arial" panose="020B0604020202020204" pitchFamily="34" charset="0"/>
              </a:rPr>
              <a:t>   </a:t>
            </a:r>
            <a:r>
              <a:rPr lang="en-US" sz="2400" b="1">
                <a:solidFill>
                  <a:srgbClr val="002060"/>
                </a:solidFill>
                <a:latin typeface="Arial (Body)"/>
                <a:cs typeface="Times New Roman" pitchFamily="18" charset="0"/>
              </a:rPr>
              <a:t>DẠY HỌC ĐỌC VĂN BẢN CHÈO, TUỒNG</a:t>
            </a:r>
          </a:p>
          <a:p>
            <a:pPr algn="just">
              <a:lnSpc>
                <a:spcPct val="125000"/>
              </a:lnSpc>
            </a:pPr>
            <a:r>
              <a:rPr lang="en-US" sz="2400" b="1">
                <a:solidFill>
                  <a:srgbClr val="002060"/>
                </a:solidFill>
                <a:cs typeface="Arial" panose="020B0604020202020204" pitchFamily="34" charset="0"/>
              </a:rPr>
              <a:t>    </a:t>
            </a:r>
            <a:r>
              <a:rPr lang="vi-VN" sz="2400" b="1">
                <a:solidFill>
                  <a:srgbClr val="002060"/>
                </a:solidFill>
                <a:cs typeface="Arial" panose="020B0604020202020204" pitchFamily="34" charset="0"/>
              </a:rPr>
              <a:t> </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Mục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tiêu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dạy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chèo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tuồng</a:t>
            </a:r>
            <a:r>
              <a:rPr lang="en-US" sz="2400">
                <a:solidFill>
                  <a:srgbClr val="002060"/>
                </a:solidFill>
                <a:cs typeface="Arial" panose="020B0604020202020204" pitchFamily="34" charset="0"/>
              </a:rPr>
              <a:t>:</a:t>
            </a:r>
          </a:p>
          <a:p>
            <a:pPr algn="just">
              <a:lnSpc>
                <a:spcPct val="125000"/>
              </a:lnSpc>
            </a:pPr>
            <a:r>
              <a:rPr lang="en-US" sz="2400">
                <a:solidFill>
                  <a:srgbClr val="002060"/>
                </a:solidFill>
              </a:rPr>
              <a:t>   </a:t>
            </a:r>
            <a:r>
              <a:rPr lang="vi-VN" sz="2400">
                <a:solidFill>
                  <a:srgbClr val="002060"/>
                </a:solidFill>
              </a:rPr>
              <a:t> Nhận biết và phân tích được một số yếu tố của văn bản chèo hoặc tuồng như:</a:t>
            </a:r>
            <a:r>
              <a:rPr lang="en-US" sz="2400">
                <a:solidFill>
                  <a:srgbClr val="002060"/>
                </a:solidFill>
              </a:rPr>
              <a:t> </a:t>
            </a:r>
            <a:r>
              <a:rPr lang="vi-VN" sz="2400">
                <a:solidFill>
                  <a:srgbClr val="002060"/>
                </a:solidFill>
              </a:rPr>
              <a:t>đề tài, tính vô danh, tích truyện, nhân vật, lời thoại, phương thức lưu truyền; phát</a:t>
            </a:r>
            <a:r>
              <a:rPr lang="en-US" sz="2400">
                <a:solidFill>
                  <a:srgbClr val="002060"/>
                </a:solidFill>
              </a:rPr>
              <a:t> </a:t>
            </a:r>
            <a:r>
              <a:rPr lang="vi-VN" sz="2400">
                <a:solidFill>
                  <a:srgbClr val="002060"/>
                </a:solidFill>
              </a:rPr>
              <a:t>hiện được các giá trị đạo đức, văn hoá từ văn bản được học.</a:t>
            </a:r>
            <a:endParaRPr lang="en-US" sz="2400">
              <a:solidFill>
                <a:srgbClr val="002060"/>
              </a:solidFill>
            </a:endParaRPr>
          </a:p>
          <a:p>
            <a:pPr algn="just">
              <a:lnSpc>
                <a:spcPct val="125000"/>
              </a:lnSpc>
            </a:pP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 </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Dạy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văn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bản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chèo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tuồng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cần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chú</a:t>
            </a:r>
            <a:r>
              <a:rPr lang="en-US" sz="2400">
                <a:solidFill>
                  <a:srgbClr val="002060"/>
                </a:solidFill>
                <a:cs typeface="Arial" panose="020B0604020202020204" pitchFamily="34" charset="0"/>
              </a:rPr>
              <a:t> ý:</a:t>
            </a:r>
            <a:r>
              <a:rPr lang="vi-VN" sz="2400">
                <a:solidFill>
                  <a:srgbClr val="002060"/>
                </a:solidFill>
                <a:cs typeface="Arial" panose="020B0604020202020204" pitchFamily="34" charset="0"/>
              </a:rPr>
              <a:t> Chương trình quy định có thể lựa chọn dạy học hoặc chèo hoặc tuồng. Tuy vậy, nếu có điều kiện thời gian thì GV có thể dạy cả hai.</a:t>
            </a:r>
            <a:r>
              <a:rPr lang="en-US" sz="2400">
                <a:solidFill>
                  <a:srgbClr val="002060"/>
                </a:solidFill>
                <a:cs typeface="Arial" panose="020B0604020202020204" pitchFamily="34" charset="0"/>
              </a:rPr>
              <a:t>   </a:t>
            </a:r>
            <a:endParaRPr lang="en-US" sz="2400">
              <a:solidFill>
                <a:srgbClr val="FF0000"/>
              </a:solidFill>
              <a:cs typeface="Arial" panose="020B0604020202020204" pitchFamily="34" charset="0"/>
            </a:endParaRPr>
          </a:p>
          <a:p>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102</a:t>
            </a:fld>
            <a:endParaRPr lang="en-US"/>
          </a:p>
        </p:txBody>
      </p:sp>
    </p:spTree>
    <p:extLst>
      <p:ext uri="{BB962C8B-B14F-4D97-AF65-F5344CB8AC3E}">
        <p14:creationId xmlns:p14="http://schemas.microsoft.com/office/powerpoint/2010/main" val="36552135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47252" y="1140588"/>
            <a:ext cx="10697496" cy="4801314"/>
          </a:xfrm>
          <a:prstGeom prst="rect">
            <a:avLst/>
          </a:prstGeom>
        </p:spPr>
        <p:txBody>
          <a:bodyPr wrap="square">
            <a:spAutoFit/>
          </a:bodyPr>
          <a:lstStyle/>
          <a:p>
            <a:pPr algn="just">
              <a:lnSpc>
                <a:spcPct val="150000"/>
              </a:lnSpc>
            </a:pPr>
            <a:r>
              <a:rPr lang="en-US" sz="2400" b="1">
                <a:solidFill>
                  <a:srgbClr val="002060"/>
                </a:solidFill>
                <a:cs typeface="Arial" panose="020B0604020202020204" pitchFamily="34" charset="0"/>
              </a:rPr>
              <a:t>             MỘT SỐ CÂU HỎI SAU KHI ĐỌC </a:t>
            </a:r>
            <a:r>
              <a:rPr lang="en-US" sz="2400" b="1">
                <a:solidFill>
                  <a:srgbClr val="002060"/>
                </a:solidFill>
                <a:latin typeface="Arial (Body)"/>
                <a:cs typeface="Times New Roman" pitchFamily="18" charset="0"/>
              </a:rPr>
              <a:t>VĂN BẢN CHÈO</a:t>
            </a:r>
          </a:p>
          <a:p>
            <a:pPr algn="just">
              <a:lnSpc>
                <a:spcPct val="125000"/>
              </a:lnSpc>
            </a:pPr>
            <a:r>
              <a:rPr lang="en-US" sz="2400" b="1">
                <a:solidFill>
                  <a:srgbClr val="FF0000"/>
                </a:solidFill>
                <a:cs typeface="Arial" panose="020B0604020202020204" pitchFamily="34" charset="0"/>
              </a:rPr>
              <a:t>       </a:t>
            </a:r>
            <a:r>
              <a:rPr lang="en-US" sz="2400">
                <a:solidFill>
                  <a:srgbClr val="002060"/>
                </a:solidFill>
                <a:cs typeface="Arial" panose="020B0604020202020204" pitchFamily="34" charset="0"/>
              </a:rPr>
              <a:t>– VB </a:t>
            </a:r>
            <a:r>
              <a:rPr lang="en-US" sz="2400" i="1" err="1">
                <a:solidFill>
                  <a:srgbClr val="002060"/>
                </a:solidFill>
                <a:cs typeface="Arial" panose="020B0604020202020204" pitchFamily="34" charset="0"/>
              </a:rPr>
              <a:t>Xúy</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Vân</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giả</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dại</a:t>
            </a:r>
            <a:r>
              <a:rPr lang="en-US" sz="2400" i="1">
                <a:solidFill>
                  <a:srgbClr val="002060"/>
                </a:solidFill>
                <a:cs typeface="Arial" panose="020B0604020202020204" pitchFamily="34" charset="0"/>
              </a:rPr>
              <a:t> </a:t>
            </a:r>
            <a:r>
              <a:rPr lang="en-US" sz="2400">
                <a:solidFill>
                  <a:srgbClr val="002060"/>
                </a:solidFill>
                <a:cs typeface="Arial" panose="020B0604020202020204" pitchFamily="34" charset="0"/>
              </a:rPr>
              <a:t>(</a:t>
            </a:r>
            <a:r>
              <a:rPr lang="en-US" sz="2400" err="1">
                <a:solidFill>
                  <a:srgbClr val="002060"/>
                </a:solidFill>
                <a:cs typeface="Arial" panose="020B0604020202020204" pitchFamily="34" charset="0"/>
              </a:rPr>
              <a:t>chèo</a:t>
            </a:r>
            <a:r>
              <a:rPr lang="en-US" sz="2400">
                <a:solidFill>
                  <a:srgbClr val="002060"/>
                </a:solidFill>
                <a:cs typeface="Arial" panose="020B0604020202020204" pitchFamily="34" charset="0"/>
              </a:rPr>
              <a:t>)</a:t>
            </a:r>
          </a:p>
          <a:p>
            <a:pPr algn="just">
              <a:lnSpc>
                <a:spcPct val="125000"/>
              </a:lnSpc>
            </a:pPr>
            <a:r>
              <a:rPr lang="en-US" sz="2400">
                <a:solidFill>
                  <a:srgbClr val="002060"/>
                </a:solidFill>
              </a:rPr>
              <a:t>       + </a:t>
            </a:r>
            <a:r>
              <a:rPr lang="vi-VN" sz="2400">
                <a:solidFill>
                  <a:srgbClr val="002060"/>
                </a:solidFill>
              </a:rPr>
              <a:t>Qua đoạn xưng danh của Xuý Vân, có thể nhận ra được những đặc điểm gì của</a:t>
            </a:r>
            <a:r>
              <a:rPr lang="en-US" sz="2400">
                <a:solidFill>
                  <a:srgbClr val="002060"/>
                </a:solidFill>
              </a:rPr>
              <a:t> </a:t>
            </a:r>
            <a:r>
              <a:rPr lang="vi-VN" sz="2400">
                <a:solidFill>
                  <a:srgbClr val="002060"/>
                </a:solidFill>
              </a:rPr>
              <a:t>sân khấu chèo (cách xưng danh, sự tương tác giữa người xem và người diễn,…)?</a:t>
            </a:r>
            <a:endParaRPr lang="en-US" sz="2400">
              <a:solidFill>
                <a:srgbClr val="002060"/>
              </a:solidFill>
            </a:endParaRPr>
          </a:p>
          <a:p>
            <a:pPr algn="just">
              <a:lnSpc>
                <a:spcPct val="125000"/>
              </a:lnSpc>
            </a:pPr>
            <a:r>
              <a:rPr lang="en-US" sz="2400">
                <a:solidFill>
                  <a:srgbClr val="002060"/>
                </a:solidFill>
              </a:rPr>
              <a:t>      + </a:t>
            </a:r>
            <a:r>
              <a:rPr lang="vi-VN" sz="2400">
                <a:solidFill>
                  <a:srgbClr val="002060"/>
                </a:solidFill>
              </a:rPr>
              <a:t>Nêu một số đặc điểm của ngôn ngữ chèo mà bạn nhận biết được qua đoạn trích</a:t>
            </a:r>
            <a:r>
              <a:rPr lang="en-US" sz="2400">
                <a:solidFill>
                  <a:srgbClr val="002060"/>
                </a:solidFill>
              </a:rPr>
              <a:t> </a:t>
            </a:r>
            <a:r>
              <a:rPr lang="vi-VN" sz="2400">
                <a:solidFill>
                  <a:srgbClr val="002060"/>
                </a:solidFill>
              </a:rPr>
              <a:t>(thể thơ quen dùng; chất liệu ca dao, dân ca;…).</a:t>
            </a:r>
            <a:endParaRPr lang="en-US" sz="2400">
              <a:solidFill>
                <a:srgbClr val="002060"/>
              </a:solidFill>
            </a:endParaRPr>
          </a:p>
          <a:p>
            <a:pPr algn="just">
              <a:lnSpc>
                <a:spcPct val="125000"/>
              </a:lnSpc>
            </a:pPr>
            <a:r>
              <a:rPr lang="en-US" sz="2400">
                <a:solidFill>
                  <a:srgbClr val="002060"/>
                </a:solidFill>
              </a:rPr>
              <a:t>      + </a:t>
            </a:r>
            <a:r>
              <a:rPr lang="en-US" sz="2400" err="1">
                <a:solidFill>
                  <a:srgbClr val="002060"/>
                </a:solidFill>
              </a:rPr>
              <a:t>Với</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lớp</a:t>
            </a:r>
            <a:r>
              <a:rPr lang="en-US" sz="2400">
                <a:solidFill>
                  <a:srgbClr val="002060"/>
                </a:solidFill>
              </a:rPr>
              <a:t> </a:t>
            </a:r>
            <a:r>
              <a:rPr lang="en-US" sz="2400" err="1">
                <a:solidFill>
                  <a:srgbClr val="002060"/>
                </a:solidFill>
              </a:rPr>
              <a:t>chèo</a:t>
            </a:r>
            <a:r>
              <a:rPr lang="en-US" sz="2400">
                <a:solidFill>
                  <a:srgbClr val="002060"/>
                </a:solidFill>
              </a:rPr>
              <a:t> </a:t>
            </a:r>
            <a:r>
              <a:rPr lang="en-US" sz="2400" i="1" err="1">
                <a:solidFill>
                  <a:srgbClr val="002060"/>
                </a:solidFill>
              </a:rPr>
              <a:t>Xuý</a:t>
            </a:r>
            <a:r>
              <a:rPr lang="en-US" sz="2400" i="1">
                <a:solidFill>
                  <a:srgbClr val="002060"/>
                </a:solidFill>
              </a:rPr>
              <a:t> </a:t>
            </a:r>
            <a:r>
              <a:rPr lang="en-US" sz="2400" i="1" err="1">
                <a:solidFill>
                  <a:srgbClr val="002060"/>
                </a:solidFill>
              </a:rPr>
              <a:t>Vân</a:t>
            </a:r>
            <a:r>
              <a:rPr lang="en-US" sz="2400" i="1">
                <a:solidFill>
                  <a:srgbClr val="002060"/>
                </a:solidFill>
              </a:rPr>
              <a:t> </a:t>
            </a:r>
            <a:r>
              <a:rPr lang="en-US" sz="2400" i="1" err="1">
                <a:solidFill>
                  <a:srgbClr val="002060"/>
                </a:solidFill>
              </a:rPr>
              <a:t>giả</a:t>
            </a:r>
            <a:r>
              <a:rPr lang="en-US" sz="2400" i="1">
                <a:solidFill>
                  <a:srgbClr val="002060"/>
                </a:solidFill>
              </a:rPr>
              <a:t> </a:t>
            </a:r>
            <a:r>
              <a:rPr lang="en-US" sz="2400" i="1" err="1">
                <a:solidFill>
                  <a:srgbClr val="002060"/>
                </a:solidFill>
              </a:rPr>
              <a:t>dại</a:t>
            </a:r>
            <a:r>
              <a:rPr lang="en-US" sz="2400">
                <a:solidFill>
                  <a:srgbClr val="002060"/>
                </a:solidFill>
              </a:rPr>
              <a:t>, ta </a:t>
            </a:r>
            <a:r>
              <a:rPr lang="en-US" sz="2400" err="1">
                <a:solidFill>
                  <a:srgbClr val="002060"/>
                </a:solidFill>
              </a:rPr>
              <a:t>chỉ</a:t>
            </a:r>
            <a:r>
              <a:rPr lang="en-US" sz="2400">
                <a:solidFill>
                  <a:srgbClr val="002060"/>
                </a:solidFill>
              </a:rPr>
              <a:t> </a:t>
            </a:r>
            <a:r>
              <a:rPr lang="en-US" sz="2400" err="1">
                <a:solidFill>
                  <a:srgbClr val="002060"/>
                </a:solidFill>
              </a:rPr>
              <a:t>cần</a:t>
            </a:r>
            <a:r>
              <a:rPr lang="en-US" sz="2400">
                <a:solidFill>
                  <a:srgbClr val="002060"/>
                </a:solidFill>
              </a:rPr>
              <a:t> </a:t>
            </a:r>
            <a:r>
              <a:rPr lang="en-US" sz="2400" err="1">
                <a:solidFill>
                  <a:srgbClr val="002060"/>
                </a:solidFill>
              </a:rPr>
              <a:t>khoảng</a:t>
            </a:r>
            <a:r>
              <a:rPr lang="en-US" sz="2400">
                <a:solidFill>
                  <a:srgbClr val="002060"/>
                </a:solidFill>
              </a:rPr>
              <a:t> 3 </a:t>
            </a:r>
            <a:r>
              <a:rPr lang="en-US" sz="2400" err="1">
                <a:solidFill>
                  <a:srgbClr val="002060"/>
                </a:solidFill>
              </a:rPr>
              <a:t>phút</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xong</a:t>
            </a:r>
            <a:r>
              <a:rPr lang="en-US" sz="2400">
                <a:solidFill>
                  <a:srgbClr val="002060"/>
                </a:solidFill>
              </a:rPr>
              <a:t>, </a:t>
            </a:r>
            <a:r>
              <a:rPr lang="vi-VN" sz="2400">
                <a:solidFill>
                  <a:srgbClr val="002060"/>
                </a:solidFill>
              </a:rPr>
              <a:t>nhưng để diễn trên sân khấu, cần tới gần 15 phút. Từ thực tế này, có thể rút ra</a:t>
            </a:r>
            <a:r>
              <a:rPr lang="en-US" sz="2400">
                <a:solidFill>
                  <a:srgbClr val="002060"/>
                </a:solidFill>
              </a:rPr>
              <a:t> </a:t>
            </a:r>
            <a:r>
              <a:rPr lang="vi-VN" sz="2400">
                <a:solidFill>
                  <a:srgbClr val="002060"/>
                </a:solidFill>
              </a:rPr>
              <a:t>được nhận xét gì về nghệ thuật chèo? </a:t>
            </a:r>
            <a:endParaRPr lang="en-US" sz="240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103</a:t>
            </a:fld>
            <a:endParaRPr lang="en-US"/>
          </a:p>
        </p:txBody>
      </p:sp>
    </p:spTree>
    <p:extLst>
      <p:ext uri="{BB962C8B-B14F-4D97-AF65-F5344CB8AC3E}">
        <p14:creationId xmlns:p14="http://schemas.microsoft.com/office/powerpoint/2010/main" val="3797768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8826"/>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35743" y="885723"/>
            <a:ext cx="10697496" cy="5262979"/>
          </a:xfrm>
          <a:prstGeom prst="rect">
            <a:avLst/>
          </a:prstGeom>
        </p:spPr>
        <p:txBody>
          <a:bodyPr wrap="square">
            <a:spAutoFit/>
          </a:bodyPr>
          <a:lstStyle/>
          <a:p>
            <a:pPr algn="just">
              <a:lnSpc>
                <a:spcPct val="150000"/>
              </a:lnSpc>
            </a:pPr>
            <a:r>
              <a:rPr lang="en-US" sz="2400" b="1">
                <a:solidFill>
                  <a:srgbClr val="002060"/>
                </a:solidFill>
                <a:cs typeface="Arial" panose="020B0604020202020204" pitchFamily="34" charset="0"/>
              </a:rPr>
              <a:t>             MỘT SỐ CÂU HỎI SAU KHI ĐỌC </a:t>
            </a:r>
            <a:r>
              <a:rPr lang="en-US" sz="2400" b="1">
                <a:solidFill>
                  <a:srgbClr val="002060"/>
                </a:solidFill>
                <a:latin typeface="Arial (Body)"/>
                <a:cs typeface="Times New Roman" pitchFamily="18" charset="0"/>
              </a:rPr>
              <a:t>VĂN BẢN TUỒNG</a:t>
            </a:r>
          </a:p>
          <a:p>
            <a:pPr algn="just">
              <a:lnSpc>
                <a:spcPct val="125000"/>
              </a:lnSpc>
            </a:pPr>
            <a:r>
              <a:rPr lang="en-US" sz="2400" b="1">
                <a:solidFill>
                  <a:srgbClr val="FF0000"/>
                </a:solidFill>
                <a:cs typeface="Arial" panose="020B0604020202020204" pitchFamily="34" charset="0"/>
              </a:rPr>
              <a:t>       </a:t>
            </a:r>
            <a:r>
              <a:rPr lang="en-US" sz="2400">
                <a:solidFill>
                  <a:srgbClr val="002060"/>
                </a:solidFill>
                <a:cs typeface="Arial" panose="020B0604020202020204" pitchFamily="34" charset="0"/>
              </a:rPr>
              <a:t>– VB </a:t>
            </a:r>
            <a:r>
              <a:rPr lang="en-US" sz="2400" i="1" err="1">
                <a:solidFill>
                  <a:srgbClr val="002060"/>
                </a:solidFill>
                <a:cs typeface="Arial" panose="020B0604020202020204" pitchFamily="34" charset="0"/>
              </a:rPr>
              <a:t>Huyện</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đường</a:t>
            </a:r>
            <a:r>
              <a:rPr lang="en-US" sz="2400" i="1">
                <a:solidFill>
                  <a:srgbClr val="002060"/>
                </a:solidFill>
                <a:cs typeface="Arial" panose="020B0604020202020204" pitchFamily="34" charset="0"/>
              </a:rPr>
              <a:t> </a:t>
            </a:r>
            <a:r>
              <a:rPr lang="en-US" sz="2400">
                <a:solidFill>
                  <a:srgbClr val="002060"/>
                </a:solidFill>
                <a:cs typeface="Arial" panose="020B0604020202020204" pitchFamily="34" charset="0"/>
              </a:rPr>
              <a:t>(</a:t>
            </a:r>
            <a:r>
              <a:rPr lang="en-US" sz="2400" err="1">
                <a:solidFill>
                  <a:srgbClr val="002060"/>
                </a:solidFill>
                <a:cs typeface="Arial" panose="020B0604020202020204" pitchFamily="34" charset="0"/>
              </a:rPr>
              <a:t>tuồng</a:t>
            </a:r>
            <a:r>
              <a:rPr lang="en-US" sz="2400">
                <a:solidFill>
                  <a:srgbClr val="002060"/>
                </a:solidFill>
                <a:cs typeface="Arial" panose="020B0604020202020204" pitchFamily="34" charset="0"/>
              </a:rPr>
              <a:t>)</a:t>
            </a:r>
          </a:p>
          <a:p>
            <a:pPr algn="just">
              <a:lnSpc>
                <a:spcPct val="125000"/>
              </a:lnSpc>
            </a:pPr>
            <a:r>
              <a:rPr lang="en-US" sz="2400">
                <a:solidFill>
                  <a:srgbClr val="002060"/>
                </a:solidFill>
                <a:cs typeface="Arial" panose="020B0604020202020204" pitchFamily="34" charset="0"/>
              </a:rPr>
              <a:t>       + </a:t>
            </a:r>
            <a:r>
              <a:rPr lang="en-US" sz="2400" err="1">
                <a:solidFill>
                  <a:srgbClr val="002060"/>
                </a:solidFill>
              </a:rPr>
              <a:t>Tóm</a:t>
            </a:r>
            <a:r>
              <a:rPr lang="en-US" sz="2400">
                <a:solidFill>
                  <a:srgbClr val="002060"/>
                </a:solidFill>
              </a:rPr>
              <a:t> </a:t>
            </a:r>
            <a:r>
              <a:rPr lang="en-US" sz="2400" err="1">
                <a:solidFill>
                  <a:srgbClr val="002060"/>
                </a:solidFill>
              </a:rPr>
              <a:t>tắt</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việc</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đoạn</a:t>
            </a:r>
            <a:r>
              <a:rPr lang="en-US" sz="2400">
                <a:solidFill>
                  <a:srgbClr val="002060"/>
                </a:solidFill>
              </a:rPr>
              <a:t> </a:t>
            </a:r>
            <a:r>
              <a:rPr lang="en-US" sz="2400" err="1">
                <a:solidFill>
                  <a:srgbClr val="002060"/>
                </a:solidFill>
              </a:rPr>
              <a:t>trích</a:t>
            </a:r>
            <a:r>
              <a:rPr lang="en-US" sz="2400">
                <a:solidFill>
                  <a:srgbClr val="002060"/>
                </a:solidFill>
              </a:rPr>
              <a:t>.</a:t>
            </a:r>
          </a:p>
          <a:p>
            <a:pPr algn="just">
              <a:lnSpc>
                <a:spcPct val="125000"/>
              </a:lnSpc>
            </a:pPr>
            <a:r>
              <a:rPr lang="en-US" sz="2400">
                <a:solidFill>
                  <a:srgbClr val="002060"/>
                </a:solidFill>
              </a:rPr>
              <a:t>       + </a:t>
            </a:r>
            <a:r>
              <a:rPr lang="vi-VN" sz="2400">
                <a:solidFill>
                  <a:srgbClr val="002060"/>
                </a:solidFill>
              </a:rPr>
              <a:t>Liệt kê những lời thoại cho thấy sự tương đồng về bản chất, thủ đoạn giữa các</a:t>
            </a:r>
            <a:r>
              <a:rPr lang="en-US" sz="2400">
                <a:solidFill>
                  <a:srgbClr val="002060"/>
                </a:solidFill>
              </a:rPr>
              <a:t> </a:t>
            </a:r>
            <a:r>
              <a:rPr lang="vi-VN" sz="2400">
                <a:solidFill>
                  <a:srgbClr val="002060"/>
                </a:solidFill>
              </a:rPr>
              <a:t>nhân vật ở huyện đường, từ tri huyện đến đề lại và lính lệ.</a:t>
            </a:r>
          </a:p>
          <a:p>
            <a:pPr algn="just">
              <a:lnSpc>
                <a:spcPct val="125000"/>
              </a:lnSpc>
            </a:pPr>
            <a:r>
              <a:rPr lang="en-US" sz="2400">
                <a:solidFill>
                  <a:srgbClr val="002060"/>
                </a:solidFill>
              </a:rPr>
              <a:t>       + </a:t>
            </a:r>
            <a:r>
              <a:rPr lang="vi-VN" sz="2400">
                <a:solidFill>
                  <a:srgbClr val="002060"/>
                </a:solidFill>
              </a:rPr>
              <a:t>Lời tự giới thiệu (qua hình thức nói lối) của nhân vật tri huyện đã giúp người xem,</a:t>
            </a:r>
            <a:r>
              <a:rPr lang="en-US" sz="2400">
                <a:solidFill>
                  <a:srgbClr val="002060"/>
                </a:solidFill>
              </a:rPr>
              <a:t> </a:t>
            </a:r>
            <a:r>
              <a:rPr lang="vi-VN" sz="2400">
                <a:solidFill>
                  <a:srgbClr val="002060"/>
                </a:solidFill>
              </a:rPr>
              <a:t>người đọc hiểu được điều gì về con người ông ta? Hãy so sánh lời tự giới thiệu đó</a:t>
            </a:r>
            <a:r>
              <a:rPr lang="en-US" sz="2400">
                <a:solidFill>
                  <a:srgbClr val="002060"/>
                </a:solidFill>
              </a:rPr>
              <a:t> </a:t>
            </a:r>
            <a:r>
              <a:rPr lang="vi-VN" sz="2400">
                <a:solidFill>
                  <a:srgbClr val="002060"/>
                </a:solidFill>
              </a:rPr>
              <a:t>của một nhân vật cụ thể trong tuồng với những lời tự giới thiệu thường gặp trong</a:t>
            </a:r>
            <a:r>
              <a:rPr lang="en-US" sz="2400">
                <a:solidFill>
                  <a:srgbClr val="002060"/>
                </a:solidFill>
              </a:rPr>
              <a:t> </a:t>
            </a:r>
            <a:r>
              <a:rPr lang="en-US" sz="2400" err="1">
                <a:solidFill>
                  <a:srgbClr val="002060"/>
                </a:solidFill>
              </a:rPr>
              <a:t>đời</a:t>
            </a:r>
            <a:r>
              <a:rPr lang="en-US" sz="2400">
                <a:solidFill>
                  <a:srgbClr val="002060"/>
                </a:solidFill>
              </a:rPr>
              <a:t> </a:t>
            </a:r>
            <a:r>
              <a:rPr lang="en-US" sz="2400" err="1">
                <a:solidFill>
                  <a:srgbClr val="002060"/>
                </a:solidFill>
              </a:rPr>
              <a:t>sống</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rút</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xét</a:t>
            </a:r>
            <a:r>
              <a:rPr lang="en-US" sz="2400">
                <a:solidFill>
                  <a:srgbClr val="002060"/>
                </a:solidFill>
              </a:rPr>
              <a:t> </a:t>
            </a:r>
            <a:r>
              <a:rPr lang="en-US" sz="2400" err="1">
                <a:solidFill>
                  <a:srgbClr val="002060"/>
                </a:solidFill>
              </a:rPr>
              <a:t>cần</a:t>
            </a:r>
            <a:r>
              <a:rPr lang="en-US" sz="2400">
                <a:solidFill>
                  <a:srgbClr val="002060"/>
                </a:solidFill>
              </a:rPr>
              <a:t> </a:t>
            </a:r>
            <a:r>
              <a:rPr lang="en-US" sz="2400" err="1">
                <a:solidFill>
                  <a:srgbClr val="002060"/>
                </a:solidFill>
              </a:rPr>
              <a:t>thiết</a:t>
            </a:r>
            <a:r>
              <a:rPr lang="en-US" sz="2400">
                <a:solidFill>
                  <a:srgbClr val="002060"/>
                </a:solidFill>
              </a:rPr>
              <a:t>.</a:t>
            </a:r>
          </a:p>
          <a:p>
            <a:pPr algn="just">
              <a:lnSpc>
                <a:spcPct val="125000"/>
              </a:lnSpc>
            </a:pPr>
            <a:r>
              <a:rPr lang="en-US" sz="2400">
                <a:solidFill>
                  <a:srgbClr val="002060"/>
                </a:solidFill>
              </a:rPr>
              <a:t>      + </a:t>
            </a:r>
            <a:r>
              <a:rPr lang="vi-VN" sz="2400">
                <a:solidFill>
                  <a:srgbClr val="002060"/>
                </a:solidFill>
              </a:rPr>
              <a:t>Nếu được tham gia dựng lại cảnh </a:t>
            </a:r>
            <a:r>
              <a:rPr lang="vi-VN" sz="2400" i="1">
                <a:solidFill>
                  <a:srgbClr val="002060"/>
                </a:solidFill>
              </a:rPr>
              <a:t>Huyện đường </a:t>
            </a:r>
            <a:r>
              <a:rPr lang="vi-VN" sz="2400">
                <a:solidFill>
                  <a:srgbClr val="002060"/>
                </a:solidFill>
              </a:rPr>
              <a:t>trên sân khấu, bạn sẽ lưu ý điều</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diễn</a:t>
            </a:r>
            <a:r>
              <a:rPr lang="en-US" sz="2400">
                <a:solidFill>
                  <a:srgbClr val="002060"/>
                </a:solidFill>
              </a:rPr>
              <a:t> </a:t>
            </a:r>
            <a:r>
              <a:rPr lang="en-US" sz="2400" err="1">
                <a:solidFill>
                  <a:srgbClr val="002060"/>
                </a:solidFill>
              </a:rPr>
              <a:t>xuất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diễn</a:t>
            </a:r>
            <a:r>
              <a:rPr lang="en-US" sz="2400">
                <a:solidFill>
                  <a:srgbClr val="002060"/>
                </a:solidFill>
              </a:rPr>
              <a:t> </a:t>
            </a:r>
            <a:r>
              <a:rPr lang="en-US" sz="2400" err="1">
                <a:solidFill>
                  <a:srgbClr val="002060"/>
                </a:solidFill>
              </a:rPr>
              <a:t>viên</a:t>
            </a:r>
            <a:r>
              <a:rPr lang="en-US" sz="2400">
                <a:solidFill>
                  <a:srgbClr val="002060"/>
                </a:solidFill>
              </a:rPr>
              <a:t>? </a:t>
            </a:r>
            <a:r>
              <a:rPr lang="en-US" sz="2400" err="1">
                <a:solidFill>
                  <a:srgbClr val="002060"/>
                </a:solidFill>
              </a:rPr>
              <a:t>Vì</a:t>
            </a:r>
            <a:r>
              <a:rPr lang="en-US" sz="2400">
                <a:solidFill>
                  <a:srgbClr val="002060"/>
                </a:solidFill>
              </a:rPr>
              <a:t> </a:t>
            </a:r>
            <a:r>
              <a:rPr lang="en-US" sz="2400" err="1">
                <a:solidFill>
                  <a:srgbClr val="002060"/>
                </a:solidFill>
              </a:rPr>
              <a:t>sao</a:t>
            </a:r>
            <a:r>
              <a:rPr lang="en-US" sz="2400">
                <a:solidFill>
                  <a:srgbClr val="002060"/>
                </a:solidFill>
              </a:rPr>
              <a:t>?</a:t>
            </a:r>
            <a:endParaRPr lang="en-US" sz="240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104</a:t>
            </a:fld>
            <a:endParaRPr lang="en-US"/>
          </a:p>
        </p:txBody>
      </p:sp>
    </p:spTree>
    <p:extLst>
      <p:ext uri="{BB962C8B-B14F-4D97-AF65-F5344CB8AC3E}">
        <p14:creationId xmlns:p14="http://schemas.microsoft.com/office/powerpoint/2010/main" val="429365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8220"/>
            <a:ext cx="12198284" cy="7492997"/>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57084" y="0"/>
            <a:ext cx="10913806" cy="6715621"/>
          </a:xfrm>
          <a:prstGeom prst="rect">
            <a:avLst/>
          </a:prstGeom>
        </p:spPr>
        <p:txBody>
          <a:bodyPr wrap="square">
            <a:spAutoFit/>
          </a:bodyPr>
          <a:lstStyle/>
          <a:p>
            <a:pPr indent="360662" algn="just">
              <a:lnSpc>
                <a:spcPct val="150000"/>
              </a:lnSpc>
            </a:pPr>
            <a:r>
              <a:rPr lang="en-US" sz="2667" dirty="0">
                <a:solidFill>
                  <a:srgbClr val="002060"/>
                </a:solidFill>
                <a:latin typeface="Arial" panose="020B0604020202020204" pitchFamily="34" charset="0"/>
                <a:cs typeface="Arial" panose="020B0604020202020204" pitchFamily="34" charset="0"/>
              </a:rPr>
              <a:t>                     </a:t>
            </a:r>
            <a:r>
              <a:rPr lang="en-US" sz="2667" b="1" dirty="0">
                <a:solidFill>
                  <a:srgbClr val="002060"/>
                </a:solidFill>
                <a:latin typeface="Arial" panose="020B0604020202020204" pitchFamily="34" charset="0"/>
                <a:cs typeface="Arial" panose="020B0604020202020204" pitchFamily="34" charset="0"/>
              </a:rPr>
              <a:t>DẠY HỌC ĐỌC VĂN BẢN NGHỊ LUẬN</a:t>
            </a:r>
          </a:p>
          <a:p>
            <a:pPr indent="360662" algn="just">
              <a:lnSpc>
                <a:spcPct val="125000"/>
              </a:lnSpc>
            </a:pPr>
            <a:r>
              <a:rPr lang="en-US" sz="26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spc="-67" dirty="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400" spc="-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spc="-67" dirty="0" err="1">
                <a:solidFill>
                  <a:srgbClr val="002060"/>
                </a:solidFill>
                <a:latin typeface="Arial" panose="020B0604020202020204" pitchFamily="34" charset="0"/>
                <a:ea typeface="Calibri" panose="020F0502020204030204" pitchFamily="34" charset="0"/>
                <a:cs typeface="Arial" panose="020B0604020202020204" pitchFamily="34" charset="0"/>
              </a:rPr>
              <a:t>tiêu</a:t>
            </a:r>
            <a:r>
              <a:rPr lang="en-US" sz="2400" spc="-67" dirty="0">
                <a:solidFill>
                  <a:srgbClr val="002060"/>
                </a:solidFill>
                <a:latin typeface="Arial" panose="020B0604020202020204" pitchFamily="34" charset="0"/>
                <a:ea typeface="Calibri" panose="020F0502020204030204" pitchFamily="34" charset="0"/>
                <a:cs typeface="Arial" panose="020B0604020202020204" pitchFamily="34" charset="0"/>
              </a:rPr>
              <a:t> của </a:t>
            </a:r>
            <a:r>
              <a:rPr lang="en-US" sz="2400" spc="-67" dirty="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400" spc="-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spc="-67" dirty="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spc="-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spc="-67"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spc="-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spc="-67"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spc="-67" dirty="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spc="-67" dirty="0" err="1">
                <a:solidFill>
                  <a:srgbClr val="002060"/>
                </a:solidFill>
                <a:latin typeface="Arial" panose="020B0604020202020204" pitchFamily="34" charset="0"/>
                <a:ea typeface="Calibri" panose="020F0502020204030204" pitchFamily="34" charset="0"/>
                <a:cs typeface="Arial" panose="020B0604020202020204" pitchFamily="34" charset="0"/>
              </a:rPr>
              <a:t>nghị</a:t>
            </a:r>
            <a:r>
              <a:rPr lang="en-US" sz="2400" spc="-67"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spc="-67" dirty="0" err="1">
                <a:solidFill>
                  <a:srgbClr val="002060"/>
                </a:solidFill>
                <a:latin typeface="Arial" panose="020B0604020202020204" pitchFamily="34" charset="0"/>
                <a:ea typeface="Calibri" panose="020F0502020204030204" pitchFamily="34" charset="0"/>
                <a:cs typeface="Arial" panose="020B0604020202020204" pitchFamily="34" charset="0"/>
              </a:rPr>
              <a:t>luận</a:t>
            </a:r>
            <a:r>
              <a:rPr lang="en-US" sz="2400" spc="-67" dirty="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25000"/>
              </a:lnSpc>
            </a:pPr>
            <a:r>
              <a:rPr lang="en-US" sz="2400" dirty="0">
                <a:solidFill>
                  <a:srgbClr val="002060"/>
                </a:solidFill>
              </a:rPr>
              <a:t>     + </a:t>
            </a:r>
            <a:r>
              <a:rPr lang="vi-VN" sz="2400" dirty="0">
                <a:solidFill>
                  <a:srgbClr val="002060"/>
                </a:solidFill>
              </a:rPr>
              <a:t>Nhận biết và phân tích được nội dung của luận đề, luận điểm, lí lẽ và bằng chứng tiêu</a:t>
            </a:r>
            <a:r>
              <a:rPr lang="en-US" sz="2400" dirty="0">
                <a:solidFill>
                  <a:srgbClr val="002060"/>
                </a:solidFill>
              </a:rPr>
              <a:t> </a:t>
            </a:r>
            <a:r>
              <a:rPr lang="vi-VN" sz="2400" dirty="0">
                <a:solidFill>
                  <a:srgbClr val="002060"/>
                </a:solidFill>
              </a:rPr>
              <a:t>biểu trong văn bản nghị luận. Phân tích được mối quan hệ giữa các luận điểm, lí lẽ,</a:t>
            </a:r>
            <a:r>
              <a:rPr lang="en-US" sz="2400" dirty="0">
                <a:solidFill>
                  <a:srgbClr val="002060"/>
                </a:solidFill>
              </a:rPr>
              <a:t> </a:t>
            </a:r>
            <a:r>
              <a:rPr lang="en-US" sz="2400" dirty="0" err="1">
                <a:solidFill>
                  <a:srgbClr val="002060"/>
                </a:solidFill>
              </a:rPr>
              <a:t>bằng</a:t>
            </a:r>
            <a:r>
              <a:rPr lang="en-US" sz="2400" dirty="0">
                <a:solidFill>
                  <a:srgbClr val="002060"/>
                </a:solidFill>
              </a:rPr>
              <a:t> </a:t>
            </a:r>
            <a:r>
              <a:rPr lang="en-US" sz="2400" dirty="0" err="1">
                <a:solidFill>
                  <a:srgbClr val="002060"/>
                </a:solidFill>
              </a:rPr>
              <a:t>chứng</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vai</a:t>
            </a:r>
            <a:r>
              <a:rPr lang="en-US" sz="2400" dirty="0">
                <a:solidFill>
                  <a:srgbClr val="002060"/>
                </a:solidFill>
              </a:rPr>
              <a:t> </a:t>
            </a:r>
            <a:r>
              <a:rPr lang="en-US" sz="2400" dirty="0" err="1">
                <a:solidFill>
                  <a:srgbClr val="002060"/>
                </a:solidFill>
              </a:rPr>
              <a:t>trò</a:t>
            </a:r>
            <a:r>
              <a:rPr lang="en-US" sz="2400" dirty="0">
                <a:solidFill>
                  <a:srgbClr val="002060"/>
                </a:solidFill>
              </a:rPr>
              <a:t> của </a:t>
            </a:r>
            <a:r>
              <a:rPr lang="en-US" sz="2400" dirty="0" err="1">
                <a:solidFill>
                  <a:srgbClr val="002060"/>
                </a:solidFill>
              </a:rPr>
              <a:t>chúng</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việc</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nội</a:t>
            </a:r>
            <a:r>
              <a:rPr lang="en-US" sz="2400" dirty="0">
                <a:solidFill>
                  <a:srgbClr val="002060"/>
                </a:solidFill>
              </a:rPr>
              <a:t> dung của </a:t>
            </a:r>
            <a:r>
              <a:rPr lang="en-US" sz="2400" dirty="0" err="1">
                <a:solidFill>
                  <a:srgbClr val="002060"/>
                </a:solidFill>
              </a:rPr>
              <a:t>văn</a:t>
            </a:r>
            <a:r>
              <a:rPr lang="en-US" sz="2400" dirty="0">
                <a:solidFill>
                  <a:srgbClr val="002060"/>
                </a:solidFill>
              </a:rPr>
              <a:t> </a:t>
            </a:r>
            <a:r>
              <a:rPr lang="en-US" sz="2400" dirty="0" err="1">
                <a:solidFill>
                  <a:srgbClr val="002060"/>
                </a:solidFill>
              </a:rPr>
              <a:t>bản</a:t>
            </a:r>
            <a:r>
              <a:rPr lang="en-US" sz="2400" dirty="0">
                <a:solidFill>
                  <a:srgbClr val="002060"/>
                </a:solidFill>
              </a:rPr>
              <a:t> </a:t>
            </a:r>
            <a:r>
              <a:rPr lang="en-US" sz="2400" dirty="0" err="1">
                <a:solidFill>
                  <a:srgbClr val="002060"/>
                </a:solidFill>
              </a:rPr>
              <a:t>nghị</a:t>
            </a:r>
            <a:r>
              <a:rPr lang="en-US" sz="2400" dirty="0">
                <a:solidFill>
                  <a:srgbClr val="002060"/>
                </a:solidFill>
              </a:rPr>
              <a:t> </a:t>
            </a:r>
            <a:r>
              <a:rPr lang="en-US" sz="2400" dirty="0" err="1">
                <a:solidFill>
                  <a:srgbClr val="002060"/>
                </a:solidFill>
              </a:rPr>
              <a:t>luận</a:t>
            </a:r>
            <a:r>
              <a:rPr lang="en-US" sz="2400" dirty="0">
                <a:solidFill>
                  <a:srgbClr val="002060"/>
                </a:solidFill>
              </a:rPr>
              <a:t>.</a:t>
            </a:r>
          </a:p>
          <a:p>
            <a:pPr algn="just">
              <a:lnSpc>
                <a:spcPct val="125000"/>
              </a:lnSpc>
            </a:pPr>
            <a:r>
              <a:rPr lang="en-US" sz="2400" dirty="0">
                <a:solidFill>
                  <a:srgbClr val="002060"/>
                </a:solidFill>
              </a:rPr>
              <a:t>     + </a:t>
            </a:r>
            <a:r>
              <a:rPr lang="vi-VN" sz="2400" dirty="0">
                <a:solidFill>
                  <a:srgbClr val="002060"/>
                </a:solidFill>
              </a:rPr>
              <a:t>Xác định được ý nghĩa của văn bản nghị luận; dựa vào các luận điểm, lí lẽ và bằng</a:t>
            </a:r>
            <a:r>
              <a:rPr lang="en-US" sz="2400" dirty="0">
                <a:solidFill>
                  <a:srgbClr val="002060"/>
                </a:solidFill>
              </a:rPr>
              <a:t> </a:t>
            </a:r>
            <a:r>
              <a:rPr lang="vi-VN" sz="2400" dirty="0">
                <a:solidFill>
                  <a:srgbClr val="002060"/>
                </a:solidFill>
              </a:rPr>
              <a:t>chứng để nhận biết được mục đích, quan điểm của người viết.</a:t>
            </a:r>
            <a:endParaRPr lang="en-US" sz="2400" dirty="0">
              <a:solidFill>
                <a:srgbClr val="002060"/>
              </a:solidFill>
            </a:endParaRPr>
          </a:p>
          <a:p>
            <a:pPr algn="just">
              <a:lnSpc>
                <a:spcPct val="125000"/>
              </a:lnSpc>
            </a:pPr>
            <a:r>
              <a:rPr lang="en-US" sz="2400" dirty="0">
                <a:solidFill>
                  <a:srgbClr val="002060"/>
                </a:solidFill>
              </a:rPr>
              <a:t>     + </a:t>
            </a:r>
            <a:r>
              <a:rPr lang="vi-VN" sz="2400" dirty="0">
                <a:solidFill>
                  <a:srgbClr val="002060"/>
                </a:solidFill>
              </a:rPr>
              <a:t>Nhận biết và phân tích được cách sắp xếp, trình bày luận điểm, lí lẽ, bằng chứng và</a:t>
            </a:r>
            <a:r>
              <a:rPr lang="en-US" sz="2400" dirty="0">
                <a:solidFill>
                  <a:srgbClr val="002060"/>
                </a:solidFill>
              </a:rPr>
              <a:t> </a:t>
            </a:r>
            <a:r>
              <a:rPr lang="en-US" sz="2400" dirty="0" err="1">
                <a:solidFill>
                  <a:srgbClr val="002060"/>
                </a:solidFill>
              </a:rPr>
              <a:t>vai</a:t>
            </a:r>
            <a:r>
              <a:rPr lang="en-US" sz="2400" dirty="0">
                <a:solidFill>
                  <a:srgbClr val="002060"/>
                </a:solidFill>
              </a:rPr>
              <a:t> </a:t>
            </a:r>
            <a:r>
              <a:rPr lang="en-US" sz="2400" dirty="0" err="1">
                <a:solidFill>
                  <a:srgbClr val="002060"/>
                </a:solidFill>
              </a:rPr>
              <a:t>trò</a:t>
            </a:r>
            <a:r>
              <a:rPr lang="en-US" sz="2400" dirty="0">
                <a:solidFill>
                  <a:srgbClr val="002060"/>
                </a:solidFill>
              </a:rPr>
              <a:t> của </a:t>
            </a:r>
            <a:r>
              <a:rPr lang="en-US" sz="2400" dirty="0" err="1">
                <a:solidFill>
                  <a:srgbClr val="002060"/>
                </a:solidFill>
              </a:rPr>
              <a:t>yếu</a:t>
            </a:r>
            <a:r>
              <a:rPr lang="en-US" sz="2400" dirty="0">
                <a:solidFill>
                  <a:srgbClr val="002060"/>
                </a:solidFill>
              </a:rPr>
              <a:t> </a:t>
            </a:r>
            <a:r>
              <a:rPr lang="en-US" sz="2400" dirty="0" err="1">
                <a:solidFill>
                  <a:srgbClr val="002060"/>
                </a:solidFill>
              </a:rPr>
              <a:t>tố</a:t>
            </a:r>
            <a:r>
              <a:rPr lang="en-US" sz="2400" dirty="0">
                <a:solidFill>
                  <a:srgbClr val="002060"/>
                </a:solidFill>
              </a:rPr>
              <a:t> </a:t>
            </a:r>
            <a:r>
              <a:rPr lang="en-US" sz="2400" dirty="0" err="1">
                <a:solidFill>
                  <a:srgbClr val="002060"/>
                </a:solidFill>
              </a:rPr>
              <a:t>biểu</a:t>
            </a:r>
            <a:r>
              <a:rPr lang="en-US" sz="2400" dirty="0">
                <a:solidFill>
                  <a:srgbClr val="002060"/>
                </a:solidFill>
              </a:rPr>
              <a:t> </a:t>
            </a:r>
            <a:r>
              <a:rPr lang="en-US" sz="2400" dirty="0" err="1">
                <a:solidFill>
                  <a:srgbClr val="002060"/>
                </a:solidFill>
              </a:rPr>
              <a:t>cảm</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văn</a:t>
            </a:r>
            <a:r>
              <a:rPr lang="en-US" sz="2400" dirty="0">
                <a:solidFill>
                  <a:srgbClr val="002060"/>
                </a:solidFill>
              </a:rPr>
              <a:t> </a:t>
            </a:r>
            <a:r>
              <a:rPr lang="en-US" sz="2400" dirty="0" err="1">
                <a:solidFill>
                  <a:srgbClr val="002060"/>
                </a:solidFill>
              </a:rPr>
              <a:t>bản</a:t>
            </a:r>
            <a:r>
              <a:rPr lang="en-US" sz="2400" dirty="0">
                <a:solidFill>
                  <a:srgbClr val="002060"/>
                </a:solidFill>
              </a:rPr>
              <a:t> </a:t>
            </a:r>
            <a:r>
              <a:rPr lang="en-US" sz="2400" dirty="0" err="1">
                <a:solidFill>
                  <a:srgbClr val="002060"/>
                </a:solidFill>
              </a:rPr>
              <a:t>nghị</a:t>
            </a:r>
            <a:r>
              <a:rPr lang="en-US" sz="2400" dirty="0">
                <a:solidFill>
                  <a:srgbClr val="002060"/>
                </a:solidFill>
              </a:rPr>
              <a:t> </a:t>
            </a:r>
            <a:r>
              <a:rPr lang="en-US" sz="2400" dirty="0" err="1">
                <a:solidFill>
                  <a:srgbClr val="002060"/>
                </a:solidFill>
              </a:rPr>
              <a:t>luận</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về</a:t>
            </a:r>
            <a:r>
              <a:rPr lang="en-US" sz="2400" dirty="0">
                <a:solidFill>
                  <a:srgbClr val="002060"/>
                </a:solidFill>
              </a:rPr>
              <a:t> </a:t>
            </a:r>
            <a:r>
              <a:rPr lang="en-US" sz="2400" dirty="0" err="1">
                <a:solidFill>
                  <a:srgbClr val="002060"/>
                </a:solidFill>
              </a:rPr>
              <a:t>Nguyễn</a:t>
            </a:r>
            <a:r>
              <a:rPr lang="en-US" sz="2400" dirty="0">
                <a:solidFill>
                  <a:srgbClr val="002060"/>
                </a:solidFill>
              </a:rPr>
              <a:t> </a:t>
            </a:r>
            <a:r>
              <a:rPr lang="en-US" sz="2400" dirty="0" err="1">
                <a:solidFill>
                  <a:srgbClr val="002060"/>
                </a:solidFill>
              </a:rPr>
              <a:t>Trãi</a:t>
            </a:r>
            <a:r>
              <a:rPr lang="en-US" sz="2400" dirty="0">
                <a:solidFill>
                  <a:srgbClr val="002060"/>
                </a:solidFill>
              </a:rPr>
              <a:t>).</a:t>
            </a:r>
          </a:p>
          <a:p>
            <a:pPr algn="just">
              <a:lnSpc>
                <a:spcPct val="125000"/>
              </a:lnSpc>
            </a:pPr>
            <a:r>
              <a:rPr lang="en-US" sz="2400" dirty="0">
                <a:solidFill>
                  <a:srgbClr val="002060"/>
                </a:solidFill>
              </a:rPr>
              <a:t>    </a:t>
            </a:r>
            <a:r>
              <a:rPr lang="vi-VN" sz="2400" dirty="0">
                <a:solidFill>
                  <a:srgbClr val="002060"/>
                </a:solidFill>
              </a:rPr>
              <a:t>+ Nhận biết và phân tích được bối cảnh lịch sử hoặc bối cảnh văn hoá, xã hội của văn bản; nêu được ý nghĩa của văn bản đối với quan niệm sống của bản thân</a:t>
            </a:r>
            <a:r>
              <a:rPr lang="en-US" sz="2400" dirty="0">
                <a:solidFill>
                  <a:srgbClr val="002060"/>
                </a:solidFill>
              </a:rPr>
              <a:t> (</a:t>
            </a:r>
            <a:r>
              <a:rPr lang="en-US" sz="2400" dirty="0" err="1">
                <a:solidFill>
                  <a:srgbClr val="002060"/>
                </a:solidFill>
              </a:rPr>
              <a:t>Bài</a:t>
            </a:r>
            <a:r>
              <a:rPr lang="en-US" sz="2400" dirty="0">
                <a:solidFill>
                  <a:srgbClr val="002060"/>
                </a:solidFill>
              </a:rPr>
              <a:t> 9: </a:t>
            </a:r>
            <a:r>
              <a:rPr lang="en-US" sz="2400" i="1" dirty="0" err="1">
                <a:solidFill>
                  <a:srgbClr val="002060"/>
                </a:solidFill>
              </a:rPr>
              <a:t>Hành</a:t>
            </a:r>
            <a:r>
              <a:rPr lang="en-US" sz="2400" i="1" dirty="0">
                <a:solidFill>
                  <a:srgbClr val="002060"/>
                </a:solidFill>
              </a:rPr>
              <a:t> </a:t>
            </a:r>
            <a:r>
              <a:rPr lang="en-US" sz="2400" i="1" dirty="0" err="1">
                <a:solidFill>
                  <a:srgbClr val="002060"/>
                </a:solidFill>
              </a:rPr>
              <a:t>trang</a:t>
            </a:r>
            <a:r>
              <a:rPr lang="en-US" sz="2400" i="1" dirty="0">
                <a:solidFill>
                  <a:srgbClr val="002060"/>
                </a:solidFill>
              </a:rPr>
              <a:t> </a:t>
            </a:r>
            <a:r>
              <a:rPr lang="en-US" sz="2400" i="1" dirty="0" err="1">
                <a:solidFill>
                  <a:srgbClr val="002060"/>
                </a:solidFill>
              </a:rPr>
              <a:t>cuộc</a:t>
            </a:r>
            <a:r>
              <a:rPr lang="en-US" sz="2400" i="1" dirty="0">
                <a:solidFill>
                  <a:srgbClr val="002060"/>
                </a:solidFill>
              </a:rPr>
              <a:t> </a:t>
            </a:r>
            <a:r>
              <a:rPr lang="en-US" sz="2400" i="1" dirty="0" err="1">
                <a:solidFill>
                  <a:srgbClr val="002060"/>
                </a:solidFill>
              </a:rPr>
              <a:t>sống</a:t>
            </a:r>
            <a:r>
              <a:rPr lang="en-US" sz="2400" dirty="0">
                <a:solidFill>
                  <a:srgbClr val="002060"/>
                </a:solidFill>
              </a:rPr>
              <a:t>).</a:t>
            </a:r>
            <a:endParaRPr lang="en-US" sz="2400" dirty="0">
              <a:solidFill>
                <a:srgbClr val="002060"/>
              </a:solidFill>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105</a:t>
            </a:fld>
            <a:endParaRPr lang="en-US"/>
          </a:p>
        </p:txBody>
      </p:sp>
    </p:spTree>
    <p:extLst>
      <p:ext uri="{BB962C8B-B14F-4D97-AF65-F5344CB8AC3E}">
        <p14:creationId xmlns:p14="http://schemas.microsoft.com/office/powerpoint/2010/main" val="9267966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318"/>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09523" y="1019885"/>
            <a:ext cx="9927303" cy="4948083"/>
          </a:xfrm>
          <a:prstGeom prst="rect">
            <a:avLst/>
          </a:prstGeom>
        </p:spPr>
        <p:txBody>
          <a:bodyPr wrap="square">
            <a:spAutoFit/>
          </a:bodyPr>
          <a:lstStyle/>
          <a:p>
            <a:pPr indent="360662" algn="just">
              <a:lnSpc>
                <a:spcPct val="150000"/>
              </a:lnSpc>
            </a:pPr>
            <a:r>
              <a:rPr lang="en-US" sz="2400">
                <a:solidFill>
                  <a:srgbClr val="002060"/>
                </a:solidFill>
                <a:cs typeface="Arial" panose="020B0604020202020204" pitchFamily="34" charset="0"/>
              </a:rPr>
              <a:t>    </a:t>
            </a:r>
            <a:r>
              <a:rPr lang="en-US" sz="2400" b="1">
                <a:solidFill>
                  <a:srgbClr val="002060"/>
                </a:solidFill>
                <a:cs typeface="Arial" panose="020B0604020202020204" pitchFamily="34" charset="0"/>
              </a:rPr>
              <a:t>MỘT SỐ CÂU HỎI SAU KHI ĐỌC VĂN BẢN NGHỊ LUẬN</a:t>
            </a:r>
            <a:endParaRPr lang="vi-VN" sz="2400" b="1">
              <a:solidFill>
                <a:srgbClr val="002060"/>
              </a:solidFill>
              <a:cs typeface="Arial" panose="020B0604020202020204" pitchFamily="34" charset="0"/>
            </a:endParaRPr>
          </a:p>
          <a:p>
            <a:pPr indent="360662" algn="just">
              <a:lnSpc>
                <a:spcPct val="125000"/>
              </a:lnSpc>
            </a:pP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 </a:t>
            </a:r>
            <a:r>
              <a:rPr lang="en-US" sz="2400">
                <a:solidFill>
                  <a:srgbClr val="002060"/>
                </a:solidFill>
                <a:cs typeface="Arial" panose="020B0604020202020204" pitchFamily="34" charset="0"/>
              </a:rPr>
              <a:t>–</a:t>
            </a:r>
            <a:r>
              <a:rPr lang="en-US" sz="2400">
                <a:solidFill>
                  <a:srgbClr val="002060"/>
                </a:solidFill>
                <a:ea typeface="Calibri" panose="020F0502020204030204" pitchFamily="34" charset="0"/>
                <a:cs typeface="Arial" panose="020B0604020202020204" pitchFamily="34" charset="0"/>
              </a:rPr>
              <a:t> </a:t>
            </a:r>
            <a:r>
              <a:rPr lang="en-US" sz="2400">
                <a:solidFill>
                  <a:srgbClr val="002060"/>
                </a:solidFill>
                <a:ea typeface="Calibri" panose="020F0502020204030204" pitchFamily="34" charset="0"/>
              </a:rPr>
              <a:t>VB </a:t>
            </a:r>
            <a:r>
              <a:rPr lang="en-US" sz="2400" i="1" err="1">
                <a:solidFill>
                  <a:srgbClr val="002060"/>
                </a:solidFill>
                <a:ea typeface="Calibri" panose="020F0502020204030204" pitchFamily="34" charset="0"/>
              </a:rPr>
              <a:t>Hiền</a:t>
            </a:r>
            <a:r>
              <a:rPr lang="en-US" sz="2400" i="1">
                <a:solidFill>
                  <a:srgbClr val="002060"/>
                </a:solidFill>
                <a:ea typeface="Calibri" panose="020F0502020204030204" pitchFamily="34" charset="0"/>
              </a:rPr>
              <a:t> </a:t>
            </a:r>
            <a:r>
              <a:rPr lang="en-US" sz="2400" i="1" err="1">
                <a:solidFill>
                  <a:srgbClr val="002060"/>
                </a:solidFill>
                <a:ea typeface="Calibri" panose="020F0502020204030204" pitchFamily="34" charset="0"/>
              </a:rPr>
              <a:t>tài</a:t>
            </a:r>
            <a:r>
              <a:rPr lang="en-US" sz="2400" i="1">
                <a:solidFill>
                  <a:srgbClr val="002060"/>
                </a:solidFill>
                <a:ea typeface="Calibri" panose="020F0502020204030204" pitchFamily="34" charset="0"/>
              </a:rPr>
              <a:t> </a:t>
            </a:r>
            <a:r>
              <a:rPr lang="en-US" sz="2400" i="1" err="1">
                <a:solidFill>
                  <a:srgbClr val="002060"/>
                </a:solidFill>
                <a:ea typeface="Calibri" panose="020F0502020204030204" pitchFamily="34" charset="0"/>
              </a:rPr>
              <a:t>là</a:t>
            </a:r>
            <a:r>
              <a:rPr lang="en-US" sz="2400" i="1">
                <a:solidFill>
                  <a:srgbClr val="002060"/>
                </a:solidFill>
                <a:ea typeface="Calibri" panose="020F0502020204030204" pitchFamily="34" charset="0"/>
              </a:rPr>
              <a:t> </a:t>
            </a:r>
            <a:r>
              <a:rPr lang="en-US" sz="2400" i="1" err="1">
                <a:solidFill>
                  <a:srgbClr val="002060"/>
                </a:solidFill>
                <a:ea typeface="Calibri" panose="020F0502020204030204" pitchFamily="34" charset="0"/>
              </a:rPr>
              <a:t>nguyên</a:t>
            </a:r>
            <a:r>
              <a:rPr lang="en-US" sz="2400" i="1">
                <a:solidFill>
                  <a:srgbClr val="002060"/>
                </a:solidFill>
                <a:ea typeface="Calibri" panose="020F0502020204030204" pitchFamily="34" charset="0"/>
              </a:rPr>
              <a:t> </a:t>
            </a:r>
            <a:r>
              <a:rPr lang="en-US" sz="2400" i="1" err="1">
                <a:solidFill>
                  <a:srgbClr val="002060"/>
                </a:solidFill>
                <a:ea typeface="Calibri" panose="020F0502020204030204" pitchFamily="34" charset="0"/>
              </a:rPr>
              <a:t>khí</a:t>
            </a:r>
            <a:r>
              <a:rPr lang="en-US" sz="2400" i="1">
                <a:solidFill>
                  <a:srgbClr val="002060"/>
                </a:solidFill>
                <a:ea typeface="Calibri" panose="020F0502020204030204" pitchFamily="34" charset="0"/>
              </a:rPr>
              <a:t> </a:t>
            </a:r>
            <a:r>
              <a:rPr lang="en-US" sz="2400" i="1" err="1">
                <a:solidFill>
                  <a:srgbClr val="002060"/>
                </a:solidFill>
                <a:ea typeface="Calibri" panose="020F0502020204030204" pitchFamily="34" charset="0"/>
              </a:rPr>
              <a:t>quốc</a:t>
            </a:r>
            <a:r>
              <a:rPr lang="en-US" sz="2400" i="1">
                <a:solidFill>
                  <a:srgbClr val="002060"/>
                </a:solidFill>
                <a:ea typeface="Calibri" panose="020F0502020204030204" pitchFamily="34" charset="0"/>
              </a:rPr>
              <a:t> </a:t>
            </a:r>
            <a:r>
              <a:rPr lang="en-US" sz="2400" i="1" err="1">
                <a:solidFill>
                  <a:srgbClr val="002060"/>
                </a:solidFill>
                <a:ea typeface="Calibri" panose="020F0502020204030204" pitchFamily="34" charset="0"/>
              </a:rPr>
              <a:t>gia</a:t>
            </a:r>
            <a:r>
              <a:rPr lang="en-US" sz="2400" i="1">
                <a:solidFill>
                  <a:srgbClr val="002060"/>
                </a:solidFill>
                <a:ea typeface="Calibri" panose="020F0502020204030204" pitchFamily="34" charset="0"/>
              </a:rPr>
              <a:t> </a:t>
            </a:r>
            <a:r>
              <a:rPr lang="en-US" sz="2400">
                <a:solidFill>
                  <a:srgbClr val="002060"/>
                </a:solidFill>
                <a:ea typeface="Calibri" panose="020F0502020204030204" pitchFamily="34" charset="0"/>
              </a:rPr>
              <a:t>(</a:t>
            </a:r>
            <a:r>
              <a:rPr lang="en-US" sz="2400" err="1">
                <a:solidFill>
                  <a:srgbClr val="002060"/>
                </a:solidFill>
                <a:ea typeface="Calibri" panose="020F0502020204030204" pitchFamily="34" charset="0"/>
              </a:rPr>
              <a:t>Thân</a:t>
            </a:r>
            <a:r>
              <a:rPr lang="en-US" sz="2400">
                <a:solidFill>
                  <a:srgbClr val="002060"/>
                </a:solidFill>
                <a:ea typeface="Calibri" panose="020F0502020204030204" pitchFamily="34" charset="0"/>
              </a:rPr>
              <a:t> </a:t>
            </a:r>
            <a:r>
              <a:rPr lang="en-US" sz="2400" err="1">
                <a:solidFill>
                  <a:srgbClr val="002060"/>
                </a:solidFill>
                <a:ea typeface="Calibri" panose="020F0502020204030204" pitchFamily="34" charset="0"/>
              </a:rPr>
              <a:t>Nhân</a:t>
            </a:r>
            <a:r>
              <a:rPr lang="en-US" sz="2400">
                <a:solidFill>
                  <a:srgbClr val="002060"/>
                </a:solidFill>
                <a:ea typeface="Calibri" panose="020F0502020204030204" pitchFamily="34" charset="0"/>
              </a:rPr>
              <a:t> </a:t>
            </a:r>
            <a:r>
              <a:rPr lang="en-US" sz="2400" err="1">
                <a:solidFill>
                  <a:srgbClr val="002060"/>
                </a:solidFill>
                <a:ea typeface="Calibri" panose="020F0502020204030204" pitchFamily="34" charset="0"/>
              </a:rPr>
              <a:t>Trung</a:t>
            </a:r>
            <a:r>
              <a:rPr lang="en-US" sz="2400">
                <a:solidFill>
                  <a:srgbClr val="002060"/>
                </a:solidFill>
                <a:ea typeface="Calibri" panose="020F0502020204030204" pitchFamily="34" charset="0"/>
              </a:rPr>
              <a:t>)</a:t>
            </a:r>
            <a:endParaRPr lang="en-US" sz="2400">
              <a:solidFill>
                <a:srgbClr val="002060"/>
              </a:solidFill>
            </a:endParaRPr>
          </a:p>
          <a:p>
            <a:pPr algn="just">
              <a:lnSpc>
                <a:spcPct val="125000"/>
              </a:lnSpc>
            </a:pPr>
            <a:r>
              <a:rPr lang="en-US" sz="2400">
                <a:solidFill>
                  <a:srgbClr val="002060"/>
                </a:solidFill>
              </a:rPr>
              <a:t>    </a:t>
            </a:r>
            <a:r>
              <a:rPr lang="vi-VN" sz="2400">
                <a:solidFill>
                  <a:srgbClr val="002060"/>
                </a:solidFill>
              </a:rPr>
              <a:t> </a:t>
            </a:r>
            <a:r>
              <a:rPr lang="en-US" sz="2400">
                <a:solidFill>
                  <a:srgbClr val="002060"/>
                </a:solidFill>
              </a:rPr>
              <a:t> </a:t>
            </a:r>
            <a:r>
              <a:rPr lang="vi-VN" sz="2400">
                <a:solidFill>
                  <a:srgbClr val="002060"/>
                </a:solidFill>
                <a:cs typeface="Arial" panose="020B0604020202020204" pitchFamily="34" charset="0"/>
              </a:rPr>
              <a:t>+</a:t>
            </a:r>
            <a:r>
              <a:rPr lang="en-US" sz="2400">
                <a:solidFill>
                  <a:srgbClr val="002060"/>
                </a:solidFill>
                <a:cs typeface="Arial" panose="020B0604020202020204" pitchFamily="34" charset="0"/>
              </a:rPr>
              <a:t> </a:t>
            </a:r>
            <a:r>
              <a:rPr lang="vi-VN" sz="2400">
                <a:solidFill>
                  <a:srgbClr val="002060"/>
                </a:solidFill>
              </a:rPr>
              <a:t>Xác định luận đề của văn bản và cho biết vì sao bạn xác định như vậy.</a:t>
            </a:r>
          </a:p>
          <a:p>
            <a:pPr algn="just">
              <a:lnSpc>
                <a:spcPct val="125000"/>
              </a:lnSpc>
            </a:pPr>
            <a:r>
              <a:rPr lang="vi-VN" sz="2400">
                <a:solidFill>
                  <a:srgbClr val="002060"/>
                </a:solidFill>
              </a:rPr>
              <a:t>     + Xét về nội dung, đoạn 3 có mối quan hệ như thế nào với đoạn 2?</a:t>
            </a:r>
          </a:p>
          <a:p>
            <a:pPr algn="just">
              <a:lnSpc>
                <a:spcPct val="125000"/>
              </a:lnSpc>
            </a:pPr>
            <a:r>
              <a:rPr lang="vi-VN" sz="2400">
                <a:solidFill>
                  <a:srgbClr val="002060"/>
                </a:solidFill>
              </a:rPr>
              <a:t>     + </a:t>
            </a:r>
            <a:r>
              <a:rPr lang="en-US" sz="2400" err="1">
                <a:solidFill>
                  <a:srgbClr val="002060"/>
                </a:solidFill>
              </a:rPr>
              <a:t>Bạn</a:t>
            </a:r>
            <a:r>
              <a:rPr lang="en-US" sz="2400">
                <a:solidFill>
                  <a:srgbClr val="002060"/>
                </a:solidFill>
              </a:rPr>
              <a:t> </a:t>
            </a:r>
            <a:r>
              <a:rPr lang="en-US" sz="2400" err="1">
                <a:solidFill>
                  <a:srgbClr val="002060"/>
                </a:solidFill>
              </a:rPr>
              <a:t>hãy</a:t>
            </a:r>
            <a:r>
              <a:rPr lang="en-US" sz="2400">
                <a:solidFill>
                  <a:srgbClr val="002060"/>
                </a:solidFill>
              </a:rPr>
              <a:t> </a:t>
            </a:r>
            <a:r>
              <a:rPr lang="en-US" sz="2400" err="1">
                <a:solidFill>
                  <a:srgbClr val="002060"/>
                </a:solidFill>
              </a:rPr>
              <a:t>khái</a:t>
            </a:r>
            <a:r>
              <a:rPr lang="en-US" sz="2400">
                <a:solidFill>
                  <a:srgbClr val="002060"/>
                </a:solidFill>
              </a:rPr>
              <a:t> </a:t>
            </a:r>
            <a:r>
              <a:rPr lang="en-US" sz="2400" err="1">
                <a:solidFill>
                  <a:srgbClr val="002060"/>
                </a:solidFill>
              </a:rPr>
              <a:t>quát</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của</a:t>
            </a:r>
            <a:r>
              <a:rPr lang="en-US" sz="2400">
                <a:solidFill>
                  <a:srgbClr val="002060"/>
                </a:solidFill>
              </a:rPr>
              <a:t> </a:t>
            </a:r>
            <a:r>
              <a:rPr lang="en-US" sz="2400" err="1">
                <a:solidFill>
                  <a:srgbClr val="002060"/>
                </a:solidFill>
              </a:rPr>
              <a:t>đoạn</a:t>
            </a:r>
            <a:r>
              <a:rPr lang="en-US" sz="2400">
                <a:solidFill>
                  <a:srgbClr val="002060"/>
                </a:solidFill>
              </a:rPr>
              <a:t> 4 </a:t>
            </a:r>
            <a:r>
              <a:rPr lang="en-US" sz="2400" err="1">
                <a:solidFill>
                  <a:srgbClr val="002060"/>
                </a:solidFill>
              </a:rPr>
              <a:t>và</a:t>
            </a:r>
            <a:r>
              <a:rPr lang="en-US"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biết</a:t>
            </a:r>
            <a:r>
              <a:rPr lang="en-US" sz="2400">
                <a:solidFill>
                  <a:srgbClr val="002060"/>
                </a:solidFill>
              </a:rPr>
              <a:t> </a:t>
            </a:r>
            <a:r>
              <a:rPr lang="en-US" sz="2400" err="1">
                <a:solidFill>
                  <a:srgbClr val="002060"/>
                </a:solidFill>
              </a:rPr>
              <a:t>đoạn</a:t>
            </a:r>
            <a:r>
              <a:rPr lang="en-US" sz="2400">
                <a:solidFill>
                  <a:srgbClr val="002060"/>
                </a:solidFill>
              </a:rPr>
              <a:t> </a:t>
            </a:r>
            <a:r>
              <a:rPr lang="en-US" sz="2400" err="1">
                <a:solidFill>
                  <a:srgbClr val="002060"/>
                </a:solidFill>
              </a:rPr>
              <a:t>này</a:t>
            </a:r>
            <a:r>
              <a:rPr lang="en-US" sz="2400">
                <a:solidFill>
                  <a:srgbClr val="002060"/>
                </a:solidFill>
              </a:rPr>
              <a:t> </a:t>
            </a:r>
            <a:r>
              <a:rPr lang="en-US" sz="2400" err="1">
                <a:solidFill>
                  <a:srgbClr val="002060"/>
                </a:solidFill>
              </a:rPr>
              <a:t>đảm</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chức</a:t>
            </a:r>
            <a:r>
              <a:rPr lang="en-US" sz="2400">
                <a:solidFill>
                  <a:srgbClr val="002060"/>
                </a:solidFill>
              </a:rPr>
              <a:t> </a:t>
            </a:r>
            <a:r>
              <a:rPr lang="en-US" sz="2400" err="1">
                <a:solidFill>
                  <a:srgbClr val="002060"/>
                </a:solidFill>
              </a:rPr>
              <a:t>năng</a:t>
            </a:r>
            <a:r>
              <a:rPr lang="vi-VN"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mạch</a:t>
            </a:r>
            <a:r>
              <a:rPr lang="en-US" sz="2400">
                <a:solidFill>
                  <a:srgbClr val="002060"/>
                </a:solidFill>
              </a:rPr>
              <a:t> </a:t>
            </a:r>
            <a:r>
              <a:rPr lang="en-US" sz="2400" err="1">
                <a:solidFill>
                  <a:srgbClr val="002060"/>
                </a:solidFill>
              </a:rPr>
              <a:t>lập</a:t>
            </a:r>
            <a:r>
              <a:rPr lang="en-US" sz="2400">
                <a:solidFill>
                  <a:srgbClr val="002060"/>
                </a:solidFill>
              </a:rPr>
              <a:t> </a:t>
            </a:r>
            <a:r>
              <a:rPr lang="en-US" sz="2400" err="1">
                <a:solidFill>
                  <a:srgbClr val="002060"/>
                </a:solidFill>
              </a:rPr>
              <a:t>luận</a:t>
            </a:r>
            <a:r>
              <a:rPr lang="en-US" sz="2400">
                <a:solidFill>
                  <a:srgbClr val="002060"/>
                </a:solidFill>
              </a:rPr>
              <a:t>.</a:t>
            </a:r>
          </a:p>
          <a:p>
            <a:pPr algn="just">
              <a:lnSpc>
                <a:spcPct val="125000"/>
              </a:lnSpc>
            </a:pPr>
            <a:r>
              <a:rPr lang="vi-VN" sz="2400">
                <a:solidFill>
                  <a:srgbClr val="002060"/>
                </a:solidFill>
              </a:rPr>
              <a:t>     + </a:t>
            </a:r>
            <a:r>
              <a:rPr lang="en-US" sz="2400">
                <a:solidFill>
                  <a:srgbClr val="002060"/>
                </a:solidFill>
              </a:rPr>
              <a:t>Qua </a:t>
            </a:r>
            <a:r>
              <a:rPr lang="en-US" sz="2400" err="1">
                <a:solidFill>
                  <a:srgbClr val="002060"/>
                </a:solidFill>
              </a:rPr>
              <a:t>việc</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ở </a:t>
            </a:r>
            <a:r>
              <a:rPr lang="en-US" sz="2400" err="1">
                <a:solidFill>
                  <a:srgbClr val="002060"/>
                </a:solidFill>
              </a:rPr>
              <a:t>trên</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hiểu</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tầm</a:t>
            </a:r>
            <a:r>
              <a:rPr lang="en-US" sz="2400">
                <a:solidFill>
                  <a:srgbClr val="002060"/>
                </a:solidFill>
              </a:rPr>
              <a:t> </a:t>
            </a:r>
            <a:r>
              <a:rPr lang="en-US" sz="2400" err="1">
                <a:solidFill>
                  <a:srgbClr val="002060"/>
                </a:solidFill>
              </a:rPr>
              <a:t>quan</a:t>
            </a:r>
            <a:r>
              <a:rPr lang="en-US" sz="2400">
                <a:solidFill>
                  <a:srgbClr val="002060"/>
                </a:solidFill>
              </a:rPr>
              <a:t> </a:t>
            </a:r>
            <a:r>
              <a:rPr lang="en-US" sz="2400" err="1">
                <a:solidFill>
                  <a:srgbClr val="002060"/>
                </a:solidFill>
              </a:rPr>
              <a:t>trọng</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việc</a:t>
            </a:r>
            <a:r>
              <a:rPr lang="en-US" sz="2400">
                <a:solidFill>
                  <a:srgbClr val="002060"/>
                </a:solidFill>
              </a:rPr>
              <a:t> </a:t>
            </a:r>
            <a:r>
              <a:rPr lang="en-US" sz="2400" err="1">
                <a:solidFill>
                  <a:srgbClr val="002060"/>
                </a:solidFill>
              </a:rPr>
              <a:t>xác</a:t>
            </a:r>
            <a:r>
              <a:rPr lang="en-US" sz="2400">
                <a:solidFill>
                  <a:srgbClr val="002060"/>
                </a:solidFill>
              </a:rPr>
              <a:t> </a:t>
            </a:r>
            <a:r>
              <a:rPr lang="en-US" sz="2400" err="1">
                <a:solidFill>
                  <a:srgbClr val="002060"/>
                </a:solidFill>
              </a:rPr>
              <a:t>định</a:t>
            </a:r>
            <a:r>
              <a:rPr lang="en-US" sz="2400">
                <a:solidFill>
                  <a:srgbClr val="002060"/>
                </a:solidFill>
              </a:rPr>
              <a:t> </a:t>
            </a:r>
            <a:r>
              <a:rPr lang="en-US" sz="2400" err="1">
                <a:solidFill>
                  <a:srgbClr val="002060"/>
                </a:solidFill>
              </a:rPr>
              <a:t>mục</a:t>
            </a:r>
            <a:r>
              <a:rPr lang="vi-VN" sz="2400">
                <a:solidFill>
                  <a:srgbClr val="002060"/>
                </a:solidFill>
              </a:rPr>
              <a:t> đích viết và bày tỏ quan điểm của người viết trong văn nghị luận?</a:t>
            </a:r>
            <a:endParaRPr lang="en-US" sz="2400">
              <a:solidFill>
                <a:srgbClr val="002060"/>
              </a:solidFill>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106</a:t>
            </a:fld>
            <a:endParaRPr lang="en-US"/>
          </a:p>
        </p:txBody>
      </p:sp>
    </p:spTree>
    <p:extLst>
      <p:ext uri="{BB962C8B-B14F-4D97-AF65-F5344CB8AC3E}">
        <p14:creationId xmlns:p14="http://schemas.microsoft.com/office/powerpoint/2010/main" val="7246921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3" y="-209562"/>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6000" y="685801"/>
            <a:ext cx="9956800" cy="5816977"/>
          </a:xfrm>
          <a:prstGeom prst="rect">
            <a:avLst/>
          </a:prstGeom>
        </p:spPr>
        <p:txBody>
          <a:bodyPr wrap="square">
            <a:spAutoFit/>
          </a:bodyPr>
          <a:lstStyle/>
          <a:p>
            <a:pPr indent="360662" algn="just">
              <a:lnSpc>
                <a:spcPct val="150000"/>
              </a:lnSpc>
            </a:pPr>
            <a:r>
              <a:rPr lang="en-US" sz="2667">
                <a:solidFill>
                  <a:srgbClr val="002060"/>
                </a:solidFill>
                <a:latin typeface="Arial" panose="020B0604020202020204" pitchFamily="34" charset="0"/>
                <a:cs typeface="Arial" panose="020B0604020202020204" pitchFamily="34" charset="0"/>
              </a:rPr>
              <a:t> </a:t>
            </a:r>
            <a:r>
              <a:rPr lang="en-US" sz="2800" b="1">
                <a:solidFill>
                  <a:srgbClr val="002060"/>
                </a:solidFill>
                <a:cs typeface="Arial" panose="020B0604020202020204" pitchFamily="34" charset="0"/>
              </a:rPr>
              <a:t>MỘT SỐ CÂU HỎI SAU KHI ĐỌC </a:t>
            </a:r>
            <a:r>
              <a:rPr lang="en-US" sz="2667" b="1">
                <a:solidFill>
                  <a:srgbClr val="002060"/>
                </a:solidFill>
                <a:latin typeface="Arial" panose="020B0604020202020204" pitchFamily="34" charset="0"/>
                <a:cs typeface="Arial" panose="020B0604020202020204" pitchFamily="34" charset="0"/>
              </a:rPr>
              <a:t>VĂN BẢN NGHỊ LUẬN</a:t>
            </a:r>
          </a:p>
          <a:p>
            <a:pPr algn="just">
              <a:lnSpc>
                <a:spcPct val="125000"/>
              </a:lnSpc>
            </a:pPr>
            <a:r>
              <a:rPr lang="en-US" sz="2400">
                <a:solidFill>
                  <a:srgbClr val="002060"/>
                </a:solidFill>
                <a:ea typeface="Calibri" panose="020F0502020204030204" pitchFamily="34" charset="0"/>
              </a:rPr>
              <a:t>    </a:t>
            </a:r>
            <a:r>
              <a:rPr lang="en-US" sz="2400">
                <a:solidFill>
                  <a:srgbClr val="002060"/>
                </a:solidFill>
                <a:cs typeface="Arial" panose="020B0604020202020204" pitchFamily="34" charset="0"/>
              </a:rPr>
              <a:t>– </a:t>
            </a:r>
            <a:r>
              <a:rPr lang="en-US" sz="2400">
                <a:solidFill>
                  <a:srgbClr val="002060"/>
                </a:solidFill>
                <a:ea typeface="Calibri" panose="020F0502020204030204" pitchFamily="34" charset="0"/>
              </a:rPr>
              <a:t>VB </a:t>
            </a:r>
            <a:r>
              <a:rPr lang="en-US" sz="2400" i="1" err="1">
                <a:solidFill>
                  <a:srgbClr val="002060"/>
                </a:solidFill>
                <a:ea typeface="Calibri" panose="020F0502020204030204" pitchFamily="34" charset="0"/>
              </a:rPr>
              <a:t>Yêu</a:t>
            </a:r>
            <a:r>
              <a:rPr lang="en-US" sz="2400" i="1">
                <a:solidFill>
                  <a:srgbClr val="002060"/>
                </a:solidFill>
                <a:ea typeface="Calibri" panose="020F0502020204030204" pitchFamily="34" charset="0"/>
              </a:rPr>
              <a:t> </a:t>
            </a:r>
            <a:r>
              <a:rPr lang="en-US" sz="2400" i="1" err="1">
                <a:solidFill>
                  <a:srgbClr val="002060"/>
                </a:solidFill>
                <a:ea typeface="Calibri" panose="020F0502020204030204" pitchFamily="34" charset="0"/>
              </a:rPr>
              <a:t>và</a:t>
            </a:r>
            <a:r>
              <a:rPr lang="en-US" sz="2400" i="1">
                <a:solidFill>
                  <a:srgbClr val="002060"/>
                </a:solidFill>
                <a:ea typeface="Calibri" panose="020F0502020204030204" pitchFamily="34" charset="0"/>
              </a:rPr>
              <a:t> </a:t>
            </a:r>
            <a:r>
              <a:rPr lang="en-US" sz="2400" i="1" err="1">
                <a:solidFill>
                  <a:srgbClr val="002060"/>
                </a:solidFill>
                <a:ea typeface="Calibri" panose="020F0502020204030204" pitchFamily="34" charset="0"/>
              </a:rPr>
              <a:t>đồng</a:t>
            </a:r>
            <a:r>
              <a:rPr lang="en-US" sz="2400" i="1">
                <a:solidFill>
                  <a:srgbClr val="002060"/>
                </a:solidFill>
                <a:ea typeface="Calibri" panose="020F0502020204030204" pitchFamily="34" charset="0"/>
              </a:rPr>
              <a:t> </a:t>
            </a:r>
            <a:r>
              <a:rPr lang="en-US" sz="2400" i="1" err="1">
                <a:solidFill>
                  <a:srgbClr val="002060"/>
                </a:solidFill>
                <a:ea typeface="Calibri" panose="020F0502020204030204" pitchFamily="34" charset="0"/>
              </a:rPr>
              <a:t>cảm</a:t>
            </a:r>
            <a:endParaRPr lang="en-US" sz="2400" i="1">
              <a:solidFill>
                <a:srgbClr val="002060"/>
              </a:solidFill>
            </a:endParaRPr>
          </a:p>
          <a:p>
            <a:pPr algn="just">
              <a:lnSpc>
                <a:spcPct val="125000"/>
              </a:lnSpc>
            </a:pPr>
            <a:r>
              <a:rPr lang="en-US" sz="2400">
                <a:solidFill>
                  <a:srgbClr val="002060"/>
                </a:solidFill>
              </a:rPr>
              <a:t>    </a:t>
            </a:r>
            <a:r>
              <a:rPr lang="en-US" sz="2400">
                <a:solidFill>
                  <a:srgbClr val="002060"/>
                </a:solidFill>
                <a:cs typeface="Arial" panose="020B0604020202020204" pitchFamily="34" charset="0"/>
              </a:rPr>
              <a:t>+ </a:t>
            </a:r>
            <a:r>
              <a:rPr lang="vi-VN" sz="2400">
                <a:solidFill>
                  <a:srgbClr val="002060"/>
                </a:solidFill>
              </a:rPr>
              <a:t>Mặc dù không ít lần nói tới danh xưng “hoạ sĩ”, nhưng trên thực tế, điều tác giả muốn</a:t>
            </a:r>
            <a:r>
              <a:rPr lang="en-US" sz="2400">
                <a:solidFill>
                  <a:srgbClr val="002060"/>
                </a:solidFill>
              </a:rPr>
              <a:t> </a:t>
            </a:r>
            <a:r>
              <a:rPr lang="en-US" sz="2400" err="1">
                <a:solidFill>
                  <a:srgbClr val="002060"/>
                </a:solidFill>
              </a:rPr>
              <a:t>bàn</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chỉ</a:t>
            </a:r>
            <a:r>
              <a:rPr lang="en-US" sz="2400">
                <a:solidFill>
                  <a:srgbClr val="002060"/>
                </a:solidFill>
              </a:rPr>
              <a:t> </a:t>
            </a:r>
            <a:r>
              <a:rPr lang="en-US" sz="2400" err="1">
                <a:solidFill>
                  <a:srgbClr val="002060"/>
                </a:solidFill>
              </a:rPr>
              <a:t>bó</a:t>
            </a:r>
            <a:r>
              <a:rPr lang="en-US" sz="2400">
                <a:solidFill>
                  <a:srgbClr val="002060"/>
                </a:solidFill>
              </a:rPr>
              <a:t> </a:t>
            </a:r>
            <a:r>
              <a:rPr lang="en-US" sz="2400" err="1">
                <a:solidFill>
                  <a:srgbClr val="002060"/>
                </a:solidFill>
              </a:rPr>
              <a:t>hẹp</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phạm</a:t>
            </a:r>
            <a:r>
              <a:rPr lang="en-US" sz="2400">
                <a:solidFill>
                  <a:srgbClr val="002060"/>
                </a:solidFill>
              </a:rPr>
              <a:t> vi </a:t>
            </a:r>
            <a:r>
              <a:rPr lang="en-US" sz="2400" err="1">
                <a:solidFill>
                  <a:srgbClr val="002060"/>
                </a:solidFill>
              </a:rPr>
              <a:t>hội</a:t>
            </a:r>
            <a:r>
              <a:rPr lang="en-US" sz="2400">
                <a:solidFill>
                  <a:srgbClr val="002060"/>
                </a:solidFill>
              </a:rPr>
              <a:t> </a:t>
            </a:r>
            <a:r>
              <a:rPr lang="en-US" sz="2400" err="1">
                <a:solidFill>
                  <a:srgbClr val="002060"/>
                </a:solidFill>
              </a:rPr>
              <a:t>hoạ</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giúp</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điều</a:t>
            </a:r>
            <a:r>
              <a:rPr lang="en-US" sz="2400">
                <a:solidFill>
                  <a:srgbClr val="002060"/>
                </a:solidFill>
              </a:rPr>
              <a:t> </a:t>
            </a:r>
            <a:r>
              <a:rPr lang="en-US" sz="2400" err="1">
                <a:solidFill>
                  <a:srgbClr val="002060"/>
                </a:solidFill>
              </a:rPr>
              <a:t>đó</a:t>
            </a:r>
            <a:r>
              <a:rPr lang="en-US" sz="2400">
                <a:solidFill>
                  <a:srgbClr val="002060"/>
                </a:solidFill>
              </a:rPr>
              <a:t>?</a:t>
            </a:r>
          </a:p>
          <a:p>
            <a:pPr algn="just">
              <a:lnSpc>
                <a:spcPct val="125000"/>
              </a:lnSpc>
            </a:pPr>
            <a:r>
              <a:rPr lang="en-US" sz="2400">
                <a:solidFill>
                  <a:srgbClr val="002060"/>
                </a:solidFill>
              </a:rPr>
              <a:t>    +</a:t>
            </a:r>
            <a:r>
              <a:rPr lang="en-US" sz="2400">
                <a:solidFill>
                  <a:srgbClr val="002060"/>
                </a:solidFill>
                <a:cs typeface="Arial" panose="020B0604020202020204" pitchFamily="34" charset="0"/>
              </a:rPr>
              <a:t> </a:t>
            </a:r>
            <a:r>
              <a:rPr lang="vi-VN" sz="2400">
                <a:solidFill>
                  <a:srgbClr val="002060"/>
                </a:solidFill>
              </a:rPr>
              <a:t>Xác định nội dung trọng tâm của từng phần đã được đánh số trong văn bản và đánh</a:t>
            </a:r>
            <a:r>
              <a:rPr lang="en-US" sz="2400">
                <a:solidFill>
                  <a:srgbClr val="002060"/>
                </a:solidFill>
              </a:rPr>
              <a:t> </a:t>
            </a:r>
            <a:r>
              <a:rPr lang="en-US" sz="2400" err="1">
                <a:solidFill>
                  <a:srgbClr val="002060"/>
                </a:solidFill>
              </a:rPr>
              <a:t>giá</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liên</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giữa</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phần</a:t>
            </a:r>
            <a:r>
              <a:rPr lang="en-US" sz="2400">
                <a:solidFill>
                  <a:srgbClr val="002060"/>
                </a:solidFill>
              </a:rPr>
              <a:t>.</a:t>
            </a:r>
          </a:p>
          <a:p>
            <a:pPr algn="just">
              <a:lnSpc>
                <a:spcPct val="125000"/>
              </a:lnSpc>
            </a:pPr>
            <a:r>
              <a:rPr lang="en-US" sz="2400">
                <a:solidFill>
                  <a:srgbClr val="002060"/>
                </a:solidFill>
              </a:rPr>
              <a:t>    </a:t>
            </a:r>
            <a:r>
              <a:rPr lang="en-US" sz="2400">
                <a:solidFill>
                  <a:srgbClr val="002060"/>
                </a:solidFill>
                <a:cs typeface="Arial" panose="020B0604020202020204" pitchFamily="34" charset="0"/>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 </a:t>
            </a:r>
            <a:r>
              <a:rPr lang="en-US" sz="2400" err="1">
                <a:solidFill>
                  <a:srgbClr val="002060"/>
                </a:solidFill>
              </a:rPr>
              <a:t>đã</a:t>
            </a:r>
            <a:r>
              <a:rPr lang="en-US" sz="2400">
                <a:solidFill>
                  <a:srgbClr val="002060"/>
                </a:solidFill>
              </a:rPr>
              <a:t> </a:t>
            </a:r>
            <a:r>
              <a:rPr lang="en-US" sz="2400" err="1">
                <a:solidFill>
                  <a:srgbClr val="002060"/>
                </a:solidFill>
              </a:rPr>
              <a:t>nêu</a:t>
            </a:r>
            <a:r>
              <a:rPr lang="en-US" sz="2400">
                <a:solidFill>
                  <a:srgbClr val="002060"/>
                </a:solidFill>
              </a:rPr>
              <a:t> </a:t>
            </a:r>
            <a:r>
              <a:rPr lang="en-US" sz="2400" err="1">
                <a:solidFill>
                  <a:srgbClr val="002060"/>
                </a:solidFill>
              </a:rPr>
              <a:t>lên</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lí</a:t>
            </a:r>
            <a:r>
              <a:rPr lang="en-US" sz="2400">
                <a:solidFill>
                  <a:srgbClr val="002060"/>
                </a:solidFill>
              </a:rPr>
              <a:t> </a:t>
            </a:r>
            <a:r>
              <a:rPr lang="en-US" sz="2400" err="1">
                <a:solidFill>
                  <a:srgbClr val="002060"/>
                </a:solidFill>
              </a:rPr>
              <a:t>lẽ</a:t>
            </a:r>
            <a:r>
              <a:rPr lang="en-US" sz="2400">
                <a:solidFill>
                  <a:srgbClr val="002060"/>
                </a:solidFill>
              </a:rPr>
              <a:t>, </a:t>
            </a:r>
            <a:r>
              <a:rPr lang="en-US" sz="2400" err="1">
                <a:solidFill>
                  <a:srgbClr val="002060"/>
                </a:solidFill>
              </a:rPr>
              <a:t>bằng</a:t>
            </a:r>
            <a:r>
              <a:rPr lang="en-US" sz="2400">
                <a:solidFill>
                  <a:srgbClr val="002060"/>
                </a:solidFill>
              </a:rPr>
              <a:t> </a:t>
            </a:r>
            <a:r>
              <a:rPr lang="en-US" sz="2400" err="1">
                <a:solidFill>
                  <a:srgbClr val="002060"/>
                </a:solidFill>
              </a:rPr>
              <a:t>chứng</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khẳng</a:t>
            </a:r>
            <a:r>
              <a:rPr lang="en-US" sz="2400">
                <a:solidFill>
                  <a:srgbClr val="002060"/>
                </a:solidFill>
              </a:rPr>
              <a:t> </a:t>
            </a:r>
            <a:r>
              <a:rPr lang="en-US" sz="2400" err="1">
                <a:solidFill>
                  <a:srgbClr val="002060"/>
                </a:solidFill>
              </a:rPr>
              <a:t>định</a:t>
            </a:r>
            <a:r>
              <a:rPr lang="en-US" sz="2400">
                <a:solidFill>
                  <a:srgbClr val="002060"/>
                </a:solidFill>
              </a:rPr>
              <a:t> </a:t>
            </a:r>
            <a:r>
              <a:rPr lang="en-US" sz="2400" err="1">
                <a:solidFill>
                  <a:srgbClr val="002060"/>
                </a:solidFill>
              </a:rPr>
              <a:t>tầm</a:t>
            </a:r>
            <a:r>
              <a:rPr lang="en-US" sz="2400">
                <a:solidFill>
                  <a:srgbClr val="002060"/>
                </a:solidFill>
              </a:rPr>
              <a:t> </a:t>
            </a:r>
            <a:r>
              <a:rPr lang="en-US" sz="2400" err="1">
                <a:solidFill>
                  <a:srgbClr val="002060"/>
                </a:solidFill>
              </a:rPr>
              <a:t>quan</a:t>
            </a:r>
            <a:r>
              <a:rPr lang="en-US" sz="2400">
                <a:solidFill>
                  <a:srgbClr val="002060"/>
                </a:solidFill>
              </a:rPr>
              <a:t> </a:t>
            </a:r>
            <a:r>
              <a:rPr lang="en-US" sz="2400" err="1">
                <a:solidFill>
                  <a:srgbClr val="002060"/>
                </a:solidFill>
              </a:rPr>
              <a:t>trọng</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đồng</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hoạt</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sáng</a:t>
            </a:r>
            <a:r>
              <a:rPr lang="en-US" sz="2400">
                <a:solidFill>
                  <a:srgbClr val="002060"/>
                </a:solidFill>
              </a:rPr>
              <a:t> </a:t>
            </a:r>
            <a:r>
              <a:rPr lang="en-US" sz="2400" err="1">
                <a:solidFill>
                  <a:srgbClr val="002060"/>
                </a:solidFill>
              </a:rPr>
              <a:t>tạo</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a:t>
            </a:r>
          </a:p>
          <a:p>
            <a:pPr algn="just">
              <a:lnSpc>
                <a:spcPct val="125000"/>
              </a:lnSpc>
            </a:pPr>
            <a:r>
              <a:rPr lang="en-US" sz="2400">
                <a:solidFill>
                  <a:srgbClr val="002060"/>
                </a:solidFill>
              </a:rPr>
              <a:t>    </a:t>
            </a:r>
            <a:r>
              <a:rPr lang="en-US" sz="2400">
                <a:solidFill>
                  <a:srgbClr val="002060"/>
                </a:solidFill>
                <a:cs typeface="Arial" panose="020B0604020202020204" pitchFamily="34" charset="0"/>
              </a:rPr>
              <a:t>+ </a:t>
            </a:r>
            <a:r>
              <a:rPr lang="en-US" sz="2400">
                <a:solidFill>
                  <a:srgbClr val="002060"/>
                </a:solidFill>
              </a:rPr>
              <a:t>Theo </a:t>
            </a:r>
            <a:r>
              <a:rPr lang="en-US" sz="2400" err="1">
                <a:solidFill>
                  <a:srgbClr val="002060"/>
                </a:solidFill>
              </a:rPr>
              <a:t>bạn</a:t>
            </a:r>
            <a:r>
              <a:rPr lang="en-US" sz="2400">
                <a:solidFill>
                  <a:srgbClr val="002060"/>
                </a:solidFill>
              </a:rPr>
              <a:t>, </a:t>
            </a:r>
            <a:r>
              <a:rPr lang="en-US" sz="2400" err="1">
                <a:solidFill>
                  <a:srgbClr val="002060"/>
                </a:solidFill>
              </a:rPr>
              <a:t>nếu</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đoạn</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chú</a:t>
            </a:r>
            <a:r>
              <a:rPr lang="en-US" sz="2400">
                <a:solidFill>
                  <a:srgbClr val="002060"/>
                </a:solidFill>
              </a:rPr>
              <a:t> </a:t>
            </a:r>
            <a:r>
              <a:rPr lang="en-US" sz="2400" err="1">
                <a:solidFill>
                  <a:srgbClr val="002060"/>
                </a:solidFill>
              </a:rPr>
              <a:t>bé</a:t>
            </a:r>
            <a:r>
              <a:rPr lang="en-US" sz="2400">
                <a:solidFill>
                  <a:srgbClr val="002060"/>
                </a:solidFill>
              </a:rPr>
              <a:t> </a:t>
            </a:r>
            <a:r>
              <a:rPr lang="en-US" sz="2400" err="1">
                <a:solidFill>
                  <a:srgbClr val="002060"/>
                </a:solidFill>
              </a:rPr>
              <a:t>giúp</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 </a:t>
            </a:r>
            <a:r>
              <a:rPr lang="en-US" sz="2400" err="1">
                <a:solidFill>
                  <a:srgbClr val="002060"/>
                </a:solidFill>
              </a:rPr>
              <a:t>sắp</a:t>
            </a:r>
            <a:r>
              <a:rPr lang="en-US" sz="2400">
                <a:solidFill>
                  <a:srgbClr val="002060"/>
                </a:solidFill>
              </a:rPr>
              <a:t> </a:t>
            </a:r>
            <a:r>
              <a:rPr lang="en-US" sz="2400" err="1">
                <a:solidFill>
                  <a:srgbClr val="002060"/>
                </a:solidFill>
              </a:rPr>
              <a:t>xếp</a:t>
            </a:r>
            <a:r>
              <a:rPr lang="en-US" sz="2400">
                <a:solidFill>
                  <a:srgbClr val="002060"/>
                </a:solidFill>
              </a:rPr>
              <a:t> </a:t>
            </a:r>
            <a:r>
              <a:rPr lang="en-US" sz="2400" err="1">
                <a:solidFill>
                  <a:srgbClr val="002060"/>
                </a:solidFill>
              </a:rPr>
              <a:t>đồ</a:t>
            </a:r>
            <a:r>
              <a:rPr lang="en-US" sz="2400">
                <a:solidFill>
                  <a:srgbClr val="002060"/>
                </a:solidFill>
              </a:rPr>
              <a:t> </a:t>
            </a:r>
            <a:r>
              <a:rPr lang="en-US" sz="2400" err="1">
                <a:solidFill>
                  <a:srgbClr val="002060"/>
                </a:solidFill>
              </a:rPr>
              <a:t>đạc</a:t>
            </a:r>
            <a:r>
              <a:rPr lang="en-US" sz="2400">
                <a:solidFill>
                  <a:srgbClr val="002060"/>
                </a:solidFill>
              </a:rPr>
              <a:t> ở </a:t>
            </a:r>
            <a:r>
              <a:rPr lang="en-US" sz="2400" err="1">
                <a:solidFill>
                  <a:srgbClr val="002060"/>
                </a:solidFill>
              </a:rPr>
              <a:t>phần</a:t>
            </a:r>
            <a:r>
              <a:rPr lang="en-US" sz="2400">
                <a:solidFill>
                  <a:srgbClr val="002060"/>
                </a:solidFill>
              </a:rPr>
              <a:t> 1, </a:t>
            </a:r>
            <a:r>
              <a:rPr lang="en-US" sz="2400" err="1">
                <a:solidFill>
                  <a:srgbClr val="002060"/>
                </a:solidFill>
              </a:rPr>
              <a:t>sức</a:t>
            </a:r>
            <a:r>
              <a:rPr lang="en-US" sz="2400">
                <a:solidFill>
                  <a:srgbClr val="002060"/>
                </a:solidFill>
              </a:rPr>
              <a:t> </a:t>
            </a:r>
            <a:r>
              <a:rPr lang="vi-VN" sz="2400">
                <a:solidFill>
                  <a:srgbClr val="002060"/>
                </a:solidFill>
              </a:rPr>
              <a:t>hấp dẫn, thuyết phục của văn bản </a:t>
            </a:r>
            <a:r>
              <a:rPr lang="vi-VN" sz="2400" i="1">
                <a:solidFill>
                  <a:srgbClr val="002060"/>
                </a:solidFill>
              </a:rPr>
              <a:t>Yêu và đồng cảm </a:t>
            </a:r>
            <a:r>
              <a:rPr lang="vi-VN" sz="2400">
                <a:solidFill>
                  <a:srgbClr val="002060"/>
                </a:solidFill>
              </a:rPr>
              <a:t>sẽ bị ảnh hưởng như thế nà</a:t>
            </a:r>
            <a:r>
              <a:rPr lang="en-US" sz="2400">
                <a:solidFill>
                  <a:srgbClr val="002060"/>
                </a:solidFill>
              </a:rPr>
              <a:t>o?</a:t>
            </a:r>
            <a:endParaRPr lang="en-US" sz="2400">
              <a:solidFill>
                <a:srgbClr val="002060"/>
              </a:solidFill>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107</a:t>
            </a:fld>
            <a:endParaRPr lang="en-US"/>
          </a:p>
        </p:txBody>
      </p:sp>
    </p:spTree>
    <p:extLst>
      <p:ext uri="{BB962C8B-B14F-4D97-AF65-F5344CB8AC3E}">
        <p14:creationId xmlns:p14="http://schemas.microsoft.com/office/powerpoint/2010/main" val="27328174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3" y="-209562"/>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75071" y="685801"/>
            <a:ext cx="10412361" cy="5355312"/>
          </a:xfrm>
          <a:prstGeom prst="rect">
            <a:avLst/>
          </a:prstGeom>
        </p:spPr>
        <p:txBody>
          <a:bodyPr wrap="square">
            <a:spAutoFit/>
          </a:bodyPr>
          <a:lstStyle/>
          <a:p>
            <a:pPr indent="360662" algn="just">
              <a:lnSpc>
                <a:spcPct val="150000"/>
              </a:lnSpc>
            </a:pPr>
            <a:r>
              <a:rPr lang="en-US" sz="2667">
                <a:solidFill>
                  <a:srgbClr val="002060"/>
                </a:solidFill>
                <a:latin typeface="Arial" panose="020B0604020202020204" pitchFamily="34" charset="0"/>
                <a:cs typeface="Arial" panose="020B0604020202020204" pitchFamily="34" charset="0"/>
              </a:rPr>
              <a:t> </a:t>
            </a:r>
            <a:r>
              <a:rPr lang="en-US" sz="2800" b="1">
                <a:solidFill>
                  <a:srgbClr val="002060"/>
                </a:solidFill>
                <a:cs typeface="Arial" panose="020B0604020202020204" pitchFamily="34" charset="0"/>
              </a:rPr>
              <a:t>MỘT SỐ CÂU HỎI SAU KHI ĐỌC </a:t>
            </a:r>
            <a:r>
              <a:rPr lang="en-US" sz="2667" b="1">
                <a:solidFill>
                  <a:srgbClr val="002060"/>
                </a:solidFill>
                <a:latin typeface="Arial" panose="020B0604020202020204" pitchFamily="34" charset="0"/>
                <a:cs typeface="Arial" panose="020B0604020202020204" pitchFamily="34" charset="0"/>
              </a:rPr>
              <a:t>VĂN BẢN NGHỊ LUẬN</a:t>
            </a:r>
            <a:endParaRPr lang="vi-VN" sz="2667" b="1">
              <a:solidFill>
                <a:srgbClr val="002060"/>
              </a:solidFill>
              <a:latin typeface="Arial" panose="020B0604020202020204" pitchFamily="34" charset="0"/>
              <a:cs typeface="Arial" panose="020B0604020202020204" pitchFamily="34" charset="0"/>
            </a:endParaRPr>
          </a:p>
          <a:p>
            <a:pPr indent="360662" algn="just">
              <a:lnSpc>
                <a:spcPct val="125000"/>
              </a:lnSpc>
            </a:pPr>
            <a:r>
              <a:rPr lang="en-US" sz="2400">
                <a:solidFill>
                  <a:srgbClr val="002060"/>
                </a:solidFill>
                <a:cs typeface="Arial" panose="020B0604020202020204" pitchFamily="34" charset="0"/>
              </a:rPr>
              <a:t>– </a:t>
            </a:r>
            <a:r>
              <a:rPr lang="en-US" sz="2400">
                <a:solidFill>
                  <a:srgbClr val="002060"/>
                </a:solidFill>
              </a:rPr>
              <a:t>VB </a:t>
            </a:r>
            <a:r>
              <a:rPr lang="en-US" sz="2400" i="1" err="1">
                <a:solidFill>
                  <a:srgbClr val="002060"/>
                </a:solidFill>
              </a:rPr>
              <a:t>Bình</a:t>
            </a:r>
            <a:r>
              <a:rPr lang="en-US" sz="2400" i="1">
                <a:solidFill>
                  <a:srgbClr val="002060"/>
                </a:solidFill>
              </a:rPr>
              <a:t> </a:t>
            </a:r>
            <a:r>
              <a:rPr lang="en-US" sz="2400" i="1" err="1">
                <a:solidFill>
                  <a:srgbClr val="002060"/>
                </a:solidFill>
              </a:rPr>
              <a:t>Ngô</a:t>
            </a:r>
            <a:r>
              <a:rPr lang="en-US" sz="2400" i="1">
                <a:solidFill>
                  <a:srgbClr val="002060"/>
                </a:solidFill>
              </a:rPr>
              <a:t> </a:t>
            </a:r>
            <a:r>
              <a:rPr lang="en-US" sz="2400" i="1" err="1">
                <a:solidFill>
                  <a:srgbClr val="002060"/>
                </a:solidFill>
              </a:rPr>
              <a:t>đại</a:t>
            </a:r>
            <a:r>
              <a:rPr lang="en-US" sz="2400" i="1">
                <a:solidFill>
                  <a:srgbClr val="002060"/>
                </a:solidFill>
              </a:rPr>
              <a:t> </a:t>
            </a:r>
            <a:r>
              <a:rPr lang="en-US" sz="2400" i="1" err="1">
                <a:solidFill>
                  <a:srgbClr val="002060"/>
                </a:solidFill>
              </a:rPr>
              <a:t>cáo</a:t>
            </a:r>
            <a:endParaRPr lang="en-US" sz="2400" i="1">
              <a:solidFill>
                <a:srgbClr val="002060"/>
              </a:solidFill>
            </a:endParaRPr>
          </a:p>
          <a:p>
            <a:pPr algn="just">
              <a:lnSpc>
                <a:spcPct val="125000"/>
              </a:lnSpc>
            </a:pPr>
            <a:r>
              <a:rPr lang="en-US" sz="2400">
                <a:solidFill>
                  <a:srgbClr val="002060"/>
                </a:solidFill>
              </a:rPr>
              <a:t>     </a:t>
            </a:r>
            <a:r>
              <a:rPr lang="vi-VN" sz="2400">
                <a:solidFill>
                  <a:srgbClr val="002060"/>
                </a:solidFill>
                <a:cs typeface="Arial" panose="020B0604020202020204" pitchFamily="34" charset="0"/>
              </a:rPr>
              <a:t>+</a:t>
            </a:r>
            <a:r>
              <a:rPr lang="en-US" sz="2400">
                <a:solidFill>
                  <a:srgbClr val="002060"/>
                </a:solidFill>
                <a:cs typeface="Arial" panose="020B0604020202020204" pitchFamily="34" charset="0"/>
              </a:rPr>
              <a:t> </a:t>
            </a:r>
            <a:r>
              <a:rPr lang="vi-VN" sz="2400">
                <a:solidFill>
                  <a:srgbClr val="002060"/>
                </a:solidFill>
              </a:rPr>
              <a:t>Xác định luận đề của văn bản và nêu lí do vì sao bạn xác định như vậy.</a:t>
            </a:r>
          </a:p>
          <a:p>
            <a:pPr algn="just">
              <a:lnSpc>
                <a:spcPct val="125000"/>
              </a:lnSpc>
            </a:pPr>
            <a:r>
              <a:rPr lang="vi-VN" sz="2400">
                <a:solidFill>
                  <a:srgbClr val="002060"/>
                </a:solidFill>
              </a:rPr>
              <a:t>     + </a:t>
            </a:r>
            <a:r>
              <a:rPr lang="en-US" sz="2400" err="1">
                <a:solidFill>
                  <a:srgbClr val="002060"/>
                </a:solidFill>
              </a:rPr>
              <a:t>Nêu</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xét</a:t>
            </a:r>
            <a:r>
              <a:rPr lang="en-US" sz="2400">
                <a:solidFill>
                  <a:srgbClr val="002060"/>
                </a:solidFill>
              </a:rPr>
              <a:t> </a:t>
            </a:r>
            <a:r>
              <a:rPr lang="en-US" sz="2400" err="1">
                <a:solidFill>
                  <a:srgbClr val="002060"/>
                </a:solidFill>
              </a:rPr>
              <a:t>chung</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lập</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toàn</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Hãy</a:t>
            </a:r>
            <a:r>
              <a:rPr lang="en-US" sz="2400">
                <a:solidFill>
                  <a:srgbClr val="002060"/>
                </a:solidFill>
              </a:rPr>
              <a:t> </a:t>
            </a:r>
            <a:r>
              <a:rPr lang="en-US" sz="2400" err="1">
                <a:solidFill>
                  <a:srgbClr val="002060"/>
                </a:solidFill>
              </a:rPr>
              <a:t>chỉ</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en-US" sz="2400">
                <a:solidFill>
                  <a:srgbClr val="002060"/>
                </a:solidFill>
              </a:rPr>
              <a:t> </a:t>
            </a:r>
            <a:r>
              <a:rPr lang="en-US" sz="2400" err="1">
                <a:solidFill>
                  <a:srgbClr val="002060"/>
                </a:solidFill>
              </a:rPr>
              <a:t>tự</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biểu</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Theo </a:t>
            </a:r>
            <a:r>
              <a:rPr lang="en-US" sz="2400" err="1">
                <a:solidFill>
                  <a:srgbClr val="002060"/>
                </a:solidFill>
              </a:rPr>
              <a:t>bạn</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vi-VN" sz="2400">
                <a:solidFill>
                  <a:srgbClr val="002060"/>
                </a:solidFill>
              </a:rPr>
              <a:t> này có thể đem lại hiệu quả gì trong việc thuyết phục người đọc, người nghe?</a:t>
            </a:r>
          </a:p>
          <a:p>
            <a:pPr algn="just">
              <a:lnSpc>
                <a:spcPct val="125000"/>
              </a:lnSpc>
            </a:pPr>
            <a:r>
              <a:rPr lang="vi-VN" sz="2400">
                <a:solidFill>
                  <a:srgbClr val="002060"/>
                </a:solidFill>
              </a:rPr>
              <a:t>     + </a:t>
            </a:r>
            <a:r>
              <a:rPr lang="vi-VN" sz="2400" i="1">
                <a:solidFill>
                  <a:srgbClr val="002060"/>
                </a:solidFill>
              </a:rPr>
              <a:t>Bình Ngô đại cáo </a:t>
            </a:r>
            <a:r>
              <a:rPr lang="vi-VN" sz="2400">
                <a:solidFill>
                  <a:srgbClr val="002060"/>
                </a:solidFill>
              </a:rPr>
              <a:t>được đánh giá là một áng hùng văn. Theo bạn, những căn cứ chính </a:t>
            </a:r>
            <a:r>
              <a:rPr lang="en-US" sz="2400" err="1">
                <a:solidFill>
                  <a:srgbClr val="002060"/>
                </a:solidFill>
              </a:rPr>
              <a:t>của</a:t>
            </a:r>
            <a:r>
              <a:rPr lang="en-US" sz="2400">
                <a:solidFill>
                  <a:srgbClr val="002060"/>
                </a:solidFill>
              </a:rPr>
              <a:t> </a:t>
            </a:r>
            <a:r>
              <a:rPr lang="en-US" sz="2400" err="1">
                <a:solidFill>
                  <a:srgbClr val="002060"/>
                </a:solidFill>
              </a:rPr>
              <a:t>đánh</a:t>
            </a:r>
            <a:r>
              <a:rPr lang="en-US" sz="2400">
                <a:solidFill>
                  <a:srgbClr val="002060"/>
                </a:solidFill>
              </a:rPr>
              <a:t> </a:t>
            </a:r>
            <a:r>
              <a:rPr lang="en-US" sz="2400" err="1">
                <a:solidFill>
                  <a:srgbClr val="002060"/>
                </a:solidFill>
              </a:rPr>
              <a:t>giá</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gì</a:t>
            </a:r>
            <a:r>
              <a:rPr lang="en-US" sz="2400">
                <a:solidFill>
                  <a:srgbClr val="002060"/>
                </a:solidFill>
              </a:rPr>
              <a:t>?</a:t>
            </a:r>
            <a:endParaRPr lang="en-US" sz="2400">
              <a:solidFill>
                <a:srgbClr val="002060"/>
              </a:solidFill>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108</a:t>
            </a:fld>
            <a:endParaRPr lang="en-US"/>
          </a:p>
        </p:txBody>
      </p:sp>
    </p:spTree>
    <p:extLst>
      <p:ext uri="{BB962C8B-B14F-4D97-AF65-F5344CB8AC3E}">
        <p14:creationId xmlns:p14="http://schemas.microsoft.com/office/powerpoint/2010/main" val="3728719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3" y="-209562"/>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75071" y="685801"/>
            <a:ext cx="10412361" cy="5355312"/>
          </a:xfrm>
          <a:prstGeom prst="rect">
            <a:avLst/>
          </a:prstGeom>
        </p:spPr>
        <p:txBody>
          <a:bodyPr wrap="square">
            <a:spAutoFit/>
          </a:bodyPr>
          <a:lstStyle/>
          <a:p>
            <a:pPr indent="360662" algn="just">
              <a:lnSpc>
                <a:spcPct val="150000"/>
              </a:lnSpc>
            </a:pPr>
            <a:r>
              <a:rPr lang="en-US" sz="2667">
                <a:solidFill>
                  <a:srgbClr val="002060"/>
                </a:solidFill>
                <a:latin typeface="Arial" panose="020B0604020202020204" pitchFamily="34" charset="0"/>
                <a:cs typeface="Arial" panose="020B0604020202020204" pitchFamily="34" charset="0"/>
              </a:rPr>
              <a:t> </a:t>
            </a:r>
            <a:r>
              <a:rPr lang="en-US" sz="2800" b="1">
                <a:solidFill>
                  <a:srgbClr val="002060"/>
                </a:solidFill>
                <a:cs typeface="Arial" panose="020B0604020202020204" pitchFamily="34" charset="0"/>
              </a:rPr>
              <a:t>MỘT SỐ CÂU HỎI SAU KHI ĐỌC </a:t>
            </a:r>
            <a:r>
              <a:rPr lang="en-US" sz="2667" b="1">
                <a:solidFill>
                  <a:srgbClr val="002060"/>
                </a:solidFill>
                <a:latin typeface="Arial" panose="020B0604020202020204" pitchFamily="34" charset="0"/>
                <a:cs typeface="Arial" panose="020B0604020202020204" pitchFamily="34" charset="0"/>
              </a:rPr>
              <a:t>VĂN BẢN NGHỊ LUẬN</a:t>
            </a:r>
            <a:endParaRPr lang="vi-VN" sz="2667" b="1">
              <a:solidFill>
                <a:srgbClr val="002060"/>
              </a:solidFill>
              <a:latin typeface="Arial" panose="020B0604020202020204" pitchFamily="34" charset="0"/>
              <a:cs typeface="Arial" panose="020B0604020202020204" pitchFamily="34" charset="0"/>
            </a:endParaRPr>
          </a:p>
          <a:p>
            <a:pPr indent="360662" algn="just">
              <a:lnSpc>
                <a:spcPct val="125000"/>
              </a:lnSpc>
            </a:pPr>
            <a:r>
              <a:rPr lang="en-US" sz="2400">
                <a:solidFill>
                  <a:srgbClr val="002060"/>
                </a:solidFill>
                <a:cs typeface="Arial" panose="020B0604020202020204" pitchFamily="34" charset="0"/>
              </a:rPr>
              <a:t>– VB </a:t>
            </a:r>
            <a:r>
              <a:rPr lang="en-US" sz="2400" i="1" err="1">
                <a:solidFill>
                  <a:srgbClr val="002060"/>
                </a:solidFill>
                <a:cs typeface="Arial" panose="020B0604020202020204" pitchFamily="34" charset="0"/>
              </a:rPr>
              <a:t>Về</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chính</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chúng</a:t>
            </a:r>
            <a:r>
              <a:rPr lang="en-US" sz="2400" i="1">
                <a:solidFill>
                  <a:srgbClr val="002060"/>
                </a:solidFill>
                <a:cs typeface="Arial" panose="020B0604020202020204" pitchFamily="34" charset="0"/>
              </a:rPr>
              <a:t> ta </a:t>
            </a:r>
            <a:r>
              <a:rPr lang="en-US" sz="2400">
                <a:solidFill>
                  <a:srgbClr val="002060"/>
                </a:solidFill>
                <a:cs typeface="Arial" panose="020B0604020202020204" pitchFamily="34" charset="0"/>
              </a:rPr>
              <a:t>(</a:t>
            </a:r>
            <a:r>
              <a:rPr lang="en-US" sz="2400" err="1">
                <a:solidFill>
                  <a:srgbClr val="002060"/>
                </a:solidFill>
                <a:cs typeface="Arial" panose="020B0604020202020204" pitchFamily="34" charset="0"/>
              </a:rPr>
              <a:t>đặt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trong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a:t>
            </a:r>
            <a:r>
              <a:rPr lang="en-US" sz="2400">
                <a:solidFill>
                  <a:srgbClr val="002060"/>
                </a:solidFill>
                <a:cs typeface="Arial" panose="020B0604020202020204" pitchFamily="34" charset="0"/>
              </a:rPr>
              <a:t>ài 9: </a:t>
            </a:r>
            <a:r>
              <a:rPr lang="en-US" sz="2400" i="1">
                <a:solidFill>
                  <a:srgbClr val="002060"/>
                </a:solidFill>
                <a:cs typeface="Arial" panose="020B0604020202020204" pitchFamily="34" charset="0"/>
              </a:rPr>
              <a:t>Hành </a:t>
            </a:r>
            <a:r>
              <a:rPr lang="en-US" sz="2400" i="1" err="1">
                <a:solidFill>
                  <a:srgbClr val="002060"/>
                </a:solidFill>
                <a:cs typeface="Arial" panose="020B0604020202020204" pitchFamily="34" charset="0"/>
              </a:rPr>
              <a:t>trang</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cuộc</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sống</a:t>
            </a:r>
            <a:r>
              <a:rPr lang="en-US" sz="2400">
                <a:solidFill>
                  <a:srgbClr val="002060"/>
                </a:solidFill>
                <a:cs typeface="Arial" panose="020B0604020202020204" pitchFamily="34" charset="0"/>
              </a:rPr>
              <a:t>)</a:t>
            </a:r>
          </a:p>
          <a:p>
            <a:pPr algn="just">
              <a:lnSpc>
                <a:spcPct val="125000"/>
              </a:lnSpc>
            </a:pPr>
            <a:r>
              <a:rPr lang="en-US" sz="2400">
                <a:solidFill>
                  <a:srgbClr val="002060"/>
                </a:solidFill>
              </a:rPr>
              <a:t>    + </a:t>
            </a:r>
            <a:r>
              <a:rPr lang="vi-VN" sz="2400">
                <a:solidFill>
                  <a:srgbClr val="002060"/>
                </a:solidFill>
              </a:rPr>
              <a:t>Trong văn bản, tác giả đã trình bày quan điểm về vấn đề gì? Quan điểm ấy đã được</a:t>
            </a:r>
            <a:r>
              <a:rPr lang="en-US" sz="2400">
                <a:solidFill>
                  <a:srgbClr val="002060"/>
                </a:solidFill>
              </a:rPr>
              <a:t> </a:t>
            </a:r>
            <a:r>
              <a:rPr lang="en-US" sz="2400" err="1">
                <a:solidFill>
                  <a:srgbClr val="002060"/>
                </a:solidFill>
              </a:rPr>
              <a:t>triển</a:t>
            </a:r>
            <a:r>
              <a:rPr lang="en-US" sz="2400">
                <a:solidFill>
                  <a:srgbClr val="002060"/>
                </a:solidFill>
              </a:rPr>
              <a:t> </a:t>
            </a:r>
            <a:r>
              <a:rPr lang="en-US" sz="2400" err="1">
                <a:solidFill>
                  <a:srgbClr val="002060"/>
                </a:solidFill>
              </a:rPr>
              <a:t>khai</a:t>
            </a:r>
            <a:r>
              <a:rPr lang="en-US" sz="2400">
                <a:solidFill>
                  <a:srgbClr val="002060"/>
                </a:solidFill>
              </a:rPr>
              <a:t> </a:t>
            </a:r>
            <a:r>
              <a:rPr lang="en-US" sz="2400" err="1">
                <a:solidFill>
                  <a:srgbClr val="002060"/>
                </a:solidFill>
              </a:rPr>
              <a:t>thành</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chính</a:t>
            </a:r>
            <a:r>
              <a:rPr lang="en-US" sz="2400">
                <a:solidFill>
                  <a:srgbClr val="002060"/>
                </a:solidFill>
              </a:rPr>
              <a:t> </a:t>
            </a:r>
            <a:r>
              <a:rPr lang="en-US" sz="2400" err="1">
                <a:solidFill>
                  <a:srgbClr val="002060"/>
                </a:solidFill>
              </a:rPr>
              <a:t>nào</a:t>
            </a:r>
            <a:r>
              <a:rPr lang="en-US" sz="2400">
                <a:solidFill>
                  <a:srgbClr val="002060"/>
                </a:solidFill>
              </a:rPr>
              <a:t>?</a:t>
            </a:r>
          </a:p>
          <a:p>
            <a:pPr algn="just">
              <a:lnSpc>
                <a:spcPct val="125000"/>
              </a:lnSpc>
            </a:pPr>
            <a:r>
              <a:rPr lang="en-US" sz="2400">
                <a:solidFill>
                  <a:srgbClr val="002060"/>
                </a:solidFill>
              </a:rPr>
              <a:t>    + </a:t>
            </a:r>
            <a:r>
              <a:rPr lang="en-US" sz="2400" err="1">
                <a:solidFill>
                  <a:srgbClr val="002060"/>
                </a:solidFill>
              </a:rPr>
              <a:t>Để</a:t>
            </a:r>
            <a:r>
              <a:rPr lang="en-US" sz="2400">
                <a:solidFill>
                  <a:srgbClr val="002060"/>
                </a:solidFill>
              </a:rPr>
              <a:t> </a:t>
            </a:r>
            <a:r>
              <a:rPr lang="en-US" sz="2400" err="1">
                <a:solidFill>
                  <a:srgbClr val="002060"/>
                </a:solidFill>
              </a:rPr>
              <a:t>làm</a:t>
            </a:r>
            <a:r>
              <a:rPr lang="en-US" sz="2400">
                <a:solidFill>
                  <a:srgbClr val="002060"/>
                </a:solidFill>
              </a:rPr>
              <a:t> </a:t>
            </a:r>
            <a:r>
              <a:rPr lang="en-US" sz="2400" err="1">
                <a:solidFill>
                  <a:srgbClr val="002060"/>
                </a:solidFill>
              </a:rPr>
              <a:t>sáng</a:t>
            </a:r>
            <a:r>
              <a:rPr lang="en-US" sz="2400">
                <a:solidFill>
                  <a:srgbClr val="002060"/>
                </a:solidFill>
              </a:rPr>
              <a:t> </a:t>
            </a:r>
            <a:r>
              <a:rPr lang="en-US" sz="2400" err="1">
                <a:solidFill>
                  <a:srgbClr val="002060"/>
                </a:solidFill>
              </a:rPr>
              <a:t>tỏ</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chính</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 </a:t>
            </a:r>
            <a:r>
              <a:rPr lang="en-US" sz="2400" err="1">
                <a:solidFill>
                  <a:srgbClr val="002060"/>
                </a:solidFill>
              </a:rPr>
              <a:t>đã</a:t>
            </a:r>
            <a:r>
              <a:rPr lang="en-US" sz="2400">
                <a:solidFill>
                  <a:srgbClr val="002060"/>
                </a:solidFill>
              </a:rPr>
              <a:t> </a:t>
            </a:r>
            <a:r>
              <a:rPr lang="en-US" sz="2400" err="1">
                <a:solidFill>
                  <a:srgbClr val="002060"/>
                </a:solidFill>
              </a:rPr>
              <a:t>sử</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bằng</a:t>
            </a:r>
            <a:r>
              <a:rPr lang="en-US" sz="2400">
                <a:solidFill>
                  <a:srgbClr val="002060"/>
                </a:solidFill>
              </a:rPr>
              <a:t> </a:t>
            </a:r>
            <a:r>
              <a:rPr lang="en-US" sz="2400" err="1">
                <a:solidFill>
                  <a:srgbClr val="002060"/>
                </a:solidFill>
              </a:rPr>
              <a:t>chứng</a:t>
            </a:r>
            <a:r>
              <a:rPr lang="en-US" sz="2400">
                <a:solidFill>
                  <a:srgbClr val="002060"/>
                </a:solidFill>
              </a:rPr>
              <a:t>, </a:t>
            </a:r>
            <a:r>
              <a:rPr lang="en-US" sz="2400" err="1">
                <a:solidFill>
                  <a:srgbClr val="002060"/>
                </a:solidFill>
              </a:rPr>
              <a:t>lí</a:t>
            </a:r>
            <a:r>
              <a:rPr lang="en-US" sz="2400">
                <a:solidFill>
                  <a:srgbClr val="002060"/>
                </a:solidFill>
              </a:rPr>
              <a:t> </a:t>
            </a:r>
            <a:r>
              <a:rPr lang="en-US" sz="2400" err="1">
                <a:solidFill>
                  <a:srgbClr val="002060"/>
                </a:solidFill>
              </a:rPr>
              <a:t>lẽ</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thông</a:t>
            </a:r>
            <a:r>
              <a:rPr lang="en-US" sz="2400">
                <a:solidFill>
                  <a:srgbClr val="002060"/>
                </a:solidFill>
              </a:rPr>
              <a:t> tin </a:t>
            </a:r>
            <a:r>
              <a:rPr lang="en-US" sz="2400" err="1">
                <a:solidFill>
                  <a:srgbClr val="002060"/>
                </a:solidFill>
              </a:rPr>
              <a:t>khoa</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có</a:t>
            </a:r>
            <a:r>
              <a:rPr lang="en-US" sz="2400">
                <a:solidFill>
                  <a:srgbClr val="002060"/>
                </a:solidFill>
              </a:rPr>
              <a:t> ý </a:t>
            </a:r>
            <a:r>
              <a:rPr lang="en-US" sz="2400" err="1">
                <a:solidFill>
                  <a:srgbClr val="002060"/>
                </a:solidFill>
              </a:rPr>
              <a:t>nghĩa</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việc</a:t>
            </a:r>
            <a:r>
              <a:rPr lang="en-US" sz="2400">
                <a:solidFill>
                  <a:srgbClr val="002060"/>
                </a:solidFill>
              </a:rPr>
              <a:t> </a:t>
            </a:r>
            <a:r>
              <a:rPr lang="en-US" sz="2400" err="1">
                <a:solidFill>
                  <a:srgbClr val="002060"/>
                </a:solidFill>
              </a:rPr>
              <a:t>làm</a:t>
            </a:r>
            <a:r>
              <a:rPr lang="en-US" sz="2400">
                <a:solidFill>
                  <a:srgbClr val="002060"/>
                </a:solidFill>
              </a:rPr>
              <a:t> </a:t>
            </a:r>
            <a:r>
              <a:rPr lang="en-US" sz="2400" err="1">
                <a:solidFill>
                  <a:srgbClr val="002060"/>
                </a:solidFill>
              </a:rPr>
              <a:t>sáng</a:t>
            </a:r>
            <a:r>
              <a:rPr lang="en-US" sz="2400">
                <a:solidFill>
                  <a:srgbClr val="002060"/>
                </a:solidFill>
              </a:rPr>
              <a:t> </a:t>
            </a:r>
            <a:r>
              <a:rPr lang="en-US" sz="2400" err="1">
                <a:solidFill>
                  <a:srgbClr val="002060"/>
                </a:solidFill>
              </a:rPr>
              <a:t>tỏ</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chính</a:t>
            </a:r>
            <a:r>
              <a:rPr lang="en-US" sz="2400">
                <a:solidFill>
                  <a:srgbClr val="002060"/>
                </a:solidFill>
              </a:rPr>
              <a:t>?</a:t>
            </a:r>
          </a:p>
          <a:p>
            <a:pPr algn="just">
              <a:lnSpc>
                <a:spcPct val="125000"/>
              </a:lnSpc>
            </a:pPr>
            <a:r>
              <a:rPr lang="en-US" sz="2400">
                <a:solidFill>
                  <a:srgbClr val="002060"/>
                </a:solidFill>
              </a:rPr>
              <a:t>    + </a:t>
            </a:r>
            <a:r>
              <a:rPr lang="en-US" sz="2400" err="1">
                <a:solidFill>
                  <a:srgbClr val="002060"/>
                </a:solidFill>
              </a:rPr>
              <a:t>Chỉ</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en-US" sz="2400">
                <a:solidFill>
                  <a:srgbClr val="002060"/>
                </a:solidFill>
              </a:rPr>
              <a:t> </a:t>
            </a:r>
            <a:r>
              <a:rPr lang="en-US" sz="2400" err="1">
                <a:solidFill>
                  <a:srgbClr val="002060"/>
                </a:solidFill>
              </a:rPr>
              <a:t>miêu</a:t>
            </a:r>
            <a:r>
              <a:rPr lang="en-US" sz="2400">
                <a:solidFill>
                  <a:srgbClr val="002060"/>
                </a:solidFill>
              </a:rPr>
              <a:t> </a:t>
            </a:r>
            <a:r>
              <a:rPr lang="en-US" sz="2400" err="1">
                <a:solidFill>
                  <a:srgbClr val="002060"/>
                </a:solidFill>
              </a:rPr>
              <a:t>tả</a:t>
            </a:r>
            <a:r>
              <a:rPr lang="en-US" sz="2400">
                <a:solidFill>
                  <a:srgbClr val="002060"/>
                </a:solidFill>
              </a:rPr>
              <a:t>, </a:t>
            </a:r>
            <a:r>
              <a:rPr lang="en-US" sz="2400" err="1">
                <a:solidFill>
                  <a:srgbClr val="002060"/>
                </a:solidFill>
              </a:rPr>
              <a:t>biểu</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biện</a:t>
            </a:r>
            <a:r>
              <a:rPr lang="en-US" sz="2400">
                <a:solidFill>
                  <a:srgbClr val="002060"/>
                </a:solidFill>
              </a:rPr>
              <a:t> </a:t>
            </a:r>
            <a:r>
              <a:rPr lang="en-US" sz="2400" err="1">
                <a:solidFill>
                  <a:srgbClr val="002060"/>
                </a:solidFill>
              </a:rPr>
              <a:t>pháp</a:t>
            </a:r>
            <a:r>
              <a:rPr lang="en-US" sz="2400">
                <a:solidFill>
                  <a:srgbClr val="002060"/>
                </a:solidFill>
              </a:rPr>
              <a:t> </a:t>
            </a:r>
            <a:r>
              <a:rPr lang="en-US" sz="2400" err="1">
                <a:solidFill>
                  <a:srgbClr val="002060"/>
                </a:solidFill>
              </a:rPr>
              <a:t>tu</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a:t>
            </a:r>
          </a:p>
          <a:p>
            <a:pPr algn="just">
              <a:lnSpc>
                <a:spcPct val="125000"/>
              </a:lnSpc>
            </a:pPr>
            <a:r>
              <a:rPr lang="en-US" sz="2400">
                <a:solidFill>
                  <a:srgbClr val="002060"/>
                </a:solidFill>
              </a:rPr>
              <a:t>    + </a:t>
            </a:r>
            <a:r>
              <a:rPr lang="vi-VN" sz="2400">
                <a:solidFill>
                  <a:srgbClr val="002060"/>
                </a:solidFill>
              </a:rPr>
              <a:t>Tác giả đã trình bày quan điểm về mối quan hệ giữa con người và thực tại từ góc</a:t>
            </a:r>
            <a:r>
              <a:rPr lang="en-US" sz="2400">
                <a:solidFill>
                  <a:srgbClr val="002060"/>
                </a:solidFill>
              </a:rPr>
              <a:t> </a:t>
            </a:r>
            <a:r>
              <a:rPr lang="vi-VN" sz="2400">
                <a:solidFill>
                  <a:srgbClr val="002060"/>
                </a:solidFill>
              </a:rPr>
              <a:t>nhìn nào, với một thái độ như thế nào?</a:t>
            </a:r>
            <a:endParaRPr lang="en-US" sz="2400">
              <a:solidFill>
                <a:srgbClr val="002060"/>
              </a:solidFill>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109</a:t>
            </a:fld>
            <a:endParaRPr lang="en-US"/>
          </a:p>
        </p:txBody>
      </p:sp>
    </p:spTree>
    <p:extLst>
      <p:ext uri="{BB962C8B-B14F-4D97-AF65-F5344CB8AC3E}">
        <p14:creationId xmlns:p14="http://schemas.microsoft.com/office/powerpoint/2010/main" val="26709691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1;p37"/>
          <p:cNvSpPr/>
          <p:nvPr/>
        </p:nvSpPr>
        <p:spPr>
          <a:xfrm>
            <a:off x="1288026" y="757084"/>
            <a:ext cx="9773264" cy="1938952"/>
          </a:xfrm>
          <a:prstGeom prst="rect">
            <a:avLst/>
          </a:prstGeom>
          <a:noFill/>
          <a:ln>
            <a:noFill/>
          </a:ln>
        </p:spPr>
        <p:txBody>
          <a:bodyPr spcFirstLastPara="1" wrap="square" lIns="91425" tIns="45700" rIns="91425" bIns="45700" anchor="t" anchorCtr="0">
            <a:spAutoFit/>
          </a:bodyPr>
          <a:lstStyle/>
          <a:p>
            <a:pPr marL="127000" lvl="0" algn="just">
              <a:lnSpc>
                <a:spcPct val="125000"/>
              </a:lnSpc>
              <a:spcBef>
                <a:spcPts val="600"/>
              </a:spcBef>
              <a:spcAft>
                <a:spcPts val="600"/>
              </a:spcAft>
              <a:buSzPct val="91000"/>
            </a:pP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4:</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Sức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sống</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của</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sử</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thi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thi</a:t>
            </a:r>
            <a:r>
              <a:rPr lang="en-US" sz="2400">
                <a:solidFill>
                  <a:srgbClr val="002060"/>
                </a:solidFill>
                <a:latin typeface="Arial" panose="020B0604020202020204" pitchFamily="34" charset="0"/>
                <a:cs typeface="Arial" panose="020B0604020202020204" pitchFamily="34" charset="0"/>
              </a:rPr>
              <a:t>) </a:t>
            </a:r>
            <a:endParaRPr lang="en-US" sz="2400" i="1">
              <a:solidFill>
                <a:srgbClr val="002060"/>
              </a:solidFill>
              <a:latin typeface="Arial" panose="020B0604020202020204" pitchFamily="34" charset="0"/>
              <a:cs typeface="Arial" panose="020B0604020202020204" pitchFamily="34" charset="0"/>
            </a:endParaRPr>
          </a:p>
          <a:p>
            <a:pPr marL="127000" lvl="0" algn="just">
              <a:lnSpc>
                <a:spcPct val="125000"/>
              </a:lnSpc>
              <a:spcBef>
                <a:spcPts val="600"/>
              </a:spcBef>
              <a:spcAft>
                <a:spcPts val="600"/>
              </a:spcAft>
              <a:buSzPct val="91000"/>
            </a:pP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5:</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Tích</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trò</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sân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khấu</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dân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gian</a:t>
            </a:r>
            <a:r>
              <a:rPr lang="en-US" sz="2400" i="1">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a:t>
            </a:r>
            <a:r>
              <a:rPr lang="en-US" sz="2400" err="1">
                <a:solidFill>
                  <a:srgbClr val="002060"/>
                </a:solidFill>
                <a:latin typeface="Arial" panose="020B0604020202020204" pitchFamily="34" charset="0"/>
                <a:cs typeface="Arial" panose="020B0604020202020204" pitchFamily="34" charset="0"/>
              </a:rPr>
              <a:t>kịch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bản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văn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chèo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tuồng</a:t>
            </a:r>
            <a:r>
              <a:rPr lang="en-US" sz="2400">
                <a:solidFill>
                  <a:srgbClr val="002060"/>
                </a:solidFill>
                <a:latin typeface="Arial" panose="020B0604020202020204" pitchFamily="34" charset="0"/>
                <a:cs typeface="Arial" panose="020B0604020202020204" pitchFamily="34" charset="0"/>
              </a:rPr>
              <a:t>)</a:t>
            </a:r>
          </a:p>
          <a:p>
            <a:pPr marL="127000" lvl="0" algn="just">
              <a:lnSpc>
                <a:spcPct val="125000"/>
              </a:lnSpc>
              <a:spcBef>
                <a:spcPts val="600"/>
              </a:spcBef>
              <a:spcAft>
                <a:spcPts val="600"/>
              </a:spcAft>
              <a:buSzPct val="91000"/>
            </a:pPr>
            <a:r>
              <a:rPr lang="en-US" sz="2400">
                <a:solidFill>
                  <a:srgbClr val="002060"/>
                </a:solidFill>
                <a:latin typeface="Arial" panose="020B0604020202020204" pitchFamily="34" charset="0"/>
                <a:cs typeface="Arial" panose="020B0604020202020204" pitchFamily="34" charset="0"/>
              </a:rPr>
              <a:t>    </a:t>
            </a:r>
          </a:p>
        </p:txBody>
      </p:sp>
      <p:sp>
        <p:nvSpPr>
          <p:cNvPr id="8" name="Rectangle 7"/>
          <p:cNvSpPr/>
          <p:nvPr/>
        </p:nvSpPr>
        <p:spPr>
          <a:xfrm>
            <a:off x="4054764" y="424873"/>
            <a:ext cx="4341090" cy="461665"/>
          </a:xfrm>
          <a:prstGeom prst="rect">
            <a:avLst/>
          </a:prstGeom>
        </p:spPr>
        <p:txBody>
          <a:bodyPr wrap="square">
            <a:spAutoFit/>
          </a:bodyPr>
          <a:lstStyle/>
          <a:p>
            <a:pPr algn="ctr"/>
            <a:r>
              <a:rPr lang="en-US" sz="2400" b="1">
                <a:solidFill>
                  <a:srgbClr val="002060"/>
                </a:solidFill>
                <a:latin typeface="Arial" pitchFamily="34" charset="0"/>
                <a:cs typeface="Arial" pitchFamily="34" charset="0"/>
              </a:rPr>
              <a:t>    </a:t>
            </a:r>
            <a:endParaRPr lang="en-US" sz="280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5395" y="2057400"/>
            <a:ext cx="3073549" cy="447471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1643" y="2057400"/>
            <a:ext cx="3008421" cy="4383875"/>
          </a:xfrm>
          <a:prstGeom prst="rect">
            <a:avLst/>
          </a:prstGeom>
        </p:spPr>
      </p:pic>
      <p:sp>
        <p:nvSpPr>
          <p:cNvPr id="2" name="Slide Number Placeholder 1"/>
          <p:cNvSpPr>
            <a:spLocks noGrp="1"/>
          </p:cNvSpPr>
          <p:nvPr>
            <p:ph type="sldNum" sz="quarter" idx="12"/>
          </p:nvPr>
        </p:nvSpPr>
        <p:spPr/>
        <p:txBody>
          <a:bodyPr/>
          <a:lstStyle/>
          <a:p>
            <a:fld id="{0C846248-0222-4A3A-B22E-4E2A0B918D57}" type="slidenum">
              <a:rPr lang="en-US" smtClean="0"/>
              <a:pPr/>
              <a:t>11</a:t>
            </a:fld>
            <a:endParaRPr lang="en-US"/>
          </a:p>
        </p:txBody>
      </p:sp>
    </p:spTree>
    <p:extLst>
      <p:ext uri="{BB962C8B-B14F-4D97-AF65-F5344CB8AC3E}">
        <p14:creationId xmlns:p14="http://schemas.microsoft.com/office/powerpoint/2010/main" val="2928593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3" y="-209562"/>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570271" y="685801"/>
            <a:ext cx="10884310" cy="5816977"/>
          </a:xfrm>
          <a:prstGeom prst="rect">
            <a:avLst/>
          </a:prstGeom>
        </p:spPr>
        <p:txBody>
          <a:bodyPr wrap="square">
            <a:spAutoFit/>
          </a:bodyPr>
          <a:lstStyle/>
          <a:p>
            <a:pPr indent="360662" algn="just">
              <a:lnSpc>
                <a:spcPct val="150000"/>
              </a:lnSpc>
            </a:pPr>
            <a:r>
              <a:rPr lang="en-US" sz="2667">
                <a:solidFill>
                  <a:srgbClr val="002060"/>
                </a:solidFill>
                <a:latin typeface="Arial" panose="020B0604020202020204" pitchFamily="34" charset="0"/>
                <a:cs typeface="Arial" panose="020B0604020202020204" pitchFamily="34" charset="0"/>
              </a:rPr>
              <a:t>   </a:t>
            </a:r>
            <a:r>
              <a:rPr lang="en-US" sz="2800" b="1">
                <a:solidFill>
                  <a:srgbClr val="002060"/>
                </a:solidFill>
                <a:cs typeface="Arial" panose="020B0604020202020204" pitchFamily="34" charset="0"/>
              </a:rPr>
              <a:t>MỘT SỐ CÂU HỎI SAU KHI ĐỌC </a:t>
            </a:r>
            <a:r>
              <a:rPr lang="en-US" sz="2667" b="1">
                <a:solidFill>
                  <a:srgbClr val="002060"/>
                </a:solidFill>
                <a:latin typeface="Arial" panose="020B0604020202020204" pitchFamily="34" charset="0"/>
                <a:cs typeface="Arial" panose="020B0604020202020204" pitchFamily="34" charset="0"/>
              </a:rPr>
              <a:t>VĂN BẢN NGHỊ LUẬN</a:t>
            </a:r>
            <a:endParaRPr lang="vi-VN" sz="2667" b="1">
              <a:solidFill>
                <a:srgbClr val="002060"/>
              </a:solidFill>
              <a:latin typeface="Arial" panose="020B0604020202020204" pitchFamily="34" charset="0"/>
              <a:cs typeface="Arial" panose="020B0604020202020204" pitchFamily="34" charset="0"/>
            </a:endParaRPr>
          </a:p>
          <a:p>
            <a:pPr indent="360662" algn="just">
              <a:lnSpc>
                <a:spcPct val="125000"/>
              </a:lnSpc>
            </a:pPr>
            <a:r>
              <a:rPr lang="en-US" sz="2400">
                <a:solidFill>
                  <a:srgbClr val="002060"/>
                </a:solidFill>
                <a:cs typeface="Arial" panose="020B0604020202020204" pitchFamily="34" charset="0"/>
              </a:rPr>
              <a:t> – VB </a:t>
            </a:r>
            <a:r>
              <a:rPr lang="en-US" sz="2400" i="1" err="1">
                <a:solidFill>
                  <a:srgbClr val="002060"/>
                </a:solidFill>
                <a:cs typeface="Arial" panose="020B0604020202020204" pitchFamily="34" charset="0"/>
              </a:rPr>
              <a:t>Một</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đời</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như</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kẻ</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tìm</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đường</a:t>
            </a:r>
            <a:r>
              <a:rPr lang="en-US" sz="2400" i="1">
                <a:solidFill>
                  <a:srgbClr val="002060"/>
                </a:solidFill>
                <a:cs typeface="Arial" panose="020B0604020202020204" pitchFamily="34" charset="0"/>
              </a:rPr>
              <a:t> </a:t>
            </a:r>
            <a:r>
              <a:rPr lang="en-US" sz="2400">
                <a:solidFill>
                  <a:srgbClr val="002060"/>
                </a:solidFill>
                <a:cs typeface="Arial" panose="020B0604020202020204" pitchFamily="34" charset="0"/>
              </a:rPr>
              <a:t>(</a:t>
            </a:r>
            <a:r>
              <a:rPr lang="en-US" sz="2400" err="1">
                <a:solidFill>
                  <a:srgbClr val="002060"/>
                </a:solidFill>
                <a:cs typeface="Arial" panose="020B0604020202020204" pitchFamily="34" charset="0"/>
              </a:rPr>
              <a:t>đặt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trong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a:t>
            </a:r>
            <a:r>
              <a:rPr lang="en-US" sz="2400">
                <a:solidFill>
                  <a:srgbClr val="002060"/>
                </a:solidFill>
                <a:cs typeface="Arial" panose="020B0604020202020204" pitchFamily="34" charset="0"/>
              </a:rPr>
              <a:t>ài 9: </a:t>
            </a:r>
            <a:r>
              <a:rPr lang="en-US" sz="2400" i="1">
                <a:solidFill>
                  <a:srgbClr val="002060"/>
                </a:solidFill>
                <a:cs typeface="Arial" panose="020B0604020202020204" pitchFamily="34" charset="0"/>
              </a:rPr>
              <a:t>Hành </a:t>
            </a:r>
            <a:r>
              <a:rPr lang="en-US" sz="2400" i="1" err="1">
                <a:solidFill>
                  <a:srgbClr val="002060"/>
                </a:solidFill>
                <a:cs typeface="Arial" panose="020B0604020202020204" pitchFamily="34" charset="0"/>
              </a:rPr>
              <a:t>trang</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cuộc</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sống</a:t>
            </a:r>
            <a:r>
              <a:rPr lang="en-US" sz="2400">
                <a:solidFill>
                  <a:srgbClr val="002060"/>
                </a:solidFill>
                <a:cs typeface="Arial" panose="020B0604020202020204" pitchFamily="34" charset="0"/>
              </a:rPr>
              <a:t>)</a:t>
            </a:r>
          </a:p>
          <a:p>
            <a:pPr algn="just">
              <a:lnSpc>
                <a:spcPct val="125000"/>
              </a:lnSpc>
            </a:pPr>
            <a:r>
              <a:rPr lang="en-US" sz="2400">
                <a:solidFill>
                  <a:srgbClr val="002060"/>
                </a:solidFill>
              </a:rPr>
              <a:t>     + Theo </a:t>
            </a:r>
            <a:r>
              <a:rPr lang="en-US" sz="2400" err="1">
                <a:solidFill>
                  <a:srgbClr val="002060"/>
                </a:solidFill>
              </a:rPr>
              <a:t>bạn</a:t>
            </a:r>
            <a:r>
              <a:rPr lang="en-US" sz="2400">
                <a:solidFill>
                  <a:srgbClr val="002060"/>
                </a:solidFill>
              </a:rPr>
              <a:t>, </a:t>
            </a:r>
            <a:r>
              <a:rPr lang="en-US" sz="2400" err="1">
                <a:solidFill>
                  <a:srgbClr val="002060"/>
                </a:solidFill>
              </a:rPr>
              <a:t>mục</a:t>
            </a:r>
            <a:r>
              <a:rPr lang="en-US" sz="2400">
                <a:solidFill>
                  <a:srgbClr val="002060"/>
                </a:solidFill>
              </a:rPr>
              <a:t> </a:t>
            </a:r>
            <a:r>
              <a:rPr lang="en-US" sz="2400" err="1">
                <a:solidFill>
                  <a:srgbClr val="002060"/>
                </a:solidFill>
              </a:rPr>
              <a:t>đích</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này</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gì</a:t>
            </a:r>
            <a:r>
              <a:rPr lang="en-US" sz="2400">
                <a:solidFill>
                  <a:srgbClr val="002060"/>
                </a:solidFill>
              </a:rPr>
              <a:t>?</a:t>
            </a:r>
          </a:p>
          <a:p>
            <a:pPr algn="just">
              <a:lnSpc>
                <a:spcPct val="125000"/>
              </a:lnSpc>
            </a:pPr>
            <a:r>
              <a:rPr lang="en-US" sz="2400">
                <a:solidFill>
                  <a:srgbClr val="002060"/>
                </a:solidFill>
              </a:rPr>
              <a:t>     + </a:t>
            </a:r>
            <a:r>
              <a:rPr lang="vi-VN" sz="2400">
                <a:solidFill>
                  <a:srgbClr val="002060"/>
                </a:solidFill>
              </a:rPr>
              <a:t>Xác định quan điểm chính của tác giả trong bài viết này. Quan điểm ấy đã được khai</a:t>
            </a:r>
            <a:r>
              <a:rPr lang="en-US" sz="2400">
                <a:solidFill>
                  <a:srgbClr val="002060"/>
                </a:solidFill>
              </a:rPr>
              <a:t> </a:t>
            </a:r>
            <a:r>
              <a:rPr lang="vi-VN" sz="2400">
                <a:solidFill>
                  <a:srgbClr val="002060"/>
                </a:solidFill>
              </a:rPr>
              <a:t>triển qua hệ thống lí lẽ và bằng chứng như thế nào?</a:t>
            </a:r>
          </a:p>
          <a:p>
            <a:pPr algn="just">
              <a:lnSpc>
                <a:spcPct val="125000"/>
              </a:lnSpc>
            </a:pPr>
            <a:r>
              <a:rPr lang="en-US" sz="2400">
                <a:solidFill>
                  <a:srgbClr val="002060"/>
                </a:solidFill>
              </a:rPr>
              <a:t>     + </a:t>
            </a:r>
            <a:r>
              <a:rPr lang="en-US" sz="2400" err="1">
                <a:solidFill>
                  <a:srgbClr val="002060"/>
                </a:solidFill>
              </a:rPr>
              <a:t>Chỉ</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en-US" sz="2400">
                <a:solidFill>
                  <a:srgbClr val="002060"/>
                </a:solidFill>
              </a:rPr>
              <a:t> </a:t>
            </a:r>
            <a:r>
              <a:rPr lang="en-US" sz="2400" err="1">
                <a:solidFill>
                  <a:srgbClr val="002060"/>
                </a:solidFill>
              </a:rPr>
              <a:t>tự</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biểu</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chúng</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p>
          <a:p>
            <a:pPr algn="just">
              <a:lnSpc>
                <a:spcPct val="125000"/>
              </a:lnSpc>
            </a:pPr>
            <a:r>
              <a:rPr lang="en-US" sz="2400">
                <a:solidFill>
                  <a:srgbClr val="002060"/>
                </a:solidFill>
              </a:rPr>
              <a:t>     + </a:t>
            </a:r>
            <a:r>
              <a:rPr lang="en-US" sz="2400" err="1">
                <a:solidFill>
                  <a:srgbClr val="002060"/>
                </a:solidFill>
              </a:rPr>
              <a:t>Hãy</a:t>
            </a:r>
            <a:r>
              <a:rPr lang="en-US" sz="2400">
                <a:solidFill>
                  <a:srgbClr val="002060"/>
                </a:solidFill>
              </a:rPr>
              <a:t> </a:t>
            </a:r>
            <a:r>
              <a:rPr lang="en-US" sz="2400" err="1">
                <a:solidFill>
                  <a:srgbClr val="002060"/>
                </a:solidFill>
              </a:rPr>
              <a:t>nêu</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trên</a:t>
            </a:r>
            <a:r>
              <a:rPr lang="en-US" sz="2400">
                <a:solidFill>
                  <a:srgbClr val="002060"/>
                </a:solidFill>
              </a:rPr>
              <a:t> </a:t>
            </a:r>
            <a:r>
              <a:rPr lang="en-US" sz="2400" err="1">
                <a:solidFill>
                  <a:srgbClr val="002060"/>
                </a:solidFill>
              </a:rPr>
              <a:t>mà</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thấy</a:t>
            </a:r>
            <a:r>
              <a:rPr lang="en-US" sz="2400">
                <a:solidFill>
                  <a:srgbClr val="002060"/>
                </a:solidFill>
              </a:rPr>
              <a:t> </a:t>
            </a:r>
            <a:r>
              <a:rPr lang="en-US" sz="2400" err="1">
                <a:solidFill>
                  <a:srgbClr val="002060"/>
                </a:solidFill>
              </a:rPr>
              <a:t>tâm</a:t>
            </a:r>
            <a:r>
              <a:rPr lang="en-US" sz="2400">
                <a:solidFill>
                  <a:srgbClr val="002060"/>
                </a:solidFill>
              </a:rPr>
              <a:t> </a:t>
            </a:r>
            <a:r>
              <a:rPr lang="en-US" sz="2400" err="1">
                <a:solidFill>
                  <a:srgbClr val="002060"/>
                </a:solidFill>
              </a:rPr>
              <a:t>đắc</a:t>
            </a:r>
            <a:r>
              <a:rPr lang="en-US" sz="2400">
                <a:solidFill>
                  <a:srgbClr val="002060"/>
                </a:solidFill>
              </a:rPr>
              <a:t> </a:t>
            </a:r>
            <a:r>
              <a:rPr lang="en-US" sz="2400" err="1">
                <a:solidFill>
                  <a:srgbClr val="002060"/>
                </a:solidFill>
              </a:rPr>
              <a:t>hoặc</a:t>
            </a:r>
            <a:r>
              <a:rPr lang="en-US" sz="2400">
                <a:solidFill>
                  <a:srgbClr val="002060"/>
                </a:solidFill>
              </a:rPr>
              <a:t> </a:t>
            </a:r>
            <a:r>
              <a:rPr lang="en-US" sz="2400" err="1">
                <a:solidFill>
                  <a:srgbClr val="002060"/>
                </a:solidFill>
              </a:rPr>
              <a:t>còn</a:t>
            </a:r>
            <a:r>
              <a:rPr lang="en-US" sz="2400">
                <a:solidFill>
                  <a:srgbClr val="002060"/>
                </a:solidFill>
              </a:rPr>
              <a:t> </a:t>
            </a:r>
            <a:r>
              <a:rPr lang="en-US" sz="2400" err="1">
                <a:solidFill>
                  <a:srgbClr val="002060"/>
                </a:solidFill>
              </a:rPr>
              <a:t>băn</a:t>
            </a:r>
            <a:r>
              <a:rPr lang="en-US" sz="2400">
                <a:solidFill>
                  <a:srgbClr val="002060"/>
                </a:solidFill>
              </a:rPr>
              <a:t> </a:t>
            </a:r>
            <a:r>
              <a:rPr lang="en-US" sz="2400" err="1">
                <a:solidFill>
                  <a:srgbClr val="002060"/>
                </a:solidFill>
              </a:rPr>
              <a:t>khoăn</a:t>
            </a:r>
            <a:r>
              <a:rPr lang="en-US" sz="2400">
                <a:solidFill>
                  <a:srgbClr val="002060"/>
                </a:solidFill>
              </a:rPr>
              <a:t>. </a:t>
            </a:r>
            <a:r>
              <a:rPr lang="en-US" sz="2400" err="1">
                <a:solidFill>
                  <a:srgbClr val="002060"/>
                </a:solidFill>
              </a:rPr>
              <a:t>Lí</a:t>
            </a:r>
            <a:r>
              <a:rPr lang="en-US" sz="2400">
                <a:solidFill>
                  <a:srgbClr val="002060"/>
                </a:solidFill>
              </a:rPr>
              <a:t> do </a:t>
            </a:r>
            <a:r>
              <a:rPr lang="en-US" sz="2400" err="1">
                <a:solidFill>
                  <a:srgbClr val="002060"/>
                </a:solidFill>
              </a:rPr>
              <a:t>nào</a:t>
            </a:r>
            <a:r>
              <a:rPr lang="en-US" sz="2400">
                <a:solidFill>
                  <a:srgbClr val="002060"/>
                </a:solidFill>
              </a:rPr>
              <a:t> </a:t>
            </a:r>
            <a:r>
              <a:rPr lang="en-US" sz="2400" err="1">
                <a:solidFill>
                  <a:srgbClr val="002060"/>
                </a:solidFill>
              </a:rPr>
              <a:t>khiến</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thấy</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ấy</a:t>
            </a:r>
            <a:r>
              <a:rPr lang="en-US" sz="2400">
                <a:solidFill>
                  <a:srgbClr val="002060"/>
                </a:solidFill>
              </a:rPr>
              <a:t> </a:t>
            </a:r>
            <a:r>
              <a:rPr lang="en-US" sz="2400" err="1">
                <a:solidFill>
                  <a:srgbClr val="002060"/>
                </a:solidFill>
              </a:rPr>
              <a:t>thuyết</a:t>
            </a:r>
            <a:r>
              <a:rPr lang="en-US" sz="2400">
                <a:solidFill>
                  <a:srgbClr val="002060"/>
                </a:solidFill>
              </a:rPr>
              <a:t> </a:t>
            </a:r>
            <a:r>
              <a:rPr lang="en-US" sz="2400" err="1">
                <a:solidFill>
                  <a:srgbClr val="002060"/>
                </a:solidFill>
              </a:rPr>
              <a:t>phục</a:t>
            </a:r>
            <a:r>
              <a:rPr lang="en-US" sz="2400">
                <a:solidFill>
                  <a:srgbClr val="002060"/>
                </a:solidFill>
              </a:rPr>
              <a:t> </a:t>
            </a:r>
            <a:r>
              <a:rPr lang="en-US" sz="2400" err="1">
                <a:solidFill>
                  <a:srgbClr val="002060"/>
                </a:solidFill>
              </a:rPr>
              <a:t>mình</a:t>
            </a:r>
            <a:r>
              <a:rPr lang="en-US" sz="2400">
                <a:solidFill>
                  <a:srgbClr val="002060"/>
                </a:solidFill>
              </a:rPr>
              <a:t> hay </a:t>
            </a:r>
            <a:r>
              <a:rPr lang="en-US" sz="2400" err="1">
                <a:solidFill>
                  <a:srgbClr val="002060"/>
                </a:solidFill>
              </a:rPr>
              <a:t>làm</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muốn</a:t>
            </a:r>
            <a:r>
              <a:rPr lang="en-US" sz="2400">
                <a:solidFill>
                  <a:srgbClr val="002060"/>
                </a:solidFill>
              </a:rPr>
              <a:t> </a:t>
            </a:r>
            <a:r>
              <a:rPr lang="en-US" sz="2400" err="1">
                <a:solidFill>
                  <a:srgbClr val="002060"/>
                </a:solidFill>
              </a:rPr>
              <a:t>đối</a:t>
            </a:r>
            <a:r>
              <a:rPr lang="en-US" sz="2400">
                <a:solidFill>
                  <a:srgbClr val="002060"/>
                </a:solidFill>
              </a:rPr>
              <a:t> </a:t>
            </a:r>
            <a:r>
              <a:rPr lang="en-US" sz="2400" err="1">
                <a:solidFill>
                  <a:srgbClr val="002060"/>
                </a:solidFill>
              </a:rPr>
              <a:t>thoại</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a:t>
            </a:r>
          </a:p>
          <a:p>
            <a:pPr algn="just">
              <a:lnSpc>
                <a:spcPct val="125000"/>
              </a:lnSpc>
            </a:pPr>
            <a:r>
              <a:rPr lang="en-US" sz="2400">
                <a:solidFill>
                  <a:srgbClr val="002060"/>
                </a:solidFill>
              </a:rPr>
              <a:t>    + </a:t>
            </a:r>
            <a:r>
              <a:rPr lang="vi-VN" sz="2400">
                <a:solidFill>
                  <a:srgbClr val="002060"/>
                </a:solidFill>
              </a:rPr>
              <a:t>Từ bài thơ </a:t>
            </a:r>
            <a:r>
              <a:rPr lang="vi-VN" sz="2400" i="1">
                <a:solidFill>
                  <a:srgbClr val="002060"/>
                </a:solidFill>
              </a:rPr>
              <a:t>Con đường không chọn </a:t>
            </a:r>
            <a:r>
              <a:rPr lang="vi-VN" sz="2400">
                <a:solidFill>
                  <a:srgbClr val="002060"/>
                </a:solidFill>
              </a:rPr>
              <a:t>và bài viết </a:t>
            </a:r>
            <a:r>
              <a:rPr lang="vi-VN" sz="2400" i="1">
                <a:solidFill>
                  <a:srgbClr val="002060"/>
                </a:solidFill>
              </a:rPr>
              <a:t>Một đời như kẻ tìm đường</a:t>
            </a:r>
            <a:r>
              <a:rPr lang="vi-VN" sz="2400">
                <a:solidFill>
                  <a:srgbClr val="002060"/>
                </a:solidFill>
              </a:rPr>
              <a:t>, bạn nghĩ</a:t>
            </a:r>
            <a:r>
              <a:rPr lang="en-US" sz="2400">
                <a:solidFill>
                  <a:srgbClr val="002060"/>
                </a:solidFill>
              </a:rPr>
              <a:t> </a:t>
            </a:r>
            <a:r>
              <a:rPr lang="vi-VN" sz="2400">
                <a:solidFill>
                  <a:srgbClr val="002060"/>
                </a:solidFill>
              </a:rPr>
              <a:t>gì về những lựa chọn của mỗi người trong cuộc sống?</a:t>
            </a:r>
            <a:endParaRPr lang="en-US" sz="2400">
              <a:solidFill>
                <a:srgbClr val="002060"/>
              </a:solidFill>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110</a:t>
            </a:fld>
            <a:endParaRPr lang="en-US"/>
          </a:p>
        </p:txBody>
      </p:sp>
    </p:spTree>
    <p:extLst>
      <p:ext uri="{BB962C8B-B14F-4D97-AF65-F5344CB8AC3E}">
        <p14:creationId xmlns:p14="http://schemas.microsoft.com/office/powerpoint/2010/main" val="3138970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3" y="-209562"/>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11200" y="685801"/>
            <a:ext cx="10566400" cy="1200329"/>
          </a:xfrm>
          <a:prstGeom prst="rect">
            <a:avLst/>
          </a:prstGeom>
        </p:spPr>
        <p:txBody>
          <a:bodyPr wrap="square">
            <a:spAutoFit/>
          </a:bodyPr>
          <a:lstStyle/>
          <a:p>
            <a:pPr indent="360662" algn="just">
              <a:lnSpc>
                <a:spcPct val="150000"/>
              </a:lnSpc>
            </a:pPr>
            <a:r>
              <a:rPr lang="en-US" sz="2667">
                <a:solidFill>
                  <a:srgbClr val="002060"/>
                </a:solidFill>
                <a:latin typeface="Arial" panose="020B0604020202020204" pitchFamily="34" charset="0"/>
                <a:cs typeface="Arial" panose="020B0604020202020204" pitchFamily="34" charset="0"/>
              </a:rPr>
              <a:t>     </a:t>
            </a:r>
            <a:r>
              <a:rPr lang="en-US" sz="2800" b="1">
                <a:solidFill>
                  <a:srgbClr val="002060"/>
                </a:solidFill>
                <a:cs typeface="Arial" panose="020B0604020202020204" pitchFamily="34" charset="0"/>
              </a:rPr>
              <a:t>MỘT SỐ CÂU HỎI SAU KHI ĐỌC </a:t>
            </a:r>
            <a:r>
              <a:rPr lang="en-US" sz="2667" b="1">
                <a:solidFill>
                  <a:srgbClr val="002060"/>
                </a:solidFill>
                <a:latin typeface="Arial" panose="020B0604020202020204" pitchFamily="34" charset="0"/>
                <a:cs typeface="Arial" panose="020B0604020202020204" pitchFamily="34" charset="0"/>
              </a:rPr>
              <a:t>VĂN BẢN NGHỊ LUẬN</a:t>
            </a:r>
          </a:p>
          <a:p>
            <a:pPr>
              <a:lnSpc>
                <a:spcPct val="125000"/>
              </a:lnSpc>
            </a:pP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140542" y="1740310"/>
            <a:ext cx="10137058" cy="4616648"/>
          </a:xfrm>
          <a:prstGeom prst="rect">
            <a:avLst/>
          </a:prstGeom>
        </p:spPr>
        <p:txBody>
          <a:bodyPr wrap="square">
            <a:spAutoFit/>
          </a:bodyPr>
          <a:lstStyle/>
          <a:p>
            <a:r>
              <a:rPr lang="vi-VN" sz="2400">
                <a:solidFill>
                  <a:srgbClr val="002060"/>
                </a:solidFill>
                <a:cs typeface="Arial" panose="020B0604020202020204" pitchFamily="34" charset="0"/>
              </a:rPr>
              <a:t>    </a:t>
            </a:r>
            <a:r>
              <a:rPr lang="en-US" sz="2400">
                <a:solidFill>
                  <a:srgbClr val="002060"/>
                </a:solidFill>
                <a:cs typeface="Arial" panose="020B0604020202020204" pitchFamily="34" charset="0"/>
              </a:rPr>
              <a:t>– </a:t>
            </a:r>
            <a:r>
              <a:rPr lang="en-US" sz="2400">
                <a:solidFill>
                  <a:srgbClr val="002060"/>
                </a:solidFill>
              </a:rPr>
              <a:t>VB</a:t>
            </a:r>
            <a:r>
              <a:rPr lang="vi-VN" sz="2400">
                <a:solidFill>
                  <a:srgbClr val="002060"/>
                </a:solidFill>
              </a:rPr>
              <a:t> </a:t>
            </a:r>
            <a:r>
              <a:rPr lang="vi-VN" sz="2400" i="1">
                <a:solidFill>
                  <a:srgbClr val="002060"/>
                </a:solidFill>
              </a:rPr>
              <a:t>Chữ bầu lên nhà thơ </a:t>
            </a:r>
            <a:r>
              <a:rPr lang="vi-VN" sz="2400">
                <a:solidFill>
                  <a:srgbClr val="002060"/>
                </a:solidFill>
              </a:rPr>
              <a:t>(Lê Đạt)</a:t>
            </a:r>
          </a:p>
          <a:p>
            <a:pPr algn="just">
              <a:lnSpc>
                <a:spcPct val="125000"/>
              </a:lnSpc>
            </a:pPr>
            <a:r>
              <a:rPr lang="vi-VN" sz="2400">
                <a:solidFill>
                  <a:srgbClr val="002060"/>
                </a:solidFill>
              </a:rPr>
              <a:t>    +</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chính</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bàn</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này</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gì</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Hãy</a:t>
            </a:r>
            <a:r>
              <a:rPr lang="en-US" sz="2400">
                <a:solidFill>
                  <a:srgbClr val="002060"/>
                </a:solidFill>
              </a:rPr>
              <a:t> </a:t>
            </a:r>
            <a:r>
              <a:rPr lang="en-US" sz="2400" err="1">
                <a:solidFill>
                  <a:srgbClr val="002060"/>
                </a:solidFill>
              </a:rPr>
              <a:t>tìm</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nêu</a:t>
            </a:r>
            <a:r>
              <a:rPr lang="en-US" sz="2400">
                <a:solidFill>
                  <a:srgbClr val="002060"/>
                </a:solidFill>
              </a:rPr>
              <a:t> </a:t>
            </a:r>
            <a:r>
              <a:rPr lang="en-US" sz="2400" err="1">
                <a:solidFill>
                  <a:srgbClr val="002060"/>
                </a:solidFill>
              </a:rPr>
              <a:t>bật</a:t>
            </a:r>
            <a:r>
              <a:rPr lang="en-US" sz="2400">
                <a:solidFill>
                  <a:srgbClr val="002060"/>
                </a:solidFill>
              </a:rPr>
              <a:t> </a:t>
            </a:r>
            <a:r>
              <a:rPr lang="en-US" sz="2400" err="1">
                <a:solidFill>
                  <a:srgbClr val="002060"/>
                </a:solidFill>
              </a:rPr>
              <a:t>được</a:t>
            </a:r>
            <a:r>
              <a:rPr lang="en-US" sz="2400">
                <a:solidFill>
                  <a:srgbClr val="002060"/>
                </a:solidFill>
              </a:rPr>
              <a:t> ý </a:t>
            </a:r>
            <a:r>
              <a:rPr lang="en-US" sz="2400" err="1">
                <a:solidFill>
                  <a:srgbClr val="002060"/>
                </a:solidFill>
              </a:rPr>
              <a:t>cốt</a:t>
            </a:r>
            <a:r>
              <a:rPr lang="en-US" sz="2400">
                <a:solidFill>
                  <a:srgbClr val="002060"/>
                </a:solidFill>
              </a:rPr>
              <a:t> </a:t>
            </a:r>
            <a:r>
              <a:rPr lang="en-US" sz="2400" err="1">
                <a:solidFill>
                  <a:srgbClr val="002060"/>
                </a:solidFill>
              </a:rPr>
              <a:t>lõi</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quan</a:t>
            </a:r>
            <a:r>
              <a:rPr lang="en-US" sz="2400">
                <a:solidFill>
                  <a:srgbClr val="002060"/>
                </a:solidFill>
              </a:rPr>
              <a:t> </a:t>
            </a:r>
            <a:r>
              <a:rPr lang="en-US" sz="2400" err="1">
                <a:solidFill>
                  <a:srgbClr val="002060"/>
                </a:solidFill>
              </a:rPr>
              <a:t>niệm</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a:t>
            </a:r>
          </a:p>
          <a:p>
            <a:pPr algn="just">
              <a:lnSpc>
                <a:spcPct val="125000"/>
              </a:lnSpc>
            </a:pPr>
            <a:r>
              <a:rPr lang="vi-VN" sz="2400">
                <a:solidFill>
                  <a:srgbClr val="002060"/>
                </a:solidFill>
              </a:rPr>
              <a:t>    + </a:t>
            </a:r>
            <a:r>
              <a:rPr lang="en-US" sz="2400">
                <a:solidFill>
                  <a:srgbClr val="002060"/>
                </a:solidFill>
              </a:rPr>
              <a:t>Ở </a:t>
            </a:r>
            <a:r>
              <a:rPr lang="en-US" sz="2400" err="1">
                <a:solidFill>
                  <a:srgbClr val="002060"/>
                </a:solidFill>
              </a:rPr>
              <a:t>phần</a:t>
            </a:r>
            <a:r>
              <a:rPr lang="en-US" sz="2400">
                <a:solidFill>
                  <a:srgbClr val="002060"/>
                </a:solidFill>
              </a:rPr>
              <a:t> 2 </a:t>
            </a:r>
            <a:r>
              <a:rPr lang="en-US" sz="2400" err="1">
                <a:solidFill>
                  <a:srgbClr val="002060"/>
                </a:solidFill>
              </a:rPr>
              <a:t>của</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 </a:t>
            </a:r>
            <a:r>
              <a:rPr lang="en-US" sz="2400" err="1">
                <a:solidFill>
                  <a:srgbClr val="002060"/>
                </a:solidFill>
              </a:rPr>
              <a:t>đã</a:t>
            </a:r>
            <a:r>
              <a:rPr lang="en-US" sz="2400">
                <a:solidFill>
                  <a:srgbClr val="002060"/>
                </a:solidFill>
              </a:rPr>
              <a:t> </a:t>
            </a:r>
            <a:r>
              <a:rPr lang="en-US" sz="2400" err="1">
                <a:solidFill>
                  <a:srgbClr val="002060"/>
                </a:solidFill>
              </a:rPr>
              <a:t>tranh</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hai</a:t>
            </a:r>
            <a:r>
              <a:rPr lang="en-US" sz="2400">
                <a:solidFill>
                  <a:srgbClr val="002060"/>
                </a:solidFill>
              </a:rPr>
              <a:t> </a:t>
            </a:r>
            <a:r>
              <a:rPr lang="en-US" sz="2400" err="1">
                <a:solidFill>
                  <a:srgbClr val="002060"/>
                </a:solidFill>
              </a:rPr>
              <a:t>quan</a:t>
            </a:r>
            <a:r>
              <a:rPr lang="en-US" sz="2400">
                <a:solidFill>
                  <a:srgbClr val="002060"/>
                </a:solidFill>
              </a:rPr>
              <a:t> </a:t>
            </a:r>
            <a:r>
              <a:rPr lang="en-US" sz="2400" err="1">
                <a:solidFill>
                  <a:srgbClr val="002060"/>
                </a:solidFill>
              </a:rPr>
              <a:t>niệm</a:t>
            </a:r>
            <a:r>
              <a:rPr lang="en-US" sz="2400">
                <a:solidFill>
                  <a:srgbClr val="002060"/>
                </a:solidFill>
              </a:rPr>
              <a:t> </a:t>
            </a:r>
            <a:r>
              <a:rPr lang="en-US" sz="2400" err="1">
                <a:solidFill>
                  <a:srgbClr val="002060"/>
                </a:solidFill>
              </a:rPr>
              <a:t>khá</a:t>
            </a:r>
            <a:r>
              <a:rPr lang="en-US" sz="2400">
                <a:solidFill>
                  <a:srgbClr val="002060"/>
                </a:solidFill>
              </a:rPr>
              <a:t> </a:t>
            </a:r>
            <a:r>
              <a:rPr lang="en-US" sz="2400" err="1">
                <a:solidFill>
                  <a:srgbClr val="002060"/>
                </a:solidFill>
              </a:rPr>
              <a:t>phổ</a:t>
            </a:r>
            <a:r>
              <a:rPr lang="en-US" sz="2400">
                <a:solidFill>
                  <a:srgbClr val="002060"/>
                </a:solidFill>
              </a:rPr>
              <a:t> </a:t>
            </a:r>
            <a:r>
              <a:rPr lang="en-US" sz="2400" err="1">
                <a:solidFill>
                  <a:srgbClr val="002060"/>
                </a:solidFill>
              </a:rPr>
              <a:t>biến</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gắn</a:t>
            </a:r>
            <a:r>
              <a:rPr lang="en-US" sz="2400">
                <a:solidFill>
                  <a:srgbClr val="002060"/>
                </a:solidFill>
              </a:rPr>
              <a:t> </a:t>
            </a:r>
            <a:r>
              <a:rPr lang="en-US" sz="2400" err="1">
                <a:solidFill>
                  <a:srgbClr val="002060"/>
                </a:solidFill>
              </a:rPr>
              <a:t>liền</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xúc</a:t>
            </a:r>
            <a:r>
              <a:rPr lang="en-US" sz="2400">
                <a:solidFill>
                  <a:srgbClr val="002060"/>
                </a:solidFill>
              </a:rPr>
              <a:t> </a:t>
            </a:r>
            <a:r>
              <a:rPr lang="en-US" sz="2400" err="1">
                <a:solidFill>
                  <a:srgbClr val="002060"/>
                </a:solidFill>
              </a:rPr>
              <a:t>bột</a:t>
            </a:r>
            <a:r>
              <a:rPr lang="en-US" sz="2400">
                <a:solidFill>
                  <a:srgbClr val="002060"/>
                </a:solidFill>
              </a:rPr>
              <a:t> </a:t>
            </a:r>
            <a:r>
              <a:rPr lang="en-US" sz="2400" err="1">
                <a:solidFill>
                  <a:srgbClr val="002060"/>
                </a:solidFill>
              </a:rPr>
              <a:t>phát</a:t>
            </a:r>
            <a:r>
              <a:rPr lang="en-US" sz="2400">
                <a:solidFill>
                  <a:srgbClr val="002060"/>
                </a:solidFill>
              </a:rPr>
              <a:t>, “</a:t>
            </a:r>
            <a:r>
              <a:rPr lang="en-US" sz="2400" err="1">
                <a:solidFill>
                  <a:srgbClr val="002060"/>
                </a:solidFill>
              </a:rPr>
              <a:t>bốc</a:t>
            </a:r>
            <a:r>
              <a:rPr lang="en-US" sz="2400">
                <a:solidFill>
                  <a:srgbClr val="002060"/>
                </a:solidFill>
              </a:rPr>
              <a:t> </a:t>
            </a:r>
            <a:r>
              <a:rPr lang="en-US" sz="2400" err="1">
                <a:solidFill>
                  <a:srgbClr val="002060"/>
                </a:solidFill>
              </a:rPr>
              <a:t>đồng</a:t>
            </a:r>
            <a:r>
              <a:rPr lang="en-US" sz="2400">
                <a:solidFill>
                  <a:srgbClr val="002060"/>
                </a:solidFill>
              </a:rPr>
              <a:t>”, </a:t>
            </a:r>
            <a:r>
              <a:rPr lang="en-US" sz="2400" err="1">
                <a:solidFill>
                  <a:srgbClr val="002060"/>
                </a:solidFill>
              </a:rPr>
              <a:t>làm</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cần</a:t>
            </a:r>
            <a:r>
              <a:rPr lang="en-US" sz="2400">
                <a:solidFill>
                  <a:srgbClr val="002060"/>
                </a:solidFill>
              </a:rPr>
              <a:t> </a:t>
            </a:r>
            <a:r>
              <a:rPr lang="en-US" sz="2400" err="1">
                <a:solidFill>
                  <a:srgbClr val="002060"/>
                </a:solidFill>
              </a:rPr>
              <a:t>cố</a:t>
            </a:r>
            <a:r>
              <a:rPr lang="en-US" sz="2400">
                <a:solidFill>
                  <a:srgbClr val="002060"/>
                </a:solidFill>
              </a:rPr>
              <a:t> </a:t>
            </a:r>
            <a:r>
              <a:rPr lang="en-US" sz="2400" err="1">
                <a:solidFill>
                  <a:srgbClr val="002060"/>
                </a:solidFill>
              </a:rPr>
              <a:t>gắng</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năng</a:t>
            </a:r>
            <a:r>
              <a:rPr lang="en-US" sz="2400">
                <a:solidFill>
                  <a:srgbClr val="002060"/>
                </a:solidFill>
              </a:rPr>
              <a:t> </a:t>
            </a:r>
            <a:r>
              <a:rPr lang="en-US" sz="2400" err="1">
                <a:solidFill>
                  <a:srgbClr val="002060"/>
                </a:solidFill>
              </a:rPr>
              <a:t>khiếu</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biệt</a:t>
            </a:r>
            <a:r>
              <a:rPr lang="en-US" sz="2400">
                <a:solidFill>
                  <a:srgbClr val="002060"/>
                </a:solidFill>
              </a:rPr>
              <a:t>, </a:t>
            </a:r>
            <a:r>
              <a:rPr lang="en-US" sz="2400" err="1">
                <a:solidFill>
                  <a:srgbClr val="002060"/>
                </a:solidFill>
              </a:rPr>
              <a:t>xa</a:t>
            </a:r>
            <a:r>
              <a:rPr lang="en-US" sz="2400">
                <a:solidFill>
                  <a:srgbClr val="002060"/>
                </a:solidFill>
              </a:rPr>
              <a:t> </a:t>
            </a:r>
            <a:r>
              <a:rPr lang="en-US" sz="2400" err="1">
                <a:solidFill>
                  <a:srgbClr val="002060"/>
                </a:solidFill>
              </a:rPr>
              <a:t>lạ</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lao</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lầm</a:t>
            </a:r>
            <a:r>
              <a:rPr lang="en-US" sz="2400">
                <a:solidFill>
                  <a:srgbClr val="002060"/>
                </a:solidFill>
              </a:rPr>
              <a:t> </a:t>
            </a:r>
            <a:r>
              <a:rPr lang="en-US" sz="2400" err="1">
                <a:solidFill>
                  <a:srgbClr val="002060"/>
                </a:solidFill>
              </a:rPr>
              <a:t>lũi</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nỗ</a:t>
            </a:r>
            <a:r>
              <a:rPr lang="en-US" sz="2400">
                <a:solidFill>
                  <a:srgbClr val="002060"/>
                </a:solidFill>
              </a:rPr>
              <a:t> </a:t>
            </a:r>
            <a:r>
              <a:rPr lang="en-US" sz="2400" err="1">
                <a:solidFill>
                  <a:srgbClr val="002060"/>
                </a:solidFill>
              </a:rPr>
              <a:t>lực</a:t>
            </a:r>
            <a:r>
              <a:rPr lang="en-US" sz="2400">
                <a:solidFill>
                  <a:srgbClr val="002060"/>
                </a:solidFill>
              </a:rPr>
              <a:t> </a:t>
            </a:r>
            <a:r>
              <a:rPr lang="en-US" sz="2400" err="1">
                <a:solidFill>
                  <a:srgbClr val="002060"/>
                </a:solidFill>
              </a:rPr>
              <a:t>trau</a:t>
            </a:r>
            <a:r>
              <a:rPr lang="en-US" sz="2400">
                <a:solidFill>
                  <a:srgbClr val="002060"/>
                </a:solidFill>
              </a:rPr>
              <a:t> </a:t>
            </a:r>
            <a:r>
              <a:rPr lang="en-US" sz="2400" err="1">
                <a:solidFill>
                  <a:srgbClr val="002060"/>
                </a:solidFill>
              </a:rPr>
              <a:t>dồi</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vấn</a:t>
            </a:r>
            <a:r>
              <a:rPr lang="en-US" sz="2400">
                <a:solidFill>
                  <a:srgbClr val="002060"/>
                </a:solidFill>
              </a:rPr>
              <a:t>.</a:t>
            </a:r>
          </a:p>
          <a:p>
            <a:pPr algn="just">
              <a:lnSpc>
                <a:spcPct val="125000"/>
              </a:lnSpc>
            </a:pPr>
            <a:r>
              <a:rPr lang="vi-VN"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lí</a:t>
            </a:r>
            <a:r>
              <a:rPr lang="en-US" sz="2400">
                <a:solidFill>
                  <a:srgbClr val="002060"/>
                </a:solidFill>
              </a:rPr>
              <a:t> </a:t>
            </a:r>
            <a:r>
              <a:rPr lang="en-US" sz="2400" err="1">
                <a:solidFill>
                  <a:srgbClr val="002060"/>
                </a:solidFill>
              </a:rPr>
              <a:t>lẽ</a:t>
            </a:r>
            <a:r>
              <a:rPr lang="en-US" sz="2400">
                <a:solidFill>
                  <a:srgbClr val="002060"/>
                </a:solidFill>
              </a:rPr>
              <a:t>, </a:t>
            </a:r>
            <a:r>
              <a:rPr lang="en-US" sz="2400" err="1">
                <a:solidFill>
                  <a:srgbClr val="002060"/>
                </a:solidFill>
              </a:rPr>
              <a:t>bằng</a:t>
            </a:r>
            <a:r>
              <a:rPr lang="en-US" sz="2400">
                <a:solidFill>
                  <a:srgbClr val="002060"/>
                </a:solidFill>
              </a:rPr>
              <a:t> </a:t>
            </a:r>
            <a:r>
              <a:rPr lang="en-US" sz="2400" err="1">
                <a:solidFill>
                  <a:srgbClr val="002060"/>
                </a:solidFill>
              </a:rPr>
              <a:t>chứng</a:t>
            </a:r>
            <a:r>
              <a:rPr lang="en-US" sz="2400">
                <a:solidFill>
                  <a:srgbClr val="002060"/>
                </a:solidFill>
              </a:rPr>
              <a:t> </a:t>
            </a:r>
            <a:r>
              <a:rPr lang="en-US" sz="2400" err="1">
                <a:solidFill>
                  <a:srgbClr val="002060"/>
                </a:solidFill>
              </a:rPr>
              <a:t>mà</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 </a:t>
            </a:r>
            <a:r>
              <a:rPr lang="en-US" sz="2400" err="1">
                <a:solidFill>
                  <a:srgbClr val="002060"/>
                </a:solidFill>
              </a:rPr>
              <a:t>nêu</a:t>
            </a:r>
            <a:r>
              <a:rPr lang="en-US" sz="2400">
                <a:solidFill>
                  <a:srgbClr val="002060"/>
                </a:solidFill>
              </a:rPr>
              <a:t> </a:t>
            </a:r>
            <a:r>
              <a:rPr lang="en-US" sz="2400" err="1">
                <a:solidFill>
                  <a:srgbClr val="002060"/>
                </a:solidFill>
              </a:rPr>
              <a:t>lên</a:t>
            </a:r>
            <a:r>
              <a:rPr lang="en-US" sz="2400">
                <a:solidFill>
                  <a:srgbClr val="002060"/>
                </a:solidFill>
              </a:rPr>
              <a:t> </a:t>
            </a:r>
            <a:r>
              <a:rPr lang="en-US" sz="2400" err="1">
                <a:solidFill>
                  <a:srgbClr val="002060"/>
                </a:solidFill>
              </a:rPr>
              <a:t>đã</a:t>
            </a:r>
            <a:r>
              <a:rPr lang="en-US" sz="2400">
                <a:solidFill>
                  <a:srgbClr val="002060"/>
                </a:solidFill>
              </a:rPr>
              <a:t> </a:t>
            </a:r>
            <a:r>
              <a:rPr lang="en-US" sz="2400" err="1">
                <a:solidFill>
                  <a:srgbClr val="002060"/>
                </a:solidFill>
              </a:rPr>
              <a:t>thực</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thuyết</a:t>
            </a:r>
            <a:r>
              <a:rPr lang="en-US" sz="2400">
                <a:solidFill>
                  <a:srgbClr val="002060"/>
                </a:solidFill>
              </a:rPr>
              <a:t> </a:t>
            </a:r>
            <a:r>
              <a:rPr lang="en-US" sz="2400" err="1">
                <a:solidFill>
                  <a:srgbClr val="002060"/>
                </a:solidFill>
              </a:rPr>
              <a:t>phục</a:t>
            </a:r>
            <a:r>
              <a:rPr lang="en-US" sz="2400">
                <a:solidFill>
                  <a:srgbClr val="002060"/>
                </a:solidFill>
              </a:rPr>
              <a:t> </a:t>
            </a:r>
            <a:r>
              <a:rPr lang="en-US" sz="2400" err="1">
                <a:solidFill>
                  <a:srgbClr val="002060"/>
                </a:solidFill>
              </a:rPr>
              <a:t>chưa</a:t>
            </a:r>
            <a:r>
              <a:rPr lang="en-US" sz="2400">
                <a:solidFill>
                  <a:srgbClr val="002060"/>
                </a:solidFill>
              </a:rPr>
              <a:t>? </a:t>
            </a:r>
            <a:r>
              <a:rPr lang="en-US" sz="2400" err="1">
                <a:solidFill>
                  <a:srgbClr val="002060"/>
                </a:solidFill>
              </a:rPr>
              <a:t>Hãy</a:t>
            </a:r>
            <a:r>
              <a:rPr lang="en-US" sz="2400">
                <a:solidFill>
                  <a:srgbClr val="002060"/>
                </a:solidFill>
              </a:rPr>
              <a:t> </a:t>
            </a:r>
            <a:r>
              <a:rPr lang="en-US" sz="2400" err="1">
                <a:solidFill>
                  <a:srgbClr val="002060"/>
                </a:solidFill>
              </a:rPr>
              <a:t>nói</a:t>
            </a:r>
            <a:r>
              <a:rPr lang="en-US" sz="2400">
                <a:solidFill>
                  <a:srgbClr val="002060"/>
                </a:solidFill>
              </a:rPr>
              <a:t> </a:t>
            </a:r>
            <a:r>
              <a:rPr lang="en-US" sz="2400" err="1">
                <a:solidFill>
                  <a:srgbClr val="002060"/>
                </a:solidFill>
              </a:rPr>
              <a:t>rõ</a:t>
            </a:r>
            <a:r>
              <a:rPr lang="en-US" sz="2400">
                <a:solidFill>
                  <a:srgbClr val="002060"/>
                </a:solidFill>
              </a:rPr>
              <a:t> ý </a:t>
            </a:r>
            <a:r>
              <a:rPr lang="en-US" sz="2400" err="1">
                <a:solidFill>
                  <a:srgbClr val="002060"/>
                </a:solidFill>
              </a:rPr>
              <a:t>kiến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bạn</a:t>
            </a:r>
            <a:r>
              <a:rPr lang="en-US" sz="2400">
                <a:solidFill>
                  <a:srgbClr val="002060"/>
                </a:solidFill>
              </a:rPr>
              <a:t>.</a:t>
            </a:r>
            <a:endParaRPr lang="en-US"/>
          </a:p>
        </p:txBody>
      </p:sp>
      <p:sp>
        <p:nvSpPr>
          <p:cNvPr id="6" name="Slide Number Placeholder 5"/>
          <p:cNvSpPr>
            <a:spLocks noGrp="1"/>
          </p:cNvSpPr>
          <p:nvPr>
            <p:ph type="sldNum" sz="quarter" idx="12"/>
          </p:nvPr>
        </p:nvSpPr>
        <p:spPr/>
        <p:txBody>
          <a:bodyPr/>
          <a:lstStyle/>
          <a:p>
            <a:fld id="{0C846248-0222-4A3A-B22E-4E2A0B918D57}" type="slidenum">
              <a:rPr lang="en-US" smtClean="0"/>
              <a:pPr/>
              <a:t>111</a:t>
            </a:fld>
            <a:endParaRPr lang="en-US"/>
          </a:p>
        </p:txBody>
      </p:sp>
    </p:spTree>
    <p:extLst>
      <p:ext uri="{BB962C8B-B14F-4D97-AF65-F5344CB8AC3E}">
        <p14:creationId xmlns:p14="http://schemas.microsoft.com/office/powerpoint/2010/main" val="1224813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83" y="-2488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11200" y="685801"/>
            <a:ext cx="10566400" cy="1107996"/>
          </a:xfrm>
          <a:prstGeom prst="rect">
            <a:avLst/>
          </a:prstGeom>
        </p:spPr>
        <p:txBody>
          <a:bodyPr wrap="square">
            <a:spAutoFit/>
          </a:bodyPr>
          <a:lstStyle/>
          <a:p>
            <a:pPr indent="360662" algn="just">
              <a:lnSpc>
                <a:spcPct val="150000"/>
              </a:lnSpc>
            </a:pPr>
            <a:r>
              <a:rPr lang="en-US" sz="2400">
                <a:solidFill>
                  <a:srgbClr val="002060"/>
                </a:solidFill>
                <a:cs typeface="Arial" panose="020B0604020202020204" pitchFamily="34" charset="0"/>
              </a:rPr>
              <a:t>       </a:t>
            </a:r>
            <a:r>
              <a:rPr lang="en-US" sz="2400" b="1">
                <a:solidFill>
                  <a:srgbClr val="002060"/>
                </a:solidFill>
                <a:cs typeface="Arial" panose="020B0604020202020204" pitchFamily="34" charset="0"/>
              </a:rPr>
              <a:t>MỘT SỐ CÂU HỎI SAU KHI ĐỌC VĂN BẢN NGHỊ LUẬN</a:t>
            </a:r>
          </a:p>
          <a:p>
            <a:pPr>
              <a:lnSpc>
                <a:spcPct val="125000"/>
              </a:lnSpc>
            </a:pP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1140542" y="1740310"/>
            <a:ext cx="10137058" cy="461665"/>
          </a:xfrm>
          <a:prstGeom prst="rect">
            <a:avLst/>
          </a:prstGeom>
        </p:spPr>
        <p:txBody>
          <a:bodyPr wrap="square">
            <a:spAutoFit/>
          </a:bodyPr>
          <a:lstStyle/>
          <a:p>
            <a:r>
              <a:rPr lang="vi-VN" sz="2400">
                <a:solidFill>
                  <a:srgbClr val="002060"/>
                </a:solidFill>
                <a:cs typeface="Arial" panose="020B0604020202020204" pitchFamily="34" charset="0"/>
              </a:rPr>
              <a:t>    </a:t>
            </a:r>
            <a:endParaRPr lang="en-US"/>
          </a:p>
        </p:txBody>
      </p:sp>
      <p:sp>
        <p:nvSpPr>
          <p:cNvPr id="6" name="Rectangle 5"/>
          <p:cNvSpPr/>
          <p:nvPr/>
        </p:nvSpPr>
        <p:spPr>
          <a:xfrm>
            <a:off x="839135" y="1269476"/>
            <a:ext cx="10540180" cy="5170646"/>
          </a:xfrm>
          <a:prstGeom prst="rect">
            <a:avLst/>
          </a:prstGeom>
        </p:spPr>
        <p:txBody>
          <a:bodyPr wrap="square">
            <a:spAutoFit/>
          </a:bodyPr>
          <a:lstStyle/>
          <a:p>
            <a:pPr>
              <a:lnSpc>
                <a:spcPct val="125000"/>
              </a:lnSpc>
            </a:pPr>
            <a:r>
              <a:rPr lang="vi-VN">
                <a:solidFill>
                  <a:srgbClr val="002060"/>
                </a:solidFill>
                <a:cs typeface="Arial" panose="020B0604020202020204" pitchFamily="34" charset="0"/>
              </a:rPr>
              <a:t> </a:t>
            </a:r>
            <a:r>
              <a:rPr lang="en-US">
                <a:solidFill>
                  <a:srgbClr val="002060"/>
                </a:solidFill>
                <a:cs typeface="Arial" panose="020B0604020202020204" pitchFamily="34" charset="0"/>
              </a:rPr>
              <a:t>    – </a:t>
            </a:r>
            <a:r>
              <a:rPr lang="vi-VN" sz="2400" i="1">
                <a:solidFill>
                  <a:srgbClr val="002060"/>
                </a:solidFill>
                <a:cs typeface="Arial" panose="020B0604020202020204" pitchFamily="34" charset="0"/>
              </a:rPr>
              <a:t>Bản h</a:t>
            </a:r>
            <a:r>
              <a:rPr lang="en-US" sz="2400" i="1">
                <a:solidFill>
                  <a:srgbClr val="002060"/>
                </a:solidFill>
                <a:cs typeface="Arial" panose="020B0604020202020204" pitchFamily="34" charset="0"/>
              </a:rPr>
              <a:t>oà</a:t>
            </a:r>
            <a:r>
              <a:rPr lang="vi-VN" sz="2400" i="1">
                <a:solidFill>
                  <a:srgbClr val="002060"/>
                </a:solidFill>
                <a:cs typeface="Arial" panose="020B0604020202020204" pitchFamily="34" charset="0"/>
              </a:rPr>
              <a:t> âm ngôn từ trong Tiếng thu của Lưu Trọng Lư</a:t>
            </a:r>
            <a:r>
              <a:rPr lang="vi-VN" sz="2400">
                <a:solidFill>
                  <a:srgbClr val="002060"/>
                </a:solidFill>
                <a:cs typeface="Arial" panose="020B0604020202020204" pitchFamily="34" charset="0"/>
              </a:rPr>
              <a:t> (Chu Văn Sơn) </a:t>
            </a:r>
          </a:p>
          <a:p>
            <a:pPr algn="just">
              <a:lnSpc>
                <a:spcPct val="125000"/>
              </a:lnSpc>
            </a:pPr>
            <a:r>
              <a:rPr lang="vi-VN" sz="2400">
                <a:solidFill>
                  <a:srgbClr val="002060"/>
                </a:solidFill>
                <a:cs typeface="Arial" panose="020B0604020202020204" pitchFamily="34" charset="0"/>
              </a:rPr>
              <a:t>   </a:t>
            </a: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Được đặt vào </a:t>
            </a:r>
            <a:r>
              <a:rPr lang="en-US" sz="2400">
                <a:solidFill>
                  <a:srgbClr val="002060"/>
                </a:solidFill>
                <a:cs typeface="Arial" panose="020B0604020202020204" pitchFamily="34" charset="0"/>
              </a:rPr>
              <a:t>B</a:t>
            </a:r>
            <a:r>
              <a:rPr lang="vi-VN" sz="2400">
                <a:solidFill>
                  <a:srgbClr val="002060"/>
                </a:solidFill>
                <a:cs typeface="Arial" panose="020B0604020202020204" pitchFamily="34" charset="0"/>
              </a:rPr>
              <a:t>ài 2</a:t>
            </a:r>
            <a:r>
              <a:rPr lang="en-US" sz="2400">
                <a:solidFill>
                  <a:srgbClr val="002060"/>
                </a:solidFill>
                <a:cs typeface="Arial" panose="020B0604020202020204" pitchFamily="34" charset="0"/>
              </a:rPr>
              <a:t>: V</a:t>
            </a:r>
            <a:r>
              <a:rPr lang="vi-VN" sz="2400">
                <a:solidFill>
                  <a:srgbClr val="002060"/>
                </a:solidFill>
                <a:cs typeface="Arial" panose="020B0604020202020204" pitchFamily="34" charset="0"/>
              </a:rPr>
              <a:t>ẻ đẹp của thơ ca), giúp HS có điều kiện tiếp cận với cách một nhà phê bình tiếp nhận và đánh giá một văn bản thơ.</a:t>
            </a:r>
            <a:endParaRPr lang="en-US" sz="2400">
              <a:solidFill>
                <a:srgbClr val="002060"/>
              </a:solidFill>
              <a:cs typeface="Arial" panose="020B0604020202020204" pitchFamily="34" charset="0"/>
            </a:endParaRPr>
          </a:p>
          <a:p>
            <a:pPr>
              <a:lnSpc>
                <a:spcPct val="125000"/>
              </a:lnSpc>
            </a:pPr>
            <a:r>
              <a:rPr lang="en-US" sz="2400">
                <a:solidFill>
                  <a:srgbClr val="002060"/>
                </a:solidFill>
                <a:cs typeface="Arial" panose="020B0604020202020204" pitchFamily="34" charset="0"/>
              </a:rPr>
              <a:t>    + </a:t>
            </a:r>
            <a:r>
              <a:rPr lang="vi-VN" sz="2400">
                <a:solidFill>
                  <a:srgbClr val="002060"/>
                </a:solidFill>
              </a:rPr>
              <a:t>Đánh giá về tính hợp lí của cách tổ chức và triển khai ý tưởng trong bài viết.</a:t>
            </a:r>
            <a:endParaRPr lang="en-US" sz="2400">
              <a:solidFill>
                <a:srgbClr val="002060"/>
              </a:solidFill>
              <a:cs typeface="Arial" panose="020B0604020202020204" pitchFamily="34" charset="0"/>
            </a:endParaRPr>
          </a:p>
          <a:p>
            <a:pPr algn="just">
              <a:lnSpc>
                <a:spcPct val="125000"/>
              </a:lnSpc>
            </a:pPr>
            <a:r>
              <a:rPr lang="en-US" sz="2400">
                <a:solidFill>
                  <a:srgbClr val="002060"/>
                </a:solidFill>
                <a:cs typeface="Arial" panose="020B0604020202020204" pitchFamily="34" charset="0"/>
              </a:rPr>
              <a:t>    +</a:t>
            </a:r>
            <a:r>
              <a:rPr lang="vi-VN" sz="2400">
                <a:solidFill>
                  <a:srgbClr val="002060"/>
                </a:solidFill>
              </a:rPr>
              <a:t> Khi phân tích ngôn từ trong bài thơ </a:t>
            </a:r>
            <a:r>
              <a:rPr lang="vi-VN" sz="2400" i="1">
                <a:solidFill>
                  <a:srgbClr val="002060"/>
                </a:solidFill>
              </a:rPr>
              <a:t>Tiếng thu</a:t>
            </a:r>
            <a:r>
              <a:rPr lang="vi-VN" sz="2400">
                <a:solidFill>
                  <a:srgbClr val="002060"/>
                </a:solidFill>
              </a:rPr>
              <a:t>, những thao tác nào được nhà nghiên</a:t>
            </a:r>
            <a:r>
              <a:rPr lang="en-US" sz="2400">
                <a:solidFill>
                  <a:srgbClr val="002060"/>
                </a:solidFill>
              </a:rPr>
              <a:t> </a:t>
            </a:r>
            <a:r>
              <a:rPr lang="vi-VN" sz="2400">
                <a:solidFill>
                  <a:srgbClr val="002060"/>
                </a:solidFill>
              </a:rPr>
              <a:t>cứu Chu Văn Sơn thường xuyên sử dụng? Theo bạn, tại sao những thao tác ấy lại rất</a:t>
            </a:r>
            <a:r>
              <a:rPr lang="en-US" sz="2400">
                <a:solidFill>
                  <a:srgbClr val="002060"/>
                </a:solidFill>
              </a:rPr>
              <a:t> </a:t>
            </a:r>
            <a:r>
              <a:rPr lang="vi-VN" sz="2400">
                <a:solidFill>
                  <a:srgbClr val="002060"/>
                </a:solidFill>
              </a:rPr>
              <a:t>cần thiết trong việc cảm thụ giá trị thẩm mĩ của ngôn từ thơ?</a:t>
            </a:r>
          </a:p>
          <a:p>
            <a:pPr algn="just">
              <a:lnSpc>
                <a:spcPct val="125000"/>
              </a:lnSpc>
            </a:pPr>
            <a:r>
              <a:rPr lang="en-US" sz="2400" b="1">
                <a:solidFill>
                  <a:srgbClr val="002060"/>
                </a:solidFill>
              </a:rPr>
              <a:t>    </a:t>
            </a:r>
            <a:r>
              <a:rPr lang="en-US" sz="2400">
                <a:solidFill>
                  <a:srgbClr val="002060"/>
                </a:solidFill>
              </a:rPr>
              <a:t>+</a:t>
            </a:r>
            <a:r>
              <a:rPr lang="en-US" sz="2400" b="1">
                <a:solidFill>
                  <a:srgbClr val="002060"/>
                </a:solidFill>
              </a:rPr>
              <a:t> </a:t>
            </a:r>
            <a:r>
              <a:rPr lang="vi-VN" sz="2400">
                <a:solidFill>
                  <a:srgbClr val="002060"/>
                </a:solidFill>
              </a:rPr>
              <a:t>Từ gợi ý trong bài viết của Chu Văn Sơn, theo bạn, sức hấp dẫn của một bài thơ</a:t>
            </a:r>
            <a:r>
              <a:rPr lang="en-US" sz="2400">
                <a:solidFill>
                  <a:srgbClr val="002060"/>
                </a:solidFill>
              </a:rPr>
              <a:t> </a:t>
            </a:r>
            <a:r>
              <a:rPr lang="en-US" sz="2400" err="1">
                <a:solidFill>
                  <a:srgbClr val="002060"/>
                </a:solidFill>
              </a:rPr>
              <a:t>nằm</a:t>
            </a:r>
            <a:r>
              <a:rPr lang="en-US" sz="2400">
                <a:solidFill>
                  <a:srgbClr val="002060"/>
                </a:solidFill>
              </a:rPr>
              <a:t> ở </a:t>
            </a:r>
            <a:r>
              <a:rPr lang="en-US" sz="2400" err="1">
                <a:solidFill>
                  <a:srgbClr val="002060"/>
                </a:solidFill>
              </a:rPr>
              <a:t>những</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en-US" sz="2400">
                <a:solidFill>
                  <a:srgbClr val="002060"/>
                </a:solidFill>
              </a:rPr>
              <a:t> </a:t>
            </a:r>
            <a:r>
              <a:rPr lang="en-US" sz="2400" err="1">
                <a:solidFill>
                  <a:srgbClr val="002060"/>
                </a:solidFill>
              </a:rPr>
              <a:t>nào</a:t>
            </a:r>
            <a:r>
              <a:rPr lang="en-US" sz="2400">
                <a:solidFill>
                  <a:srgbClr val="002060"/>
                </a:solidFill>
              </a:rPr>
              <a:t>?</a:t>
            </a:r>
          </a:p>
        </p:txBody>
      </p:sp>
      <p:sp>
        <p:nvSpPr>
          <p:cNvPr id="7" name="Slide Number Placeholder 6"/>
          <p:cNvSpPr>
            <a:spLocks noGrp="1"/>
          </p:cNvSpPr>
          <p:nvPr>
            <p:ph type="sldNum" sz="quarter" idx="12"/>
          </p:nvPr>
        </p:nvSpPr>
        <p:spPr/>
        <p:txBody>
          <a:bodyPr/>
          <a:lstStyle/>
          <a:p>
            <a:fld id="{0C846248-0222-4A3A-B22E-4E2A0B918D57}" type="slidenum">
              <a:rPr lang="en-US" smtClean="0"/>
              <a:pPr/>
              <a:t>112</a:t>
            </a:fld>
            <a:endParaRPr lang="en-US"/>
          </a:p>
        </p:txBody>
      </p:sp>
    </p:spTree>
    <p:extLst>
      <p:ext uri="{BB962C8B-B14F-4D97-AF65-F5344CB8AC3E}">
        <p14:creationId xmlns:p14="http://schemas.microsoft.com/office/powerpoint/2010/main" val="38036562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462117" y="344320"/>
            <a:ext cx="11375922" cy="5550366"/>
          </a:xfrm>
          <a:prstGeom prst="rect">
            <a:avLst/>
          </a:prstGeom>
        </p:spPr>
        <p:txBody>
          <a:bodyPr wrap="square">
            <a:spAutoFit/>
          </a:bodyPr>
          <a:lstStyle/>
          <a:p>
            <a:pPr algn="just">
              <a:lnSpc>
                <a:spcPct val="150000"/>
              </a:lnSpc>
            </a:pPr>
            <a:r>
              <a:rPr lang="vi-VN" sz="2667" dirty="0">
                <a:latin typeface="Arial" panose="020B0604020202020204" pitchFamily="34" charset="0"/>
                <a:ea typeface="Calibri" panose="020F0502020204030204" pitchFamily="34" charset="0"/>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r>
              <a:rPr lang="en-US" sz="3200" dirty="0" smtClean="0">
                <a:solidFill>
                  <a:srgbClr val="002060"/>
                </a:solidFill>
                <a:latin typeface="Arial" panose="020B0604020202020204" pitchFamily="34" charset="0"/>
                <a:cs typeface="Arial" panose="020B0604020202020204" pitchFamily="34" charset="0"/>
              </a:rPr>
              <a:t>      </a:t>
            </a:r>
            <a:r>
              <a:rPr lang="en-US" sz="2667" b="1" dirty="0" smtClean="0">
                <a:solidFill>
                  <a:srgbClr val="002060"/>
                </a:solidFill>
                <a:latin typeface="Arial (Body)"/>
                <a:cs typeface="Times New Roman" pitchFamily="18" charset="0"/>
              </a:rPr>
              <a:t>DẠY </a:t>
            </a:r>
            <a:r>
              <a:rPr lang="en-US" sz="2667" b="1" dirty="0">
                <a:solidFill>
                  <a:srgbClr val="002060"/>
                </a:solidFill>
                <a:latin typeface="Arial (Body)"/>
                <a:cs typeface="Times New Roman" pitchFamily="18" charset="0"/>
              </a:rPr>
              <a:t>HỌC ĐỌC VĂN BẢN THÔNG TIN</a:t>
            </a:r>
          </a:p>
          <a:p>
            <a:pPr algn="just">
              <a:lnSpc>
                <a:spcPct val="125000"/>
              </a:lnSpc>
            </a:pPr>
            <a:r>
              <a:rPr lang="vi-VN" sz="2667"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dirty="0">
                <a:solidFill>
                  <a:srgbClr val="002060"/>
                </a:solidFill>
                <a:cs typeface="Arial" panose="020B0604020202020204" pitchFamily="34" charset="0"/>
              </a:rPr>
              <a:t>– </a:t>
            </a:r>
            <a:r>
              <a:rPr lang="en-US" sz="2667" dirty="0" err="1">
                <a:solidFill>
                  <a:srgbClr val="002060"/>
                </a:solidFill>
                <a:cs typeface="Arial" panose="020B0604020202020204" pitchFamily="34" charset="0"/>
              </a:rPr>
              <a:t>Mục</a:t>
            </a:r>
            <a:r>
              <a:rPr lang="en-US" sz="2667" dirty="0">
                <a:solidFill>
                  <a:srgbClr val="002060"/>
                </a:solidFill>
                <a:cs typeface="Arial" panose="020B0604020202020204" pitchFamily="34" charset="0"/>
              </a:rPr>
              <a:t> </a:t>
            </a:r>
            <a:r>
              <a:rPr lang="en-US" sz="2667" dirty="0" err="1">
                <a:solidFill>
                  <a:srgbClr val="002060"/>
                </a:solidFill>
                <a:cs typeface="Arial" panose="020B0604020202020204" pitchFamily="34" charset="0"/>
              </a:rPr>
              <a:t>tiêu</a:t>
            </a:r>
            <a:r>
              <a:rPr lang="en-US" sz="2667" dirty="0">
                <a:solidFill>
                  <a:srgbClr val="002060"/>
                </a:solidFill>
                <a:cs typeface="Arial" panose="020B0604020202020204" pitchFamily="34" charset="0"/>
              </a:rPr>
              <a:t> </a:t>
            </a:r>
            <a:r>
              <a:rPr lang="en-US" sz="2667" dirty="0" err="1">
                <a:solidFill>
                  <a:srgbClr val="002060"/>
                </a:solidFill>
                <a:cs typeface="Arial" panose="020B0604020202020204" pitchFamily="34" charset="0"/>
              </a:rPr>
              <a:t>dạy</a:t>
            </a:r>
            <a:r>
              <a:rPr lang="en-US" sz="2667" dirty="0">
                <a:solidFill>
                  <a:srgbClr val="002060"/>
                </a:solidFill>
                <a:cs typeface="Arial" panose="020B0604020202020204" pitchFamily="34" charset="0"/>
              </a:rPr>
              <a:t> </a:t>
            </a:r>
            <a:r>
              <a:rPr lang="en-US" sz="2667" dirty="0" err="1">
                <a:solidFill>
                  <a:srgbClr val="002060"/>
                </a:solidFill>
                <a:cs typeface="Arial" panose="020B0604020202020204" pitchFamily="34" charset="0"/>
              </a:rPr>
              <a:t>học</a:t>
            </a:r>
            <a:r>
              <a:rPr lang="en-US" sz="2667" dirty="0">
                <a:solidFill>
                  <a:srgbClr val="002060"/>
                </a:solidFill>
                <a:cs typeface="Arial" panose="020B0604020202020204" pitchFamily="34" charset="0"/>
              </a:rPr>
              <a:t> </a:t>
            </a:r>
            <a:r>
              <a:rPr lang="en-US" sz="2667" dirty="0" err="1">
                <a:solidFill>
                  <a:srgbClr val="002060"/>
                </a:solidFill>
                <a:cs typeface="Arial" panose="020B0604020202020204" pitchFamily="34" charset="0"/>
              </a:rPr>
              <a:t>đọc</a:t>
            </a:r>
            <a:r>
              <a:rPr lang="en-US" sz="2667" dirty="0">
                <a:solidFill>
                  <a:srgbClr val="002060"/>
                </a:solidFill>
                <a:cs typeface="Arial" panose="020B0604020202020204" pitchFamily="34" charset="0"/>
              </a:rPr>
              <a:t> VBTT:</a:t>
            </a:r>
          </a:p>
          <a:p>
            <a:pPr algn="just">
              <a:lnSpc>
                <a:spcPct val="125000"/>
              </a:lnSpc>
            </a:pPr>
            <a:r>
              <a:rPr lang="en-US" sz="2667" dirty="0">
                <a:solidFill>
                  <a:srgbClr val="002060"/>
                </a:solidFill>
              </a:rPr>
              <a:t> </a:t>
            </a:r>
            <a:r>
              <a:rPr lang="vi-VN" sz="2667" dirty="0">
                <a:solidFill>
                  <a:srgbClr val="002060"/>
                </a:solidFill>
              </a:rPr>
              <a:t>    + </a:t>
            </a:r>
            <a:r>
              <a:rPr lang="vi-VN" sz="2400" dirty="0">
                <a:solidFill>
                  <a:srgbClr val="002060"/>
                </a:solidFill>
              </a:rPr>
              <a:t>Phân tích và đánh giá được đề tài, thông tin cơ bản của văn bản thông tin, cách đặt nhan đề của tác giả; nhận biết được mục đích của người viết; biết suy luận và phân </a:t>
            </a:r>
            <a:r>
              <a:rPr lang="en-US" sz="2400" dirty="0" err="1">
                <a:solidFill>
                  <a:srgbClr val="002060"/>
                </a:solidFill>
              </a:rPr>
              <a:t>tích</a:t>
            </a:r>
            <a:r>
              <a:rPr lang="en-US" sz="2400" dirty="0">
                <a:solidFill>
                  <a:srgbClr val="002060"/>
                </a:solidFill>
              </a:rPr>
              <a:t> </a:t>
            </a:r>
            <a:r>
              <a:rPr lang="en-US" sz="2400" dirty="0" err="1">
                <a:solidFill>
                  <a:srgbClr val="002060"/>
                </a:solidFill>
              </a:rPr>
              <a:t>mối</a:t>
            </a:r>
            <a:r>
              <a:rPr lang="en-US" sz="2400" dirty="0">
                <a:solidFill>
                  <a:srgbClr val="002060"/>
                </a:solidFill>
              </a:rPr>
              <a:t> </a:t>
            </a:r>
            <a:r>
              <a:rPr lang="en-US" sz="2400" dirty="0" err="1">
                <a:solidFill>
                  <a:srgbClr val="002060"/>
                </a:solidFill>
              </a:rPr>
              <a:t>liên</a:t>
            </a:r>
            <a:r>
              <a:rPr lang="en-US" sz="2400" dirty="0">
                <a:solidFill>
                  <a:srgbClr val="002060"/>
                </a:solidFill>
              </a:rPr>
              <a:t> </a:t>
            </a:r>
            <a:r>
              <a:rPr lang="en-US" sz="2400" dirty="0" err="1">
                <a:solidFill>
                  <a:srgbClr val="002060"/>
                </a:solidFill>
              </a:rPr>
              <a:t>hệ</a:t>
            </a:r>
            <a:r>
              <a:rPr lang="en-US" sz="2400" dirty="0">
                <a:solidFill>
                  <a:srgbClr val="002060"/>
                </a:solidFill>
              </a:rPr>
              <a:t> </a:t>
            </a:r>
            <a:r>
              <a:rPr lang="en-US" sz="2400" dirty="0" err="1">
                <a:solidFill>
                  <a:srgbClr val="002060"/>
                </a:solidFill>
              </a:rPr>
              <a:t>giữa</a:t>
            </a:r>
            <a:r>
              <a:rPr lang="en-US" sz="2400" dirty="0">
                <a:solidFill>
                  <a:srgbClr val="002060"/>
                </a:solidFill>
              </a:rPr>
              <a:t> </a:t>
            </a:r>
            <a:r>
              <a:rPr lang="en-US" sz="2400" dirty="0" err="1">
                <a:solidFill>
                  <a:srgbClr val="002060"/>
                </a:solidFill>
              </a:rPr>
              <a:t>các</a:t>
            </a:r>
            <a:r>
              <a:rPr lang="en-US" sz="2400" dirty="0">
                <a:solidFill>
                  <a:srgbClr val="002060"/>
                </a:solidFill>
              </a:rPr>
              <a:t> chi </a:t>
            </a:r>
            <a:r>
              <a:rPr lang="en-US" sz="2400" dirty="0" err="1">
                <a:solidFill>
                  <a:srgbClr val="002060"/>
                </a:solidFill>
              </a:rPr>
              <a:t>tiết</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vai</a:t>
            </a:r>
            <a:r>
              <a:rPr lang="en-US" sz="2400" dirty="0">
                <a:solidFill>
                  <a:srgbClr val="002060"/>
                </a:solidFill>
              </a:rPr>
              <a:t> </a:t>
            </a:r>
            <a:r>
              <a:rPr lang="en-US" sz="2400" dirty="0" err="1">
                <a:solidFill>
                  <a:srgbClr val="002060"/>
                </a:solidFill>
              </a:rPr>
              <a:t>trò</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chúng</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việc</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thông</a:t>
            </a:r>
            <a:r>
              <a:rPr lang="en-US" sz="2400" dirty="0">
                <a:solidFill>
                  <a:srgbClr val="002060"/>
                </a:solidFill>
              </a:rPr>
              <a:t> tin.</a:t>
            </a:r>
          </a:p>
          <a:p>
            <a:pPr algn="just">
              <a:lnSpc>
                <a:spcPct val="125000"/>
              </a:lnSpc>
            </a:pPr>
            <a:r>
              <a:rPr lang="vi-VN" sz="2400" dirty="0">
                <a:solidFill>
                  <a:srgbClr val="002060"/>
                </a:solidFill>
              </a:rPr>
              <a:t>     + Nhận biết được một số dạng văn bản thông tin có sự lồng ghép giữa thuyết minh với một hay nhiều yếu tố như miêu tả, tự sự, biểu cảm, nghị luận và giải thích được mục đích của sự lồng ghép đó; nhận biết và phân tích được sự kết hợp giữa phương tiện ngôn ngữ với phương tiện phi ngôn ngữ</a:t>
            </a:r>
            <a:r>
              <a:rPr lang="vi-VN" sz="2400" dirty="0" smtClean="0">
                <a:solidFill>
                  <a:srgbClr val="002060"/>
                </a:solidFill>
              </a:rPr>
              <a:t>.</a:t>
            </a:r>
            <a:endParaRPr lang="en-US" sz="2400" dirty="0" smtClean="0">
              <a:solidFill>
                <a:srgbClr val="002060"/>
              </a:solidFill>
            </a:endParaRPr>
          </a:p>
          <a:p>
            <a:pPr algn="just">
              <a:lnSpc>
                <a:spcPct val="125000"/>
              </a:lnSpc>
            </a:pPr>
            <a:r>
              <a:rPr lang="vi-VN" sz="2400" dirty="0">
                <a:solidFill>
                  <a:srgbClr val="002060"/>
                </a:solidFill>
              </a:rPr>
              <a:t> </a:t>
            </a:r>
            <a:r>
              <a:rPr lang="en-US" sz="2400" dirty="0" smtClean="0">
                <a:solidFill>
                  <a:srgbClr val="002060"/>
                </a:solidFill>
              </a:rPr>
              <a:t>   </a:t>
            </a:r>
            <a:r>
              <a:rPr lang="vi-VN" sz="2400" dirty="0" smtClean="0">
                <a:solidFill>
                  <a:srgbClr val="002060"/>
                </a:solidFill>
              </a:rPr>
              <a:t>+ </a:t>
            </a:r>
            <a:r>
              <a:rPr lang="vi-VN" sz="2400" dirty="0">
                <a:solidFill>
                  <a:srgbClr val="002060"/>
                </a:solidFill>
              </a:rPr>
              <a:t>Phân tích, đánh giá được cách đưa </a:t>
            </a:r>
            <a:r>
              <a:rPr lang="vi-VN" sz="2400" dirty="0" smtClean="0">
                <a:solidFill>
                  <a:srgbClr val="002060"/>
                </a:solidFill>
              </a:rPr>
              <a:t>tin</a:t>
            </a:r>
            <a:r>
              <a:rPr lang="en-US" sz="2400" dirty="0">
                <a:solidFill>
                  <a:srgbClr val="002060"/>
                </a:solidFill>
              </a:rPr>
              <a:t> </a:t>
            </a:r>
            <a:r>
              <a:rPr lang="en-US" sz="2400" dirty="0" err="1" smtClean="0">
                <a:solidFill>
                  <a:srgbClr val="002060"/>
                </a:solidFill>
              </a:rPr>
              <a:t>và</a:t>
            </a:r>
            <a:r>
              <a:rPr lang="vi-VN" sz="2400" dirty="0" smtClean="0">
                <a:solidFill>
                  <a:srgbClr val="002060"/>
                </a:solidFill>
              </a:rPr>
              <a:t> </a:t>
            </a:r>
            <a:r>
              <a:rPr lang="vi-VN" sz="2400" dirty="0">
                <a:solidFill>
                  <a:srgbClr val="002060"/>
                </a:solidFill>
              </a:rPr>
              <a:t>quan </a:t>
            </a:r>
            <a:r>
              <a:rPr lang="vi-VN" sz="2400" dirty="0" smtClean="0">
                <a:solidFill>
                  <a:srgbClr val="002060"/>
                </a:solidFill>
              </a:rPr>
              <a:t>điểm </a:t>
            </a:r>
            <a:r>
              <a:rPr lang="vi-VN" sz="2400" dirty="0">
                <a:solidFill>
                  <a:srgbClr val="002060"/>
                </a:solidFill>
              </a:rPr>
              <a:t>người viết ở một bản tin.</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113</a:t>
            </a:fld>
            <a:endParaRPr lang="en-US"/>
          </a:p>
        </p:txBody>
      </p:sp>
    </p:spTree>
    <p:extLst>
      <p:ext uri="{BB962C8B-B14F-4D97-AF65-F5344CB8AC3E}">
        <p14:creationId xmlns:p14="http://schemas.microsoft.com/office/powerpoint/2010/main" val="40842542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118839" y="889000"/>
            <a:ext cx="9954323" cy="5140766"/>
          </a:xfrm>
          <a:prstGeom prst="rect">
            <a:avLst/>
          </a:prstGeom>
        </p:spPr>
        <p:txBody>
          <a:bodyPr wrap="square">
            <a:spAutoFit/>
          </a:bodyPr>
          <a:lstStyle/>
          <a:p>
            <a:pPr algn="just">
              <a:lnSpc>
                <a:spcPct val="150000"/>
              </a:lnSpc>
            </a:pPr>
            <a:r>
              <a:rPr lang="vi-VN" sz="2667">
                <a:latin typeface="Arial" panose="020B0604020202020204" pitchFamily="34" charset="0"/>
                <a:ea typeface="Calibri" panose="020F0502020204030204" pitchFamily="34" charset="0"/>
                <a:cs typeface="Arial" panose="020B0604020202020204" pitchFamily="34" charset="0"/>
              </a:rPr>
              <a:t>     </a:t>
            </a:r>
            <a:r>
              <a:rPr lang="en-US" sz="3200">
                <a:solidFill>
                  <a:srgbClr val="002060"/>
                </a:solidFill>
                <a:latin typeface="Arial" panose="020B0604020202020204" pitchFamily="34" charset="0"/>
                <a:cs typeface="Arial" panose="020B0604020202020204" pitchFamily="34" charset="0"/>
              </a:rPr>
              <a:t>          </a:t>
            </a:r>
            <a:r>
              <a:rPr lang="en-US" sz="2667" b="1">
                <a:solidFill>
                  <a:srgbClr val="002060"/>
                </a:solidFill>
                <a:latin typeface="Arial (Body)"/>
                <a:cs typeface="Times New Roman" pitchFamily="18" charset="0"/>
              </a:rPr>
              <a:t>DẠY HỌC ĐỌC VĂN BẢN THÔNG TIN</a:t>
            </a:r>
          </a:p>
          <a:p>
            <a:pPr algn="just">
              <a:lnSpc>
                <a:spcPct val="150000"/>
              </a:lnSpc>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Khái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niệm</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VBTT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rất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rộng</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bộ</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sách</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sự</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lựa</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chọn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đa</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dạng</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VB</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TT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chọn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i="1">
                <a:solidFill>
                  <a:srgbClr val="002060"/>
                </a:solidFill>
                <a:latin typeface="Arial" panose="020B0604020202020204" pitchFamily="34" charset="0"/>
                <a:ea typeface="Calibri" panose="020F0502020204030204" pitchFamily="34" charset="0"/>
                <a:cs typeface="Arial" panose="020B0604020202020204" pitchFamily="34" charset="0"/>
              </a:rPr>
              <a:t>10</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vừa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tương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đối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dễ</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nhận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Tất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liệu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phù</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đáp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ứng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tốt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chương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tin,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liên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hệ</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so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sánh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nối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114</a:t>
            </a:fld>
            <a:endParaRPr lang="en-US"/>
          </a:p>
        </p:txBody>
      </p:sp>
    </p:spTree>
    <p:extLst>
      <p:ext uri="{BB962C8B-B14F-4D97-AF65-F5344CB8AC3E}">
        <p14:creationId xmlns:p14="http://schemas.microsoft.com/office/powerpoint/2010/main" val="1753872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4"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14400" y="1193800"/>
            <a:ext cx="10668000" cy="4555093"/>
          </a:xfrm>
          <a:prstGeom prst="rect">
            <a:avLst/>
          </a:prstGeom>
        </p:spPr>
        <p:txBody>
          <a:bodyPr wrap="square">
            <a:spAutoFit/>
          </a:bodyPr>
          <a:lstStyle/>
          <a:p>
            <a:pPr>
              <a:lnSpc>
                <a:spcPct val="125000"/>
              </a:lnSpc>
              <a:spcBef>
                <a:spcPts val="600"/>
              </a:spcBef>
              <a:spcAft>
                <a:spcPts val="600"/>
              </a:spcAft>
            </a:pPr>
            <a:r>
              <a:rPr lang="vi-VN" sz="2400">
                <a:solidFill>
                  <a:srgbClr val="002060"/>
                </a:solidFill>
                <a:ea typeface="Calibri" panose="020F0502020204030204" pitchFamily="34" charset="0"/>
                <a:cs typeface="Arial" panose="020B0604020202020204" pitchFamily="34" charset="0"/>
              </a:rPr>
              <a:t> </a:t>
            </a:r>
            <a:r>
              <a:rPr lang="en-US" sz="2400">
                <a:solidFill>
                  <a:srgbClr val="002060"/>
                </a:solidFill>
                <a:ea typeface="Calibri" panose="020F0502020204030204" pitchFamily="34" charset="0"/>
                <a:cs typeface="Arial" panose="020B0604020202020204" pitchFamily="34" charset="0"/>
              </a:rPr>
              <a:t>   </a:t>
            </a:r>
            <a:r>
              <a:rPr lang="en-US" sz="2400">
                <a:solidFill>
                  <a:srgbClr val="002060"/>
                </a:solidFill>
              </a:rPr>
              <a:t>• </a:t>
            </a:r>
            <a:r>
              <a:rPr lang="en-US" sz="2400" i="1" err="1">
                <a:solidFill>
                  <a:srgbClr val="002060"/>
                </a:solidFill>
              </a:rPr>
              <a:t>Sự</a:t>
            </a:r>
            <a:r>
              <a:rPr lang="en-US" sz="2400" i="1">
                <a:solidFill>
                  <a:srgbClr val="002060"/>
                </a:solidFill>
              </a:rPr>
              <a:t> </a:t>
            </a:r>
            <a:r>
              <a:rPr lang="en-US" sz="2400" i="1" err="1">
                <a:solidFill>
                  <a:srgbClr val="002060"/>
                </a:solidFill>
              </a:rPr>
              <a:t>sống</a:t>
            </a:r>
            <a:r>
              <a:rPr lang="en-US" sz="2400" i="1">
                <a:solidFill>
                  <a:srgbClr val="002060"/>
                </a:solidFill>
              </a:rPr>
              <a:t> </a:t>
            </a:r>
            <a:r>
              <a:rPr lang="en-US" sz="2400" i="1" err="1">
                <a:solidFill>
                  <a:srgbClr val="002060"/>
                </a:solidFill>
              </a:rPr>
              <a:t>và</a:t>
            </a:r>
            <a:r>
              <a:rPr lang="en-US" sz="2400" i="1">
                <a:solidFill>
                  <a:srgbClr val="002060"/>
                </a:solidFill>
              </a:rPr>
              <a:t> </a:t>
            </a:r>
            <a:r>
              <a:rPr lang="en-US" sz="2400" i="1" err="1">
                <a:solidFill>
                  <a:srgbClr val="002060"/>
                </a:solidFill>
              </a:rPr>
              <a:t>cái</a:t>
            </a:r>
            <a:r>
              <a:rPr lang="en-US" sz="2400" i="1">
                <a:solidFill>
                  <a:srgbClr val="002060"/>
                </a:solidFill>
              </a:rPr>
              <a:t> </a:t>
            </a:r>
            <a:r>
              <a:rPr lang="en-US" sz="2400" i="1" err="1">
                <a:solidFill>
                  <a:srgbClr val="002060"/>
                </a:solidFill>
              </a:rPr>
              <a:t>chết</a:t>
            </a:r>
            <a:r>
              <a:rPr lang="en-US" sz="2400" i="1">
                <a:solidFill>
                  <a:srgbClr val="002060"/>
                </a:solidFill>
              </a:rPr>
              <a:t> </a:t>
            </a:r>
            <a:r>
              <a:rPr lang="en-US" sz="2400">
                <a:solidFill>
                  <a:srgbClr val="002060"/>
                </a:solidFill>
              </a:rPr>
              <a:t>(</a:t>
            </a:r>
            <a:r>
              <a:rPr lang="en-US" sz="2400" err="1">
                <a:solidFill>
                  <a:srgbClr val="002060"/>
                </a:solidFill>
              </a:rPr>
              <a:t>Trích</a:t>
            </a:r>
            <a:r>
              <a:rPr lang="en-US" sz="2400">
                <a:solidFill>
                  <a:srgbClr val="002060"/>
                </a:solidFill>
              </a:rPr>
              <a:t> </a:t>
            </a:r>
            <a:r>
              <a:rPr lang="en-US" sz="2400" i="1" err="1">
                <a:solidFill>
                  <a:srgbClr val="002060"/>
                </a:solidFill>
              </a:rPr>
              <a:t>Từ</a:t>
            </a:r>
            <a:r>
              <a:rPr lang="en-US" sz="2400" i="1">
                <a:solidFill>
                  <a:srgbClr val="002060"/>
                </a:solidFill>
              </a:rPr>
              <a:t> </a:t>
            </a:r>
            <a:r>
              <a:rPr lang="en-US" sz="2400" i="1" err="1">
                <a:solidFill>
                  <a:srgbClr val="002060"/>
                </a:solidFill>
              </a:rPr>
              <a:t>điển</a:t>
            </a:r>
            <a:r>
              <a:rPr lang="en-US" sz="2400" i="1">
                <a:solidFill>
                  <a:srgbClr val="002060"/>
                </a:solidFill>
              </a:rPr>
              <a:t> </a:t>
            </a:r>
            <a:r>
              <a:rPr lang="en-US" sz="2400" i="1" err="1">
                <a:solidFill>
                  <a:srgbClr val="002060"/>
                </a:solidFill>
              </a:rPr>
              <a:t>yêu</a:t>
            </a:r>
            <a:r>
              <a:rPr lang="en-US" sz="2400" i="1">
                <a:solidFill>
                  <a:srgbClr val="002060"/>
                </a:solidFill>
              </a:rPr>
              <a:t> </a:t>
            </a:r>
            <a:r>
              <a:rPr lang="en-US" sz="2400" i="1" err="1">
                <a:solidFill>
                  <a:srgbClr val="002060"/>
                </a:solidFill>
              </a:rPr>
              <a:t>thích</a:t>
            </a:r>
            <a:r>
              <a:rPr lang="en-US" sz="2400" i="1">
                <a:solidFill>
                  <a:srgbClr val="002060"/>
                </a:solidFill>
              </a:rPr>
              <a:t> </a:t>
            </a:r>
            <a:r>
              <a:rPr lang="en-US" sz="2400" i="1" err="1">
                <a:solidFill>
                  <a:srgbClr val="002060"/>
                </a:solidFill>
              </a:rPr>
              <a:t>bầu</a:t>
            </a:r>
            <a:r>
              <a:rPr lang="en-US" sz="2400" i="1">
                <a:solidFill>
                  <a:srgbClr val="002060"/>
                </a:solidFill>
              </a:rPr>
              <a:t> </a:t>
            </a:r>
            <a:r>
              <a:rPr lang="en-US" sz="2400" i="1" err="1">
                <a:solidFill>
                  <a:srgbClr val="002060"/>
                </a:solidFill>
              </a:rPr>
              <a:t>trời</a:t>
            </a:r>
            <a:r>
              <a:rPr lang="en-US" sz="2400" i="1">
                <a:solidFill>
                  <a:srgbClr val="002060"/>
                </a:solidFill>
              </a:rPr>
              <a:t> </a:t>
            </a:r>
            <a:r>
              <a:rPr lang="en-US" sz="2400" i="1" err="1">
                <a:solidFill>
                  <a:srgbClr val="002060"/>
                </a:solidFill>
              </a:rPr>
              <a:t>và</a:t>
            </a:r>
            <a:r>
              <a:rPr lang="en-US" sz="2400" i="1">
                <a:solidFill>
                  <a:srgbClr val="002060"/>
                </a:solidFill>
              </a:rPr>
              <a:t> </a:t>
            </a:r>
            <a:r>
              <a:rPr lang="en-US" sz="2400" i="1" err="1">
                <a:solidFill>
                  <a:srgbClr val="002060"/>
                </a:solidFill>
              </a:rPr>
              <a:t>các</a:t>
            </a:r>
            <a:r>
              <a:rPr lang="vi-VN" sz="2400" i="1">
                <a:solidFill>
                  <a:srgbClr val="002060"/>
                </a:solidFill>
              </a:rPr>
              <a:t> </a:t>
            </a:r>
            <a:r>
              <a:rPr lang="en-US" sz="2400" i="1" err="1">
                <a:solidFill>
                  <a:srgbClr val="002060"/>
                </a:solidFill>
              </a:rPr>
              <a:t>vì</a:t>
            </a:r>
            <a:r>
              <a:rPr lang="en-US" sz="2400" i="1">
                <a:solidFill>
                  <a:srgbClr val="002060"/>
                </a:solidFill>
              </a:rPr>
              <a:t> </a:t>
            </a:r>
            <a:r>
              <a:rPr lang="en-US" sz="2400" i="1" err="1">
                <a:solidFill>
                  <a:srgbClr val="002060"/>
                </a:solidFill>
              </a:rPr>
              <a:t>sao</a:t>
            </a:r>
            <a:r>
              <a:rPr lang="en-US" sz="2400" i="1">
                <a:solidFill>
                  <a:srgbClr val="002060"/>
                </a:solidFill>
              </a:rPr>
              <a:t> </a:t>
            </a:r>
            <a:r>
              <a:rPr lang="en-US" sz="2400">
                <a:solidFill>
                  <a:srgbClr val="002060"/>
                </a:solidFill>
              </a:rPr>
              <a:t>– </a:t>
            </a:r>
            <a:r>
              <a:rPr lang="en-US" sz="2400" err="1">
                <a:solidFill>
                  <a:srgbClr val="002060"/>
                </a:solidFill>
              </a:rPr>
              <a:t>Trịnh</a:t>
            </a:r>
            <a:r>
              <a:rPr lang="en-US" sz="2400">
                <a:solidFill>
                  <a:srgbClr val="002060"/>
                </a:solidFill>
              </a:rPr>
              <a:t> </a:t>
            </a:r>
            <a:r>
              <a:rPr lang="en-US" sz="2400" err="1">
                <a:solidFill>
                  <a:srgbClr val="002060"/>
                </a:solidFill>
              </a:rPr>
              <a:t>Xuân</a:t>
            </a:r>
            <a:r>
              <a:rPr lang="en-US" sz="2400">
                <a:solidFill>
                  <a:srgbClr val="002060"/>
                </a:solidFill>
              </a:rPr>
              <a:t> </a:t>
            </a:r>
            <a:r>
              <a:rPr lang="en-US" sz="2400" err="1">
                <a:solidFill>
                  <a:srgbClr val="002060"/>
                </a:solidFill>
              </a:rPr>
              <a:t>Thuận</a:t>
            </a:r>
            <a:r>
              <a:rPr lang="en-US" sz="2400">
                <a:solidFill>
                  <a:srgbClr val="002060"/>
                </a:solidFill>
              </a:rPr>
              <a:t>) </a:t>
            </a:r>
            <a:endParaRPr lang="vi-VN" sz="2400">
              <a:solidFill>
                <a:srgbClr val="002060"/>
              </a:solidFill>
            </a:endParaRPr>
          </a:p>
          <a:p>
            <a:pPr algn="just">
              <a:lnSpc>
                <a:spcPct val="125000"/>
              </a:lnSpc>
              <a:spcBef>
                <a:spcPts val="600"/>
              </a:spcBef>
              <a:spcAft>
                <a:spcPts val="600"/>
              </a:spcAft>
            </a:pPr>
            <a:r>
              <a:rPr lang="vi-VN" sz="2400">
                <a:solidFill>
                  <a:srgbClr val="002060"/>
                </a:solidFill>
              </a:rPr>
              <a:t>   </a:t>
            </a:r>
            <a:r>
              <a:rPr lang="en-US" sz="2400">
                <a:solidFill>
                  <a:srgbClr val="002060"/>
                </a:solidFill>
              </a:rPr>
              <a:t> • </a:t>
            </a:r>
            <a:r>
              <a:rPr lang="vi-VN" sz="2400" i="1">
                <a:solidFill>
                  <a:srgbClr val="002060"/>
                </a:solidFill>
              </a:rPr>
              <a:t>Nghệ thuật truyền thống của người Việt </a:t>
            </a:r>
            <a:r>
              <a:rPr lang="en-US" sz="2400">
                <a:solidFill>
                  <a:srgbClr val="002060"/>
                </a:solidFill>
              </a:rPr>
              <a:t>(</a:t>
            </a:r>
            <a:r>
              <a:rPr lang="en-US" sz="2400" err="1">
                <a:solidFill>
                  <a:srgbClr val="002060"/>
                </a:solidFill>
              </a:rPr>
              <a:t>Trích</a:t>
            </a:r>
            <a:r>
              <a:rPr lang="en-US" sz="2400">
                <a:solidFill>
                  <a:srgbClr val="002060"/>
                </a:solidFill>
              </a:rPr>
              <a:t> </a:t>
            </a:r>
            <a:r>
              <a:rPr lang="en-US" sz="2400" i="1" err="1">
                <a:solidFill>
                  <a:srgbClr val="002060"/>
                </a:solidFill>
              </a:rPr>
              <a:t>Văn</a:t>
            </a:r>
            <a:r>
              <a:rPr lang="en-US" sz="2400" i="1">
                <a:solidFill>
                  <a:srgbClr val="002060"/>
                </a:solidFill>
              </a:rPr>
              <a:t> minh </a:t>
            </a:r>
            <a:r>
              <a:rPr lang="en-US" sz="2400" i="1" err="1">
                <a:solidFill>
                  <a:srgbClr val="002060"/>
                </a:solidFill>
              </a:rPr>
              <a:t>Việt</a:t>
            </a:r>
            <a:r>
              <a:rPr lang="en-US" sz="2400" i="1">
                <a:solidFill>
                  <a:srgbClr val="002060"/>
                </a:solidFill>
              </a:rPr>
              <a:t> Nam </a:t>
            </a:r>
            <a:r>
              <a:rPr lang="en-US" sz="2400">
                <a:solidFill>
                  <a:srgbClr val="002060"/>
                </a:solidFill>
              </a:rPr>
              <a:t>– </a:t>
            </a:r>
            <a:r>
              <a:rPr lang="en-US" sz="2400" err="1">
                <a:solidFill>
                  <a:srgbClr val="002060"/>
                </a:solidFill>
              </a:rPr>
              <a:t>Nguyễn</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Huyên</a:t>
            </a:r>
            <a:r>
              <a:rPr lang="en-US" sz="2400">
                <a:solidFill>
                  <a:srgbClr val="002060"/>
                </a:solidFill>
              </a:rPr>
              <a:t>)</a:t>
            </a:r>
            <a:endParaRPr lang="vi-VN" sz="2400">
              <a:solidFill>
                <a:srgbClr val="002060"/>
              </a:solidFill>
            </a:endParaRPr>
          </a:p>
          <a:p>
            <a:pPr>
              <a:lnSpc>
                <a:spcPct val="125000"/>
              </a:lnSpc>
              <a:spcBef>
                <a:spcPts val="600"/>
              </a:spcBef>
              <a:spcAft>
                <a:spcPts val="600"/>
              </a:spcAft>
            </a:pPr>
            <a:r>
              <a:rPr lang="vi-VN" sz="2400">
                <a:solidFill>
                  <a:srgbClr val="002060"/>
                </a:solidFill>
              </a:rPr>
              <a:t>   </a:t>
            </a:r>
            <a:r>
              <a:rPr lang="en-US" sz="2400">
                <a:solidFill>
                  <a:srgbClr val="002060"/>
                </a:solidFill>
              </a:rPr>
              <a:t>•</a:t>
            </a:r>
            <a:r>
              <a:rPr lang="en-US" sz="2400" i="1">
                <a:solidFill>
                  <a:srgbClr val="002060"/>
                </a:solidFill>
                <a:ea typeface="Calibri" panose="020F0502020204030204" pitchFamily="34" charset="0"/>
                <a:cs typeface="Arial" panose="020B0604020202020204" pitchFamily="34" charset="0"/>
              </a:rPr>
              <a:t> </a:t>
            </a:r>
            <a:r>
              <a:rPr lang="en-US" sz="2400" i="1" err="1">
                <a:solidFill>
                  <a:srgbClr val="002060"/>
                </a:solidFill>
              </a:rPr>
              <a:t>Phục</a:t>
            </a:r>
            <a:r>
              <a:rPr lang="en-US" sz="2400" i="1">
                <a:solidFill>
                  <a:srgbClr val="002060"/>
                </a:solidFill>
              </a:rPr>
              <a:t> </a:t>
            </a:r>
            <a:r>
              <a:rPr lang="en-US" sz="2400" i="1" err="1">
                <a:solidFill>
                  <a:srgbClr val="002060"/>
                </a:solidFill>
              </a:rPr>
              <a:t>hồi</a:t>
            </a:r>
            <a:r>
              <a:rPr lang="en-US" sz="2400" i="1">
                <a:solidFill>
                  <a:srgbClr val="002060"/>
                </a:solidFill>
              </a:rPr>
              <a:t> </a:t>
            </a:r>
            <a:r>
              <a:rPr lang="en-US" sz="2400" i="1" err="1">
                <a:solidFill>
                  <a:srgbClr val="002060"/>
                </a:solidFill>
              </a:rPr>
              <a:t>tầng</a:t>
            </a:r>
            <a:r>
              <a:rPr lang="en-US" sz="2400" i="1">
                <a:solidFill>
                  <a:srgbClr val="002060"/>
                </a:solidFill>
              </a:rPr>
              <a:t> ozone: </a:t>
            </a:r>
            <a:r>
              <a:rPr lang="en-US" sz="2400" i="1" err="1">
                <a:solidFill>
                  <a:srgbClr val="002060"/>
                </a:solidFill>
              </a:rPr>
              <a:t>Thành</a:t>
            </a:r>
            <a:r>
              <a:rPr lang="en-US" sz="2400" i="1">
                <a:solidFill>
                  <a:srgbClr val="002060"/>
                </a:solidFill>
              </a:rPr>
              <a:t> </a:t>
            </a:r>
            <a:r>
              <a:rPr lang="en-US" sz="2400" i="1" err="1">
                <a:solidFill>
                  <a:srgbClr val="002060"/>
                </a:solidFill>
              </a:rPr>
              <a:t>công</a:t>
            </a:r>
            <a:r>
              <a:rPr lang="en-US" sz="2400" i="1">
                <a:solidFill>
                  <a:srgbClr val="002060"/>
                </a:solidFill>
              </a:rPr>
              <a:t> </a:t>
            </a:r>
            <a:r>
              <a:rPr lang="en-US" sz="2400" i="1" err="1">
                <a:solidFill>
                  <a:srgbClr val="002060"/>
                </a:solidFill>
              </a:rPr>
              <a:t>hiếm</a:t>
            </a:r>
            <a:r>
              <a:rPr lang="en-US" sz="2400" i="1">
                <a:solidFill>
                  <a:srgbClr val="002060"/>
                </a:solidFill>
              </a:rPr>
              <a:t> hoi </a:t>
            </a:r>
            <a:r>
              <a:rPr lang="en-US" sz="2400" i="1" err="1">
                <a:solidFill>
                  <a:srgbClr val="002060"/>
                </a:solidFill>
              </a:rPr>
              <a:t>của</a:t>
            </a:r>
            <a:r>
              <a:rPr lang="en-US" sz="2400" i="1">
                <a:solidFill>
                  <a:srgbClr val="002060"/>
                </a:solidFill>
              </a:rPr>
              <a:t> </a:t>
            </a:r>
            <a:r>
              <a:rPr lang="en-US" sz="2400" i="1" err="1">
                <a:solidFill>
                  <a:srgbClr val="002060"/>
                </a:solidFill>
              </a:rPr>
              <a:t>nỗ</a:t>
            </a:r>
            <a:r>
              <a:rPr lang="en-US" sz="2400" i="1">
                <a:solidFill>
                  <a:srgbClr val="002060"/>
                </a:solidFill>
              </a:rPr>
              <a:t> </a:t>
            </a:r>
            <a:r>
              <a:rPr lang="en-US" sz="2400" i="1" err="1">
                <a:solidFill>
                  <a:srgbClr val="002060"/>
                </a:solidFill>
              </a:rPr>
              <a:t>lực</a:t>
            </a:r>
            <a:r>
              <a:rPr lang="vi-VN" sz="2400" i="1">
                <a:solidFill>
                  <a:srgbClr val="002060"/>
                </a:solidFill>
              </a:rPr>
              <a:t> </a:t>
            </a:r>
            <a:r>
              <a:rPr lang="en-US" sz="2400" i="1" err="1">
                <a:solidFill>
                  <a:srgbClr val="002060"/>
                </a:solidFill>
              </a:rPr>
              <a:t>toàn</a:t>
            </a:r>
            <a:r>
              <a:rPr lang="en-US" sz="2400" i="1">
                <a:solidFill>
                  <a:srgbClr val="002060"/>
                </a:solidFill>
              </a:rPr>
              <a:t> </a:t>
            </a:r>
            <a:r>
              <a:rPr lang="en-US" sz="2400" i="1" err="1">
                <a:solidFill>
                  <a:srgbClr val="002060"/>
                </a:solidFill>
              </a:rPr>
              <a:t>cầu</a:t>
            </a:r>
            <a:r>
              <a:rPr lang="en-US" sz="2400" i="1">
                <a:solidFill>
                  <a:srgbClr val="002060"/>
                </a:solidFill>
              </a:rPr>
              <a:t> </a:t>
            </a:r>
            <a:r>
              <a:rPr lang="en-US" sz="2400">
                <a:solidFill>
                  <a:srgbClr val="002060"/>
                </a:solidFill>
              </a:rPr>
              <a:t>(</a:t>
            </a:r>
            <a:r>
              <a:rPr lang="en-US" sz="2400" err="1">
                <a:solidFill>
                  <a:srgbClr val="002060"/>
                </a:solidFill>
              </a:rPr>
              <a:t>Lê</a:t>
            </a:r>
            <a:r>
              <a:rPr lang="en-US" sz="2400">
                <a:solidFill>
                  <a:srgbClr val="002060"/>
                </a:solidFill>
              </a:rPr>
              <a:t> My)</a:t>
            </a:r>
            <a:endParaRPr lang="vi-VN" sz="2400">
              <a:solidFill>
                <a:srgbClr val="002060"/>
              </a:solidFill>
            </a:endParaRPr>
          </a:p>
          <a:p>
            <a:pPr>
              <a:lnSpc>
                <a:spcPct val="125000"/>
              </a:lnSpc>
              <a:spcBef>
                <a:spcPts val="600"/>
              </a:spcBef>
              <a:spcAft>
                <a:spcPts val="600"/>
              </a:spcAft>
            </a:pPr>
            <a:r>
              <a:rPr lang="vi-VN" sz="2400">
                <a:solidFill>
                  <a:srgbClr val="002060"/>
                </a:solidFill>
              </a:rPr>
              <a:t>   </a:t>
            </a:r>
            <a:r>
              <a:rPr lang="en-US" sz="2400">
                <a:solidFill>
                  <a:srgbClr val="002060"/>
                </a:solidFill>
              </a:rPr>
              <a:t>• </a:t>
            </a:r>
            <a:r>
              <a:rPr lang="vi-VN" sz="2400" i="1">
                <a:solidFill>
                  <a:srgbClr val="002060"/>
                </a:solidFill>
              </a:rPr>
              <a:t>Múa rối nước ‒ hiện đại soi bóng tiền nhân </a:t>
            </a:r>
            <a:r>
              <a:rPr lang="en-US" sz="2400">
                <a:solidFill>
                  <a:srgbClr val="002060"/>
                </a:solidFill>
              </a:rPr>
              <a:t>(</a:t>
            </a:r>
            <a:r>
              <a:rPr lang="en-US" sz="2400" err="1">
                <a:solidFill>
                  <a:srgbClr val="002060"/>
                </a:solidFill>
              </a:rPr>
              <a:t>Phạm</a:t>
            </a:r>
            <a:r>
              <a:rPr lang="en-US" sz="2400">
                <a:solidFill>
                  <a:srgbClr val="002060"/>
                </a:solidFill>
              </a:rPr>
              <a:t> </a:t>
            </a:r>
            <a:r>
              <a:rPr lang="en-US" sz="2400" err="1">
                <a:solidFill>
                  <a:srgbClr val="002060"/>
                </a:solidFill>
              </a:rPr>
              <a:t>Thuỳ</a:t>
            </a:r>
            <a:r>
              <a:rPr lang="en-US" sz="2400">
                <a:solidFill>
                  <a:srgbClr val="002060"/>
                </a:solidFill>
              </a:rPr>
              <a:t> Dung)</a:t>
            </a:r>
          </a:p>
          <a:p>
            <a:pPr>
              <a:lnSpc>
                <a:spcPct val="125000"/>
              </a:lnSpc>
              <a:spcBef>
                <a:spcPts val="600"/>
              </a:spcBef>
              <a:spcAft>
                <a:spcPts val="600"/>
              </a:spcAft>
            </a:pPr>
            <a:endParaRPr lang="en-US" sz="2400">
              <a:solidFill>
                <a:srgbClr val="002060"/>
              </a:solidFill>
            </a:endParaRPr>
          </a:p>
          <a:p>
            <a:pPr>
              <a:lnSpc>
                <a:spcPct val="125000"/>
              </a:lnSpc>
              <a:spcBef>
                <a:spcPts val="600"/>
              </a:spcBef>
              <a:spcAft>
                <a:spcPts val="600"/>
              </a:spcAft>
            </a:pPr>
            <a:endParaRPr lang="en-US" sz="2400" i="1">
              <a:solidFill>
                <a:srgbClr val="002060"/>
              </a:solidFil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115</a:t>
            </a:fld>
            <a:endParaRPr lang="en-US"/>
          </a:p>
        </p:txBody>
      </p:sp>
    </p:spTree>
    <p:extLst>
      <p:ext uri="{BB962C8B-B14F-4D97-AF65-F5344CB8AC3E}">
        <p14:creationId xmlns:p14="http://schemas.microsoft.com/office/powerpoint/2010/main" val="34685128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4"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32466" y="1032159"/>
            <a:ext cx="10582786" cy="4760342"/>
          </a:xfrm>
          <a:prstGeom prst="rect">
            <a:avLst/>
          </a:prstGeom>
        </p:spPr>
        <p:txBody>
          <a:bodyPr wrap="square">
            <a:spAutoFit/>
          </a:bodyPr>
          <a:lstStyle/>
          <a:p>
            <a:pPr algn="just">
              <a:lnSpc>
                <a:spcPct val="125000"/>
              </a:lnSpc>
            </a:pPr>
            <a:r>
              <a:rPr lang="vi-VN" sz="2667">
                <a:latin typeface="Arial" panose="020B0604020202020204" pitchFamily="34" charset="0"/>
                <a:ea typeface="Calibri" panose="020F0502020204030204" pitchFamily="34" charset="0"/>
                <a:cs typeface="Arial" panose="020B0604020202020204" pitchFamily="34" charset="0"/>
              </a:rPr>
              <a:t> </a:t>
            </a:r>
            <a:r>
              <a:rPr lang="en-US" sz="2667">
                <a:latin typeface="Arial" panose="020B0604020202020204" pitchFamily="34" charset="0"/>
                <a:ea typeface="Calibri" panose="020F0502020204030204" pitchFamily="34" charset="0"/>
                <a:cs typeface="Arial" panose="020B0604020202020204" pitchFamily="34" charset="0"/>
              </a:rPr>
              <a:t>        </a:t>
            </a:r>
            <a:r>
              <a:rPr lang="en-US" sz="2400" b="1">
                <a:solidFill>
                  <a:srgbClr val="002060"/>
                </a:solidFill>
                <a:cs typeface="Arial" panose="020B0604020202020204" pitchFamily="34" charset="0"/>
              </a:rPr>
              <a:t>MỘT SỐ CÂU HỎI SAU KHI ĐỌC VĂN BẢN THÔNG TIN</a:t>
            </a:r>
          </a:p>
          <a:p>
            <a:pPr algn="just">
              <a:lnSpc>
                <a:spcPct val="125000"/>
              </a:lnSpc>
            </a:pPr>
            <a:r>
              <a:rPr lang="en-US" sz="2400">
                <a:solidFill>
                  <a:srgbClr val="002060"/>
                </a:solidFill>
                <a:cs typeface="Arial" panose="020B0604020202020204" pitchFamily="34" charset="0"/>
              </a:rPr>
              <a:t>     – </a:t>
            </a:r>
            <a:r>
              <a:rPr lang="en-US" sz="2400">
                <a:solidFill>
                  <a:srgbClr val="002060"/>
                </a:solidFill>
                <a:ea typeface="Calibri" panose="020F0502020204030204" pitchFamily="34" charset="0"/>
                <a:cs typeface="Arial" panose="020B0604020202020204" pitchFamily="34" charset="0"/>
              </a:rPr>
              <a:t>VB</a:t>
            </a:r>
            <a:r>
              <a:rPr lang="en-US" sz="2400" i="1">
                <a:solidFill>
                  <a:srgbClr val="002060"/>
                </a:solidFill>
                <a:ea typeface="Calibri" panose="020F0502020204030204" pitchFamily="34" charset="0"/>
                <a:cs typeface="Arial" panose="020B0604020202020204" pitchFamily="34" charset="0"/>
              </a:rPr>
              <a:t> </a:t>
            </a:r>
            <a:r>
              <a:rPr lang="en-US" sz="2400" i="1" err="1">
                <a:solidFill>
                  <a:srgbClr val="002060"/>
                </a:solidFill>
              </a:rPr>
              <a:t>Sự</a:t>
            </a:r>
            <a:r>
              <a:rPr lang="en-US" sz="2400" i="1">
                <a:solidFill>
                  <a:srgbClr val="002060"/>
                </a:solidFill>
              </a:rPr>
              <a:t> </a:t>
            </a:r>
            <a:r>
              <a:rPr lang="en-US" sz="2400" i="1" err="1">
                <a:solidFill>
                  <a:srgbClr val="002060"/>
                </a:solidFill>
              </a:rPr>
              <a:t>sống</a:t>
            </a:r>
            <a:r>
              <a:rPr lang="en-US" sz="2400" i="1">
                <a:solidFill>
                  <a:srgbClr val="002060"/>
                </a:solidFill>
              </a:rPr>
              <a:t> </a:t>
            </a:r>
            <a:r>
              <a:rPr lang="en-US" sz="2400" i="1" err="1">
                <a:solidFill>
                  <a:srgbClr val="002060"/>
                </a:solidFill>
              </a:rPr>
              <a:t>và</a:t>
            </a:r>
            <a:r>
              <a:rPr lang="en-US" sz="2400" i="1">
                <a:solidFill>
                  <a:srgbClr val="002060"/>
                </a:solidFill>
              </a:rPr>
              <a:t> </a:t>
            </a:r>
            <a:r>
              <a:rPr lang="en-US" sz="2400" i="1" err="1">
                <a:solidFill>
                  <a:srgbClr val="002060"/>
                </a:solidFill>
              </a:rPr>
              <a:t>cái</a:t>
            </a:r>
            <a:r>
              <a:rPr lang="en-US" sz="2400" i="1">
                <a:solidFill>
                  <a:srgbClr val="002060"/>
                </a:solidFill>
              </a:rPr>
              <a:t> </a:t>
            </a:r>
            <a:r>
              <a:rPr lang="en-US" sz="2400" i="1" err="1">
                <a:solidFill>
                  <a:srgbClr val="002060"/>
                </a:solidFill>
              </a:rPr>
              <a:t>chết</a:t>
            </a:r>
            <a:r>
              <a:rPr lang="en-US" sz="2400" i="1">
                <a:solidFill>
                  <a:srgbClr val="002060"/>
                </a:solidFill>
              </a:rPr>
              <a:t> </a:t>
            </a:r>
            <a:r>
              <a:rPr lang="en-US" sz="2400">
                <a:solidFill>
                  <a:srgbClr val="002060"/>
                </a:solidFill>
              </a:rPr>
              <a:t>(</a:t>
            </a:r>
            <a:r>
              <a:rPr lang="en-US" sz="2400" err="1">
                <a:solidFill>
                  <a:srgbClr val="002060"/>
                </a:solidFill>
              </a:rPr>
              <a:t>Trịnh</a:t>
            </a:r>
            <a:r>
              <a:rPr lang="en-US" sz="2400">
                <a:solidFill>
                  <a:srgbClr val="002060"/>
                </a:solidFill>
              </a:rPr>
              <a:t> </a:t>
            </a:r>
            <a:r>
              <a:rPr lang="en-US" sz="2400" err="1">
                <a:solidFill>
                  <a:srgbClr val="002060"/>
                </a:solidFill>
              </a:rPr>
              <a:t>Xuân</a:t>
            </a:r>
            <a:r>
              <a:rPr lang="en-US" sz="2400">
                <a:solidFill>
                  <a:srgbClr val="002060"/>
                </a:solidFill>
              </a:rPr>
              <a:t> </a:t>
            </a:r>
            <a:r>
              <a:rPr lang="en-US" sz="2400" err="1">
                <a:solidFill>
                  <a:srgbClr val="002060"/>
                </a:solidFill>
              </a:rPr>
              <a:t>Thuận</a:t>
            </a:r>
            <a:r>
              <a:rPr lang="en-US" sz="2400">
                <a:solidFill>
                  <a:srgbClr val="002060"/>
                </a:solidFill>
              </a:rPr>
              <a:t>) </a:t>
            </a:r>
            <a:endParaRPr lang="vi-VN" sz="2400">
              <a:solidFill>
                <a:srgbClr val="002060"/>
              </a:solidFill>
            </a:endParaRPr>
          </a:p>
          <a:p>
            <a:pPr algn="just">
              <a:lnSpc>
                <a:spcPct val="125000"/>
              </a:lnSpc>
            </a:pPr>
            <a:r>
              <a:rPr lang="vi-VN" sz="2400">
                <a:solidFill>
                  <a:srgbClr val="002060"/>
                </a:solidFill>
                <a:ea typeface="Calibri" panose="020F0502020204030204" pitchFamily="34" charset="0"/>
                <a:cs typeface="Arial" panose="020B0604020202020204" pitchFamily="34" charset="0"/>
              </a:rPr>
              <a:t>     +</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i="1" err="1">
                <a:solidFill>
                  <a:srgbClr val="002060"/>
                </a:solidFill>
              </a:rPr>
              <a:t>Sự</a:t>
            </a:r>
            <a:r>
              <a:rPr lang="en-US" sz="2400" i="1">
                <a:solidFill>
                  <a:srgbClr val="002060"/>
                </a:solidFill>
              </a:rPr>
              <a:t> </a:t>
            </a:r>
            <a:r>
              <a:rPr lang="en-US" sz="2400" i="1" err="1">
                <a:solidFill>
                  <a:srgbClr val="002060"/>
                </a:solidFill>
              </a:rPr>
              <a:t>sống</a:t>
            </a:r>
            <a:r>
              <a:rPr lang="en-US" sz="2400" i="1">
                <a:solidFill>
                  <a:srgbClr val="002060"/>
                </a:solidFill>
              </a:rPr>
              <a:t> </a:t>
            </a:r>
            <a:r>
              <a:rPr lang="en-US" sz="2400" i="1" err="1">
                <a:solidFill>
                  <a:srgbClr val="002060"/>
                </a:solidFill>
              </a:rPr>
              <a:t>và</a:t>
            </a:r>
            <a:r>
              <a:rPr lang="en-US" sz="2400" i="1">
                <a:solidFill>
                  <a:srgbClr val="002060"/>
                </a:solidFill>
              </a:rPr>
              <a:t> </a:t>
            </a:r>
            <a:r>
              <a:rPr lang="en-US" sz="2400" i="1" err="1">
                <a:solidFill>
                  <a:srgbClr val="002060"/>
                </a:solidFill>
              </a:rPr>
              <a:t>cái</a:t>
            </a:r>
            <a:r>
              <a:rPr lang="en-US" sz="2400" i="1">
                <a:solidFill>
                  <a:srgbClr val="002060"/>
                </a:solidFill>
              </a:rPr>
              <a:t> </a:t>
            </a:r>
            <a:r>
              <a:rPr lang="en-US" sz="2400" i="1" err="1">
                <a:solidFill>
                  <a:srgbClr val="002060"/>
                </a:solidFill>
              </a:rPr>
              <a:t>chết</a:t>
            </a:r>
            <a:r>
              <a:rPr lang="en-US" sz="2400" i="1">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tài</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việc</a:t>
            </a:r>
            <a:r>
              <a:rPr lang="en-US" sz="2400">
                <a:solidFill>
                  <a:srgbClr val="002060"/>
                </a:solidFill>
              </a:rPr>
              <a:t> </a:t>
            </a:r>
            <a:r>
              <a:rPr lang="en-US" sz="2400" err="1">
                <a:solidFill>
                  <a:srgbClr val="002060"/>
                </a:solidFill>
              </a:rPr>
              <a:t>liên</a:t>
            </a:r>
            <a:r>
              <a:rPr lang="en-US" sz="2400">
                <a:solidFill>
                  <a:srgbClr val="002060"/>
                </a:solidFill>
              </a:rPr>
              <a:t> </a:t>
            </a:r>
            <a:r>
              <a:rPr lang="en-US" sz="2400" err="1">
                <a:solidFill>
                  <a:srgbClr val="002060"/>
                </a:solidFill>
              </a:rPr>
              <a:t>hệ</a:t>
            </a:r>
            <a:r>
              <a:rPr lang="en-US" sz="2400">
                <a:solidFill>
                  <a:srgbClr val="002060"/>
                </a:solidFill>
              </a:rPr>
              <a:t> </a:t>
            </a:r>
            <a:r>
              <a:rPr lang="en-US" sz="2400" err="1">
                <a:solidFill>
                  <a:srgbClr val="002060"/>
                </a:solidFill>
              </a:rPr>
              <a:t>tới</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khác</a:t>
            </a:r>
            <a:r>
              <a:rPr lang="vi-VN" sz="2400">
                <a:solidFill>
                  <a:srgbClr val="002060"/>
                </a:solidFill>
              </a:rPr>
              <a:t> </a:t>
            </a:r>
            <a:r>
              <a:rPr lang="en-US" sz="2400" err="1">
                <a:solidFill>
                  <a:srgbClr val="002060"/>
                </a:solidFill>
              </a:rPr>
              <a:t>cùng</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cập</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tài</a:t>
            </a:r>
            <a:r>
              <a:rPr lang="en-US" sz="2400">
                <a:solidFill>
                  <a:srgbClr val="002060"/>
                </a:solidFill>
              </a:rPr>
              <a:t> </a:t>
            </a:r>
            <a:r>
              <a:rPr lang="en-US" sz="2400" err="1">
                <a:solidFill>
                  <a:srgbClr val="002060"/>
                </a:solidFill>
              </a:rPr>
              <a:t>này</a:t>
            </a:r>
            <a:r>
              <a:rPr lang="en-US" sz="2400">
                <a:solidFill>
                  <a:srgbClr val="002060"/>
                </a:solidFill>
              </a:rPr>
              <a:t> </a:t>
            </a:r>
            <a:r>
              <a:rPr lang="en-US" sz="2400" err="1">
                <a:solidFill>
                  <a:srgbClr val="002060"/>
                </a:solidFill>
              </a:rPr>
              <a:t>mà</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đã</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hãy</a:t>
            </a:r>
            <a:r>
              <a:rPr lang="en-US"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biết</a:t>
            </a:r>
            <a:r>
              <a:rPr lang="en-US" sz="2400">
                <a:solidFill>
                  <a:srgbClr val="002060"/>
                </a:solidFill>
              </a:rPr>
              <a:t> </a:t>
            </a:r>
            <a:r>
              <a:rPr lang="en-US" sz="2400" err="1">
                <a:solidFill>
                  <a:srgbClr val="002060"/>
                </a:solidFill>
              </a:rPr>
              <a:t>góc</a:t>
            </a:r>
            <a:r>
              <a:rPr lang="en-US" sz="2400">
                <a:solidFill>
                  <a:srgbClr val="002060"/>
                </a:solidFill>
              </a:rPr>
              <a:t> </a:t>
            </a:r>
            <a:r>
              <a:rPr lang="en-US" sz="2400" err="1">
                <a:solidFill>
                  <a:srgbClr val="002060"/>
                </a:solidFill>
              </a:rPr>
              <a:t>độ</a:t>
            </a:r>
            <a:r>
              <a:rPr lang="en-US" sz="2400">
                <a:solidFill>
                  <a:srgbClr val="002060"/>
                </a:solidFill>
              </a:rPr>
              <a:t> </a:t>
            </a:r>
            <a:r>
              <a:rPr lang="en-US" sz="2400" err="1">
                <a:solidFill>
                  <a:srgbClr val="002060"/>
                </a:solidFill>
              </a:rPr>
              <a:t>tiếp</a:t>
            </a:r>
            <a:r>
              <a:rPr lang="en-US" sz="2400">
                <a:solidFill>
                  <a:srgbClr val="002060"/>
                </a:solidFill>
              </a:rPr>
              <a:t> </a:t>
            </a:r>
            <a:r>
              <a:rPr lang="en-US" sz="2400" err="1">
                <a:solidFill>
                  <a:srgbClr val="002060"/>
                </a:solidFill>
              </a:rPr>
              <a:t>cận</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riêng</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Tóm</a:t>
            </a:r>
            <a:r>
              <a:rPr lang="en-US" sz="2400">
                <a:solidFill>
                  <a:srgbClr val="002060"/>
                </a:solidFill>
              </a:rPr>
              <a:t> </a:t>
            </a:r>
            <a:r>
              <a:rPr lang="en-US" sz="2400" err="1">
                <a:solidFill>
                  <a:srgbClr val="002060"/>
                </a:solidFill>
              </a:rPr>
              <a:t>tắt</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thông</a:t>
            </a:r>
            <a:r>
              <a:rPr lang="en-US" sz="2400">
                <a:solidFill>
                  <a:srgbClr val="002060"/>
                </a:solidFill>
              </a:rPr>
              <a:t> tin </a:t>
            </a:r>
            <a:r>
              <a:rPr lang="en-US" sz="2400" err="1">
                <a:solidFill>
                  <a:srgbClr val="002060"/>
                </a:solidFill>
              </a:rPr>
              <a:t>chính</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chỉ</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 </a:t>
            </a:r>
            <a:r>
              <a:rPr lang="en-US" sz="2400" err="1">
                <a:solidFill>
                  <a:srgbClr val="002060"/>
                </a:solidFill>
              </a:rPr>
              <a:t>sắp</a:t>
            </a:r>
            <a:r>
              <a:rPr lang="en-US" sz="2400">
                <a:solidFill>
                  <a:srgbClr val="002060"/>
                </a:solidFill>
              </a:rPr>
              <a:t> </a:t>
            </a:r>
            <a:r>
              <a:rPr lang="en-US" sz="2400" err="1">
                <a:solidFill>
                  <a:srgbClr val="002060"/>
                </a:solidFill>
              </a:rPr>
              <a:t>xếp</a:t>
            </a:r>
            <a:r>
              <a:rPr lang="en-US" sz="2400">
                <a:solidFill>
                  <a:srgbClr val="002060"/>
                </a:solidFill>
              </a:rPr>
              <a:t>, </a:t>
            </a:r>
            <a:r>
              <a:rPr lang="en-US" sz="2400" err="1">
                <a:solidFill>
                  <a:srgbClr val="002060"/>
                </a:solidFill>
              </a:rPr>
              <a:t>tổ</a:t>
            </a:r>
            <a:r>
              <a:rPr lang="en-US" sz="2400">
                <a:solidFill>
                  <a:srgbClr val="002060"/>
                </a:solidFill>
              </a:rPr>
              <a:t> </a:t>
            </a:r>
            <a:r>
              <a:rPr lang="en-US" sz="2400" err="1">
                <a:solidFill>
                  <a:srgbClr val="002060"/>
                </a:solidFill>
              </a:rPr>
              <a:t>chức</a:t>
            </a:r>
            <a:r>
              <a:rPr lang="vi-VN"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thông</a:t>
            </a:r>
            <a:r>
              <a:rPr lang="en-US" sz="2400">
                <a:solidFill>
                  <a:srgbClr val="002060"/>
                </a:solidFill>
              </a:rPr>
              <a:t> tin </a:t>
            </a:r>
            <a:r>
              <a:rPr lang="en-US" sz="2400" err="1">
                <a:solidFill>
                  <a:srgbClr val="002060"/>
                </a:solidFill>
              </a:rPr>
              <a:t>đó</a:t>
            </a:r>
            <a:r>
              <a:rPr lang="en-US" sz="2400">
                <a:solidFill>
                  <a:srgbClr val="002060"/>
                </a:solidFill>
              </a:rPr>
              <a:t>.</a:t>
            </a:r>
            <a:endParaRPr lang="vi-VN" sz="2400">
              <a:solidFill>
                <a:srgbClr val="002060"/>
              </a:solidFill>
            </a:endParaRPr>
          </a:p>
          <a:p>
            <a:pPr algn="just">
              <a:lnSpc>
                <a:spcPct val="125000"/>
              </a:lnSpc>
            </a:pPr>
            <a:r>
              <a:rPr lang="vi-VN" sz="2400" spc="-80">
                <a:solidFill>
                  <a:srgbClr val="002060"/>
                </a:solidFill>
              </a:rPr>
              <a:t>     </a:t>
            </a:r>
            <a:r>
              <a:rPr lang="en-US" sz="2400" spc="-80">
                <a:solidFill>
                  <a:srgbClr val="002060"/>
                </a:solidFill>
              </a:rPr>
              <a:t> </a:t>
            </a:r>
            <a:r>
              <a:rPr lang="vi-VN" sz="2400" spc="-80">
                <a:solidFill>
                  <a:srgbClr val="002060"/>
                </a:solidFill>
              </a:rPr>
              <a:t>+</a:t>
            </a:r>
            <a:r>
              <a:rPr lang="vi-VN" sz="2400">
                <a:solidFill>
                  <a:srgbClr val="002060"/>
                </a:solidFill>
              </a:rPr>
              <a:t> Những đặc trưng của loại văn bản thông tin đã được thể hiện như thế nào trong</a:t>
            </a:r>
            <a:r>
              <a:rPr lang="en-US" sz="2400">
                <a:solidFill>
                  <a:srgbClr val="002060"/>
                </a:solidFill>
              </a:rPr>
              <a:t> </a:t>
            </a:r>
            <a:r>
              <a:rPr lang="vi-VN" sz="2400">
                <a:solidFill>
                  <a:srgbClr val="002060"/>
                </a:solidFill>
              </a:rPr>
              <a:t>văn bản này? Các yếu tố miêu tả, tự sự, biểu cảm hoặc nghị luận đã được phối hợp</a:t>
            </a:r>
            <a:r>
              <a:rPr lang="en-US" sz="2400">
                <a:solidFill>
                  <a:srgbClr val="002060"/>
                </a:solidFill>
              </a:rPr>
              <a:t> </a:t>
            </a:r>
            <a:r>
              <a:rPr lang="vi-VN" sz="2400">
                <a:solidFill>
                  <a:srgbClr val="002060"/>
                </a:solidFill>
              </a:rPr>
              <a:t>sử dụng như thế nào và tạo được hiệu quả ra sao?</a:t>
            </a:r>
            <a:endParaRPr lang="en-US" sz="2400" spc="-80">
              <a:solidFill>
                <a:srgbClr val="002060"/>
              </a:solidFil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116</a:t>
            </a:fld>
            <a:endParaRPr lang="en-US"/>
          </a:p>
        </p:txBody>
      </p:sp>
    </p:spTree>
    <p:extLst>
      <p:ext uri="{BB962C8B-B14F-4D97-AF65-F5344CB8AC3E}">
        <p14:creationId xmlns:p14="http://schemas.microsoft.com/office/powerpoint/2010/main" val="2113364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4"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32466" y="1032159"/>
            <a:ext cx="10582786" cy="5222007"/>
          </a:xfrm>
          <a:prstGeom prst="rect">
            <a:avLst/>
          </a:prstGeom>
        </p:spPr>
        <p:txBody>
          <a:bodyPr wrap="square">
            <a:spAutoFit/>
          </a:bodyPr>
          <a:lstStyle/>
          <a:p>
            <a:pPr algn="just">
              <a:lnSpc>
                <a:spcPct val="125000"/>
              </a:lnSpc>
            </a:pPr>
            <a:r>
              <a:rPr lang="vi-VN" sz="2667">
                <a:latin typeface="Arial" panose="020B0604020202020204" pitchFamily="34" charset="0"/>
                <a:ea typeface="Calibri" panose="020F0502020204030204" pitchFamily="34" charset="0"/>
                <a:cs typeface="Arial" panose="020B0604020202020204" pitchFamily="34" charset="0"/>
              </a:rPr>
              <a:t> </a:t>
            </a:r>
            <a:r>
              <a:rPr lang="en-US" sz="2667">
                <a:latin typeface="Arial" panose="020B0604020202020204" pitchFamily="34" charset="0"/>
                <a:ea typeface="Calibri" panose="020F0502020204030204" pitchFamily="34" charset="0"/>
                <a:cs typeface="Arial" panose="020B0604020202020204" pitchFamily="34" charset="0"/>
              </a:rPr>
              <a:t>        </a:t>
            </a:r>
            <a:r>
              <a:rPr lang="en-US" sz="2400" b="1">
                <a:solidFill>
                  <a:srgbClr val="002060"/>
                </a:solidFill>
                <a:cs typeface="Arial" panose="020B0604020202020204" pitchFamily="34" charset="0"/>
              </a:rPr>
              <a:t>MỘT SỐ CÂU HỎI SAU KHI ĐỌC VĂN BẢN THÔNG TIN</a:t>
            </a:r>
          </a:p>
          <a:p>
            <a:pPr algn="just">
              <a:lnSpc>
                <a:spcPct val="125000"/>
              </a:lnSpc>
            </a:pPr>
            <a:r>
              <a:rPr lang="en-US" sz="2400">
                <a:solidFill>
                  <a:srgbClr val="002060"/>
                </a:solidFill>
                <a:cs typeface="Arial" panose="020B0604020202020204" pitchFamily="34" charset="0"/>
              </a:rPr>
              <a:t>     – VB </a:t>
            </a:r>
            <a:r>
              <a:rPr lang="vi-VN" sz="2400" i="1">
                <a:solidFill>
                  <a:srgbClr val="002060"/>
                </a:solidFill>
              </a:rPr>
              <a:t>Nghệ thuật truyền thống của người Việt </a:t>
            </a:r>
            <a:r>
              <a:rPr lang="en-US" sz="2400">
                <a:solidFill>
                  <a:srgbClr val="002060"/>
                </a:solidFill>
              </a:rPr>
              <a:t>(</a:t>
            </a:r>
            <a:r>
              <a:rPr lang="en-US" sz="2400" err="1">
                <a:solidFill>
                  <a:srgbClr val="002060"/>
                </a:solidFill>
              </a:rPr>
              <a:t>Nguyễn</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Huyên</a:t>
            </a:r>
            <a:r>
              <a:rPr lang="en-US" sz="2400">
                <a:solidFill>
                  <a:srgbClr val="002060"/>
                </a:solidFill>
              </a:rPr>
              <a:t>)</a:t>
            </a:r>
          </a:p>
          <a:p>
            <a:pPr algn="just">
              <a:lnSpc>
                <a:spcPct val="125000"/>
              </a:lnSpc>
            </a:pPr>
            <a:r>
              <a:rPr lang="en-US" sz="2400">
                <a:solidFill>
                  <a:srgbClr val="002060"/>
                </a:solidFill>
              </a:rPr>
              <a:t>     + </a:t>
            </a:r>
            <a:r>
              <a:rPr lang="vi-VN" sz="2400">
                <a:solidFill>
                  <a:srgbClr val="002060"/>
                </a:solidFill>
              </a:rPr>
              <a:t>Qua đọc văn bản và những thông tin được cung cấp ở phần giới thiệu tác phẩm, bạn</a:t>
            </a:r>
            <a:r>
              <a:rPr lang="en-US" sz="2400">
                <a:solidFill>
                  <a:srgbClr val="002060"/>
                </a:solidFill>
              </a:rPr>
              <a:t> </a:t>
            </a:r>
            <a:r>
              <a:rPr lang="vi-VN" sz="2400">
                <a:solidFill>
                  <a:srgbClr val="002060"/>
                </a:solidFill>
              </a:rPr>
              <a:t>hiểu như thế nào về mục đích viết của tác giả? Câu hay đoạn nào trong văn bản giúp</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rõ</a:t>
            </a:r>
            <a:r>
              <a:rPr lang="en-US" sz="2400">
                <a:solidFill>
                  <a:srgbClr val="002060"/>
                </a:solidFill>
              </a:rPr>
              <a:t> </a:t>
            </a:r>
            <a:r>
              <a:rPr lang="en-US" sz="2400" err="1">
                <a:solidFill>
                  <a:srgbClr val="002060"/>
                </a:solidFill>
              </a:rPr>
              <a:t>điều</a:t>
            </a:r>
            <a:r>
              <a:rPr lang="en-US" sz="2400">
                <a:solidFill>
                  <a:srgbClr val="002060"/>
                </a:solidFill>
              </a:rPr>
              <a:t> </a:t>
            </a:r>
            <a:r>
              <a:rPr lang="en-US" sz="2400" err="1">
                <a:solidFill>
                  <a:srgbClr val="002060"/>
                </a:solidFill>
              </a:rPr>
              <a:t>này</a:t>
            </a:r>
            <a:r>
              <a:rPr lang="en-US" sz="2400">
                <a:solidFill>
                  <a:srgbClr val="002060"/>
                </a:solidFill>
              </a:rPr>
              <a:t>?</a:t>
            </a:r>
          </a:p>
          <a:p>
            <a:pPr>
              <a:lnSpc>
                <a:spcPct val="125000"/>
              </a:lnSpc>
            </a:pPr>
            <a:r>
              <a:rPr lang="en-US" sz="2400" b="1">
                <a:solidFill>
                  <a:srgbClr val="002060"/>
                </a:solidFill>
              </a:rPr>
              <a:t>     </a:t>
            </a:r>
            <a:r>
              <a:rPr lang="en-US" sz="2400">
                <a:solidFill>
                  <a:srgbClr val="002060"/>
                </a:solidFill>
              </a:rPr>
              <a:t>+ </a:t>
            </a:r>
            <a:r>
              <a:rPr lang="vi-VN" sz="2400">
                <a:solidFill>
                  <a:srgbClr val="002060"/>
                </a:solidFill>
              </a:rPr>
              <a:t>Vẽ sơ đồ tóm tắt các thông tin chính của văn bản.</a:t>
            </a:r>
          </a:p>
          <a:p>
            <a:pPr>
              <a:lnSpc>
                <a:spcPct val="125000"/>
              </a:lnSpc>
            </a:pPr>
            <a:r>
              <a:rPr lang="en-US" sz="2400">
                <a:solidFill>
                  <a:srgbClr val="002060"/>
                </a:solidFill>
              </a:rPr>
              <a:t>     + </a:t>
            </a:r>
            <a:r>
              <a:rPr lang="vi-VN" sz="2400">
                <a:solidFill>
                  <a:srgbClr val="002060"/>
                </a:solidFill>
              </a:rPr>
              <a:t>Chỉ ra và phân tích tác dụng của những yếu tố miêu tả, biểu cảm, nghị luận được</a:t>
            </a:r>
            <a:r>
              <a:rPr lang="en-US" sz="2400">
                <a:solidFill>
                  <a:srgbClr val="002060"/>
                </a:solidFill>
              </a:rPr>
              <a:t> </a:t>
            </a:r>
            <a:r>
              <a:rPr lang="en-US" sz="2400" err="1">
                <a:solidFill>
                  <a:srgbClr val="002060"/>
                </a:solidFill>
              </a:rPr>
              <a:t>sử</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a:t>
            </a:r>
          </a:p>
          <a:p>
            <a:pPr algn="just">
              <a:lnSpc>
                <a:spcPct val="125000"/>
              </a:lnSpc>
            </a:pPr>
            <a:r>
              <a:rPr lang="en-US" sz="2400">
                <a:solidFill>
                  <a:srgbClr val="002060"/>
                </a:solidFill>
              </a:rPr>
              <a:t>     + </a:t>
            </a:r>
            <a:r>
              <a:rPr lang="vi-VN" sz="2400">
                <a:solidFill>
                  <a:srgbClr val="002060"/>
                </a:solidFill>
              </a:rPr>
              <a:t>Việc đưa thông tin về từng đối tượng cụ thể trong văn bản có điểm gì</a:t>
            </a:r>
            <a:r>
              <a:rPr lang="en-US" sz="2400">
                <a:solidFill>
                  <a:srgbClr val="002060"/>
                </a:solidFill>
              </a:rPr>
              <a:t> </a:t>
            </a:r>
            <a:r>
              <a:rPr lang="vi-VN" sz="2400">
                <a:solidFill>
                  <a:srgbClr val="002060"/>
                </a:solidFill>
              </a:rPr>
              <a:t>đáng chú ý?</a:t>
            </a:r>
            <a:r>
              <a:rPr lang="en-US" sz="2400">
                <a:solidFill>
                  <a:srgbClr val="002060"/>
                </a:solidFill>
              </a:rPr>
              <a:t> </a:t>
            </a:r>
            <a:r>
              <a:rPr lang="en-US" sz="2400" err="1">
                <a:solidFill>
                  <a:srgbClr val="002060"/>
                </a:solidFill>
              </a:rPr>
              <a:t>Nêu</a:t>
            </a:r>
            <a:r>
              <a:rPr lang="en-US" sz="2400">
                <a:solidFill>
                  <a:srgbClr val="002060"/>
                </a:solidFill>
              </a:rPr>
              <a:t> </a:t>
            </a:r>
            <a:r>
              <a:rPr lang="en-US" sz="2400" err="1">
                <a:solidFill>
                  <a:srgbClr val="002060"/>
                </a:solidFill>
              </a:rPr>
              <a:t>điều</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rút</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triển</a:t>
            </a:r>
            <a:r>
              <a:rPr lang="en-US" sz="2400">
                <a:solidFill>
                  <a:srgbClr val="002060"/>
                </a:solidFill>
              </a:rPr>
              <a:t> </a:t>
            </a:r>
            <a:r>
              <a:rPr lang="en-US" sz="2400" err="1">
                <a:solidFill>
                  <a:srgbClr val="002060"/>
                </a:solidFill>
              </a:rPr>
              <a:t>khai</a:t>
            </a:r>
            <a:r>
              <a:rPr lang="en-US" sz="2400">
                <a:solidFill>
                  <a:srgbClr val="002060"/>
                </a:solidFill>
              </a:rPr>
              <a:t> </a:t>
            </a:r>
            <a:r>
              <a:rPr lang="en-US" sz="2400" err="1">
                <a:solidFill>
                  <a:srgbClr val="002060"/>
                </a:solidFill>
              </a:rPr>
              <a:t>thông</a:t>
            </a:r>
            <a:r>
              <a:rPr lang="en-US" sz="2400">
                <a:solidFill>
                  <a:srgbClr val="002060"/>
                </a:solidFill>
              </a:rPr>
              <a:t> tin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thông</a:t>
            </a:r>
            <a:r>
              <a:rPr lang="en-US" sz="2400">
                <a:solidFill>
                  <a:srgbClr val="002060"/>
                </a:solidFill>
              </a:rPr>
              <a:t> tin.</a:t>
            </a:r>
            <a:endParaRPr lang="en-US" sz="2400" spc="-80">
              <a:solidFill>
                <a:srgbClr val="002060"/>
              </a:solidFil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117</a:t>
            </a:fld>
            <a:endParaRPr lang="en-US"/>
          </a:p>
        </p:txBody>
      </p:sp>
    </p:spTree>
    <p:extLst>
      <p:ext uri="{BB962C8B-B14F-4D97-AF65-F5344CB8AC3E}">
        <p14:creationId xmlns:p14="http://schemas.microsoft.com/office/powerpoint/2010/main" val="25558508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4"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589935" y="1032159"/>
            <a:ext cx="11130117" cy="4452566"/>
          </a:xfrm>
          <a:prstGeom prst="rect">
            <a:avLst/>
          </a:prstGeom>
        </p:spPr>
        <p:txBody>
          <a:bodyPr wrap="square">
            <a:spAutoFit/>
          </a:bodyPr>
          <a:lstStyle/>
          <a:p>
            <a:pPr algn="just">
              <a:lnSpc>
                <a:spcPct val="125000"/>
              </a:lnSpc>
            </a:pPr>
            <a:r>
              <a:rPr lang="vi-VN" sz="2667">
                <a:latin typeface="Arial" panose="020B0604020202020204" pitchFamily="34" charset="0"/>
                <a:ea typeface="Calibri" panose="020F0502020204030204" pitchFamily="34" charset="0"/>
                <a:cs typeface="Arial" panose="020B0604020202020204" pitchFamily="34" charset="0"/>
              </a:rPr>
              <a:t> </a:t>
            </a:r>
            <a:r>
              <a:rPr lang="en-US" sz="2667">
                <a:latin typeface="Arial" panose="020B0604020202020204" pitchFamily="34" charset="0"/>
                <a:ea typeface="Calibri" panose="020F0502020204030204" pitchFamily="34" charset="0"/>
                <a:cs typeface="Arial" panose="020B0604020202020204" pitchFamily="34" charset="0"/>
              </a:rPr>
              <a:t>        </a:t>
            </a:r>
            <a:r>
              <a:rPr lang="en-US" sz="2400" b="1">
                <a:solidFill>
                  <a:srgbClr val="002060"/>
                </a:solidFill>
                <a:cs typeface="Arial" panose="020B0604020202020204" pitchFamily="34" charset="0"/>
              </a:rPr>
              <a:t>MỘT SỐ CÂU HỎI SAU KHI ĐỌC VĂN BẢN THÔNG TIN</a:t>
            </a:r>
          </a:p>
          <a:p>
            <a:pPr>
              <a:lnSpc>
                <a:spcPct val="125000"/>
              </a:lnSpc>
              <a:spcBef>
                <a:spcPts val="600"/>
              </a:spcBef>
              <a:spcAft>
                <a:spcPts val="600"/>
              </a:spcAft>
            </a:pPr>
            <a:r>
              <a:rPr lang="en-US" sz="2400">
                <a:solidFill>
                  <a:srgbClr val="002060"/>
                </a:solidFill>
                <a:cs typeface="Arial" panose="020B0604020202020204" pitchFamily="34" charset="0"/>
              </a:rPr>
              <a:t>     – VB </a:t>
            </a:r>
            <a:r>
              <a:rPr lang="en-US" sz="2400" i="1" err="1">
                <a:solidFill>
                  <a:srgbClr val="002060"/>
                </a:solidFill>
              </a:rPr>
              <a:t>Phục</a:t>
            </a:r>
            <a:r>
              <a:rPr lang="en-US" sz="2400" i="1">
                <a:solidFill>
                  <a:srgbClr val="002060"/>
                </a:solidFill>
              </a:rPr>
              <a:t> </a:t>
            </a:r>
            <a:r>
              <a:rPr lang="en-US" sz="2400" i="1" err="1">
                <a:solidFill>
                  <a:srgbClr val="002060"/>
                </a:solidFill>
              </a:rPr>
              <a:t>hồi</a:t>
            </a:r>
            <a:r>
              <a:rPr lang="en-US" sz="2400" i="1">
                <a:solidFill>
                  <a:srgbClr val="002060"/>
                </a:solidFill>
              </a:rPr>
              <a:t> </a:t>
            </a:r>
            <a:r>
              <a:rPr lang="en-US" sz="2400" i="1" err="1">
                <a:solidFill>
                  <a:srgbClr val="002060"/>
                </a:solidFill>
              </a:rPr>
              <a:t>tầng</a:t>
            </a:r>
            <a:r>
              <a:rPr lang="en-US" sz="2400" i="1">
                <a:solidFill>
                  <a:srgbClr val="002060"/>
                </a:solidFill>
              </a:rPr>
              <a:t> ozone: </a:t>
            </a:r>
            <a:r>
              <a:rPr lang="en-US" sz="2400" i="1" err="1">
                <a:solidFill>
                  <a:srgbClr val="002060"/>
                </a:solidFill>
              </a:rPr>
              <a:t>Thành</a:t>
            </a:r>
            <a:r>
              <a:rPr lang="en-US" sz="2400" i="1">
                <a:solidFill>
                  <a:srgbClr val="002060"/>
                </a:solidFill>
              </a:rPr>
              <a:t> </a:t>
            </a:r>
            <a:r>
              <a:rPr lang="en-US" sz="2400" i="1" err="1">
                <a:solidFill>
                  <a:srgbClr val="002060"/>
                </a:solidFill>
              </a:rPr>
              <a:t>công</a:t>
            </a:r>
            <a:r>
              <a:rPr lang="en-US" sz="2400" i="1">
                <a:solidFill>
                  <a:srgbClr val="002060"/>
                </a:solidFill>
              </a:rPr>
              <a:t> </a:t>
            </a:r>
            <a:r>
              <a:rPr lang="en-US" sz="2400" i="1" err="1">
                <a:solidFill>
                  <a:srgbClr val="002060"/>
                </a:solidFill>
              </a:rPr>
              <a:t>hiếm</a:t>
            </a:r>
            <a:r>
              <a:rPr lang="en-US" sz="2400" i="1">
                <a:solidFill>
                  <a:srgbClr val="002060"/>
                </a:solidFill>
              </a:rPr>
              <a:t> hoi </a:t>
            </a:r>
            <a:r>
              <a:rPr lang="en-US" sz="2400" i="1" err="1">
                <a:solidFill>
                  <a:srgbClr val="002060"/>
                </a:solidFill>
              </a:rPr>
              <a:t>của</a:t>
            </a:r>
            <a:r>
              <a:rPr lang="en-US" sz="2400" i="1">
                <a:solidFill>
                  <a:srgbClr val="002060"/>
                </a:solidFill>
              </a:rPr>
              <a:t> </a:t>
            </a:r>
            <a:r>
              <a:rPr lang="en-US" sz="2400" i="1" err="1">
                <a:solidFill>
                  <a:srgbClr val="002060"/>
                </a:solidFill>
              </a:rPr>
              <a:t>nỗ</a:t>
            </a:r>
            <a:r>
              <a:rPr lang="en-US" sz="2400" i="1">
                <a:solidFill>
                  <a:srgbClr val="002060"/>
                </a:solidFill>
              </a:rPr>
              <a:t> </a:t>
            </a:r>
            <a:r>
              <a:rPr lang="en-US" sz="2400" i="1" err="1">
                <a:solidFill>
                  <a:srgbClr val="002060"/>
                </a:solidFill>
              </a:rPr>
              <a:t>lực</a:t>
            </a:r>
            <a:r>
              <a:rPr lang="vi-VN" sz="2400" i="1">
                <a:solidFill>
                  <a:srgbClr val="002060"/>
                </a:solidFill>
              </a:rPr>
              <a:t> </a:t>
            </a:r>
            <a:r>
              <a:rPr lang="en-US" sz="2400" i="1" err="1">
                <a:solidFill>
                  <a:srgbClr val="002060"/>
                </a:solidFill>
              </a:rPr>
              <a:t>toàn</a:t>
            </a:r>
            <a:r>
              <a:rPr lang="en-US" sz="2400" i="1">
                <a:solidFill>
                  <a:srgbClr val="002060"/>
                </a:solidFill>
              </a:rPr>
              <a:t> </a:t>
            </a:r>
            <a:r>
              <a:rPr lang="en-US" sz="2400" i="1" err="1">
                <a:solidFill>
                  <a:srgbClr val="002060"/>
                </a:solidFill>
              </a:rPr>
              <a:t>cầu</a:t>
            </a:r>
            <a:r>
              <a:rPr lang="en-US" sz="2400" i="1">
                <a:solidFill>
                  <a:srgbClr val="002060"/>
                </a:solidFill>
              </a:rPr>
              <a:t> </a:t>
            </a:r>
            <a:r>
              <a:rPr lang="en-US" sz="2400">
                <a:solidFill>
                  <a:srgbClr val="002060"/>
                </a:solidFill>
              </a:rPr>
              <a:t>(</a:t>
            </a:r>
            <a:r>
              <a:rPr lang="en-US" sz="2400" err="1">
                <a:solidFill>
                  <a:srgbClr val="002060"/>
                </a:solidFill>
              </a:rPr>
              <a:t>Lê</a:t>
            </a:r>
            <a:r>
              <a:rPr lang="en-US" sz="2400">
                <a:solidFill>
                  <a:srgbClr val="002060"/>
                </a:solidFill>
              </a:rPr>
              <a:t> My)</a:t>
            </a:r>
            <a:endParaRPr lang="vi-VN" sz="2400">
              <a:solidFill>
                <a:srgbClr val="002060"/>
              </a:solidFill>
            </a:endParaRPr>
          </a:p>
          <a:p>
            <a:pPr>
              <a:lnSpc>
                <a:spcPct val="125000"/>
              </a:lnSpc>
            </a:pPr>
            <a:r>
              <a:rPr lang="vi-VN" sz="2400">
                <a:solidFill>
                  <a:srgbClr val="002060"/>
                </a:solidFill>
              </a:rPr>
              <a:t>   </a:t>
            </a:r>
            <a:r>
              <a:rPr lang="en-US" sz="2400">
                <a:solidFill>
                  <a:srgbClr val="002060"/>
                </a:solidFill>
              </a:rPr>
              <a:t>  + </a:t>
            </a:r>
            <a:r>
              <a:rPr lang="en-US" sz="2400" err="1">
                <a:solidFill>
                  <a:srgbClr val="002060"/>
                </a:solidFill>
              </a:rPr>
              <a:t>Thông</a:t>
            </a:r>
            <a:r>
              <a:rPr lang="en-US" sz="2400">
                <a:solidFill>
                  <a:srgbClr val="002060"/>
                </a:solidFill>
              </a:rPr>
              <a:t> tin </a:t>
            </a:r>
            <a:r>
              <a:rPr lang="en-US" sz="2400" err="1">
                <a:solidFill>
                  <a:srgbClr val="002060"/>
                </a:solidFill>
              </a:rPr>
              <a:t>chính</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thông</a:t>
            </a:r>
            <a:r>
              <a:rPr lang="en-US" sz="2400">
                <a:solidFill>
                  <a:srgbClr val="002060"/>
                </a:solidFill>
              </a:rPr>
              <a:t> tin </a:t>
            </a:r>
            <a:r>
              <a:rPr lang="en-US" sz="2400" err="1">
                <a:solidFill>
                  <a:srgbClr val="002060"/>
                </a:solidFill>
              </a:rPr>
              <a:t>khoa</a:t>
            </a:r>
            <a:r>
              <a:rPr lang="en-US" sz="2400">
                <a:solidFill>
                  <a:srgbClr val="002060"/>
                </a:solidFill>
              </a:rPr>
              <a:t> </a:t>
            </a:r>
            <a:r>
              <a:rPr lang="en-US" sz="2400" err="1">
                <a:solidFill>
                  <a:srgbClr val="002060"/>
                </a:solidFill>
              </a:rPr>
              <a:t>học</a:t>
            </a:r>
            <a:r>
              <a:rPr lang="en-US" sz="2400">
                <a:solidFill>
                  <a:srgbClr val="002060"/>
                </a:solidFill>
              </a:rPr>
              <a:t> hay </a:t>
            </a:r>
            <a:r>
              <a:rPr lang="en-US" sz="2400" err="1">
                <a:solidFill>
                  <a:srgbClr val="002060"/>
                </a:solidFill>
              </a:rPr>
              <a:t>thông</a:t>
            </a:r>
            <a:r>
              <a:rPr lang="en-US" sz="2400">
                <a:solidFill>
                  <a:srgbClr val="002060"/>
                </a:solidFill>
              </a:rPr>
              <a:t> tin </a:t>
            </a:r>
            <a:r>
              <a:rPr lang="en-US" sz="2400" err="1">
                <a:solidFill>
                  <a:srgbClr val="002060"/>
                </a:solidFill>
              </a:rPr>
              <a:t>thời</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chính</a:t>
            </a:r>
            <a:r>
              <a:rPr lang="en-US" sz="2400">
                <a:solidFill>
                  <a:srgbClr val="002060"/>
                </a:solidFill>
              </a:rPr>
              <a:t> </a:t>
            </a:r>
            <a:r>
              <a:rPr lang="en-US" sz="2400" err="1">
                <a:solidFill>
                  <a:srgbClr val="002060"/>
                </a:solidFill>
              </a:rPr>
              <a:t>trị</a:t>
            </a:r>
            <a:r>
              <a:rPr lang="en-US" sz="2400">
                <a:solidFill>
                  <a:srgbClr val="002060"/>
                </a:solidFill>
              </a:rPr>
              <a:t>? </a:t>
            </a:r>
            <a:r>
              <a:rPr lang="en-US" sz="2400" err="1">
                <a:solidFill>
                  <a:srgbClr val="002060"/>
                </a:solidFill>
              </a:rPr>
              <a:t>Vì</a:t>
            </a:r>
            <a:r>
              <a:rPr lang="en-US" sz="2400">
                <a:solidFill>
                  <a:srgbClr val="002060"/>
                </a:solidFill>
              </a:rPr>
              <a:t> </a:t>
            </a:r>
            <a:r>
              <a:rPr lang="en-US" sz="2400" err="1">
                <a:solidFill>
                  <a:srgbClr val="002060"/>
                </a:solidFill>
              </a:rPr>
              <a:t>sao</a:t>
            </a:r>
            <a:r>
              <a:rPr lang="en-US" sz="2400">
                <a:solidFill>
                  <a:srgbClr val="002060"/>
                </a:solidFill>
              </a:rPr>
              <a:t>?</a:t>
            </a:r>
          </a:p>
          <a:p>
            <a:pPr>
              <a:lnSpc>
                <a:spcPct val="125000"/>
              </a:lnSpc>
            </a:pPr>
            <a:r>
              <a:rPr lang="en-US" sz="2400">
                <a:solidFill>
                  <a:srgbClr val="002060"/>
                </a:solidFill>
              </a:rPr>
              <a:t>     + </a:t>
            </a:r>
            <a:r>
              <a:rPr lang="en-US" sz="2400" err="1">
                <a:solidFill>
                  <a:srgbClr val="002060"/>
                </a:solidFill>
              </a:rPr>
              <a:t>Hãy</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xét</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đặt</a:t>
            </a:r>
            <a:r>
              <a:rPr lang="en-US" sz="2400">
                <a:solidFill>
                  <a:srgbClr val="002060"/>
                </a:solidFill>
              </a:rPr>
              <a:t> </a:t>
            </a:r>
            <a:r>
              <a:rPr lang="en-US" sz="2400" err="1">
                <a:solidFill>
                  <a:srgbClr val="002060"/>
                </a:solidFill>
              </a:rPr>
              <a:t>nhan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triển</a:t>
            </a:r>
            <a:r>
              <a:rPr lang="en-US" sz="2400">
                <a:solidFill>
                  <a:srgbClr val="002060"/>
                </a:solidFill>
              </a:rPr>
              <a:t> </a:t>
            </a:r>
            <a:r>
              <a:rPr lang="en-US" sz="2400" err="1">
                <a:solidFill>
                  <a:srgbClr val="002060"/>
                </a:solidFill>
              </a:rPr>
              <a:t>khai</a:t>
            </a: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của</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a:t>
            </a:r>
          </a:p>
          <a:p>
            <a:pPr>
              <a:lnSpc>
                <a:spcPct val="125000"/>
              </a:lnSpc>
            </a:pPr>
            <a:r>
              <a:rPr lang="en-US" sz="2400">
                <a:solidFill>
                  <a:srgbClr val="002060"/>
                </a:solidFill>
              </a:rPr>
              <a:t>     + </a:t>
            </a:r>
            <a:r>
              <a:rPr lang="vi-VN" sz="2400">
                <a:solidFill>
                  <a:srgbClr val="002060"/>
                </a:solidFill>
              </a:rPr>
              <a:t>Theo bạn, ngôn ngữ của văn bản này đã đáp ứng được những yêu cầu nào của một</a:t>
            </a:r>
            <a:r>
              <a:rPr lang="en-US" sz="2400">
                <a:solidFill>
                  <a:srgbClr val="002060"/>
                </a:solidFill>
              </a:rPr>
              <a:t> </a:t>
            </a:r>
            <a:r>
              <a:rPr lang="en-US" sz="2400" err="1">
                <a:solidFill>
                  <a:srgbClr val="002060"/>
                </a:solidFill>
              </a:rPr>
              <a:t>bản</a:t>
            </a:r>
            <a:r>
              <a:rPr lang="en-US" sz="2400">
                <a:solidFill>
                  <a:srgbClr val="002060"/>
                </a:solidFill>
              </a:rPr>
              <a:t> tin?</a:t>
            </a:r>
          </a:p>
          <a:p>
            <a:pPr>
              <a:lnSpc>
                <a:spcPct val="125000"/>
              </a:lnSpc>
            </a:pPr>
            <a:r>
              <a:rPr lang="en-US" sz="2400">
                <a:solidFill>
                  <a:srgbClr val="002060"/>
                </a:solidFill>
              </a:rPr>
              <a:t>     + </a:t>
            </a:r>
            <a:r>
              <a:rPr lang="vi-VN" sz="2400">
                <a:solidFill>
                  <a:srgbClr val="002060"/>
                </a:solidFill>
              </a:rPr>
              <a:t>Hãy đánh giá tính hiệu quả của việc đưa phương tiện phi ngôn ngữ vào </a:t>
            </a:r>
            <a:r>
              <a:rPr lang="en-US" sz="2400">
                <a:solidFill>
                  <a:srgbClr val="002060"/>
                </a:solidFill>
              </a:rPr>
              <a:t>VB</a:t>
            </a:r>
            <a:r>
              <a:rPr lang="vi-VN" sz="2400">
                <a:solidFill>
                  <a:srgbClr val="002060"/>
                </a:solidFill>
              </a:rPr>
              <a:t>.</a:t>
            </a:r>
          </a:p>
          <a:p>
            <a:pPr>
              <a:lnSpc>
                <a:spcPct val="125000"/>
              </a:lnSpc>
            </a:pPr>
            <a:r>
              <a:rPr lang="en-US" sz="2400">
                <a:solidFill>
                  <a:srgbClr val="002060"/>
                </a:solidFill>
              </a:rPr>
              <a:t>     + </a:t>
            </a:r>
            <a:r>
              <a:rPr lang="en-US" sz="2400" err="1">
                <a:solidFill>
                  <a:srgbClr val="002060"/>
                </a:solidFill>
              </a:rPr>
              <a:t>Nêu</a:t>
            </a:r>
            <a:r>
              <a:rPr lang="en-US" sz="2400">
                <a:solidFill>
                  <a:srgbClr val="002060"/>
                </a:solidFill>
              </a:rPr>
              <a:t> </a:t>
            </a:r>
            <a:r>
              <a:rPr lang="en-US" sz="2400" err="1">
                <a:solidFill>
                  <a:srgbClr val="002060"/>
                </a:solidFill>
              </a:rPr>
              <a:t>quan</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chính</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Hãy</a:t>
            </a:r>
            <a:r>
              <a:rPr lang="en-US" sz="2400">
                <a:solidFill>
                  <a:srgbClr val="002060"/>
                </a:solidFill>
              </a:rPr>
              <a:t> </a:t>
            </a:r>
            <a:r>
              <a:rPr lang="en-US" sz="2400" err="1">
                <a:solidFill>
                  <a:srgbClr val="002060"/>
                </a:solidFill>
              </a:rPr>
              <a:t>bàn</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quan</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ấy</a:t>
            </a:r>
            <a:r>
              <a:rPr lang="en-US" sz="2400">
                <a:solidFill>
                  <a:srgbClr val="002060"/>
                </a:solidFill>
              </a:rPr>
              <a:t>.</a:t>
            </a:r>
            <a:endParaRPr lang="en-US" sz="2400" spc="-80">
              <a:solidFill>
                <a:srgbClr val="002060"/>
              </a:solidFil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118</a:t>
            </a:fld>
            <a:endParaRPr lang="en-US"/>
          </a:p>
        </p:txBody>
      </p:sp>
    </p:spTree>
    <p:extLst>
      <p:ext uri="{BB962C8B-B14F-4D97-AF65-F5344CB8AC3E}">
        <p14:creationId xmlns:p14="http://schemas.microsoft.com/office/powerpoint/2010/main" val="22686885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4"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32466" y="1032159"/>
            <a:ext cx="10582786" cy="4914230"/>
          </a:xfrm>
          <a:prstGeom prst="rect">
            <a:avLst/>
          </a:prstGeom>
        </p:spPr>
        <p:txBody>
          <a:bodyPr wrap="square">
            <a:spAutoFit/>
          </a:bodyPr>
          <a:lstStyle/>
          <a:p>
            <a:pPr algn="just">
              <a:lnSpc>
                <a:spcPct val="125000"/>
              </a:lnSpc>
            </a:pPr>
            <a:r>
              <a:rPr lang="vi-VN" sz="2667">
                <a:latin typeface="Arial" panose="020B0604020202020204" pitchFamily="34" charset="0"/>
                <a:ea typeface="Calibri" panose="020F0502020204030204" pitchFamily="34" charset="0"/>
                <a:cs typeface="Arial" panose="020B0604020202020204" pitchFamily="34" charset="0"/>
              </a:rPr>
              <a:t> </a:t>
            </a:r>
            <a:r>
              <a:rPr lang="en-US" sz="2667">
                <a:latin typeface="Arial" panose="020B0604020202020204" pitchFamily="34" charset="0"/>
                <a:ea typeface="Calibri" panose="020F0502020204030204" pitchFamily="34" charset="0"/>
                <a:cs typeface="Arial" panose="020B0604020202020204" pitchFamily="34" charset="0"/>
              </a:rPr>
              <a:t>        </a:t>
            </a:r>
            <a:r>
              <a:rPr lang="en-US" sz="2400" b="1">
                <a:solidFill>
                  <a:srgbClr val="002060"/>
                </a:solidFill>
                <a:cs typeface="Arial" panose="020B0604020202020204" pitchFamily="34" charset="0"/>
              </a:rPr>
              <a:t>MỘT SỐ CÂU HỎI SAU KHI ĐỌC VĂN BẢN THÔNG TIN</a:t>
            </a:r>
          </a:p>
          <a:p>
            <a:pPr>
              <a:lnSpc>
                <a:spcPct val="125000"/>
              </a:lnSpc>
              <a:spcBef>
                <a:spcPts val="600"/>
              </a:spcBef>
              <a:spcAft>
                <a:spcPts val="600"/>
              </a:spcAft>
            </a:pPr>
            <a:r>
              <a:rPr lang="en-US" sz="2400">
                <a:solidFill>
                  <a:srgbClr val="002060"/>
                </a:solidFill>
                <a:cs typeface="Arial" panose="020B0604020202020204" pitchFamily="34" charset="0"/>
              </a:rPr>
              <a:t>     – VB</a:t>
            </a:r>
            <a:r>
              <a:rPr lang="vi-VN" sz="2400">
                <a:solidFill>
                  <a:srgbClr val="002060"/>
                </a:solidFill>
              </a:rPr>
              <a:t> </a:t>
            </a:r>
            <a:r>
              <a:rPr lang="vi-VN" sz="2400" i="1">
                <a:solidFill>
                  <a:srgbClr val="002060"/>
                </a:solidFill>
              </a:rPr>
              <a:t>Múa rối nước ‒ hiện đại soi bóng tiền nhân </a:t>
            </a:r>
            <a:r>
              <a:rPr lang="en-US" sz="2400">
                <a:solidFill>
                  <a:srgbClr val="002060"/>
                </a:solidFill>
              </a:rPr>
              <a:t>(</a:t>
            </a:r>
            <a:r>
              <a:rPr lang="en-US" sz="2400" err="1">
                <a:solidFill>
                  <a:srgbClr val="002060"/>
                </a:solidFill>
              </a:rPr>
              <a:t>Phạm</a:t>
            </a:r>
            <a:r>
              <a:rPr lang="en-US" sz="2400">
                <a:solidFill>
                  <a:srgbClr val="002060"/>
                </a:solidFill>
              </a:rPr>
              <a:t> </a:t>
            </a:r>
            <a:r>
              <a:rPr lang="en-US" sz="2400" err="1">
                <a:solidFill>
                  <a:srgbClr val="002060"/>
                </a:solidFill>
              </a:rPr>
              <a:t>Thuỳ</a:t>
            </a:r>
            <a:r>
              <a:rPr lang="en-US" sz="2400">
                <a:solidFill>
                  <a:srgbClr val="002060"/>
                </a:solidFill>
              </a:rPr>
              <a:t> Dung)</a:t>
            </a:r>
          </a:p>
          <a:p>
            <a:pPr>
              <a:lnSpc>
                <a:spcPct val="125000"/>
              </a:lnSpc>
            </a:pPr>
            <a:r>
              <a:rPr lang="en-US" sz="2400">
                <a:solidFill>
                  <a:srgbClr val="002060"/>
                </a:solidFill>
              </a:rPr>
              <a:t>     + </a:t>
            </a:r>
            <a:r>
              <a:rPr lang="en-US" sz="2400" err="1">
                <a:solidFill>
                  <a:srgbClr val="002060"/>
                </a:solidFill>
              </a:rPr>
              <a:t>Tóm</a:t>
            </a:r>
            <a:r>
              <a:rPr lang="en-US" sz="2400">
                <a:solidFill>
                  <a:srgbClr val="002060"/>
                </a:solidFill>
              </a:rPr>
              <a:t> </a:t>
            </a:r>
            <a:r>
              <a:rPr lang="en-US" sz="2400" err="1">
                <a:solidFill>
                  <a:srgbClr val="002060"/>
                </a:solidFill>
              </a:rPr>
              <a:t>tắt</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thông</a:t>
            </a:r>
            <a:r>
              <a:rPr lang="en-US" sz="2400">
                <a:solidFill>
                  <a:srgbClr val="002060"/>
                </a:solidFill>
              </a:rPr>
              <a:t> tin </a:t>
            </a:r>
            <a:r>
              <a:rPr lang="en-US" sz="2400" err="1">
                <a:solidFill>
                  <a:srgbClr val="002060"/>
                </a:solidFill>
              </a:rPr>
              <a:t>chính</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a:t>
            </a:r>
          </a:p>
          <a:p>
            <a:pPr algn="just">
              <a:lnSpc>
                <a:spcPct val="125000"/>
              </a:lnSpc>
            </a:pPr>
            <a:r>
              <a:rPr lang="en-US" sz="2400">
                <a:solidFill>
                  <a:srgbClr val="002060"/>
                </a:solidFill>
              </a:rPr>
              <a:t>     + </a:t>
            </a:r>
            <a:r>
              <a:rPr lang="vi-VN" sz="2400">
                <a:solidFill>
                  <a:srgbClr val="002060"/>
                </a:solidFill>
              </a:rPr>
              <a:t>Tìm trong văn bản những thông tin cho phép khẳng định múa rối nước là “môn</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thấm</a:t>
            </a:r>
            <a:r>
              <a:rPr lang="en-US" sz="2400">
                <a:solidFill>
                  <a:srgbClr val="002060"/>
                </a:solidFill>
              </a:rPr>
              <a:t> </a:t>
            </a:r>
            <a:r>
              <a:rPr lang="en-US" sz="2400" err="1">
                <a:solidFill>
                  <a:srgbClr val="002060"/>
                </a:solidFill>
              </a:rPr>
              <a:t>đẫm</a:t>
            </a:r>
            <a:r>
              <a:rPr lang="en-US" sz="2400">
                <a:solidFill>
                  <a:srgbClr val="002060"/>
                </a:solidFill>
              </a:rPr>
              <a:t> </a:t>
            </a:r>
            <a:r>
              <a:rPr lang="en-US" sz="2400" err="1">
                <a:solidFill>
                  <a:srgbClr val="002060"/>
                </a:solidFill>
              </a:rPr>
              <a:t>tinh</a:t>
            </a:r>
            <a:r>
              <a:rPr lang="en-US" sz="2400">
                <a:solidFill>
                  <a:srgbClr val="002060"/>
                </a:solidFill>
              </a:rPr>
              <a:t> </a:t>
            </a:r>
            <a:r>
              <a:rPr lang="en-US" sz="2400" err="1">
                <a:solidFill>
                  <a:srgbClr val="002060"/>
                </a:solidFill>
              </a:rPr>
              <a:t>thần</a:t>
            </a:r>
            <a:r>
              <a:rPr lang="en-US" sz="2400">
                <a:solidFill>
                  <a:srgbClr val="002060"/>
                </a:solidFill>
              </a:rPr>
              <a:t> </a:t>
            </a:r>
            <a:r>
              <a:rPr lang="en-US" sz="2400" err="1">
                <a:solidFill>
                  <a:srgbClr val="002060"/>
                </a:solidFill>
              </a:rPr>
              <a:t>Việt</a:t>
            </a:r>
            <a:r>
              <a:rPr lang="en-US" sz="2400">
                <a:solidFill>
                  <a:srgbClr val="002060"/>
                </a:solidFill>
              </a:rPr>
              <a:t>”.</a:t>
            </a:r>
          </a:p>
          <a:p>
            <a:pPr algn="just">
              <a:lnSpc>
                <a:spcPct val="125000"/>
              </a:lnSpc>
            </a:pPr>
            <a:r>
              <a:rPr lang="en-US" sz="2400">
                <a:solidFill>
                  <a:srgbClr val="002060"/>
                </a:solidFill>
              </a:rPr>
              <a:t>     + </a:t>
            </a:r>
            <a:r>
              <a:rPr lang="en-US" sz="2400" err="1">
                <a:solidFill>
                  <a:srgbClr val="002060"/>
                </a:solidFill>
              </a:rPr>
              <a:t>Nêu</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triển</a:t>
            </a:r>
            <a:r>
              <a:rPr lang="en-US" sz="2400">
                <a:solidFill>
                  <a:srgbClr val="002060"/>
                </a:solidFill>
              </a:rPr>
              <a:t> </a:t>
            </a:r>
            <a:r>
              <a:rPr lang="en-US" sz="2400" err="1">
                <a:solidFill>
                  <a:srgbClr val="002060"/>
                </a:solidFill>
              </a:rPr>
              <a:t>khai</a:t>
            </a:r>
            <a:r>
              <a:rPr lang="en-US" sz="2400">
                <a:solidFill>
                  <a:srgbClr val="002060"/>
                </a:solidFill>
              </a:rPr>
              <a:t> </a:t>
            </a:r>
            <a:r>
              <a:rPr lang="en-US" sz="2400" err="1">
                <a:solidFill>
                  <a:srgbClr val="002060"/>
                </a:solidFill>
              </a:rPr>
              <a:t>thông</a:t>
            </a:r>
            <a:r>
              <a:rPr lang="en-US" sz="2400">
                <a:solidFill>
                  <a:srgbClr val="002060"/>
                </a:solidFill>
              </a:rPr>
              <a:t> tin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Hãy</a:t>
            </a:r>
            <a:r>
              <a:rPr lang="en-US" sz="2400">
                <a:solidFill>
                  <a:srgbClr val="002060"/>
                </a:solidFill>
              </a:rPr>
              <a:t>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mức</a:t>
            </a:r>
            <a:r>
              <a:rPr lang="en-US" sz="2400">
                <a:solidFill>
                  <a:srgbClr val="002060"/>
                </a:solidFill>
              </a:rPr>
              <a:t> </a:t>
            </a:r>
            <a:r>
              <a:rPr lang="en-US" sz="2400" err="1">
                <a:solidFill>
                  <a:srgbClr val="002060"/>
                </a:solidFill>
              </a:rPr>
              <a:t>độ</a:t>
            </a:r>
            <a:r>
              <a:rPr lang="en-US" sz="2400">
                <a:solidFill>
                  <a:srgbClr val="002060"/>
                </a:solidFill>
              </a:rPr>
              <a:t> </a:t>
            </a:r>
            <a:r>
              <a:rPr lang="en-US" sz="2400" err="1">
                <a:solidFill>
                  <a:srgbClr val="002060"/>
                </a:solidFill>
              </a:rPr>
              <a:t>thuyết</a:t>
            </a:r>
            <a:r>
              <a:rPr lang="en-US" sz="2400">
                <a:solidFill>
                  <a:srgbClr val="002060"/>
                </a:solidFill>
              </a:rPr>
              <a:t> </a:t>
            </a:r>
            <a:r>
              <a:rPr lang="en-US" sz="2400" err="1">
                <a:solidFill>
                  <a:srgbClr val="002060"/>
                </a:solidFill>
              </a:rPr>
              <a:t>phục</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triển</a:t>
            </a:r>
            <a:r>
              <a:rPr lang="en-US" sz="2400">
                <a:solidFill>
                  <a:srgbClr val="002060"/>
                </a:solidFill>
              </a:rPr>
              <a:t> </a:t>
            </a:r>
            <a:r>
              <a:rPr lang="en-US" sz="2400" err="1">
                <a:solidFill>
                  <a:srgbClr val="002060"/>
                </a:solidFill>
              </a:rPr>
              <a:t>khai</a:t>
            </a:r>
            <a:r>
              <a:rPr lang="en-US" sz="2400">
                <a:solidFill>
                  <a:srgbClr val="002060"/>
                </a:solidFill>
              </a:rPr>
              <a:t> </a:t>
            </a:r>
            <a:r>
              <a:rPr lang="en-US" sz="2400" err="1">
                <a:solidFill>
                  <a:srgbClr val="002060"/>
                </a:solidFill>
              </a:rPr>
              <a:t>ấy</a:t>
            </a:r>
            <a:r>
              <a:rPr lang="en-US" sz="2400">
                <a:solidFill>
                  <a:srgbClr val="002060"/>
                </a:solidFill>
              </a:rPr>
              <a:t>.</a:t>
            </a:r>
          </a:p>
          <a:p>
            <a:pPr algn="just">
              <a:lnSpc>
                <a:spcPct val="125000"/>
              </a:lnSpc>
            </a:pPr>
            <a:r>
              <a:rPr lang="en-US" sz="2400">
                <a:solidFill>
                  <a:srgbClr val="002060"/>
                </a:solidFill>
              </a:rPr>
              <a:t>     + </a:t>
            </a:r>
            <a:r>
              <a:rPr lang="en-US" sz="2400" err="1">
                <a:solidFill>
                  <a:srgbClr val="002060"/>
                </a:solidFill>
              </a:rPr>
              <a:t>Nêu</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xét</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phần</a:t>
            </a:r>
            <a:r>
              <a:rPr lang="en-US" sz="2400">
                <a:solidFill>
                  <a:srgbClr val="002060"/>
                </a:solidFill>
              </a:rPr>
              <a:t> </a:t>
            </a:r>
            <a:r>
              <a:rPr lang="en-US" sz="2400" err="1">
                <a:solidFill>
                  <a:srgbClr val="002060"/>
                </a:solidFill>
              </a:rPr>
              <a:t>sa-pô</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rút</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sa-pô</a:t>
            </a:r>
            <a:r>
              <a:rPr lang="en-US"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thông</a:t>
            </a:r>
            <a:r>
              <a:rPr lang="en-US" sz="2400">
                <a:solidFill>
                  <a:srgbClr val="002060"/>
                </a:solidFill>
              </a:rPr>
              <a:t> tin </a:t>
            </a:r>
            <a:r>
              <a:rPr lang="en-US" sz="2400" err="1">
                <a:solidFill>
                  <a:srgbClr val="002060"/>
                </a:solidFill>
              </a:rPr>
              <a:t>nói</a:t>
            </a:r>
            <a:r>
              <a:rPr lang="en-US" sz="2400">
                <a:solidFill>
                  <a:srgbClr val="002060"/>
                </a:solidFill>
              </a:rPr>
              <a:t> </a:t>
            </a:r>
            <a:r>
              <a:rPr lang="en-US" sz="2400" err="1">
                <a:solidFill>
                  <a:srgbClr val="002060"/>
                </a:solidFill>
              </a:rPr>
              <a:t>chung</a:t>
            </a:r>
            <a:r>
              <a:rPr lang="en-US" sz="2400">
                <a:solidFill>
                  <a:srgbClr val="002060"/>
                </a:solidFill>
              </a:rPr>
              <a:t>.</a:t>
            </a:r>
            <a:endParaRPr lang="en-US" sz="2400" i="1">
              <a:solidFill>
                <a:srgbClr val="002060"/>
              </a:solidFill>
            </a:endParaRPr>
          </a:p>
          <a:p>
            <a:pPr algn="just">
              <a:lnSpc>
                <a:spcPct val="125000"/>
              </a:lnSpc>
            </a:pPr>
            <a:endParaRPr lang="en-US" sz="2400" spc="-80">
              <a:solidFill>
                <a:srgbClr val="002060"/>
              </a:solidFil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119</a:t>
            </a:fld>
            <a:endParaRPr lang="en-US"/>
          </a:p>
        </p:txBody>
      </p:sp>
    </p:spTree>
    <p:extLst>
      <p:ext uri="{BB962C8B-B14F-4D97-AF65-F5344CB8AC3E}">
        <p14:creationId xmlns:p14="http://schemas.microsoft.com/office/powerpoint/2010/main" val="35516417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DC47C2-2F74-4F34-8DD2-E853A4520C41}"/>
              </a:ext>
            </a:extLst>
          </p:cNvPr>
          <p:cNvSpPr>
            <a:spLocks noGrp="1"/>
          </p:cNvSpPr>
          <p:nvPr>
            <p:ph idx="1"/>
          </p:nvPr>
        </p:nvSpPr>
        <p:spPr>
          <a:xfrm>
            <a:off x="904568" y="1038226"/>
            <a:ext cx="10430182" cy="4566162"/>
          </a:xfrm>
          <a:solidFill>
            <a:schemeClr val="accent5">
              <a:lumMod val="20000"/>
              <a:lumOff val="80000"/>
            </a:schemeClr>
          </a:solidFill>
        </p:spPr>
        <p:txBody>
          <a:bodyPr>
            <a:normAutofit fontScale="92500"/>
          </a:bodyPr>
          <a:lstStyle/>
          <a:p>
            <a:pPr marL="0" lvl="0" indent="0" algn="just">
              <a:lnSpc>
                <a:spcPct val="125000"/>
              </a:lnSpc>
              <a:spcBef>
                <a:spcPts val="600"/>
              </a:spcBef>
              <a:spcAft>
                <a:spcPts val="600"/>
              </a:spcAft>
              <a:buSzPct val="91000"/>
              <a:buNone/>
            </a:pPr>
            <a:r>
              <a:rPr lang="en-US" sz="2800">
                <a:solidFill>
                  <a:srgbClr val="002060"/>
                </a:solidFill>
                <a:latin typeface="Arial" panose="020B0604020202020204" pitchFamily="34" charset="0"/>
                <a:cs typeface="Arial" panose="020B0604020202020204" pitchFamily="34" charset="0"/>
              </a:rPr>
              <a:t>     • </a:t>
            </a:r>
            <a:r>
              <a:rPr lang="en-US" sz="2800" err="1">
                <a:solidFill>
                  <a:srgbClr val="002060"/>
                </a:solidFill>
                <a:latin typeface="Arial" panose="020B0604020202020204" pitchFamily="34" charset="0"/>
                <a:cs typeface="Arial" panose="020B0604020202020204" pitchFamily="34" charset="0"/>
              </a:rPr>
              <a:t>Tập</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hai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có</a:t>
            </a:r>
            <a:r>
              <a:rPr lang="en-US" sz="2800">
                <a:solidFill>
                  <a:srgbClr val="002060"/>
                </a:solidFill>
                <a:latin typeface="Arial" panose="020B0604020202020204" pitchFamily="34" charset="0"/>
                <a:cs typeface="Arial" panose="020B0604020202020204" pitchFamily="34" charset="0"/>
              </a:rPr>
              <a:t> 4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tập</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trung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vào</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l</a:t>
            </a:r>
            <a:r>
              <a:rPr lang="vi-VN" sz="2800">
                <a:solidFill>
                  <a:srgbClr val="002060"/>
                </a:solidFill>
                <a:cs typeface="Arial" panose="020B0604020202020204" pitchFamily="34" charset="0"/>
              </a:rPr>
              <a:t>oại, thể loại VB: truyện</a:t>
            </a:r>
            <a:r>
              <a:rPr lang="en-US" sz="2800">
                <a:solidFill>
                  <a:srgbClr val="002060"/>
                </a:solidFill>
                <a:cs typeface="Arial" panose="020B0604020202020204" pitchFamily="34" charset="0"/>
              </a:rPr>
              <a:t> </a:t>
            </a:r>
            <a:r>
              <a:rPr lang="vi-VN" sz="2800">
                <a:solidFill>
                  <a:srgbClr val="002060"/>
                </a:solidFill>
                <a:cs typeface="Arial" panose="020B0604020202020204" pitchFamily="34" charset="0"/>
              </a:rPr>
              <a:t>ngắn, </a:t>
            </a:r>
            <a:r>
              <a:rPr lang="en-US" sz="2800" err="1">
                <a:solidFill>
                  <a:srgbClr val="002060"/>
                </a:solidFill>
                <a:latin typeface="Arial" panose="020B0604020202020204" pitchFamily="34" charset="0"/>
                <a:cs typeface="Arial" panose="020B0604020202020204" pitchFamily="34" charset="0"/>
              </a:rPr>
              <a:t>tiểu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thuyết</a:t>
            </a:r>
            <a:r>
              <a:rPr lang="en-US" sz="2800">
                <a:solidFill>
                  <a:srgbClr val="002060"/>
                </a:solidFill>
                <a:cs typeface="Arial" panose="020B0604020202020204" pitchFamily="34" charset="0"/>
              </a:rPr>
              <a:t>, </a:t>
            </a:r>
            <a:r>
              <a:rPr lang="vi-VN" sz="2800">
                <a:solidFill>
                  <a:srgbClr val="002060"/>
                </a:solidFill>
                <a:cs typeface="Arial" panose="020B0604020202020204" pitchFamily="34" charset="0"/>
              </a:rPr>
              <a:t>thơ trữ tình, VB nghị luận, VB thông tin.</a:t>
            </a:r>
            <a:endParaRPr lang="en-US" sz="2800">
              <a:solidFill>
                <a:srgbClr val="002060"/>
              </a:solidFill>
              <a:cs typeface="Arial" panose="020B0604020202020204" pitchFamily="34" charset="0"/>
            </a:endParaRPr>
          </a:p>
          <a:p>
            <a:pPr marL="0" indent="0" algn="just">
              <a:lnSpc>
                <a:spcPct val="125000"/>
              </a:lnSpc>
              <a:buNone/>
            </a:pPr>
            <a:r>
              <a:rPr lang="en-US">
                <a:solidFill>
                  <a:srgbClr val="002060"/>
                </a:solidFill>
                <a:latin typeface="Arial" panose="020B0604020202020204" pitchFamily="34" charset="0"/>
                <a:cs typeface="Arial" panose="020B0604020202020204" pitchFamily="34" charset="0"/>
              </a:rPr>
              <a:t>     •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6 </a:t>
            </a:r>
            <a:r>
              <a:rPr lang="en-US" sz="2800" err="1">
                <a:solidFill>
                  <a:srgbClr val="002060"/>
                </a:solidFill>
                <a:latin typeface="Arial" panose="020B0604020202020204" pitchFamily="34" charset="0"/>
                <a:cs typeface="Arial" panose="020B0604020202020204" pitchFamily="34" charset="0"/>
              </a:rPr>
              <a:t>và</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9 </a:t>
            </a:r>
            <a:r>
              <a:rPr lang="en-US" sz="2800" err="1">
                <a:solidFill>
                  <a:srgbClr val="002060"/>
                </a:solidFill>
                <a:latin typeface="Arial" panose="020B0604020202020204" pitchFamily="34" charset="0"/>
                <a:cs typeface="Arial" panose="020B0604020202020204" pitchFamily="34" charset="0"/>
              </a:rPr>
              <a:t>có</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triển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khai</a:t>
            </a:r>
            <a:r>
              <a:rPr lang="en-US" sz="2800">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tương</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đối</a:t>
            </a:r>
            <a:r>
              <a:rPr lang="en-US">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với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còn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lại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6 </a:t>
            </a:r>
            <a:r>
              <a:rPr lang="en-US" sz="2800" err="1">
                <a:solidFill>
                  <a:srgbClr val="002060"/>
                </a:solidFill>
                <a:latin typeface="Arial" panose="020B0604020202020204" pitchFamily="34" charset="0"/>
                <a:cs typeface="Arial" panose="020B0604020202020204" pitchFamily="34" charset="0"/>
              </a:rPr>
              <a:t>tập</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trung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về</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gia</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Nguyễn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Trãi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theo</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yêu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cầu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của</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chương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trình</a:t>
            </a:r>
            <a:r>
              <a:rPr lang="en-US" sz="2800">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Bài</a:t>
            </a:r>
            <a:r>
              <a:rPr lang="en-US">
                <a:solidFill>
                  <a:srgbClr val="002060"/>
                </a:solidFill>
                <a:latin typeface="Arial" panose="020B0604020202020204" pitchFamily="34" charset="0"/>
                <a:cs typeface="Arial" panose="020B0604020202020204" pitchFamily="34" charset="0"/>
              </a:rPr>
              <a:t> 9 </a:t>
            </a:r>
            <a:r>
              <a:rPr lang="en-US" err="1">
                <a:solidFill>
                  <a:srgbClr val="002060"/>
                </a:solidFill>
                <a:latin typeface="Arial" panose="020B0604020202020204" pitchFamily="34" charset="0"/>
                <a:cs typeface="Arial" panose="020B0604020202020204" pitchFamily="34" charset="0"/>
              </a:rPr>
              <a:t>mang</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tính</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tổng</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hợp</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đáp</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ứng</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định</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hướng</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giáo</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dục</a:t>
            </a:r>
            <a:r>
              <a:rPr lang="en-US">
                <a:solidFill>
                  <a:srgbClr val="002060"/>
                </a:solidFill>
                <a:latin typeface="Arial" panose="020B0604020202020204" pitchFamily="34" charset="0"/>
                <a:cs typeface="Arial" panose="020B0604020202020204" pitchFamily="34" charset="0"/>
              </a:rPr>
              <a:t> ở </a:t>
            </a:r>
            <a:r>
              <a:rPr lang="en-US" err="1">
                <a:solidFill>
                  <a:srgbClr val="002060"/>
                </a:solidFill>
                <a:latin typeface="Arial" panose="020B0604020202020204" pitchFamily="34" charset="0"/>
                <a:cs typeface="Arial" panose="020B0604020202020204" pitchFamily="34" charset="0"/>
              </a:rPr>
              <a:t>cấp</a:t>
            </a:r>
            <a:r>
              <a:rPr lang="en-US">
                <a:solidFill>
                  <a:srgbClr val="002060"/>
                </a:solidFill>
                <a:latin typeface="Arial" panose="020B0604020202020204" pitchFamily="34" charset="0"/>
                <a:cs typeface="Arial" panose="020B0604020202020204" pitchFamily="34" charset="0"/>
              </a:rPr>
              <a:t> THPT </a:t>
            </a:r>
            <a:r>
              <a:rPr lang="en-US" err="1">
                <a:solidFill>
                  <a:srgbClr val="002060"/>
                </a:solidFill>
                <a:latin typeface="Arial" panose="020B0604020202020204" pitchFamily="34" charset="0"/>
                <a:cs typeface="Arial" panose="020B0604020202020204" pitchFamily="34" charset="0"/>
              </a:rPr>
              <a:t>theo</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yêu</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cầu</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của</a:t>
            </a:r>
            <a:r>
              <a:rPr lang="en-US">
                <a:solidFill>
                  <a:srgbClr val="002060"/>
                </a:solidFill>
                <a:latin typeface="Arial" panose="020B0604020202020204" pitchFamily="34" charset="0"/>
                <a:cs typeface="Arial" panose="020B0604020202020204" pitchFamily="34" charset="0"/>
              </a:rPr>
              <a:t> CT GDPT </a:t>
            </a:r>
            <a:r>
              <a:rPr lang="en-US" err="1">
                <a:solidFill>
                  <a:srgbClr val="002060"/>
                </a:solidFill>
                <a:latin typeface="Arial" panose="020B0604020202020204" pitchFamily="34" charset="0"/>
                <a:cs typeface="Arial" panose="020B0604020202020204" pitchFamily="34" charset="0"/>
              </a:rPr>
              <a:t>năm</a:t>
            </a:r>
            <a:r>
              <a:rPr lang="en-US">
                <a:solidFill>
                  <a:srgbClr val="002060"/>
                </a:solidFill>
                <a:latin typeface="Arial" panose="020B0604020202020204" pitchFamily="34" charset="0"/>
                <a:cs typeface="Arial" panose="020B0604020202020204" pitchFamily="34" charset="0"/>
              </a:rPr>
              <a:t> 2018 </a:t>
            </a:r>
            <a:r>
              <a:rPr lang="en-US" err="1">
                <a:solidFill>
                  <a:srgbClr val="002060"/>
                </a:solidFill>
                <a:latin typeface="Arial" panose="020B0604020202020204" pitchFamily="34" charset="0"/>
                <a:cs typeface="Arial" panose="020B0604020202020204" pitchFamily="34" charset="0"/>
              </a:rPr>
              <a:t>và</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thể</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hiện</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trực</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tiếp</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triết</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lí</a:t>
            </a:r>
            <a:r>
              <a:rPr lang="en-US" sz="2800">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Kết</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nối</a:t>
            </a:r>
            <a:r>
              <a:rPr lang="en-US" sz="2800" i="1">
                <a:solidFill>
                  <a:srgbClr val="002060"/>
                </a:solidFill>
                <a:latin typeface="Arial" panose="020B0604020202020204" pitchFamily="34" charset="0"/>
                <a:cs typeface="Arial" panose="020B0604020202020204" pitchFamily="34" charset="0"/>
              </a:rPr>
              <a:t> tri </a:t>
            </a:r>
            <a:r>
              <a:rPr lang="en-US" sz="2800" i="1" err="1">
                <a:solidFill>
                  <a:srgbClr val="002060"/>
                </a:solidFill>
                <a:latin typeface="Arial" panose="020B0604020202020204" pitchFamily="34" charset="0"/>
                <a:cs typeface="Arial" panose="020B0604020202020204" pitchFamily="34" charset="0"/>
              </a:rPr>
              <a:t>thức</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với</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cuộc</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sống</a:t>
            </a:r>
            <a:r>
              <a:rPr lang="en-US" sz="2800" i="1">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của</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bộ</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sách</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với</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các</a:t>
            </a:r>
            <a:r>
              <a:rPr lang="en-US">
                <a:solidFill>
                  <a:srgbClr val="002060"/>
                </a:solidFill>
                <a:latin typeface="Arial" panose="020B0604020202020204" pitchFamily="34" charset="0"/>
                <a:cs typeface="Arial" panose="020B0604020202020204" pitchFamily="34" charset="0"/>
              </a:rPr>
              <a:t> VB </a:t>
            </a:r>
            <a:r>
              <a:rPr lang="en-US" err="1">
                <a:solidFill>
                  <a:srgbClr val="002060"/>
                </a:solidFill>
                <a:latin typeface="Arial" panose="020B0604020202020204" pitchFamily="34" charset="0"/>
                <a:cs typeface="Arial" panose="020B0604020202020204" pitchFamily="34" charset="0"/>
              </a:rPr>
              <a:t>có</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nội</a:t>
            </a:r>
            <a:r>
              <a:rPr lang="en-US">
                <a:solidFill>
                  <a:srgbClr val="002060"/>
                </a:solidFill>
                <a:latin typeface="Arial" panose="020B0604020202020204" pitchFamily="34" charset="0"/>
                <a:cs typeface="Arial" panose="020B0604020202020204" pitchFamily="34" charset="0"/>
              </a:rPr>
              <a:t> dung </a:t>
            </a:r>
            <a:r>
              <a:rPr lang="en-US" err="1">
                <a:solidFill>
                  <a:srgbClr val="002060"/>
                </a:solidFill>
                <a:latin typeface="Arial" panose="020B0604020202020204" pitchFamily="34" charset="0"/>
                <a:cs typeface="Arial" panose="020B0604020202020204" pitchFamily="34" charset="0"/>
              </a:rPr>
              <a:t>chuẩn</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bị</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cho</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cuộc</a:t>
            </a:r>
            <a:r>
              <a:rPr lang="en-US">
                <a:solidFill>
                  <a:srgbClr val="002060"/>
                </a:solidFill>
                <a:latin typeface="Arial" panose="020B0604020202020204" pitchFamily="34" charset="0"/>
                <a:cs typeface="Arial" panose="020B0604020202020204" pitchFamily="34" charset="0"/>
              </a:rPr>
              <a:t> </a:t>
            </a:r>
            <a:r>
              <a:rPr lang="en-US" err="1">
                <a:solidFill>
                  <a:srgbClr val="002060"/>
                </a:solidFill>
                <a:latin typeface="Arial" panose="020B0604020202020204" pitchFamily="34" charset="0"/>
                <a:cs typeface="Arial" panose="020B0604020202020204" pitchFamily="34" charset="0"/>
              </a:rPr>
              <a:t>hà</a:t>
            </a:r>
            <a:r>
              <a:rPr lang="en-US" sz="2800" err="1">
                <a:solidFill>
                  <a:srgbClr val="002060"/>
                </a:solidFill>
                <a:latin typeface="Arial" panose="020B0604020202020204" pitchFamily="34" charset="0"/>
                <a:cs typeface="Arial" panose="020B0604020202020204" pitchFamily="34" charset="0"/>
              </a:rPr>
              <a:t>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trình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vào</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tương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lai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của</a:t>
            </a:r>
            <a:r>
              <a:rPr lang="en-US" sz="2800">
                <a:solidFill>
                  <a:srgbClr val="002060"/>
                </a:solidFill>
                <a:latin typeface="Arial" panose="020B0604020202020204" pitchFamily="34" charset="0"/>
                <a:cs typeface="Arial" panose="020B0604020202020204" pitchFamily="34" charset="0"/>
              </a:rPr>
              <a:t> HS.</a:t>
            </a:r>
            <a:endParaRPr lang="en-US"/>
          </a:p>
        </p:txBody>
      </p:sp>
      <p:sp>
        <p:nvSpPr>
          <p:cNvPr id="2" name="Slide Number Placeholder 1"/>
          <p:cNvSpPr>
            <a:spLocks noGrp="1"/>
          </p:cNvSpPr>
          <p:nvPr>
            <p:ph type="sldNum" sz="quarter" idx="12"/>
          </p:nvPr>
        </p:nvSpPr>
        <p:spPr/>
        <p:txBody>
          <a:bodyPr/>
          <a:lstStyle/>
          <a:p>
            <a:fld id="{0C846248-0222-4A3A-B22E-4E2A0B918D57}" type="slidenum">
              <a:rPr lang="en-US" smtClean="0"/>
              <a:pPr/>
              <a:t>12</a:t>
            </a:fld>
            <a:endParaRPr lang="en-US"/>
          </a:p>
        </p:txBody>
      </p:sp>
    </p:spTree>
    <p:extLst>
      <p:ext uri="{BB962C8B-B14F-4D97-AF65-F5344CB8AC3E}">
        <p14:creationId xmlns:p14="http://schemas.microsoft.com/office/powerpoint/2010/main" val="217916869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8849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159963" y="637211"/>
            <a:ext cx="9865789" cy="4970591"/>
          </a:xfrm>
          <a:prstGeom prst="rect">
            <a:avLst/>
          </a:prstGeom>
        </p:spPr>
        <p:txBody>
          <a:bodyPr wrap="square">
            <a:spAutoFit/>
          </a:bodyPr>
          <a:lstStyle/>
          <a:p>
            <a:pPr algn="just">
              <a:lnSpc>
                <a:spcPct val="150000"/>
              </a:lnSpc>
            </a:pPr>
            <a:r>
              <a:rPr lang="vi-VN" sz="2800" b="1">
                <a:solidFill>
                  <a:srgbClr val="002060"/>
                </a:solidFill>
              </a:rPr>
              <a:t>                            </a:t>
            </a:r>
            <a:r>
              <a:rPr lang="en-US" sz="2800" b="1">
                <a:solidFill>
                  <a:srgbClr val="002060"/>
                </a:solidFill>
                <a:latin typeface="Arial" panose="020B0604020202020204" pitchFamily="34" charset="0"/>
                <a:cs typeface="Arial" panose="020B0604020202020204" pitchFamily="34" charset="0"/>
              </a:rPr>
              <a:t>D</a:t>
            </a:r>
            <a:r>
              <a:rPr lang="vi-VN" sz="2800" b="1">
                <a:solidFill>
                  <a:srgbClr val="002060"/>
                </a:solidFill>
                <a:latin typeface="Arial" panose="020B0604020202020204" pitchFamily="34" charset="0"/>
                <a:cs typeface="Arial" panose="020B0604020202020204" pitchFamily="34" charset="0"/>
              </a:rPr>
              <a:t>ẠY</a:t>
            </a:r>
            <a:r>
              <a:rPr lang="en-US" sz="2800" b="1">
                <a:solidFill>
                  <a:srgbClr val="002060"/>
                </a:solidFill>
                <a:latin typeface="Arial" panose="020B0604020202020204" pitchFamily="34" charset="0"/>
                <a:cs typeface="Arial" panose="020B0604020202020204" pitchFamily="34" charset="0"/>
              </a:rPr>
              <a:t> VỀ TÁC GIA NGUYỄN TRÃI</a:t>
            </a:r>
          </a:p>
          <a:p>
            <a:pPr algn="just">
              <a:lnSpc>
                <a:spcPct val="125000"/>
              </a:lnSpc>
            </a:pPr>
            <a:r>
              <a:rPr lang="vi-VN" sz="2800">
                <a:solidFill>
                  <a:srgbClr val="002060"/>
                </a:solidFill>
                <a:cs typeface="Arial" panose="020B0604020202020204" pitchFamily="34" charset="0"/>
              </a:rPr>
              <a:t>   </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Mục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tiêu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dạy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endParaRPr lang="en-US" sz="2400">
              <a:solidFill>
                <a:srgbClr val="002060"/>
              </a:solidFill>
              <a:cs typeface="Arial" panose="020B0604020202020204" pitchFamily="34" charset="0"/>
            </a:endParaRPr>
          </a:p>
          <a:p>
            <a:pPr>
              <a:lnSpc>
                <a:spcPct val="125000"/>
              </a:lnSpc>
            </a:pPr>
            <a:r>
              <a:rPr lang="vi-VN" sz="2400">
                <a:solidFill>
                  <a:srgbClr val="002060"/>
                </a:solidFill>
              </a:rPr>
              <a:t>     + Vận dụng được những hiểu biết về Nguyễn Trãi để đọc hiểu một số tác phẩm của </a:t>
            </a:r>
            <a:r>
              <a:rPr lang="en-US" sz="2400" err="1">
                <a:solidFill>
                  <a:srgbClr val="002060"/>
                </a:solidFill>
              </a:rPr>
              <a:t>tác</a:t>
            </a:r>
            <a:r>
              <a:rPr lang="en-US" sz="2400">
                <a:solidFill>
                  <a:srgbClr val="002060"/>
                </a:solidFill>
              </a:rPr>
              <a:t> </a:t>
            </a:r>
            <a:r>
              <a:rPr lang="en-US" sz="2400" err="1">
                <a:solidFill>
                  <a:srgbClr val="002060"/>
                </a:solidFill>
              </a:rPr>
              <a:t>gia</a:t>
            </a:r>
            <a:r>
              <a:rPr lang="en-US" sz="2400">
                <a:solidFill>
                  <a:srgbClr val="002060"/>
                </a:solidFill>
              </a:rPr>
              <a:t> </a:t>
            </a:r>
            <a:r>
              <a:rPr lang="en-US" sz="2400" err="1">
                <a:solidFill>
                  <a:srgbClr val="002060"/>
                </a:solidFill>
              </a:rPr>
              <a:t>này</a:t>
            </a:r>
            <a:r>
              <a:rPr lang="en-US" sz="2400">
                <a:solidFill>
                  <a:srgbClr val="002060"/>
                </a:solidFill>
              </a:rPr>
              <a:t>.</a:t>
            </a:r>
          </a:p>
          <a:p>
            <a:pPr>
              <a:lnSpc>
                <a:spcPct val="125000"/>
              </a:lnSpc>
            </a:pPr>
            <a:r>
              <a:rPr lang="vi-VN" sz="2400">
                <a:solidFill>
                  <a:srgbClr val="002060"/>
                </a:solidFill>
              </a:rPr>
              <a:t>     + Nhận biết và phân tích được bối cảnh lịch sử – văn hoá được thể hiện trong văn bản </a:t>
            </a:r>
            <a:r>
              <a:rPr lang="en-US" sz="2400" err="1">
                <a:solidFill>
                  <a:srgbClr val="002060"/>
                </a:solidFill>
              </a:rPr>
              <a:t>văn</a:t>
            </a:r>
            <a:r>
              <a:rPr lang="en-US" sz="2400">
                <a:solidFill>
                  <a:srgbClr val="002060"/>
                </a:solidFill>
              </a:rPr>
              <a:t> </a:t>
            </a:r>
            <a:r>
              <a:rPr lang="en-US" sz="2400" err="1">
                <a:solidFill>
                  <a:srgbClr val="002060"/>
                </a:solidFill>
              </a:rPr>
              <a:t>học</a:t>
            </a:r>
            <a:r>
              <a:rPr lang="en-US" sz="2400">
                <a:solidFill>
                  <a:srgbClr val="002060"/>
                </a:solidFill>
              </a:rPr>
              <a:t>.</a:t>
            </a:r>
          </a:p>
          <a:p>
            <a:pPr algn="just">
              <a:lnSpc>
                <a:spcPct val="125000"/>
              </a:lnSpc>
            </a:pPr>
            <a:r>
              <a:rPr lang="vi-VN" sz="2400">
                <a:solidFill>
                  <a:srgbClr val="002060"/>
                </a:solidFill>
              </a:rPr>
              <a:t>     Ngoài ra, trong bài về Nguyễn Trãi, </a:t>
            </a:r>
            <a:r>
              <a:rPr lang="vi-VN" sz="2400" i="1">
                <a:solidFill>
                  <a:srgbClr val="002060"/>
                </a:solidFill>
              </a:rPr>
              <a:t>Ngữ văn 10 </a:t>
            </a:r>
            <a:r>
              <a:rPr lang="vi-VN" sz="2400">
                <a:solidFill>
                  <a:srgbClr val="002060"/>
                </a:solidFill>
              </a:rPr>
              <a:t>còn lồng ghép một yêu cầu về đọc VB nghị luận: Nhận biết và phân tích được cách sắp xếp, trình bày luận điểm, lí lẽ, bằng chứng và </a:t>
            </a:r>
            <a:r>
              <a:rPr lang="en-US" sz="2400" err="1">
                <a:solidFill>
                  <a:srgbClr val="002060"/>
                </a:solidFill>
              </a:rPr>
              <a:t>vai</a:t>
            </a:r>
            <a:r>
              <a:rPr lang="en-US" sz="2400">
                <a:solidFill>
                  <a:srgbClr val="002060"/>
                </a:solidFill>
              </a:rPr>
              <a:t> </a:t>
            </a:r>
            <a:r>
              <a:rPr lang="en-US" sz="2400" err="1">
                <a:solidFill>
                  <a:srgbClr val="002060"/>
                </a:solidFill>
              </a:rPr>
              <a:t>trò</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en-US" sz="2400">
                <a:solidFill>
                  <a:srgbClr val="002060"/>
                </a:solidFill>
              </a:rPr>
              <a:t> </a:t>
            </a:r>
            <a:r>
              <a:rPr lang="en-US" sz="2400" err="1">
                <a:solidFill>
                  <a:srgbClr val="002060"/>
                </a:solidFill>
              </a:rPr>
              <a:t>biểu</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nghị</a:t>
            </a:r>
            <a:r>
              <a:rPr lang="en-US" sz="2400">
                <a:solidFill>
                  <a:srgbClr val="002060"/>
                </a:solidFill>
              </a:rPr>
              <a:t> </a:t>
            </a:r>
            <a:r>
              <a:rPr lang="en-US" sz="2400" err="1">
                <a:solidFill>
                  <a:srgbClr val="002060"/>
                </a:solidFill>
              </a:rPr>
              <a:t>luận</a:t>
            </a:r>
            <a:r>
              <a:rPr lang="en-US" sz="2400">
                <a:solidFill>
                  <a:srgbClr val="002060"/>
                </a:solidFill>
              </a:rPr>
              <a:t>.</a:t>
            </a:r>
            <a:endParaRPr lang="en-US"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120</a:t>
            </a:fld>
            <a:endParaRPr lang="en-US"/>
          </a:p>
        </p:txBody>
      </p:sp>
    </p:spTree>
    <p:extLst>
      <p:ext uri="{BB962C8B-B14F-4D97-AF65-F5344CB8AC3E}">
        <p14:creationId xmlns:p14="http://schemas.microsoft.com/office/powerpoint/2010/main" val="5105147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75071" y="1199376"/>
            <a:ext cx="10117554" cy="4047262"/>
          </a:xfrm>
          <a:prstGeom prst="rect">
            <a:avLst/>
          </a:prstGeom>
        </p:spPr>
        <p:txBody>
          <a:bodyPr wrap="square">
            <a:spAutoFit/>
          </a:bodyPr>
          <a:lstStyle/>
          <a:p>
            <a:pPr algn="just">
              <a:lnSpc>
                <a:spcPct val="150000"/>
              </a:lnSpc>
            </a:pPr>
            <a:r>
              <a:rPr lang="vi-VN" sz="2800" b="1">
                <a:solidFill>
                  <a:srgbClr val="002060"/>
                </a:solidFill>
              </a:rPr>
              <a:t>                      </a:t>
            </a:r>
            <a:r>
              <a:rPr lang="en-US" sz="2800" b="1">
                <a:solidFill>
                  <a:srgbClr val="002060"/>
                </a:solidFill>
                <a:latin typeface="Arial" panose="020B0604020202020204" pitchFamily="34" charset="0"/>
                <a:cs typeface="Arial" panose="020B0604020202020204" pitchFamily="34" charset="0"/>
              </a:rPr>
              <a:t>D</a:t>
            </a:r>
            <a:r>
              <a:rPr lang="vi-VN" sz="2800" b="1">
                <a:solidFill>
                  <a:srgbClr val="002060"/>
                </a:solidFill>
                <a:latin typeface="Arial" panose="020B0604020202020204" pitchFamily="34" charset="0"/>
                <a:cs typeface="Arial" panose="020B0604020202020204" pitchFamily="34" charset="0"/>
              </a:rPr>
              <a:t>ẠY</a:t>
            </a:r>
            <a:r>
              <a:rPr lang="en-US" sz="2800" b="1">
                <a:solidFill>
                  <a:srgbClr val="002060"/>
                </a:solidFill>
                <a:latin typeface="Arial" panose="020B0604020202020204" pitchFamily="34" charset="0"/>
                <a:cs typeface="Arial" panose="020B0604020202020204" pitchFamily="34" charset="0"/>
              </a:rPr>
              <a:t> HỌC VỀ TÁC GIA NGUYỄN TRÃI</a:t>
            </a:r>
          </a:p>
          <a:p>
            <a:pPr algn="just">
              <a:lnSpc>
                <a:spcPct val="125000"/>
              </a:lnSpc>
            </a:pPr>
            <a:r>
              <a:rPr lang="vi-VN" sz="2800">
                <a:solidFill>
                  <a:srgbClr val="002060"/>
                </a:solidFill>
                <a:cs typeface="Arial" panose="020B0604020202020204" pitchFamily="34" charset="0"/>
              </a:rPr>
              <a:t>      </a:t>
            </a:r>
            <a:r>
              <a:rPr lang="en-US" sz="2400">
                <a:solidFill>
                  <a:srgbClr val="002060"/>
                </a:solidFill>
                <a:cs typeface="Arial" panose="020B0604020202020204" pitchFamily="34" charset="0"/>
              </a:rPr>
              <a:t>– M</a:t>
            </a:r>
            <a:r>
              <a:rPr lang="vi-VN" sz="2400">
                <a:solidFill>
                  <a:srgbClr val="002060"/>
                </a:solidFill>
                <a:cs typeface="Arial" panose="020B0604020202020204" pitchFamily="34" charset="0"/>
              </a:rPr>
              <a:t>ột số điều cần lưu ý về </a:t>
            </a:r>
            <a:r>
              <a:rPr lang="en-US" sz="2400" err="1">
                <a:solidFill>
                  <a:srgbClr val="002060"/>
                </a:solidFill>
                <a:cs typeface="Arial" panose="020B0604020202020204" pitchFamily="34" charset="0"/>
              </a:rPr>
              <a:t>bài</a:t>
            </a: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tác gia Nguyễn Trãi:</a:t>
            </a:r>
          </a:p>
          <a:p>
            <a:pPr algn="just">
              <a:lnSpc>
                <a:spcPct val="125000"/>
              </a:lnSpc>
            </a:pPr>
            <a:r>
              <a:rPr lang="vi-VN" sz="2400">
                <a:solidFill>
                  <a:srgbClr val="002060"/>
                </a:solidFill>
                <a:cs typeface="Arial" panose="020B0604020202020204" pitchFamily="34" charset="0"/>
              </a:rPr>
              <a:t>      +</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Có</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các</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thuộc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những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loại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khác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nhau</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nghị</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luận</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thơ</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Việc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dạy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dựa</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vào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đặc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trưng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loại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của</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đó</a:t>
            </a:r>
            <a:r>
              <a:rPr lang="en-US" sz="2400">
                <a:solidFill>
                  <a:srgbClr val="002060"/>
                </a:solidFill>
                <a:cs typeface="Arial" panose="020B0604020202020204" pitchFamily="34" charset="0"/>
              </a:rPr>
              <a:t>.</a:t>
            </a:r>
            <a:endParaRPr lang="vi-VN" sz="2400">
              <a:solidFill>
                <a:srgbClr val="002060"/>
              </a:solidFill>
              <a:cs typeface="Arial" panose="020B0604020202020204" pitchFamily="34" charset="0"/>
            </a:endParaRPr>
          </a:p>
          <a:p>
            <a:pPr algn="just">
              <a:lnSpc>
                <a:spcPct val="125000"/>
              </a:lnSpc>
            </a:pPr>
            <a:r>
              <a:rPr lang="vi-VN" sz="2400">
                <a:solidFill>
                  <a:srgbClr val="002060"/>
                </a:solidFill>
                <a:cs typeface="Arial" panose="020B0604020202020204" pitchFamily="34" charset="0"/>
              </a:rPr>
              <a:t>      +</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Gắn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kết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hoạt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động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hiểu</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với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hiểu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biết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về</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cuộc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đời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và</a:t>
            </a:r>
            <a:r>
              <a:rPr lang="en-US" sz="2400">
                <a:solidFill>
                  <a:srgbClr val="002060"/>
                </a:solidFill>
                <a:cs typeface="Arial" panose="020B0604020202020204" pitchFamily="34" charset="0"/>
              </a:rPr>
              <a:t> con </a:t>
            </a:r>
            <a:r>
              <a:rPr lang="en-US" sz="2400" err="1">
                <a:solidFill>
                  <a:srgbClr val="002060"/>
                </a:solidFill>
                <a:cs typeface="Arial" panose="020B0604020202020204" pitchFamily="34" charset="0"/>
              </a:rPr>
              <a:t>người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Nguyễn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Trãi</a:t>
            </a:r>
            <a:r>
              <a:rPr lang="en-US" sz="2400">
                <a:solidFill>
                  <a:srgbClr val="002060"/>
                </a:solidFill>
                <a:cs typeface="Arial" panose="020B0604020202020204" pitchFamily="34" charset="0"/>
              </a:rPr>
              <a:t>.</a:t>
            </a:r>
            <a:endParaRPr lang="vi-VN" sz="2400">
              <a:solidFill>
                <a:srgbClr val="002060"/>
              </a:solidFill>
              <a:cs typeface="Arial" panose="020B0604020202020204" pitchFamily="34" charset="0"/>
            </a:endParaRPr>
          </a:p>
          <a:p>
            <a:pPr algn="just">
              <a:lnSpc>
                <a:spcPct val="125000"/>
              </a:lnSpc>
            </a:pPr>
            <a:r>
              <a:rPr lang="vi-VN" sz="2400">
                <a:solidFill>
                  <a:srgbClr val="002060"/>
                </a:solidFill>
                <a:cs typeface="Arial" panose="020B0604020202020204" pitchFamily="34" charset="0"/>
              </a:rPr>
              <a:t>      </a:t>
            </a:r>
            <a:endParaRPr lang="en-US" sz="2400">
              <a:solidFill>
                <a:srgbClr val="002060"/>
              </a:solidFill>
              <a:cs typeface="Arial" panose="020B0604020202020204" pitchFamily="34" charset="0"/>
            </a:endParaRPr>
          </a:p>
          <a:p>
            <a:pPr>
              <a:lnSpc>
                <a:spcPct val="125000"/>
              </a:lnSpc>
            </a:pPr>
            <a:r>
              <a:rPr lang="vi-VN" sz="2400">
                <a:solidFill>
                  <a:srgbClr val="002060"/>
                </a:solidFill>
              </a:rPr>
              <a:t>     </a:t>
            </a:r>
            <a:endParaRPr lang="en-US"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121</a:t>
            </a:fld>
            <a:endParaRPr lang="en-US"/>
          </a:p>
        </p:txBody>
      </p:sp>
    </p:spTree>
    <p:extLst>
      <p:ext uri="{BB962C8B-B14F-4D97-AF65-F5344CB8AC3E}">
        <p14:creationId xmlns:p14="http://schemas.microsoft.com/office/powerpoint/2010/main" val="22767559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63562" y="717596"/>
            <a:ext cx="10117554" cy="5816977"/>
          </a:xfrm>
          <a:prstGeom prst="rect">
            <a:avLst/>
          </a:prstGeom>
        </p:spPr>
        <p:txBody>
          <a:bodyPr wrap="square">
            <a:spAutoFit/>
          </a:bodyPr>
          <a:lstStyle/>
          <a:p>
            <a:pPr algn="just">
              <a:lnSpc>
                <a:spcPct val="150000"/>
              </a:lnSpc>
            </a:pPr>
            <a:r>
              <a:rPr lang="vi-VN" sz="2800" b="1">
                <a:solidFill>
                  <a:srgbClr val="002060"/>
                </a:solidFill>
              </a:rPr>
              <a:t>                 </a:t>
            </a:r>
            <a:r>
              <a:rPr lang="en-US" sz="2800" b="1">
                <a:solidFill>
                  <a:srgbClr val="002060"/>
                </a:solidFill>
                <a:latin typeface="Arial" panose="020B0604020202020204" pitchFamily="34" charset="0"/>
                <a:cs typeface="Arial" panose="020B0604020202020204" pitchFamily="34" charset="0"/>
              </a:rPr>
              <a:t>D</a:t>
            </a:r>
            <a:r>
              <a:rPr lang="vi-VN" sz="2800" b="1">
                <a:solidFill>
                  <a:srgbClr val="002060"/>
                </a:solidFill>
                <a:latin typeface="Arial" panose="020B0604020202020204" pitchFamily="34" charset="0"/>
                <a:cs typeface="Arial" panose="020B0604020202020204" pitchFamily="34" charset="0"/>
              </a:rPr>
              <a:t>ẠY</a:t>
            </a:r>
            <a:r>
              <a:rPr lang="en-US" sz="2800" b="1">
                <a:solidFill>
                  <a:srgbClr val="002060"/>
                </a:solidFill>
                <a:latin typeface="Arial" panose="020B0604020202020204" pitchFamily="34" charset="0"/>
                <a:cs typeface="Arial" panose="020B0604020202020204" pitchFamily="34" charset="0"/>
              </a:rPr>
              <a:t> HỌC BÀI HÀNH TRANG CUỘC SỐNG</a:t>
            </a:r>
          </a:p>
          <a:p>
            <a:pPr algn="just">
              <a:lnSpc>
                <a:spcPct val="125000"/>
              </a:lnSpc>
            </a:pPr>
            <a:r>
              <a:rPr lang="vi-VN" sz="2400">
                <a:solidFill>
                  <a:srgbClr val="002060"/>
                </a:solidFill>
                <a:cs typeface="Arial" panose="020B0604020202020204" pitchFamily="34" charset="0"/>
              </a:rPr>
              <a:t>      </a:t>
            </a:r>
            <a:r>
              <a:rPr lang="en-US" sz="2400">
                <a:solidFill>
                  <a:srgbClr val="002060"/>
                </a:solidFill>
                <a:cs typeface="Arial" panose="020B0604020202020204" pitchFamily="34" charset="0"/>
              </a:rPr>
              <a:t> – </a:t>
            </a:r>
            <a:r>
              <a:rPr lang="en-US" sz="2400" err="1">
                <a:solidFill>
                  <a:srgbClr val="002060"/>
                </a:solidFill>
                <a:cs typeface="Arial" panose="020B0604020202020204" pitchFamily="34" charset="0"/>
              </a:rPr>
              <a:t>Bài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này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có</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các</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thuộc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những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loại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loại</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khác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nhau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kết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nối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về</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chủ</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đề</a:t>
            </a:r>
            <a:r>
              <a:rPr lang="en-US" sz="2400">
                <a:solidFill>
                  <a:srgbClr val="002060"/>
                </a:solidFill>
                <a:cs typeface="Arial" panose="020B0604020202020204" pitchFamily="34" charset="0"/>
              </a:rPr>
              <a:t>. </a:t>
            </a:r>
          </a:p>
          <a:p>
            <a:pPr>
              <a:lnSpc>
                <a:spcPct val="125000"/>
              </a:lnSpc>
            </a:pPr>
            <a:r>
              <a:rPr lang="en-US" sz="2400">
                <a:solidFill>
                  <a:srgbClr val="002060"/>
                </a:solidFill>
              </a:rPr>
              <a:t>       + </a:t>
            </a:r>
            <a:r>
              <a:rPr lang="en-US" sz="2400" i="1" err="1">
                <a:solidFill>
                  <a:srgbClr val="002060"/>
                </a:solidFill>
              </a:rPr>
              <a:t>Về</a:t>
            </a:r>
            <a:r>
              <a:rPr lang="en-US" sz="2400" i="1">
                <a:solidFill>
                  <a:srgbClr val="002060"/>
                </a:solidFill>
              </a:rPr>
              <a:t> </a:t>
            </a:r>
            <a:r>
              <a:rPr lang="en-US" sz="2400" i="1" err="1">
                <a:solidFill>
                  <a:srgbClr val="002060"/>
                </a:solidFill>
              </a:rPr>
              <a:t>chính</a:t>
            </a:r>
            <a:r>
              <a:rPr lang="en-US" sz="2400" i="1">
                <a:solidFill>
                  <a:srgbClr val="002060"/>
                </a:solidFill>
              </a:rPr>
              <a:t> </a:t>
            </a:r>
            <a:r>
              <a:rPr lang="en-US" sz="2400" i="1" err="1">
                <a:solidFill>
                  <a:srgbClr val="002060"/>
                </a:solidFill>
              </a:rPr>
              <a:t>chúng</a:t>
            </a:r>
            <a:r>
              <a:rPr lang="en-US" sz="2400" i="1">
                <a:solidFill>
                  <a:srgbClr val="002060"/>
                </a:solidFill>
              </a:rPr>
              <a:t> ta </a:t>
            </a:r>
            <a:r>
              <a:rPr lang="en-US" sz="2400">
                <a:solidFill>
                  <a:srgbClr val="002060"/>
                </a:solidFill>
              </a:rPr>
              <a:t>(</a:t>
            </a:r>
            <a:r>
              <a:rPr lang="en-US" sz="2400" err="1">
                <a:solidFill>
                  <a:srgbClr val="002060"/>
                </a:solidFill>
              </a:rPr>
              <a:t>Các-lô</a:t>
            </a:r>
            <a:r>
              <a:rPr lang="en-US" sz="2400">
                <a:solidFill>
                  <a:srgbClr val="002060"/>
                </a:solidFill>
              </a:rPr>
              <a:t> </a:t>
            </a:r>
            <a:r>
              <a:rPr lang="en-US" sz="2400" err="1">
                <a:solidFill>
                  <a:srgbClr val="002060"/>
                </a:solidFill>
              </a:rPr>
              <a:t>Rô</a:t>
            </a:r>
            <a:r>
              <a:rPr lang="en-US" sz="2400">
                <a:solidFill>
                  <a:srgbClr val="002060"/>
                </a:solidFill>
              </a:rPr>
              <a:t>-</a:t>
            </a:r>
            <a:r>
              <a:rPr lang="en-US" sz="2400" err="1">
                <a:solidFill>
                  <a:srgbClr val="002060"/>
                </a:solidFill>
              </a:rPr>
              <a:t>ve</a:t>
            </a:r>
            <a:r>
              <a:rPr lang="en-US" sz="2400">
                <a:solidFill>
                  <a:srgbClr val="002060"/>
                </a:solidFill>
              </a:rPr>
              <a:t>-li)</a:t>
            </a:r>
            <a:endParaRPr lang="en-US" sz="2400">
              <a:solidFill>
                <a:srgbClr val="002060"/>
              </a:solidFill>
              <a:cs typeface="Arial" panose="020B0604020202020204" pitchFamily="34" charset="0"/>
            </a:endParaRPr>
          </a:p>
          <a:p>
            <a:pPr algn="just">
              <a:lnSpc>
                <a:spcPct val="125000"/>
              </a:lnSpc>
            </a:pPr>
            <a:r>
              <a:rPr lang="en-US" sz="2400">
                <a:solidFill>
                  <a:srgbClr val="002060"/>
                </a:solidFill>
                <a:cs typeface="Arial" panose="020B0604020202020204" pitchFamily="34" charset="0"/>
              </a:rPr>
              <a:t>       + </a:t>
            </a:r>
            <a:r>
              <a:rPr lang="vi-VN" sz="2400" i="1">
                <a:solidFill>
                  <a:srgbClr val="002060"/>
                </a:solidFill>
              </a:rPr>
              <a:t>Con đường không chọn </a:t>
            </a:r>
            <a:r>
              <a:rPr lang="vi-VN" sz="2400">
                <a:solidFill>
                  <a:srgbClr val="002060"/>
                </a:solidFill>
              </a:rPr>
              <a:t>(Rô-bớt Phờ-rót</a:t>
            </a:r>
            <a:r>
              <a:rPr lang="en-US" sz="2400">
                <a:solidFill>
                  <a:srgbClr val="002060"/>
                </a:solidFill>
              </a:rPr>
              <a:t>)</a:t>
            </a:r>
          </a:p>
          <a:p>
            <a:pPr algn="just">
              <a:lnSpc>
                <a:spcPct val="125000"/>
              </a:lnSpc>
            </a:pPr>
            <a:r>
              <a:rPr lang="en-US" sz="2400">
                <a:solidFill>
                  <a:srgbClr val="002060"/>
                </a:solidFill>
                <a:cs typeface="Arial" panose="020B0604020202020204" pitchFamily="34" charset="0"/>
              </a:rPr>
              <a:t>       + </a:t>
            </a:r>
            <a:r>
              <a:rPr lang="vi-VN" sz="2400" i="1">
                <a:solidFill>
                  <a:srgbClr val="002060"/>
                </a:solidFill>
              </a:rPr>
              <a:t>Một đời như kẻ tìm đường </a:t>
            </a:r>
            <a:r>
              <a:rPr lang="vi-VN" sz="2400">
                <a:solidFill>
                  <a:srgbClr val="002060"/>
                </a:solidFill>
              </a:rPr>
              <a:t>(Trích – Phan Văn Trường)</a:t>
            </a:r>
            <a:endParaRPr lang="en-US" sz="2400">
              <a:solidFill>
                <a:srgbClr val="002060"/>
              </a:solidFill>
              <a:cs typeface="Arial" panose="020B0604020202020204" pitchFamily="34" charset="0"/>
            </a:endParaRPr>
          </a:p>
          <a:p>
            <a:pPr algn="just">
              <a:lnSpc>
                <a:spcPct val="125000"/>
              </a:lnSpc>
            </a:pPr>
            <a:r>
              <a:rPr lang="en-US" sz="2400">
                <a:solidFill>
                  <a:srgbClr val="002060"/>
                </a:solidFill>
                <a:cs typeface="Arial" panose="020B0604020202020204" pitchFamily="34" charset="0"/>
              </a:rPr>
              <a:t>       – </a:t>
            </a:r>
            <a:r>
              <a:rPr lang="en-US" sz="2400" err="1">
                <a:solidFill>
                  <a:srgbClr val="002060"/>
                </a:solidFill>
                <a:cs typeface="Arial" panose="020B0604020202020204" pitchFamily="34" charset="0"/>
              </a:rPr>
              <a:t>Việc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dạy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dựa</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vào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đặc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trưng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của</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loại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loại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của</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đó</a:t>
            </a:r>
            <a:r>
              <a:rPr lang="en-US" sz="2400">
                <a:solidFill>
                  <a:srgbClr val="002060"/>
                </a:solidFill>
                <a:cs typeface="Arial" panose="020B0604020202020204" pitchFamily="34" charset="0"/>
              </a:rPr>
              <a:t>.</a:t>
            </a:r>
          </a:p>
          <a:p>
            <a:pPr algn="just">
              <a:lnSpc>
                <a:spcPct val="125000"/>
              </a:lnSpc>
            </a:pPr>
            <a:r>
              <a:rPr lang="en-US" sz="2400">
                <a:solidFill>
                  <a:srgbClr val="002060"/>
                </a:solidFill>
              </a:rPr>
              <a:t>       </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Có</a:t>
            </a:r>
            <a:r>
              <a:rPr lang="en-US" sz="2400">
                <a:solidFill>
                  <a:srgbClr val="002060"/>
                </a:solidFill>
                <a:cs typeface="Arial" panose="020B0604020202020204" pitchFamily="34" charset="0"/>
              </a:rPr>
              <a:t> YCCĐ </a:t>
            </a:r>
            <a:r>
              <a:rPr lang="en-US" sz="2400" err="1">
                <a:solidFill>
                  <a:srgbClr val="002060"/>
                </a:solidFill>
                <a:cs typeface="Arial" panose="020B0604020202020204" pitchFamily="34" charset="0"/>
              </a:rPr>
              <a:t>chung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cho</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nghị</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luận</a:t>
            </a:r>
            <a:r>
              <a:rPr lang="en-US" sz="2400">
                <a:solidFill>
                  <a:srgbClr val="002060"/>
                </a:solidFill>
                <a:cs typeface="Arial" panose="020B0604020202020204" pitchFamily="34" charset="0"/>
              </a:rPr>
              <a:t>: </a:t>
            </a:r>
            <a:r>
              <a:rPr lang="vi-VN" sz="2400">
                <a:solidFill>
                  <a:srgbClr val="002060"/>
                </a:solidFill>
              </a:rPr>
              <a:t>Nhận biết và phân tích được bối cảnh lịch sử hoặc bối cảnh văn hoá, xã hội của</a:t>
            </a:r>
            <a:r>
              <a:rPr lang="en-US" sz="2400">
                <a:solidFill>
                  <a:srgbClr val="002060"/>
                </a:solidFill>
              </a:rPr>
              <a:t> </a:t>
            </a:r>
            <a:r>
              <a:rPr lang="vi-VN" sz="2400">
                <a:solidFill>
                  <a:srgbClr val="002060"/>
                </a:solidFill>
              </a:rPr>
              <a:t>văn bản; nêu được ý nghĩa của văn bản đối với quan niệm sống của bản thân.</a:t>
            </a:r>
            <a:endParaRPr lang="en-US" sz="2400">
              <a:solidFill>
                <a:srgbClr val="002060"/>
              </a:solidFill>
            </a:endParaRPr>
          </a:p>
          <a:p>
            <a:pPr algn="just">
              <a:lnSpc>
                <a:spcPct val="125000"/>
              </a:lnSpc>
            </a:pP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Một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số</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bài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cũng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có</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những</a:t>
            </a:r>
            <a:r>
              <a:rPr lang="en-US" sz="2400">
                <a:solidFill>
                  <a:srgbClr val="002060"/>
                </a:solidFill>
                <a:cs typeface="Arial" panose="020B0604020202020204" pitchFamily="34" charset="0"/>
              </a:rPr>
              <a:t> YCCĐ </a:t>
            </a:r>
            <a:r>
              <a:rPr lang="en-US" sz="2400" err="1">
                <a:solidFill>
                  <a:srgbClr val="002060"/>
                </a:solidFill>
                <a:cs typeface="Arial" panose="020B0604020202020204" pitchFamily="34" charset="0"/>
              </a:rPr>
              <a:t>chung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không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gắn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với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loại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cụ</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như</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vậy</a:t>
            </a: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      </a:t>
            </a:r>
            <a:r>
              <a:rPr lang="vi-VN" sz="2400">
                <a:solidFill>
                  <a:srgbClr val="002060"/>
                </a:solidFill>
              </a:rPr>
              <a:t>     </a:t>
            </a:r>
            <a:endParaRPr lang="en-US"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122</a:t>
            </a:fld>
            <a:endParaRPr lang="en-US"/>
          </a:p>
        </p:txBody>
      </p:sp>
    </p:spTree>
    <p:extLst>
      <p:ext uri="{BB962C8B-B14F-4D97-AF65-F5344CB8AC3E}">
        <p14:creationId xmlns:p14="http://schemas.microsoft.com/office/powerpoint/2010/main" val="3684113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40023" y="678266"/>
            <a:ext cx="9865789" cy="5724644"/>
          </a:xfrm>
          <a:prstGeom prst="rect">
            <a:avLst/>
          </a:prstGeom>
        </p:spPr>
        <p:txBody>
          <a:bodyPr wrap="square">
            <a:spAutoFit/>
          </a:bodyPr>
          <a:lstStyle/>
          <a:p>
            <a:pPr algn="just">
              <a:lnSpc>
                <a:spcPct val="150000"/>
              </a:lnSpc>
            </a:pPr>
            <a:r>
              <a:rPr lang="vi-VN" sz="2800" b="1">
                <a:solidFill>
                  <a:srgbClr val="002060"/>
                </a:solidFill>
              </a:rPr>
              <a:t>                            </a:t>
            </a:r>
            <a:r>
              <a:rPr lang="en-US" sz="2800" b="1">
                <a:solidFill>
                  <a:srgbClr val="002060"/>
                </a:solidFill>
                <a:latin typeface="Arial" panose="020B0604020202020204" pitchFamily="34" charset="0"/>
                <a:cs typeface="Arial" panose="020B0604020202020204" pitchFamily="34" charset="0"/>
              </a:rPr>
              <a:t>D</a:t>
            </a:r>
            <a:r>
              <a:rPr lang="vi-VN" sz="2800" b="1">
                <a:solidFill>
                  <a:srgbClr val="002060"/>
                </a:solidFill>
                <a:latin typeface="Arial" panose="020B0604020202020204" pitchFamily="34" charset="0"/>
                <a:cs typeface="Arial" panose="020B0604020202020204" pitchFamily="34" charset="0"/>
              </a:rPr>
              <a:t>ẠY HỌC ĐỌC MỞ RỘNG</a:t>
            </a:r>
            <a:endParaRPr lang="en-US" sz="2800">
              <a:solidFill>
                <a:srgbClr val="002060"/>
              </a:solidFill>
              <a:latin typeface="Arial" panose="020B0604020202020204" pitchFamily="34" charset="0"/>
              <a:cs typeface="Arial" panose="020B0604020202020204" pitchFamily="34" charset="0"/>
            </a:endParaRPr>
          </a:p>
          <a:p>
            <a:pPr algn="just">
              <a:lnSpc>
                <a:spcPct val="150000"/>
              </a:lnSpc>
            </a:pP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 Khác với SGK </a:t>
            </a:r>
            <a:r>
              <a:rPr lang="vi-VN" sz="2400" i="1">
                <a:solidFill>
                  <a:srgbClr val="002060"/>
                </a:solidFill>
                <a:cs typeface="Arial" panose="020B0604020202020204" pitchFamily="34" charset="0"/>
              </a:rPr>
              <a:t>Ngữ văn </a:t>
            </a:r>
            <a:r>
              <a:rPr lang="vi-VN" sz="2400">
                <a:solidFill>
                  <a:srgbClr val="002060"/>
                </a:solidFill>
                <a:cs typeface="Arial" panose="020B0604020202020204" pitchFamily="34" charset="0"/>
              </a:rPr>
              <a:t>ở THCS, </a:t>
            </a:r>
            <a:r>
              <a:rPr lang="en-US" sz="2400">
                <a:solidFill>
                  <a:srgbClr val="002060"/>
                </a:solidFill>
                <a:cs typeface="Arial" panose="020B0604020202020204" pitchFamily="34" charset="0"/>
              </a:rPr>
              <a:t>SGK </a:t>
            </a:r>
            <a:r>
              <a:rPr lang="en-US" sz="2400" i="1" err="1">
                <a:solidFill>
                  <a:srgbClr val="002060"/>
                </a:solidFill>
                <a:cs typeface="Arial" panose="020B0604020202020204" pitchFamily="34" charset="0"/>
              </a:rPr>
              <a:t>Ngữ</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văn</a:t>
            </a:r>
            <a:r>
              <a:rPr lang="en-US" sz="2400" i="1">
                <a:solidFill>
                  <a:srgbClr val="002060"/>
                </a:solidFill>
                <a:cs typeface="Arial" panose="020B0604020202020204" pitchFamily="34" charset="0"/>
              </a:rPr>
              <a:t> </a:t>
            </a:r>
            <a:r>
              <a:rPr lang="vi-VN" sz="2400" i="1">
                <a:solidFill>
                  <a:srgbClr val="002060"/>
                </a:solidFill>
                <a:cs typeface="Arial" panose="020B0604020202020204" pitchFamily="34" charset="0"/>
              </a:rPr>
              <a:t>10</a:t>
            </a: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không có số</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tiết</a:t>
            </a: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riêng </a:t>
            </a:r>
            <a:r>
              <a:rPr lang="en-US" sz="2400" err="1">
                <a:solidFill>
                  <a:srgbClr val="002060"/>
                </a:solidFill>
                <a:cs typeface="Arial" panose="020B0604020202020204" pitchFamily="34" charset="0"/>
              </a:rPr>
              <a:t>cho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việc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tổ</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chức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hoạt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động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mở</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rộng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tại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lớp</a:t>
            </a: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Yêu cầu đọc mở rộng được lồng ghép vào phần </a:t>
            </a:r>
            <a:r>
              <a:rPr lang="vi-VN" sz="2400" i="1">
                <a:solidFill>
                  <a:srgbClr val="002060"/>
                </a:solidFill>
                <a:cs typeface="Arial" panose="020B0604020202020204" pitchFamily="34" charset="0"/>
              </a:rPr>
              <a:t>Củng cố, mở rộng </a:t>
            </a:r>
            <a:r>
              <a:rPr lang="vi-VN" sz="2400">
                <a:solidFill>
                  <a:srgbClr val="002060"/>
                </a:solidFill>
                <a:cs typeface="Arial" panose="020B0604020202020204" pitchFamily="34" charset="0"/>
              </a:rPr>
              <a:t>cuối mỗi bài học.</a:t>
            </a:r>
          </a:p>
          <a:p>
            <a:pPr algn="just">
              <a:lnSpc>
                <a:spcPct val="150000"/>
              </a:lnSpc>
            </a:pPr>
            <a:r>
              <a:rPr lang="vi-VN" sz="2400">
                <a:solidFill>
                  <a:srgbClr val="002060"/>
                </a:solidFill>
                <a:ea typeface="Calibri" panose="020F0502020204030204" pitchFamily="34" charset="0"/>
                <a:cs typeface="Times New Roman" panose="02020603050405020304" pitchFamily="18" charset="0"/>
              </a:rPr>
              <a:t>     </a:t>
            </a:r>
            <a:r>
              <a:rPr lang="vi-VN" sz="2400">
                <a:solidFill>
                  <a:srgbClr val="002060"/>
                </a:solidFill>
                <a:ea typeface="Calibri" panose="020F0502020204030204" pitchFamily="34" charset="0"/>
                <a:cs typeface="Arial" panose="020B0604020202020204" pitchFamily="34" charset="0"/>
              </a:rPr>
              <a:t>– </a:t>
            </a:r>
            <a:r>
              <a:rPr lang="vi-VN" sz="2400" i="1">
                <a:solidFill>
                  <a:srgbClr val="002060"/>
                </a:solidFill>
                <a:ea typeface="Calibri" panose="020F0502020204030204" pitchFamily="34" charset="0"/>
                <a:cs typeface="Arial" panose="020B0604020202020204" pitchFamily="34" charset="0"/>
              </a:rPr>
              <a:t>Đọc mở rộng</a:t>
            </a:r>
            <a:r>
              <a:rPr lang="vi-VN" sz="2400">
                <a:solidFill>
                  <a:srgbClr val="002060"/>
                </a:solidFill>
                <a:ea typeface="Calibri" panose="020F0502020204030204" pitchFamily="34" charset="0"/>
                <a:cs typeface="Arial" panose="020B0604020202020204" pitchFamily="34" charset="0"/>
              </a:rPr>
              <a:t> là yêu cầu bắt buộc của chương trình. Hoạt động này giúp HS hình thành</a:t>
            </a:r>
            <a:r>
              <a:rPr lang="en-US" sz="2400">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phát triển thói quen và kĩ năng </a:t>
            </a:r>
            <a:r>
              <a:rPr lang="en-US" sz="2400" err="1">
                <a:solidFill>
                  <a:srgbClr val="002060"/>
                </a:solidFill>
                <a:ea typeface="Calibri" panose="020F0502020204030204" pitchFamily="34" charset="0"/>
                <a:cs typeface="Arial" panose="020B0604020202020204" pitchFamily="34" charset="0"/>
              </a:rPr>
              <a:t>tự</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tìm</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sách</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và</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đọc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sách</a:t>
            </a:r>
            <a:r>
              <a:rPr lang="vi-VN" sz="2400">
                <a:solidFill>
                  <a:srgbClr val="002060"/>
                </a:solidFill>
                <a:ea typeface="Calibri" panose="020F0502020204030204" pitchFamily="34" charset="0"/>
                <a:cs typeface="Arial" panose="020B0604020202020204" pitchFamily="34" charset="0"/>
              </a:rPr>
              <a:t>, góp phần phát triển văn hóa đọc trong giới trẻ.</a:t>
            </a:r>
          </a:p>
          <a:p>
            <a:pPr algn="just">
              <a:lnSpc>
                <a:spcPct val="150000"/>
              </a:lnSpc>
            </a:pPr>
            <a:r>
              <a:rPr lang="vi-VN" sz="2400">
                <a:solidFill>
                  <a:srgbClr val="002060"/>
                </a:solidFill>
                <a:ea typeface="Calibri" panose="020F0502020204030204" pitchFamily="34" charset="0"/>
                <a:cs typeface="Arial" panose="020B0604020202020204" pitchFamily="34" charset="0"/>
              </a:rPr>
              <a:t>     – Nếu có điều kiện thời gian, GV có thể </a:t>
            </a:r>
            <a:r>
              <a:rPr lang="en-US" sz="2400" err="1">
                <a:solidFill>
                  <a:srgbClr val="002060"/>
                </a:solidFill>
                <a:ea typeface="Calibri" panose="020F0502020204030204" pitchFamily="34" charset="0"/>
                <a:cs typeface="Arial" panose="020B0604020202020204" pitchFamily="34" charset="0"/>
              </a:rPr>
              <a:t>tạo</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cơ</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hội</a:t>
            </a:r>
            <a:r>
              <a:rPr lang="en-US" sz="2400">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cho HS chia sẻ kết quả tự đọc sách của mình với các bạn và với GV; qua đó</a:t>
            </a:r>
            <a:r>
              <a:rPr lang="en-US" sz="2400">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GV có thể </a:t>
            </a:r>
            <a:r>
              <a:rPr lang="en-US" sz="2400" err="1">
                <a:solidFill>
                  <a:srgbClr val="002060"/>
                </a:solidFill>
                <a:ea typeface="Calibri" panose="020F0502020204030204" pitchFamily="34" charset="0"/>
                <a:cs typeface="Arial" panose="020B0604020202020204" pitchFamily="34" charset="0"/>
              </a:rPr>
              <a:t>nắm</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bắt</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được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xu</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hướng</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kĩ</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năng</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đọc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sách</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của</a:t>
            </a:r>
            <a:r>
              <a:rPr lang="en-US" sz="2400">
                <a:solidFill>
                  <a:srgbClr val="002060"/>
                </a:solidFill>
                <a:ea typeface="Calibri" panose="020F0502020204030204" pitchFamily="34" charset="0"/>
                <a:cs typeface="Arial" panose="020B0604020202020204" pitchFamily="34" charset="0"/>
              </a:rPr>
              <a:t> HS.</a:t>
            </a:r>
            <a:endParaRPr lang="en-US"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123</a:t>
            </a:fld>
            <a:endParaRPr lang="en-US"/>
          </a:p>
        </p:txBody>
      </p:sp>
    </p:spTree>
    <p:extLst>
      <p:ext uri="{BB962C8B-B14F-4D97-AF65-F5344CB8AC3E}">
        <p14:creationId xmlns:p14="http://schemas.microsoft.com/office/powerpoint/2010/main" val="159734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12800" y="1295400"/>
            <a:ext cx="10474631" cy="4196533"/>
          </a:xfrm>
          <a:prstGeom prst="rect">
            <a:avLst/>
          </a:prstGeom>
        </p:spPr>
        <p:txBody>
          <a:bodyPr wrap="square">
            <a:spAutoFit/>
          </a:bodyPr>
          <a:lstStyle/>
          <a:p>
            <a:pPr indent="609570" algn="just">
              <a:lnSpc>
                <a:spcPct val="125000"/>
              </a:lnSpc>
              <a:spcBef>
                <a:spcPts val="800"/>
              </a:spcBef>
              <a:spcAft>
                <a:spcPts val="800"/>
              </a:spcAft>
            </a:pPr>
            <a:r>
              <a:rPr lang="en-US" sz="2667">
                <a:solidFill>
                  <a:srgbClr val="002060"/>
                </a:solidFill>
                <a:latin typeface="Arial" panose="020B0604020202020204" pitchFamily="34" charset="0"/>
                <a:cs typeface="Arial" panose="020B0604020202020204" pitchFamily="34" charset="0"/>
              </a:rPr>
              <a:t>– </a:t>
            </a:r>
            <a:r>
              <a:rPr lang="vi-VN" sz="2667">
                <a:solidFill>
                  <a:srgbClr val="002060"/>
                </a:solidFill>
                <a:latin typeface="Arial" panose="020B0604020202020204" pitchFamily="34" charset="0"/>
                <a:cs typeface="Arial" panose="020B0604020202020204" pitchFamily="34" charset="0"/>
              </a:rPr>
              <a:t>HS có thể chọn sách </a:t>
            </a:r>
            <a:r>
              <a:rPr lang="en-US" sz="2667" err="1">
                <a:solidFill>
                  <a:srgbClr val="002060"/>
                </a:solidFill>
                <a:latin typeface="Arial" panose="020B0604020202020204" pitchFamily="34" charset="0"/>
                <a:cs typeface="Arial" panose="020B0604020202020204" pitchFamily="34" charset="0"/>
              </a:rPr>
              <a:t>từ</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tủ</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sách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của</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lớp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mượn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của</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thư</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viện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trường</a:t>
            </a:r>
            <a:r>
              <a:rPr lang="vi-VN" sz="2667">
                <a:solidFill>
                  <a:srgbClr val="002060"/>
                </a:solidFill>
                <a:latin typeface="Arial" panose="020B0604020202020204" pitchFamily="34" charset="0"/>
                <a:cs typeface="Arial" panose="020B0604020202020204" pitchFamily="34" charset="0"/>
              </a:rPr>
              <a:t> hoặc tìm ở hiệu sách và từ các nguồn khác. </a:t>
            </a:r>
            <a:r>
              <a:rPr lang="en-US" sz="2667">
                <a:solidFill>
                  <a:srgbClr val="002060"/>
                </a:solidFill>
                <a:latin typeface="Arial" panose="020B0604020202020204" pitchFamily="34" charset="0"/>
                <a:cs typeface="Arial" panose="020B0604020202020204" pitchFamily="34" charset="0"/>
              </a:rPr>
              <a:t>GV </a:t>
            </a:r>
            <a:r>
              <a:rPr lang="vi-VN" sz="2667">
                <a:solidFill>
                  <a:srgbClr val="002060"/>
                </a:solidFill>
                <a:latin typeface="Arial" panose="020B0604020202020204" pitchFamily="34" charset="0"/>
                <a:cs typeface="Arial" panose="020B0604020202020204" pitchFamily="34" charset="0"/>
              </a:rPr>
              <a:t>cần khuyến khích HS xây dựng tủ sách của lớp, </a:t>
            </a:r>
            <a:r>
              <a:rPr lang="en-US" sz="2667" err="1">
                <a:solidFill>
                  <a:srgbClr val="002060"/>
                </a:solidFill>
                <a:latin typeface="Arial" panose="020B0604020202020204" pitchFamily="34" charset="0"/>
                <a:cs typeface="Arial" panose="020B0604020202020204" pitchFamily="34" charset="0"/>
              </a:rPr>
              <a:t>hướng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dẫn</a:t>
            </a:r>
            <a:r>
              <a:rPr lang="en-US" sz="2667">
                <a:solidFill>
                  <a:srgbClr val="002060"/>
                </a:solidFill>
                <a:latin typeface="Arial" panose="020B0604020202020204" pitchFamily="34" charset="0"/>
                <a:cs typeface="Arial" panose="020B0604020202020204" pitchFamily="34" charset="0"/>
              </a:rPr>
              <a:t> </a:t>
            </a:r>
            <a:r>
              <a:rPr lang="vi-VN" sz="2667">
                <a:solidFill>
                  <a:srgbClr val="002060"/>
                </a:solidFill>
                <a:latin typeface="Arial" panose="020B0604020202020204" pitchFamily="34" charset="0"/>
                <a:cs typeface="Arial" panose="020B0604020202020204" pitchFamily="34" charset="0"/>
              </a:rPr>
              <a:t>HS</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tìm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sách</a:t>
            </a:r>
            <a:r>
              <a:rPr lang="en-US" sz="2667">
                <a:solidFill>
                  <a:srgbClr val="002060"/>
                </a:solidFill>
                <a:latin typeface="Arial" panose="020B0604020202020204" pitchFamily="34" charset="0"/>
                <a:cs typeface="Arial" panose="020B0604020202020204" pitchFamily="34" charset="0"/>
              </a:rPr>
              <a:t> ở </a:t>
            </a:r>
            <a:r>
              <a:rPr lang="en-US" sz="2667" err="1">
                <a:solidFill>
                  <a:srgbClr val="002060"/>
                </a:solidFill>
                <a:latin typeface="Arial" panose="020B0604020202020204" pitchFamily="34" charset="0"/>
                <a:cs typeface="Arial" panose="020B0604020202020204" pitchFamily="34" charset="0"/>
              </a:rPr>
              <a:t>thư</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viện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của</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trường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và</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hiệu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sách</a:t>
            </a:r>
            <a:r>
              <a:rPr lang="en-US" sz="2667">
                <a:solidFill>
                  <a:srgbClr val="002060"/>
                </a:solidFill>
                <a:latin typeface="Arial" panose="020B0604020202020204" pitchFamily="34" charset="0"/>
                <a:cs typeface="Arial" panose="020B0604020202020204" pitchFamily="34" charset="0"/>
              </a:rPr>
              <a:t>. </a:t>
            </a:r>
            <a:endParaRPr lang="vi-VN" sz="2667">
              <a:solidFill>
                <a:srgbClr val="002060"/>
              </a:solidFill>
              <a:latin typeface="Arial" panose="020B0604020202020204" pitchFamily="34" charset="0"/>
              <a:cs typeface="Arial" panose="020B0604020202020204" pitchFamily="34" charset="0"/>
            </a:endParaRPr>
          </a:p>
          <a:p>
            <a:pPr indent="609570" algn="just">
              <a:lnSpc>
                <a:spcPct val="125000"/>
              </a:lnSpc>
              <a:spcBef>
                <a:spcPts val="800"/>
              </a:spcBef>
              <a:spcAft>
                <a:spcPts val="800"/>
              </a:spcAft>
            </a:pPr>
            <a:r>
              <a:rPr lang="en-US" sz="2667">
                <a:solidFill>
                  <a:srgbClr val="002060"/>
                </a:solidFill>
                <a:latin typeface="Arial" panose="020B0604020202020204" pitchFamily="34" charset="0"/>
                <a:cs typeface="Arial" panose="020B0604020202020204" pitchFamily="34" charset="0"/>
              </a:rPr>
              <a:t>– GV </a:t>
            </a:r>
            <a:r>
              <a:rPr lang="vi-VN" sz="2667">
                <a:solidFill>
                  <a:srgbClr val="002060"/>
                </a:solidFill>
                <a:latin typeface="Arial" panose="020B0604020202020204" pitchFamily="34" charset="0"/>
                <a:cs typeface="Arial" panose="020B0604020202020204" pitchFamily="34" charset="0"/>
              </a:rPr>
              <a:t>cũng cần </a:t>
            </a:r>
            <a:r>
              <a:rPr lang="en-US" sz="2667" err="1">
                <a:solidFill>
                  <a:srgbClr val="002060"/>
                </a:solidFill>
                <a:latin typeface="Arial" panose="020B0604020202020204" pitchFamily="34" charset="0"/>
                <a:cs typeface="Arial" panose="020B0604020202020204" pitchFamily="34" charset="0"/>
              </a:rPr>
              <a:t>hướng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dẫn</a:t>
            </a:r>
            <a:r>
              <a:rPr lang="en-US" sz="2667">
                <a:solidFill>
                  <a:srgbClr val="002060"/>
                </a:solidFill>
                <a:latin typeface="Arial" panose="020B0604020202020204" pitchFamily="34" charset="0"/>
                <a:cs typeface="Arial" panose="020B0604020202020204" pitchFamily="34" charset="0"/>
              </a:rPr>
              <a:t> HS </a:t>
            </a:r>
            <a:r>
              <a:rPr lang="vi-VN" sz="2667">
                <a:solidFill>
                  <a:srgbClr val="002060"/>
                </a:solidFill>
                <a:latin typeface="Arial" panose="020B0604020202020204" pitchFamily="34" charset="0"/>
                <a:cs typeface="Arial" panose="020B0604020202020204" pitchFamily="34" charset="0"/>
              </a:rPr>
              <a:t>sử dụng 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phiếu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sách</a:t>
            </a:r>
            <a:r>
              <a:rPr lang="vi-VN" sz="2667">
                <a:solidFill>
                  <a:srgbClr val="002060"/>
                </a:solidFill>
                <a:latin typeface="Arial" panose="020B0604020202020204" pitchFamily="34" charset="0"/>
                <a:cs typeface="Arial" panose="020B0604020202020204" pitchFamily="34" charset="0"/>
              </a:rPr>
              <a:t> để ghi lại kết quả đọc và tiện cho việc trao đổi kết quả.</a:t>
            </a:r>
            <a:endParaRPr lang="en-US" sz="2667">
              <a:solidFill>
                <a:srgbClr val="002060"/>
              </a:solidFill>
              <a:latin typeface="Arial" panose="020B0604020202020204" pitchFamily="34" charset="0"/>
              <a:cs typeface="Arial" panose="020B0604020202020204" pitchFamily="34" charset="0"/>
            </a:endParaRPr>
          </a:p>
          <a:p>
            <a:pPr indent="609570" algn="just">
              <a:lnSpc>
                <a:spcPct val="150000"/>
              </a:lnSpc>
              <a:spcBef>
                <a:spcPts val="800"/>
              </a:spcBef>
              <a:spcAft>
                <a:spcPts val="800"/>
              </a:spcAft>
            </a:pPr>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124</a:t>
            </a:fld>
            <a:endParaRPr lang="en-US"/>
          </a:p>
        </p:txBody>
      </p:sp>
    </p:spTree>
    <p:extLst>
      <p:ext uri="{BB962C8B-B14F-4D97-AF65-F5344CB8AC3E}">
        <p14:creationId xmlns:p14="http://schemas.microsoft.com/office/powerpoint/2010/main" val="847876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927123" y="2074848"/>
            <a:ext cx="8327922" cy="1733680"/>
          </a:xfrm>
          <a:prstGeom prst="rect">
            <a:avLst/>
          </a:prstGeom>
        </p:spPr>
        <p:txBody>
          <a:bodyPr wrap="square">
            <a:spAutoFit/>
          </a:bodyPr>
          <a:lstStyle/>
          <a:p>
            <a:pPr marL="609570" algn="ctr">
              <a:lnSpc>
                <a:spcPct val="125000"/>
              </a:lnSpc>
              <a:spcBef>
                <a:spcPts val="800"/>
              </a:spcBef>
              <a:spcAft>
                <a:spcPts val="800"/>
              </a:spcAft>
            </a:pPr>
            <a:r>
              <a:rPr lang="en-US" sz="3733" b="1" dirty="0">
                <a:solidFill>
                  <a:srgbClr val="002060"/>
                </a:solidFill>
                <a:latin typeface="Arial" panose="020B0604020202020204" pitchFamily="34" charset="0"/>
                <a:ea typeface="Calibri" panose="020F0502020204030204" pitchFamily="34" charset="0"/>
                <a:cs typeface="Arial" panose="020B0604020202020204" pitchFamily="34" charset="0"/>
              </a:rPr>
              <a:t>HƯỚNG DẪN DẠY HỌC</a:t>
            </a:r>
          </a:p>
          <a:p>
            <a:pPr marL="609570" algn="ctr">
              <a:lnSpc>
                <a:spcPct val="125000"/>
              </a:lnSpc>
              <a:spcBef>
                <a:spcPts val="800"/>
              </a:spcBef>
              <a:spcAft>
                <a:spcPts val="800"/>
              </a:spcAft>
            </a:pPr>
            <a:r>
              <a:rPr lang="en-US" sz="3733" b="1" dirty="0">
                <a:solidFill>
                  <a:srgbClr val="002060"/>
                </a:solidFill>
                <a:latin typeface="Arial" panose="020B0604020202020204" pitchFamily="34" charset="0"/>
                <a:ea typeface="Calibri" panose="020F0502020204030204" pitchFamily="34" charset="0"/>
                <a:cs typeface="Arial" panose="020B0604020202020204" pitchFamily="34" charset="0"/>
              </a:rPr>
              <a:t>THỰC HÀNH TIẾNG VIỆT</a:t>
            </a:r>
            <a:endParaRPr lang="en-US" sz="3733"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125</a:t>
            </a:fld>
            <a:endParaRPr lang="en-US"/>
          </a:p>
        </p:txBody>
      </p:sp>
    </p:spTree>
    <p:extLst>
      <p:ext uri="{BB962C8B-B14F-4D97-AF65-F5344CB8AC3E}">
        <p14:creationId xmlns:p14="http://schemas.microsoft.com/office/powerpoint/2010/main" val="2035083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96451" y="1298678"/>
            <a:ext cx="10799097" cy="4708981"/>
          </a:xfrm>
          <a:prstGeom prst="rect">
            <a:avLst/>
          </a:prstGeom>
        </p:spPr>
        <p:txBody>
          <a:bodyPr wrap="square">
            <a:spAutoFit/>
          </a:bodyPr>
          <a:lstStyle/>
          <a:p>
            <a:pPr marL="609570" algn="just">
              <a:lnSpc>
                <a:spcPct val="125000"/>
              </a:lnSpc>
            </a:pPr>
            <a:r>
              <a:rPr lang="vi-VN" sz="2400" b="1" dirty="0">
                <a:solidFill>
                  <a:srgbClr val="002060"/>
                </a:solidFill>
                <a:ea typeface="Calibri" panose="020F0502020204030204" pitchFamily="34" charset="0"/>
                <a:cs typeface="Arial" panose="020B0604020202020204" pitchFamily="34" charset="0"/>
              </a:rPr>
              <a:t>1. </a:t>
            </a:r>
            <a:r>
              <a:rPr lang="en-US" sz="2400" b="1" dirty="0" err="1">
                <a:solidFill>
                  <a:srgbClr val="002060"/>
                </a:solidFill>
                <a:ea typeface="Calibri" panose="020F0502020204030204" pitchFamily="34" charset="0"/>
                <a:cs typeface="Arial" panose="020B0604020202020204" pitchFamily="34" charset="0"/>
              </a:rPr>
              <a:t>Kiến</a:t>
            </a:r>
            <a:r>
              <a:rPr lang="en-US" sz="2400" b="1" dirty="0">
                <a:solidFill>
                  <a:srgbClr val="002060"/>
                </a:solidFill>
                <a:ea typeface="Calibri" panose="020F0502020204030204" pitchFamily="34" charset="0"/>
                <a:cs typeface="Arial" panose="020B0604020202020204" pitchFamily="34" charset="0"/>
              </a:rPr>
              <a:t> </a:t>
            </a:r>
            <a:r>
              <a:rPr lang="en-US" sz="2400" b="1" dirty="0" err="1">
                <a:solidFill>
                  <a:srgbClr val="002060"/>
                </a:solidFill>
                <a:ea typeface="Calibri" panose="020F0502020204030204" pitchFamily="34" charset="0"/>
                <a:cs typeface="Arial" panose="020B0604020202020204" pitchFamily="34" charset="0"/>
              </a:rPr>
              <a:t>thức</a:t>
            </a:r>
            <a:r>
              <a:rPr lang="en-US" sz="2400" b="1" dirty="0">
                <a:solidFill>
                  <a:srgbClr val="002060"/>
                </a:solidFill>
                <a:ea typeface="Calibri" panose="020F0502020204030204" pitchFamily="34" charset="0"/>
                <a:cs typeface="Arial" panose="020B0604020202020204" pitchFamily="34" charset="0"/>
              </a:rPr>
              <a:t> </a:t>
            </a:r>
            <a:r>
              <a:rPr lang="en-US" sz="2400" b="1" dirty="0" err="1">
                <a:solidFill>
                  <a:srgbClr val="002060"/>
                </a:solidFill>
                <a:ea typeface="Calibri" panose="020F0502020204030204" pitchFamily="34" charset="0"/>
                <a:cs typeface="Arial" panose="020B0604020202020204" pitchFamily="34" charset="0"/>
              </a:rPr>
              <a:t>tiếng</a:t>
            </a:r>
            <a:r>
              <a:rPr lang="en-US" sz="2400" b="1" dirty="0">
                <a:solidFill>
                  <a:srgbClr val="002060"/>
                </a:solidFill>
                <a:ea typeface="Calibri" panose="020F0502020204030204" pitchFamily="34" charset="0"/>
                <a:cs typeface="Arial" panose="020B0604020202020204" pitchFamily="34" charset="0"/>
              </a:rPr>
              <a:t> </a:t>
            </a:r>
            <a:r>
              <a:rPr lang="en-US" sz="2400" b="1" dirty="0" err="1">
                <a:solidFill>
                  <a:srgbClr val="002060"/>
                </a:solidFill>
                <a:ea typeface="Calibri" panose="020F0502020204030204" pitchFamily="34" charset="0"/>
                <a:cs typeface="Arial" panose="020B0604020202020204" pitchFamily="34" charset="0"/>
              </a:rPr>
              <a:t>Việt</a:t>
            </a:r>
            <a:r>
              <a:rPr lang="en-US" sz="2400" b="1" dirty="0">
                <a:solidFill>
                  <a:srgbClr val="002060"/>
                </a:solidFill>
                <a:ea typeface="Calibri" panose="020F0502020204030204" pitchFamily="34" charset="0"/>
                <a:cs typeface="Arial" panose="020B0604020202020204" pitchFamily="34" charset="0"/>
              </a:rPr>
              <a:t> </a:t>
            </a:r>
            <a:r>
              <a:rPr lang="en-US" sz="2400" b="1" dirty="0" err="1">
                <a:solidFill>
                  <a:srgbClr val="002060"/>
                </a:solidFill>
                <a:ea typeface="Calibri" panose="020F0502020204030204" pitchFamily="34" charset="0"/>
                <a:cs typeface="Arial" panose="020B0604020202020204" pitchFamily="34" charset="0"/>
              </a:rPr>
              <a:t>và</a:t>
            </a:r>
            <a:r>
              <a:rPr lang="en-US" sz="2400" b="1" dirty="0">
                <a:solidFill>
                  <a:srgbClr val="002060"/>
                </a:solidFill>
                <a:ea typeface="Calibri" panose="020F0502020204030204" pitchFamily="34" charset="0"/>
                <a:cs typeface="Arial" panose="020B0604020202020204" pitchFamily="34" charset="0"/>
              </a:rPr>
              <a:t> </a:t>
            </a:r>
            <a:r>
              <a:rPr lang="en-US" sz="2400" b="1" dirty="0" err="1">
                <a:solidFill>
                  <a:srgbClr val="002060"/>
                </a:solidFill>
                <a:ea typeface="Calibri" panose="020F0502020204030204" pitchFamily="34" charset="0"/>
                <a:cs typeface="Arial" panose="020B0604020202020204" pitchFamily="34" charset="0"/>
              </a:rPr>
              <a:t>mục</a:t>
            </a:r>
            <a:r>
              <a:rPr lang="en-US" sz="2400" b="1" dirty="0">
                <a:solidFill>
                  <a:srgbClr val="002060"/>
                </a:solidFill>
                <a:ea typeface="Calibri" panose="020F0502020204030204" pitchFamily="34" charset="0"/>
                <a:cs typeface="Arial" panose="020B0604020202020204" pitchFamily="34" charset="0"/>
              </a:rPr>
              <a:t> </a:t>
            </a:r>
            <a:r>
              <a:rPr lang="en-US" sz="2400" b="1" dirty="0" err="1">
                <a:solidFill>
                  <a:srgbClr val="002060"/>
                </a:solidFill>
                <a:ea typeface="Calibri" panose="020F0502020204030204" pitchFamily="34" charset="0"/>
                <a:cs typeface="Arial" panose="020B0604020202020204" pitchFamily="34" charset="0"/>
              </a:rPr>
              <a:t>tiêu</a:t>
            </a:r>
            <a:r>
              <a:rPr lang="en-US" sz="2400" b="1" dirty="0">
                <a:solidFill>
                  <a:srgbClr val="002060"/>
                </a:solidFill>
                <a:ea typeface="Calibri" panose="020F0502020204030204" pitchFamily="34" charset="0"/>
                <a:cs typeface="Arial" panose="020B0604020202020204" pitchFamily="34" charset="0"/>
              </a:rPr>
              <a:t> </a:t>
            </a:r>
            <a:r>
              <a:rPr lang="en-US" sz="2400" b="1" dirty="0" err="1">
                <a:solidFill>
                  <a:srgbClr val="002060"/>
                </a:solidFill>
                <a:ea typeface="Calibri" panose="020F0502020204030204" pitchFamily="34" charset="0"/>
                <a:cs typeface="Arial" panose="020B0604020202020204" pitchFamily="34" charset="0"/>
              </a:rPr>
              <a:t>dạy</a:t>
            </a:r>
            <a:r>
              <a:rPr lang="en-US" sz="2400" b="1" dirty="0">
                <a:solidFill>
                  <a:srgbClr val="002060"/>
                </a:solidFill>
                <a:ea typeface="Calibri" panose="020F0502020204030204" pitchFamily="34" charset="0"/>
                <a:cs typeface="Arial" panose="020B0604020202020204" pitchFamily="34" charset="0"/>
              </a:rPr>
              <a:t> </a:t>
            </a:r>
            <a:r>
              <a:rPr lang="en-US" sz="2400" b="1" dirty="0" err="1">
                <a:solidFill>
                  <a:srgbClr val="002060"/>
                </a:solidFill>
                <a:ea typeface="Calibri" panose="020F0502020204030204" pitchFamily="34" charset="0"/>
                <a:cs typeface="Arial" panose="020B0604020202020204" pitchFamily="34" charset="0"/>
              </a:rPr>
              <a:t>học</a:t>
            </a:r>
            <a:r>
              <a:rPr lang="en-US" sz="2400" b="1" dirty="0">
                <a:solidFill>
                  <a:srgbClr val="002060"/>
                </a:solidFill>
                <a:ea typeface="Calibri" panose="020F0502020204030204" pitchFamily="34" charset="0"/>
                <a:cs typeface="Arial" panose="020B0604020202020204" pitchFamily="34" charset="0"/>
              </a:rPr>
              <a:t> </a:t>
            </a:r>
            <a:r>
              <a:rPr lang="en-US" sz="2400" b="1" dirty="0" err="1">
                <a:solidFill>
                  <a:srgbClr val="002060"/>
                </a:solidFill>
                <a:ea typeface="Calibri" panose="020F0502020204030204" pitchFamily="34" charset="0"/>
                <a:cs typeface="Arial" panose="020B0604020202020204" pitchFamily="34" charset="0"/>
              </a:rPr>
              <a:t>tiếng</a:t>
            </a:r>
            <a:r>
              <a:rPr lang="en-US" sz="2400" b="1" dirty="0">
                <a:solidFill>
                  <a:srgbClr val="002060"/>
                </a:solidFill>
                <a:ea typeface="Calibri" panose="020F0502020204030204" pitchFamily="34" charset="0"/>
                <a:cs typeface="Arial" panose="020B0604020202020204" pitchFamily="34" charset="0"/>
              </a:rPr>
              <a:t> </a:t>
            </a:r>
            <a:r>
              <a:rPr lang="en-US" sz="2400" b="1" dirty="0" err="1">
                <a:solidFill>
                  <a:srgbClr val="002060"/>
                </a:solidFill>
                <a:ea typeface="Calibri" panose="020F0502020204030204" pitchFamily="34" charset="0"/>
                <a:cs typeface="Arial" panose="020B0604020202020204" pitchFamily="34" charset="0"/>
              </a:rPr>
              <a:t>Việt</a:t>
            </a:r>
            <a:r>
              <a:rPr lang="en-US" sz="2400" b="1" dirty="0">
                <a:solidFill>
                  <a:srgbClr val="002060"/>
                </a:solidFill>
                <a:ea typeface="Calibri" panose="020F0502020204030204" pitchFamily="34" charset="0"/>
                <a:cs typeface="Arial" panose="020B0604020202020204" pitchFamily="34" charset="0"/>
              </a:rPr>
              <a:t> </a:t>
            </a:r>
            <a:endParaRPr lang="vi-VN" sz="2400" b="1" dirty="0">
              <a:solidFill>
                <a:srgbClr val="002060"/>
              </a:solidFill>
              <a:ea typeface="Calibri" panose="020F0502020204030204" pitchFamily="34" charset="0"/>
              <a:cs typeface="Arial" panose="020B0604020202020204" pitchFamily="34" charset="0"/>
            </a:endParaRPr>
          </a:p>
          <a:p>
            <a:pPr algn="just">
              <a:lnSpc>
                <a:spcPct val="125000"/>
              </a:lnSpc>
            </a:pPr>
            <a:r>
              <a:rPr lang="vi-VN" sz="2400" b="1" dirty="0">
                <a:solidFill>
                  <a:srgbClr val="002060"/>
                </a:solidFill>
                <a:ea typeface="Calibri" panose="020F0502020204030204" pitchFamily="34" charset="0"/>
                <a:cs typeface="Arial" panose="020B0604020202020204" pitchFamily="34" charset="0"/>
              </a:rPr>
              <a:t>       </a:t>
            </a:r>
            <a:r>
              <a:rPr lang="vi-VN" sz="2400" dirty="0">
                <a:solidFill>
                  <a:srgbClr val="002060"/>
                </a:solidFill>
                <a:ea typeface="Calibri" panose="020F0502020204030204" pitchFamily="34" charset="0"/>
                <a:cs typeface="Arial" panose="020B0604020202020204" pitchFamily="34" charset="0"/>
              </a:rPr>
              <a:t>a</a:t>
            </a:r>
            <a:r>
              <a:rPr lang="en-US" sz="2400" dirty="0">
                <a:solidFill>
                  <a:srgbClr val="002060"/>
                </a:solidFill>
                <a:ea typeface="Calibri" panose="020F0502020204030204" pitchFamily="34" charset="0"/>
                <a:cs typeface="Arial" panose="020B0604020202020204" pitchFamily="34" charset="0"/>
              </a:rPr>
              <a:t>. </a:t>
            </a:r>
            <a:r>
              <a:rPr lang="vi-VN" sz="2400" dirty="0">
                <a:solidFill>
                  <a:srgbClr val="002060"/>
                </a:solidFill>
                <a:ea typeface="Calibri" panose="020F0502020204030204" pitchFamily="34" charset="0"/>
                <a:cs typeface="Arial" panose="020B0604020202020204" pitchFamily="34" charset="0"/>
              </a:rPr>
              <a:t>K</a:t>
            </a:r>
            <a:r>
              <a:rPr lang="en-US" sz="2400" dirty="0" err="1">
                <a:solidFill>
                  <a:srgbClr val="002060"/>
                </a:solidFill>
                <a:ea typeface="Calibri" panose="020F0502020204030204" pitchFamily="34" charset="0"/>
                <a:cs typeface="Arial" panose="020B0604020202020204" pitchFamily="34" charset="0"/>
              </a:rPr>
              <a:t>iến</a:t>
            </a:r>
            <a:r>
              <a:rPr lang="en-US" sz="2400" dirty="0">
                <a:solidFill>
                  <a:srgbClr val="002060"/>
                </a:solidFill>
                <a:ea typeface="Calibri" panose="020F0502020204030204" pitchFamily="34" charset="0"/>
                <a:cs typeface="Arial" panose="020B0604020202020204" pitchFamily="34" charset="0"/>
              </a:rPr>
              <a:t> </a:t>
            </a:r>
            <a:r>
              <a:rPr lang="en-US" sz="2400" dirty="0" err="1">
                <a:solidFill>
                  <a:srgbClr val="002060"/>
                </a:solidFill>
                <a:ea typeface="Calibri" panose="020F0502020204030204" pitchFamily="34" charset="0"/>
                <a:cs typeface="Arial" panose="020B0604020202020204" pitchFamily="34" charset="0"/>
              </a:rPr>
              <a:t>thức</a:t>
            </a:r>
            <a:r>
              <a:rPr lang="en-US" sz="2400" dirty="0">
                <a:solidFill>
                  <a:srgbClr val="002060"/>
                </a:solidFill>
                <a:ea typeface="Calibri" panose="020F0502020204030204" pitchFamily="34" charset="0"/>
                <a:cs typeface="Arial" panose="020B0604020202020204" pitchFamily="34" charset="0"/>
              </a:rPr>
              <a:t> </a:t>
            </a:r>
            <a:r>
              <a:rPr lang="en-US" sz="2400" dirty="0" err="1">
                <a:solidFill>
                  <a:srgbClr val="002060"/>
                </a:solidFill>
                <a:ea typeface="Calibri" panose="020F0502020204030204" pitchFamily="34" charset="0"/>
                <a:cs typeface="Arial" panose="020B0604020202020204" pitchFamily="34" charset="0"/>
              </a:rPr>
              <a:t>tiếng</a:t>
            </a:r>
            <a:r>
              <a:rPr lang="en-US" sz="2400" dirty="0">
                <a:solidFill>
                  <a:srgbClr val="002060"/>
                </a:solidFill>
                <a:ea typeface="Calibri" panose="020F0502020204030204" pitchFamily="34" charset="0"/>
                <a:cs typeface="Arial" panose="020B0604020202020204" pitchFamily="34" charset="0"/>
              </a:rPr>
              <a:t> </a:t>
            </a:r>
            <a:r>
              <a:rPr lang="en-US" sz="2400" dirty="0" err="1">
                <a:solidFill>
                  <a:srgbClr val="002060"/>
                </a:solidFill>
                <a:ea typeface="Calibri" panose="020F0502020204030204" pitchFamily="34" charset="0"/>
                <a:cs typeface="Arial" panose="020B0604020202020204" pitchFamily="34" charset="0"/>
              </a:rPr>
              <a:t>Việt</a:t>
            </a:r>
            <a:r>
              <a:rPr lang="en-US" sz="2400" dirty="0">
                <a:solidFill>
                  <a:srgbClr val="002060"/>
                </a:solidFill>
                <a:ea typeface="Calibri" panose="020F0502020204030204" pitchFamily="34" charset="0"/>
                <a:cs typeface="Arial" panose="020B0604020202020204" pitchFamily="34" charset="0"/>
              </a:rPr>
              <a:t> </a:t>
            </a:r>
            <a:r>
              <a:rPr lang="vi-VN" sz="2400" dirty="0">
                <a:solidFill>
                  <a:srgbClr val="002060"/>
                </a:solidFill>
                <a:ea typeface="Calibri" panose="020F0502020204030204" pitchFamily="34" charset="0"/>
                <a:cs typeface="Arial" panose="020B0604020202020204" pitchFamily="34" charset="0"/>
              </a:rPr>
              <a:t>được đưa </a:t>
            </a:r>
            <a:r>
              <a:rPr lang="en-US" sz="2400" dirty="0" err="1">
                <a:solidFill>
                  <a:srgbClr val="002060"/>
                </a:solidFill>
                <a:ea typeface="Calibri" panose="020F0502020204030204" pitchFamily="34" charset="0"/>
                <a:cs typeface="Arial" panose="020B0604020202020204" pitchFamily="34" charset="0"/>
              </a:rPr>
              <a:t>vào</a:t>
            </a:r>
            <a:r>
              <a:rPr lang="vi-VN" sz="2400" dirty="0">
                <a:solidFill>
                  <a:srgbClr val="002060"/>
                </a:solidFill>
                <a:ea typeface="Calibri" panose="020F0502020204030204" pitchFamily="34" charset="0"/>
                <a:cs typeface="Arial" panose="020B0604020202020204" pitchFamily="34" charset="0"/>
              </a:rPr>
              <a:t> </a:t>
            </a:r>
            <a:r>
              <a:rPr lang="en-US" sz="2400" i="1" dirty="0" err="1">
                <a:solidFill>
                  <a:srgbClr val="002060"/>
                </a:solidFill>
                <a:ea typeface="Calibri" panose="020F0502020204030204" pitchFamily="34" charset="0"/>
                <a:cs typeface="Arial" panose="020B0604020202020204" pitchFamily="34" charset="0"/>
              </a:rPr>
              <a:t>Ngữ</a:t>
            </a:r>
            <a:r>
              <a:rPr lang="en-US" sz="2400" i="1" dirty="0">
                <a:solidFill>
                  <a:srgbClr val="002060"/>
                </a:solidFill>
                <a:ea typeface="Calibri" panose="020F0502020204030204" pitchFamily="34" charset="0"/>
                <a:cs typeface="Arial" panose="020B0604020202020204" pitchFamily="34" charset="0"/>
              </a:rPr>
              <a:t> </a:t>
            </a:r>
            <a:r>
              <a:rPr lang="en-US" sz="2400" i="1" dirty="0" err="1">
                <a:solidFill>
                  <a:srgbClr val="002060"/>
                </a:solidFill>
                <a:ea typeface="Calibri" panose="020F0502020204030204" pitchFamily="34" charset="0"/>
                <a:cs typeface="Arial" panose="020B0604020202020204" pitchFamily="34" charset="0"/>
              </a:rPr>
              <a:t>văn</a:t>
            </a:r>
            <a:r>
              <a:rPr lang="en-US" sz="2400" i="1" dirty="0">
                <a:solidFill>
                  <a:srgbClr val="002060"/>
                </a:solidFill>
                <a:ea typeface="Calibri" panose="020F0502020204030204" pitchFamily="34" charset="0"/>
                <a:cs typeface="Arial" panose="020B0604020202020204" pitchFamily="34" charset="0"/>
              </a:rPr>
              <a:t> </a:t>
            </a:r>
            <a:r>
              <a:rPr lang="vi-VN" sz="2400" i="1" dirty="0">
                <a:solidFill>
                  <a:srgbClr val="002060"/>
                </a:solidFill>
                <a:ea typeface="Calibri" panose="020F0502020204030204" pitchFamily="34" charset="0"/>
                <a:cs typeface="Arial" panose="020B0604020202020204" pitchFamily="34" charset="0"/>
              </a:rPr>
              <a:t>10</a:t>
            </a:r>
            <a:r>
              <a:rPr lang="en-US" sz="2400" dirty="0">
                <a:solidFill>
                  <a:srgbClr val="002060"/>
                </a:solidFill>
                <a:ea typeface="Calibri" panose="020F0502020204030204" pitchFamily="34" charset="0"/>
                <a:cs typeface="Arial" panose="020B0604020202020204" pitchFamily="34" charset="0"/>
              </a:rPr>
              <a:t> </a:t>
            </a:r>
            <a:r>
              <a:rPr lang="en-US" sz="2400" dirty="0" err="1">
                <a:solidFill>
                  <a:srgbClr val="002060"/>
                </a:solidFill>
                <a:ea typeface="Calibri" panose="020F0502020204030204" pitchFamily="34" charset="0"/>
                <a:cs typeface="Arial" panose="020B0604020202020204" pitchFamily="34" charset="0"/>
              </a:rPr>
              <a:t>theo</a:t>
            </a:r>
            <a:r>
              <a:rPr lang="en-US" sz="2400" dirty="0">
                <a:solidFill>
                  <a:srgbClr val="002060"/>
                </a:solidFill>
                <a:ea typeface="Calibri" panose="020F0502020204030204" pitchFamily="34" charset="0"/>
                <a:cs typeface="Arial" panose="020B0604020202020204" pitchFamily="34" charset="0"/>
              </a:rPr>
              <a:t> </a:t>
            </a:r>
            <a:r>
              <a:rPr lang="en-US" sz="2400" dirty="0" err="1">
                <a:solidFill>
                  <a:srgbClr val="002060"/>
                </a:solidFill>
                <a:ea typeface="Calibri" panose="020F0502020204030204" pitchFamily="34" charset="0"/>
                <a:cs typeface="Arial" panose="020B0604020202020204" pitchFamily="34" charset="0"/>
              </a:rPr>
              <a:t>yêu</a:t>
            </a:r>
            <a:r>
              <a:rPr lang="en-US" sz="2400" dirty="0">
                <a:solidFill>
                  <a:srgbClr val="002060"/>
                </a:solidFill>
                <a:ea typeface="Calibri" panose="020F0502020204030204" pitchFamily="34" charset="0"/>
                <a:cs typeface="Arial" panose="020B0604020202020204" pitchFamily="34" charset="0"/>
              </a:rPr>
              <a:t> </a:t>
            </a:r>
            <a:r>
              <a:rPr lang="en-US" sz="2400" dirty="0" err="1">
                <a:solidFill>
                  <a:srgbClr val="002060"/>
                </a:solidFill>
                <a:ea typeface="Calibri" panose="020F0502020204030204" pitchFamily="34" charset="0"/>
                <a:cs typeface="Arial" panose="020B0604020202020204" pitchFamily="34" charset="0"/>
              </a:rPr>
              <a:t>cầu</a:t>
            </a:r>
            <a:r>
              <a:rPr lang="en-US" sz="2400" dirty="0">
                <a:solidFill>
                  <a:srgbClr val="002060"/>
                </a:solidFill>
                <a:ea typeface="Calibri" panose="020F0502020204030204" pitchFamily="34" charset="0"/>
                <a:cs typeface="Arial" panose="020B0604020202020204" pitchFamily="34" charset="0"/>
              </a:rPr>
              <a:t> </a:t>
            </a:r>
            <a:r>
              <a:rPr lang="en-US" sz="2400" dirty="0" err="1">
                <a:solidFill>
                  <a:srgbClr val="002060"/>
                </a:solidFill>
                <a:ea typeface="Calibri" panose="020F0502020204030204" pitchFamily="34" charset="0"/>
                <a:cs typeface="Arial" panose="020B0604020202020204" pitchFamily="34" charset="0"/>
              </a:rPr>
              <a:t>của</a:t>
            </a:r>
            <a:r>
              <a:rPr lang="en-US" sz="2400" dirty="0">
                <a:solidFill>
                  <a:srgbClr val="002060"/>
                </a:solidFill>
                <a:ea typeface="Calibri" panose="020F0502020204030204" pitchFamily="34" charset="0"/>
                <a:cs typeface="Arial" panose="020B0604020202020204" pitchFamily="34" charset="0"/>
              </a:rPr>
              <a:t> </a:t>
            </a:r>
            <a:r>
              <a:rPr lang="en-US" sz="2400" i="1" dirty="0" err="1">
                <a:solidFill>
                  <a:srgbClr val="002060"/>
                </a:solidFill>
                <a:ea typeface="Calibri" panose="020F0502020204030204" pitchFamily="34" charset="0"/>
                <a:cs typeface="Arial" panose="020B0604020202020204" pitchFamily="34" charset="0"/>
              </a:rPr>
              <a:t>Chương</a:t>
            </a:r>
            <a:r>
              <a:rPr lang="en-US" sz="2400" i="1" dirty="0">
                <a:solidFill>
                  <a:srgbClr val="002060"/>
                </a:solidFill>
                <a:ea typeface="Calibri" panose="020F0502020204030204" pitchFamily="34" charset="0"/>
                <a:cs typeface="Arial" panose="020B0604020202020204" pitchFamily="34" charset="0"/>
              </a:rPr>
              <a:t> </a:t>
            </a:r>
            <a:r>
              <a:rPr lang="en-US" sz="2400" i="1" dirty="0" err="1">
                <a:solidFill>
                  <a:srgbClr val="002060"/>
                </a:solidFill>
                <a:ea typeface="Calibri" panose="020F0502020204030204" pitchFamily="34" charset="0"/>
                <a:cs typeface="Arial" panose="020B0604020202020204" pitchFamily="34" charset="0"/>
              </a:rPr>
              <a:t>trình</a:t>
            </a:r>
            <a:r>
              <a:rPr lang="en-US" sz="2400" dirty="0">
                <a:solidFill>
                  <a:srgbClr val="002060"/>
                </a:solidFill>
                <a:ea typeface="Calibri" panose="020F0502020204030204" pitchFamily="34" charset="0"/>
                <a:cs typeface="Arial" panose="020B0604020202020204" pitchFamily="34" charset="0"/>
              </a:rPr>
              <a:t>.</a:t>
            </a:r>
            <a:r>
              <a:rPr lang="vi-VN" sz="2400" dirty="0">
                <a:solidFill>
                  <a:srgbClr val="002060"/>
                </a:solidFill>
                <a:ea typeface="Calibri" panose="020F0502020204030204" pitchFamily="34" charset="0"/>
                <a:cs typeface="Arial" panose="020B0604020202020204" pitchFamily="34" charset="0"/>
              </a:rPr>
              <a:t> Bao gồm:</a:t>
            </a:r>
            <a:endParaRPr lang="en-US" sz="2400" dirty="0">
              <a:solidFill>
                <a:srgbClr val="002060"/>
              </a:solidFill>
              <a:ea typeface="Calibri" panose="020F0502020204030204" pitchFamily="34" charset="0"/>
              <a:cs typeface="Arial" panose="020B0604020202020204" pitchFamily="34" charset="0"/>
            </a:endParaRPr>
          </a:p>
          <a:p>
            <a:pPr algn="just">
              <a:lnSpc>
                <a:spcPct val="125000"/>
              </a:lnSpc>
            </a:pPr>
            <a:r>
              <a:rPr lang="en-US" sz="2400" dirty="0">
                <a:solidFill>
                  <a:srgbClr val="002060"/>
                </a:solidFill>
              </a:rPr>
              <a:t>      </a:t>
            </a:r>
            <a:r>
              <a:rPr lang="vi-VN" sz="2400" dirty="0">
                <a:solidFill>
                  <a:srgbClr val="002060"/>
                </a:solidFill>
              </a:rPr>
              <a:t> </a:t>
            </a:r>
            <a:r>
              <a:rPr lang="en-US" sz="2400" dirty="0">
                <a:solidFill>
                  <a:srgbClr val="002060"/>
                </a:solidFill>
              </a:rPr>
              <a:t>– </a:t>
            </a:r>
            <a:r>
              <a:rPr lang="en-US" sz="2400" dirty="0" err="1">
                <a:solidFill>
                  <a:srgbClr val="002060"/>
                </a:solidFill>
              </a:rPr>
              <a:t>Từ</a:t>
            </a:r>
            <a:r>
              <a:rPr lang="en-US" sz="2400" dirty="0">
                <a:solidFill>
                  <a:srgbClr val="002060"/>
                </a:solidFill>
              </a:rPr>
              <a:t> </a:t>
            </a:r>
            <a:r>
              <a:rPr lang="en-US" sz="2400" dirty="0" err="1">
                <a:solidFill>
                  <a:srgbClr val="002060"/>
                </a:solidFill>
              </a:rPr>
              <a:t>vựng</a:t>
            </a:r>
            <a:r>
              <a:rPr lang="en-US" sz="2400" dirty="0">
                <a:solidFill>
                  <a:srgbClr val="002060"/>
                </a:solidFill>
              </a:rPr>
              <a:t>: </a:t>
            </a:r>
            <a:r>
              <a:rPr lang="en-US" sz="2400" dirty="0" err="1">
                <a:solidFill>
                  <a:srgbClr val="002060"/>
                </a:solidFill>
              </a:rPr>
              <a:t>Lỗi</a:t>
            </a:r>
            <a:r>
              <a:rPr lang="en-US" sz="2400" dirty="0">
                <a:solidFill>
                  <a:srgbClr val="002060"/>
                </a:solidFill>
              </a:rPr>
              <a:t> </a:t>
            </a:r>
            <a:r>
              <a:rPr lang="en-US" sz="2400" dirty="0" err="1">
                <a:solidFill>
                  <a:srgbClr val="002060"/>
                </a:solidFill>
              </a:rPr>
              <a:t>dùng</a:t>
            </a:r>
            <a:r>
              <a:rPr lang="en-US" sz="2400" dirty="0">
                <a:solidFill>
                  <a:srgbClr val="002060"/>
                </a:solidFill>
              </a:rPr>
              <a:t> </a:t>
            </a:r>
            <a:r>
              <a:rPr lang="en-US" sz="2400" dirty="0" err="1">
                <a:solidFill>
                  <a:srgbClr val="002060"/>
                </a:solidFill>
              </a:rPr>
              <a:t>từ</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cách</a:t>
            </a:r>
            <a:r>
              <a:rPr lang="en-US" sz="2400" dirty="0">
                <a:solidFill>
                  <a:srgbClr val="002060"/>
                </a:solidFill>
              </a:rPr>
              <a:t> </a:t>
            </a:r>
            <a:r>
              <a:rPr lang="en-US" sz="2400" dirty="0" err="1">
                <a:solidFill>
                  <a:srgbClr val="002060"/>
                </a:solidFill>
              </a:rPr>
              <a:t>sửa</a:t>
            </a:r>
            <a:endParaRPr lang="vi-VN" sz="2400" dirty="0">
              <a:solidFill>
                <a:srgbClr val="002060"/>
              </a:solidFill>
            </a:endParaRPr>
          </a:p>
          <a:p>
            <a:pPr algn="just">
              <a:lnSpc>
                <a:spcPct val="125000"/>
              </a:lnSpc>
            </a:pPr>
            <a:r>
              <a:rPr lang="en-US" sz="2400" dirty="0">
                <a:solidFill>
                  <a:srgbClr val="002060"/>
                </a:solidFill>
              </a:rPr>
              <a:t> </a:t>
            </a:r>
            <a:r>
              <a:rPr lang="vi-VN" sz="2400" dirty="0">
                <a:solidFill>
                  <a:srgbClr val="002060"/>
                </a:solidFill>
              </a:rPr>
              <a:t>      </a:t>
            </a:r>
            <a:r>
              <a:rPr lang="en-US" sz="2400" dirty="0">
                <a:solidFill>
                  <a:srgbClr val="002060"/>
                </a:solidFill>
              </a:rPr>
              <a:t>– </a:t>
            </a:r>
            <a:r>
              <a:rPr lang="en-US" sz="2400" dirty="0" err="1">
                <a:solidFill>
                  <a:srgbClr val="002060"/>
                </a:solidFill>
              </a:rPr>
              <a:t>Ngữ</a:t>
            </a:r>
            <a:r>
              <a:rPr lang="en-US" sz="2400" dirty="0">
                <a:solidFill>
                  <a:srgbClr val="002060"/>
                </a:solidFill>
              </a:rPr>
              <a:t> </a:t>
            </a:r>
            <a:r>
              <a:rPr lang="en-US" sz="2400" dirty="0" err="1">
                <a:solidFill>
                  <a:srgbClr val="002060"/>
                </a:solidFill>
              </a:rPr>
              <a:t>pháp</a:t>
            </a:r>
            <a:r>
              <a:rPr lang="en-US" sz="2400" dirty="0">
                <a:solidFill>
                  <a:srgbClr val="002060"/>
                </a:solidFill>
              </a:rPr>
              <a:t>: </a:t>
            </a:r>
            <a:r>
              <a:rPr lang="en-US" sz="2400" dirty="0" err="1">
                <a:solidFill>
                  <a:srgbClr val="002060"/>
                </a:solidFill>
              </a:rPr>
              <a:t>Lỗi</a:t>
            </a:r>
            <a:r>
              <a:rPr lang="en-US" sz="2400" dirty="0">
                <a:solidFill>
                  <a:srgbClr val="002060"/>
                </a:solidFill>
              </a:rPr>
              <a:t> </a:t>
            </a:r>
            <a:r>
              <a:rPr lang="en-US" sz="2400" dirty="0" err="1">
                <a:solidFill>
                  <a:srgbClr val="002060"/>
                </a:solidFill>
              </a:rPr>
              <a:t>về</a:t>
            </a:r>
            <a:r>
              <a:rPr lang="en-US" sz="2400" dirty="0">
                <a:solidFill>
                  <a:srgbClr val="002060"/>
                </a:solidFill>
              </a:rPr>
              <a:t> </a:t>
            </a:r>
            <a:r>
              <a:rPr lang="en-US" sz="2400" dirty="0" err="1">
                <a:solidFill>
                  <a:srgbClr val="002060"/>
                </a:solidFill>
              </a:rPr>
              <a:t>trật</a:t>
            </a:r>
            <a:r>
              <a:rPr lang="en-US" sz="2400" dirty="0">
                <a:solidFill>
                  <a:srgbClr val="002060"/>
                </a:solidFill>
              </a:rPr>
              <a:t> </a:t>
            </a:r>
            <a:r>
              <a:rPr lang="en-US" sz="2400" dirty="0" err="1">
                <a:solidFill>
                  <a:srgbClr val="002060"/>
                </a:solidFill>
              </a:rPr>
              <a:t>tự</a:t>
            </a:r>
            <a:r>
              <a:rPr lang="en-US" sz="2400" dirty="0">
                <a:solidFill>
                  <a:srgbClr val="002060"/>
                </a:solidFill>
              </a:rPr>
              <a:t> </a:t>
            </a:r>
            <a:r>
              <a:rPr lang="en-US" sz="2400" dirty="0" err="1">
                <a:solidFill>
                  <a:srgbClr val="002060"/>
                </a:solidFill>
              </a:rPr>
              <a:t>từ</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cách</a:t>
            </a:r>
            <a:r>
              <a:rPr lang="en-US" sz="2400" dirty="0">
                <a:solidFill>
                  <a:srgbClr val="002060"/>
                </a:solidFill>
              </a:rPr>
              <a:t> </a:t>
            </a:r>
            <a:r>
              <a:rPr lang="en-US" sz="2400" dirty="0" err="1">
                <a:solidFill>
                  <a:srgbClr val="002060"/>
                </a:solidFill>
              </a:rPr>
              <a:t>sửa</a:t>
            </a:r>
            <a:endParaRPr lang="vi-VN" sz="2400" dirty="0">
              <a:solidFill>
                <a:srgbClr val="002060"/>
              </a:solidFill>
            </a:endParaRPr>
          </a:p>
          <a:p>
            <a:pPr algn="just">
              <a:lnSpc>
                <a:spcPct val="125000"/>
              </a:lnSpc>
            </a:pPr>
            <a:r>
              <a:rPr lang="vi-VN" sz="2400" dirty="0">
                <a:solidFill>
                  <a:srgbClr val="002060"/>
                </a:solidFill>
              </a:rPr>
              <a:t>       </a:t>
            </a:r>
            <a:r>
              <a:rPr lang="en-US" sz="2400" dirty="0">
                <a:solidFill>
                  <a:srgbClr val="002060"/>
                </a:solidFill>
              </a:rPr>
              <a:t>– </a:t>
            </a:r>
            <a:r>
              <a:rPr lang="en-US" sz="2400" dirty="0" err="1">
                <a:solidFill>
                  <a:srgbClr val="002060"/>
                </a:solidFill>
              </a:rPr>
              <a:t>Hoạt</a:t>
            </a:r>
            <a:r>
              <a:rPr lang="en-US" sz="2400" dirty="0">
                <a:solidFill>
                  <a:srgbClr val="002060"/>
                </a:solidFill>
              </a:rPr>
              <a:t> </a:t>
            </a:r>
            <a:r>
              <a:rPr lang="en-US" sz="2400" dirty="0" err="1">
                <a:solidFill>
                  <a:srgbClr val="002060"/>
                </a:solidFill>
              </a:rPr>
              <a:t>động</a:t>
            </a:r>
            <a:r>
              <a:rPr lang="en-US" sz="2400" dirty="0">
                <a:solidFill>
                  <a:srgbClr val="002060"/>
                </a:solidFill>
              </a:rPr>
              <a:t> </a:t>
            </a:r>
            <a:r>
              <a:rPr lang="en-US" sz="2400" dirty="0" err="1">
                <a:solidFill>
                  <a:srgbClr val="002060"/>
                </a:solidFill>
              </a:rPr>
              <a:t>giao</a:t>
            </a:r>
            <a:r>
              <a:rPr lang="en-US" sz="2400" dirty="0">
                <a:solidFill>
                  <a:srgbClr val="002060"/>
                </a:solidFill>
              </a:rPr>
              <a:t> </a:t>
            </a:r>
            <a:r>
              <a:rPr lang="en-US" sz="2400" dirty="0" err="1">
                <a:solidFill>
                  <a:srgbClr val="002060"/>
                </a:solidFill>
              </a:rPr>
              <a:t>tiếp</a:t>
            </a:r>
            <a:r>
              <a:rPr lang="en-US" sz="2400" dirty="0">
                <a:solidFill>
                  <a:srgbClr val="002060"/>
                </a:solidFill>
              </a:rPr>
              <a:t>: </a:t>
            </a:r>
            <a:r>
              <a:rPr lang="en-US" sz="2400" dirty="0" err="1">
                <a:solidFill>
                  <a:srgbClr val="002060"/>
                </a:solidFill>
              </a:rPr>
              <a:t>Biện</a:t>
            </a:r>
            <a:r>
              <a:rPr lang="en-US" sz="2400" dirty="0">
                <a:solidFill>
                  <a:srgbClr val="002060"/>
                </a:solidFill>
              </a:rPr>
              <a:t> </a:t>
            </a:r>
            <a:r>
              <a:rPr lang="en-US" sz="2400" dirty="0" err="1">
                <a:solidFill>
                  <a:srgbClr val="002060"/>
                </a:solidFill>
              </a:rPr>
              <a:t>pháp</a:t>
            </a:r>
            <a:r>
              <a:rPr lang="en-US" sz="2400" dirty="0">
                <a:solidFill>
                  <a:srgbClr val="002060"/>
                </a:solidFill>
              </a:rPr>
              <a:t> </a:t>
            </a:r>
            <a:r>
              <a:rPr lang="en-US" sz="2400" dirty="0" err="1">
                <a:solidFill>
                  <a:srgbClr val="002060"/>
                </a:solidFill>
              </a:rPr>
              <a:t>tu</a:t>
            </a:r>
            <a:r>
              <a:rPr lang="en-US" sz="2400" dirty="0">
                <a:solidFill>
                  <a:srgbClr val="002060"/>
                </a:solidFill>
              </a:rPr>
              <a:t> </a:t>
            </a:r>
            <a:r>
              <a:rPr lang="en-US" sz="2400" dirty="0" err="1">
                <a:solidFill>
                  <a:srgbClr val="002060"/>
                </a:solidFill>
              </a:rPr>
              <a:t>từ</a:t>
            </a:r>
            <a:r>
              <a:rPr lang="en-US" sz="2400" dirty="0">
                <a:solidFill>
                  <a:srgbClr val="002060"/>
                </a:solidFill>
              </a:rPr>
              <a:t> </a:t>
            </a:r>
            <a:r>
              <a:rPr lang="en-US" sz="2400" dirty="0" err="1" smtClean="0">
                <a:solidFill>
                  <a:srgbClr val="002060"/>
                </a:solidFill>
              </a:rPr>
              <a:t>chêm</a:t>
            </a:r>
            <a:r>
              <a:rPr lang="en-US" sz="2400" dirty="0" smtClean="0">
                <a:solidFill>
                  <a:srgbClr val="002060"/>
                </a:solidFill>
              </a:rPr>
              <a:t> </a:t>
            </a:r>
            <a:r>
              <a:rPr lang="en-US" sz="2400" dirty="0" err="1">
                <a:solidFill>
                  <a:srgbClr val="002060"/>
                </a:solidFill>
              </a:rPr>
              <a:t>xen</a:t>
            </a:r>
            <a:r>
              <a:rPr lang="en-US" sz="2400" dirty="0">
                <a:solidFill>
                  <a:srgbClr val="002060"/>
                </a:solidFill>
              </a:rPr>
              <a:t>, </a:t>
            </a:r>
            <a:r>
              <a:rPr lang="en-US" sz="2400" dirty="0" err="1">
                <a:solidFill>
                  <a:srgbClr val="002060"/>
                </a:solidFill>
              </a:rPr>
              <a:t>liệt</a:t>
            </a:r>
            <a:r>
              <a:rPr lang="vi-VN" sz="2400" dirty="0">
                <a:solidFill>
                  <a:srgbClr val="002060"/>
                </a:solidFill>
              </a:rPr>
              <a:t> kê: </a:t>
            </a:r>
            <a:r>
              <a:rPr lang="en-US" sz="2400" dirty="0" err="1">
                <a:solidFill>
                  <a:srgbClr val="002060"/>
                </a:solidFill>
              </a:rPr>
              <a:t>đặc</a:t>
            </a:r>
            <a:r>
              <a:rPr lang="en-US" sz="2400" dirty="0">
                <a:solidFill>
                  <a:srgbClr val="002060"/>
                </a:solidFill>
              </a:rPr>
              <a:t> </a:t>
            </a:r>
            <a:r>
              <a:rPr lang="en-US" sz="2400" dirty="0" err="1">
                <a:solidFill>
                  <a:srgbClr val="002060"/>
                </a:solidFill>
              </a:rPr>
              <a:t>điểm</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tác</a:t>
            </a:r>
            <a:r>
              <a:rPr lang="en-US" sz="2400" dirty="0">
                <a:solidFill>
                  <a:srgbClr val="002060"/>
                </a:solidFill>
              </a:rPr>
              <a:t> </a:t>
            </a:r>
            <a:r>
              <a:rPr lang="en-US" sz="2400" dirty="0" err="1">
                <a:solidFill>
                  <a:srgbClr val="002060"/>
                </a:solidFill>
              </a:rPr>
              <a:t>dụng</a:t>
            </a:r>
            <a:r>
              <a:rPr lang="vi-VN" sz="2400" dirty="0">
                <a:solidFill>
                  <a:srgbClr val="002060"/>
                </a:solidFill>
              </a:rPr>
              <a:t>; l</a:t>
            </a:r>
            <a:r>
              <a:rPr lang="en-US" sz="2400" dirty="0" err="1">
                <a:solidFill>
                  <a:srgbClr val="002060"/>
                </a:solidFill>
              </a:rPr>
              <a:t>ỗi</a:t>
            </a:r>
            <a:r>
              <a:rPr lang="en-US" sz="2400" dirty="0">
                <a:solidFill>
                  <a:srgbClr val="002060"/>
                </a:solidFill>
              </a:rPr>
              <a:t> </a:t>
            </a:r>
            <a:r>
              <a:rPr lang="en-US" sz="2400" dirty="0" err="1">
                <a:solidFill>
                  <a:srgbClr val="002060"/>
                </a:solidFill>
              </a:rPr>
              <a:t>về</a:t>
            </a:r>
            <a:r>
              <a:rPr lang="en-US" sz="2400" dirty="0">
                <a:solidFill>
                  <a:srgbClr val="002060"/>
                </a:solidFill>
              </a:rPr>
              <a:t> </a:t>
            </a:r>
            <a:r>
              <a:rPr lang="en-US" sz="2400" dirty="0" err="1">
                <a:solidFill>
                  <a:srgbClr val="002060"/>
                </a:solidFill>
              </a:rPr>
              <a:t>liên</a:t>
            </a:r>
            <a:r>
              <a:rPr lang="en-US" sz="2400" dirty="0">
                <a:solidFill>
                  <a:srgbClr val="002060"/>
                </a:solidFill>
              </a:rPr>
              <a:t> </a:t>
            </a:r>
            <a:r>
              <a:rPr lang="en-US" sz="2400" dirty="0" err="1">
                <a:solidFill>
                  <a:srgbClr val="002060"/>
                </a:solidFill>
              </a:rPr>
              <a:t>kết</a:t>
            </a:r>
            <a:r>
              <a:rPr lang="en-US" sz="2400" dirty="0">
                <a:solidFill>
                  <a:srgbClr val="002060"/>
                </a:solidFill>
              </a:rPr>
              <a:t> </a:t>
            </a:r>
            <a:r>
              <a:rPr lang="en-US" sz="2400" dirty="0" err="1">
                <a:solidFill>
                  <a:srgbClr val="002060"/>
                </a:solidFill>
              </a:rPr>
              <a:t>đoạn</a:t>
            </a:r>
            <a:r>
              <a:rPr lang="en-US" sz="2400" dirty="0">
                <a:solidFill>
                  <a:srgbClr val="002060"/>
                </a:solidFill>
              </a:rPr>
              <a:t> </a:t>
            </a:r>
            <a:r>
              <a:rPr lang="en-US" sz="2400" dirty="0" err="1">
                <a:solidFill>
                  <a:srgbClr val="002060"/>
                </a:solidFill>
              </a:rPr>
              <a:t>văn</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văn</a:t>
            </a:r>
            <a:r>
              <a:rPr lang="vi-VN" sz="2400" dirty="0">
                <a:solidFill>
                  <a:srgbClr val="002060"/>
                </a:solidFill>
              </a:rPr>
              <a:t> </a:t>
            </a:r>
            <a:r>
              <a:rPr lang="en-US" sz="2400" dirty="0" err="1">
                <a:solidFill>
                  <a:srgbClr val="002060"/>
                </a:solidFill>
              </a:rPr>
              <a:t>bản</a:t>
            </a:r>
            <a:r>
              <a:rPr lang="en-US" sz="2400" dirty="0">
                <a:solidFill>
                  <a:srgbClr val="002060"/>
                </a:solidFill>
              </a:rPr>
              <a:t>: </a:t>
            </a:r>
            <a:r>
              <a:rPr lang="en-US" sz="2400" dirty="0" err="1">
                <a:solidFill>
                  <a:srgbClr val="002060"/>
                </a:solidFill>
              </a:rPr>
              <a:t>dấu</a:t>
            </a:r>
            <a:r>
              <a:rPr lang="en-US" sz="2400" dirty="0">
                <a:solidFill>
                  <a:srgbClr val="002060"/>
                </a:solidFill>
              </a:rPr>
              <a:t> </a:t>
            </a:r>
            <a:r>
              <a:rPr lang="en-US" sz="2400" dirty="0" err="1">
                <a:solidFill>
                  <a:srgbClr val="002060"/>
                </a:solidFill>
              </a:rPr>
              <a:t>hiệu</a:t>
            </a:r>
            <a:r>
              <a:rPr lang="en-US" sz="2400" dirty="0">
                <a:solidFill>
                  <a:srgbClr val="002060"/>
                </a:solidFill>
              </a:rPr>
              <a:t> </a:t>
            </a:r>
            <a:r>
              <a:rPr lang="en-US" sz="2400" dirty="0" err="1">
                <a:solidFill>
                  <a:srgbClr val="002060"/>
                </a:solidFill>
              </a:rPr>
              <a:t>nhận</a:t>
            </a:r>
            <a:r>
              <a:rPr lang="en-US" sz="2400" dirty="0">
                <a:solidFill>
                  <a:srgbClr val="002060"/>
                </a:solidFill>
              </a:rPr>
              <a:t> </a:t>
            </a:r>
            <a:r>
              <a:rPr lang="en-US" sz="2400" dirty="0" err="1">
                <a:solidFill>
                  <a:srgbClr val="002060"/>
                </a:solidFill>
              </a:rPr>
              <a:t>biết</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cách</a:t>
            </a:r>
            <a:r>
              <a:rPr lang="en-US" sz="2400" dirty="0">
                <a:solidFill>
                  <a:srgbClr val="002060"/>
                </a:solidFill>
              </a:rPr>
              <a:t> </a:t>
            </a:r>
            <a:r>
              <a:rPr lang="en-US" sz="2400" dirty="0" err="1">
                <a:solidFill>
                  <a:srgbClr val="002060"/>
                </a:solidFill>
              </a:rPr>
              <a:t>chỉnh</a:t>
            </a:r>
            <a:r>
              <a:rPr lang="vi-VN" sz="2400" dirty="0">
                <a:solidFill>
                  <a:srgbClr val="002060"/>
                </a:solidFill>
              </a:rPr>
              <a:t> </a:t>
            </a:r>
            <a:r>
              <a:rPr lang="en-US" sz="2400" dirty="0" err="1">
                <a:solidFill>
                  <a:srgbClr val="002060"/>
                </a:solidFill>
              </a:rPr>
              <a:t>sửa</a:t>
            </a:r>
            <a:r>
              <a:rPr lang="vi-VN" sz="2400" dirty="0">
                <a:solidFill>
                  <a:srgbClr val="002060"/>
                </a:solidFill>
              </a:rPr>
              <a:t>.</a:t>
            </a:r>
          </a:p>
          <a:p>
            <a:pPr algn="just">
              <a:lnSpc>
                <a:spcPct val="125000"/>
              </a:lnSpc>
            </a:pPr>
            <a:r>
              <a:rPr lang="vi-VN" sz="2400" dirty="0">
                <a:solidFill>
                  <a:srgbClr val="002060"/>
                </a:solidFill>
              </a:rPr>
              <a:t>      </a:t>
            </a:r>
            <a:r>
              <a:rPr lang="en-US" sz="2400" dirty="0">
                <a:solidFill>
                  <a:srgbClr val="002060"/>
                </a:solidFill>
              </a:rPr>
              <a:t>– </a:t>
            </a:r>
            <a:r>
              <a:rPr lang="vi-VN" sz="2400" dirty="0">
                <a:solidFill>
                  <a:srgbClr val="002060"/>
                </a:solidFill>
              </a:rPr>
              <a:t>Phương tiện giao tiếp phi ngôn ngữ: hình ảnh, số liệu, biểu đồ, sơ </a:t>
            </a:r>
            <a:r>
              <a:rPr lang="en-US" sz="2400" dirty="0" err="1">
                <a:solidFill>
                  <a:srgbClr val="002060"/>
                </a:solidFill>
              </a:rPr>
              <a:t>đồ</a:t>
            </a:r>
            <a:r>
              <a:rPr lang="en-US" sz="2400" dirty="0">
                <a:solidFill>
                  <a:srgbClr val="002060"/>
                </a:solidFill>
              </a:rPr>
              <a:t>,...</a:t>
            </a:r>
            <a:endParaRPr lang="vi-VN" sz="2400" dirty="0">
              <a:solidFill>
                <a:srgbClr val="002060"/>
              </a:solidFill>
            </a:endParaRPr>
          </a:p>
          <a:p>
            <a:pPr algn="just">
              <a:lnSpc>
                <a:spcPct val="125000"/>
              </a:lnSpc>
            </a:pPr>
            <a:endParaRPr lang="vi-VN" sz="2400" dirty="0">
              <a:solidFill>
                <a:srgbClr val="002060"/>
              </a:solidFill>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126</a:t>
            </a:fld>
            <a:endParaRPr lang="en-US"/>
          </a:p>
        </p:txBody>
      </p:sp>
    </p:spTree>
    <p:extLst>
      <p:ext uri="{BB962C8B-B14F-4D97-AF65-F5344CB8AC3E}">
        <p14:creationId xmlns:p14="http://schemas.microsoft.com/office/powerpoint/2010/main" val="11504118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56968" y="1375392"/>
            <a:ext cx="10078064" cy="4201920"/>
          </a:xfrm>
          <a:prstGeom prst="rect">
            <a:avLst/>
          </a:prstGeom>
        </p:spPr>
        <p:txBody>
          <a:bodyPr wrap="square">
            <a:spAutoFit/>
          </a:bodyPr>
          <a:lstStyle/>
          <a:p>
            <a:pPr algn="just">
              <a:lnSpc>
                <a:spcPct val="125000"/>
              </a:lnSpc>
            </a:pPr>
            <a:r>
              <a:rPr lang="en-US" sz="2400">
                <a:latin typeface="Arial (Body)"/>
              </a:rPr>
              <a:t> </a:t>
            </a:r>
            <a:r>
              <a:rPr lang="vi-VN" sz="2400">
                <a:latin typeface="Arial (Body)"/>
              </a:rPr>
              <a:t>     </a:t>
            </a:r>
            <a:r>
              <a:rPr lang="vi-VN" sz="2400">
                <a:solidFill>
                  <a:srgbClr val="002060"/>
                </a:solidFill>
                <a:latin typeface="Arial (Body)"/>
              </a:rPr>
              <a:t>b</a:t>
            </a:r>
            <a:r>
              <a:rPr lang="en-US" sz="2400">
                <a:solidFill>
                  <a:srgbClr val="002060"/>
                </a:solidFill>
                <a:latin typeface="Arial (Body)"/>
              </a:rPr>
              <a:t>. </a:t>
            </a:r>
            <a:r>
              <a:rPr lang="en-US" sz="2400" err="1">
                <a:solidFill>
                  <a:srgbClr val="002060"/>
                </a:solidFill>
                <a:latin typeface="Arial (Body)"/>
              </a:rPr>
              <a:t>Mục</a:t>
            </a:r>
            <a:r>
              <a:rPr lang="en-US" sz="2400">
                <a:solidFill>
                  <a:srgbClr val="002060"/>
                </a:solidFill>
                <a:latin typeface="Arial (Body)"/>
              </a:rPr>
              <a:t> </a:t>
            </a:r>
            <a:r>
              <a:rPr lang="en-US" sz="2400" err="1">
                <a:solidFill>
                  <a:srgbClr val="002060"/>
                </a:solidFill>
                <a:latin typeface="Arial (Body)"/>
              </a:rPr>
              <a:t>tiêu</a:t>
            </a:r>
            <a:r>
              <a:rPr lang="en-US" sz="2400">
                <a:solidFill>
                  <a:srgbClr val="002060"/>
                </a:solidFill>
                <a:latin typeface="Arial (Body)"/>
              </a:rPr>
              <a:t> </a:t>
            </a:r>
            <a:r>
              <a:rPr lang="en-US" sz="2400" err="1">
                <a:solidFill>
                  <a:srgbClr val="002060"/>
                </a:solidFill>
                <a:latin typeface="Arial (Body)"/>
              </a:rPr>
              <a:t>của</a:t>
            </a:r>
            <a:r>
              <a:rPr lang="en-US" sz="2400">
                <a:solidFill>
                  <a:srgbClr val="002060"/>
                </a:solidFill>
                <a:latin typeface="Arial (Body)"/>
              </a:rPr>
              <a:t> </a:t>
            </a:r>
            <a:r>
              <a:rPr lang="en-US" sz="2400" err="1">
                <a:solidFill>
                  <a:srgbClr val="002060"/>
                </a:solidFill>
                <a:latin typeface="Arial (Body)"/>
              </a:rPr>
              <a:t>việc</a:t>
            </a:r>
            <a:r>
              <a:rPr lang="en-US" sz="2400">
                <a:solidFill>
                  <a:srgbClr val="002060"/>
                </a:solidFill>
                <a:latin typeface="Arial (Body)"/>
              </a:rPr>
              <a:t> </a:t>
            </a:r>
            <a:r>
              <a:rPr lang="en-US" sz="2400" err="1">
                <a:solidFill>
                  <a:srgbClr val="002060"/>
                </a:solidFill>
                <a:latin typeface="Arial (Body)"/>
              </a:rPr>
              <a:t>dạy</a:t>
            </a:r>
            <a:r>
              <a:rPr lang="en-US" sz="2400">
                <a:solidFill>
                  <a:srgbClr val="002060"/>
                </a:solidFill>
                <a:latin typeface="Arial (Body)"/>
              </a:rPr>
              <a:t> </a:t>
            </a:r>
            <a:r>
              <a:rPr lang="en-US" sz="2400" err="1">
                <a:solidFill>
                  <a:srgbClr val="002060"/>
                </a:solidFill>
                <a:latin typeface="Arial (Body)"/>
              </a:rPr>
              <a:t>học</a:t>
            </a:r>
            <a:r>
              <a:rPr lang="en-US" sz="2400">
                <a:solidFill>
                  <a:srgbClr val="002060"/>
                </a:solidFill>
                <a:latin typeface="Arial (Body)"/>
              </a:rPr>
              <a:t> </a:t>
            </a:r>
            <a:r>
              <a:rPr lang="en-US" sz="2400" err="1">
                <a:solidFill>
                  <a:srgbClr val="002060"/>
                </a:solidFill>
                <a:latin typeface="Arial (Body)"/>
              </a:rPr>
              <a:t>tiếng</a:t>
            </a:r>
            <a:r>
              <a:rPr lang="en-US" sz="2400">
                <a:solidFill>
                  <a:srgbClr val="002060"/>
                </a:solidFill>
                <a:latin typeface="Arial (Body)"/>
              </a:rPr>
              <a:t> </a:t>
            </a:r>
            <a:r>
              <a:rPr lang="en-US" sz="2400" err="1">
                <a:solidFill>
                  <a:srgbClr val="002060"/>
                </a:solidFill>
                <a:latin typeface="Arial (Body)"/>
              </a:rPr>
              <a:t>Việt</a:t>
            </a:r>
            <a:r>
              <a:rPr lang="en-US" sz="2400">
                <a:solidFill>
                  <a:srgbClr val="002060"/>
                </a:solidFill>
                <a:latin typeface="Arial (Body)"/>
              </a:rPr>
              <a:t> </a:t>
            </a:r>
            <a:r>
              <a:rPr lang="en-US" sz="2400" err="1">
                <a:solidFill>
                  <a:srgbClr val="002060"/>
                </a:solidFill>
                <a:latin typeface="Arial (Body)"/>
              </a:rPr>
              <a:t>trong</a:t>
            </a:r>
            <a:r>
              <a:rPr lang="en-US" sz="2400">
                <a:solidFill>
                  <a:srgbClr val="002060"/>
                </a:solidFill>
                <a:latin typeface="Arial (Body)"/>
              </a:rPr>
              <a:t> </a:t>
            </a:r>
            <a:r>
              <a:rPr lang="en-US" sz="2400" err="1">
                <a:solidFill>
                  <a:srgbClr val="002060"/>
                </a:solidFill>
                <a:latin typeface="Arial (Body)"/>
              </a:rPr>
              <a:t>môn</a:t>
            </a:r>
            <a:r>
              <a:rPr lang="en-US" sz="2400">
                <a:solidFill>
                  <a:srgbClr val="002060"/>
                </a:solidFill>
                <a:latin typeface="Arial (Body)"/>
              </a:rPr>
              <a:t> </a:t>
            </a:r>
            <a:r>
              <a:rPr lang="en-US" sz="2400" i="1" err="1">
                <a:solidFill>
                  <a:srgbClr val="002060"/>
                </a:solidFill>
                <a:latin typeface="Arial (Body)"/>
              </a:rPr>
              <a:t>Ngữ</a:t>
            </a:r>
            <a:r>
              <a:rPr lang="en-US" sz="2400" i="1">
                <a:solidFill>
                  <a:srgbClr val="002060"/>
                </a:solidFill>
                <a:latin typeface="Arial (Body)"/>
              </a:rPr>
              <a:t> </a:t>
            </a:r>
            <a:r>
              <a:rPr lang="en-US" sz="2400" i="1" err="1">
                <a:solidFill>
                  <a:srgbClr val="002060"/>
                </a:solidFill>
                <a:latin typeface="Arial (Body)"/>
              </a:rPr>
              <a:t>văn</a:t>
            </a:r>
            <a:r>
              <a:rPr lang="en-US" sz="2400" i="1">
                <a:solidFill>
                  <a:srgbClr val="002060"/>
                </a:solidFill>
                <a:latin typeface="Arial (Body)"/>
              </a:rPr>
              <a:t> </a:t>
            </a:r>
            <a:r>
              <a:rPr lang="vi-VN" sz="2400">
                <a:solidFill>
                  <a:srgbClr val="002060"/>
                </a:solidFill>
                <a:latin typeface="Arial (Body)"/>
              </a:rPr>
              <a:t>ở </a:t>
            </a:r>
            <a:r>
              <a:rPr lang="en-US" sz="2400" err="1">
                <a:solidFill>
                  <a:srgbClr val="002060"/>
                </a:solidFill>
                <a:latin typeface="Arial (Body)"/>
              </a:rPr>
              <a:t>cả</a:t>
            </a:r>
            <a:r>
              <a:rPr lang="en-US" sz="2400">
                <a:solidFill>
                  <a:srgbClr val="002060"/>
                </a:solidFill>
                <a:latin typeface="Arial (Body)"/>
              </a:rPr>
              <a:t> </a:t>
            </a:r>
            <a:r>
              <a:rPr lang="en-US" sz="2400" err="1">
                <a:solidFill>
                  <a:srgbClr val="002060"/>
                </a:solidFill>
                <a:latin typeface="Arial (Body)"/>
              </a:rPr>
              <a:t>hai</a:t>
            </a:r>
            <a:r>
              <a:rPr lang="en-US" sz="2400">
                <a:solidFill>
                  <a:srgbClr val="002060"/>
                </a:solidFill>
                <a:latin typeface="Arial (Body)"/>
              </a:rPr>
              <a:t> </a:t>
            </a:r>
            <a:r>
              <a:rPr lang="en-US" sz="2400" err="1">
                <a:solidFill>
                  <a:srgbClr val="002060"/>
                </a:solidFill>
                <a:latin typeface="Arial (Body)"/>
              </a:rPr>
              <a:t>cấp</a:t>
            </a:r>
            <a:r>
              <a:rPr lang="en-US" sz="2400">
                <a:solidFill>
                  <a:srgbClr val="002060"/>
                </a:solidFill>
                <a:latin typeface="Arial (Body)"/>
              </a:rPr>
              <a:t> </a:t>
            </a:r>
            <a:r>
              <a:rPr lang="en-US" sz="2400" err="1">
                <a:solidFill>
                  <a:srgbClr val="002060"/>
                </a:solidFill>
                <a:latin typeface="Arial (Body)"/>
              </a:rPr>
              <a:t>học</a:t>
            </a:r>
            <a:r>
              <a:rPr lang="en-US" sz="2400">
                <a:solidFill>
                  <a:srgbClr val="002060"/>
                </a:solidFill>
                <a:latin typeface="Arial (Body)"/>
              </a:rPr>
              <a:t> (</a:t>
            </a:r>
            <a:r>
              <a:rPr lang="vi-VN" sz="2400">
                <a:solidFill>
                  <a:srgbClr val="002060"/>
                </a:solidFill>
                <a:latin typeface="Arial (Body)"/>
              </a:rPr>
              <a:t>THCS</a:t>
            </a:r>
            <a:r>
              <a:rPr lang="en-US" sz="2400">
                <a:solidFill>
                  <a:srgbClr val="002060"/>
                </a:solidFill>
                <a:latin typeface="Arial (Body)"/>
              </a:rPr>
              <a:t> </a:t>
            </a:r>
            <a:r>
              <a:rPr lang="en-US" sz="2400" err="1">
                <a:solidFill>
                  <a:srgbClr val="002060"/>
                </a:solidFill>
                <a:latin typeface="Arial (Body)"/>
              </a:rPr>
              <a:t>và</a:t>
            </a:r>
            <a:r>
              <a:rPr lang="en-US" sz="2400">
                <a:solidFill>
                  <a:srgbClr val="002060"/>
                </a:solidFill>
                <a:latin typeface="Arial (Body)"/>
              </a:rPr>
              <a:t> THPT) </a:t>
            </a:r>
            <a:r>
              <a:rPr lang="en-US" sz="2400" err="1">
                <a:solidFill>
                  <a:srgbClr val="002060"/>
                </a:solidFill>
                <a:latin typeface="Arial (Body)"/>
              </a:rPr>
              <a:t>là</a:t>
            </a:r>
            <a:r>
              <a:rPr lang="en-US" sz="2400">
                <a:solidFill>
                  <a:srgbClr val="002060"/>
                </a:solidFill>
                <a:latin typeface="Arial (Body)"/>
              </a:rPr>
              <a:t> </a:t>
            </a:r>
            <a:r>
              <a:rPr lang="en-US" sz="2400" err="1">
                <a:solidFill>
                  <a:srgbClr val="002060"/>
                </a:solidFill>
                <a:latin typeface="Arial (Body)"/>
              </a:rPr>
              <a:t>trang</a:t>
            </a:r>
            <a:r>
              <a:rPr lang="en-US" sz="2400">
                <a:solidFill>
                  <a:srgbClr val="002060"/>
                </a:solidFill>
                <a:latin typeface="Arial (Body)"/>
              </a:rPr>
              <a:t> </a:t>
            </a:r>
            <a:r>
              <a:rPr lang="en-US" sz="2400" err="1">
                <a:solidFill>
                  <a:srgbClr val="002060"/>
                </a:solidFill>
                <a:latin typeface="Arial (Body)"/>
              </a:rPr>
              <a:t>bị</a:t>
            </a:r>
            <a:r>
              <a:rPr lang="en-US" sz="2400">
                <a:solidFill>
                  <a:srgbClr val="002060"/>
                </a:solidFill>
                <a:latin typeface="Arial (Body)"/>
              </a:rPr>
              <a:t> </a:t>
            </a:r>
            <a:r>
              <a:rPr lang="en-US" sz="2400" err="1">
                <a:solidFill>
                  <a:srgbClr val="002060"/>
                </a:solidFill>
                <a:latin typeface="Arial (Body)"/>
              </a:rPr>
              <a:t>cho</a:t>
            </a:r>
            <a:r>
              <a:rPr lang="en-US" sz="2400">
                <a:solidFill>
                  <a:srgbClr val="002060"/>
                </a:solidFill>
                <a:latin typeface="Arial (Body)"/>
              </a:rPr>
              <a:t> HS </a:t>
            </a:r>
            <a:r>
              <a:rPr lang="en-US" sz="2400" err="1">
                <a:solidFill>
                  <a:srgbClr val="002060"/>
                </a:solidFill>
                <a:latin typeface="Arial (Body)"/>
              </a:rPr>
              <a:t>công</a:t>
            </a:r>
            <a:r>
              <a:rPr lang="en-US" sz="2400">
                <a:solidFill>
                  <a:srgbClr val="002060"/>
                </a:solidFill>
                <a:latin typeface="Arial (Body)"/>
              </a:rPr>
              <a:t> </a:t>
            </a:r>
            <a:r>
              <a:rPr lang="en-US" sz="2400" err="1">
                <a:solidFill>
                  <a:srgbClr val="002060"/>
                </a:solidFill>
                <a:latin typeface="Arial (Body)"/>
              </a:rPr>
              <a:t>cụ</a:t>
            </a:r>
            <a:r>
              <a:rPr lang="en-US" sz="2400">
                <a:solidFill>
                  <a:srgbClr val="002060"/>
                </a:solidFill>
                <a:latin typeface="Arial (Body)"/>
              </a:rPr>
              <a:t> </a:t>
            </a:r>
            <a:r>
              <a:rPr lang="en-US" sz="2400" err="1">
                <a:solidFill>
                  <a:srgbClr val="002060"/>
                </a:solidFill>
                <a:latin typeface="Arial (Body)"/>
              </a:rPr>
              <a:t>để</a:t>
            </a:r>
            <a:r>
              <a:rPr lang="en-US" sz="2400">
                <a:solidFill>
                  <a:srgbClr val="002060"/>
                </a:solidFill>
                <a:latin typeface="Arial (Body)"/>
              </a:rPr>
              <a:t> </a:t>
            </a:r>
            <a:r>
              <a:rPr lang="en-US" sz="2400" err="1">
                <a:solidFill>
                  <a:srgbClr val="002060"/>
                </a:solidFill>
                <a:latin typeface="Arial (Body)"/>
              </a:rPr>
              <a:t>đọc</a:t>
            </a:r>
            <a:r>
              <a:rPr lang="en-US" sz="2400">
                <a:solidFill>
                  <a:srgbClr val="002060"/>
                </a:solidFill>
                <a:latin typeface="Arial (Body)"/>
              </a:rPr>
              <a:t> </a:t>
            </a:r>
            <a:r>
              <a:rPr lang="en-US" sz="2400" err="1">
                <a:solidFill>
                  <a:srgbClr val="002060"/>
                </a:solidFill>
                <a:latin typeface="Arial (Body)"/>
              </a:rPr>
              <a:t>hiểu</a:t>
            </a:r>
            <a:r>
              <a:rPr lang="en-US" sz="2400">
                <a:solidFill>
                  <a:srgbClr val="002060"/>
                </a:solidFill>
                <a:latin typeface="Arial (Body)"/>
              </a:rPr>
              <a:t>, </a:t>
            </a:r>
            <a:r>
              <a:rPr lang="en-US" sz="2400" err="1">
                <a:solidFill>
                  <a:srgbClr val="002060"/>
                </a:solidFill>
                <a:latin typeface="Arial (Body)"/>
              </a:rPr>
              <a:t>chứ</a:t>
            </a:r>
            <a:r>
              <a:rPr lang="en-US" sz="2400">
                <a:solidFill>
                  <a:srgbClr val="002060"/>
                </a:solidFill>
                <a:latin typeface="Arial (Body)"/>
              </a:rPr>
              <a:t> </a:t>
            </a:r>
            <a:r>
              <a:rPr lang="en-US" sz="2400" err="1">
                <a:solidFill>
                  <a:srgbClr val="002060"/>
                </a:solidFill>
                <a:latin typeface="Arial (Body)"/>
              </a:rPr>
              <a:t>không</a:t>
            </a:r>
            <a:r>
              <a:rPr lang="en-US" sz="2400">
                <a:solidFill>
                  <a:srgbClr val="002060"/>
                </a:solidFill>
                <a:latin typeface="Arial (Body)"/>
              </a:rPr>
              <a:t> </a:t>
            </a:r>
            <a:r>
              <a:rPr lang="en-US" sz="2400" err="1">
                <a:solidFill>
                  <a:srgbClr val="002060"/>
                </a:solidFill>
                <a:latin typeface="Arial (Body)"/>
              </a:rPr>
              <a:t>nhằm</a:t>
            </a:r>
            <a:r>
              <a:rPr lang="en-US" sz="2400">
                <a:solidFill>
                  <a:srgbClr val="002060"/>
                </a:solidFill>
                <a:latin typeface="Arial (Body)"/>
              </a:rPr>
              <a:t> </a:t>
            </a:r>
            <a:r>
              <a:rPr lang="en-US" sz="2400" err="1">
                <a:solidFill>
                  <a:srgbClr val="002060"/>
                </a:solidFill>
                <a:latin typeface="Arial (Body)"/>
              </a:rPr>
              <a:t>cung</a:t>
            </a:r>
            <a:r>
              <a:rPr lang="en-US" sz="2400">
                <a:solidFill>
                  <a:srgbClr val="002060"/>
                </a:solidFill>
                <a:latin typeface="Arial (Body)"/>
              </a:rPr>
              <a:t> </a:t>
            </a:r>
            <a:r>
              <a:rPr lang="en-US" sz="2400" err="1">
                <a:solidFill>
                  <a:srgbClr val="002060"/>
                </a:solidFill>
                <a:latin typeface="Arial (Body)"/>
              </a:rPr>
              <a:t>cấp</a:t>
            </a:r>
            <a:r>
              <a:rPr lang="en-US" sz="2400">
                <a:solidFill>
                  <a:srgbClr val="002060"/>
                </a:solidFill>
                <a:latin typeface="Arial (Body)"/>
              </a:rPr>
              <a:t> </a:t>
            </a:r>
            <a:r>
              <a:rPr lang="en-US" sz="2400" err="1">
                <a:solidFill>
                  <a:srgbClr val="002060"/>
                </a:solidFill>
                <a:latin typeface="Arial (Body)"/>
              </a:rPr>
              <a:t>kiến</a:t>
            </a:r>
            <a:r>
              <a:rPr lang="en-US" sz="2400">
                <a:solidFill>
                  <a:srgbClr val="002060"/>
                </a:solidFill>
                <a:latin typeface="Arial (Body)"/>
              </a:rPr>
              <a:t> </a:t>
            </a:r>
            <a:r>
              <a:rPr lang="en-US" sz="2400" err="1">
                <a:solidFill>
                  <a:srgbClr val="002060"/>
                </a:solidFill>
                <a:latin typeface="Arial (Body)"/>
              </a:rPr>
              <a:t>thức</a:t>
            </a:r>
            <a:r>
              <a:rPr lang="en-US" sz="2400">
                <a:solidFill>
                  <a:srgbClr val="002060"/>
                </a:solidFill>
                <a:latin typeface="Arial (Body)"/>
              </a:rPr>
              <a:t> </a:t>
            </a:r>
            <a:r>
              <a:rPr lang="en-US" sz="2400" err="1">
                <a:solidFill>
                  <a:srgbClr val="002060"/>
                </a:solidFill>
                <a:latin typeface="Arial (Body)"/>
              </a:rPr>
              <a:t>lí</a:t>
            </a:r>
            <a:r>
              <a:rPr lang="en-US" sz="2400">
                <a:solidFill>
                  <a:srgbClr val="002060"/>
                </a:solidFill>
                <a:latin typeface="Arial (Body)"/>
              </a:rPr>
              <a:t> </a:t>
            </a:r>
            <a:r>
              <a:rPr lang="en-US" sz="2400" err="1">
                <a:solidFill>
                  <a:srgbClr val="002060"/>
                </a:solidFill>
                <a:latin typeface="Arial (Body)"/>
              </a:rPr>
              <a:t>thuyết</a:t>
            </a:r>
            <a:r>
              <a:rPr lang="en-US" sz="2400">
                <a:solidFill>
                  <a:srgbClr val="002060"/>
                </a:solidFill>
                <a:latin typeface="Arial (Body)"/>
              </a:rPr>
              <a:t> </a:t>
            </a:r>
            <a:r>
              <a:rPr lang="en-US" sz="2400" err="1">
                <a:solidFill>
                  <a:srgbClr val="002060"/>
                </a:solidFill>
                <a:latin typeface="Arial (Body)"/>
              </a:rPr>
              <a:t>theo</a:t>
            </a:r>
            <a:r>
              <a:rPr lang="en-US" sz="2400">
                <a:solidFill>
                  <a:srgbClr val="002060"/>
                </a:solidFill>
                <a:latin typeface="Arial (Body)"/>
              </a:rPr>
              <a:t> logic </a:t>
            </a:r>
            <a:r>
              <a:rPr lang="en-US" sz="2400" err="1">
                <a:solidFill>
                  <a:srgbClr val="002060"/>
                </a:solidFill>
                <a:latin typeface="Arial (Body)"/>
              </a:rPr>
              <a:t>của</a:t>
            </a:r>
            <a:r>
              <a:rPr lang="en-US" sz="2400">
                <a:solidFill>
                  <a:srgbClr val="002060"/>
                </a:solidFill>
                <a:latin typeface="Arial (Body)"/>
              </a:rPr>
              <a:t> khoa </a:t>
            </a:r>
            <a:r>
              <a:rPr lang="en-US" sz="2400" err="1">
                <a:solidFill>
                  <a:srgbClr val="002060"/>
                </a:solidFill>
                <a:latin typeface="Arial (Body)"/>
              </a:rPr>
              <a:t>học</a:t>
            </a:r>
            <a:r>
              <a:rPr lang="en-US" sz="2400">
                <a:solidFill>
                  <a:srgbClr val="002060"/>
                </a:solidFill>
                <a:latin typeface="Arial (Body)"/>
              </a:rPr>
              <a:t> </a:t>
            </a:r>
            <a:r>
              <a:rPr lang="en-US" sz="2400" err="1">
                <a:solidFill>
                  <a:srgbClr val="002060"/>
                </a:solidFill>
                <a:latin typeface="Arial (Body)"/>
              </a:rPr>
              <a:t>nghiên</a:t>
            </a:r>
            <a:r>
              <a:rPr lang="en-US" sz="2400">
                <a:solidFill>
                  <a:srgbClr val="002060"/>
                </a:solidFill>
                <a:latin typeface="Arial (Body)"/>
              </a:rPr>
              <a:t> </a:t>
            </a:r>
            <a:r>
              <a:rPr lang="en-US" sz="2400" err="1">
                <a:solidFill>
                  <a:srgbClr val="002060"/>
                </a:solidFill>
                <a:latin typeface="Arial (Body)"/>
              </a:rPr>
              <a:t>cứu</a:t>
            </a:r>
            <a:r>
              <a:rPr lang="en-US" sz="2400">
                <a:solidFill>
                  <a:srgbClr val="002060"/>
                </a:solidFill>
                <a:latin typeface="Arial (Body)"/>
              </a:rPr>
              <a:t> </a:t>
            </a:r>
            <a:r>
              <a:rPr lang="en-US" sz="2400" err="1">
                <a:solidFill>
                  <a:srgbClr val="002060"/>
                </a:solidFill>
                <a:latin typeface="Arial (Body)"/>
              </a:rPr>
              <a:t>về</a:t>
            </a:r>
            <a:r>
              <a:rPr lang="en-US" sz="2400">
                <a:solidFill>
                  <a:srgbClr val="002060"/>
                </a:solidFill>
                <a:latin typeface="Arial (Body)"/>
              </a:rPr>
              <a:t> </a:t>
            </a:r>
            <a:r>
              <a:rPr lang="en-US" sz="2400" err="1">
                <a:solidFill>
                  <a:srgbClr val="002060"/>
                </a:solidFill>
                <a:latin typeface="Arial (Body)"/>
              </a:rPr>
              <a:t>ngôn</a:t>
            </a:r>
            <a:r>
              <a:rPr lang="en-US" sz="2400">
                <a:solidFill>
                  <a:srgbClr val="002060"/>
                </a:solidFill>
                <a:latin typeface="Arial (Body)"/>
              </a:rPr>
              <a:t> </a:t>
            </a:r>
            <a:r>
              <a:rPr lang="en-US" sz="2400" err="1">
                <a:solidFill>
                  <a:srgbClr val="002060"/>
                </a:solidFill>
                <a:latin typeface="Arial (Body)"/>
              </a:rPr>
              <a:t>ngữ</a:t>
            </a:r>
            <a:r>
              <a:rPr lang="en-US" sz="2400">
                <a:solidFill>
                  <a:srgbClr val="002060"/>
                </a:solidFill>
                <a:latin typeface="Arial (Body)"/>
              </a:rPr>
              <a:t>. </a:t>
            </a:r>
            <a:endParaRPr lang="vi-VN" sz="2400">
              <a:solidFill>
                <a:srgbClr val="002060"/>
              </a:solidFill>
              <a:latin typeface="Arial (Body)"/>
            </a:endParaRPr>
          </a:p>
          <a:p>
            <a:pPr algn="just">
              <a:lnSpc>
                <a:spcPct val="125000"/>
              </a:lnSpc>
            </a:pPr>
            <a:r>
              <a:rPr lang="vi-VN" sz="2400">
                <a:solidFill>
                  <a:srgbClr val="002060"/>
                </a:solidFill>
                <a:latin typeface="Arial (Body)"/>
              </a:rPr>
              <a:t>      C</a:t>
            </a:r>
            <a:r>
              <a:rPr lang="en-US" sz="2400" err="1">
                <a:solidFill>
                  <a:srgbClr val="002060"/>
                </a:solidFill>
                <a:latin typeface="Arial (Body)"/>
              </a:rPr>
              <a:t>ác</a:t>
            </a:r>
            <a:r>
              <a:rPr lang="en-US" sz="2400">
                <a:solidFill>
                  <a:srgbClr val="002060"/>
                </a:solidFill>
                <a:latin typeface="Arial (Body)"/>
              </a:rPr>
              <a:t> </a:t>
            </a:r>
            <a:r>
              <a:rPr lang="en-US" sz="2400" err="1">
                <a:solidFill>
                  <a:srgbClr val="002060"/>
                </a:solidFill>
                <a:latin typeface="Arial (Body)"/>
              </a:rPr>
              <a:t>đơn</a:t>
            </a:r>
            <a:r>
              <a:rPr lang="en-US" sz="2400">
                <a:solidFill>
                  <a:srgbClr val="002060"/>
                </a:solidFill>
                <a:latin typeface="Arial (Body)"/>
              </a:rPr>
              <a:t> </a:t>
            </a:r>
            <a:r>
              <a:rPr lang="en-US" sz="2400" err="1">
                <a:solidFill>
                  <a:srgbClr val="002060"/>
                </a:solidFill>
                <a:latin typeface="Arial (Body)"/>
              </a:rPr>
              <a:t>vị</a:t>
            </a:r>
            <a:r>
              <a:rPr lang="en-US" sz="2400">
                <a:solidFill>
                  <a:srgbClr val="002060"/>
                </a:solidFill>
                <a:latin typeface="Arial (Body)"/>
              </a:rPr>
              <a:t>, </a:t>
            </a:r>
            <a:r>
              <a:rPr lang="en-US" sz="2400" err="1">
                <a:solidFill>
                  <a:srgbClr val="002060"/>
                </a:solidFill>
                <a:latin typeface="Arial (Body)"/>
              </a:rPr>
              <a:t>hiện</a:t>
            </a:r>
            <a:r>
              <a:rPr lang="en-US" sz="2400">
                <a:solidFill>
                  <a:srgbClr val="002060"/>
                </a:solidFill>
                <a:latin typeface="Arial (Body)"/>
              </a:rPr>
              <a:t> </a:t>
            </a:r>
            <a:r>
              <a:rPr lang="en-US" sz="2400" err="1">
                <a:solidFill>
                  <a:srgbClr val="002060"/>
                </a:solidFill>
                <a:latin typeface="Arial (Body)"/>
              </a:rPr>
              <a:t>tượng</a:t>
            </a:r>
            <a:r>
              <a:rPr lang="en-US" sz="2400">
                <a:solidFill>
                  <a:srgbClr val="002060"/>
                </a:solidFill>
                <a:latin typeface="Arial (Body)"/>
              </a:rPr>
              <a:t> </a:t>
            </a:r>
            <a:r>
              <a:rPr lang="en-US" sz="2400" err="1">
                <a:solidFill>
                  <a:srgbClr val="002060"/>
                </a:solidFill>
                <a:latin typeface="Arial (Body)"/>
              </a:rPr>
              <a:t>tiếng</a:t>
            </a:r>
            <a:r>
              <a:rPr lang="en-US" sz="2400">
                <a:solidFill>
                  <a:srgbClr val="002060"/>
                </a:solidFill>
                <a:latin typeface="Arial (Body)"/>
              </a:rPr>
              <a:t> </a:t>
            </a:r>
            <a:r>
              <a:rPr lang="en-US" sz="2400" err="1">
                <a:solidFill>
                  <a:srgbClr val="002060"/>
                </a:solidFill>
                <a:latin typeface="Arial (Body)"/>
              </a:rPr>
              <a:t>Việt</a:t>
            </a:r>
            <a:r>
              <a:rPr lang="en-US" sz="2400">
                <a:solidFill>
                  <a:srgbClr val="002060"/>
                </a:solidFill>
                <a:latin typeface="Arial (Body)"/>
              </a:rPr>
              <a:t> </a:t>
            </a:r>
            <a:r>
              <a:rPr lang="en-US" sz="2400" err="1">
                <a:solidFill>
                  <a:srgbClr val="002060"/>
                </a:solidFill>
                <a:latin typeface="Arial (Body)"/>
              </a:rPr>
              <a:t>không</a:t>
            </a:r>
            <a:r>
              <a:rPr lang="en-US" sz="2400">
                <a:solidFill>
                  <a:srgbClr val="002060"/>
                </a:solidFill>
                <a:latin typeface="Arial (Body)"/>
              </a:rPr>
              <a:t> </a:t>
            </a:r>
            <a:r>
              <a:rPr lang="en-US" sz="2400" err="1">
                <a:solidFill>
                  <a:srgbClr val="002060"/>
                </a:solidFill>
                <a:latin typeface="Arial (Body)"/>
              </a:rPr>
              <a:t>được</a:t>
            </a:r>
            <a:r>
              <a:rPr lang="en-US" sz="2400">
                <a:solidFill>
                  <a:srgbClr val="002060"/>
                </a:solidFill>
                <a:latin typeface="Arial (Body)"/>
              </a:rPr>
              <a:t> </a:t>
            </a:r>
            <a:r>
              <a:rPr lang="en-US" sz="2400" err="1">
                <a:solidFill>
                  <a:srgbClr val="002060"/>
                </a:solidFill>
                <a:latin typeface="Arial (Body)"/>
              </a:rPr>
              <a:t>tập</a:t>
            </a:r>
            <a:r>
              <a:rPr lang="en-US" sz="2400">
                <a:solidFill>
                  <a:srgbClr val="002060"/>
                </a:solidFill>
                <a:latin typeface="Arial (Body)"/>
              </a:rPr>
              <a:t> </a:t>
            </a:r>
            <a:r>
              <a:rPr lang="en-US" sz="2400" err="1">
                <a:solidFill>
                  <a:srgbClr val="002060"/>
                </a:solidFill>
                <a:latin typeface="Arial (Body)"/>
              </a:rPr>
              <a:t>hợp</a:t>
            </a:r>
            <a:r>
              <a:rPr lang="en-US" sz="2400">
                <a:solidFill>
                  <a:srgbClr val="002060"/>
                </a:solidFill>
                <a:latin typeface="Arial (Body)"/>
              </a:rPr>
              <a:t> </a:t>
            </a:r>
            <a:r>
              <a:rPr lang="en-US" sz="2400" err="1">
                <a:solidFill>
                  <a:srgbClr val="002060"/>
                </a:solidFill>
                <a:latin typeface="Arial (Body)"/>
              </a:rPr>
              <a:t>để</a:t>
            </a:r>
            <a:r>
              <a:rPr lang="en-US" sz="2400">
                <a:solidFill>
                  <a:srgbClr val="002060"/>
                </a:solidFill>
                <a:latin typeface="Arial (Body)"/>
              </a:rPr>
              <a:t> </a:t>
            </a:r>
            <a:r>
              <a:rPr lang="en-US" sz="2400" err="1">
                <a:solidFill>
                  <a:srgbClr val="002060"/>
                </a:solidFill>
                <a:latin typeface="Arial (Body)"/>
              </a:rPr>
              <a:t>tạo</a:t>
            </a:r>
            <a:r>
              <a:rPr lang="en-US" sz="2400">
                <a:solidFill>
                  <a:srgbClr val="002060"/>
                </a:solidFill>
                <a:latin typeface="Arial (Body)"/>
              </a:rPr>
              <a:t> </a:t>
            </a:r>
            <a:r>
              <a:rPr lang="en-US" sz="2400" err="1">
                <a:solidFill>
                  <a:srgbClr val="002060"/>
                </a:solidFill>
                <a:latin typeface="Arial (Body)"/>
              </a:rPr>
              <a:t>thành</a:t>
            </a:r>
            <a:r>
              <a:rPr lang="en-US" sz="2400">
                <a:solidFill>
                  <a:srgbClr val="002060"/>
                </a:solidFill>
                <a:latin typeface="Arial (Body)"/>
              </a:rPr>
              <a:t> </a:t>
            </a:r>
            <a:r>
              <a:rPr lang="en-US" sz="2400" err="1">
                <a:solidFill>
                  <a:srgbClr val="002060"/>
                </a:solidFill>
                <a:latin typeface="Arial (Body)"/>
              </a:rPr>
              <a:t>một</a:t>
            </a:r>
            <a:r>
              <a:rPr lang="en-US" sz="2400">
                <a:solidFill>
                  <a:srgbClr val="002060"/>
                </a:solidFill>
                <a:latin typeface="Arial (Body)"/>
              </a:rPr>
              <a:t> “</a:t>
            </a:r>
            <a:r>
              <a:rPr lang="en-US" sz="2400" err="1">
                <a:solidFill>
                  <a:srgbClr val="002060"/>
                </a:solidFill>
                <a:latin typeface="Arial (Body)"/>
              </a:rPr>
              <a:t>phân</a:t>
            </a:r>
            <a:r>
              <a:rPr lang="en-US" sz="2400">
                <a:solidFill>
                  <a:srgbClr val="002060"/>
                </a:solidFill>
                <a:latin typeface="Arial (Body)"/>
              </a:rPr>
              <a:t> </a:t>
            </a:r>
            <a:r>
              <a:rPr lang="en-US" sz="2400" err="1">
                <a:solidFill>
                  <a:srgbClr val="002060"/>
                </a:solidFill>
                <a:latin typeface="Arial (Body)"/>
              </a:rPr>
              <a:t>môn</a:t>
            </a:r>
            <a:r>
              <a:rPr lang="en-US" sz="2400">
                <a:solidFill>
                  <a:srgbClr val="002060"/>
                </a:solidFill>
                <a:latin typeface="Arial (Body)"/>
              </a:rPr>
              <a:t>” </a:t>
            </a:r>
            <a:r>
              <a:rPr lang="en-US" sz="2400" err="1">
                <a:solidFill>
                  <a:srgbClr val="002060"/>
                </a:solidFill>
                <a:latin typeface="Arial (Body)"/>
              </a:rPr>
              <a:t>riêng</a:t>
            </a:r>
            <a:r>
              <a:rPr lang="vi-VN" sz="2400">
                <a:solidFill>
                  <a:srgbClr val="002060"/>
                </a:solidFill>
                <a:latin typeface="Arial (Body)"/>
              </a:rPr>
              <a:t> mà </a:t>
            </a:r>
            <a:r>
              <a:rPr lang="en-US" sz="2400" err="1">
                <a:solidFill>
                  <a:srgbClr val="002060"/>
                </a:solidFill>
                <a:latin typeface="Arial (Body)"/>
              </a:rPr>
              <a:t>tích</a:t>
            </a:r>
            <a:r>
              <a:rPr lang="en-US" sz="2400">
                <a:solidFill>
                  <a:srgbClr val="002060"/>
                </a:solidFill>
                <a:latin typeface="Arial (Body)"/>
              </a:rPr>
              <a:t> </a:t>
            </a:r>
            <a:r>
              <a:rPr lang="en-US" sz="2400" err="1">
                <a:solidFill>
                  <a:srgbClr val="002060"/>
                </a:solidFill>
                <a:latin typeface="Arial (Body)"/>
              </a:rPr>
              <a:t>hợp</a:t>
            </a:r>
            <a:r>
              <a:rPr lang="en-US" sz="2400">
                <a:solidFill>
                  <a:srgbClr val="002060"/>
                </a:solidFill>
                <a:latin typeface="Arial (Body)"/>
              </a:rPr>
              <a:t> </a:t>
            </a:r>
            <a:r>
              <a:rPr lang="en-US" sz="2400" err="1">
                <a:solidFill>
                  <a:srgbClr val="002060"/>
                </a:solidFill>
                <a:latin typeface="Arial (Body)"/>
              </a:rPr>
              <a:t>kiến</a:t>
            </a:r>
            <a:r>
              <a:rPr lang="en-US" sz="2400">
                <a:solidFill>
                  <a:srgbClr val="002060"/>
                </a:solidFill>
                <a:latin typeface="Arial (Body)"/>
              </a:rPr>
              <a:t> </a:t>
            </a:r>
            <a:r>
              <a:rPr lang="en-US" sz="2400" err="1">
                <a:solidFill>
                  <a:srgbClr val="002060"/>
                </a:solidFill>
                <a:latin typeface="Arial (Body)"/>
              </a:rPr>
              <a:t>thức</a:t>
            </a:r>
            <a:r>
              <a:rPr lang="en-US" sz="2400">
                <a:solidFill>
                  <a:srgbClr val="002060"/>
                </a:solidFill>
                <a:latin typeface="Arial (Body)"/>
              </a:rPr>
              <a:t> </a:t>
            </a:r>
            <a:r>
              <a:rPr lang="vi-VN" sz="2400" err="1">
                <a:solidFill>
                  <a:srgbClr val="002060"/>
                </a:solidFill>
                <a:latin typeface="Arial (Body)"/>
              </a:rPr>
              <a:t>N</a:t>
            </a:r>
            <a:r>
              <a:rPr lang="en-US" sz="2400" err="1">
                <a:solidFill>
                  <a:srgbClr val="002060"/>
                </a:solidFill>
                <a:latin typeface="Arial (Body)"/>
              </a:rPr>
              <a:t>gữ</a:t>
            </a:r>
            <a:r>
              <a:rPr lang="en-US" sz="2400">
                <a:solidFill>
                  <a:srgbClr val="002060"/>
                </a:solidFill>
                <a:latin typeface="Arial (Body)"/>
              </a:rPr>
              <a:t> </a:t>
            </a:r>
            <a:r>
              <a:rPr lang="en-US" sz="2400" err="1">
                <a:solidFill>
                  <a:srgbClr val="002060"/>
                </a:solidFill>
                <a:latin typeface="Arial (Body)"/>
              </a:rPr>
              <a:t>văn</a:t>
            </a:r>
            <a:r>
              <a:rPr lang="en-US" sz="2400">
                <a:solidFill>
                  <a:srgbClr val="002060"/>
                </a:solidFill>
                <a:latin typeface="Arial (Body)"/>
              </a:rPr>
              <a:t> </a:t>
            </a:r>
            <a:r>
              <a:rPr lang="en-US" sz="2400" err="1">
                <a:solidFill>
                  <a:srgbClr val="002060"/>
                </a:solidFill>
                <a:latin typeface="Arial (Body)"/>
              </a:rPr>
              <a:t>vào</a:t>
            </a:r>
            <a:r>
              <a:rPr lang="en-US" sz="2400">
                <a:solidFill>
                  <a:srgbClr val="002060"/>
                </a:solidFill>
                <a:latin typeface="Arial (Body)"/>
              </a:rPr>
              <a:t> </a:t>
            </a:r>
            <a:r>
              <a:rPr lang="en-US" sz="2400" err="1">
                <a:solidFill>
                  <a:srgbClr val="002060"/>
                </a:solidFill>
                <a:latin typeface="Arial (Body)"/>
              </a:rPr>
              <a:t>bài</a:t>
            </a:r>
            <a:r>
              <a:rPr lang="en-US" sz="2400">
                <a:solidFill>
                  <a:srgbClr val="002060"/>
                </a:solidFill>
                <a:latin typeface="Arial (Body)"/>
              </a:rPr>
              <a:t> </a:t>
            </a:r>
            <a:r>
              <a:rPr lang="en-US" sz="2400" err="1">
                <a:solidFill>
                  <a:srgbClr val="002060"/>
                </a:solidFill>
                <a:latin typeface="Arial (Body)"/>
              </a:rPr>
              <a:t>học</a:t>
            </a:r>
            <a:r>
              <a:rPr lang="en-US" sz="2400">
                <a:solidFill>
                  <a:srgbClr val="002060"/>
                </a:solidFill>
                <a:latin typeface="Arial (Body)"/>
              </a:rPr>
              <a:t> </a:t>
            </a:r>
            <a:r>
              <a:rPr lang="en-US" sz="2400" err="1">
                <a:solidFill>
                  <a:srgbClr val="002060"/>
                </a:solidFill>
                <a:latin typeface="Arial (Body)"/>
              </a:rPr>
              <a:t>lấy</a:t>
            </a:r>
            <a:r>
              <a:rPr lang="en-US" sz="2400">
                <a:solidFill>
                  <a:srgbClr val="002060"/>
                </a:solidFill>
                <a:latin typeface="Arial (Body)"/>
              </a:rPr>
              <a:t> VB </a:t>
            </a:r>
            <a:r>
              <a:rPr lang="en-US" sz="2400" err="1">
                <a:solidFill>
                  <a:srgbClr val="002060"/>
                </a:solidFill>
                <a:latin typeface="Arial (Body)"/>
              </a:rPr>
              <a:t>làm</a:t>
            </a:r>
            <a:r>
              <a:rPr lang="en-US" sz="2400">
                <a:solidFill>
                  <a:srgbClr val="002060"/>
                </a:solidFill>
                <a:latin typeface="Arial (Body)"/>
              </a:rPr>
              <a:t> </a:t>
            </a:r>
            <a:r>
              <a:rPr lang="en-US" sz="2400" err="1">
                <a:solidFill>
                  <a:srgbClr val="002060"/>
                </a:solidFill>
                <a:latin typeface="Arial (Body)"/>
              </a:rPr>
              <a:t>trung</a:t>
            </a:r>
            <a:r>
              <a:rPr lang="en-US" sz="2400">
                <a:solidFill>
                  <a:srgbClr val="002060"/>
                </a:solidFill>
                <a:latin typeface="Arial (Body)"/>
              </a:rPr>
              <a:t> </a:t>
            </a:r>
            <a:r>
              <a:rPr lang="en-US" sz="2400" err="1">
                <a:solidFill>
                  <a:srgbClr val="002060"/>
                </a:solidFill>
                <a:latin typeface="Arial (Body)"/>
              </a:rPr>
              <a:t>tâm</a:t>
            </a:r>
            <a:r>
              <a:rPr lang="en-US" sz="2400">
                <a:solidFill>
                  <a:srgbClr val="002060"/>
                </a:solidFill>
                <a:latin typeface="Arial (Body)"/>
              </a:rPr>
              <a:t>. </a:t>
            </a:r>
            <a:endParaRPr lang="vi-VN" sz="2400">
              <a:solidFill>
                <a:srgbClr val="002060"/>
              </a:solidFill>
              <a:latin typeface="Arial (Body)"/>
            </a:endParaRPr>
          </a:p>
          <a:p>
            <a:pPr algn="just">
              <a:lnSpc>
                <a:spcPct val="125000"/>
              </a:lnSpc>
            </a:pPr>
            <a:r>
              <a:rPr lang="vi-VN" sz="2400" b="1">
                <a:solidFill>
                  <a:srgbClr val="002060"/>
                </a:solidFill>
                <a:latin typeface="Arial (Body)"/>
              </a:rPr>
              <a:t>     </a:t>
            </a:r>
            <a:r>
              <a:rPr lang="vi-VN" sz="2400">
                <a:solidFill>
                  <a:srgbClr val="002060"/>
                </a:solidFill>
                <a:latin typeface="Arial (Body)"/>
              </a:rPr>
              <a:t>Ở </a:t>
            </a:r>
            <a:r>
              <a:rPr lang="vi-VN" sz="2400" i="1">
                <a:solidFill>
                  <a:srgbClr val="002060"/>
                </a:solidFill>
                <a:latin typeface="Arial (Body)"/>
              </a:rPr>
              <a:t>Ngữ văn 10</a:t>
            </a:r>
            <a:r>
              <a:rPr lang="vi-VN" sz="2400">
                <a:solidFill>
                  <a:srgbClr val="002060"/>
                </a:solidFill>
                <a:latin typeface="Arial (Body)"/>
              </a:rPr>
              <a:t>, như đã thấy, mục tiêu phát triển kĩ năng đọc, viết thông qua thực hành tiếng Việt thể hiện rất rõ.</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127</a:t>
            </a:fld>
            <a:endParaRPr lang="en-US"/>
          </a:p>
        </p:txBody>
      </p:sp>
    </p:spTree>
    <p:extLst>
      <p:ext uri="{BB962C8B-B14F-4D97-AF65-F5344CB8AC3E}">
        <p14:creationId xmlns:p14="http://schemas.microsoft.com/office/powerpoint/2010/main" val="40779963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45238"/>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12800" y="889001"/>
            <a:ext cx="10464800" cy="3710375"/>
          </a:xfrm>
          <a:prstGeom prst="rect">
            <a:avLst/>
          </a:prstGeom>
        </p:spPr>
        <p:txBody>
          <a:bodyPr wrap="square">
            <a:spAutoFit/>
          </a:bodyPr>
          <a:lstStyle/>
          <a:p>
            <a:pPr algn="just">
              <a:lnSpc>
                <a:spcPct val="150000"/>
              </a:lnSpc>
              <a:spcBef>
                <a:spcPts val="800"/>
              </a:spcBef>
              <a:spcAft>
                <a:spcPts val="800"/>
              </a:spcAft>
            </a:pPr>
            <a:r>
              <a:rPr lang="vi-VN" sz="2667">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Do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tiêu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qua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giao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nên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ngoài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đưa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10</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còn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đòi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hỏi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khám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đặc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điểm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đúng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châm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chứ</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ghi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nhớ</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khái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niệm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128</a:t>
            </a:fld>
            <a:endParaRPr lang="en-US"/>
          </a:p>
        </p:txBody>
      </p:sp>
    </p:spTree>
    <p:extLst>
      <p:ext uri="{BB962C8B-B14F-4D97-AF65-F5344CB8AC3E}">
        <p14:creationId xmlns:p14="http://schemas.microsoft.com/office/powerpoint/2010/main" val="1012970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6000" y="1357972"/>
            <a:ext cx="10160000" cy="3786421"/>
          </a:xfrm>
          <a:prstGeom prst="rect">
            <a:avLst/>
          </a:prstGeom>
        </p:spPr>
        <p:txBody>
          <a:bodyPr wrap="square">
            <a:spAutoFit/>
          </a:bodyPr>
          <a:lstStyle/>
          <a:p>
            <a:pPr algn="just">
              <a:lnSpc>
                <a:spcPct val="150000"/>
              </a:lnSpc>
              <a:spcBef>
                <a:spcPts val="800"/>
              </a:spcBef>
              <a:spcAft>
                <a:spcPts val="800"/>
              </a:spcAft>
            </a:pPr>
            <a:r>
              <a:rPr lang="vi-VN" sz="2667">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GV có thể hình thành kiến thức mới cho HS bằng cách sử dụng phương pháp phân tích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đi từ ngữ liệu thực tế để HS tìm hiểu và rút ra khái niệm (phương pháp quy nạp); hoặc sử dụng phương pháp thông báo,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giải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thích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đưa khái niệm, định nghĩa về đơn vị, hiện tượng ngôn ngữ và lấy ví dụ để minh hoạ (phương pháp diễn dịch).</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129</a:t>
            </a:fld>
            <a:endParaRPr lang="en-US"/>
          </a:p>
        </p:txBody>
      </p:sp>
    </p:spTree>
    <p:extLst>
      <p:ext uri="{BB962C8B-B14F-4D97-AF65-F5344CB8AC3E}">
        <p14:creationId xmlns:p14="http://schemas.microsoft.com/office/powerpoint/2010/main" val="32680663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7;p39"/>
          <p:cNvSpPr/>
          <p:nvPr/>
        </p:nvSpPr>
        <p:spPr>
          <a:xfrm>
            <a:off x="896235" y="734818"/>
            <a:ext cx="5525348" cy="4524275"/>
          </a:xfrm>
          <a:prstGeom prst="rect">
            <a:avLst/>
          </a:prstGeom>
          <a:noFill/>
          <a:ln>
            <a:noFill/>
          </a:ln>
        </p:spPr>
        <p:txBody>
          <a:bodyPr spcFirstLastPara="1" wrap="square" lIns="91425" tIns="45700" rIns="91425" bIns="45700" anchor="t" anchorCtr="0">
            <a:spAutoFit/>
          </a:bodyPr>
          <a:lstStyle/>
          <a:p>
            <a:pPr lvl="0" algn="just">
              <a:lnSpc>
                <a:spcPct val="150000"/>
              </a:lnSpc>
            </a:pP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6:</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Nguyễn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Trãi</a:t>
            </a:r>
            <a:r>
              <a:rPr lang="en-US" sz="2400" i="1">
                <a:solidFill>
                  <a:srgbClr val="002060"/>
                </a:solidFill>
                <a:latin typeface="Arial" panose="020B0604020202020204" pitchFamily="34" charset="0"/>
                <a:cs typeface="Arial" panose="020B0604020202020204" pitchFamily="34" charset="0"/>
              </a:rPr>
              <a:t> – “</a:t>
            </a:r>
            <a:r>
              <a:rPr lang="en-US" sz="2400" i="1" err="1">
                <a:solidFill>
                  <a:srgbClr val="002060"/>
                </a:solidFill>
                <a:latin typeface="Arial" panose="020B0604020202020204" pitchFamily="34" charset="0"/>
                <a:cs typeface="Arial" panose="020B0604020202020204" pitchFamily="34" charset="0"/>
              </a:rPr>
              <a:t>Dành</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còn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để</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trợ</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dân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này</a:t>
            </a:r>
            <a:r>
              <a:rPr lang="en-US" sz="2400" i="1">
                <a:solidFill>
                  <a:srgbClr val="002060"/>
                </a:solidFill>
                <a:latin typeface="Arial" panose="020B0604020202020204" pitchFamily="34" charset="0"/>
                <a:cs typeface="Arial" panose="020B0604020202020204" pitchFamily="34" charset="0"/>
              </a:rPr>
              <a:t>”</a:t>
            </a:r>
            <a:r>
              <a:rPr lang="vi-VN" sz="2400">
                <a:solidFill>
                  <a:srgbClr val="002060"/>
                </a:solidFill>
                <a:cs typeface="Arial" panose="020B0604020202020204" pitchFamily="34" charset="0"/>
              </a:rPr>
              <a:t> </a:t>
            </a:r>
            <a:r>
              <a:rPr lang="en-US" sz="2400">
                <a:solidFill>
                  <a:srgbClr val="002060"/>
                </a:solidFill>
                <a:cs typeface="Arial" panose="020B0604020202020204" pitchFamily="34" charset="0"/>
              </a:rPr>
              <a:t>(</a:t>
            </a:r>
            <a:r>
              <a:rPr lang="vi-VN" sz="2400">
                <a:solidFill>
                  <a:srgbClr val="002060"/>
                </a:solidFill>
                <a:latin typeface="Arial" panose="020B0604020202020204" pitchFamily="34" charset="0"/>
                <a:cs typeface="Arial" panose="020B0604020202020204" pitchFamily="34" charset="0"/>
              </a:rPr>
              <a:t>VB nghị luận</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thơ trữ tình</a:t>
            </a:r>
            <a:r>
              <a:rPr lang="en-US" sz="2400">
                <a:solidFill>
                  <a:srgbClr val="002060"/>
                </a:solidFill>
                <a:latin typeface="Arial" panose="020B0604020202020204" pitchFamily="34" charset="0"/>
                <a:cs typeface="Arial" panose="020B0604020202020204" pitchFamily="34" charset="0"/>
              </a:rPr>
              <a:t>)</a:t>
            </a:r>
          </a:p>
          <a:p>
            <a:pPr lvl="0" algn="just">
              <a:lnSpc>
                <a:spcPct val="150000"/>
              </a:lnSpc>
            </a:pPr>
            <a:r>
              <a:rPr lang="en-US" sz="2400" i="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7:</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Quyền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năng</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của</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người</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kể</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chuyện</a:t>
            </a:r>
            <a:r>
              <a:rPr lang="en-US" sz="2400" i="1">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a:t>
            </a:r>
            <a:r>
              <a:rPr lang="vi-VN" sz="2400">
                <a:solidFill>
                  <a:srgbClr val="002060"/>
                </a:solidFill>
                <a:cs typeface="Arial" panose="020B0604020202020204" pitchFamily="34" charset="0"/>
              </a:rPr>
              <a:t>truyện </a:t>
            </a:r>
            <a:r>
              <a:rPr lang="vi-VN" sz="2400">
                <a:solidFill>
                  <a:srgbClr val="002060"/>
                </a:solidFill>
                <a:latin typeface="Arial" panose="020B0604020202020204" pitchFamily="34" charset="0"/>
                <a:cs typeface="Arial" panose="020B0604020202020204" pitchFamily="34" charset="0"/>
              </a:rPr>
              <a:t>ngắn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tiểu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thuyết</a:t>
            </a:r>
            <a:r>
              <a:rPr lang="en-US" sz="2400">
                <a:solidFill>
                  <a:srgbClr val="002060"/>
                </a:solidFill>
                <a:cs typeface="Arial" panose="020B0604020202020204" pitchFamily="34" charset="0"/>
              </a:rPr>
              <a:t>)</a:t>
            </a:r>
            <a:r>
              <a:rPr lang="vi-VN" sz="2400">
                <a:solidFill>
                  <a:srgbClr val="002060"/>
                </a:solidFill>
                <a:cs typeface="Arial" panose="020B0604020202020204" pitchFamily="34" charset="0"/>
              </a:rPr>
              <a:t> </a:t>
            </a:r>
            <a:endParaRPr lang="en-US" sz="2400" i="1">
              <a:solidFill>
                <a:srgbClr val="002060"/>
              </a:solidFill>
              <a:latin typeface="Arial" panose="020B0604020202020204" pitchFamily="34" charset="0"/>
              <a:cs typeface="Arial" panose="020B0604020202020204" pitchFamily="34" charset="0"/>
            </a:endParaRPr>
          </a:p>
          <a:p>
            <a:pPr lvl="0" algn="just">
              <a:lnSpc>
                <a:spcPct val="150000"/>
              </a:lnSpc>
            </a:pP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8:</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Thế</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giới</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đa</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dạng</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của</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thông</a:t>
            </a:r>
            <a:r>
              <a:rPr lang="en-US" sz="2400" i="1">
                <a:solidFill>
                  <a:srgbClr val="002060"/>
                </a:solidFill>
                <a:latin typeface="Arial" panose="020B0604020202020204" pitchFamily="34" charset="0"/>
                <a:cs typeface="Arial" panose="020B0604020202020204" pitchFamily="34" charset="0"/>
              </a:rPr>
              <a:t> tin</a:t>
            </a:r>
            <a:r>
              <a:rPr lang="vi-VN" sz="2400">
                <a:solidFill>
                  <a:srgbClr val="002060"/>
                </a:solidFill>
                <a:cs typeface="Arial" panose="020B0604020202020204" pitchFamily="34" charset="0"/>
              </a:rPr>
              <a:t> </a:t>
            </a:r>
            <a:r>
              <a:rPr lang="en-US" sz="2400">
                <a:solidFill>
                  <a:srgbClr val="002060"/>
                </a:solidFill>
                <a:cs typeface="Arial" panose="020B0604020202020204" pitchFamily="34" charset="0"/>
              </a:rPr>
              <a:t>(</a:t>
            </a:r>
            <a:r>
              <a:rPr lang="vi-VN" sz="2400">
                <a:solidFill>
                  <a:srgbClr val="002060"/>
                </a:solidFill>
                <a:cs typeface="Arial" panose="020B0604020202020204" pitchFamily="34" charset="0"/>
              </a:rPr>
              <a:t>VB thông tin</a:t>
            </a:r>
            <a:r>
              <a:rPr lang="en-US" sz="2400">
                <a:solidFill>
                  <a:srgbClr val="002060"/>
                </a:solidFill>
                <a:cs typeface="Arial" panose="020B0604020202020204" pitchFamily="34" charset="0"/>
              </a:rPr>
              <a:t>)</a:t>
            </a:r>
            <a:endParaRPr lang="en-US" sz="2400" i="1">
              <a:solidFill>
                <a:srgbClr val="002060"/>
              </a:solidFill>
              <a:latin typeface="Arial" panose="020B0604020202020204" pitchFamily="34" charset="0"/>
              <a:cs typeface="Arial" panose="020B0604020202020204" pitchFamily="34" charset="0"/>
            </a:endParaRPr>
          </a:p>
          <a:p>
            <a:pPr algn="just">
              <a:lnSpc>
                <a:spcPct val="150000"/>
              </a:lnSpc>
            </a:pP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9:</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Hành</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trang</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cuộc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sống</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cs typeface="Arial" panose="020B0604020202020204" pitchFamily="34" charset="0"/>
              </a:rPr>
              <a:t>VB thông tin</a:t>
            </a: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VB nghị luận,</a:t>
            </a: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thơ</a:t>
            </a:r>
            <a:r>
              <a:rPr lang="en-US" sz="2400">
                <a:solidFill>
                  <a:srgbClr val="002060"/>
                </a:solidFill>
                <a:cs typeface="Arial" panose="020B0604020202020204" pitchFamily="34" charset="0"/>
              </a:rPr>
              <a:t>)</a:t>
            </a:r>
            <a:r>
              <a:rPr lang="vi-VN" sz="2400">
                <a:solidFill>
                  <a:srgbClr val="002060"/>
                </a:solidFill>
                <a:cs typeface="Arial" panose="020B0604020202020204" pitchFamily="34" charset="0"/>
              </a:rPr>
              <a:t>.</a:t>
            </a:r>
            <a:endParaRPr lang="en-US" sz="240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9267" y="0"/>
            <a:ext cx="3611986" cy="48019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5661" y="871849"/>
            <a:ext cx="3488729" cy="489799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8820" y="1708296"/>
            <a:ext cx="3241964" cy="455154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237" y="2586005"/>
            <a:ext cx="2948706" cy="4139828"/>
          </a:xfrm>
          <a:prstGeom prst="rect">
            <a:avLst/>
          </a:prstGeom>
        </p:spPr>
      </p:pic>
      <p:sp>
        <p:nvSpPr>
          <p:cNvPr id="2" name="Slide Number Placeholder 1"/>
          <p:cNvSpPr>
            <a:spLocks noGrp="1"/>
          </p:cNvSpPr>
          <p:nvPr>
            <p:ph type="sldNum" sz="quarter" idx="12"/>
          </p:nvPr>
        </p:nvSpPr>
        <p:spPr/>
        <p:txBody>
          <a:bodyPr/>
          <a:lstStyle/>
          <a:p>
            <a:fld id="{0C846248-0222-4A3A-B22E-4E2A0B918D57}" type="slidenum">
              <a:rPr lang="en-US" smtClean="0"/>
              <a:pPr/>
              <a:t>13</a:t>
            </a:fld>
            <a:endParaRPr lang="en-US"/>
          </a:p>
        </p:txBody>
      </p:sp>
    </p:spTree>
    <p:extLst>
      <p:ext uri="{BB962C8B-B14F-4D97-AF65-F5344CB8AC3E}">
        <p14:creationId xmlns:p14="http://schemas.microsoft.com/office/powerpoint/2010/main" val="2902703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6000" y="889001"/>
            <a:ext cx="10058400" cy="5017784"/>
          </a:xfrm>
          <a:prstGeom prst="rect">
            <a:avLst/>
          </a:prstGeom>
        </p:spPr>
        <p:txBody>
          <a:bodyPr wrap="square">
            <a:spAutoFit/>
          </a:bodyPr>
          <a:lstStyle/>
          <a:p>
            <a:pPr algn="just">
              <a:lnSpc>
                <a:spcPct val="150000"/>
              </a:lnSpc>
            </a:pPr>
            <a:r>
              <a:rPr lang="vi-VN" sz="2667" b="1">
                <a:latin typeface="Arial" panose="020B0604020202020204" pitchFamily="34" charset="0"/>
                <a:ea typeface="MS Mincho"/>
                <a:cs typeface="Arial" panose="020B0604020202020204" pitchFamily="34" charset="0"/>
              </a:rPr>
              <a:t>       </a:t>
            </a:r>
            <a:r>
              <a:rPr lang="en-US" sz="2667" b="1">
                <a:latin typeface="Arial" panose="020B0604020202020204" pitchFamily="34" charset="0"/>
                <a:ea typeface="MS Mincho"/>
                <a:cs typeface="Arial" panose="020B0604020202020204" pitchFamily="34" charset="0"/>
              </a:rPr>
              <a:t>2</a:t>
            </a:r>
            <a:r>
              <a:rPr lang="en-US" sz="2667" b="1">
                <a:solidFill>
                  <a:srgbClr val="002060"/>
                </a:solidFill>
                <a:latin typeface="Arial" panose="020B0604020202020204" pitchFamily="34" charset="0"/>
                <a:ea typeface="MS Mincho"/>
                <a:cs typeface="Arial" panose="020B0604020202020204" pitchFamily="34" charset="0"/>
              </a:rPr>
              <a:t>. </a:t>
            </a:r>
            <a:r>
              <a:rPr lang="en-US" sz="2667" b="1" err="1">
                <a:solidFill>
                  <a:srgbClr val="002060"/>
                </a:solidFill>
                <a:latin typeface="Arial" panose="020B0604020202020204" pitchFamily="34" charset="0"/>
                <a:ea typeface="MS Mincho"/>
                <a:cs typeface="Arial" panose="020B0604020202020204" pitchFamily="34" charset="0"/>
              </a:rPr>
              <a:t>Một</a:t>
            </a:r>
            <a:r>
              <a:rPr lang="en-US" sz="2667" b="1">
                <a:solidFill>
                  <a:srgbClr val="002060"/>
                </a:solidFill>
                <a:latin typeface="Arial" panose="020B0604020202020204" pitchFamily="34" charset="0"/>
                <a:ea typeface="MS Mincho"/>
                <a:cs typeface="Arial" panose="020B0604020202020204" pitchFamily="34" charset="0"/>
              </a:rPr>
              <a:t> </a:t>
            </a:r>
            <a:r>
              <a:rPr lang="en-US" sz="2667" b="1" err="1">
                <a:solidFill>
                  <a:srgbClr val="002060"/>
                </a:solidFill>
                <a:latin typeface="Arial" panose="020B0604020202020204" pitchFamily="34" charset="0"/>
                <a:ea typeface="MS Mincho"/>
                <a:cs typeface="Arial" panose="020B0604020202020204" pitchFamily="34" charset="0"/>
              </a:rPr>
              <a:t>số</a:t>
            </a:r>
            <a:r>
              <a:rPr lang="en-US" sz="2667" b="1">
                <a:solidFill>
                  <a:srgbClr val="002060"/>
                </a:solidFill>
                <a:latin typeface="Arial" panose="020B0604020202020204" pitchFamily="34" charset="0"/>
                <a:ea typeface="MS Mincho"/>
                <a:cs typeface="Arial" panose="020B0604020202020204" pitchFamily="34" charset="0"/>
              </a:rPr>
              <a:t> </a:t>
            </a:r>
            <a:r>
              <a:rPr lang="en-US" sz="2667" b="1" err="1">
                <a:solidFill>
                  <a:srgbClr val="002060"/>
                </a:solidFill>
                <a:latin typeface="Arial" panose="020B0604020202020204" pitchFamily="34" charset="0"/>
                <a:ea typeface="MS Mincho"/>
                <a:cs typeface="Arial" panose="020B0604020202020204" pitchFamily="34" charset="0"/>
              </a:rPr>
              <a:t>lưu</a:t>
            </a:r>
            <a:r>
              <a:rPr lang="en-US" sz="2667" b="1">
                <a:solidFill>
                  <a:srgbClr val="002060"/>
                </a:solidFill>
                <a:latin typeface="Arial" panose="020B0604020202020204" pitchFamily="34" charset="0"/>
                <a:ea typeface="MS Mincho"/>
                <a:cs typeface="Arial" panose="020B0604020202020204" pitchFamily="34" charset="0"/>
              </a:rPr>
              <a:t> ý</a:t>
            </a:r>
          </a:p>
          <a:p>
            <a:pPr algn="just">
              <a:lnSpc>
                <a:spcPct val="150000"/>
              </a:lnSpc>
            </a:pPr>
            <a:r>
              <a:rPr lang="en-US" sz="2667">
                <a:solidFill>
                  <a:srgbClr val="002060"/>
                </a:solidFill>
                <a:latin typeface="Arial" panose="020B0604020202020204" pitchFamily="34" charset="0"/>
                <a:ea typeface="MS Mincho"/>
                <a:cs typeface="Arial" panose="020B0604020202020204" pitchFamily="34" charset="0"/>
              </a:rPr>
              <a:t>       a. </a:t>
            </a:r>
            <a:r>
              <a:rPr lang="en-US" sz="2667" err="1">
                <a:solidFill>
                  <a:srgbClr val="002060"/>
                </a:solidFill>
                <a:latin typeface="Arial" panose="020B0604020202020204" pitchFamily="34" charset="0"/>
                <a:ea typeface="MS Mincho"/>
                <a:cs typeface="Arial" panose="020B0604020202020204" pitchFamily="34" charset="0"/>
              </a:rPr>
              <a:t>Thực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hành</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nhận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biết</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các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đơn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vị</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hiện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tượng</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ngôn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ngữ</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Sau</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khi</a:t>
            </a:r>
            <a:r>
              <a:rPr lang="en-US" sz="2667">
                <a:solidFill>
                  <a:srgbClr val="002060"/>
                </a:solidFill>
                <a:latin typeface="Arial" panose="020B0604020202020204" pitchFamily="34" charset="0"/>
                <a:ea typeface="MS Mincho"/>
                <a:cs typeface="Arial" panose="020B0604020202020204" pitchFamily="34" charset="0"/>
              </a:rPr>
              <a:t> HS </a:t>
            </a:r>
            <a:r>
              <a:rPr lang="en-US" sz="2667" err="1">
                <a:solidFill>
                  <a:srgbClr val="002060"/>
                </a:solidFill>
                <a:latin typeface="Arial" panose="020B0604020202020204" pitchFamily="34" charset="0"/>
                <a:ea typeface="MS Mincho"/>
                <a:cs typeface="Arial" panose="020B0604020202020204" pitchFamily="34" charset="0"/>
              </a:rPr>
              <a:t>đã</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nắm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được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kiến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thức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khái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niệm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định</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nghĩa</a:t>
            </a:r>
            <a:r>
              <a:rPr lang="en-US" sz="2667">
                <a:solidFill>
                  <a:srgbClr val="002060"/>
                </a:solidFill>
                <a:latin typeface="Arial" panose="020B0604020202020204" pitchFamily="34" charset="0"/>
                <a:ea typeface="MS Mincho"/>
                <a:cs typeface="Arial" panose="020B0604020202020204" pitchFamily="34" charset="0"/>
              </a:rPr>
              <a:t>), GV </a:t>
            </a:r>
            <a:r>
              <a:rPr lang="en-US" sz="2667" err="1">
                <a:solidFill>
                  <a:srgbClr val="002060"/>
                </a:solidFill>
                <a:latin typeface="Arial" panose="020B0604020202020204" pitchFamily="34" charset="0"/>
                <a:ea typeface="MS Mincho"/>
                <a:cs typeface="Arial" panose="020B0604020202020204" pitchFamily="34" charset="0"/>
              </a:rPr>
              <a:t>cần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cho</a:t>
            </a:r>
            <a:r>
              <a:rPr lang="en-US" sz="2667">
                <a:solidFill>
                  <a:srgbClr val="002060"/>
                </a:solidFill>
                <a:latin typeface="Arial" panose="020B0604020202020204" pitchFamily="34" charset="0"/>
                <a:ea typeface="MS Mincho"/>
                <a:cs typeface="Arial" panose="020B0604020202020204" pitchFamily="34" charset="0"/>
              </a:rPr>
              <a:t> HS </a:t>
            </a:r>
            <a:r>
              <a:rPr lang="en-US" sz="2667" err="1">
                <a:solidFill>
                  <a:srgbClr val="002060"/>
                </a:solidFill>
                <a:latin typeface="Arial" panose="020B0604020202020204" pitchFamily="34" charset="0"/>
                <a:ea typeface="MS Mincho"/>
                <a:cs typeface="Arial" panose="020B0604020202020204" pitchFamily="34" charset="0"/>
              </a:rPr>
              <a:t>thực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hành</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nhận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biết</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các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đơn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vị</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hiện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tượng</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ngôn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ngữ</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trong</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nhiều</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ngữ</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cảnh</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đa</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dạng</a:t>
            </a:r>
            <a:r>
              <a:rPr lang="en-US" sz="2667">
                <a:solidFill>
                  <a:srgbClr val="002060"/>
                </a:solidFill>
                <a:latin typeface="Arial" panose="020B0604020202020204" pitchFamily="34" charset="0"/>
                <a:ea typeface="MS Mincho"/>
                <a:cs typeface="Arial" panose="020B0604020202020204" pitchFamily="34" charset="0"/>
              </a:rPr>
              <a:t>. </a:t>
            </a:r>
            <a:endParaRPr lang="vi-VN" sz="2667">
              <a:solidFill>
                <a:srgbClr val="002060"/>
              </a:solidFill>
              <a:latin typeface="Arial" panose="020B0604020202020204" pitchFamily="34" charset="0"/>
              <a:ea typeface="MS Mincho"/>
              <a:cs typeface="Arial" panose="020B0604020202020204" pitchFamily="34" charset="0"/>
            </a:endParaRPr>
          </a:p>
          <a:p>
            <a:pPr algn="just">
              <a:lnSpc>
                <a:spcPct val="150000"/>
              </a:lnSpc>
            </a:pPr>
            <a:r>
              <a:rPr lang="vi-VN"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Ngoài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ngữ</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liệu</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đã</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cho</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trong</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các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khung</a:t>
            </a:r>
            <a:r>
              <a:rPr lang="en-US" sz="2667">
                <a:solidFill>
                  <a:srgbClr val="002060"/>
                </a:solidFill>
                <a:latin typeface="Arial" panose="020B0604020202020204" pitchFamily="34" charset="0"/>
                <a:ea typeface="MS Mincho"/>
                <a:cs typeface="Arial" panose="020B0604020202020204" pitchFamily="34" charset="0"/>
              </a:rPr>
              <a:t> (box) </a:t>
            </a:r>
            <a:r>
              <a:rPr lang="en-US" sz="2667" err="1">
                <a:solidFill>
                  <a:srgbClr val="002060"/>
                </a:solidFill>
                <a:latin typeface="Arial" panose="020B0604020202020204" pitchFamily="34" charset="0"/>
                <a:ea typeface="MS Mincho"/>
                <a:cs typeface="Arial" panose="020B0604020202020204" pitchFamily="34" charset="0"/>
              </a:rPr>
              <a:t>đặt</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bên</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phải</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của</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phần</a:t>
            </a:r>
            <a:r>
              <a:rPr lang="en-US" sz="2667">
                <a:solidFill>
                  <a:srgbClr val="002060"/>
                </a:solidFill>
                <a:latin typeface="Arial" panose="020B0604020202020204" pitchFamily="34" charset="0"/>
                <a:ea typeface="MS Mincho"/>
                <a:cs typeface="Arial" panose="020B0604020202020204" pitchFamily="34" charset="0"/>
              </a:rPr>
              <a:t> </a:t>
            </a:r>
            <a:r>
              <a:rPr lang="en-US" sz="2667" i="1" err="1">
                <a:solidFill>
                  <a:srgbClr val="002060"/>
                </a:solidFill>
                <a:latin typeface="Arial" panose="020B0604020202020204" pitchFamily="34" charset="0"/>
                <a:ea typeface="MS Mincho"/>
                <a:cs typeface="Arial" panose="020B0604020202020204" pitchFamily="34" charset="0"/>
              </a:rPr>
              <a:t>Thực</a:t>
            </a:r>
            <a:r>
              <a:rPr lang="en-US" sz="2667" i="1">
                <a:solidFill>
                  <a:srgbClr val="002060"/>
                </a:solidFill>
                <a:latin typeface="Arial" panose="020B0604020202020204" pitchFamily="34" charset="0"/>
                <a:ea typeface="MS Mincho"/>
                <a:cs typeface="Arial" panose="020B0604020202020204" pitchFamily="34" charset="0"/>
              </a:rPr>
              <a:t> </a:t>
            </a:r>
            <a:r>
              <a:rPr lang="en-US" sz="2667" i="1" err="1">
                <a:solidFill>
                  <a:srgbClr val="002060"/>
                </a:solidFill>
                <a:latin typeface="Arial" panose="020B0604020202020204" pitchFamily="34" charset="0"/>
                <a:ea typeface="MS Mincho"/>
                <a:cs typeface="Arial" panose="020B0604020202020204" pitchFamily="34" charset="0"/>
              </a:rPr>
              <a:t>hành</a:t>
            </a:r>
            <a:r>
              <a:rPr lang="en-US" sz="2667" i="1">
                <a:solidFill>
                  <a:srgbClr val="002060"/>
                </a:solidFill>
                <a:latin typeface="Arial" panose="020B0604020202020204" pitchFamily="34" charset="0"/>
                <a:ea typeface="MS Mincho"/>
                <a:cs typeface="Arial" panose="020B0604020202020204" pitchFamily="34" charset="0"/>
              </a:rPr>
              <a:t> </a:t>
            </a:r>
            <a:r>
              <a:rPr lang="en-US" sz="2667" i="1" err="1">
                <a:solidFill>
                  <a:srgbClr val="002060"/>
                </a:solidFill>
                <a:latin typeface="Arial" panose="020B0604020202020204" pitchFamily="34" charset="0"/>
                <a:ea typeface="MS Mincho"/>
                <a:cs typeface="Arial" panose="020B0604020202020204" pitchFamily="34" charset="0"/>
              </a:rPr>
              <a:t>tiếng</a:t>
            </a:r>
            <a:r>
              <a:rPr lang="en-US" sz="2667" i="1">
                <a:solidFill>
                  <a:srgbClr val="002060"/>
                </a:solidFill>
                <a:latin typeface="Arial" panose="020B0604020202020204" pitchFamily="34" charset="0"/>
                <a:ea typeface="MS Mincho"/>
                <a:cs typeface="Arial" panose="020B0604020202020204" pitchFamily="34" charset="0"/>
              </a:rPr>
              <a:t> </a:t>
            </a:r>
            <a:r>
              <a:rPr lang="en-US" sz="2667" i="1" err="1">
                <a:solidFill>
                  <a:srgbClr val="002060"/>
                </a:solidFill>
                <a:latin typeface="Arial" panose="020B0604020202020204" pitchFamily="34" charset="0"/>
                <a:ea typeface="MS Mincho"/>
                <a:cs typeface="Arial" panose="020B0604020202020204" pitchFamily="34" charset="0"/>
              </a:rPr>
              <a:t>Việt</a:t>
            </a:r>
            <a:r>
              <a:rPr lang="en-US" sz="2667">
                <a:solidFill>
                  <a:srgbClr val="002060"/>
                </a:solidFill>
                <a:latin typeface="Arial" panose="020B0604020202020204" pitchFamily="34" charset="0"/>
                <a:ea typeface="MS Mincho"/>
                <a:cs typeface="Arial" panose="020B0604020202020204" pitchFamily="34" charset="0"/>
              </a:rPr>
              <a:t>, GV </a:t>
            </a:r>
            <a:r>
              <a:rPr lang="en-US" sz="2667" err="1">
                <a:solidFill>
                  <a:srgbClr val="002060"/>
                </a:solidFill>
                <a:latin typeface="Arial" panose="020B0604020202020204" pitchFamily="34" charset="0"/>
                <a:ea typeface="MS Mincho"/>
                <a:cs typeface="Arial" panose="020B0604020202020204" pitchFamily="34" charset="0"/>
              </a:rPr>
              <a:t>có</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thể</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tìm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thêm</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các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ngữ</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liệu</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khác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để</a:t>
            </a:r>
            <a:r>
              <a:rPr lang="en-US" sz="2667">
                <a:solidFill>
                  <a:srgbClr val="002060"/>
                </a:solidFill>
                <a:latin typeface="Arial" panose="020B0604020202020204" pitchFamily="34" charset="0"/>
                <a:ea typeface="MS Mincho"/>
                <a:cs typeface="Arial" panose="020B0604020202020204" pitchFamily="34" charset="0"/>
              </a:rPr>
              <a:t> HS </a:t>
            </a:r>
            <a:r>
              <a:rPr lang="en-US" sz="2667" err="1">
                <a:solidFill>
                  <a:srgbClr val="002060"/>
                </a:solidFill>
                <a:latin typeface="Arial" panose="020B0604020202020204" pitchFamily="34" charset="0"/>
                <a:ea typeface="MS Mincho"/>
                <a:cs typeface="Arial" panose="020B0604020202020204" pitchFamily="34" charset="0"/>
              </a:rPr>
              <a:t>thực</a:t>
            </a:r>
            <a:r>
              <a:rPr lang="en-US" sz="2667">
                <a:solidFill>
                  <a:srgbClr val="002060"/>
                </a:solidFill>
                <a:latin typeface="Arial" panose="020B0604020202020204" pitchFamily="34" charset="0"/>
                <a:ea typeface="MS Mincho"/>
                <a:cs typeface="Arial" panose="020B0604020202020204" pitchFamily="34" charset="0"/>
              </a:rPr>
              <a:t> </a:t>
            </a:r>
            <a:r>
              <a:rPr lang="en-US" sz="2667" err="1">
                <a:solidFill>
                  <a:srgbClr val="002060"/>
                </a:solidFill>
                <a:latin typeface="Arial" panose="020B0604020202020204" pitchFamily="34" charset="0"/>
                <a:ea typeface="MS Mincho"/>
                <a:cs typeface="Arial" panose="020B0604020202020204" pitchFamily="34" charset="0"/>
              </a:rPr>
              <a:t>hành</a:t>
            </a:r>
            <a:r>
              <a:rPr lang="en-US" sz="2667">
                <a:solidFill>
                  <a:srgbClr val="002060"/>
                </a:solidFill>
                <a:latin typeface="Arial" panose="020B0604020202020204" pitchFamily="34" charset="0"/>
                <a:ea typeface="MS Mincho"/>
                <a:cs typeface="Arial" panose="020B0604020202020204" pitchFamily="34" charset="0"/>
              </a:rPr>
              <a:t>. </a:t>
            </a:r>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130</a:t>
            </a:fld>
            <a:endParaRPr lang="en-US"/>
          </a:p>
        </p:txBody>
      </p:sp>
    </p:spTree>
    <p:extLst>
      <p:ext uri="{BB962C8B-B14F-4D97-AF65-F5344CB8AC3E}">
        <p14:creationId xmlns:p14="http://schemas.microsoft.com/office/powerpoint/2010/main" val="4229711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3747" y="938603"/>
            <a:ext cx="10162253" cy="4536819"/>
          </a:xfrm>
          <a:prstGeom prst="rect">
            <a:avLst/>
          </a:prstGeom>
        </p:spPr>
        <p:txBody>
          <a:bodyPr wrap="square">
            <a:spAutoFit/>
          </a:bodyPr>
          <a:lstStyle/>
          <a:p>
            <a:pPr algn="just">
              <a:lnSpc>
                <a:spcPct val="150000"/>
              </a:lnSpc>
            </a:pPr>
            <a:r>
              <a:rPr lang="vi-VN" sz="2800">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Hoạt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động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thực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hành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nhận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biết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với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sự</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hỗ</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trợ</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của</a:t>
            </a:r>
            <a:r>
              <a:rPr lang="en-US" sz="2800">
                <a:solidFill>
                  <a:srgbClr val="002060"/>
                </a:solidFill>
                <a:latin typeface="Arial" panose="020B0604020202020204" pitchFamily="34" charset="0"/>
                <a:cs typeface="Arial" panose="020B0604020202020204" pitchFamily="34" charset="0"/>
              </a:rPr>
              <a:t> GV </a:t>
            </a:r>
            <a:r>
              <a:rPr lang="en-US" sz="2800" err="1">
                <a:solidFill>
                  <a:srgbClr val="002060"/>
                </a:solidFill>
                <a:latin typeface="Arial" panose="020B0604020202020204" pitchFamily="34" charset="0"/>
                <a:cs typeface="Arial" panose="020B0604020202020204" pitchFamily="34" charset="0"/>
              </a:rPr>
              <a:t>này</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là</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bước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chuyển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tiếp</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cần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thiết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giúp</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nắm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vững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kiến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thức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hoàn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thành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tập</a:t>
            </a:r>
            <a:r>
              <a:rPr lang="en-US" sz="2800">
                <a:solidFill>
                  <a:srgbClr val="002060"/>
                </a:solidFill>
                <a:latin typeface="Arial" panose="020B0604020202020204" pitchFamily="34" charset="0"/>
                <a:cs typeface="Arial" panose="020B0604020202020204" pitchFamily="34" charset="0"/>
              </a:rPr>
              <a:t> ở </a:t>
            </a:r>
            <a:r>
              <a:rPr lang="en-US" sz="2800" err="1">
                <a:solidFill>
                  <a:srgbClr val="002060"/>
                </a:solidFill>
                <a:latin typeface="Arial" panose="020B0604020202020204" pitchFamily="34" charset="0"/>
                <a:cs typeface="Arial" panose="020B0604020202020204" pitchFamily="34" charset="0"/>
              </a:rPr>
              <a:t>bước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luyện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tập</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vận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dụng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Tránh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tình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trạng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chỉ</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cho</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nắm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khái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niệm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rồi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yêu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cầu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em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thực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hành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luôn</a:t>
            </a:r>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a:t>
            </a:r>
            <a:r>
              <a:rPr lang="en-US" sz="2800" err="1">
                <a:solidFill>
                  <a:srgbClr val="002060"/>
                </a:solidFill>
                <a:latin typeface="Arial" panose="020B0604020202020204" pitchFamily="34" charset="0"/>
                <a:cs typeface="Arial" panose="020B0604020202020204" pitchFamily="34" charset="0"/>
              </a:rPr>
              <a:t>Năm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học</a:t>
            </a:r>
            <a:r>
              <a:rPr lang="en-US" sz="2800">
                <a:solidFill>
                  <a:srgbClr val="002060"/>
                </a:solidFill>
                <a:latin typeface="Arial" panose="020B0604020202020204" pitchFamily="34" charset="0"/>
                <a:cs typeface="Arial" panose="020B0604020202020204" pitchFamily="34" charset="0"/>
              </a:rPr>
              <a:t> qua, </a:t>
            </a:r>
            <a:r>
              <a:rPr lang="en-US" sz="2800" err="1">
                <a:solidFill>
                  <a:srgbClr val="002060"/>
                </a:solidFill>
                <a:latin typeface="Arial" panose="020B0604020202020204" pitchFamily="34" charset="0"/>
                <a:cs typeface="Arial" panose="020B0604020202020204" pitchFamily="34" charset="0"/>
              </a:rPr>
              <a:t>nhiều</a:t>
            </a:r>
            <a:r>
              <a:rPr lang="en-US" sz="2800">
                <a:solidFill>
                  <a:srgbClr val="002060"/>
                </a:solidFill>
                <a:latin typeface="Arial" panose="020B0604020202020204" pitchFamily="34" charset="0"/>
                <a:cs typeface="Arial" panose="020B0604020202020204" pitchFamily="34" charset="0"/>
              </a:rPr>
              <a:t> GV </a:t>
            </a:r>
            <a:r>
              <a:rPr lang="en-US" sz="2800" err="1">
                <a:solidFill>
                  <a:srgbClr val="002060"/>
                </a:solidFill>
                <a:latin typeface="Arial" panose="020B0604020202020204" pitchFamily="34" charset="0"/>
                <a:cs typeface="Arial" panose="020B0604020202020204" pitchFamily="34" charset="0"/>
              </a:rPr>
              <a:t>có</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băn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khoăn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về</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vấn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đề</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này</a:t>
            </a:r>
            <a:r>
              <a:rPr lang="en-US" sz="2800">
                <a:solidFill>
                  <a:srgbClr val="002060"/>
                </a:solidFill>
                <a:latin typeface="Arial" panose="020B0604020202020204" pitchFamily="34" charset="0"/>
                <a:cs typeface="Arial" panose="020B0604020202020204" pitchFamily="34" charset="0"/>
              </a:rPr>
              <a:t>).</a:t>
            </a:r>
            <a:endParaRPr lang="vi-VN" sz="2800">
              <a:solidFill>
                <a:srgbClr val="002060"/>
              </a:solidFill>
              <a:latin typeface="Arial" panose="020B0604020202020204" pitchFamily="34" charset="0"/>
              <a:cs typeface="Arial" panose="020B0604020202020204" pitchFamily="34" charset="0"/>
            </a:endParaRPr>
          </a:p>
          <a:p>
            <a:pPr algn="just">
              <a:lnSpc>
                <a:spcPct val="150000"/>
              </a:lnSpc>
            </a:pPr>
            <a:r>
              <a:rPr lang="vi-VN" sz="2800">
                <a:solidFill>
                  <a:srgbClr val="002060"/>
                </a:solidFill>
                <a:latin typeface="Arial" panose="020B0604020202020204" pitchFamily="34" charset="0"/>
                <a:cs typeface="Arial" panose="020B0604020202020204" pitchFamily="34" charset="0"/>
              </a:rPr>
              <a:t>     N</a:t>
            </a:r>
            <a:r>
              <a:rPr lang="en-US" sz="2800" err="1">
                <a:solidFill>
                  <a:srgbClr val="002060"/>
                </a:solidFill>
                <a:latin typeface="Arial" panose="020B0604020202020204" pitchFamily="34" charset="0"/>
                <a:cs typeface="Arial" panose="020B0604020202020204" pitchFamily="34" charset="0"/>
              </a:rPr>
              <a:t>gữ</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liệu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được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dùng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thiết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kế</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tập</a:t>
            </a:r>
            <a:r>
              <a:rPr lang="en-US" sz="2800">
                <a:solidFill>
                  <a:srgbClr val="002060"/>
                </a:solidFill>
                <a:latin typeface="Arial" panose="020B0604020202020204" pitchFamily="34" charset="0"/>
                <a:cs typeface="Arial" panose="020B0604020202020204" pitchFamily="34" charset="0"/>
              </a:rPr>
              <a:t> </a:t>
            </a:r>
            <a:r>
              <a:rPr lang="vi-VN" sz="2800" spc="-80">
                <a:solidFill>
                  <a:srgbClr val="002060"/>
                </a:solidFill>
                <a:latin typeface="Arial" panose="020B0604020202020204" pitchFamily="34" charset="0"/>
                <a:cs typeface="Arial" panose="020B0604020202020204" pitchFamily="34" charset="0"/>
              </a:rPr>
              <a:t>chủ yếu</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được</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lấy</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từ</a:t>
            </a:r>
            <a:r>
              <a:rPr lang="en-US" sz="2800" spc="-80">
                <a:solidFill>
                  <a:srgbClr val="002060"/>
                </a:solidFill>
                <a:latin typeface="Arial" panose="020B0604020202020204" pitchFamily="34" charset="0"/>
                <a:cs typeface="Arial" panose="020B0604020202020204" pitchFamily="34" charset="0"/>
              </a:rPr>
              <a:t> VB </a:t>
            </a:r>
            <a:r>
              <a:rPr lang="en-US" sz="2800" spc="-80" err="1">
                <a:solidFill>
                  <a:srgbClr val="002060"/>
                </a:solidFill>
                <a:latin typeface="Arial" panose="020B0604020202020204" pitchFamily="34" charset="0"/>
                <a:cs typeface="Arial" panose="020B0604020202020204" pitchFamily="34" charset="0"/>
              </a:rPr>
              <a:t>đọc</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có</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trong</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bài</a:t>
            </a:r>
            <a:r>
              <a:rPr lang="en-US" sz="2800" spc="-80">
                <a:solidFill>
                  <a:srgbClr val="002060"/>
                </a:solidFill>
                <a:latin typeface="Arial" panose="020B0604020202020204" pitchFamily="34" charset="0"/>
                <a:cs typeface="Arial" panose="020B0604020202020204" pitchFamily="34" charset="0"/>
              </a:rPr>
              <a:t> </a:t>
            </a:r>
            <a:r>
              <a:rPr lang="en-US" sz="2800" spc="-80" err="1">
                <a:solidFill>
                  <a:srgbClr val="002060"/>
                </a:solidFill>
                <a:latin typeface="Arial" panose="020B0604020202020204" pitchFamily="34" charset="0"/>
                <a:cs typeface="Arial" panose="020B0604020202020204" pitchFamily="34" charset="0"/>
              </a:rPr>
              <a:t>học</a:t>
            </a:r>
            <a:r>
              <a:rPr lang="en-US" sz="2800" spc="-8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(Teaching language in context)</a:t>
            </a:r>
            <a:r>
              <a:rPr lang="en-US" sz="2800">
                <a:solidFill>
                  <a:srgbClr val="002060"/>
                </a:solidFill>
                <a:latin typeface="Arial" panose="020B060402020202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131</a:t>
            </a:fld>
            <a:endParaRPr lang="en-US"/>
          </a:p>
        </p:txBody>
      </p:sp>
    </p:spTree>
    <p:extLst>
      <p:ext uri="{BB962C8B-B14F-4D97-AF65-F5344CB8AC3E}">
        <p14:creationId xmlns:p14="http://schemas.microsoft.com/office/powerpoint/2010/main" val="3358302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70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14400" y="990601"/>
            <a:ext cx="10464800" cy="3786421"/>
          </a:xfrm>
          <a:prstGeom prst="rect">
            <a:avLst/>
          </a:prstGeom>
        </p:spPr>
        <p:txBody>
          <a:bodyPr wrap="square">
            <a:spAutoFit/>
          </a:bodyPr>
          <a:lstStyle/>
          <a:p>
            <a:pPr algn="just">
              <a:lnSpc>
                <a:spcPct val="150000"/>
              </a:lnSpc>
            </a:pPr>
            <a:r>
              <a:rPr lang="vi-VN" sz="2667">
                <a:latin typeface="Arial" panose="020B0604020202020204" pitchFamily="34" charset="0"/>
                <a:ea typeface="MS Mincho"/>
                <a:cs typeface="Arial" panose="020B0604020202020204" pitchFamily="34" charset="0"/>
              </a:rPr>
              <a:t>      </a:t>
            </a:r>
            <a:r>
              <a:rPr lang="en-US" sz="2667">
                <a:solidFill>
                  <a:srgbClr val="002060"/>
                </a:solidFill>
                <a:latin typeface="Arial" panose="020B0604020202020204" pitchFamily="34" charset="0"/>
                <a:ea typeface="MS Mincho"/>
                <a:cs typeface="Arial" panose="020B0604020202020204" pitchFamily="34" charset="0"/>
              </a:rPr>
              <a:t>b.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Luyện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nhân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cặp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nhóm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vi-VN" sz="2667">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cứ</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tất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tuần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tự</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SGK.</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VD:</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err="1">
                <a:solidFill>
                  <a:srgbClr val="002060"/>
                </a:solidFill>
                <a:latin typeface="Arial" panose="020B0604020202020204" pitchFamily="34" charset="0"/>
                <a:ea typeface="Calibri" panose="020F0502020204030204" pitchFamily="34" charset="0"/>
                <a:cs typeface="Arial" panose="020B0604020202020204" pitchFamily="34" charset="0"/>
              </a:rPr>
              <a:t>V</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nắm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có thể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132</a:t>
            </a:fld>
            <a:endParaRPr lang="en-US"/>
          </a:p>
        </p:txBody>
      </p:sp>
    </p:spTree>
    <p:extLst>
      <p:ext uri="{BB962C8B-B14F-4D97-AF65-F5344CB8AC3E}">
        <p14:creationId xmlns:p14="http://schemas.microsoft.com/office/powerpoint/2010/main" val="21587553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 y="92364"/>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14400" y="1311793"/>
            <a:ext cx="10261600" cy="5222968"/>
          </a:xfrm>
          <a:prstGeom prst="rect">
            <a:avLst/>
          </a:prstGeom>
        </p:spPr>
        <p:txBody>
          <a:bodyPr wrap="square">
            <a:spAutoFit/>
          </a:bodyPr>
          <a:lstStyle/>
          <a:p>
            <a:pPr algn="just">
              <a:lnSpc>
                <a:spcPct val="150000"/>
              </a:lnSpc>
              <a:spcBef>
                <a:spcPts val="800"/>
              </a:spcBef>
              <a:spcAft>
                <a:spcPts val="800"/>
              </a:spcAft>
            </a:pPr>
            <a:r>
              <a:rPr lang="vi-VN" sz="2667">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Ngoài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ra</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tự</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thêm</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luyện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miễn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đáp</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ứng</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kiện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tiêu</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1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đến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9)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dự</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1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spc="-8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667" i="1"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spc="-8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667" i="1"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spc="-80"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n-US" sz="2667" i="1"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spc="-80"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trừ</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5 (do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ít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Tuy</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vậy</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tuỳ</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khả</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bổ</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sung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mà</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dành</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nhiều</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ít</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so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dự</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8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spc="-8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800"/>
              </a:spcBef>
              <a:spcAft>
                <a:spcPts val="800"/>
              </a:spcAft>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Nếu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khai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móc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thì</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sẽ</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trạng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quá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tải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phản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ánh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133</a:t>
            </a:fld>
            <a:endParaRPr lang="en-US"/>
          </a:p>
        </p:txBody>
      </p:sp>
    </p:spTree>
    <p:extLst>
      <p:ext uri="{BB962C8B-B14F-4D97-AF65-F5344CB8AC3E}">
        <p14:creationId xmlns:p14="http://schemas.microsoft.com/office/powerpoint/2010/main" val="25387896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904036" y="2255667"/>
            <a:ext cx="6562374" cy="1733680"/>
          </a:xfrm>
          <a:prstGeom prst="rect">
            <a:avLst/>
          </a:prstGeom>
        </p:spPr>
        <p:txBody>
          <a:bodyPr wrap="none">
            <a:spAutoFit/>
          </a:bodyPr>
          <a:lstStyle/>
          <a:p>
            <a:pPr marL="609570" algn="ctr">
              <a:lnSpc>
                <a:spcPct val="125000"/>
              </a:lnSpc>
              <a:spcBef>
                <a:spcPts val="800"/>
              </a:spcBef>
              <a:spcAft>
                <a:spcPts val="800"/>
              </a:spcAft>
            </a:pPr>
            <a:r>
              <a:rPr lang="en-US" sz="3733" b="1">
                <a:solidFill>
                  <a:srgbClr val="002060"/>
                </a:solidFill>
                <a:latin typeface="Arial" panose="020B0604020202020204" pitchFamily="34" charset="0"/>
                <a:ea typeface="Calibri" panose="020F0502020204030204" pitchFamily="34" charset="0"/>
                <a:cs typeface="Arial" panose="020B0604020202020204" pitchFamily="34" charset="0"/>
              </a:rPr>
              <a:t>HƯỚNG DẪN </a:t>
            </a:r>
          </a:p>
          <a:p>
            <a:pPr marL="609570" algn="just">
              <a:lnSpc>
                <a:spcPct val="125000"/>
              </a:lnSpc>
              <a:spcBef>
                <a:spcPts val="800"/>
              </a:spcBef>
              <a:spcAft>
                <a:spcPts val="800"/>
              </a:spcAft>
            </a:pPr>
            <a:r>
              <a:rPr lang="en-US" sz="3733" b="1">
                <a:solidFill>
                  <a:srgbClr val="002060"/>
                </a:solidFill>
                <a:latin typeface="Arial" panose="020B0604020202020204" pitchFamily="34" charset="0"/>
                <a:ea typeface="Calibri" panose="020F0502020204030204" pitchFamily="34" charset="0"/>
                <a:cs typeface="Arial" panose="020B0604020202020204" pitchFamily="34" charset="0"/>
              </a:rPr>
              <a:t>TỔ CHỨC DẠY HỌC VIẾT</a:t>
            </a:r>
            <a:endParaRPr lang="en-US" sz="3733">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134</a:t>
            </a:fld>
            <a:endParaRPr lang="en-US"/>
          </a:p>
        </p:txBody>
      </p:sp>
    </p:spTree>
    <p:extLst>
      <p:ext uri="{BB962C8B-B14F-4D97-AF65-F5344CB8AC3E}">
        <p14:creationId xmlns:p14="http://schemas.microsoft.com/office/powerpoint/2010/main" val="25978205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1;p20">
            <a:extLst>
              <a:ext uri="{FF2B5EF4-FFF2-40B4-BE49-F238E27FC236}">
                <a16:creationId xmlns:a16="http://schemas.microsoft.com/office/drawing/2014/main" id="{707D81B7-D9AE-4CEF-BCB6-D9B891AB918D}"/>
              </a:ext>
            </a:extLst>
          </p:cNvPr>
          <p:cNvSpPr>
            <a:spLocks noGrp="1"/>
          </p:cNvSpPr>
          <p:nvPr>
            <p:ph type="title"/>
          </p:nvPr>
        </p:nvSpPr>
        <p:spPr>
          <a:xfrm>
            <a:off x="540775" y="718755"/>
            <a:ext cx="10921180" cy="1477287"/>
          </a:xfrm>
          <a:prstGeom prst="rect">
            <a:avLst/>
          </a:prstGeom>
          <a:noFill/>
          <a:ln>
            <a:noFill/>
          </a:ln>
        </p:spPr>
        <p:txBody>
          <a:bodyPr spcFirstLastPara="1" wrap="square" lIns="91425" tIns="45700" rIns="91425" bIns="45700" anchor="t" anchorCtr="0">
            <a:spAutoFit/>
          </a:bodyPr>
          <a:lstStyle/>
          <a:p>
            <a:pPr marL="457189" indent="-355591" algn="just">
              <a:lnSpc>
                <a:spcPct val="125000"/>
              </a:lnSpc>
              <a:buSzPts val="2000"/>
              <a:buFont typeface="Wingdings" panose="05000000000000000000" pitchFamily="2" charset="2"/>
              <a:buChar char="q"/>
            </a:pPr>
            <a:r>
              <a:rPr lang="en-US" sz="2400" b="1" dirty="0" err="1">
                <a:solidFill>
                  <a:srgbClr val="002060"/>
                </a:solidFill>
              </a:rPr>
              <a:t>Đặc</a:t>
            </a:r>
            <a:r>
              <a:rPr lang="en-US" sz="2400" b="1" dirty="0">
                <a:solidFill>
                  <a:srgbClr val="002060"/>
                </a:solidFill>
              </a:rPr>
              <a:t> </a:t>
            </a:r>
            <a:r>
              <a:rPr lang="en-US" sz="2400" b="1" dirty="0" err="1">
                <a:solidFill>
                  <a:srgbClr val="002060"/>
                </a:solidFill>
              </a:rPr>
              <a:t>trưng</a:t>
            </a:r>
            <a:r>
              <a:rPr lang="en-US" sz="2400" b="1" dirty="0">
                <a:solidFill>
                  <a:srgbClr val="002060"/>
                </a:solidFill>
              </a:rPr>
              <a:t> của </a:t>
            </a:r>
            <a:r>
              <a:rPr lang="en-US" sz="2400" b="1" dirty="0" err="1">
                <a:solidFill>
                  <a:srgbClr val="002060"/>
                </a:solidFill>
              </a:rPr>
              <a:t>dạy</a:t>
            </a:r>
            <a:r>
              <a:rPr lang="en-US" sz="2400" b="1" dirty="0">
                <a:solidFill>
                  <a:srgbClr val="002060"/>
                </a:solidFill>
              </a:rPr>
              <a:t> </a:t>
            </a:r>
            <a:r>
              <a:rPr lang="en-US" sz="2400" b="1" dirty="0" err="1">
                <a:solidFill>
                  <a:srgbClr val="002060"/>
                </a:solidFill>
              </a:rPr>
              <a:t>học</a:t>
            </a:r>
            <a:r>
              <a:rPr lang="en-US" sz="2400" b="1" dirty="0">
                <a:solidFill>
                  <a:srgbClr val="002060"/>
                </a:solidFill>
              </a:rPr>
              <a:t> </a:t>
            </a:r>
            <a:r>
              <a:rPr lang="en-US" sz="2400" b="1" dirty="0" err="1">
                <a:solidFill>
                  <a:srgbClr val="002060"/>
                </a:solidFill>
              </a:rPr>
              <a:t>viết</a:t>
            </a:r>
            <a:r>
              <a:rPr lang="en-US" sz="2400" b="1" dirty="0">
                <a:solidFill>
                  <a:srgbClr val="002060"/>
                </a:solidFill>
              </a:rPr>
              <a:t> </a:t>
            </a:r>
            <a:r>
              <a:rPr lang="en-US" sz="2400" b="1" dirty="0" err="1">
                <a:solidFill>
                  <a:srgbClr val="002060"/>
                </a:solidFill>
              </a:rPr>
              <a:t>trong</a:t>
            </a:r>
            <a:r>
              <a:rPr lang="en-US" sz="2400" b="1" dirty="0">
                <a:solidFill>
                  <a:srgbClr val="002060"/>
                </a:solidFill>
              </a:rPr>
              <a:t> </a:t>
            </a:r>
            <a:r>
              <a:rPr lang="en-US" sz="2400" b="1" i="1" dirty="0" err="1">
                <a:solidFill>
                  <a:srgbClr val="002060"/>
                </a:solidFill>
              </a:rPr>
              <a:t>Ngữ</a:t>
            </a:r>
            <a:r>
              <a:rPr lang="en-US" sz="2400" b="1" i="1" dirty="0">
                <a:solidFill>
                  <a:srgbClr val="002060"/>
                </a:solidFill>
              </a:rPr>
              <a:t> </a:t>
            </a:r>
            <a:r>
              <a:rPr lang="en-US" sz="2400" b="1" i="1" dirty="0" err="1">
                <a:solidFill>
                  <a:srgbClr val="002060"/>
                </a:solidFill>
              </a:rPr>
              <a:t>văn</a:t>
            </a:r>
            <a:r>
              <a:rPr lang="en-US" sz="2400" b="1" i="1" dirty="0">
                <a:solidFill>
                  <a:srgbClr val="002060"/>
                </a:solidFill>
              </a:rPr>
              <a:t> </a:t>
            </a:r>
            <a:r>
              <a:rPr lang="vi-VN" sz="2400" b="1" i="1" dirty="0">
                <a:solidFill>
                  <a:srgbClr val="002060"/>
                </a:solidFill>
              </a:rPr>
              <a:t>10</a:t>
            </a:r>
            <a:r>
              <a:rPr lang="en-US" sz="2400" b="1"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triển</a:t>
            </a:r>
            <a:r>
              <a:rPr lang="en-US" sz="2400" dirty="0">
                <a:solidFill>
                  <a:srgbClr val="002060"/>
                </a:solidFill>
              </a:rPr>
              <a:t> </a:t>
            </a:r>
            <a:r>
              <a:rPr lang="en-US" sz="2400" dirty="0" err="1">
                <a:solidFill>
                  <a:srgbClr val="002060"/>
                </a:solidFill>
              </a:rPr>
              <a:t>kĩ</a:t>
            </a:r>
            <a:r>
              <a:rPr lang="en-US" sz="2400" dirty="0">
                <a:solidFill>
                  <a:srgbClr val="002060"/>
                </a:solidFill>
              </a:rPr>
              <a:t> </a:t>
            </a:r>
            <a:r>
              <a:rPr lang="en-US" sz="2400" dirty="0" err="1">
                <a:solidFill>
                  <a:srgbClr val="002060"/>
                </a:solidFill>
              </a:rPr>
              <a:t>năng</a:t>
            </a:r>
            <a:r>
              <a:rPr lang="en-US" sz="2400" dirty="0">
                <a:solidFill>
                  <a:srgbClr val="002060"/>
                </a:solidFill>
              </a:rPr>
              <a:t> </a:t>
            </a:r>
            <a:r>
              <a:rPr lang="en-US" sz="2400" dirty="0" err="1">
                <a:solidFill>
                  <a:srgbClr val="002060"/>
                </a:solidFill>
              </a:rPr>
              <a:t>viết</a:t>
            </a:r>
            <a:r>
              <a:rPr lang="en-US" sz="2400" dirty="0">
                <a:solidFill>
                  <a:srgbClr val="002060"/>
                </a:solidFill>
              </a:rPr>
              <a:t> </a:t>
            </a:r>
            <a:r>
              <a:rPr lang="en-US" sz="2400" dirty="0" err="1">
                <a:solidFill>
                  <a:srgbClr val="002060"/>
                </a:solidFill>
              </a:rPr>
              <a:t>theo</a:t>
            </a:r>
            <a:r>
              <a:rPr lang="en-US" sz="2400" dirty="0">
                <a:solidFill>
                  <a:srgbClr val="002060"/>
                </a:solidFill>
              </a:rPr>
              <a:t> </a:t>
            </a:r>
            <a:r>
              <a:rPr lang="en-US" sz="2400" dirty="0" err="1">
                <a:solidFill>
                  <a:srgbClr val="002060"/>
                </a:solidFill>
              </a:rPr>
              <a:t>kiểu</a:t>
            </a:r>
            <a:r>
              <a:rPr lang="en-US" sz="2400" dirty="0">
                <a:solidFill>
                  <a:srgbClr val="002060"/>
                </a:solidFill>
              </a:rPr>
              <a:t> VB </a:t>
            </a:r>
            <a:r>
              <a:rPr lang="en-US" sz="2400" dirty="0" err="1">
                <a:solidFill>
                  <a:srgbClr val="002060"/>
                </a:solidFill>
              </a:rPr>
              <a:t>trên</a:t>
            </a:r>
            <a:r>
              <a:rPr lang="en-US" sz="2400" dirty="0">
                <a:solidFill>
                  <a:srgbClr val="002060"/>
                </a:solidFill>
              </a:rPr>
              <a:t> </a:t>
            </a:r>
            <a:r>
              <a:rPr lang="en-US" sz="2400" dirty="0" err="1">
                <a:solidFill>
                  <a:srgbClr val="002060"/>
                </a:solidFill>
              </a:rPr>
              <a:t>cơ</a:t>
            </a:r>
            <a:r>
              <a:rPr lang="en-US" sz="2400" dirty="0">
                <a:solidFill>
                  <a:srgbClr val="002060"/>
                </a:solidFill>
              </a:rPr>
              <a:t> </a:t>
            </a:r>
            <a:r>
              <a:rPr lang="en-US" sz="2400" dirty="0" err="1">
                <a:solidFill>
                  <a:srgbClr val="002060"/>
                </a:solidFill>
              </a:rPr>
              <a:t>sở</a:t>
            </a:r>
            <a:r>
              <a:rPr lang="en-US" sz="2400" dirty="0">
                <a:solidFill>
                  <a:srgbClr val="002060"/>
                </a:solidFill>
              </a:rPr>
              <a:t> </a:t>
            </a:r>
            <a:r>
              <a:rPr lang="en-US" sz="2400" dirty="0" err="1">
                <a:solidFill>
                  <a:srgbClr val="002060"/>
                </a:solidFill>
              </a:rPr>
              <a:t>những</a:t>
            </a:r>
            <a:r>
              <a:rPr lang="en-US" sz="2400" dirty="0">
                <a:solidFill>
                  <a:srgbClr val="002060"/>
                </a:solidFill>
              </a:rPr>
              <a:t> </a:t>
            </a:r>
            <a:r>
              <a:rPr lang="en-US" sz="2400" dirty="0" err="1">
                <a:solidFill>
                  <a:srgbClr val="002060"/>
                </a:solidFill>
              </a:rPr>
              <a:t>gì</a:t>
            </a:r>
            <a:r>
              <a:rPr lang="en-US" sz="2400" dirty="0">
                <a:solidFill>
                  <a:srgbClr val="002060"/>
                </a:solidFill>
              </a:rPr>
              <a:t> </a:t>
            </a:r>
            <a:r>
              <a:rPr lang="en-US" sz="2400" dirty="0" err="1">
                <a:solidFill>
                  <a:srgbClr val="002060"/>
                </a:solidFill>
              </a:rPr>
              <a:t>đã</a:t>
            </a:r>
            <a:r>
              <a:rPr lang="en-US" sz="2400" dirty="0">
                <a:solidFill>
                  <a:srgbClr val="002060"/>
                </a:solidFill>
              </a:rPr>
              <a:t> </a:t>
            </a:r>
            <a:r>
              <a:rPr lang="en-US" sz="2400" dirty="0" err="1">
                <a:solidFill>
                  <a:srgbClr val="002060"/>
                </a:solidFill>
              </a:rPr>
              <a:t>đọc</a:t>
            </a:r>
            <a:r>
              <a:rPr lang="en-US" sz="2400" dirty="0">
                <a:solidFill>
                  <a:srgbClr val="002060"/>
                </a:solidFill>
              </a:rPr>
              <a:t>. HS </a:t>
            </a:r>
            <a:r>
              <a:rPr lang="en-US" sz="2400" dirty="0" err="1">
                <a:solidFill>
                  <a:srgbClr val="002060"/>
                </a:solidFill>
              </a:rPr>
              <a:t>được</a:t>
            </a:r>
            <a:r>
              <a:rPr lang="en-US" sz="2400" dirty="0">
                <a:solidFill>
                  <a:srgbClr val="002060"/>
                </a:solidFill>
              </a:rPr>
              <a:t> </a:t>
            </a:r>
            <a:r>
              <a:rPr lang="en-US" sz="2400" dirty="0" err="1">
                <a:solidFill>
                  <a:srgbClr val="002060"/>
                </a:solidFill>
              </a:rPr>
              <a:t>phân</a:t>
            </a:r>
            <a:r>
              <a:rPr lang="en-US" sz="2400" dirty="0">
                <a:solidFill>
                  <a:srgbClr val="002060"/>
                </a:solidFill>
              </a:rPr>
              <a:t> </a:t>
            </a:r>
            <a:r>
              <a:rPr lang="en-US" sz="2400" dirty="0" err="1">
                <a:solidFill>
                  <a:srgbClr val="002060"/>
                </a:solidFill>
              </a:rPr>
              <a:t>tích</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viết</a:t>
            </a:r>
            <a:r>
              <a:rPr lang="en-US" sz="2400" dirty="0">
                <a:solidFill>
                  <a:srgbClr val="002060"/>
                </a:solidFill>
              </a:rPr>
              <a:t> </a:t>
            </a:r>
            <a:r>
              <a:rPr lang="en-US" sz="2400" dirty="0" err="1">
                <a:solidFill>
                  <a:srgbClr val="002060"/>
                </a:solidFill>
              </a:rPr>
              <a:t>tham</a:t>
            </a:r>
            <a:r>
              <a:rPr lang="en-US" sz="2400" dirty="0">
                <a:solidFill>
                  <a:srgbClr val="002060"/>
                </a:solidFill>
              </a:rPr>
              <a:t> </a:t>
            </a:r>
            <a:r>
              <a:rPr lang="en-US" sz="2400" dirty="0" err="1">
                <a:solidFill>
                  <a:srgbClr val="002060"/>
                </a:solidFill>
              </a:rPr>
              <a:t>khảo</a:t>
            </a:r>
            <a:r>
              <a:rPr lang="en-US" sz="2400" dirty="0">
                <a:solidFill>
                  <a:srgbClr val="002060"/>
                </a:solidFill>
              </a:rPr>
              <a:t> </a:t>
            </a:r>
            <a:r>
              <a:rPr lang="en-US" sz="2400" dirty="0" err="1">
                <a:solidFill>
                  <a:srgbClr val="002060"/>
                </a:solidFill>
              </a:rPr>
              <a:t>để</a:t>
            </a:r>
            <a:r>
              <a:rPr lang="en-US" sz="2400" dirty="0">
                <a:solidFill>
                  <a:srgbClr val="002060"/>
                </a:solidFill>
              </a:rPr>
              <a:t> </a:t>
            </a:r>
            <a:r>
              <a:rPr lang="en-US" sz="2400" dirty="0" err="1">
                <a:solidFill>
                  <a:srgbClr val="002060"/>
                </a:solidFill>
              </a:rPr>
              <a:t>hình</a:t>
            </a:r>
            <a:r>
              <a:rPr lang="en-US" sz="2400" dirty="0">
                <a:solidFill>
                  <a:srgbClr val="002060"/>
                </a:solidFill>
              </a:rPr>
              <a:t> dung </a:t>
            </a:r>
            <a:r>
              <a:rPr lang="en-US" sz="2400" dirty="0" err="1">
                <a:solidFill>
                  <a:srgbClr val="002060"/>
                </a:solidFill>
              </a:rPr>
              <a:t>rõ</a:t>
            </a:r>
            <a:r>
              <a:rPr lang="en-US" sz="2400" dirty="0">
                <a:solidFill>
                  <a:srgbClr val="002060"/>
                </a:solidFill>
              </a:rPr>
              <a:t> </a:t>
            </a:r>
            <a:r>
              <a:rPr lang="en-US" sz="2400" dirty="0" err="1">
                <a:solidFill>
                  <a:srgbClr val="002060"/>
                </a:solidFill>
              </a:rPr>
              <a:t>yêu</a:t>
            </a:r>
            <a:r>
              <a:rPr lang="en-US" sz="2400" dirty="0">
                <a:solidFill>
                  <a:srgbClr val="002060"/>
                </a:solidFill>
              </a:rPr>
              <a:t> </a:t>
            </a:r>
            <a:r>
              <a:rPr lang="en-US" sz="2400" dirty="0" err="1">
                <a:solidFill>
                  <a:srgbClr val="002060"/>
                </a:solidFill>
              </a:rPr>
              <a:t>cầu</a:t>
            </a:r>
            <a:r>
              <a:rPr lang="en-US" sz="2400" dirty="0">
                <a:solidFill>
                  <a:srgbClr val="002060"/>
                </a:solidFill>
              </a:rPr>
              <a:t> của </a:t>
            </a:r>
            <a:r>
              <a:rPr lang="en-US" sz="2400" dirty="0" err="1">
                <a:solidFill>
                  <a:srgbClr val="002060"/>
                </a:solidFill>
              </a:rPr>
              <a:t>kiểu</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cách</a:t>
            </a:r>
            <a:r>
              <a:rPr lang="en-US" sz="2400" dirty="0">
                <a:solidFill>
                  <a:srgbClr val="002060"/>
                </a:solidFill>
              </a:rPr>
              <a:t> </a:t>
            </a:r>
            <a:r>
              <a:rPr lang="en-US" sz="2400" dirty="0" err="1">
                <a:solidFill>
                  <a:srgbClr val="002060"/>
                </a:solidFill>
              </a:rPr>
              <a:t>đáp</a:t>
            </a:r>
            <a:r>
              <a:rPr lang="en-US" sz="2400" dirty="0">
                <a:solidFill>
                  <a:srgbClr val="002060"/>
                </a:solidFill>
              </a:rPr>
              <a:t> </a:t>
            </a:r>
            <a:r>
              <a:rPr lang="en-US" sz="2400" dirty="0" err="1">
                <a:solidFill>
                  <a:srgbClr val="002060"/>
                </a:solidFill>
              </a:rPr>
              <a:t>ứng</a:t>
            </a:r>
            <a:r>
              <a:rPr lang="en-US" sz="2400" dirty="0">
                <a:solidFill>
                  <a:srgbClr val="002060"/>
                </a:solidFill>
              </a:rPr>
              <a:t> </a:t>
            </a:r>
            <a:r>
              <a:rPr lang="en-US" sz="2400" dirty="0" err="1">
                <a:solidFill>
                  <a:srgbClr val="002060"/>
                </a:solidFill>
              </a:rPr>
              <a:t>yêu</a:t>
            </a:r>
            <a:r>
              <a:rPr lang="en-US" sz="2400" dirty="0">
                <a:solidFill>
                  <a:srgbClr val="002060"/>
                </a:solidFill>
              </a:rPr>
              <a:t> </a:t>
            </a:r>
            <a:r>
              <a:rPr lang="en-US" sz="2400" dirty="0" err="1">
                <a:solidFill>
                  <a:srgbClr val="002060"/>
                </a:solidFill>
              </a:rPr>
              <a:t>cầu</a:t>
            </a:r>
            <a:r>
              <a:rPr lang="en-US" sz="2400" dirty="0">
                <a:solidFill>
                  <a:srgbClr val="002060"/>
                </a:solidFill>
              </a:rPr>
              <a:t> </a:t>
            </a:r>
            <a:r>
              <a:rPr lang="en-US" sz="2400" dirty="0" err="1">
                <a:solidFill>
                  <a:srgbClr val="002060"/>
                </a:solidFill>
              </a:rPr>
              <a:t>đó</a:t>
            </a:r>
            <a:r>
              <a:rPr lang="en-US" sz="2400" dirty="0">
                <a:solidFill>
                  <a:srgbClr val="002060"/>
                </a:solidFill>
              </a:rPr>
              <a:t>.</a:t>
            </a:r>
            <a:endParaRPr sz="2400" dirty="0">
              <a:solidFill>
                <a:srgbClr val="002060"/>
              </a:solidFill>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135</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280796"/>
            <a:ext cx="4227870" cy="4577204"/>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871" y="2196042"/>
            <a:ext cx="3864075" cy="466195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2787" y="2196042"/>
            <a:ext cx="4149214" cy="4661958"/>
          </a:xfrm>
          <a:prstGeom prst="rect">
            <a:avLst/>
          </a:prstGeom>
        </p:spPr>
      </p:pic>
    </p:spTree>
    <p:extLst>
      <p:ext uri="{BB962C8B-B14F-4D97-AF65-F5344CB8AC3E}">
        <p14:creationId xmlns:p14="http://schemas.microsoft.com/office/powerpoint/2010/main" val="36094740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481782" y="1091381"/>
            <a:ext cx="11149780" cy="5042534"/>
          </a:xfrm>
          <a:prstGeom prst="rect">
            <a:avLst/>
          </a:prstGeom>
        </p:spPr>
        <p:txBody>
          <a:bodyPr wrap="square">
            <a:spAutoFit/>
          </a:bodyPr>
          <a:lstStyle/>
          <a:p>
            <a:pPr marL="609570" algn="just">
              <a:lnSpc>
                <a:spcPct val="125000"/>
              </a:lnSpc>
              <a:tabLst>
                <a:tab pos="1066747" algn="l"/>
              </a:tabLst>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1.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667"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b="1" i="1">
                <a:solidFill>
                  <a:srgbClr val="002060"/>
                </a:solidFill>
                <a:latin typeface="Arial" panose="020B0604020202020204" pitchFamily="34" charset="0"/>
                <a:ea typeface="Calibri" panose="020F0502020204030204" pitchFamily="34" charset="0"/>
                <a:cs typeface="Arial" panose="020B0604020202020204" pitchFamily="34" charset="0"/>
              </a:rPr>
              <a:t>10</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tabLst>
                <a:tab pos="914354" algn="l"/>
              </a:tabLst>
            </a:pP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ea typeface="Calibri" panose="020F0502020204030204" pitchFamily="34" charset="0"/>
                <a:cs typeface="Arial" panose="020B0604020202020204" pitchFamily="34" charset="0"/>
              </a:rPr>
              <a:t>GV </a:t>
            </a:r>
            <a:r>
              <a:rPr lang="en-US" sz="2667" err="1">
                <a:solidFill>
                  <a:srgbClr val="002060"/>
                </a:solidFill>
                <a:ea typeface="Calibri" panose="020F0502020204030204" pitchFamily="34" charset="0"/>
                <a:cs typeface="Arial" panose="020B0604020202020204" pitchFamily="34" charset="0"/>
              </a:rPr>
              <a:t>cần</a:t>
            </a:r>
            <a:r>
              <a:rPr lang="en-US" sz="2667">
                <a:solidFill>
                  <a:srgbClr val="002060"/>
                </a:solidFill>
                <a:ea typeface="Calibri" panose="020F0502020204030204" pitchFamily="34" charset="0"/>
                <a:cs typeface="Arial" panose="020B0604020202020204" pitchFamily="34" charset="0"/>
              </a:rPr>
              <a:t> </a:t>
            </a:r>
            <a:r>
              <a:rPr lang="en-US" sz="2667" err="1">
                <a:solidFill>
                  <a:srgbClr val="002060"/>
                </a:solidFill>
                <a:ea typeface="Calibri" panose="020F0502020204030204" pitchFamily="34" charset="0"/>
                <a:cs typeface="Arial" panose="020B0604020202020204" pitchFamily="34" charset="0"/>
              </a:rPr>
              <a:t>hướng</a:t>
            </a:r>
            <a:r>
              <a:rPr lang="en-US" sz="2667">
                <a:solidFill>
                  <a:srgbClr val="002060"/>
                </a:solidFill>
                <a:ea typeface="Calibri" panose="020F0502020204030204" pitchFamily="34" charset="0"/>
                <a:cs typeface="Arial" panose="020B0604020202020204" pitchFamily="34" charset="0"/>
              </a:rPr>
              <a:t> </a:t>
            </a:r>
            <a:r>
              <a:rPr lang="en-US" sz="2667" err="1">
                <a:solidFill>
                  <a:srgbClr val="002060"/>
                </a:solidFill>
                <a:ea typeface="Calibri" panose="020F0502020204030204" pitchFamily="34" charset="0"/>
                <a:cs typeface="Arial" panose="020B0604020202020204" pitchFamily="34" charset="0"/>
              </a:rPr>
              <a:t>dẫn</a:t>
            </a:r>
            <a:r>
              <a:rPr lang="en-US" sz="2667">
                <a:solidFill>
                  <a:srgbClr val="002060"/>
                </a:solidFill>
                <a:ea typeface="Calibri" panose="020F0502020204030204" pitchFamily="34" charset="0"/>
                <a:cs typeface="Arial" panose="020B0604020202020204" pitchFamily="34" charset="0"/>
              </a:rPr>
              <a:t> </a:t>
            </a:r>
            <a:r>
              <a:rPr lang="en-US" sz="2667" err="1">
                <a:solidFill>
                  <a:srgbClr val="002060"/>
                </a:solidFill>
                <a:ea typeface="Calibri" panose="020F0502020204030204" pitchFamily="34" charset="0"/>
                <a:cs typeface="Arial" panose="020B0604020202020204" pitchFamily="34" charset="0"/>
              </a:rPr>
              <a:t>luyện</a:t>
            </a:r>
            <a:r>
              <a:rPr lang="en-US" sz="2667">
                <a:solidFill>
                  <a:srgbClr val="002060"/>
                </a:solidFill>
                <a:ea typeface="Calibri" panose="020F0502020204030204" pitchFamily="34" charset="0"/>
                <a:cs typeface="Arial" panose="020B0604020202020204" pitchFamily="34" charset="0"/>
              </a:rPr>
              <a:t> </a:t>
            </a:r>
            <a:r>
              <a:rPr lang="en-US" sz="2667" err="1">
                <a:solidFill>
                  <a:srgbClr val="002060"/>
                </a:solidFill>
                <a:ea typeface="Calibri" panose="020F0502020204030204" pitchFamily="34" charset="0"/>
                <a:cs typeface="Arial" panose="020B0604020202020204" pitchFamily="34" charset="0"/>
              </a:rPr>
              <a:t>tập</a:t>
            </a:r>
            <a:r>
              <a:rPr lang="en-US" sz="2667">
                <a:solidFill>
                  <a:srgbClr val="002060"/>
                </a:solidFill>
                <a:ea typeface="Calibri" panose="020F0502020204030204" pitchFamily="34" charset="0"/>
                <a:cs typeface="Arial" panose="020B0604020202020204" pitchFamily="34" charset="0"/>
              </a:rPr>
              <a:t> </a:t>
            </a:r>
            <a:r>
              <a:rPr lang="en-US" sz="2667" err="1">
                <a:solidFill>
                  <a:srgbClr val="002060"/>
                </a:solidFill>
                <a:ea typeface="Calibri" panose="020F0502020204030204" pitchFamily="34" charset="0"/>
                <a:cs typeface="Arial" panose="020B0604020202020204" pitchFamily="34" charset="0"/>
              </a:rPr>
              <a:t>viết</a:t>
            </a:r>
            <a:r>
              <a:rPr lang="en-US" sz="2667">
                <a:solidFill>
                  <a:srgbClr val="002060"/>
                </a:solidFill>
                <a:ea typeface="Calibri" panose="020F0502020204030204" pitchFamily="34" charset="0"/>
                <a:cs typeface="Arial" panose="020B0604020202020204" pitchFamily="34" charset="0"/>
              </a:rPr>
              <a:t> </a:t>
            </a:r>
            <a:r>
              <a:rPr lang="en-US" sz="2667" err="1">
                <a:solidFill>
                  <a:srgbClr val="002060"/>
                </a:solidFill>
                <a:ea typeface="Calibri" panose="020F0502020204030204" pitchFamily="34" charset="0"/>
                <a:cs typeface="Arial" panose="020B0604020202020204" pitchFamily="34" charset="0"/>
              </a:rPr>
              <a:t>các</a:t>
            </a:r>
            <a:r>
              <a:rPr lang="en-US" sz="2667">
                <a:solidFill>
                  <a:srgbClr val="002060"/>
                </a:solidFill>
                <a:ea typeface="Calibri" panose="020F0502020204030204" pitchFamily="34" charset="0"/>
                <a:cs typeface="Arial" panose="020B0604020202020204" pitchFamily="34" charset="0"/>
              </a:rPr>
              <a:t> </a:t>
            </a:r>
            <a:r>
              <a:rPr lang="en-US" sz="2667" err="1">
                <a:solidFill>
                  <a:srgbClr val="002060"/>
                </a:solidFill>
                <a:ea typeface="Calibri" panose="020F0502020204030204" pitchFamily="34" charset="0"/>
                <a:cs typeface="Arial" panose="020B0604020202020204" pitchFamily="34" charset="0"/>
              </a:rPr>
              <a:t>kiểu</a:t>
            </a:r>
            <a:r>
              <a:rPr lang="en-US" sz="2667">
                <a:solidFill>
                  <a:srgbClr val="002060"/>
                </a:solidFill>
                <a:ea typeface="Calibri" panose="020F0502020204030204" pitchFamily="34" charset="0"/>
                <a:cs typeface="Arial" panose="020B0604020202020204" pitchFamily="34" charset="0"/>
              </a:rPr>
              <a:t> </a:t>
            </a:r>
            <a:r>
              <a:rPr lang="en-US" sz="2667" err="1">
                <a:solidFill>
                  <a:srgbClr val="002060"/>
                </a:solidFill>
                <a:ea typeface="Calibri" panose="020F0502020204030204" pitchFamily="34" charset="0"/>
                <a:cs typeface="Arial" panose="020B0604020202020204" pitchFamily="34" charset="0"/>
              </a:rPr>
              <a:t>bài</a:t>
            </a:r>
            <a:r>
              <a:rPr lang="en-US" sz="2667">
                <a:solidFill>
                  <a:srgbClr val="002060"/>
                </a:solidFill>
                <a:ea typeface="Calibri" panose="020F0502020204030204" pitchFamily="34" charset="0"/>
                <a:cs typeface="Arial" panose="020B0604020202020204" pitchFamily="34" charset="0"/>
              </a:rPr>
              <a:t> </a:t>
            </a:r>
            <a:r>
              <a:rPr lang="en-US" sz="2667" err="1">
                <a:solidFill>
                  <a:srgbClr val="002060"/>
                </a:solidFill>
                <a:ea typeface="Calibri" panose="020F0502020204030204" pitchFamily="34" charset="0"/>
                <a:cs typeface="Arial" panose="020B0604020202020204" pitchFamily="34" charset="0"/>
              </a:rPr>
              <a:t>sau</a:t>
            </a:r>
            <a:r>
              <a:rPr lang="en-US" sz="2667">
                <a:solidFill>
                  <a:srgbClr val="002060"/>
                </a:solidFill>
                <a:ea typeface="Calibri" panose="020F0502020204030204" pitchFamily="34" charset="0"/>
                <a:cs typeface="Arial" panose="020B0604020202020204" pitchFamily="34" charset="0"/>
              </a:rPr>
              <a:t>:</a:t>
            </a:r>
            <a:endParaRPr lang="vi-VN" sz="2667">
              <a:solidFill>
                <a:srgbClr val="002060"/>
              </a:solidFill>
              <a:ea typeface="Calibri" panose="020F0502020204030204" pitchFamily="34" charset="0"/>
              <a:cs typeface="Arial" panose="020B0604020202020204" pitchFamily="34" charset="0"/>
            </a:endParaRPr>
          </a:p>
          <a:p>
            <a:pPr>
              <a:lnSpc>
                <a:spcPct val="125000"/>
              </a:lnSpc>
            </a:pPr>
            <a:r>
              <a:rPr lang="vi-VN" sz="2400">
                <a:solidFill>
                  <a:srgbClr val="002060"/>
                </a:solidFill>
              </a:rPr>
              <a:t>       </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rPr>
              <a:t>Viết</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nghị</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đánh</a:t>
            </a:r>
            <a:r>
              <a:rPr lang="en-US" sz="2400">
                <a:solidFill>
                  <a:srgbClr val="002060"/>
                </a:solidFill>
              </a:rPr>
              <a:t> </a:t>
            </a:r>
            <a:r>
              <a:rPr lang="en-US" sz="2400" err="1">
                <a:solidFill>
                  <a:srgbClr val="002060"/>
                </a:solidFill>
              </a:rPr>
              <a:t>giá</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Chủ</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nét</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sắc</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hình</a:t>
            </a:r>
            <a:r>
              <a:rPr lang="en-US" sz="2400">
                <a:solidFill>
                  <a:srgbClr val="002060"/>
                </a:solidFill>
              </a:rPr>
              <a:t> </a:t>
            </a:r>
            <a:r>
              <a:rPr lang="en-US" sz="2400" err="1">
                <a:solidFill>
                  <a:srgbClr val="002060"/>
                </a:solidFill>
              </a:rPr>
              <a:t>thức</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a:t>
            </a:r>
            <a:r>
              <a:rPr lang="vi-VN" sz="2400">
                <a:solidFill>
                  <a:srgbClr val="002060"/>
                </a:solidFill>
              </a:rPr>
              <a:t> (</a:t>
            </a:r>
            <a:r>
              <a:rPr lang="en-US" sz="2400">
                <a:solidFill>
                  <a:srgbClr val="002060"/>
                </a:solidFill>
              </a:rPr>
              <a:t>B</a:t>
            </a:r>
            <a:r>
              <a:rPr lang="vi-VN" sz="2400">
                <a:solidFill>
                  <a:srgbClr val="002060"/>
                </a:solidFill>
              </a:rPr>
              <a:t>ài 1).</a:t>
            </a:r>
            <a:endParaRPr lang="en-US" sz="2400">
              <a:solidFill>
                <a:srgbClr val="002060"/>
              </a:solidFill>
            </a:endParaRPr>
          </a:p>
          <a:p>
            <a:pPr>
              <a:lnSpc>
                <a:spcPct val="125000"/>
              </a:lnSpc>
            </a:pPr>
            <a:r>
              <a:rPr lang="en-US" sz="2400">
                <a:solidFill>
                  <a:srgbClr val="002060"/>
                </a:solidFill>
              </a:rPr>
              <a:t> </a:t>
            </a:r>
            <a:r>
              <a:rPr lang="vi-VN" sz="2400">
                <a:solidFill>
                  <a:srgbClr val="002060"/>
                </a:solidFill>
              </a:rPr>
              <a:t>      </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rPr>
              <a:t>Viết</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nghị</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đánh</a:t>
            </a:r>
            <a:r>
              <a:rPr lang="en-US" sz="2400">
                <a:solidFill>
                  <a:srgbClr val="002060"/>
                </a:solidFill>
              </a:rPr>
              <a:t> </a:t>
            </a:r>
            <a:r>
              <a:rPr lang="en-US" sz="2400" err="1">
                <a:solidFill>
                  <a:srgbClr val="002060"/>
                </a:solidFill>
              </a:rPr>
              <a:t>giá</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thơ</a:t>
            </a:r>
            <a:r>
              <a:rPr lang="vi-VN" sz="2400">
                <a:solidFill>
                  <a:srgbClr val="002060"/>
                </a:solidFill>
              </a:rPr>
              <a:t> (</a:t>
            </a:r>
            <a:r>
              <a:rPr lang="en-US" sz="2400">
                <a:solidFill>
                  <a:srgbClr val="002060"/>
                </a:solidFill>
              </a:rPr>
              <a:t>B</a:t>
            </a:r>
            <a:r>
              <a:rPr lang="vi-VN" sz="2400">
                <a:solidFill>
                  <a:srgbClr val="002060"/>
                </a:solidFill>
              </a:rPr>
              <a:t>ài 2).</a:t>
            </a:r>
            <a:endParaRPr lang="en-US" sz="2400">
              <a:solidFill>
                <a:srgbClr val="002060"/>
              </a:solidFill>
            </a:endParaRPr>
          </a:p>
          <a:p>
            <a:pPr algn="just">
              <a:lnSpc>
                <a:spcPct val="125000"/>
              </a:lnSpc>
            </a:pPr>
            <a:r>
              <a:rPr lang="en-US" sz="2400">
                <a:solidFill>
                  <a:srgbClr val="002060"/>
                </a:solidFill>
              </a:rPr>
              <a:t> </a:t>
            </a:r>
            <a:r>
              <a:rPr lang="vi-VN" sz="2400">
                <a:solidFill>
                  <a:srgbClr val="002060"/>
                </a:solidFill>
              </a:rPr>
              <a:t>      </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rPr>
              <a:t>Viết</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nghị</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đánh</a:t>
            </a:r>
            <a:r>
              <a:rPr lang="en-US" sz="2400">
                <a:solidFill>
                  <a:srgbClr val="002060"/>
                </a:solidFill>
              </a:rPr>
              <a:t> </a:t>
            </a:r>
            <a:r>
              <a:rPr lang="en-US" sz="2400" err="1">
                <a:solidFill>
                  <a:srgbClr val="002060"/>
                </a:solidFill>
              </a:rPr>
              <a:t>giá</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Chủ</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truyện</a:t>
            </a:r>
            <a:r>
              <a:rPr lang="en-US" sz="2400">
                <a:solidFill>
                  <a:srgbClr val="002060"/>
                </a:solidFill>
              </a:rPr>
              <a:t>)</a:t>
            </a:r>
            <a:r>
              <a:rPr lang="vi-VN" sz="2400">
                <a:solidFill>
                  <a:srgbClr val="002060"/>
                </a:solidFill>
              </a:rPr>
              <a:t> (</a:t>
            </a:r>
            <a:r>
              <a:rPr lang="en-US" sz="2400">
                <a:solidFill>
                  <a:srgbClr val="002060"/>
                </a:solidFill>
              </a:rPr>
              <a:t>B</a:t>
            </a:r>
            <a:r>
              <a:rPr lang="vi-VN" sz="2400">
                <a:solidFill>
                  <a:srgbClr val="002060"/>
                </a:solidFill>
              </a:rPr>
              <a:t>ài 7).</a:t>
            </a:r>
            <a:r>
              <a:rPr lang="en-US" sz="2400">
                <a:solidFill>
                  <a:srgbClr val="002060"/>
                </a:solidFill>
              </a:rPr>
              <a:t> </a:t>
            </a:r>
          </a:p>
          <a:p>
            <a:pPr algn="just">
              <a:lnSpc>
                <a:spcPct val="125000"/>
              </a:lnSpc>
            </a:pPr>
            <a:r>
              <a:rPr lang="en-US" sz="2400">
                <a:solidFill>
                  <a:srgbClr val="002060"/>
                </a:solidFill>
              </a:rPr>
              <a:t> </a:t>
            </a:r>
            <a:r>
              <a:rPr lang="vi-VN" sz="2400">
                <a:solidFill>
                  <a:srgbClr val="002060"/>
                </a:solidFill>
              </a:rPr>
              <a:t>      </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rPr>
              <a:t>Viết</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nghị</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xã</a:t>
            </a:r>
            <a:r>
              <a:rPr lang="en-US" sz="2400">
                <a:solidFill>
                  <a:srgbClr val="002060"/>
                </a:solidFill>
              </a:rPr>
              <a:t> </a:t>
            </a:r>
            <a:r>
              <a:rPr lang="en-US" sz="2400" err="1">
                <a:solidFill>
                  <a:srgbClr val="002060"/>
                </a:solidFill>
              </a:rPr>
              <a:t>hội</a:t>
            </a:r>
            <a:r>
              <a:rPr lang="vi-VN" sz="2400">
                <a:solidFill>
                  <a:srgbClr val="002060"/>
                </a:solidFill>
              </a:rPr>
              <a:t> (</a:t>
            </a:r>
            <a:r>
              <a:rPr lang="en-US" sz="2400">
                <a:solidFill>
                  <a:srgbClr val="002060"/>
                </a:solidFill>
              </a:rPr>
              <a:t>B</a:t>
            </a:r>
            <a:r>
              <a:rPr lang="vi-VN" sz="2400">
                <a:solidFill>
                  <a:srgbClr val="002060"/>
                </a:solidFill>
              </a:rPr>
              <a:t>ài 6).</a:t>
            </a:r>
            <a:r>
              <a:rPr lang="en-US" sz="2400" b="1">
                <a:solidFill>
                  <a:srgbClr val="002060"/>
                </a:solidFill>
              </a:rPr>
              <a:t> </a:t>
            </a:r>
            <a:endParaRPr lang="vi-VN" sz="2400" b="1">
              <a:solidFill>
                <a:srgbClr val="002060"/>
              </a:solidFill>
            </a:endParaRPr>
          </a:p>
          <a:p>
            <a:pPr algn="just">
              <a:lnSpc>
                <a:spcPct val="125000"/>
              </a:lnSpc>
            </a:pPr>
            <a:r>
              <a:rPr lang="vi-VN" sz="3200"/>
              <a:t>     </a:t>
            </a:r>
            <a:r>
              <a:rPr lang="en-US" sz="2400">
                <a:solidFill>
                  <a:srgbClr val="002060"/>
                </a:solidFill>
                <a:cs typeface="Arial" panose="020B0604020202020204" pitchFamily="34" charset="0"/>
              </a:rPr>
              <a:t>– </a:t>
            </a:r>
            <a:r>
              <a:rPr lang="en-US" sz="2400" err="1">
                <a:solidFill>
                  <a:srgbClr val="002060"/>
                </a:solidFill>
              </a:rPr>
              <a:t>Viết</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thuyết</a:t>
            </a:r>
            <a:r>
              <a:rPr lang="en-US" sz="2400">
                <a:solidFill>
                  <a:srgbClr val="002060"/>
                </a:solidFill>
              </a:rPr>
              <a:t> </a:t>
            </a:r>
            <a:r>
              <a:rPr lang="en-US" sz="2400" err="1">
                <a:solidFill>
                  <a:srgbClr val="002060"/>
                </a:solidFill>
              </a:rPr>
              <a:t>phục</a:t>
            </a:r>
            <a:r>
              <a:rPr lang="en-US" sz="2400">
                <a:solidFill>
                  <a:srgbClr val="002060"/>
                </a:solidFill>
              </a:rPr>
              <a:t> </a:t>
            </a:r>
            <a:r>
              <a:rPr lang="en-US" sz="2400" err="1">
                <a:solidFill>
                  <a:srgbClr val="002060"/>
                </a:solidFill>
              </a:rPr>
              <a:t>người</a:t>
            </a:r>
            <a:r>
              <a:rPr lang="en-US" sz="2400">
                <a:solidFill>
                  <a:srgbClr val="002060"/>
                </a:solidFill>
              </a:rPr>
              <a:t> </a:t>
            </a:r>
            <a:r>
              <a:rPr lang="en-US" sz="2400" err="1">
                <a:solidFill>
                  <a:srgbClr val="002060"/>
                </a:solidFill>
              </a:rPr>
              <a:t>khác</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bỏ</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thói</a:t>
            </a:r>
            <a:r>
              <a:rPr lang="en-US" sz="2400">
                <a:solidFill>
                  <a:srgbClr val="002060"/>
                </a:solidFill>
              </a:rPr>
              <a:t> </a:t>
            </a:r>
            <a:r>
              <a:rPr lang="en-US" sz="2400" err="1">
                <a:solidFill>
                  <a:srgbClr val="002060"/>
                </a:solidFill>
              </a:rPr>
              <a:t>quen</a:t>
            </a:r>
            <a:r>
              <a:rPr lang="en-US" sz="2400">
                <a:solidFill>
                  <a:srgbClr val="002060"/>
                </a:solidFill>
              </a:rPr>
              <a:t> hay </a:t>
            </a:r>
            <a:r>
              <a:rPr lang="en-US" sz="2400" err="1">
                <a:solidFill>
                  <a:srgbClr val="002060"/>
                </a:solidFill>
              </a:rPr>
              <a:t>một</a:t>
            </a:r>
            <a:r>
              <a:rPr lang="en-US" sz="2400">
                <a:solidFill>
                  <a:srgbClr val="002060"/>
                </a:solidFill>
              </a:rPr>
              <a:t> </a:t>
            </a:r>
            <a:r>
              <a:rPr lang="en-US" sz="2400" err="1">
                <a:solidFill>
                  <a:srgbClr val="002060"/>
                </a:solidFill>
              </a:rPr>
              <a:t>quan</a:t>
            </a:r>
            <a:r>
              <a:rPr lang="en-US" sz="2400">
                <a:solidFill>
                  <a:srgbClr val="002060"/>
                </a:solidFill>
              </a:rPr>
              <a:t> </a:t>
            </a:r>
            <a:r>
              <a:rPr lang="en-US" sz="2400" err="1">
                <a:solidFill>
                  <a:srgbClr val="002060"/>
                </a:solidFill>
              </a:rPr>
              <a:t>niệm</a:t>
            </a:r>
            <a:r>
              <a:rPr lang="vi-VN" sz="2400">
                <a:solidFill>
                  <a:srgbClr val="002060"/>
                </a:solidFill>
              </a:rPr>
              <a:t> (</a:t>
            </a:r>
            <a:r>
              <a:rPr lang="en-US" sz="2400">
                <a:solidFill>
                  <a:srgbClr val="002060"/>
                </a:solidFill>
              </a:rPr>
              <a:t>B</a:t>
            </a:r>
            <a:r>
              <a:rPr lang="vi-VN" sz="2400">
                <a:solidFill>
                  <a:srgbClr val="002060"/>
                </a:solidFill>
              </a:rPr>
              <a:t>ài 3).</a:t>
            </a:r>
            <a:r>
              <a:rPr lang="en-US" sz="2800">
                <a:solidFill>
                  <a:srgbClr val="002060"/>
                </a:solidFill>
              </a:rPr>
              <a:t> </a:t>
            </a:r>
            <a:endParaRPr lang="en-US" sz="2667">
              <a:solidFill>
                <a:srgbClr val="002060"/>
              </a:solidFill>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136</a:t>
            </a:fld>
            <a:endParaRPr lang="en-US"/>
          </a:p>
        </p:txBody>
      </p:sp>
    </p:spTree>
    <p:extLst>
      <p:ext uri="{BB962C8B-B14F-4D97-AF65-F5344CB8AC3E}">
        <p14:creationId xmlns:p14="http://schemas.microsoft.com/office/powerpoint/2010/main" val="21125252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98090" y="1178749"/>
            <a:ext cx="11163231" cy="4862870"/>
          </a:xfrm>
          <a:prstGeom prst="rect">
            <a:avLst/>
          </a:prstGeom>
        </p:spPr>
        <p:txBody>
          <a:bodyPr wrap="square">
            <a:spAutoFit/>
          </a:bodyPr>
          <a:lstStyle/>
          <a:p>
            <a:pPr>
              <a:lnSpc>
                <a:spcPct val="125000"/>
              </a:lnSpc>
              <a:spcBef>
                <a:spcPts val="600"/>
              </a:spcBef>
              <a:spcAft>
                <a:spcPts val="600"/>
              </a:spcAft>
            </a:pPr>
            <a:r>
              <a:rPr lang="vi-VN" sz="2400">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rPr>
              <a:t>Viết</a:t>
            </a:r>
            <a:r>
              <a:rPr lang="en-US" sz="2400">
                <a:solidFill>
                  <a:srgbClr val="002060"/>
                </a:solidFill>
              </a:rPr>
              <a:t> </a:t>
            </a:r>
            <a:r>
              <a:rPr lang="en-US" sz="2400" err="1">
                <a:solidFill>
                  <a:srgbClr val="002060"/>
                </a:solidFill>
              </a:rPr>
              <a:t>báo</a:t>
            </a:r>
            <a:r>
              <a:rPr lang="en-US" sz="2400">
                <a:solidFill>
                  <a:srgbClr val="002060"/>
                </a:solidFill>
              </a:rPr>
              <a:t> </a:t>
            </a:r>
            <a:r>
              <a:rPr lang="en-US" sz="2400" err="1">
                <a:solidFill>
                  <a:srgbClr val="002060"/>
                </a:solidFill>
              </a:rPr>
              <a:t>cáo</a:t>
            </a:r>
            <a:r>
              <a:rPr lang="en-US" sz="2400">
                <a:solidFill>
                  <a:srgbClr val="002060"/>
                </a:solidFill>
              </a:rPr>
              <a:t> </a:t>
            </a:r>
            <a:r>
              <a:rPr lang="en-US" sz="2400" err="1">
                <a:solidFill>
                  <a:srgbClr val="002060"/>
                </a:solidFill>
              </a:rPr>
              <a:t>nghiên</a:t>
            </a:r>
            <a:r>
              <a:rPr lang="en-US" sz="2400">
                <a:solidFill>
                  <a:srgbClr val="002060"/>
                </a:solidFill>
              </a:rPr>
              <a:t> </a:t>
            </a:r>
            <a:r>
              <a:rPr lang="en-US" sz="2400" err="1">
                <a:solidFill>
                  <a:srgbClr val="002060"/>
                </a:solidFill>
              </a:rPr>
              <a:t>cứu</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vi-VN" sz="2400">
                <a:solidFill>
                  <a:srgbClr val="002060"/>
                </a:solidFill>
              </a:rPr>
              <a:t> (</a:t>
            </a:r>
            <a:r>
              <a:rPr lang="en-US" sz="2400">
                <a:solidFill>
                  <a:srgbClr val="002060"/>
                </a:solidFill>
              </a:rPr>
              <a:t>B</a:t>
            </a:r>
            <a:r>
              <a:rPr lang="vi-VN" sz="2400">
                <a:solidFill>
                  <a:srgbClr val="002060"/>
                </a:solidFill>
              </a:rPr>
              <a:t>ài 4 và 5).</a:t>
            </a:r>
            <a:r>
              <a:rPr lang="vi-VN" sz="2400" b="1">
                <a:solidFill>
                  <a:srgbClr val="002060"/>
                </a:solidFill>
              </a:rPr>
              <a:t> </a:t>
            </a:r>
            <a:endParaRPr lang="en-US" sz="2400">
              <a:solidFill>
                <a:srgbClr val="002060"/>
              </a:solidFill>
            </a:endParaRPr>
          </a:p>
          <a:p>
            <a:pPr algn="just">
              <a:lnSpc>
                <a:spcPct val="125000"/>
              </a:lnSpc>
              <a:spcBef>
                <a:spcPts val="600"/>
              </a:spcBef>
              <a:spcAft>
                <a:spcPts val="600"/>
              </a:spcAft>
            </a:pPr>
            <a:r>
              <a:rPr lang="vi-VN" sz="2400">
                <a:solidFill>
                  <a:srgbClr val="002060"/>
                </a:solidFill>
              </a:rPr>
              <a:t>      </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rPr>
              <a:t>Viết</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nội</a:t>
            </a:r>
            <a:r>
              <a:rPr lang="en-US" sz="2400">
                <a:solidFill>
                  <a:srgbClr val="002060"/>
                </a:solidFill>
              </a:rPr>
              <a:t> </a:t>
            </a:r>
            <a:r>
              <a:rPr lang="en-US" sz="2400" err="1">
                <a:solidFill>
                  <a:srgbClr val="002060"/>
                </a:solidFill>
              </a:rPr>
              <a:t>quy</a:t>
            </a:r>
            <a:r>
              <a:rPr lang="en-US" sz="2400">
                <a:solidFill>
                  <a:srgbClr val="002060"/>
                </a:solidFill>
              </a:rPr>
              <a:t> </a:t>
            </a:r>
            <a:r>
              <a:rPr lang="en-US" sz="2400" err="1">
                <a:solidFill>
                  <a:srgbClr val="002060"/>
                </a:solidFill>
              </a:rPr>
              <a:t>hoặc</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hướng</a:t>
            </a:r>
            <a:r>
              <a:rPr lang="en-US" sz="2400">
                <a:solidFill>
                  <a:srgbClr val="002060"/>
                </a:solidFill>
              </a:rPr>
              <a:t> </a:t>
            </a:r>
            <a:r>
              <a:rPr lang="en-US" sz="2400" err="1">
                <a:solidFill>
                  <a:srgbClr val="002060"/>
                </a:solidFill>
              </a:rPr>
              <a:t>dẫn</a:t>
            </a:r>
            <a:r>
              <a:rPr lang="en-US" sz="2400">
                <a:solidFill>
                  <a:srgbClr val="002060"/>
                </a:solidFill>
              </a:rPr>
              <a:t> </a:t>
            </a:r>
            <a:r>
              <a:rPr lang="en-US" sz="2400" err="1">
                <a:solidFill>
                  <a:srgbClr val="002060"/>
                </a:solidFill>
              </a:rPr>
              <a:t>nơi</a:t>
            </a:r>
            <a:r>
              <a:rPr lang="en-US" sz="2400">
                <a:solidFill>
                  <a:srgbClr val="002060"/>
                </a:solidFill>
              </a:rPr>
              <a:t> </a:t>
            </a:r>
            <a:r>
              <a:rPr lang="en-US" sz="2400" err="1">
                <a:solidFill>
                  <a:srgbClr val="002060"/>
                </a:solidFill>
              </a:rPr>
              <a:t>công</a:t>
            </a:r>
            <a:r>
              <a:rPr lang="en-US" sz="2400">
                <a:solidFill>
                  <a:srgbClr val="002060"/>
                </a:solidFill>
              </a:rPr>
              <a:t> </a:t>
            </a:r>
            <a:r>
              <a:rPr lang="en-US" sz="2400" err="1">
                <a:solidFill>
                  <a:srgbClr val="002060"/>
                </a:solidFill>
              </a:rPr>
              <a:t>cộng</a:t>
            </a:r>
            <a:r>
              <a:rPr lang="vi-VN" sz="2400">
                <a:solidFill>
                  <a:srgbClr val="002060"/>
                </a:solidFill>
              </a:rPr>
              <a:t> (</a:t>
            </a:r>
            <a:r>
              <a:rPr lang="en-US" sz="2400">
                <a:solidFill>
                  <a:srgbClr val="002060"/>
                </a:solidFill>
              </a:rPr>
              <a:t>B</a:t>
            </a:r>
            <a:r>
              <a:rPr lang="vi-VN" sz="2400">
                <a:solidFill>
                  <a:srgbClr val="002060"/>
                </a:solidFill>
              </a:rPr>
              <a:t>ài 8).</a:t>
            </a:r>
            <a:r>
              <a:rPr lang="en-US" sz="2400">
                <a:solidFill>
                  <a:srgbClr val="002060"/>
                </a:solidFill>
              </a:rPr>
              <a:t> </a:t>
            </a:r>
          </a:p>
          <a:p>
            <a:pPr>
              <a:lnSpc>
                <a:spcPct val="125000"/>
              </a:lnSpc>
              <a:spcBef>
                <a:spcPts val="600"/>
              </a:spcBef>
              <a:spcAft>
                <a:spcPts val="600"/>
              </a:spcAft>
            </a:pPr>
            <a:r>
              <a:rPr lang="vi-VN" sz="2400">
                <a:solidFill>
                  <a:srgbClr val="002060"/>
                </a:solidFill>
              </a:rPr>
              <a:t>      </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rPr>
              <a:t>Viết</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thân</a:t>
            </a:r>
            <a:r>
              <a:rPr lang="vi-VN" sz="2400">
                <a:solidFill>
                  <a:srgbClr val="002060"/>
                </a:solidFill>
              </a:rPr>
              <a:t> (</a:t>
            </a:r>
            <a:r>
              <a:rPr lang="en-US" sz="2400">
                <a:solidFill>
                  <a:srgbClr val="002060"/>
                </a:solidFill>
              </a:rPr>
              <a:t>B</a:t>
            </a:r>
            <a:r>
              <a:rPr lang="vi-VN" sz="2400">
                <a:solidFill>
                  <a:srgbClr val="002060"/>
                </a:solidFill>
              </a:rPr>
              <a:t>ài 9).</a:t>
            </a:r>
          </a:p>
          <a:p>
            <a:pPr>
              <a:lnSpc>
                <a:spcPct val="125000"/>
              </a:lnSpc>
              <a:spcBef>
                <a:spcPts val="600"/>
              </a:spcBef>
              <a:spcAft>
                <a:spcPts val="600"/>
              </a:spcAft>
            </a:pPr>
            <a:r>
              <a:rPr lang="vi-VN" sz="2400">
                <a:solidFill>
                  <a:srgbClr val="002060"/>
                </a:solidFill>
              </a:rPr>
              <a:t>      Trong đó có hai kiểu bài hoàn toàn mới: </a:t>
            </a:r>
            <a:r>
              <a:rPr lang="en-US" sz="2400" err="1">
                <a:solidFill>
                  <a:srgbClr val="002060"/>
                </a:solidFill>
              </a:rPr>
              <a:t>báo</a:t>
            </a:r>
            <a:r>
              <a:rPr lang="en-US" sz="2400">
                <a:solidFill>
                  <a:srgbClr val="002060"/>
                </a:solidFill>
              </a:rPr>
              <a:t> </a:t>
            </a:r>
            <a:r>
              <a:rPr lang="en-US" sz="2400" err="1">
                <a:solidFill>
                  <a:srgbClr val="002060"/>
                </a:solidFill>
              </a:rPr>
              <a:t>cáo</a:t>
            </a:r>
            <a:r>
              <a:rPr lang="en-US" sz="2400">
                <a:solidFill>
                  <a:srgbClr val="002060"/>
                </a:solidFill>
              </a:rPr>
              <a:t> </a:t>
            </a:r>
            <a:r>
              <a:rPr lang="en-US" sz="2400" err="1">
                <a:solidFill>
                  <a:srgbClr val="002060"/>
                </a:solidFill>
              </a:rPr>
              <a:t>nghiên</a:t>
            </a:r>
            <a:r>
              <a:rPr lang="en-US" sz="2400">
                <a:solidFill>
                  <a:srgbClr val="002060"/>
                </a:solidFill>
              </a:rPr>
              <a:t> </a:t>
            </a:r>
            <a:r>
              <a:rPr lang="en-US" sz="2400" err="1">
                <a:solidFill>
                  <a:srgbClr val="002060"/>
                </a:solidFill>
              </a:rPr>
              <a:t>cứu</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vi-VN"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thân</a:t>
            </a:r>
            <a:r>
              <a:rPr lang="vi-VN" sz="2400">
                <a:solidFill>
                  <a:srgbClr val="002060"/>
                </a:solidFill>
              </a:rPr>
              <a:t>.</a:t>
            </a:r>
          </a:p>
          <a:p>
            <a:pPr algn="just">
              <a:lnSpc>
                <a:spcPct val="125000"/>
              </a:lnSpc>
              <a:spcBef>
                <a:spcPts val="600"/>
              </a:spcBef>
              <a:spcAft>
                <a:spcPts val="600"/>
              </a:spcAft>
            </a:pPr>
            <a:r>
              <a:rPr lang="vi-VN"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việc</a:t>
            </a:r>
            <a:r>
              <a:rPr lang="en-US" sz="2400">
                <a:solidFill>
                  <a:srgbClr val="002060"/>
                </a:solidFill>
              </a:rPr>
              <a:t> </a:t>
            </a:r>
            <a:r>
              <a:rPr lang="en-US" sz="2400" err="1">
                <a:solidFill>
                  <a:srgbClr val="002060"/>
                </a:solidFill>
              </a:rPr>
              <a:t>dạy</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đạt</a:t>
            </a:r>
            <a:r>
              <a:rPr lang="en-US" sz="2400">
                <a:solidFill>
                  <a:srgbClr val="002060"/>
                </a:solidFill>
              </a:rPr>
              <a:t> </a:t>
            </a:r>
            <a:r>
              <a:rPr lang="en-US" sz="2400" err="1">
                <a:solidFill>
                  <a:srgbClr val="002060"/>
                </a:solidFill>
              </a:rPr>
              <a:t>hiệu</a:t>
            </a:r>
            <a:r>
              <a:rPr lang="en-US" sz="2400">
                <a:solidFill>
                  <a:srgbClr val="002060"/>
                </a:solidFill>
              </a:rPr>
              <a:t> </a:t>
            </a:r>
            <a:r>
              <a:rPr lang="en-US" sz="2400" err="1">
                <a:solidFill>
                  <a:srgbClr val="002060"/>
                </a:solidFill>
              </a:rPr>
              <a:t>quả</a:t>
            </a:r>
            <a:r>
              <a:rPr lang="en-US" sz="2400">
                <a:solidFill>
                  <a:srgbClr val="002060"/>
                </a:solidFill>
              </a:rPr>
              <a:t>, GV </a:t>
            </a:r>
            <a:r>
              <a:rPr lang="en-US" sz="2400" err="1">
                <a:solidFill>
                  <a:srgbClr val="002060"/>
                </a:solidFill>
              </a:rPr>
              <a:t>cần</a:t>
            </a:r>
            <a:r>
              <a:rPr lang="en-US" sz="2400">
                <a:solidFill>
                  <a:srgbClr val="002060"/>
                </a:solidFill>
              </a:rPr>
              <a:t> </a:t>
            </a:r>
            <a:r>
              <a:rPr lang="en-US" sz="2400" err="1">
                <a:solidFill>
                  <a:srgbClr val="002060"/>
                </a:solidFill>
              </a:rPr>
              <a:t>chú</a:t>
            </a:r>
            <a:r>
              <a:rPr lang="en-US" sz="2400">
                <a:solidFill>
                  <a:srgbClr val="002060"/>
                </a:solidFill>
              </a:rPr>
              <a:t> ý </a:t>
            </a:r>
            <a:r>
              <a:rPr lang="en-US" sz="2400" err="1">
                <a:solidFill>
                  <a:srgbClr val="002060"/>
                </a:solidFill>
              </a:rPr>
              <a:t>đặc</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từng</a:t>
            </a:r>
            <a:r>
              <a:rPr lang="en-US" sz="2400">
                <a:solidFill>
                  <a:srgbClr val="002060"/>
                </a:solidFill>
              </a:rPr>
              <a:t> </a:t>
            </a:r>
            <a:r>
              <a:rPr lang="en-US" sz="2400" err="1">
                <a:solidFill>
                  <a:srgbClr val="002060"/>
                </a:solidFill>
              </a:rPr>
              <a:t>kiểu</a:t>
            </a:r>
            <a:r>
              <a:rPr lang="en-US" sz="2400">
                <a:solidFill>
                  <a:srgbClr val="002060"/>
                </a:solidFill>
              </a:rPr>
              <a:t> </a:t>
            </a:r>
            <a:r>
              <a:rPr lang="en-US" sz="2400" err="1">
                <a:solidFill>
                  <a:srgbClr val="002060"/>
                </a:solidFill>
              </a:rPr>
              <a:t>bài</a:t>
            </a:r>
            <a:r>
              <a:rPr lang="en-US" sz="2400">
                <a:solidFill>
                  <a:srgbClr val="002060"/>
                </a:solidFill>
              </a:rPr>
              <a:t>, </a:t>
            </a:r>
            <a:r>
              <a:rPr lang="vi-VN" sz="2400">
                <a:solidFill>
                  <a:srgbClr val="002060"/>
                </a:solidFill>
              </a:rPr>
              <a:t>yêu cầu</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quy</a:t>
            </a:r>
            <a:r>
              <a:rPr lang="en-US" sz="2400">
                <a:solidFill>
                  <a:srgbClr val="002060"/>
                </a:solidFill>
              </a:rPr>
              <a:t> </a:t>
            </a:r>
            <a:r>
              <a:rPr lang="en-US" sz="2400" err="1">
                <a:solidFill>
                  <a:srgbClr val="002060"/>
                </a:solidFill>
              </a:rPr>
              <a:t>trình</a:t>
            </a:r>
            <a:r>
              <a:rPr lang="en-US" sz="2400">
                <a:solidFill>
                  <a:srgbClr val="002060"/>
                </a:solidFill>
              </a:rPr>
              <a:t> </a:t>
            </a:r>
            <a:r>
              <a:rPr lang="en-US" sz="2400" err="1">
                <a:solidFill>
                  <a:srgbClr val="002060"/>
                </a:solidFill>
              </a:rPr>
              <a:t>dạy</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đối</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từng</a:t>
            </a:r>
            <a:r>
              <a:rPr lang="en-US" sz="2400">
                <a:solidFill>
                  <a:srgbClr val="002060"/>
                </a:solidFill>
              </a:rPr>
              <a:t> </a:t>
            </a:r>
            <a:r>
              <a:rPr lang="en-US" sz="2400" err="1">
                <a:solidFill>
                  <a:srgbClr val="002060"/>
                </a:solidFill>
              </a:rPr>
              <a:t>kiểu</a:t>
            </a:r>
            <a:r>
              <a:rPr lang="en-US" sz="2400">
                <a:solidFill>
                  <a:srgbClr val="002060"/>
                </a:solidFill>
              </a:rPr>
              <a:t> </a:t>
            </a:r>
            <a:r>
              <a:rPr lang="en-US" sz="2400" err="1">
                <a:solidFill>
                  <a:srgbClr val="002060"/>
                </a:solidFill>
              </a:rPr>
              <a:t>bài</a:t>
            </a:r>
            <a:r>
              <a:rPr lang="en-US" sz="2400">
                <a:solidFill>
                  <a:srgbClr val="002060"/>
                </a:solidFill>
              </a:rPr>
              <a:t>.</a:t>
            </a:r>
            <a:r>
              <a:rPr lang="vi-VN" sz="2400">
                <a:solidFill>
                  <a:srgbClr val="002060"/>
                </a:solidFill>
              </a:rPr>
              <a:t> Nhóm tác giả dựa vào chương trình để chi tiết hóa thành các yêu cầu đối với mỗi kiểu bài. Những yêu cầu này là riêng của </a:t>
            </a:r>
            <a:r>
              <a:rPr lang="vi-VN" sz="2400" i="1">
                <a:solidFill>
                  <a:srgbClr val="002060"/>
                </a:solidFill>
              </a:rPr>
              <a:t>Ngữ văn 10</a:t>
            </a:r>
            <a:r>
              <a:rPr lang="vi-VN" sz="2400">
                <a:solidFill>
                  <a:srgbClr val="002060"/>
                </a:solidFill>
              </a:rPr>
              <a:t>, </a:t>
            </a:r>
            <a:r>
              <a:rPr lang="en-US" sz="2400" err="1">
                <a:solidFill>
                  <a:srgbClr val="002060"/>
                </a:solidFill>
              </a:rPr>
              <a:t>bộ</a:t>
            </a:r>
            <a:r>
              <a:rPr lang="en-US" sz="2400">
                <a:solidFill>
                  <a:srgbClr val="002060"/>
                </a:solidFill>
              </a:rPr>
              <a:t> </a:t>
            </a:r>
            <a:r>
              <a:rPr lang="en-US" sz="2400" i="1" err="1">
                <a:solidFill>
                  <a:srgbClr val="002060"/>
                </a:solidFill>
              </a:rPr>
              <a:t>Kết</a:t>
            </a:r>
            <a:r>
              <a:rPr lang="en-US" sz="2400" i="1">
                <a:solidFill>
                  <a:srgbClr val="002060"/>
                </a:solidFill>
              </a:rPr>
              <a:t> </a:t>
            </a:r>
            <a:r>
              <a:rPr lang="en-US" sz="2400" i="1" err="1">
                <a:solidFill>
                  <a:srgbClr val="002060"/>
                </a:solidFill>
              </a:rPr>
              <a:t>nối</a:t>
            </a:r>
            <a:r>
              <a:rPr lang="en-US" sz="2400" i="1">
                <a:solidFill>
                  <a:srgbClr val="002060"/>
                </a:solidFill>
              </a:rPr>
              <a:t> tri </a:t>
            </a:r>
            <a:r>
              <a:rPr lang="en-US" sz="2400" i="1" err="1">
                <a:solidFill>
                  <a:srgbClr val="002060"/>
                </a:solidFill>
              </a:rPr>
              <a:t>thức</a:t>
            </a:r>
            <a:r>
              <a:rPr lang="en-US" sz="2400" i="1">
                <a:solidFill>
                  <a:srgbClr val="002060"/>
                </a:solidFill>
              </a:rPr>
              <a:t> </a:t>
            </a:r>
            <a:r>
              <a:rPr lang="en-US" sz="2400" i="1" err="1">
                <a:solidFill>
                  <a:srgbClr val="002060"/>
                </a:solidFill>
              </a:rPr>
              <a:t>với</a:t>
            </a:r>
            <a:r>
              <a:rPr lang="en-US" sz="2400" i="1">
                <a:solidFill>
                  <a:srgbClr val="002060"/>
                </a:solidFill>
              </a:rPr>
              <a:t> </a:t>
            </a:r>
            <a:r>
              <a:rPr lang="en-US" sz="2400" i="1" err="1">
                <a:solidFill>
                  <a:srgbClr val="002060"/>
                </a:solidFill>
              </a:rPr>
              <a:t>cuộc</a:t>
            </a:r>
            <a:r>
              <a:rPr lang="en-US" sz="2400" i="1">
                <a:solidFill>
                  <a:srgbClr val="002060"/>
                </a:solidFill>
              </a:rPr>
              <a:t> </a:t>
            </a:r>
            <a:r>
              <a:rPr lang="en-US" sz="2400" i="1" err="1">
                <a:solidFill>
                  <a:srgbClr val="002060"/>
                </a:solidFill>
              </a:rPr>
              <a:t>sống</a:t>
            </a:r>
            <a:r>
              <a:rPr lang="en-US" sz="2400">
                <a:solidFill>
                  <a:srgbClr val="002060"/>
                </a:solidFill>
              </a:rPr>
              <a:t>.</a:t>
            </a:r>
            <a:endParaRPr lang="en-US" sz="240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137</a:t>
            </a:fld>
            <a:endParaRPr lang="en-US"/>
          </a:p>
        </p:txBody>
      </p:sp>
    </p:spTree>
    <p:extLst>
      <p:ext uri="{BB962C8B-B14F-4D97-AF65-F5344CB8AC3E}">
        <p14:creationId xmlns:p14="http://schemas.microsoft.com/office/powerpoint/2010/main" val="31653770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08411" y="995671"/>
            <a:ext cx="9604916" cy="4401974"/>
          </a:xfrm>
          <a:prstGeom prst="rect">
            <a:avLst/>
          </a:prstGeom>
        </p:spPr>
        <p:txBody>
          <a:bodyPr wrap="square">
            <a:spAutoFit/>
          </a:bodyPr>
          <a:lstStyle/>
          <a:p>
            <a:pPr marL="609570" algn="just">
              <a:lnSpc>
                <a:spcPct val="150000"/>
              </a:lnSpc>
              <a:spcBef>
                <a:spcPts val="800"/>
              </a:spcBef>
              <a:spcAft>
                <a:spcPts val="800"/>
              </a:spcAft>
            </a:pPr>
            <a:r>
              <a:rPr lang="vi-VN" sz="2667" b="1">
                <a:solidFill>
                  <a:srgbClr val="002060"/>
                </a:solidFill>
                <a:latin typeface="Arial" panose="020B0604020202020204" pitchFamily="34" charset="0"/>
                <a:ea typeface="Calibri" panose="020F0502020204030204" pitchFamily="34" charset="0"/>
                <a:cs typeface="Arial" panose="020B0604020202020204" pitchFamily="34" charset="0"/>
              </a:rPr>
              <a:t>2</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viết</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609570" algn="just">
              <a:lnSpc>
                <a:spcPct val="150000"/>
              </a:lnSpc>
              <a:spcBef>
                <a:spcPts val="800"/>
              </a:spcBef>
              <a:spcAft>
                <a:spcPts val="800"/>
              </a:spcAft>
            </a:pP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trên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sau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609570" algn="just">
              <a:lnSpc>
                <a:spcPct val="150000"/>
              </a:lnSpc>
              <a:spcBef>
                <a:spcPts val="800"/>
              </a:spcBef>
              <a:spcAft>
                <a:spcPts val="800"/>
              </a:spcAft>
            </a:pP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1:</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thiệu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609570" algn="just">
              <a:lnSpc>
                <a:spcPct val="150000"/>
              </a:lnSpc>
              <a:spcBef>
                <a:spcPts val="800"/>
              </a:spcBef>
              <a:spcAft>
                <a:spcPts val="800"/>
              </a:spcAft>
            </a:pP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2:</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đối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138</a:t>
            </a:fld>
            <a:endParaRPr lang="en-US"/>
          </a:p>
        </p:txBody>
      </p:sp>
    </p:spTree>
    <p:extLst>
      <p:ext uri="{BB962C8B-B14F-4D97-AF65-F5344CB8AC3E}">
        <p14:creationId xmlns:p14="http://schemas.microsoft.com/office/powerpoint/2010/main" val="2827722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546303" y="867818"/>
            <a:ext cx="9575180" cy="4299062"/>
          </a:xfrm>
          <a:prstGeom prst="rect">
            <a:avLst/>
          </a:prstGeom>
        </p:spPr>
        <p:txBody>
          <a:bodyPr wrap="square">
            <a:spAutoFit/>
          </a:bodyPr>
          <a:lstStyle/>
          <a:p>
            <a:pPr indent="609570" algn="just">
              <a:lnSpc>
                <a:spcPct val="125000"/>
              </a:lnSpc>
              <a:spcBef>
                <a:spcPts val="800"/>
              </a:spcBef>
              <a:spcAft>
                <a:spcPts val="800"/>
              </a:spcAft>
            </a:pPr>
            <a:r>
              <a:rPr lang="en-US" sz="2667" b="1" spc="-10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b="1" spc="-107">
                <a:solidFill>
                  <a:srgbClr val="002060"/>
                </a:solidFill>
                <a:latin typeface="Arial" panose="020B0604020202020204" pitchFamily="34" charset="0"/>
                <a:ea typeface="Calibri" panose="020F0502020204030204" pitchFamily="34" charset="0"/>
                <a:cs typeface="Arial" panose="020B0604020202020204" pitchFamily="34" charset="0"/>
              </a:rPr>
              <a:t> 3:</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10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10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spc="-107"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10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107"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107"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10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10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107" err="1">
                <a:solidFill>
                  <a:srgbClr val="002060"/>
                </a:solidFill>
                <a:latin typeface="Arial" panose="020B0604020202020204" pitchFamily="34" charset="0"/>
                <a:ea typeface="Calibri" panose="020F0502020204030204" pitchFamily="34" charset="0"/>
                <a:cs typeface="Arial" panose="020B0604020202020204" pitchFamily="34" charset="0"/>
              </a:rPr>
              <a:t>tham</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107" err="1">
                <a:solidFill>
                  <a:srgbClr val="002060"/>
                </a:solidFill>
                <a:latin typeface="Arial" panose="020B0604020202020204" pitchFamily="34" charset="0"/>
                <a:ea typeface="Calibri" panose="020F0502020204030204" pitchFamily="34" charset="0"/>
                <a:cs typeface="Arial" panose="020B0604020202020204" pitchFamily="34" charset="0"/>
              </a:rPr>
              <a:t>khảo</a:t>
            </a:r>
            <a:r>
              <a:rPr lang="en-US" sz="2667" spc="-107">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609570" algn="just">
              <a:lnSpc>
                <a:spcPct val="125000"/>
              </a:lnSpc>
              <a:spcBef>
                <a:spcPts val="800"/>
              </a:spcBef>
              <a:spcAft>
                <a:spcPts val="800"/>
              </a:spcAft>
            </a:pP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4:</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tự</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chỉnh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sửa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25000"/>
              </a:lnSpc>
              <a:spcBef>
                <a:spcPts val="800"/>
              </a:spcBef>
              <a:spcAft>
                <a:spcPts val="800"/>
              </a:spcAft>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5:</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Chấm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609570" algn="just">
              <a:lnSpc>
                <a:spcPct val="125000"/>
              </a:lnSpc>
              <a:spcBef>
                <a:spcPts val="800"/>
              </a:spcBef>
              <a:spcAft>
                <a:spcPts val="800"/>
              </a:spcAft>
            </a:pP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chú</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phối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thầy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139</a:t>
            </a:fld>
            <a:endParaRPr lang="en-US"/>
          </a:p>
        </p:txBody>
      </p:sp>
    </p:spTree>
    <p:extLst>
      <p:ext uri="{BB962C8B-B14F-4D97-AF65-F5344CB8AC3E}">
        <p14:creationId xmlns:p14="http://schemas.microsoft.com/office/powerpoint/2010/main" val="2711767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27;p39"/>
          <p:cNvSpPr/>
          <p:nvPr/>
        </p:nvSpPr>
        <p:spPr>
          <a:xfrm>
            <a:off x="1104900" y="923926"/>
            <a:ext cx="9553575" cy="7017265"/>
          </a:xfrm>
          <a:prstGeom prst="rect">
            <a:avLst/>
          </a:prstGeom>
          <a:noFill/>
          <a:ln>
            <a:noFill/>
          </a:ln>
        </p:spPr>
        <p:txBody>
          <a:bodyPr spcFirstLastPara="1" wrap="square" lIns="91425" tIns="45700" rIns="91425" bIns="45700" anchor="t" anchorCtr="0">
            <a:spAutoFit/>
          </a:bodyPr>
          <a:lstStyle/>
          <a:p>
            <a:pPr algn="just">
              <a:lnSpc>
                <a:spcPct val="125000"/>
              </a:lnSpc>
            </a:pP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rPr>
              <a:t>• </a:t>
            </a:r>
            <a:r>
              <a:rPr lang="en-US" sz="2400" err="1">
                <a:solidFill>
                  <a:srgbClr val="002060"/>
                </a:solidFill>
                <a:latin typeface="Arial" panose="020B0604020202020204" pitchFamily="34" charset="0"/>
                <a:cs typeface="Arial" panose="020B0604020202020204" pitchFamily="34" charset="0"/>
              </a:rPr>
              <a:t>Cuối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mỗi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sách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đều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ôn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hướng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dẫn</a:t>
            </a:r>
            <a:r>
              <a:rPr lang="en-US" sz="2400">
                <a:solidFill>
                  <a:srgbClr val="002060"/>
                </a:solidFill>
                <a:latin typeface="Arial" panose="020B0604020202020204" pitchFamily="34" charset="0"/>
                <a:cs typeface="Arial" panose="020B0604020202020204" pitchFamily="34" charset="0"/>
              </a:rPr>
              <a:t> HS </a:t>
            </a:r>
            <a:r>
              <a:rPr lang="en-US" sz="2400" err="1">
                <a:solidFill>
                  <a:srgbClr val="002060"/>
                </a:solidFill>
                <a:latin typeface="Arial" panose="020B0604020202020204" pitchFamily="34" charset="0"/>
                <a:cs typeface="Arial" panose="020B0604020202020204" pitchFamily="34" charset="0"/>
              </a:rPr>
              <a:t>hệ</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thống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hoá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cố</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năng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vận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dụng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năng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việc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giải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quyết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một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mang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tính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tổng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hợp</a:t>
            </a:r>
            <a:r>
              <a:rPr lang="en-US" sz="2400">
                <a:solidFill>
                  <a:srgbClr val="002060"/>
                </a:solidFill>
                <a:latin typeface="Arial" panose="020B0604020202020204" pitchFamily="34" charset="0"/>
                <a:cs typeface="Arial" panose="020B0604020202020204" pitchFamily="34" charset="0"/>
              </a:rPr>
              <a:t>. </a:t>
            </a: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r>
              <a:rPr lang="en-US" sz="2400">
                <a:solidFill>
                  <a:srgbClr val="002060"/>
                </a:solidFill>
                <a:latin typeface="Arial" panose="020B0604020202020204" pitchFamily="34" charset="0"/>
                <a:cs typeface="Arial" panose="020B0604020202020204" pitchFamily="34" charset="0"/>
              </a:rPr>
              <a:t>      </a:t>
            </a: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7434" y="2506937"/>
            <a:ext cx="3119420" cy="393542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955" y="2403028"/>
            <a:ext cx="3134554" cy="4143244"/>
          </a:xfrm>
          <a:prstGeom prst="rect">
            <a:avLst/>
          </a:prstGeom>
        </p:spPr>
      </p:pic>
      <p:sp>
        <p:nvSpPr>
          <p:cNvPr id="2" name="Slide Number Placeholder 1"/>
          <p:cNvSpPr>
            <a:spLocks noGrp="1"/>
          </p:cNvSpPr>
          <p:nvPr>
            <p:ph type="sldNum" sz="quarter" idx="12"/>
          </p:nvPr>
        </p:nvSpPr>
        <p:spPr/>
        <p:txBody>
          <a:bodyPr/>
          <a:lstStyle/>
          <a:p>
            <a:fld id="{0C846248-0222-4A3A-B22E-4E2A0B918D57}" type="slidenum">
              <a:rPr lang="en-US" smtClean="0"/>
              <a:pPr/>
              <a:t>14</a:t>
            </a:fld>
            <a:endParaRPr lang="en-US"/>
          </a:p>
        </p:txBody>
      </p:sp>
    </p:spTree>
    <p:extLst>
      <p:ext uri="{BB962C8B-B14F-4D97-AF65-F5344CB8AC3E}">
        <p14:creationId xmlns:p14="http://schemas.microsoft.com/office/powerpoint/2010/main" val="38791871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12800" y="1171367"/>
            <a:ext cx="10363200" cy="4709879"/>
          </a:xfrm>
          <a:prstGeom prst="rect">
            <a:avLst/>
          </a:prstGeom>
        </p:spPr>
        <p:txBody>
          <a:bodyPr wrap="square">
            <a:spAutoFit/>
          </a:bodyPr>
          <a:lstStyle/>
          <a:p>
            <a:pPr algn="ctr">
              <a:lnSpc>
                <a:spcPct val="150000"/>
              </a:lnSpc>
            </a:pPr>
            <a:r>
              <a:rPr lang="vi-VN" sz="2667">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Một</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số</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lưu</a:t>
            </a:r>
            <a:r>
              <a:rPr lang="en-US" sz="2667" b="1">
                <a:solidFill>
                  <a:srgbClr val="002060"/>
                </a:solidFill>
                <a:latin typeface="Arial" panose="020B0604020202020204" pitchFamily="34" charset="0"/>
                <a:cs typeface="Arial" panose="020B0604020202020204" pitchFamily="34" charset="0"/>
              </a:rPr>
              <a:t> ý ở </a:t>
            </a:r>
            <a:r>
              <a:rPr lang="en-US" sz="2667" b="1" err="1">
                <a:solidFill>
                  <a:srgbClr val="002060"/>
                </a:solidFill>
                <a:latin typeface="Arial" panose="020B0604020202020204" pitchFamily="34" charset="0"/>
                <a:cs typeface="Arial" panose="020B0604020202020204" pitchFamily="34" charset="0"/>
              </a:rPr>
              <a:t>bước</a:t>
            </a:r>
            <a:r>
              <a:rPr lang="en-US" sz="2667" b="1">
                <a:solidFill>
                  <a:srgbClr val="002060"/>
                </a:solidFill>
                <a:latin typeface="Arial" panose="020B0604020202020204" pitchFamily="34" charset="0"/>
                <a:cs typeface="Arial" panose="020B0604020202020204" pitchFamily="34" charset="0"/>
              </a:rPr>
              <a:t> 4</a:t>
            </a:r>
          </a:p>
          <a:p>
            <a:pPr algn="just">
              <a:lnSpc>
                <a:spcPct val="150000"/>
              </a:lnSpc>
            </a:pPr>
            <a:r>
              <a:rPr lang="en-US" sz="2667">
                <a:solidFill>
                  <a:srgbClr val="002060"/>
                </a:solidFill>
                <a:latin typeface="Arial" panose="020B0604020202020204" pitchFamily="34" charset="0"/>
                <a:cs typeface="Arial" panose="020B0604020202020204" pitchFamily="34" charset="0"/>
              </a:rPr>
              <a:t>     – GV </a:t>
            </a:r>
            <a:r>
              <a:rPr lang="en-US" sz="2667" err="1">
                <a:solidFill>
                  <a:srgbClr val="002060"/>
                </a:solidFill>
                <a:latin typeface="Arial" panose="020B0604020202020204" pitchFamily="34" charset="0"/>
                <a:cs typeface="Arial" panose="020B0604020202020204" pitchFamily="34" charset="0"/>
              </a:rPr>
              <a:t>hướng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dẫn</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tìm</a:t>
            </a:r>
            <a:r>
              <a:rPr lang="en-US" sz="2667">
                <a:solidFill>
                  <a:srgbClr val="002060"/>
                </a:solidFill>
                <a:latin typeface="Arial" panose="020B0604020202020204" pitchFamily="34" charset="0"/>
                <a:cs typeface="Arial" panose="020B0604020202020204" pitchFamily="34" charset="0"/>
              </a:rPr>
              <a:t> ý: </a:t>
            </a:r>
            <a:r>
              <a:rPr lang="en-US" sz="2667" err="1">
                <a:solidFill>
                  <a:srgbClr val="002060"/>
                </a:solidFill>
                <a:latin typeface="Arial" panose="020B0604020202020204" pitchFamily="34" charset="0"/>
                <a:cs typeface="Arial" panose="020B0604020202020204" pitchFamily="34" charset="0"/>
              </a:rPr>
              <a:t>Có</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lập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phiếu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để</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điền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thông</a:t>
            </a:r>
            <a:r>
              <a:rPr lang="en-US" sz="2667">
                <a:solidFill>
                  <a:srgbClr val="002060"/>
                </a:solidFill>
                <a:latin typeface="Arial" panose="020B0604020202020204" pitchFamily="34" charset="0"/>
                <a:cs typeface="Arial" panose="020B0604020202020204" pitchFamily="34" charset="0"/>
              </a:rPr>
              <a:t> tin, </a:t>
            </a:r>
            <a:r>
              <a:rPr lang="en-US" sz="2667" err="1">
                <a:solidFill>
                  <a:srgbClr val="002060"/>
                </a:solidFill>
                <a:latin typeface="Arial" panose="020B0604020202020204" pitchFamily="34" charset="0"/>
                <a:cs typeface="Arial" panose="020B0604020202020204" pitchFamily="34" charset="0"/>
              </a:rPr>
              <a:t>cũng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chính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là</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ý </a:t>
            </a:r>
            <a:r>
              <a:rPr lang="en-US" sz="2667" err="1">
                <a:solidFill>
                  <a:srgbClr val="002060"/>
                </a:solidFill>
                <a:latin typeface="Arial" panose="020B0604020202020204" pitchFamily="34" charset="0"/>
                <a:cs typeface="Arial" panose="020B0604020202020204" pitchFamily="34" charset="0"/>
              </a:rPr>
              <a:t>tìm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được</a:t>
            </a:r>
            <a:r>
              <a:rPr lang="en-US" sz="2667">
                <a:solidFill>
                  <a:srgbClr val="002060"/>
                </a:solidFill>
                <a:latin typeface="Arial" panose="020B0604020202020204" pitchFamily="34" charset="0"/>
                <a:cs typeface="Arial" panose="020B0604020202020204" pitchFamily="34" charset="0"/>
              </a:rPr>
              <a:t>.</a:t>
            </a:r>
            <a:endParaRPr lang="vi-VN" sz="2667">
              <a:solidFill>
                <a:srgbClr val="002060"/>
              </a:solidFill>
              <a:latin typeface="Arial" panose="020B0604020202020204" pitchFamily="34" charset="0"/>
              <a:cs typeface="Arial" panose="020B0604020202020204" pitchFamily="34" charset="0"/>
            </a:endParaRPr>
          </a:p>
          <a:p>
            <a:pPr algn="just">
              <a:lnSpc>
                <a:spcPct val="150000"/>
              </a:lnSpc>
              <a:spcBef>
                <a:spcPts val="800"/>
              </a:spcBef>
              <a:spcAft>
                <a:spcPts val="800"/>
              </a:spcAft>
              <a:tabLst>
                <a:tab pos="457178" algn="l"/>
              </a:tabLst>
            </a:pP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93">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n-US" sz="2667" spc="-93"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spc="-93">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93"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spc="-93">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93"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667" spc="-93">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93" err="1">
                <a:solidFill>
                  <a:srgbClr val="002060"/>
                </a:solidFill>
                <a:latin typeface="Arial" panose="020B0604020202020204" pitchFamily="34" charset="0"/>
                <a:ea typeface="Calibri" panose="020F0502020204030204" pitchFamily="34" charset="0"/>
                <a:cs typeface="Arial" panose="020B0604020202020204" pitchFamily="34" charset="0"/>
              </a:rPr>
              <a:t>dàn</a:t>
            </a:r>
            <a:r>
              <a:rPr lang="en-US" sz="2667" spc="-93">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Sau</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HS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hoàn</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việc</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tìm</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ý, GV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hướng</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dẫn</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em</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sắp</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xếp</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trật</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tự</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lí</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dàn</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ý.</a:t>
            </a:r>
            <a:endParaRPr lang="en-US" sz="2667" spc="-93">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243829" algn="just">
              <a:lnSpc>
                <a:spcPct val="150000"/>
              </a:lnSpc>
              <a:spcBef>
                <a:spcPts val="800"/>
              </a:spcBef>
              <a:spcAft>
                <a:spcPts val="800"/>
              </a:spcAft>
            </a:pPr>
            <a:r>
              <a:rPr lang="en-US" sz="2667">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HS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dựa</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dàn</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ý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b="1" spc="-93" err="1">
                <a:solidFill>
                  <a:srgbClr val="002060"/>
                </a:solidFill>
                <a:latin typeface="Arial" panose="020B0604020202020204" pitchFamily="34" charset="0"/>
                <a:ea typeface="Times New Roman" panose="02020603050405020304" pitchFamily="18" charset="0"/>
                <a:cs typeface="Arial" panose="020B0604020202020204" pitchFamily="34" charset="0"/>
              </a:rPr>
              <a:t>viết</a:t>
            </a:r>
            <a:r>
              <a:rPr lang="en-US" sz="2667" b="1"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b="1" spc="-93"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2667" b="1"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b="1" spc="-93" err="1">
                <a:solidFill>
                  <a:srgbClr val="002060"/>
                </a:solidFill>
                <a:latin typeface="Arial" panose="020B0604020202020204" pitchFamily="34" charset="0"/>
                <a:ea typeface="Times New Roman" panose="02020603050405020304" pitchFamily="18" charset="0"/>
                <a:cs typeface="Arial" panose="020B0604020202020204" pitchFamily="34" charset="0"/>
              </a:rPr>
              <a:t>lớp</a:t>
            </a:r>
            <a:r>
              <a:rPr lang="en-US" sz="2667" b="1"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b="1" spc="-93" err="1">
                <a:solidFill>
                  <a:srgbClr val="002060"/>
                </a:solidFill>
                <a:latin typeface="Arial" panose="020B0604020202020204" pitchFamily="34" charset="0"/>
                <a:ea typeface="Times New Roman" panose="02020603050405020304" pitchFamily="18" charset="0"/>
                <a:cs typeface="Arial" panose="020B0604020202020204" pitchFamily="34" charset="0"/>
              </a:rPr>
              <a:t>hoặc</a:t>
            </a:r>
            <a:r>
              <a:rPr lang="en-US" sz="2667" b="1" spc="-93">
                <a:solidFill>
                  <a:srgbClr val="002060"/>
                </a:solidFill>
                <a:latin typeface="Arial" panose="020B0604020202020204" pitchFamily="34" charset="0"/>
                <a:ea typeface="Times New Roman" panose="02020603050405020304" pitchFamily="18" charset="0"/>
                <a:cs typeface="Arial" panose="020B0604020202020204" pitchFamily="34" charset="0"/>
              </a:rPr>
              <a:t> ở </a:t>
            </a:r>
            <a:r>
              <a:rPr lang="en-US" sz="2667" b="1" spc="-93" err="1">
                <a:solidFill>
                  <a:srgbClr val="002060"/>
                </a:solidFill>
                <a:latin typeface="Arial" panose="020B0604020202020204" pitchFamily="34" charset="0"/>
                <a:ea typeface="Times New Roman" panose="02020603050405020304" pitchFamily="18" charset="0"/>
                <a:cs typeface="Arial" panose="020B0604020202020204" pitchFamily="34" charset="0"/>
              </a:rPr>
              <a:t>nhà</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Xem</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bài</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tham</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khảo</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VB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đã</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đọc</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để</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biết</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cách</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viết</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phần</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mà</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667" spc="-93" err="1">
                <a:solidFill>
                  <a:srgbClr val="002060"/>
                </a:solidFill>
                <a:latin typeface="Arial" panose="020B0604020202020204" pitchFamily="34" charset="0"/>
                <a:ea typeface="Times New Roman" panose="02020603050405020304" pitchFamily="18" charset="0"/>
                <a:cs typeface="Arial" panose="020B0604020202020204" pitchFamily="34" charset="0"/>
              </a:rPr>
              <a:t>dàn</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ý</a:t>
            </a:r>
            <a:r>
              <a:rPr lang="vi-VN" sz="2667" spc="-93">
                <a:solidFill>
                  <a:srgbClr val="002060"/>
                </a:solidFill>
                <a:latin typeface="Arial" panose="020B0604020202020204" pitchFamily="34" charset="0"/>
                <a:ea typeface="Times New Roman" panose="02020603050405020304" pitchFamily="18" charset="0"/>
                <a:cs typeface="Arial" panose="020B0604020202020204" pitchFamily="34" charset="0"/>
              </a:rPr>
              <a:t> nêu</a:t>
            </a:r>
            <a:r>
              <a:rPr lang="en-US" sz="2667" spc="-93">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sz="2667" b="1" spc="-93">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400" spc="-93">
              <a:solidFill>
                <a:srgbClr val="002060"/>
              </a:solidFil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140</a:t>
            </a:fld>
            <a:endParaRPr lang="en-US"/>
          </a:p>
        </p:txBody>
      </p:sp>
    </p:spTree>
    <p:extLst>
      <p:ext uri="{BB962C8B-B14F-4D97-AF65-F5344CB8AC3E}">
        <p14:creationId xmlns:p14="http://schemas.microsoft.com/office/powerpoint/2010/main" val="344819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70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60400" y="177801"/>
            <a:ext cx="10871200" cy="6249147"/>
          </a:xfrm>
          <a:prstGeom prst="rect">
            <a:avLst/>
          </a:prstGeom>
        </p:spPr>
        <p:txBody>
          <a:bodyPr wrap="square">
            <a:spAutoFit/>
          </a:bodyPr>
          <a:lstStyle/>
          <a:p>
            <a:pPr algn="just">
              <a:lnSpc>
                <a:spcPct val="150000"/>
              </a:lnSpc>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Một</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số</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lưu</a:t>
            </a:r>
            <a:r>
              <a:rPr lang="en-US" sz="2667" b="1">
                <a:solidFill>
                  <a:srgbClr val="002060"/>
                </a:solidFill>
                <a:latin typeface="Arial" panose="020B0604020202020204" pitchFamily="34" charset="0"/>
                <a:cs typeface="Arial" panose="020B0604020202020204" pitchFamily="34" charset="0"/>
              </a:rPr>
              <a:t> ý ở </a:t>
            </a:r>
            <a:r>
              <a:rPr lang="en-US" sz="2667" b="1" err="1">
                <a:solidFill>
                  <a:srgbClr val="002060"/>
                </a:solidFill>
                <a:latin typeface="Arial" panose="020B0604020202020204" pitchFamily="34" charset="0"/>
                <a:cs typeface="Arial" panose="020B0604020202020204" pitchFamily="34" charset="0"/>
              </a:rPr>
              <a:t>bước</a:t>
            </a:r>
            <a:r>
              <a:rPr lang="en-US" sz="2667" b="1">
                <a:solidFill>
                  <a:srgbClr val="002060"/>
                </a:solidFill>
                <a:latin typeface="Arial" panose="020B0604020202020204" pitchFamily="34" charset="0"/>
                <a:cs typeface="Arial" panose="020B0604020202020204" pitchFamily="34" charset="0"/>
              </a:rPr>
              <a:t> 5</a:t>
            </a:r>
            <a:endParaRPr lang="en-US" sz="2667" b="1">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667">
                <a:solidFill>
                  <a:srgbClr val="002060"/>
                </a:solidFill>
              </a:rPr>
              <a:t>      1. </a:t>
            </a:r>
            <a:r>
              <a:rPr lang="en-US" sz="2667" err="1">
                <a:solidFill>
                  <a:srgbClr val="002060"/>
                </a:solidFill>
              </a:rPr>
              <a:t>Mục</a:t>
            </a:r>
            <a:r>
              <a:rPr lang="en-US" sz="2667">
                <a:solidFill>
                  <a:srgbClr val="002060"/>
                </a:solidFill>
              </a:rPr>
              <a:t> </a:t>
            </a:r>
            <a:r>
              <a:rPr lang="en-US" sz="2667" err="1">
                <a:solidFill>
                  <a:srgbClr val="002060"/>
                </a:solidFill>
              </a:rPr>
              <a:t>tiêu</a:t>
            </a:r>
            <a:endParaRPr lang="en-US" sz="2667">
              <a:solidFill>
                <a:srgbClr val="002060"/>
              </a:solidFill>
            </a:endParaRPr>
          </a:p>
          <a:p>
            <a:pPr algn="just">
              <a:lnSpc>
                <a:spcPct val="150000"/>
              </a:lnSpc>
            </a:pPr>
            <a:r>
              <a:rPr lang="en-US" sz="2667">
                <a:solidFill>
                  <a:srgbClr val="002060"/>
                </a:solidFill>
              </a:rPr>
              <a:t>      – </a:t>
            </a:r>
            <a:r>
              <a:rPr lang="en-US" sz="2667" err="1">
                <a:solidFill>
                  <a:srgbClr val="002060"/>
                </a:solidFill>
              </a:rPr>
              <a:t>Giúp</a:t>
            </a:r>
            <a:r>
              <a:rPr lang="en-US" sz="2667">
                <a:solidFill>
                  <a:srgbClr val="002060"/>
                </a:solidFill>
              </a:rPr>
              <a:t> HS </a:t>
            </a:r>
            <a:r>
              <a:rPr lang="vi-VN" sz="2667">
                <a:solidFill>
                  <a:srgbClr val="002060"/>
                </a:solidFill>
              </a:rPr>
              <a:t>rút kinh nghiệm</a:t>
            </a:r>
            <a:r>
              <a:rPr lang="en-US" sz="2667">
                <a:solidFill>
                  <a:srgbClr val="002060"/>
                </a:solidFill>
              </a:rPr>
              <a:t> </a:t>
            </a:r>
            <a:r>
              <a:rPr lang="en-US" sz="2667" err="1">
                <a:solidFill>
                  <a:srgbClr val="002060"/>
                </a:solidFill>
              </a:rPr>
              <a:t>để</a:t>
            </a:r>
            <a:r>
              <a:rPr lang="en-US" sz="2667">
                <a:solidFill>
                  <a:srgbClr val="002060"/>
                </a:solidFill>
              </a:rPr>
              <a:t> </a:t>
            </a:r>
            <a:r>
              <a:rPr lang="en-US" sz="2667" err="1">
                <a:solidFill>
                  <a:srgbClr val="002060"/>
                </a:solidFill>
              </a:rPr>
              <a:t>không</a:t>
            </a:r>
            <a:r>
              <a:rPr lang="en-US" sz="2667">
                <a:solidFill>
                  <a:srgbClr val="002060"/>
                </a:solidFill>
              </a:rPr>
              <a:t> </a:t>
            </a:r>
            <a:r>
              <a:rPr lang="en-US" sz="2667" err="1">
                <a:solidFill>
                  <a:srgbClr val="002060"/>
                </a:solidFill>
              </a:rPr>
              <a:t>ngừng</a:t>
            </a:r>
            <a:r>
              <a:rPr lang="en-US" sz="2667">
                <a:solidFill>
                  <a:srgbClr val="002060"/>
                </a:solidFill>
              </a:rPr>
              <a:t> </a:t>
            </a:r>
            <a:r>
              <a:rPr lang="en-US" sz="2667" err="1">
                <a:solidFill>
                  <a:srgbClr val="002060"/>
                </a:solidFill>
              </a:rPr>
              <a:t>phát</a:t>
            </a:r>
            <a:r>
              <a:rPr lang="en-US" sz="2667">
                <a:solidFill>
                  <a:srgbClr val="002060"/>
                </a:solidFill>
              </a:rPr>
              <a:t> </a:t>
            </a:r>
            <a:r>
              <a:rPr lang="en-US" sz="2667" err="1">
                <a:solidFill>
                  <a:srgbClr val="002060"/>
                </a:solidFill>
              </a:rPr>
              <a:t>triển</a:t>
            </a:r>
            <a:r>
              <a:rPr lang="en-US" sz="2667">
                <a:solidFill>
                  <a:srgbClr val="002060"/>
                </a:solidFill>
              </a:rPr>
              <a:t> </a:t>
            </a:r>
            <a:r>
              <a:rPr lang="en-US" sz="2667" err="1">
                <a:solidFill>
                  <a:srgbClr val="002060"/>
                </a:solidFill>
              </a:rPr>
              <a:t>kĩ</a:t>
            </a:r>
            <a:r>
              <a:rPr lang="en-US" sz="2667">
                <a:solidFill>
                  <a:srgbClr val="002060"/>
                </a:solidFill>
              </a:rPr>
              <a:t> </a:t>
            </a:r>
            <a:r>
              <a:rPr lang="en-US" sz="2667" err="1">
                <a:solidFill>
                  <a:srgbClr val="002060"/>
                </a:solidFill>
              </a:rPr>
              <a:t>năng</a:t>
            </a:r>
            <a:r>
              <a:rPr lang="en-US" sz="2667">
                <a:solidFill>
                  <a:srgbClr val="002060"/>
                </a:solidFill>
              </a:rPr>
              <a:t> </a:t>
            </a:r>
            <a:r>
              <a:rPr lang="en-US" sz="2667" err="1">
                <a:solidFill>
                  <a:srgbClr val="002060"/>
                </a:solidFill>
              </a:rPr>
              <a:t>viết</a:t>
            </a:r>
            <a:r>
              <a:rPr lang="en-US" sz="2667">
                <a:solidFill>
                  <a:srgbClr val="002060"/>
                </a:solidFill>
              </a:rPr>
              <a:t>.</a:t>
            </a:r>
          </a:p>
          <a:p>
            <a:pPr algn="just">
              <a:lnSpc>
                <a:spcPct val="150000"/>
              </a:lnSpc>
            </a:pPr>
            <a:r>
              <a:rPr lang="en-US" sz="2667">
                <a:solidFill>
                  <a:srgbClr val="002060"/>
                </a:solidFill>
              </a:rPr>
              <a:t>      – </a:t>
            </a:r>
            <a:r>
              <a:rPr lang="en-US" sz="2667" err="1">
                <a:solidFill>
                  <a:srgbClr val="002060"/>
                </a:solidFill>
              </a:rPr>
              <a:t>Giúp</a:t>
            </a:r>
            <a:r>
              <a:rPr lang="en-US" sz="2667">
                <a:solidFill>
                  <a:srgbClr val="002060"/>
                </a:solidFill>
              </a:rPr>
              <a:t> HS </a:t>
            </a:r>
            <a:r>
              <a:rPr lang="en-US" sz="2667" err="1">
                <a:solidFill>
                  <a:srgbClr val="002060"/>
                </a:solidFill>
              </a:rPr>
              <a:t>có</a:t>
            </a:r>
            <a:r>
              <a:rPr lang="en-US" sz="2667">
                <a:solidFill>
                  <a:srgbClr val="002060"/>
                </a:solidFill>
              </a:rPr>
              <a:t> </a:t>
            </a:r>
            <a:r>
              <a:rPr lang="en-US" sz="2667" err="1">
                <a:solidFill>
                  <a:srgbClr val="002060"/>
                </a:solidFill>
              </a:rPr>
              <a:t>sản</a:t>
            </a:r>
            <a:r>
              <a:rPr lang="en-US" sz="2667">
                <a:solidFill>
                  <a:srgbClr val="002060"/>
                </a:solidFill>
              </a:rPr>
              <a:t> </a:t>
            </a:r>
            <a:r>
              <a:rPr lang="en-US" sz="2667" err="1">
                <a:solidFill>
                  <a:srgbClr val="002060"/>
                </a:solidFill>
              </a:rPr>
              <a:t>phẩm</a:t>
            </a:r>
            <a:r>
              <a:rPr lang="en-US" sz="2667">
                <a:solidFill>
                  <a:srgbClr val="002060"/>
                </a:solidFill>
              </a:rPr>
              <a:t> </a:t>
            </a:r>
            <a:r>
              <a:rPr lang="en-US" sz="2667" err="1">
                <a:solidFill>
                  <a:srgbClr val="002060"/>
                </a:solidFill>
              </a:rPr>
              <a:t>hoàn</a:t>
            </a:r>
            <a:r>
              <a:rPr lang="en-US" sz="2667">
                <a:solidFill>
                  <a:srgbClr val="002060"/>
                </a:solidFill>
              </a:rPr>
              <a:t> </a:t>
            </a:r>
            <a:r>
              <a:rPr lang="en-US" sz="2667" err="1">
                <a:solidFill>
                  <a:srgbClr val="002060"/>
                </a:solidFill>
              </a:rPr>
              <a:t>thiện</a:t>
            </a:r>
            <a:r>
              <a:rPr lang="en-US" sz="2667">
                <a:solidFill>
                  <a:srgbClr val="002060"/>
                </a:solidFill>
              </a:rPr>
              <a:t> </a:t>
            </a:r>
            <a:r>
              <a:rPr lang="en-US" sz="2667" err="1">
                <a:solidFill>
                  <a:srgbClr val="002060"/>
                </a:solidFill>
              </a:rPr>
              <a:t>hơn</a:t>
            </a:r>
            <a:r>
              <a:rPr lang="en-US" sz="2667">
                <a:solidFill>
                  <a:srgbClr val="002060"/>
                </a:solidFill>
              </a:rPr>
              <a:t> </a:t>
            </a:r>
            <a:r>
              <a:rPr lang="en-US" sz="2667" err="1">
                <a:solidFill>
                  <a:srgbClr val="002060"/>
                </a:solidFill>
              </a:rPr>
              <a:t>để</a:t>
            </a:r>
            <a:r>
              <a:rPr lang="en-US" sz="2667">
                <a:solidFill>
                  <a:srgbClr val="002060"/>
                </a:solidFill>
              </a:rPr>
              <a:t> </a:t>
            </a:r>
            <a:r>
              <a:rPr lang="vi-VN" sz="2667">
                <a:solidFill>
                  <a:srgbClr val="002060"/>
                </a:solidFill>
              </a:rPr>
              <a:t>thực hành nói</a:t>
            </a:r>
            <a:r>
              <a:rPr lang="en-US" sz="2667">
                <a:solidFill>
                  <a:srgbClr val="002060"/>
                </a:solidFill>
              </a:rPr>
              <a:t> (</a:t>
            </a:r>
            <a:r>
              <a:rPr lang="en-US" sz="2667" err="1">
                <a:solidFill>
                  <a:srgbClr val="002060"/>
                </a:solidFill>
              </a:rPr>
              <a:t>trong</a:t>
            </a:r>
            <a:r>
              <a:rPr lang="en-US" sz="2667">
                <a:solidFill>
                  <a:srgbClr val="002060"/>
                </a:solidFill>
              </a:rPr>
              <a:t> </a:t>
            </a:r>
            <a:r>
              <a:rPr lang="en-US" sz="2667" err="1">
                <a:solidFill>
                  <a:srgbClr val="002060"/>
                </a:solidFill>
              </a:rPr>
              <a:t>trường</a:t>
            </a:r>
            <a:r>
              <a:rPr lang="en-US" sz="2667">
                <a:solidFill>
                  <a:srgbClr val="002060"/>
                </a:solidFill>
              </a:rPr>
              <a:t> </a:t>
            </a:r>
            <a:r>
              <a:rPr lang="en-US" sz="2667" err="1">
                <a:solidFill>
                  <a:srgbClr val="002060"/>
                </a:solidFill>
              </a:rPr>
              <a:t>hợp</a:t>
            </a:r>
            <a:r>
              <a:rPr lang="en-US" sz="2667">
                <a:solidFill>
                  <a:srgbClr val="002060"/>
                </a:solidFill>
              </a:rPr>
              <a:t> </a:t>
            </a:r>
            <a:r>
              <a:rPr lang="en-US" sz="2667" err="1">
                <a:solidFill>
                  <a:srgbClr val="002060"/>
                </a:solidFill>
              </a:rPr>
              <a:t>nói</a:t>
            </a:r>
            <a:r>
              <a:rPr lang="en-US" sz="2667">
                <a:solidFill>
                  <a:srgbClr val="002060"/>
                </a:solidFill>
              </a:rPr>
              <a:t> </a:t>
            </a:r>
            <a:r>
              <a:rPr lang="en-US" sz="2667" err="1">
                <a:solidFill>
                  <a:srgbClr val="002060"/>
                </a:solidFill>
              </a:rPr>
              <a:t>tích</a:t>
            </a:r>
            <a:r>
              <a:rPr lang="en-US" sz="2667">
                <a:solidFill>
                  <a:srgbClr val="002060"/>
                </a:solidFill>
              </a:rPr>
              <a:t> </a:t>
            </a:r>
            <a:r>
              <a:rPr lang="en-US" sz="2667" err="1">
                <a:solidFill>
                  <a:srgbClr val="002060"/>
                </a:solidFill>
              </a:rPr>
              <a:t>hợp</a:t>
            </a:r>
            <a:r>
              <a:rPr lang="en-US" sz="2667">
                <a:solidFill>
                  <a:srgbClr val="002060"/>
                </a:solidFill>
              </a:rPr>
              <a:t> </a:t>
            </a:r>
            <a:r>
              <a:rPr lang="en-US" sz="2667" err="1">
                <a:solidFill>
                  <a:srgbClr val="002060"/>
                </a:solidFill>
              </a:rPr>
              <a:t>với</a:t>
            </a:r>
            <a:r>
              <a:rPr lang="en-US" sz="2667">
                <a:solidFill>
                  <a:srgbClr val="002060"/>
                </a:solidFill>
              </a:rPr>
              <a:t> </a:t>
            </a:r>
            <a:r>
              <a:rPr lang="en-US" sz="2667" err="1">
                <a:solidFill>
                  <a:srgbClr val="002060"/>
                </a:solidFill>
              </a:rPr>
              <a:t>viết</a:t>
            </a:r>
            <a:r>
              <a:rPr lang="en-US" sz="2667">
                <a:solidFill>
                  <a:srgbClr val="002060"/>
                </a:solidFill>
              </a:rPr>
              <a:t>).</a:t>
            </a:r>
            <a:r>
              <a:rPr lang="vi-VN" sz="2667">
                <a:solidFill>
                  <a:srgbClr val="002060"/>
                </a:solidFill>
              </a:rPr>
              <a:t> </a:t>
            </a:r>
            <a:endParaRPr lang="en-US" sz="2667">
              <a:solidFill>
                <a:srgbClr val="002060"/>
              </a:solidFill>
            </a:endParaRPr>
          </a:p>
          <a:p>
            <a:pPr algn="just">
              <a:lnSpc>
                <a:spcPct val="150000"/>
              </a:lnSpc>
            </a:pPr>
            <a:r>
              <a:rPr lang="en-US" sz="2667">
                <a:solidFill>
                  <a:srgbClr val="002060"/>
                </a:solidFill>
              </a:rPr>
              <a:t>     2. </a:t>
            </a:r>
            <a:r>
              <a:rPr lang="en-US" sz="2667" err="1">
                <a:solidFill>
                  <a:srgbClr val="002060"/>
                </a:solidFill>
              </a:rPr>
              <a:t>Nội</a:t>
            </a:r>
            <a:r>
              <a:rPr lang="en-US" sz="2667">
                <a:solidFill>
                  <a:srgbClr val="002060"/>
                </a:solidFill>
              </a:rPr>
              <a:t> dung</a:t>
            </a:r>
          </a:p>
          <a:p>
            <a:pPr algn="just">
              <a:lnSpc>
                <a:spcPct val="150000"/>
              </a:lnSpc>
            </a:pPr>
            <a:r>
              <a:rPr lang="en-US" sz="2667">
                <a:solidFill>
                  <a:srgbClr val="002060"/>
                </a:solidFill>
              </a:rPr>
              <a:t>     – GV </a:t>
            </a:r>
            <a:r>
              <a:rPr lang="en-US" sz="2667" err="1">
                <a:solidFill>
                  <a:srgbClr val="002060"/>
                </a:solidFill>
              </a:rPr>
              <a:t>trả</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cho</a:t>
            </a:r>
            <a:r>
              <a:rPr lang="en-US" sz="2667">
                <a:solidFill>
                  <a:srgbClr val="002060"/>
                </a:solidFill>
              </a:rPr>
              <a:t> HS </a:t>
            </a:r>
            <a:r>
              <a:rPr lang="en-US" sz="2667" err="1">
                <a:solidFill>
                  <a:srgbClr val="002060"/>
                </a:solidFill>
              </a:rPr>
              <a:t>và</a:t>
            </a:r>
            <a:r>
              <a:rPr lang="en-US" sz="2667">
                <a:solidFill>
                  <a:srgbClr val="002060"/>
                </a:solidFill>
              </a:rPr>
              <a:t> </a:t>
            </a:r>
            <a:r>
              <a:rPr lang="en-US" sz="2667" err="1">
                <a:solidFill>
                  <a:srgbClr val="002060"/>
                </a:solidFill>
              </a:rPr>
              <a:t>hướng</a:t>
            </a:r>
            <a:r>
              <a:rPr lang="en-US" sz="2667">
                <a:solidFill>
                  <a:srgbClr val="002060"/>
                </a:solidFill>
              </a:rPr>
              <a:t> </a:t>
            </a:r>
            <a:r>
              <a:rPr lang="en-US" sz="2667" err="1">
                <a:solidFill>
                  <a:srgbClr val="002060"/>
                </a:solidFill>
              </a:rPr>
              <a:t>dẫn</a:t>
            </a:r>
            <a:r>
              <a:rPr lang="en-US" sz="2667">
                <a:solidFill>
                  <a:srgbClr val="002060"/>
                </a:solidFill>
              </a:rPr>
              <a:t> </a:t>
            </a:r>
            <a:r>
              <a:rPr lang="en-US" sz="2667" err="1">
                <a:solidFill>
                  <a:srgbClr val="002060"/>
                </a:solidFill>
              </a:rPr>
              <a:t>các</a:t>
            </a:r>
            <a:r>
              <a:rPr lang="en-US" sz="2667">
                <a:solidFill>
                  <a:srgbClr val="002060"/>
                </a:solidFill>
              </a:rPr>
              <a:t> </a:t>
            </a:r>
            <a:r>
              <a:rPr lang="en-US" sz="2667" err="1">
                <a:solidFill>
                  <a:srgbClr val="002060"/>
                </a:solidFill>
              </a:rPr>
              <a:t>em</a:t>
            </a:r>
            <a:r>
              <a:rPr lang="en-US" sz="2667">
                <a:solidFill>
                  <a:srgbClr val="002060"/>
                </a:solidFill>
              </a:rPr>
              <a:t> </a:t>
            </a:r>
            <a:r>
              <a:rPr lang="en-US" sz="2667" err="1">
                <a:solidFill>
                  <a:srgbClr val="002060"/>
                </a:solidFill>
              </a:rPr>
              <a:t>chỉnh</a:t>
            </a:r>
            <a:r>
              <a:rPr lang="en-US" sz="2667">
                <a:solidFill>
                  <a:srgbClr val="002060"/>
                </a:solidFill>
              </a:rPr>
              <a:t> </a:t>
            </a:r>
            <a:r>
              <a:rPr lang="en-US" sz="2667" err="1">
                <a:solidFill>
                  <a:srgbClr val="002060"/>
                </a:solidFill>
              </a:rPr>
              <a:t>sửa</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theo</a:t>
            </a:r>
            <a:r>
              <a:rPr lang="en-US" sz="2667">
                <a:solidFill>
                  <a:srgbClr val="002060"/>
                </a:solidFill>
              </a:rPr>
              <a:t> </a:t>
            </a:r>
            <a:r>
              <a:rPr lang="en-US" sz="2667" err="1">
                <a:solidFill>
                  <a:srgbClr val="002060"/>
                </a:solidFill>
              </a:rPr>
              <a:t>các</a:t>
            </a:r>
            <a:r>
              <a:rPr lang="en-US" sz="2667">
                <a:solidFill>
                  <a:srgbClr val="002060"/>
                </a:solidFill>
              </a:rPr>
              <a:t> </a:t>
            </a:r>
            <a:r>
              <a:rPr lang="en-US" sz="2667" err="1">
                <a:solidFill>
                  <a:srgbClr val="002060"/>
                </a:solidFill>
              </a:rPr>
              <a:t>yêu</a:t>
            </a:r>
            <a:r>
              <a:rPr lang="en-US" sz="2667">
                <a:solidFill>
                  <a:srgbClr val="002060"/>
                </a:solidFill>
              </a:rPr>
              <a:t> </a:t>
            </a:r>
            <a:r>
              <a:rPr lang="en-US" sz="2667" err="1">
                <a:solidFill>
                  <a:srgbClr val="002060"/>
                </a:solidFill>
              </a:rPr>
              <a:t>cầu</a:t>
            </a:r>
            <a:r>
              <a:rPr lang="en-US" sz="2667">
                <a:solidFill>
                  <a:srgbClr val="002060"/>
                </a:solidFill>
              </a:rPr>
              <a:t> </a:t>
            </a:r>
            <a:r>
              <a:rPr lang="en-US" sz="2667" err="1">
                <a:solidFill>
                  <a:srgbClr val="002060"/>
                </a:solidFill>
              </a:rPr>
              <a:t>đối</a:t>
            </a:r>
            <a:r>
              <a:rPr lang="en-US" sz="2667">
                <a:solidFill>
                  <a:srgbClr val="002060"/>
                </a:solidFill>
              </a:rPr>
              <a:t> </a:t>
            </a:r>
            <a:r>
              <a:rPr lang="en-US" sz="2667" err="1">
                <a:solidFill>
                  <a:srgbClr val="002060"/>
                </a:solidFill>
              </a:rPr>
              <a:t>với</a:t>
            </a:r>
            <a:r>
              <a:rPr lang="en-US" sz="2667">
                <a:solidFill>
                  <a:srgbClr val="002060"/>
                </a:solidFill>
              </a:rPr>
              <a:t> </a:t>
            </a:r>
            <a:r>
              <a:rPr lang="en-US" sz="2667" err="1">
                <a:solidFill>
                  <a:srgbClr val="002060"/>
                </a:solidFill>
              </a:rPr>
              <a:t>kiểu</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bảng</a:t>
            </a:r>
            <a:r>
              <a:rPr lang="en-US" sz="2667">
                <a:solidFill>
                  <a:srgbClr val="002060"/>
                </a:solidFill>
              </a:rPr>
              <a:t> </a:t>
            </a:r>
            <a:r>
              <a:rPr lang="en-US" sz="2667" err="1">
                <a:solidFill>
                  <a:srgbClr val="002060"/>
                </a:solidFill>
              </a:rPr>
              <a:t>hướng</a:t>
            </a:r>
            <a:r>
              <a:rPr lang="en-US" sz="2667">
                <a:solidFill>
                  <a:srgbClr val="002060"/>
                </a:solidFill>
              </a:rPr>
              <a:t> </a:t>
            </a:r>
            <a:r>
              <a:rPr lang="en-US" sz="2667" err="1">
                <a:solidFill>
                  <a:srgbClr val="002060"/>
                </a:solidFill>
              </a:rPr>
              <a:t>dẫn</a:t>
            </a:r>
            <a:r>
              <a:rPr lang="en-US" sz="2667">
                <a:solidFill>
                  <a:srgbClr val="002060"/>
                </a:solidFill>
              </a:rPr>
              <a:t> </a:t>
            </a:r>
            <a:r>
              <a:rPr lang="en-US" sz="2667" err="1">
                <a:solidFill>
                  <a:srgbClr val="002060"/>
                </a:solidFill>
              </a:rPr>
              <a:t>chỉnh</a:t>
            </a:r>
            <a:r>
              <a:rPr lang="en-US" sz="2667">
                <a:solidFill>
                  <a:srgbClr val="002060"/>
                </a:solidFill>
              </a:rPr>
              <a:t> </a:t>
            </a:r>
            <a:r>
              <a:rPr lang="en-US" sz="2667" err="1">
                <a:solidFill>
                  <a:srgbClr val="002060"/>
                </a:solidFill>
              </a:rPr>
              <a:t>sửa</a:t>
            </a:r>
            <a:r>
              <a:rPr lang="en-US" sz="2667">
                <a:solidFill>
                  <a:srgbClr val="002060"/>
                </a:solidFill>
              </a:rPr>
              <a:t> </a:t>
            </a:r>
            <a:r>
              <a:rPr lang="en-US" sz="2667" err="1">
                <a:solidFill>
                  <a:srgbClr val="002060"/>
                </a:solidFill>
              </a:rPr>
              <a:t>trong</a:t>
            </a:r>
            <a:r>
              <a:rPr lang="en-US" sz="2667">
                <a:solidFill>
                  <a:srgbClr val="002060"/>
                </a:solidFill>
              </a:rPr>
              <a:t> SGK.</a:t>
            </a:r>
          </a:p>
          <a:p>
            <a:pPr algn="just">
              <a:lnSpc>
                <a:spcPct val="150000"/>
              </a:lnSpc>
            </a:pPr>
            <a:r>
              <a:rPr lang="en-US" sz="2667">
                <a:solidFill>
                  <a:srgbClr val="002060"/>
                </a:solidFill>
              </a:rPr>
              <a:t>     – HS </a:t>
            </a:r>
            <a:r>
              <a:rPr lang="en-US" sz="2667" err="1">
                <a:solidFill>
                  <a:srgbClr val="002060"/>
                </a:solidFill>
              </a:rPr>
              <a:t>làm</a:t>
            </a:r>
            <a:r>
              <a:rPr lang="en-US" sz="2667">
                <a:solidFill>
                  <a:srgbClr val="002060"/>
                </a:solidFill>
              </a:rPr>
              <a:t> </a:t>
            </a:r>
            <a:r>
              <a:rPr lang="en-US" sz="2667" err="1">
                <a:solidFill>
                  <a:srgbClr val="002060"/>
                </a:solidFill>
              </a:rPr>
              <a:t>việc</a:t>
            </a:r>
            <a:r>
              <a:rPr lang="en-US" sz="2667">
                <a:solidFill>
                  <a:srgbClr val="002060"/>
                </a:solidFill>
              </a:rPr>
              <a:t> </a:t>
            </a:r>
            <a:r>
              <a:rPr lang="en-US" sz="2667" err="1">
                <a:solidFill>
                  <a:srgbClr val="002060"/>
                </a:solidFill>
              </a:rPr>
              <a:t>nhóm</a:t>
            </a:r>
            <a:r>
              <a:rPr lang="en-US" sz="2667">
                <a:solidFill>
                  <a:srgbClr val="002060"/>
                </a:solidFill>
              </a:rPr>
              <a:t>, </a:t>
            </a:r>
            <a:r>
              <a:rPr lang="en-US" sz="2667" err="1">
                <a:solidFill>
                  <a:srgbClr val="002060"/>
                </a:solidFill>
              </a:rPr>
              <a:t>đọc</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góp</a:t>
            </a:r>
            <a:r>
              <a:rPr lang="en-US" sz="2667">
                <a:solidFill>
                  <a:srgbClr val="002060"/>
                </a:solidFill>
              </a:rPr>
              <a:t> ý </a:t>
            </a:r>
            <a:r>
              <a:rPr lang="en-US" sz="2667" err="1">
                <a:solidFill>
                  <a:srgbClr val="002060"/>
                </a:solidFill>
              </a:rPr>
              <a:t>cho</a:t>
            </a:r>
            <a:r>
              <a:rPr lang="en-US" sz="2667">
                <a:solidFill>
                  <a:srgbClr val="002060"/>
                </a:solidFill>
              </a:rPr>
              <a:t> </a:t>
            </a:r>
            <a:r>
              <a:rPr lang="en-US" sz="2667" err="1">
                <a:solidFill>
                  <a:srgbClr val="002060"/>
                </a:solidFill>
              </a:rPr>
              <a:t>nhau</a:t>
            </a:r>
            <a:r>
              <a:rPr lang="en-US" sz="2667">
                <a:solidFill>
                  <a:srgbClr val="002060"/>
                </a:solidFill>
              </a:rPr>
              <a:t>. GV </a:t>
            </a:r>
            <a:r>
              <a:rPr lang="en-US" sz="2667" err="1">
                <a:solidFill>
                  <a:srgbClr val="002060"/>
                </a:solidFill>
              </a:rPr>
              <a:t>chọn</a:t>
            </a:r>
            <a:r>
              <a:rPr lang="en-US" sz="2667">
                <a:solidFill>
                  <a:srgbClr val="002060"/>
                </a:solidFill>
              </a:rPr>
              <a:t> </a:t>
            </a:r>
            <a:r>
              <a:rPr lang="en-US" sz="2667" err="1">
                <a:solidFill>
                  <a:srgbClr val="002060"/>
                </a:solidFill>
              </a:rPr>
              <a:t>một</a:t>
            </a:r>
            <a:r>
              <a:rPr lang="en-US" sz="2667">
                <a:solidFill>
                  <a:srgbClr val="002060"/>
                </a:solidFill>
              </a:rPr>
              <a:t> </a:t>
            </a:r>
            <a:r>
              <a:rPr lang="en-US" sz="2667" err="1">
                <a:solidFill>
                  <a:srgbClr val="002060"/>
                </a:solidFill>
              </a:rPr>
              <a:t>số</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để</a:t>
            </a:r>
            <a:r>
              <a:rPr lang="en-US" sz="2667">
                <a:solidFill>
                  <a:srgbClr val="002060"/>
                </a:solidFill>
              </a:rPr>
              <a:t> </a:t>
            </a:r>
            <a:r>
              <a:rPr lang="en-US" sz="2667" err="1">
                <a:solidFill>
                  <a:srgbClr val="002060"/>
                </a:solidFill>
              </a:rPr>
              <a:t>nhận</a:t>
            </a:r>
            <a:r>
              <a:rPr lang="en-US" sz="2667">
                <a:solidFill>
                  <a:srgbClr val="002060"/>
                </a:solidFill>
              </a:rPr>
              <a:t> </a:t>
            </a:r>
            <a:r>
              <a:rPr lang="en-US" sz="2667" err="1">
                <a:solidFill>
                  <a:srgbClr val="002060"/>
                </a:solidFill>
              </a:rPr>
              <a:t>xét</a:t>
            </a:r>
            <a:r>
              <a:rPr lang="en-US" sz="2667">
                <a:solidFill>
                  <a:srgbClr val="002060"/>
                </a:solidFill>
              </a:rPr>
              <a:t>, </a:t>
            </a:r>
            <a:r>
              <a:rPr lang="en-US" sz="2667" err="1">
                <a:solidFill>
                  <a:srgbClr val="002060"/>
                </a:solidFill>
              </a:rPr>
              <a:t>đánh</a:t>
            </a:r>
            <a:r>
              <a:rPr lang="en-US" sz="2667">
                <a:solidFill>
                  <a:srgbClr val="002060"/>
                </a:solidFill>
              </a:rPr>
              <a:t> </a:t>
            </a:r>
            <a:r>
              <a:rPr lang="en-US" sz="2667" err="1">
                <a:solidFill>
                  <a:srgbClr val="002060"/>
                </a:solidFill>
              </a:rPr>
              <a:t>giá</a:t>
            </a:r>
            <a:r>
              <a:rPr lang="en-US" sz="2667">
                <a:solidFill>
                  <a:srgbClr val="002060"/>
                </a:solidFill>
              </a:rPr>
              <a:t>, </a:t>
            </a:r>
            <a:r>
              <a:rPr lang="en-US" sz="2667" err="1">
                <a:solidFill>
                  <a:srgbClr val="002060"/>
                </a:solidFill>
              </a:rPr>
              <a:t>rút</a:t>
            </a:r>
            <a:r>
              <a:rPr lang="en-US" sz="2667">
                <a:solidFill>
                  <a:srgbClr val="002060"/>
                </a:solidFill>
              </a:rPr>
              <a:t> </a:t>
            </a:r>
            <a:r>
              <a:rPr lang="en-US" sz="2667" err="1">
                <a:solidFill>
                  <a:srgbClr val="002060"/>
                </a:solidFill>
              </a:rPr>
              <a:t>kinh</a:t>
            </a:r>
            <a:r>
              <a:rPr lang="en-US" sz="2667">
                <a:solidFill>
                  <a:srgbClr val="002060"/>
                </a:solidFill>
              </a:rPr>
              <a:t> </a:t>
            </a:r>
            <a:r>
              <a:rPr lang="en-US" sz="2667" err="1">
                <a:solidFill>
                  <a:srgbClr val="002060"/>
                </a:solidFill>
              </a:rPr>
              <a:t>nghiệm</a:t>
            </a:r>
            <a:r>
              <a:rPr lang="en-US" sz="2667">
                <a:solidFill>
                  <a:srgbClr val="002060"/>
                </a:solidFill>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141</a:t>
            </a:fld>
            <a:endParaRPr lang="en-US"/>
          </a:p>
        </p:txBody>
      </p:sp>
    </p:spTree>
    <p:extLst>
      <p:ext uri="{BB962C8B-B14F-4D97-AF65-F5344CB8AC3E}">
        <p14:creationId xmlns:p14="http://schemas.microsoft.com/office/powerpoint/2010/main" val="23983888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70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304800" y="685800"/>
            <a:ext cx="10871200" cy="5254452"/>
          </a:xfrm>
          <a:prstGeom prst="rect">
            <a:avLst/>
          </a:prstGeom>
        </p:spPr>
        <p:txBody>
          <a:bodyPr wrap="square">
            <a:spAutoFit/>
          </a:bodyPr>
          <a:lstStyle/>
          <a:p>
            <a:pPr marL="609570" algn="just">
              <a:lnSpc>
                <a:spcPct val="125000"/>
              </a:lnSpc>
              <a:spcBef>
                <a:spcPts val="800"/>
              </a:spcBef>
              <a:spcAft>
                <a:spcPts val="800"/>
              </a:spcAft>
            </a:pPr>
            <a:r>
              <a:rPr lang="en-US" sz="2667">
                <a:solidFill>
                  <a:srgbClr val="002060"/>
                </a:solidFill>
              </a:rPr>
              <a:t>       GV </a:t>
            </a:r>
            <a:r>
              <a:rPr lang="en-US" sz="2667" err="1">
                <a:solidFill>
                  <a:srgbClr val="002060"/>
                </a:solidFill>
              </a:rPr>
              <a:t>cần</a:t>
            </a:r>
            <a:r>
              <a:rPr lang="en-US" sz="2667">
                <a:solidFill>
                  <a:srgbClr val="002060"/>
                </a:solidFill>
              </a:rPr>
              <a:t> </a:t>
            </a:r>
            <a:r>
              <a:rPr lang="en-US" sz="2667" err="1">
                <a:solidFill>
                  <a:srgbClr val="002060"/>
                </a:solidFill>
              </a:rPr>
              <a:t>triển</a:t>
            </a:r>
            <a:r>
              <a:rPr lang="en-US" sz="2667">
                <a:solidFill>
                  <a:srgbClr val="002060"/>
                </a:solidFill>
              </a:rPr>
              <a:t> </a:t>
            </a:r>
            <a:r>
              <a:rPr lang="en-US" sz="2667" err="1">
                <a:solidFill>
                  <a:srgbClr val="002060"/>
                </a:solidFill>
              </a:rPr>
              <a:t>khai</a:t>
            </a:r>
            <a:r>
              <a:rPr lang="en-US" sz="2667">
                <a:solidFill>
                  <a:srgbClr val="002060"/>
                </a:solidFill>
              </a:rPr>
              <a:t> </a:t>
            </a:r>
            <a:r>
              <a:rPr lang="en-US" sz="2667" err="1">
                <a:solidFill>
                  <a:srgbClr val="002060"/>
                </a:solidFill>
              </a:rPr>
              <a:t>theo</a:t>
            </a:r>
            <a:r>
              <a:rPr lang="en-US" sz="2667">
                <a:solidFill>
                  <a:srgbClr val="002060"/>
                </a:solidFill>
              </a:rPr>
              <a:t> </a:t>
            </a:r>
            <a:r>
              <a:rPr lang="en-US" sz="2667" err="1">
                <a:solidFill>
                  <a:srgbClr val="002060"/>
                </a:solidFill>
              </a:rPr>
              <a:t>cách</a:t>
            </a:r>
            <a:r>
              <a:rPr lang="en-US" sz="2667">
                <a:solidFill>
                  <a:srgbClr val="002060"/>
                </a:solidFill>
              </a:rPr>
              <a:t> </a:t>
            </a:r>
            <a:r>
              <a:rPr lang="en-US" sz="2667" err="1">
                <a:solidFill>
                  <a:srgbClr val="002060"/>
                </a:solidFill>
              </a:rPr>
              <a:t>linh</a:t>
            </a:r>
            <a:r>
              <a:rPr lang="en-US" sz="2667">
                <a:solidFill>
                  <a:srgbClr val="002060"/>
                </a:solidFill>
              </a:rPr>
              <a:t> </a:t>
            </a:r>
            <a:r>
              <a:rPr lang="en-US" sz="2667" err="1">
                <a:solidFill>
                  <a:srgbClr val="002060"/>
                </a:solidFill>
              </a:rPr>
              <a:t>hoạt</a:t>
            </a:r>
            <a:r>
              <a:rPr lang="en-US" sz="2667">
                <a:solidFill>
                  <a:srgbClr val="002060"/>
                </a:solidFill>
              </a:rPr>
              <a:t>. </a:t>
            </a:r>
            <a:r>
              <a:rPr lang="en-US" sz="2667" err="1">
                <a:solidFill>
                  <a:srgbClr val="002060"/>
                </a:solidFill>
              </a:rPr>
              <a:t>Tuy</a:t>
            </a:r>
            <a:r>
              <a:rPr lang="en-US" sz="2667">
                <a:solidFill>
                  <a:srgbClr val="002060"/>
                </a:solidFill>
              </a:rPr>
              <a:t> </a:t>
            </a:r>
            <a:r>
              <a:rPr lang="en-US" sz="2667" err="1">
                <a:solidFill>
                  <a:srgbClr val="002060"/>
                </a:solidFill>
              </a:rPr>
              <a:t>phân</a:t>
            </a:r>
            <a:r>
              <a:rPr lang="en-US" sz="2667">
                <a:solidFill>
                  <a:srgbClr val="002060"/>
                </a:solidFill>
              </a:rPr>
              <a:t> </a:t>
            </a:r>
            <a:r>
              <a:rPr lang="en-US" sz="2667" err="1">
                <a:solidFill>
                  <a:srgbClr val="002060"/>
                </a:solidFill>
              </a:rPr>
              <a:t>phối</a:t>
            </a:r>
            <a:r>
              <a:rPr lang="en-US" sz="2667">
                <a:solidFill>
                  <a:srgbClr val="002060"/>
                </a:solidFill>
              </a:rPr>
              <a:t> </a:t>
            </a:r>
            <a:r>
              <a:rPr lang="en-US" sz="2667" err="1">
                <a:solidFill>
                  <a:srgbClr val="002060"/>
                </a:solidFill>
              </a:rPr>
              <a:t>chương</a:t>
            </a:r>
            <a:r>
              <a:rPr lang="en-US" sz="2667">
                <a:solidFill>
                  <a:srgbClr val="002060"/>
                </a:solidFill>
              </a:rPr>
              <a:t> </a:t>
            </a:r>
            <a:r>
              <a:rPr lang="en-US" sz="2667" err="1">
                <a:solidFill>
                  <a:srgbClr val="002060"/>
                </a:solidFill>
              </a:rPr>
              <a:t>trình</a:t>
            </a:r>
            <a:r>
              <a:rPr lang="en-US" sz="2667">
                <a:solidFill>
                  <a:srgbClr val="002060"/>
                </a:solidFill>
              </a:rPr>
              <a:t> </a:t>
            </a:r>
            <a:r>
              <a:rPr lang="en-US" sz="2667" err="1">
                <a:solidFill>
                  <a:srgbClr val="002060"/>
                </a:solidFill>
              </a:rPr>
              <a:t>có</a:t>
            </a:r>
            <a:r>
              <a:rPr lang="en-US" sz="2667">
                <a:solidFill>
                  <a:srgbClr val="002060"/>
                </a:solidFill>
              </a:rPr>
              <a:t> </a:t>
            </a:r>
            <a:r>
              <a:rPr lang="en-US" sz="2667" err="1">
                <a:solidFill>
                  <a:srgbClr val="002060"/>
                </a:solidFill>
              </a:rPr>
              <a:t>dự</a:t>
            </a:r>
            <a:r>
              <a:rPr lang="en-US" sz="2667">
                <a:solidFill>
                  <a:srgbClr val="002060"/>
                </a:solidFill>
              </a:rPr>
              <a:t> </a:t>
            </a:r>
            <a:r>
              <a:rPr lang="en-US" sz="2667" err="1">
                <a:solidFill>
                  <a:srgbClr val="002060"/>
                </a:solidFill>
              </a:rPr>
              <a:t>kiến</a:t>
            </a:r>
            <a:r>
              <a:rPr lang="en-US" sz="2667">
                <a:solidFill>
                  <a:srgbClr val="002060"/>
                </a:solidFill>
              </a:rPr>
              <a:t> </a:t>
            </a:r>
            <a:r>
              <a:rPr lang="en-US" sz="2667" err="1">
                <a:solidFill>
                  <a:srgbClr val="002060"/>
                </a:solidFill>
              </a:rPr>
              <a:t>thời</a:t>
            </a:r>
            <a:r>
              <a:rPr lang="en-US" sz="2667">
                <a:solidFill>
                  <a:srgbClr val="002060"/>
                </a:solidFill>
              </a:rPr>
              <a:t> </a:t>
            </a:r>
            <a:r>
              <a:rPr lang="en-US" sz="2667" err="1">
                <a:solidFill>
                  <a:srgbClr val="002060"/>
                </a:solidFill>
              </a:rPr>
              <a:t>gian</a:t>
            </a:r>
            <a:r>
              <a:rPr lang="en-US" sz="2667">
                <a:solidFill>
                  <a:srgbClr val="002060"/>
                </a:solidFill>
              </a:rPr>
              <a:t> </a:t>
            </a:r>
            <a:r>
              <a:rPr lang="en-US" sz="2667" err="1">
                <a:solidFill>
                  <a:srgbClr val="002060"/>
                </a:solidFill>
              </a:rPr>
              <a:t>trả</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cho</a:t>
            </a:r>
            <a:r>
              <a:rPr lang="en-US" sz="2667">
                <a:solidFill>
                  <a:srgbClr val="002060"/>
                </a:solidFill>
              </a:rPr>
              <a:t> </a:t>
            </a:r>
            <a:r>
              <a:rPr lang="en-US" sz="2667" err="1">
                <a:solidFill>
                  <a:srgbClr val="002060"/>
                </a:solidFill>
              </a:rPr>
              <a:t>tất</a:t>
            </a:r>
            <a:r>
              <a:rPr lang="en-US" sz="2667">
                <a:solidFill>
                  <a:srgbClr val="002060"/>
                </a:solidFill>
              </a:rPr>
              <a:t> </a:t>
            </a:r>
            <a:r>
              <a:rPr lang="en-US" sz="2667" err="1">
                <a:solidFill>
                  <a:srgbClr val="002060"/>
                </a:solidFill>
              </a:rPr>
              <a:t>cả</a:t>
            </a:r>
            <a:r>
              <a:rPr lang="en-US" sz="2667">
                <a:solidFill>
                  <a:srgbClr val="002060"/>
                </a:solidFill>
              </a:rPr>
              <a:t> </a:t>
            </a:r>
            <a:r>
              <a:rPr lang="en-US" sz="2667" err="1">
                <a:solidFill>
                  <a:srgbClr val="002060"/>
                </a:solidFill>
              </a:rPr>
              <a:t>các</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nhưng</a:t>
            </a:r>
            <a:r>
              <a:rPr lang="en-US" sz="2667">
                <a:solidFill>
                  <a:srgbClr val="002060"/>
                </a:solidFill>
              </a:rPr>
              <a:t> </a:t>
            </a:r>
            <a:r>
              <a:rPr lang="en-US" sz="2667" err="1">
                <a:solidFill>
                  <a:srgbClr val="002060"/>
                </a:solidFill>
              </a:rPr>
              <a:t>tuỳ</a:t>
            </a:r>
            <a:r>
              <a:rPr lang="en-US" sz="2667">
                <a:solidFill>
                  <a:srgbClr val="002060"/>
                </a:solidFill>
              </a:rPr>
              <a:t> </a:t>
            </a:r>
            <a:r>
              <a:rPr lang="en-US" sz="2667" err="1">
                <a:solidFill>
                  <a:srgbClr val="002060"/>
                </a:solidFill>
              </a:rPr>
              <a:t>vào</a:t>
            </a:r>
            <a:r>
              <a:rPr lang="en-US" sz="2667">
                <a:solidFill>
                  <a:srgbClr val="002060"/>
                </a:solidFill>
              </a:rPr>
              <a:t> </a:t>
            </a:r>
            <a:r>
              <a:rPr lang="en-US" sz="2667" err="1">
                <a:solidFill>
                  <a:srgbClr val="002060"/>
                </a:solidFill>
              </a:rPr>
              <a:t>điều</a:t>
            </a:r>
            <a:r>
              <a:rPr lang="en-US" sz="2667">
                <a:solidFill>
                  <a:srgbClr val="002060"/>
                </a:solidFill>
              </a:rPr>
              <a:t> </a:t>
            </a:r>
            <a:r>
              <a:rPr lang="en-US" sz="2667" err="1">
                <a:solidFill>
                  <a:srgbClr val="002060"/>
                </a:solidFill>
              </a:rPr>
              <a:t>kiện</a:t>
            </a:r>
            <a:r>
              <a:rPr lang="en-US" sz="2667">
                <a:solidFill>
                  <a:srgbClr val="002060"/>
                </a:solidFill>
              </a:rPr>
              <a:t> </a:t>
            </a:r>
            <a:r>
              <a:rPr lang="en-US" sz="2667" err="1">
                <a:solidFill>
                  <a:srgbClr val="002060"/>
                </a:solidFill>
              </a:rPr>
              <a:t>thực</a:t>
            </a:r>
            <a:r>
              <a:rPr lang="en-US" sz="2667">
                <a:solidFill>
                  <a:srgbClr val="002060"/>
                </a:solidFill>
              </a:rPr>
              <a:t> </a:t>
            </a:r>
            <a:r>
              <a:rPr lang="en-US" sz="2667" err="1">
                <a:solidFill>
                  <a:srgbClr val="002060"/>
                </a:solidFill>
              </a:rPr>
              <a:t>tế</a:t>
            </a:r>
            <a:r>
              <a:rPr lang="en-US" sz="2667">
                <a:solidFill>
                  <a:srgbClr val="002060"/>
                </a:solidFill>
              </a:rPr>
              <a:t>, GV </a:t>
            </a:r>
            <a:r>
              <a:rPr lang="en-US" sz="2667" err="1">
                <a:solidFill>
                  <a:srgbClr val="002060"/>
                </a:solidFill>
              </a:rPr>
              <a:t>chỉ</a:t>
            </a:r>
            <a:r>
              <a:rPr lang="en-US" sz="2667">
                <a:solidFill>
                  <a:srgbClr val="002060"/>
                </a:solidFill>
              </a:rPr>
              <a:t> </a:t>
            </a:r>
            <a:r>
              <a:rPr lang="en-US" sz="2667" err="1">
                <a:solidFill>
                  <a:srgbClr val="002060"/>
                </a:solidFill>
              </a:rPr>
              <a:t>chấm</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trả</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cho</a:t>
            </a:r>
            <a:r>
              <a:rPr lang="en-US" sz="2667">
                <a:solidFill>
                  <a:srgbClr val="002060"/>
                </a:solidFill>
              </a:rPr>
              <a:t> </a:t>
            </a:r>
            <a:r>
              <a:rPr lang="en-US" sz="2667" err="1">
                <a:solidFill>
                  <a:srgbClr val="002060"/>
                </a:solidFill>
              </a:rPr>
              <a:t>cả</a:t>
            </a:r>
            <a:r>
              <a:rPr lang="en-US" sz="2667">
                <a:solidFill>
                  <a:srgbClr val="002060"/>
                </a:solidFill>
              </a:rPr>
              <a:t> </a:t>
            </a:r>
            <a:r>
              <a:rPr lang="en-US" sz="2667" err="1">
                <a:solidFill>
                  <a:srgbClr val="002060"/>
                </a:solidFill>
              </a:rPr>
              <a:t>lớp</a:t>
            </a:r>
            <a:r>
              <a:rPr lang="en-US" sz="2667">
                <a:solidFill>
                  <a:srgbClr val="002060"/>
                </a:solidFill>
              </a:rPr>
              <a:t> </a:t>
            </a:r>
            <a:r>
              <a:rPr lang="en-US" sz="2667" err="1">
                <a:solidFill>
                  <a:srgbClr val="002060"/>
                </a:solidFill>
              </a:rPr>
              <a:t>đối</a:t>
            </a:r>
            <a:r>
              <a:rPr lang="en-US" sz="2667">
                <a:solidFill>
                  <a:srgbClr val="002060"/>
                </a:solidFill>
              </a:rPr>
              <a:t> </a:t>
            </a:r>
            <a:r>
              <a:rPr lang="en-US" sz="2667" err="1">
                <a:solidFill>
                  <a:srgbClr val="002060"/>
                </a:solidFill>
              </a:rPr>
              <a:t>với</a:t>
            </a:r>
            <a:r>
              <a:rPr lang="en-US" sz="2667">
                <a:solidFill>
                  <a:srgbClr val="002060"/>
                </a:solidFill>
              </a:rPr>
              <a:t> </a:t>
            </a:r>
            <a:r>
              <a:rPr lang="en-US" sz="2667" err="1">
                <a:solidFill>
                  <a:srgbClr val="002060"/>
                </a:solidFill>
              </a:rPr>
              <a:t>một</a:t>
            </a:r>
            <a:r>
              <a:rPr lang="en-US" sz="2667">
                <a:solidFill>
                  <a:srgbClr val="002060"/>
                </a:solidFill>
              </a:rPr>
              <a:t> </a:t>
            </a:r>
            <a:r>
              <a:rPr lang="en-US" sz="2667" err="1">
                <a:solidFill>
                  <a:srgbClr val="002060"/>
                </a:solidFill>
              </a:rPr>
              <a:t>số</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a:t>
            </a:r>
          </a:p>
          <a:p>
            <a:pPr marL="609570" algn="just">
              <a:lnSpc>
                <a:spcPct val="125000"/>
              </a:lnSpc>
              <a:spcBef>
                <a:spcPts val="800"/>
              </a:spcBef>
              <a:spcAft>
                <a:spcPts val="800"/>
              </a:spcAft>
            </a:pPr>
            <a:r>
              <a:rPr lang="en-US" sz="2667">
                <a:solidFill>
                  <a:srgbClr val="002060"/>
                </a:solidFill>
              </a:rPr>
              <a:t>       Khi </a:t>
            </a:r>
            <a:r>
              <a:rPr lang="en-US" sz="2667" err="1">
                <a:solidFill>
                  <a:srgbClr val="002060"/>
                </a:solidFill>
              </a:rPr>
              <a:t>trả</a:t>
            </a:r>
            <a:r>
              <a:rPr lang="en-US" sz="2667">
                <a:solidFill>
                  <a:srgbClr val="002060"/>
                </a:solidFill>
              </a:rPr>
              <a:t> </a:t>
            </a:r>
            <a:r>
              <a:rPr lang="en-US" sz="2667" err="1">
                <a:solidFill>
                  <a:srgbClr val="002060"/>
                </a:solidFill>
              </a:rPr>
              <a:t>bài</a:t>
            </a:r>
            <a:r>
              <a:rPr lang="en-US" sz="2667">
                <a:solidFill>
                  <a:srgbClr val="002060"/>
                </a:solidFill>
              </a:rPr>
              <a:t>, GV </a:t>
            </a:r>
            <a:r>
              <a:rPr lang="en-US" sz="2667" err="1">
                <a:solidFill>
                  <a:srgbClr val="002060"/>
                </a:solidFill>
              </a:rPr>
              <a:t>cần</a:t>
            </a:r>
            <a:r>
              <a:rPr lang="en-US" sz="2667">
                <a:solidFill>
                  <a:srgbClr val="002060"/>
                </a:solidFill>
              </a:rPr>
              <a:t> </a:t>
            </a:r>
            <a:r>
              <a:rPr lang="en-US" sz="2667" err="1">
                <a:solidFill>
                  <a:srgbClr val="002060"/>
                </a:solidFill>
              </a:rPr>
              <a:t>cho</a:t>
            </a:r>
            <a:r>
              <a:rPr lang="en-US" sz="2667">
                <a:solidFill>
                  <a:srgbClr val="002060"/>
                </a:solidFill>
              </a:rPr>
              <a:t> HS </a:t>
            </a:r>
            <a:r>
              <a:rPr lang="en-US" sz="2667" err="1">
                <a:solidFill>
                  <a:srgbClr val="002060"/>
                </a:solidFill>
              </a:rPr>
              <a:t>nhắc</a:t>
            </a:r>
            <a:r>
              <a:rPr lang="en-US" sz="2667">
                <a:solidFill>
                  <a:srgbClr val="002060"/>
                </a:solidFill>
              </a:rPr>
              <a:t> </a:t>
            </a:r>
            <a:r>
              <a:rPr lang="en-US" sz="2667" err="1">
                <a:solidFill>
                  <a:srgbClr val="002060"/>
                </a:solidFill>
              </a:rPr>
              <a:t>lại</a:t>
            </a:r>
            <a:r>
              <a:rPr lang="en-US" sz="2667">
                <a:solidFill>
                  <a:srgbClr val="002060"/>
                </a:solidFill>
              </a:rPr>
              <a:t> </a:t>
            </a:r>
            <a:r>
              <a:rPr lang="en-US" sz="2667" err="1">
                <a:solidFill>
                  <a:srgbClr val="002060"/>
                </a:solidFill>
              </a:rPr>
              <a:t>yêu</a:t>
            </a:r>
            <a:r>
              <a:rPr lang="en-US" sz="2667">
                <a:solidFill>
                  <a:srgbClr val="002060"/>
                </a:solidFill>
              </a:rPr>
              <a:t> </a:t>
            </a:r>
            <a:r>
              <a:rPr lang="en-US" sz="2667" err="1">
                <a:solidFill>
                  <a:srgbClr val="002060"/>
                </a:solidFill>
              </a:rPr>
              <a:t>cầu</a:t>
            </a:r>
            <a:r>
              <a:rPr lang="en-US" sz="2667">
                <a:solidFill>
                  <a:srgbClr val="002060"/>
                </a:solidFill>
              </a:rPr>
              <a:t> </a:t>
            </a:r>
            <a:r>
              <a:rPr lang="en-US" sz="2667" err="1">
                <a:solidFill>
                  <a:srgbClr val="002060"/>
                </a:solidFill>
              </a:rPr>
              <a:t>đối</a:t>
            </a:r>
            <a:r>
              <a:rPr lang="en-US" sz="2667">
                <a:solidFill>
                  <a:srgbClr val="002060"/>
                </a:solidFill>
              </a:rPr>
              <a:t> </a:t>
            </a:r>
            <a:r>
              <a:rPr lang="en-US" sz="2667" err="1">
                <a:solidFill>
                  <a:srgbClr val="002060"/>
                </a:solidFill>
              </a:rPr>
              <a:t>với</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một</a:t>
            </a:r>
            <a:r>
              <a:rPr lang="en-US" sz="2667">
                <a:solidFill>
                  <a:srgbClr val="002060"/>
                </a:solidFill>
              </a:rPr>
              <a:t> </a:t>
            </a:r>
            <a:r>
              <a:rPr lang="en-US" sz="2667" err="1">
                <a:solidFill>
                  <a:srgbClr val="002060"/>
                </a:solidFill>
              </a:rPr>
              <a:t>vài</a:t>
            </a:r>
            <a:r>
              <a:rPr lang="en-US" sz="2667">
                <a:solidFill>
                  <a:srgbClr val="002060"/>
                </a:solidFill>
              </a:rPr>
              <a:t> </a:t>
            </a:r>
            <a:r>
              <a:rPr lang="en-US" sz="2667" err="1">
                <a:solidFill>
                  <a:srgbClr val="002060"/>
                </a:solidFill>
              </a:rPr>
              <a:t>lưu</a:t>
            </a:r>
            <a:r>
              <a:rPr lang="en-US" sz="2667">
                <a:solidFill>
                  <a:srgbClr val="002060"/>
                </a:solidFill>
              </a:rPr>
              <a:t> ý </a:t>
            </a:r>
            <a:r>
              <a:rPr lang="en-US" sz="2667" err="1">
                <a:solidFill>
                  <a:srgbClr val="002060"/>
                </a:solidFill>
              </a:rPr>
              <a:t>khi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kiểu</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này</a:t>
            </a:r>
            <a:r>
              <a:rPr lang="en-US" sz="2667">
                <a:solidFill>
                  <a:srgbClr val="002060"/>
                </a:solidFill>
              </a:rPr>
              <a:t>. GV </a:t>
            </a:r>
            <a:r>
              <a:rPr lang="en-US" sz="2667" err="1">
                <a:solidFill>
                  <a:srgbClr val="002060"/>
                </a:solidFill>
              </a:rPr>
              <a:t>nhận</a:t>
            </a:r>
            <a:r>
              <a:rPr lang="en-US" sz="2667">
                <a:solidFill>
                  <a:srgbClr val="002060"/>
                </a:solidFill>
              </a:rPr>
              <a:t> </a:t>
            </a:r>
            <a:r>
              <a:rPr lang="en-US" sz="2667" err="1">
                <a:solidFill>
                  <a:srgbClr val="002060"/>
                </a:solidFill>
              </a:rPr>
              <a:t>xét</a:t>
            </a:r>
            <a:r>
              <a:rPr lang="en-US" sz="2667">
                <a:solidFill>
                  <a:srgbClr val="002060"/>
                </a:solidFill>
              </a:rPr>
              <a:t> </a:t>
            </a:r>
            <a:r>
              <a:rPr lang="en-US" sz="2667" err="1">
                <a:solidFill>
                  <a:srgbClr val="002060"/>
                </a:solidFill>
              </a:rPr>
              <a:t>chung</a:t>
            </a:r>
            <a:r>
              <a:rPr lang="en-US" sz="2667">
                <a:solidFill>
                  <a:srgbClr val="002060"/>
                </a:solidFill>
              </a:rPr>
              <a:t> </a:t>
            </a:r>
            <a:r>
              <a:rPr lang="en-US" sz="2667" err="1">
                <a:solidFill>
                  <a:srgbClr val="002060"/>
                </a:solidFill>
              </a:rPr>
              <a:t>về</a:t>
            </a:r>
            <a:r>
              <a:rPr lang="en-US" sz="2667">
                <a:solidFill>
                  <a:srgbClr val="002060"/>
                </a:solidFill>
              </a:rPr>
              <a:t> </a:t>
            </a:r>
            <a:r>
              <a:rPr lang="en-US" sz="2667" err="1">
                <a:solidFill>
                  <a:srgbClr val="002060"/>
                </a:solidFill>
              </a:rPr>
              <a:t>mức</a:t>
            </a:r>
            <a:r>
              <a:rPr lang="en-US" sz="2667">
                <a:solidFill>
                  <a:srgbClr val="002060"/>
                </a:solidFill>
              </a:rPr>
              <a:t> </a:t>
            </a:r>
            <a:r>
              <a:rPr lang="en-US" sz="2667" err="1">
                <a:solidFill>
                  <a:srgbClr val="002060"/>
                </a:solidFill>
              </a:rPr>
              <a:t>độ</a:t>
            </a:r>
            <a:r>
              <a:rPr lang="en-US" sz="2667">
                <a:solidFill>
                  <a:srgbClr val="002060"/>
                </a:solidFill>
              </a:rPr>
              <a:t> </a:t>
            </a:r>
            <a:r>
              <a:rPr lang="en-US" sz="2667" err="1">
                <a:solidFill>
                  <a:srgbClr val="002060"/>
                </a:solidFill>
              </a:rPr>
              <a:t>đáp</a:t>
            </a:r>
            <a:r>
              <a:rPr lang="en-US" sz="2667">
                <a:solidFill>
                  <a:srgbClr val="002060"/>
                </a:solidFill>
              </a:rPr>
              <a:t> </a:t>
            </a:r>
            <a:r>
              <a:rPr lang="en-US" sz="2667" err="1">
                <a:solidFill>
                  <a:srgbClr val="002060"/>
                </a:solidFill>
              </a:rPr>
              <a:t>ứng</a:t>
            </a:r>
            <a:r>
              <a:rPr lang="en-US" sz="2667">
                <a:solidFill>
                  <a:srgbClr val="002060"/>
                </a:solidFill>
              </a:rPr>
              <a:t> </a:t>
            </a:r>
            <a:r>
              <a:rPr lang="en-US" sz="2667" err="1">
                <a:solidFill>
                  <a:srgbClr val="002060"/>
                </a:solidFill>
              </a:rPr>
              <a:t>yêu</a:t>
            </a:r>
            <a:r>
              <a:rPr lang="en-US" sz="2667">
                <a:solidFill>
                  <a:srgbClr val="002060"/>
                </a:solidFill>
              </a:rPr>
              <a:t> </a:t>
            </a:r>
            <a:r>
              <a:rPr lang="en-US" sz="2667" err="1">
                <a:solidFill>
                  <a:srgbClr val="002060"/>
                </a:solidFill>
              </a:rPr>
              <a:t>cầu</a:t>
            </a:r>
            <a:r>
              <a:rPr lang="en-US" sz="2667">
                <a:solidFill>
                  <a:srgbClr val="002060"/>
                </a:solidFill>
              </a:rPr>
              <a:t> </a:t>
            </a:r>
            <a:r>
              <a:rPr lang="en-US" sz="2667" err="1">
                <a:solidFill>
                  <a:srgbClr val="002060"/>
                </a:solidFill>
              </a:rPr>
              <a:t>cần</a:t>
            </a:r>
            <a:r>
              <a:rPr lang="en-US" sz="2667">
                <a:solidFill>
                  <a:srgbClr val="002060"/>
                </a:solidFill>
              </a:rPr>
              <a:t> </a:t>
            </a:r>
            <a:r>
              <a:rPr lang="en-US" sz="2667" err="1">
                <a:solidFill>
                  <a:srgbClr val="002060"/>
                </a:solidFill>
              </a:rPr>
              <a:t>đạt</a:t>
            </a:r>
            <a:r>
              <a:rPr lang="en-US" sz="2667">
                <a:solidFill>
                  <a:srgbClr val="002060"/>
                </a:solidFill>
              </a:rPr>
              <a:t> ở </a:t>
            </a:r>
            <a:r>
              <a:rPr lang="en-US" sz="2667" err="1">
                <a:solidFill>
                  <a:srgbClr val="002060"/>
                </a:solidFill>
              </a:rPr>
              <a:t>bài</a:t>
            </a:r>
            <a:r>
              <a:rPr lang="en-US" sz="2667">
                <a:solidFill>
                  <a:srgbClr val="002060"/>
                </a:solidFill>
              </a:rPr>
              <a:t> </a:t>
            </a:r>
            <a:r>
              <a:rPr lang="en-US" sz="2667" err="1">
                <a:solidFill>
                  <a:srgbClr val="002060"/>
                </a:solidFill>
              </a:rPr>
              <a:t>viết</a:t>
            </a:r>
            <a:r>
              <a:rPr lang="en-US" sz="2667">
                <a:solidFill>
                  <a:srgbClr val="002060"/>
                </a:solidFill>
              </a:rPr>
              <a:t> </a:t>
            </a:r>
            <a:r>
              <a:rPr lang="en-US" sz="2667" err="1">
                <a:solidFill>
                  <a:srgbClr val="002060"/>
                </a:solidFill>
              </a:rPr>
              <a:t>của</a:t>
            </a:r>
            <a:r>
              <a:rPr lang="en-US" sz="2667">
                <a:solidFill>
                  <a:srgbClr val="002060"/>
                </a:solidFill>
              </a:rPr>
              <a:t> HS </a:t>
            </a:r>
            <a:r>
              <a:rPr lang="en-US" sz="2667" err="1">
                <a:solidFill>
                  <a:srgbClr val="002060"/>
                </a:solidFill>
              </a:rPr>
              <a:t>và</a:t>
            </a:r>
            <a:r>
              <a:rPr lang="en-US" sz="2667">
                <a:solidFill>
                  <a:srgbClr val="002060"/>
                </a:solidFill>
              </a:rPr>
              <a:t> </a:t>
            </a:r>
            <a:r>
              <a:rPr lang="en-US" sz="2667" err="1">
                <a:solidFill>
                  <a:srgbClr val="002060"/>
                </a:solidFill>
              </a:rPr>
              <a:t>phân</a:t>
            </a:r>
            <a:r>
              <a:rPr lang="en-US" sz="2667">
                <a:solidFill>
                  <a:srgbClr val="002060"/>
                </a:solidFill>
              </a:rPr>
              <a:t> </a:t>
            </a:r>
            <a:r>
              <a:rPr lang="en-US" sz="2667" err="1">
                <a:solidFill>
                  <a:srgbClr val="002060"/>
                </a:solidFill>
              </a:rPr>
              <a:t>tích</a:t>
            </a:r>
            <a:r>
              <a:rPr lang="en-US" sz="2667">
                <a:solidFill>
                  <a:srgbClr val="002060"/>
                </a:solidFill>
              </a:rPr>
              <a:t> </a:t>
            </a:r>
            <a:r>
              <a:rPr lang="en-US" sz="2667" err="1">
                <a:solidFill>
                  <a:srgbClr val="002060"/>
                </a:solidFill>
              </a:rPr>
              <a:t>một</a:t>
            </a:r>
            <a:r>
              <a:rPr lang="en-US" sz="2667">
                <a:solidFill>
                  <a:srgbClr val="002060"/>
                </a:solidFill>
              </a:rPr>
              <a:t> </a:t>
            </a:r>
            <a:r>
              <a:rPr lang="en-US" sz="2667" err="1">
                <a:solidFill>
                  <a:srgbClr val="002060"/>
                </a:solidFill>
              </a:rPr>
              <a:t>số</a:t>
            </a:r>
            <a:r>
              <a:rPr lang="en-US" sz="2667">
                <a:solidFill>
                  <a:srgbClr val="002060"/>
                </a:solidFill>
              </a:rPr>
              <a:t> </a:t>
            </a:r>
            <a:r>
              <a:rPr lang="en-US" sz="2667" err="1">
                <a:solidFill>
                  <a:srgbClr val="002060"/>
                </a:solidFill>
              </a:rPr>
              <a:t>điểm</a:t>
            </a:r>
            <a:r>
              <a:rPr lang="en-US" sz="2667">
                <a:solidFill>
                  <a:srgbClr val="002060"/>
                </a:solidFill>
              </a:rPr>
              <a:t> </a:t>
            </a:r>
            <a:r>
              <a:rPr lang="en-US" sz="2667" err="1">
                <a:solidFill>
                  <a:srgbClr val="002060"/>
                </a:solidFill>
              </a:rPr>
              <a:t>tích</a:t>
            </a:r>
            <a:r>
              <a:rPr lang="en-US" sz="2667">
                <a:solidFill>
                  <a:srgbClr val="002060"/>
                </a:solidFill>
              </a:rPr>
              <a:t> </a:t>
            </a:r>
            <a:r>
              <a:rPr lang="en-US" sz="2667" err="1">
                <a:solidFill>
                  <a:srgbClr val="002060"/>
                </a:solidFill>
              </a:rPr>
              <a:t>cực</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hạn</a:t>
            </a:r>
            <a:r>
              <a:rPr lang="en-US" sz="2667">
                <a:solidFill>
                  <a:srgbClr val="002060"/>
                </a:solidFill>
              </a:rPr>
              <a:t> </a:t>
            </a:r>
            <a:r>
              <a:rPr lang="en-US" sz="2667" err="1">
                <a:solidFill>
                  <a:srgbClr val="002060"/>
                </a:solidFill>
              </a:rPr>
              <a:t>chế</a:t>
            </a:r>
            <a:r>
              <a:rPr lang="en-US" sz="2667">
                <a:solidFill>
                  <a:srgbClr val="002060"/>
                </a:solidFill>
              </a:rPr>
              <a:t> </a:t>
            </a:r>
            <a:r>
              <a:rPr lang="en-US" sz="2667" err="1">
                <a:solidFill>
                  <a:srgbClr val="002060"/>
                </a:solidFill>
              </a:rPr>
              <a:t>để</a:t>
            </a:r>
            <a:r>
              <a:rPr lang="en-US" sz="2667">
                <a:solidFill>
                  <a:srgbClr val="002060"/>
                </a:solidFill>
              </a:rPr>
              <a:t> HS </a:t>
            </a:r>
            <a:r>
              <a:rPr lang="en-US" sz="2667" err="1">
                <a:solidFill>
                  <a:srgbClr val="002060"/>
                </a:solidFill>
              </a:rPr>
              <a:t>rút</a:t>
            </a:r>
            <a:r>
              <a:rPr lang="en-US" sz="2667">
                <a:solidFill>
                  <a:srgbClr val="002060"/>
                </a:solidFill>
              </a:rPr>
              <a:t> </a:t>
            </a:r>
            <a:r>
              <a:rPr lang="en-US" sz="2667" err="1">
                <a:solidFill>
                  <a:srgbClr val="002060"/>
                </a:solidFill>
              </a:rPr>
              <a:t>kinh</a:t>
            </a:r>
            <a:r>
              <a:rPr lang="en-US" sz="2667">
                <a:solidFill>
                  <a:srgbClr val="002060"/>
                </a:solidFill>
              </a:rPr>
              <a:t> </a:t>
            </a:r>
            <a:r>
              <a:rPr lang="en-US" sz="2667" err="1">
                <a:solidFill>
                  <a:srgbClr val="002060"/>
                </a:solidFill>
              </a:rPr>
              <a:t>nghiệm</a:t>
            </a:r>
            <a:r>
              <a:rPr lang="en-US" sz="2667">
                <a:solidFill>
                  <a:srgbClr val="002060"/>
                </a:solidFill>
              </a:rPr>
              <a:t>. </a:t>
            </a:r>
          </a:p>
          <a:p>
            <a:pPr marL="609570" algn="just">
              <a:lnSpc>
                <a:spcPct val="125000"/>
              </a:lnSpc>
              <a:spcBef>
                <a:spcPts val="800"/>
              </a:spcBef>
              <a:spcAft>
                <a:spcPts val="800"/>
              </a:spcAft>
            </a:pPr>
            <a:endParaRPr lang="en-US" sz="3733">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142</a:t>
            </a:fld>
            <a:endParaRPr lang="en-US"/>
          </a:p>
        </p:txBody>
      </p:sp>
    </p:spTree>
    <p:extLst>
      <p:ext uri="{BB962C8B-B14F-4D97-AF65-F5344CB8AC3E}">
        <p14:creationId xmlns:p14="http://schemas.microsoft.com/office/powerpoint/2010/main" val="810737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684421" y="2424674"/>
            <a:ext cx="9018872" cy="810415"/>
          </a:xfrm>
          <a:prstGeom prst="rect">
            <a:avLst/>
          </a:prstGeom>
        </p:spPr>
        <p:txBody>
          <a:bodyPr wrap="square">
            <a:spAutoFit/>
          </a:bodyPr>
          <a:lstStyle/>
          <a:p>
            <a:pPr marL="609570" algn="just">
              <a:lnSpc>
                <a:spcPct val="125000"/>
              </a:lnSpc>
              <a:spcBef>
                <a:spcPts val="800"/>
              </a:spcBef>
              <a:spcAft>
                <a:spcPts val="800"/>
              </a:spcAft>
            </a:pPr>
            <a:r>
              <a:rPr lang="en-US" sz="3733" b="1">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3733">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914400" y="889001"/>
            <a:ext cx="10668000" cy="5489323"/>
          </a:xfrm>
          <a:prstGeom prst="rect">
            <a:avLst/>
          </a:prstGeom>
        </p:spPr>
        <p:txBody>
          <a:bodyPr wrap="square">
            <a:spAutoFit/>
          </a:bodyPr>
          <a:lstStyle/>
          <a:p>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KINH NGHIỆM QUỐC TẾ TRONG DẠY HỌC VIẾT</a:t>
            </a:r>
          </a:p>
          <a:p>
            <a:endParaRPr lang="en-US" sz="2400" b="1">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pPr>
            <a:r>
              <a:rPr lang="en-US" sz="2667">
                <a:solidFill>
                  <a:srgbClr val="002060"/>
                </a:solidFill>
              </a:rPr>
              <a:t>    –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Chu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(Teaching and Learning Cycle):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Ứng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pPr>
            <a:r>
              <a:rPr lang="en-US" sz="2667">
                <a:solidFill>
                  <a:srgbClr val="002060"/>
                </a:solidFill>
              </a:rPr>
              <a:t>     –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Chu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quá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chuyển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chỗ</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phụ</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nhiều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giáo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viên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từng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cuối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rời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khỏi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trường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em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toàn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pPr>
            <a:r>
              <a:rPr lang="en-US" sz="2667">
                <a:solidFill>
                  <a:srgbClr val="002060"/>
                </a:solidFill>
              </a:rPr>
              <a:t>     –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sở</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lí</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thuyết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vùng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(Zone of Proximal Development)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Vygotsky. </a:t>
            </a:r>
            <a:endParaRPr lang="en-US" sz="2667">
              <a:solidFill>
                <a:srgbClr val="002060"/>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143</a:t>
            </a:fld>
            <a:endParaRPr lang="en-US"/>
          </a:p>
        </p:txBody>
      </p:sp>
    </p:spTree>
    <p:extLst>
      <p:ext uri="{BB962C8B-B14F-4D97-AF65-F5344CB8AC3E}">
        <p14:creationId xmlns:p14="http://schemas.microsoft.com/office/powerpoint/2010/main" val="2580221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684421" y="2424674"/>
            <a:ext cx="9018872" cy="810415"/>
          </a:xfrm>
          <a:prstGeom prst="rect">
            <a:avLst/>
          </a:prstGeom>
        </p:spPr>
        <p:txBody>
          <a:bodyPr wrap="square">
            <a:spAutoFit/>
          </a:bodyPr>
          <a:lstStyle/>
          <a:p>
            <a:pPr marL="609570" algn="just">
              <a:lnSpc>
                <a:spcPct val="125000"/>
              </a:lnSpc>
              <a:spcBef>
                <a:spcPts val="800"/>
              </a:spcBef>
              <a:spcAft>
                <a:spcPts val="800"/>
              </a:spcAft>
            </a:pPr>
            <a:r>
              <a:rPr lang="en-US" sz="3733" b="1">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3733">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961457" y="1092200"/>
            <a:ext cx="10464800" cy="4709559"/>
          </a:xfrm>
          <a:prstGeom prst="rect">
            <a:avLst/>
          </a:prstGeom>
        </p:spPr>
        <p:txBody>
          <a:bodyPr wrap="square">
            <a:spAutoFit/>
          </a:bodyPr>
          <a:lstStyle/>
          <a:p>
            <a:pPr algn="just">
              <a:lnSpc>
                <a:spcPct val="125000"/>
              </a:lnSpc>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giai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đoạn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Deconstruction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giáo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viên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mẫu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Joint Construction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giáo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viên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tạo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Independent Construction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tự</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nữa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giai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đoạn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vậy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bao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gồm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thập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tin,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xây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dựng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Rothery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1994, </a:t>
            </a:r>
            <a:r>
              <a:rPr lang="en-US" sz="2667" spc="-27">
                <a:solidFill>
                  <a:srgbClr val="002060"/>
                </a:solidFill>
                <a:latin typeface="Arial" panose="020B0604020202020204" pitchFamily="34" charset="0"/>
                <a:ea typeface="Calibri" panose="020F0502020204030204" pitchFamily="34" charset="0"/>
                <a:cs typeface="Arial" panose="020B0604020202020204" pitchFamily="34" charset="0"/>
              </a:rPr>
              <a:t>Martin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&amp; Rose 2005</a:t>
            </a:r>
            <a:r>
              <a:rPr lang="en-US" sz="2667" spc="-2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spc="-27" err="1">
                <a:solidFill>
                  <a:srgbClr val="002060"/>
                </a:solidFill>
                <a:latin typeface="Arial" panose="020B0604020202020204" pitchFamily="34" charset="0"/>
                <a:ea typeface="Calibri" panose="020F0502020204030204" pitchFamily="34" charset="0"/>
                <a:cs typeface="Arial" panose="020B0604020202020204" pitchFamily="34" charset="0"/>
              </a:rPr>
              <a:t>Derewianka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&amp; Jones 2012, Rose 2015). </a:t>
            </a:r>
            <a:endParaRPr lang="en-US" sz="2667">
              <a:solidFill>
                <a:srgbClr val="002060"/>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144</a:t>
            </a:fld>
            <a:endParaRPr lang="en-US"/>
          </a:p>
        </p:txBody>
      </p:sp>
    </p:spTree>
    <p:extLst>
      <p:ext uri="{BB962C8B-B14F-4D97-AF65-F5344CB8AC3E}">
        <p14:creationId xmlns:p14="http://schemas.microsoft.com/office/powerpoint/2010/main" val="3965506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684421" y="2424674"/>
            <a:ext cx="9018872" cy="810415"/>
          </a:xfrm>
          <a:prstGeom prst="rect">
            <a:avLst/>
          </a:prstGeom>
        </p:spPr>
        <p:txBody>
          <a:bodyPr wrap="square">
            <a:spAutoFit/>
          </a:bodyPr>
          <a:lstStyle/>
          <a:p>
            <a:pPr marL="609570" algn="just">
              <a:lnSpc>
                <a:spcPct val="125000"/>
              </a:lnSpc>
              <a:spcBef>
                <a:spcPts val="800"/>
              </a:spcBef>
              <a:spcAft>
                <a:spcPts val="800"/>
              </a:spcAft>
            </a:pPr>
            <a:r>
              <a:rPr lang="en-US" sz="3733" b="1">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3733">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914400" y="1498600"/>
            <a:ext cx="10464800" cy="3683509"/>
          </a:xfrm>
          <a:prstGeom prst="rect">
            <a:avLst/>
          </a:prstGeom>
        </p:spPr>
        <p:txBody>
          <a:bodyPr wrap="square">
            <a:spAutoFit/>
          </a:bodyPr>
          <a:lstStyle/>
          <a:p>
            <a:pPr indent="609585" algn="just">
              <a:lnSpc>
                <a:spcPct val="125000"/>
              </a:lnSpc>
            </a:pPr>
            <a:r>
              <a:rPr lang="en-US" sz="2667">
                <a:solidFill>
                  <a:srgbClr val="002060"/>
                </a:solidFill>
              </a:rPr>
              <a:t>– </a:t>
            </a:r>
            <a:r>
              <a:rPr lang="vi-VN" sz="2667">
                <a:solidFill>
                  <a:srgbClr val="002060"/>
                </a:solidFill>
                <a:latin typeface="Arial" panose="020B0604020202020204" pitchFamily="34" charset="0"/>
                <a:ea typeface="Arial" panose="020B0604020202020204" pitchFamily="34" charset="0"/>
                <a:cs typeface="Arial" panose="020B0604020202020204" pitchFamily="34" charset="0"/>
              </a:rPr>
              <a:t>Joint Construction (giáo viên và HS cùng tạo ra sản phẩm)</a:t>
            </a:r>
            <a:r>
              <a:rPr lang="en-US" sz="2667">
                <a:solidFill>
                  <a:srgbClr val="002060"/>
                </a:solidFill>
                <a:latin typeface="Arial" panose="020B0604020202020204" pitchFamily="34" charset="0"/>
                <a:ea typeface="Arial" panose="020B0604020202020204" pitchFamily="34" charset="0"/>
                <a:cs typeface="Arial" panose="020B0604020202020204" pitchFamily="34" charset="0"/>
              </a:rPr>
              <a:t> </a:t>
            </a:r>
            <a:r>
              <a:rPr lang="vi-VN" sz="2667">
                <a:solidFill>
                  <a:srgbClr val="002060"/>
                </a:solidFill>
                <a:latin typeface="Arial" panose="020B0604020202020204" pitchFamily="34" charset="0"/>
                <a:ea typeface="Arial" panose="020B0604020202020204" pitchFamily="34" charset="0"/>
                <a:cs typeface="Arial" panose="020B0604020202020204" pitchFamily="34" charset="0"/>
              </a:rPr>
              <a:t>là bước cần thiết trong quá trình chuyển tiếp trọng tâm từ thầy (giáo viên làm mẫu, phân tích mẫu) (Deconstruction/Modelling) sang trò (HS tự làm) (Independent Construction) trong một chu trình dạy học. </a:t>
            </a:r>
            <a:endParaRPr lang="en-US" sz="2667">
              <a:solidFill>
                <a:srgbClr val="002060"/>
              </a:solidFill>
              <a:latin typeface="Arial" panose="020B0604020202020204" pitchFamily="34" charset="0"/>
              <a:ea typeface="Arial" panose="020B0604020202020204" pitchFamily="34" charset="0"/>
              <a:cs typeface="Arial" panose="020B0604020202020204" pitchFamily="34" charset="0"/>
            </a:endParaRPr>
          </a:p>
          <a:p>
            <a:pPr indent="609585" algn="just">
              <a:lnSpc>
                <a:spcPct val="125000"/>
              </a:lnSpc>
            </a:pPr>
            <a:r>
              <a:rPr lang="en-US" sz="2667">
                <a:solidFill>
                  <a:srgbClr val="002060"/>
                </a:solidFill>
              </a:rPr>
              <a:t>– </a:t>
            </a:r>
            <a:r>
              <a:rPr lang="vi-VN" sz="2667">
                <a:solidFill>
                  <a:srgbClr val="002060"/>
                </a:solidFill>
                <a:latin typeface="Arial" panose="020B0604020202020204" pitchFamily="34" charset="0"/>
                <a:ea typeface="Arial" panose="020B0604020202020204" pitchFamily="34" charset="0"/>
                <a:cs typeface="Arial" panose="020B0604020202020204" pitchFamily="34" charset="0"/>
              </a:rPr>
              <a:t>Phương pháp này trước hết dùng để dạy viết, nhưng cơ sở giáo dục học và tâm lí học của nó có thể đặt nền tảng cho phương pháp dạy học đọc cũng như nói và nghe.</a:t>
            </a:r>
            <a:endParaRPr lang="en-US" sz="2667">
              <a:solidFill>
                <a:srgbClr val="002060"/>
              </a:solidFill>
              <a:latin typeface="Arial" panose="020B0604020202020204" pitchFamily="34" charset="0"/>
              <a:ea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145</a:t>
            </a:fld>
            <a:endParaRPr lang="en-US"/>
          </a:p>
        </p:txBody>
      </p:sp>
    </p:spTree>
    <p:extLst>
      <p:ext uri="{BB962C8B-B14F-4D97-AF65-F5344CB8AC3E}">
        <p14:creationId xmlns:p14="http://schemas.microsoft.com/office/powerpoint/2010/main" val="2755544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112246"/>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109069" y="2074848"/>
            <a:ext cx="9018872" cy="1733680"/>
          </a:xfrm>
          <a:prstGeom prst="rect">
            <a:avLst/>
          </a:prstGeom>
        </p:spPr>
        <p:txBody>
          <a:bodyPr wrap="square">
            <a:spAutoFit/>
          </a:bodyPr>
          <a:lstStyle/>
          <a:p>
            <a:pPr marL="609570" algn="just">
              <a:lnSpc>
                <a:spcPct val="125000"/>
              </a:lnSpc>
              <a:spcBef>
                <a:spcPts val="800"/>
              </a:spcBef>
              <a:spcAft>
                <a:spcPts val="800"/>
              </a:spcAft>
            </a:pPr>
            <a:r>
              <a:rPr lang="en-US" sz="3733" b="1">
                <a:solidFill>
                  <a:srgbClr val="002060"/>
                </a:solidFill>
                <a:latin typeface="Arial" panose="020B0604020202020204" pitchFamily="34" charset="0"/>
                <a:ea typeface="Calibri" panose="020F0502020204030204" pitchFamily="34" charset="0"/>
                <a:cs typeface="Arial" panose="020B0604020202020204" pitchFamily="34" charset="0"/>
              </a:rPr>
              <a:t>                 HƯỚNG DẪN </a:t>
            </a:r>
          </a:p>
          <a:p>
            <a:pPr marL="609570" algn="just">
              <a:lnSpc>
                <a:spcPct val="125000"/>
              </a:lnSpc>
              <a:spcBef>
                <a:spcPts val="800"/>
              </a:spcBef>
              <a:spcAft>
                <a:spcPts val="800"/>
              </a:spcAft>
            </a:pPr>
            <a:r>
              <a:rPr lang="en-US" sz="3733" b="1">
                <a:solidFill>
                  <a:srgbClr val="002060"/>
                </a:solidFill>
                <a:latin typeface="Arial" panose="020B0604020202020204" pitchFamily="34" charset="0"/>
                <a:ea typeface="Calibri" panose="020F0502020204030204" pitchFamily="34" charset="0"/>
                <a:cs typeface="Arial" panose="020B0604020202020204" pitchFamily="34" charset="0"/>
              </a:rPr>
              <a:t>TỔ CHỨC DẠY HỌC NÓI VÀ NGHE</a:t>
            </a:r>
            <a:endParaRPr lang="en-US" sz="3733">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146</a:t>
            </a:fld>
            <a:endParaRPr lang="en-US"/>
          </a:p>
        </p:txBody>
      </p:sp>
    </p:spTree>
    <p:extLst>
      <p:ext uri="{BB962C8B-B14F-4D97-AF65-F5344CB8AC3E}">
        <p14:creationId xmlns:p14="http://schemas.microsoft.com/office/powerpoint/2010/main" val="2265742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5" name="Google Shape;91;p20"/>
          <p:cNvSpPr/>
          <p:nvPr/>
        </p:nvSpPr>
        <p:spPr>
          <a:xfrm>
            <a:off x="774360" y="1172358"/>
            <a:ext cx="5220041" cy="2208256"/>
          </a:xfrm>
          <a:prstGeom prst="rect">
            <a:avLst/>
          </a:prstGeom>
          <a:noFill/>
          <a:ln>
            <a:noFill/>
          </a:ln>
        </p:spPr>
        <p:txBody>
          <a:bodyPr spcFirstLastPara="1" wrap="square" lIns="91425" tIns="45700" rIns="91425" bIns="45700" anchor="t" anchorCtr="0">
            <a:spAutoFit/>
          </a:bodyPr>
          <a:lstStyle/>
          <a:p>
            <a:pPr marL="457189" indent="-355591" algn="just">
              <a:lnSpc>
                <a:spcPct val="125000"/>
              </a:lnSpc>
              <a:buSzPts val="2000"/>
              <a:buFont typeface="Wingdings" panose="05000000000000000000" pitchFamily="2" charset="2"/>
              <a:buChar char="q"/>
            </a:pPr>
            <a:r>
              <a:rPr lang="en-US" sz="2200" b="1" err="1">
                <a:solidFill>
                  <a:srgbClr val="002060"/>
                </a:solidFill>
              </a:rPr>
              <a:t>Đặc</a:t>
            </a:r>
            <a:r>
              <a:rPr lang="en-US" sz="2200" b="1">
                <a:solidFill>
                  <a:srgbClr val="002060"/>
                </a:solidFill>
              </a:rPr>
              <a:t> </a:t>
            </a:r>
            <a:r>
              <a:rPr lang="en-US" sz="2200" b="1" err="1">
                <a:solidFill>
                  <a:srgbClr val="002060"/>
                </a:solidFill>
              </a:rPr>
              <a:t>trưng</a:t>
            </a:r>
            <a:r>
              <a:rPr lang="en-US" sz="2200" b="1">
                <a:solidFill>
                  <a:srgbClr val="002060"/>
                </a:solidFill>
              </a:rPr>
              <a:t> </a:t>
            </a:r>
            <a:r>
              <a:rPr lang="en-US" sz="2200" b="1" err="1">
                <a:solidFill>
                  <a:srgbClr val="002060"/>
                </a:solidFill>
              </a:rPr>
              <a:t>của</a:t>
            </a:r>
            <a:r>
              <a:rPr lang="en-US" sz="2200" b="1">
                <a:solidFill>
                  <a:srgbClr val="002060"/>
                </a:solidFill>
              </a:rPr>
              <a:t> </a:t>
            </a:r>
            <a:r>
              <a:rPr lang="en-US" sz="2200" b="1" err="1">
                <a:solidFill>
                  <a:srgbClr val="002060"/>
                </a:solidFill>
              </a:rPr>
              <a:t>dạy</a:t>
            </a:r>
            <a:r>
              <a:rPr lang="en-US" sz="2200" b="1">
                <a:solidFill>
                  <a:srgbClr val="002060"/>
                </a:solidFill>
              </a:rPr>
              <a:t> </a:t>
            </a:r>
            <a:r>
              <a:rPr lang="en-US" sz="2200" b="1" err="1">
                <a:solidFill>
                  <a:srgbClr val="002060"/>
                </a:solidFill>
              </a:rPr>
              <a:t>học</a:t>
            </a:r>
            <a:r>
              <a:rPr lang="en-US" sz="2200" b="1">
                <a:solidFill>
                  <a:srgbClr val="002060"/>
                </a:solidFill>
              </a:rPr>
              <a:t> </a:t>
            </a:r>
            <a:r>
              <a:rPr lang="en-US" sz="2200" b="1" err="1">
                <a:solidFill>
                  <a:srgbClr val="002060"/>
                </a:solidFill>
              </a:rPr>
              <a:t>nói</a:t>
            </a:r>
            <a:r>
              <a:rPr lang="en-US" sz="2200" b="1">
                <a:solidFill>
                  <a:srgbClr val="002060"/>
                </a:solidFill>
              </a:rPr>
              <a:t> </a:t>
            </a:r>
            <a:r>
              <a:rPr lang="en-US" sz="2200" b="1" err="1">
                <a:solidFill>
                  <a:srgbClr val="002060"/>
                </a:solidFill>
              </a:rPr>
              <a:t>và</a:t>
            </a:r>
            <a:r>
              <a:rPr lang="en-US" sz="2200" b="1">
                <a:solidFill>
                  <a:srgbClr val="002060"/>
                </a:solidFill>
              </a:rPr>
              <a:t> </a:t>
            </a:r>
            <a:r>
              <a:rPr lang="en-US" sz="2200" b="1" err="1">
                <a:solidFill>
                  <a:srgbClr val="002060"/>
                </a:solidFill>
              </a:rPr>
              <a:t>nghe</a:t>
            </a:r>
            <a:r>
              <a:rPr lang="en-US" sz="2200" b="1">
                <a:solidFill>
                  <a:srgbClr val="002060"/>
                </a:solidFill>
              </a:rPr>
              <a:t> </a:t>
            </a:r>
            <a:r>
              <a:rPr lang="en-US" sz="2200" b="1" err="1">
                <a:solidFill>
                  <a:srgbClr val="002060"/>
                </a:solidFill>
              </a:rPr>
              <a:t>trong</a:t>
            </a:r>
            <a:r>
              <a:rPr lang="en-US" sz="2200" b="1">
                <a:solidFill>
                  <a:srgbClr val="002060"/>
                </a:solidFill>
              </a:rPr>
              <a:t> </a:t>
            </a:r>
            <a:r>
              <a:rPr lang="en-US" sz="2200" b="1" i="1" err="1">
                <a:solidFill>
                  <a:srgbClr val="002060"/>
                </a:solidFill>
              </a:rPr>
              <a:t>Ngữ</a:t>
            </a:r>
            <a:r>
              <a:rPr lang="en-US" sz="2200" b="1" i="1">
                <a:solidFill>
                  <a:srgbClr val="002060"/>
                </a:solidFill>
              </a:rPr>
              <a:t> </a:t>
            </a:r>
            <a:r>
              <a:rPr lang="en-US" sz="2200" b="1" i="1" err="1">
                <a:solidFill>
                  <a:srgbClr val="002060"/>
                </a:solidFill>
              </a:rPr>
              <a:t>văn</a:t>
            </a:r>
            <a:r>
              <a:rPr lang="en-US" sz="2200" b="1" i="1">
                <a:solidFill>
                  <a:srgbClr val="002060"/>
                </a:solidFill>
              </a:rPr>
              <a:t> </a:t>
            </a:r>
            <a:r>
              <a:rPr lang="vi-VN" sz="2200" b="1" i="1">
                <a:solidFill>
                  <a:srgbClr val="002060"/>
                </a:solidFill>
              </a:rPr>
              <a:t>10</a:t>
            </a:r>
            <a:r>
              <a:rPr lang="en-US" sz="2200" b="1">
                <a:solidFill>
                  <a:srgbClr val="002060"/>
                </a:solidFill>
              </a:rPr>
              <a:t>: </a:t>
            </a:r>
            <a:r>
              <a:rPr lang="en-US" sz="2200">
                <a:solidFill>
                  <a:srgbClr val="002060"/>
                </a:solidFill>
              </a:rPr>
              <a:t>Phát triển kĩ năng nói, </a:t>
            </a:r>
            <a:r>
              <a:rPr lang="en-US" sz="2200" err="1">
                <a:solidFill>
                  <a:srgbClr val="002060"/>
                </a:solidFill>
              </a:rPr>
              <a:t>nghe</a:t>
            </a:r>
            <a:r>
              <a:rPr lang="en-US" sz="2200">
                <a:solidFill>
                  <a:srgbClr val="002060"/>
                </a:solidFill>
              </a:rPr>
              <a:t> </a:t>
            </a:r>
            <a:r>
              <a:rPr lang="en-US" sz="2200" err="1">
                <a:solidFill>
                  <a:srgbClr val="002060"/>
                </a:solidFill>
              </a:rPr>
              <a:t>và</a:t>
            </a:r>
            <a:r>
              <a:rPr lang="en-US" sz="2200">
                <a:solidFill>
                  <a:srgbClr val="002060"/>
                </a:solidFill>
              </a:rPr>
              <a:t> </a:t>
            </a:r>
            <a:r>
              <a:rPr lang="en-US" sz="2200" err="1">
                <a:solidFill>
                  <a:srgbClr val="002060"/>
                </a:solidFill>
              </a:rPr>
              <a:t>kĩ</a:t>
            </a:r>
            <a:r>
              <a:rPr lang="en-US" sz="2200">
                <a:solidFill>
                  <a:srgbClr val="002060"/>
                </a:solidFill>
              </a:rPr>
              <a:t> </a:t>
            </a:r>
            <a:r>
              <a:rPr lang="en-US" sz="2200" err="1">
                <a:solidFill>
                  <a:srgbClr val="002060"/>
                </a:solidFill>
              </a:rPr>
              <a:t>năng</a:t>
            </a:r>
            <a:r>
              <a:rPr lang="en-US" sz="2200">
                <a:solidFill>
                  <a:srgbClr val="002060"/>
                </a:solidFill>
              </a:rPr>
              <a:t> </a:t>
            </a:r>
            <a:r>
              <a:rPr lang="en-US" sz="2200" err="1">
                <a:solidFill>
                  <a:srgbClr val="002060"/>
                </a:solidFill>
              </a:rPr>
              <a:t>tương</a:t>
            </a:r>
            <a:r>
              <a:rPr lang="en-US" sz="2200">
                <a:solidFill>
                  <a:srgbClr val="002060"/>
                </a:solidFill>
              </a:rPr>
              <a:t> tác trên cơ sở kết quả của hoạt động đọc, </a:t>
            </a:r>
            <a:r>
              <a:rPr lang="en-US" sz="2200" err="1">
                <a:solidFill>
                  <a:srgbClr val="002060"/>
                </a:solidFill>
              </a:rPr>
              <a:t>viết</a:t>
            </a:r>
            <a:r>
              <a:rPr lang="en-US" sz="2200">
                <a:solidFill>
                  <a:srgbClr val="002060"/>
                </a:solidFill>
              </a:rPr>
              <a:t>.</a:t>
            </a:r>
            <a:endParaRPr sz="2200">
              <a:solidFill>
                <a:srgbClr val="002060"/>
              </a:solidFil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147</a:t>
            </a:fld>
            <a:endParaRPr lang="en-US"/>
          </a:p>
        </p:txBody>
      </p:sp>
      <p:pic>
        <p:nvPicPr>
          <p:cNvPr id="7" name="Picture 6">
            <a:extLst>
              <a:ext uri="{FF2B5EF4-FFF2-40B4-BE49-F238E27FC236}">
                <a16:creationId xmlns:a16="http://schemas.microsoft.com/office/drawing/2014/main" id="{26493857-3628-4B04-70F5-5DDE8A25B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586" y="0"/>
            <a:ext cx="3069949" cy="4583075"/>
          </a:xfrm>
          <a:prstGeom prst="rect">
            <a:avLst/>
          </a:prstGeom>
        </p:spPr>
      </p:pic>
      <p:pic>
        <p:nvPicPr>
          <p:cNvPr id="9" name="Picture 8">
            <a:extLst>
              <a:ext uri="{FF2B5EF4-FFF2-40B4-BE49-F238E27FC236}">
                <a16:creationId xmlns:a16="http://schemas.microsoft.com/office/drawing/2014/main" id="{A7FAD3AE-E886-B395-200C-A797755B2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401" y="2477729"/>
            <a:ext cx="3039250" cy="4380270"/>
          </a:xfrm>
          <a:prstGeom prst="rect">
            <a:avLst/>
          </a:prstGeom>
        </p:spPr>
      </p:pic>
      <p:pic>
        <p:nvPicPr>
          <p:cNvPr id="11" name="Picture 10">
            <a:extLst>
              <a:ext uri="{FF2B5EF4-FFF2-40B4-BE49-F238E27FC236}">
                <a16:creationId xmlns:a16="http://schemas.microsoft.com/office/drawing/2014/main" id="{55DC3DD9-6312-3A02-AB1E-A1AEF5D07B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0299" y="2074606"/>
            <a:ext cx="3227986" cy="4783394"/>
          </a:xfrm>
          <a:prstGeom prst="rect">
            <a:avLst/>
          </a:prstGeom>
        </p:spPr>
      </p:pic>
      <p:pic>
        <p:nvPicPr>
          <p:cNvPr id="13" name="Picture 12">
            <a:extLst>
              <a:ext uri="{FF2B5EF4-FFF2-40B4-BE49-F238E27FC236}">
                <a16:creationId xmlns:a16="http://schemas.microsoft.com/office/drawing/2014/main" id="{D79343EB-45AF-83FB-1AC4-BE9EB9D957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8503" y="3116825"/>
            <a:ext cx="2975898" cy="3741173"/>
          </a:xfrm>
          <a:prstGeom prst="rect">
            <a:avLst/>
          </a:prstGeom>
        </p:spPr>
      </p:pic>
      <p:pic>
        <p:nvPicPr>
          <p:cNvPr id="15" name="Picture 14">
            <a:extLst>
              <a:ext uri="{FF2B5EF4-FFF2-40B4-BE49-F238E27FC236}">
                <a16:creationId xmlns:a16="http://schemas.microsoft.com/office/drawing/2014/main" id="{12FFFBC8-977C-B797-2772-BAC684857E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380614"/>
            <a:ext cx="3018503" cy="3477386"/>
          </a:xfrm>
          <a:prstGeom prst="rect">
            <a:avLst/>
          </a:prstGeom>
        </p:spPr>
      </p:pic>
    </p:spTree>
    <p:extLst>
      <p:ext uri="{BB962C8B-B14F-4D97-AF65-F5344CB8AC3E}">
        <p14:creationId xmlns:p14="http://schemas.microsoft.com/office/powerpoint/2010/main" val="1378968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 y="0"/>
            <a:ext cx="594497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782" y="0"/>
            <a:ext cx="5614218" cy="6823587"/>
          </a:xfrm>
          <a:prstGeom prst="rect">
            <a:avLst/>
          </a:prstGeom>
        </p:spPr>
      </p:pic>
    </p:spTree>
    <p:extLst>
      <p:ext uri="{BB962C8B-B14F-4D97-AF65-F5344CB8AC3E}">
        <p14:creationId xmlns:p14="http://schemas.microsoft.com/office/powerpoint/2010/main" val="33978299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178651" y="1469146"/>
            <a:ext cx="9634653" cy="4402103"/>
          </a:xfrm>
          <a:prstGeom prst="rect">
            <a:avLst/>
          </a:prstGeom>
        </p:spPr>
        <p:txBody>
          <a:bodyPr wrap="square">
            <a:spAutoFit/>
          </a:bodyPr>
          <a:lstStyle/>
          <a:p>
            <a:pPr algn="just">
              <a:lnSpc>
                <a:spcPct val="150000"/>
              </a:lnSpc>
            </a:pPr>
            <a:r>
              <a:rPr lang="vi-VN" sz="2667" b="1"/>
              <a:t>      </a:t>
            </a:r>
            <a:r>
              <a:rPr lang="en-US" sz="2667" b="1">
                <a:solidFill>
                  <a:srgbClr val="002060"/>
                </a:solidFill>
                <a:latin typeface="Arial" panose="020B0604020202020204" pitchFamily="34" charset="0"/>
                <a:cs typeface="Arial" panose="020B0604020202020204" pitchFamily="34" charset="0"/>
              </a:rPr>
              <a:t>1.</a:t>
            </a:r>
            <a:r>
              <a:rPr lang="en-US" sz="2667">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Dạy</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học</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nói</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và</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nghe</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theo</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nguyên</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tắc</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giao</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tiếp</a:t>
            </a:r>
            <a:endParaRPr lang="en-US"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GV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chú</a:t>
            </a:r>
            <a:r>
              <a:rPr lang="en-US" sz="2667">
                <a:solidFill>
                  <a:srgbClr val="002060"/>
                </a:solidFill>
                <a:latin typeface="Arial" panose="020B0604020202020204" pitchFamily="34" charset="0"/>
                <a:cs typeface="Arial" panose="020B0604020202020204" pitchFamily="34" charset="0"/>
              </a:rPr>
              <a:t> ý </a:t>
            </a:r>
            <a:r>
              <a:rPr lang="en-US" sz="2667" err="1">
                <a:solidFill>
                  <a:srgbClr val="002060"/>
                </a:solidFill>
                <a:latin typeface="Arial" panose="020B0604020202020204" pitchFamily="34" charset="0"/>
                <a:cs typeface="Arial" panose="020B0604020202020204" pitchFamily="34" charset="0"/>
              </a:rPr>
              <a:t>những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nhân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tố</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sau</a:t>
            </a:r>
            <a:r>
              <a:rPr lang="en-US" sz="2667">
                <a:solidFill>
                  <a:srgbClr val="002060"/>
                </a:solidFill>
                <a:latin typeface="Arial" panose="020B0604020202020204" pitchFamily="34" charset="0"/>
                <a:cs typeface="Arial" panose="020B0604020202020204" pitchFamily="34" charset="0"/>
              </a:rPr>
              <a:t>: </a:t>
            </a:r>
            <a:endParaRPr lang="vi-VN"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 </a:t>
            </a:r>
            <a:r>
              <a:rPr lang="vi-VN" sz="2667" b="1">
                <a:solidFill>
                  <a:srgbClr val="002060"/>
                </a:solidFill>
                <a:latin typeface="Arial" panose="020B0604020202020204" pitchFamily="34" charset="0"/>
                <a:cs typeface="Arial" panose="020B0604020202020204" pitchFamily="34" charset="0"/>
              </a:rPr>
              <a:t>Đề tài </a:t>
            </a:r>
            <a:r>
              <a:rPr lang="en-US" sz="2667" b="1" err="1">
                <a:solidFill>
                  <a:srgbClr val="002060"/>
                </a:solidFill>
                <a:latin typeface="Arial" panose="020B0604020202020204" pitchFamily="34" charset="0"/>
                <a:cs typeface="Arial" panose="020B0604020202020204" pitchFamily="34" charset="0"/>
              </a:rPr>
              <a:t>giao</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tiếp</a:t>
            </a:r>
            <a:r>
              <a:rPr lang="en-US" sz="2667" b="1">
                <a:solidFill>
                  <a:srgbClr val="002060"/>
                </a:solidFill>
                <a:latin typeface="Arial" panose="020B0604020202020204" pitchFamily="34" charset="0"/>
                <a:cs typeface="Arial" panose="020B0604020202020204" pitchFamily="34" charset="0"/>
              </a:rPr>
              <a:t>:</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xác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định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được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những</a:t>
            </a:r>
            <a:r>
              <a:rPr lang="vi-VN"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nội</a:t>
            </a:r>
            <a:r>
              <a:rPr lang="en-US" sz="2667">
                <a:solidFill>
                  <a:srgbClr val="002060"/>
                </a:solidFill>
                <a:latin typeface="Arial" panose="020B0604020202020204" pitchFamily="34" charset="0"/>
                <a:cs typeface="Arial" panose="020B0604020202020204" pitchFamily="34" charset="0"/>
              </a:rPr>
              <a:t> dung </a:t>
            </a:r>
            <a:r>
              <a:rPr lang="en-US" sz="2667" err="1">
                <a:solidFill>
                  <a:srgbClr val="002060"/>
                </a:solidFill>
                <a:latin typeface="Arial" panose="020B0604020202020204" pitchFamily="34" charset="0"/>
                <a:cs typeface="Arial" panose="020B0604020202020204" pitchFamily="34" charset="0"/>
              </a:rPr>
              <a:t>cụ</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xuất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phát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từ</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chính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những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trải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nghiệm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vốn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sống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của</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em</a:t>
            </a:r>
            <a:r>
              <a:rPr lang="en-US" sz="2667">
                <a:solidFill>
                  <a:srgbClr val="002060"/>
                </a:solidFill>
                <a:latin typeface="Arial" panose="020B0604020202020204" pitchFamily="34" charset="0"/>
                <a:cs typeface="Arial" panose="020B0604020202020204" pitchFamily="34" charset="0"/>
              </a:rPr>
              <a:t>. GV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định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hướng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đề</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tài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nội</a:t>
            </a:r>
            <a:r>
              <a:rPr lang="en-US" sz="2667">
                <a:solidFill>
                  <a:srgbClr val="002060"/>
                </a:solidFill>
                <a:latin typeface="Arial" panose="020B0604020202020204" pitchFamily="34" charset="0"/>
                <a:cs typeface="Arial" panose="020B0604020202020204" pitchFamily="34" charset="0"/>
              </a:rPr>
              <a:t> dung </a:t>
            </a:r>
            <a:r>
              <a:rPr lang="en-US" sz="2667" err="1">
                <a:solidFill>
                  <a:srgbClr val="002060"/>
                </a:solidFill>
                <a:latin typeface="Arial" panose="020B0604020202020204" pitchFamily="34" charset="0"/>
                <a:cs typeface="Arial" panose="020B0604020202020204" pitchFamily="34" charset="0"/>
              </a:rPr>
              <a:t>giao</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tiếp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thực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sự</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gây</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hứng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thú</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cho</a:t>
            </a:r>
            <a:r>
              <a:rPr lang="en-US" sz="2667">
                <a:solidFill>
                  <a:srgbClr val="002060"/>
                </a:solidFill>
                <a:latin typeface="Arial" panose="020B0604020202020204" pitchFamily="34" charset="0"/>
                <a:cs typeface="Arial" panose="020B0604020202020204" pitchFamily="34" charset="0"/>
              </a:rPr>
              <a:t> HS </a:t>
            </a:r>
            <a:r>
              <a:rPr lang="vi-VN" sz="2667">
                <a:solidFill>
                  <a:srgbClr val="002060"/>
                </a:solidFill>
                <a:latin typeface="Arial" panose="020B0604020202020204" pitchFamily="34" charset="0"/>
                <a:cs typeface="Arial" panose="020B0604020202020204" pitchFamily="34" charset="0"/>
              </a:rPr>
              <a:t>và </a:t>
            </a:r>
            <a:r>
              <a:rPr lang="en-US" sz="2667" err="1">
                <a:solidFill>
                  <a:srgbClr val="002060"/>
                </a:solidFill>
                <a:latin typeface="Arial" panose="020B0604020202020204" pitchFamily="34" charset="0"/>
                <a:cs typeface="Arial" panose="020B0604020202020204" pitchFamily="34" charset="0"/>
              </a:rPr>
              <a:t>phù</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hợp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với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yêu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cầu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đạt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của</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bài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học</a:t>
            </a:r>
            <a:r>
              <a:rPr lang="en-US" sz="2667">
                <a:solidFill>
                  <a:srgbClr val="002060"/>
                </a:solidFill>
                <a:latin typeface="Arial" panose="020B0604020202020204" pitchFamily="34" charset="0"/>
                <a:cs typeface="Arial" panose="020B0604020202020204" pitchFamily="34" charset="0"/>
              </a:rPr>
              <a:t>.  </a:t>
            </a:r>
            <a:r>
              <a:rPr lang="vi-VN" sz="2667">
                <a:solidFill>
                  <a:srgbClr val="002060"/>
                </a:solidFill>
                <a:latin typeface="Arial" panose="020B0604020202020204" pitchFamily="34" charset="0"/>
                <a:cs typeface="Arial" panose="020B0604020202020204" pitchFamily="34" charset="0"/>
              </a:rPr>
              <a:t>  </a:t>
            </a:r>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149</a:t>
            </a:fld>
            <a:endParaRPr lang="en-US"/>
          </a:p>
        </p:txBody>
      </p:sp>
    </p:spTree>
    <p:extLst>
      <p:ext uri="{BB962C8B-B14F-4D97-AF65-F5344CB8AC3E}">
        <p14:creationId xmlns:p14="http://schemas.microsoft.com/office/powerpoint/2010/main" val="4210408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5D788F-3E32-4F91-9690-DD042496A2E8}"/>
              </a:ext>
            </a:extLst>
          </p:cNvPr>
          <p:cNvSpPr>
            <a:spLocks noGrp="1"/>
          </p:cNvSpPr>
          <p:nvPr>
            <p:ph idx="1"/>
          </p:nvPr>
        </p:nvSpPr>
        <p:spPr>
          <a:xfrm>
            <a:off x="619125" y="666751"/>
            <a:ext cx="7215620" cy="5456958"/>
          </a:xfrm>
        </p:spPr>
        <p:txBody>
          <a:bodyPr>
            <a:normAutofit lnSpcReduction="10000"/>
          </a:bodyPr>
          <a:lstStyle/>
          <a:p>
            <a:pPr marL="0" indent="0" algn="just">
              <a:lnSpc>
                <a:spcPct val="125000"/>
              </a:lnSpc>
              <a:buNone/>
            </a:pPr>
            <a:r>
              <a:rPr lang="en-US" sz="2800">
                <a:solidFill>
                  <a:srgbClr val="002060"/>
                </a:solidFill>
                <a:latin typeface="Arial" panose="020B0604020202020204" pitchFamily="34" charset="0"/>
                <a:cs typeface="Arial" panose="020B0604020202020204" pitchFamily="34" charset="0"/>
              </a:rPr>
              <a:t>     </a:t>
            </a:r>
            <a:r>
              <a:rPr lang="vi-VN">
                <a:solidFill>
                  <a:srgbClr val="002060"/>
                </a:solidFill>
              </a:rPr>
              <a:t>• </a:t>
            </a:r>
            <a:r>
              <a:rPr lang="en-US" sz="2800" err="1">
                <a:solidFill>
                  <a:srgbClr val="002060"/>
                </a:solidFill>
                <a:latin typeface="Arial" panose="020B0604020202020204" pitchFamily="34" charset="0"/>
                <a:cs typeface="Arial" panose="020B0604020202020204" pitchFamily="34" charset="0"/>
              </a:rPr>
              <a:t>Ngay</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sau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từng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ôn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tập</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là</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một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số</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phụ</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lục</a:t>
            </a:r>
            <a:r>
              <a:rPr lang="en-US" sz="2800">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Bảng</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tra</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cứu</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thuật</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ngữ</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Bảng</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giải</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thích</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một</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số</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thuật</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ngữ</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Bảng</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tra</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cứu</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một</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số</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yếu</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tố</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Hán</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Việt</a:t>
            </a:r>
            <a:r>
              <a:rPr lang="en-US" sz="2800" i="1">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và</a:t>
            </a:r>
            <a:r>
              <a:rPr lang="en-US" sz="2800">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Bảng</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tra</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cứu</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tên</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riêng</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nước</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ngoài</a:t>
            </a:r>
            <a:r>
              <a:rPr lang="en-US" sz="2800">
                <a:solidFill>
                  <a:srgbClr val="002060"/>
                </a:solidFill>
                <a:latin typeface="Arial" panose="020B0604020202020204" pitchFamily="34" charset="0"/>
                <a:cs typeface="Arial" panose="020B0604020202020204" pitchFamily="34" charset="0"/>
              </a:rPr>
              <a:t>. </a:t>
            </a:r>
          </a:p>
          <a:p>
            <a:pPr marL="0" indent="0" algn="just">
              <a:lnSpc>
                <a:spcPct val="125000"/>
              </a:lnSpc>
              <a:buNone/>
            </a:pPr>
            <a:r>
              <a:rPr lang="en-US">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Những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phụ</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lục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này</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vừa</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bổ</a:t>
            </a:r>
            <a:r>
              <a:rPr lang="en-US" sz="2800">
                <a:solidFill>
                  <a:srgbClr val="002060"/>
                </a:solidFill>
                <a:latin typeface="Arial" panose="020B0604020202020204" pitchFamily="34" charset="0"/>
                <a:cs typeface="Arial" panose="020B0604020202020204" pitchFamily="34" charset="0"/>
              </a:rPr>
              <a:t> sung </a:t>
            </a:r>
            <a:r>
              <a:rPr lang="en-US" sz="2800" err="1">
                <a:solidFill>
                  <a:srgbClr val="002060"/>
                </a:solidFill>
                <a:latin typeface="Arial" panose="020B0604020202020204" pitchFamily="34" charset="0"/>
                <a:cs typeface="Arial" panose="020B0604020202020204" pitchFamily="34" charset="0"/>
              </a:rPr>
              <a:t>kiến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thức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và</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thông</a:t>
            </a:r>
            <a:r>
              <a:rPr lang="en-US" sz="2800">
                <a:solidFill>
                  <a:srgbClr val="002060"/>
                </a:solidFill>
                <a:latin typeface="Arial" panose="020B0604020202020204" pitchFamily="34" charset="0"/>
                <a:cs typeface="Arial" panose="020B0604020202020204" pitchFamily="34" charset="0"/>
              </a:rPr>
              <a:t> tin </a:t>
            </a:r>
            <a:r>
              <a:rPr lang="en-US" sz="2800" err="1">
                <a:solidFill>
                  <a:srgbClr val="002060"/>
                </a:solidFill>
                <a:latin typeface="Arial" panose="020B0604020202020204" pitchFamily="34" charset="0"/>
                <a:cs typeface="Arial" panose="020B0604020202020204" pitchFamily="34" charset="0"/>
              </a:rPr>
              <a:t>cho</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chính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vừa</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giúp</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từng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bước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làm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quen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với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thao</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tìm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kiếm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thông</a:t>
            </a:r>
            <a:r>
              <a:rPr lang="en-US" sz="2800">
                <a:solidFill>
                  <a:srgbClr val="002060"/>
                </a:solidFill>
                <a:latin typeface="Arial" panose="020B0604020202020204" pitchFamily="34" charset="0"/>
                <a:cs typeface="Arial" panose="020B0604020202020204" pitchFamily="34" charset="0"/>
              </a:rPr>
              <a:t> tin </a:t>
            </a:r>
            <a:r>
              <a:rPr lang="en-US" sz="2800" err="1">
                <a:solidFill>
                  <a:srgbClr val="002060"/>
                </a:solidFill>
                <a:latin typeface="Arial" panose="020B0604020202020204" pitchFamily="34" charset="0"/>
                <a:cs typeface="Arial" panose="020B0604020202020204" pitchFamily="34" charset="0"/>
              </a:rPr>
              <a:t>khi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sử</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dụng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một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cuốn</a:t>
            </a:r>
            <a:r>
              <a:rPr lang="en-US" sz="2800">
                <a:solidFill>
                  <a:srgbClr val="002060"/>
                </a:solidFill>
                <a:latin typeface="Arial" panose="020B0604020202020204" pitchFamily="34" charset="0"/>
                <a:cs typeface="Arial" panose="020B0604020202020204" pitchFamily="34" charset="0"/>
              </a:rPr>
              <a:t> SGK hay </a:t>
            </a:r>
            <a:r>
              <a:rPr lang="en-US" sz="2800" err="1">
                <a:solidFill>
                  <a:srgbClr val="002060"/>
                </a:solidFill>
                <a:latin typeface="Arial" panose="020B0604020202020204" pitchFamily="34" charset="0"/>
                <a:cs typeface="Arial" panose="020B0604020202020204" pitchFamily="34" charset="0"/>
              </a:rPr>
              <a:t>sách</a:t>
            </a:r>
            <a:r>
              <a:rPr lang="en-US" sz="2800">
                <a:solidFill>
                  <a:srgbClr val="002060"/>
                </a:solidFill>
                <a:latin typeface="Arial" panose="020B0604020202020204" pitchFamily="34" charset="0"/>
                <a:cs typeface="Arial" panose="020B0604020202020204" pitchFamily="34" charset="0"/>
              </a:rPr>
              <a:t> khoa </a:t>
            </a:r>
            <a:r>
              <a:rPr lang="en-US" sz="2800" err="1">
                <a:solidFill>
                  <a:srgbClr val="002060"/>
                </a:solidFill>
                <a:latin typeface="Arial" panose="020B0604020202020204" pitchFamily="34" charset="0"/>
                <a:cs typeface="Arial" panose="020B0604020202020204" pitchFamily="34" charset="0"/>
              </a:rPr>
              <a:t>học</a:t>
            </a:r>
            <a:r>
              <a:rPr lang="en-US" sz="2800">
                <a:solidFill>
                  <a:srgbClr val="002060"/>
                </a:solidFill>
                <a:latin typeface="Arial" panose="020B0604020202020204" pitchFamily="34" charset="0"/>
                <a:cs typeface="Arial" panose="020B0604020202020204" pitchFamily="34" charset="0"/>
              </a:rPr>
              <a:t>.</a:t>
            </a:r>
          </a:p>
          <a:p>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3136" y="269300"/>
            <a:ext cx="4138864" cy="5773015"/>
          </a:xfrm>
          <a:prstGeom prst="rect">
            <a:avLst/>
          </a:prstGeom>
        </p:spPr>
      </p:pic>
      <p:sp>
        <p:nvSpPr>
          <p:cNvPr id="4" name="Slide Number Placeholder 3"/>
          <p:cNvSpPr>
            <a:spLocks noGrp="1"/>
          </p:cNvSpPr>
          <p:nvPr>
            <p:ph type="sldNum" sz="quarter" idx="12"/>
          </p:nvPr>
        </p:nvSpPr>
        <p:spPr/>
        <p:txBody>
          <a:bodyPr/>
          <a:lstStyle/>
          <a:p>
            <a:fld id="{0C846248-0222-4A3A-B22E-4E2A0B918D57}" type="slidenum">
              <a:rPr lang="en-US" smtClean="0"/>
              <a:pPr/>
              <a:t>15</a:t>
            </a:fld>
            <a:endParaRPr lang="en-US"/>
          </a:p>
        </p:txBody>
      </p:sp>
    </p:spTree>
    <p:extLst>
      <p:ext uri="{BB962C8B-B14F-4D97-AF65-F5344CB8AC3E}">
        <p14:creationId xmlns:p14="http://schemas.microsoft.com/office/powerpoint/2010/main" val="114424609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239025" y="1456228"/>
            <a:ext cx="9892371" cy="3991606"/>
          </a:xfrm>
          <a:prstGeom prst="rect">
            <a:avLst/>
          </a:prstGeom>
        </p:spPr>
        <p:txBody>
          <a:bodyPr wrap="square">
            <a:spAutoFit/>
          </a:bodyPr>
          <a:lstStyle/>
          <a:p>
            <a:pPr indent="304784" algn="just">
              <a:lnSpc>
                <a:spcPct val="150000"/>
              </a:lnSpc>
              <a:spcBef>
                <a:spcPts val="800"/>
              </a:spcBef>
              <a:spcAft>
                <a:spcPts val="800"/>
              </a:spcAft>
            </a:pP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đích</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giao</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tiếp</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đều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xác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rõ</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đích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vi-VN" sz="2667">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304784" algn="just">
              <a:lnSpc>
                <a:spcPct val="150000"/>
              </a:lnSpc>
              <a:spcBef>
                <a:spcPts val="800"/>
              </a:spcBef>
              <a:spcAft>
                <a:spcPts val="800"/>
              </a:spcAft>
            </a:pP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Tuy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nhiên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gợi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chủ</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đích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rõ</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ràng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Muốn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rõ</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vấn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gì</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chia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sẻ</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gì</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trọng</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Mong</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muốn</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nắm</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bắt</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gì</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sau</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mình</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bày</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i="1"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667"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150</a:t>
            </a:fld>
            <a:endParaRPr lang="en-US"/>
          </a:p>
        </p:txBody>
      </p:sp>
    </p:spTree>
    <p:extLst>
      <p:ext uri="{BB962C8B-B14F-4D97-AF65-F5344CB8AC3E}">
        <p14:creationId xmlns:p14="http://schemas.microsoft.com/office/powerpoint/2010/main" val="4040112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457094" y="1557259"/>
            <a:ext cx="9396761" cy="3786421"/>
          </a:xfrm>
          <a:prstGeom prst="rect">
            <a:avLst/>
          </a:prstGeom>
        </p:spPr>
        <p:txBody>
          <a:bodyPr wrap="square">
            <a:spAutoFit/>
          </a:bodyPr>
          <a:lstStyle/>
          <a:p>
            <a:pPr algn="just">
              <a:lnSpc>
                <a:spcPct val="150000"/>
              </a:lnSpc>
            </a:pPr>
            <a:r>
              <a:rPr lang="vi-VN" sz="2667">
                <a:solidFill>
                  <a:srgbClr val="002060"/>
                </a:solidFill>
              </a:rPr>
              <a:t>     </a:t>
            </a:r>
            <a:r>
              <a:rPr lang="en-US" sz="2667">
                <a:solidFill>
                  <a:srgbClr val="002060"/>
                </a:solidFill>
              </a:rPr>
              <a:t>– </a:t>
            </a:r>
            <a:r>
              <a:rPr lang="en-US" sz="2667" b="1">
                <a:solidFill>
                  <a:srgbClr val="002060"/>
                </a:solidFill>
              </a:rPr>
              <a:t>N</a:t>
            </a:r>
            <a:r>
              <a:rPr lang="vi-VN" sz="2667" b="1">
                <a:solidFill>
                  <a:srgbClr val="002060"/>
                </a:solidFill>
              </a:rPr>
              <a:t>gười nghe</a:t>
            </a:r>
            <a:r>
              <a:rPr lang="en-US" sz="2667">
                <a:solidFill>
                  <a:srgbClr val="002060"/>
                </a:solidFill>
              </a:rPr>
              <a:t>: HS </a:t>
            </a:r>
            <a:r>
              <a:rPr lang="en-US" sz="2667" err="1">
                <a:solidFill>
                  <a:srgbClr val="002060"/>
                </a:solidFill>
              </a:rPr>
              <a:t>cần</a:t>
            </a:r>
            <a:r>
              <a:rPr lang="en-US" sz="2667">
                <a:solidFill>
                  <a:srgbClr val="002060"/>
                </a:solidFill>
              </a:rPr>
              <a:t> </a:t>
            </a:r>
            <a:r>
              <a:rPr lang="en-US" sz="2667" err="1">
                <a:solidFill>
                  <a:srgbClr val="002060"/>
                </a:solidFill>
              </a:rPr>
              <a:t>xác</a:t>
            </a:r>
            <a:r>
              <a:rPr lang="en-US" sz="2667">
                <a:solidFill>
                  <a:srgbClr val="002060"/>
                </a:solidFill>
              </a:rPr>
              <a:t> </a:t>
            </a:r>
            <a:r>
              <a:rPr lang="en-US" sz="2667" err="1">
                <a:solidFill>
                  <a:srgbClr val="002060"/>
                </a:solidFill>
              </a:rPr>
              <a:t>định</a:t>
            </a:r>
            <a:r>
              <a:rPr lang="en-US" sz="2667">
                <a:solidFill>
                  <a:srgbClr val="002060"/>
                </a:solidFill>
              </a:rPr>
              <a:t> </a:t>
            </a:r>
            <a:r>
              <a:rPr lang="vi-VN" sz="2667">
                <a:solidFill>
                  <a:srgbClr val="002060"/>
                </a:solidFill>
              </a:rPr>
              <a:t>người nghe là ai, trong phạm vi không gian nào để có cách trình bày phù hợp.</a:t>
            </a:r>
          </a:p>
          <a:p>
            <a:pPr algn="just">
              <a:lnSpc>
                <a:spcPct val="150000"/>
              </a:lnSpc>
            </a:pP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tiện</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giao</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tiếp</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Cùng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việc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trao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đổi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tiện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phi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kèm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đồ</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ảnh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điệu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bộ</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cử</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2667">
                <a:solidFill>
                  <a:srgbClr val="002060"/>
                </a:solidFill>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151</a:t>
            </a:fld>
            <a:endParaRPr lang="en-US"/>
          </a:p>
        </p:txBody>
      </p:sp>
    </p:spTree>
    <p:extLst>
      <p:ext uri="{BB962C8B-B14F-4D97-AF65-F5344CB8AC3E}">
        <p14:creationId xmlns:p14="http://schemas.microsoft.com/office/powerpoint/2010/main" val="3111650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0801" y="1526481"/>
            <a:ext cx="9402619" cy="3786421"/>
          </a:xfrm>
          <a:prstGeom prst="rect">
            <a:avLst/>
          </a:prstGeom>
        </p:spPr>
        <p:txBody>
          <a:bodyPr wrap="square">
            <a:spAutoFit/>
          </a:bodyPr>
          <a:lstStyle/>
          <a:p>
            <a:pPr algn="just">
              <a:lnSpc>
                <a:spcPct val="150000"/>
              </a:lnSpc>
            </a:pPr>
            <a:r>
              <a:rPr lang="vi-VN" sz="2667" b="1"/>
              <a:t>      </a:t>
            </a:r>
            <a:r>
              <a:rPr lang="en-US" sz="2667" b="1">
                <a:solidFill>
                  <a:srgbClr val="002060"/>
                </a:solidFill>
                <a:latin typeface="Arial" panose="020B0604020202020204" pitchFamily="34" charset="0"/>
                <a:cs typeface="Arial" panose="020B0604020202020204" pitchFamily="34" charset="0"/>
              </a:rPr>
              <a:t>2.</a:t>
            </a:r>
            <a:r>
              <a:rPr lang="en-US" sz="2667">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Dạy</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học</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nói</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và</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nghe</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gắn</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kết</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với</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đọc</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viết</a:t>
            </a:r>
            <a:endParaRPr lang="en-US" sz="2667">
              <a:solidFill>
                <a:srgbClr val="002060"/>
              </a:solidFill>
              <a:latin typeface="Arial" panose="020B0604020202020204" pitchFamily="34" charset="0"/>
              <a:cs typeface="Arial" panose="020B0604020202020204" pitchFamily="34" charset="0"/>
            </a:endParaRPr>
          </a:p>
          <a:p>
            <a:pPr algn="just">
              <a:lnSpc>
                <a:spcPct val="150000"/>
              </a:lnSpc>
            </a:pPr>
            <a:r>
              <a:rPr lang="en-US" sz="2667">
                <a:solidFill>
                  <a:srgbClr val="002060"/>
                </a:solidFill>
                <a:latin typeface="Arial" panose="020B0604020202020204" pitchFamily="34" charset="0"/>
                <a:cs typeface="Arial" panose="020B0604020202020204" pitchFamily="34" charset="0"/>
              </a:rPr>
              <a:t>  </a:t>
            </a:r>
            <a:r>
              <a:rPr lang="vi-VN" sz="2667">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GV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chú</a:t>
            </a:r>
            <a:r>
              <a:rPr lang="en-US" sz="2667">
                <a:solidFill>
                  <a:srgbClr val="002060"/>
                </a:solidFill>
                <a:latin typeface="Arial" panose="020B0604020202020204" pitchFamily="34" charset="0"/>
                <a:cs typeface="Arial" panose="020B0604020202020204" pitchFamily="34" charset="0"/>
              </a:rPr>
              <a:t> ý </a:t>
            </a:r>
            <a:r>
              <a:rPr lang="en-US" sz="2667" err="1">
                <a:solidFill>
                  <a:srgbClr val="002060"/>
                </a:solidFill>
                <a:latin typeface="Arial" panose="020B0604020202020204" pitchFamily="34" charset="0"/>
                <a:cs typeface="Arial" panose="020B0604020202020204" pitchFamily="34" charset="0"/>
              </a:rPr>
              <a:t>mối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quan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hệ</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tích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hợp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kết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nối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chặt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chẽ</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giữa</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hoạt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động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viết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với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hoạt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động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nói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và</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nghe</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trong</a:t>
            </a:r>
            <a:r>
              <a:rPr lang="en-US" sz="2667">
                <a:solidFill>
                  <a:srgbClr val="002060"/>
                </a:solidFill>
                <a:latin typeface="Arial" panose="020B0604020202020204" pitchFamily="34" charset="0"/>
                <a:cs typeface="Arial" panose="020B0604020202020204" pitchFamily="34" charset="0"/>
              </a:rPr>
              <a:t> </a:t>
            </a:r>
            <a:r>
              <a:rPr lang="en-US" sz="2667" i="1" err="1">
                <a:solidFill>
                  <a:srgbClr val="002060"/>
                </a:solidFill>
                <a:latin typeface="Arial" panose="020B0604020202020204" pitchFamily="34" charset="0"/>
                <a:cs typeface="Arial" panose="020B0604020202020204" pitchFamily="34" charset="0"/>
              </a:rPr>
              <a:t>Ngữ</a:t>
            </a:r>
            <a:r>
              <a:rPr lang="en-US" sz="2667" i="1">
                <a:solidFill>
                  <a:srgbClr val="002060"/>
                </a:solidFill>
                <a:latin typeface="Arial" panose="020B0604020202020204" pitchFamily="34" charset="0"/>
                <a:cs typeface="Arial" panose="020B0604020202020204" pitchFamily="34" charset="0"/>
              </a:rPr>
              <a:t> </a:t>
            </a:r>
            <a:r>
              <a:rPr lang="en-US" sz="2667" i="1" err="1">
                <a:solidFill>
                  <a:srgbClr val="002060"/>
                </a:solidFill>
                <a:latin typeface="Arial" panose="020B0604020202020204" pitchFamily="34" charset="0"/>
                <a:cs typeface="Arial" panose="020B0604020202020204" pitchFamily="34" charset="0"/>
              </a:rPr>
              <a:t>văn</a:t>
            </a:r>
            <a:r>
              <a:rPr lang="en-US" sz="2667" i="1">
                <a:solidFill>
                  <a:srgbClr val="002060"/>
                </a:solidFill>
                <a:latin typeface="Arial" panose="020B0604020202020204" pitchFamily="34" charset="0"/>
                <a:cs typeface="Arial" panose="020B0604020202020204" pitchFamily="34" charset="0"/>
              </a:rPr>
              <a:t> </a:t>
            </a:r>
            <a:r>
              <a:rPr lang="vi-VN" sz="2667" i="1">
                <a:solidFill>
                  <a:srgbClr val="002060"/>
                </a:solidFill>
                <a:latin typeface="Arial" panose="020B0604020202020204" pitchFamily="34" charset="0"/>
                <a:cs typeface="Arial" panose="020B0604020202020204" pitchFamily="34" charset="0"/>
              </a:rPr>
              <a:t>10</a:t>
            </a:r>
            <a:r>
              <a:rPr lang="en-US" sz="2667" i="1">
                <a:solidFill>
                  <a:srgbClr val="002060"/>
                </a:solidFill>
                <a:latin typeface="Arial" panose="020B0604020202020204" pitchFamily="34" charset="0"/>
                <a:cs typeface="Arial" panose="020B0604020202020204" pitchFamily="34" charset="0"/>
              </a:rPr>
              <a:t>. </a:t>
            </a:r>
            <a:endParaRPr lang="vi-VN" sz="2667" i="1">
              <a:solidFill>
                <a:srgbClr val="002060"/>
              </a:solidFill>
              <a:latin typeface="Arial" panose="020B0604020202020204" pitchFamily="34" charset="0"/>
              <a:cs typeface="Arial" panose="020B0604020202020204" pitchFamily="34" charset="0"/>
            </a:endParaRPr>
          </a:p>
          <a:p>
            <a:pPr algn="just">
              <a:lnSpc>
                <a:spcPct val="150000"/>
              </a:lnSpc>
            </a:pPr>
            <a:r>
              <a:rPr lang="vi-VN" sz="2667" i="1">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Mối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quan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hệ</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này</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hiện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trên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cả</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phương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diện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loại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loại</a:t>
            </a:r>
            <a:r>
              <a:rPr lang="en-US" sz="2667">
                <a:solidFill>
                  <a:srgbClr val="002060"/>
                </a:solidFill>
                <a:latin typeface="Arial" panose="020B0604020202020204" pitchFamily="34" charset="0"/>
                <a:cs typeface="Arial" panose="020B0604020202020204" pitchFamily="34" charset="0"/>
              </a:rPr>
              <a:t> VB </a:t>
            </a:r>
            <a:r>
              <a:rPr lang="en-US" sz="2667" err="1">
                <a:solidFill>
                  <a:srgbClr val="002060"/>
                </a:solidFill>
                <a:latin typeface="Arial" panose="020B0604020202020204" pitchFamily="34" charset="0"/>
                <a:cs typeface="Arial" panose="020B0604020202020204" pitchFamily="34" charset="0"/>
              </a:rPr>
              <a:t>lẫn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chủ</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đề</a:t>
            </a:r>
            <a:r>
              <a:rPr lang="en-US" sz="2667">
                <a:solidFill>
                  <a:srgbClr val="002060"/>
                </a:solidFill>
                <a:latin typeface="Arial" panose="020B0604020202020204" pitchFamily="34" charset="0"/>
                <a:cs typeface="Arial" panose="020B0604020202020204" pitchFamily="34" charset="0"/>
              </a:rPr>
              <a:t>.</a:t>
            </a:r>
            <a:endParaRPr lang="vi-VN" sz="2667" b="1">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152</a:t>
            </a:fld>
            <a:endParaRPr lang="en-US"/>
          </a:p>
        </p:txBody>
      </p:sp>
    </p:spTree>
    <p:extLst>
      <p:ext uri="{BB962C8B-B14F-4D97-AF65-F5344CB8AC3E}">
        <p14:creationId xmlns:p14="http://schemas.microsoft.com/office/powerpoint/2010/main" val="21998883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41733" y="1114472"/>
            <a:ext cx="10437468" cy="4914230"/>
          </a:xfrm>
          <a:prstGeom prst="rect">
            <a:avLst/>
          </a:prstGeom>
        </p:spPr>
        <p:txBody>
          <a:bodyPr wrap="square">
            <a:spAutoFit/>
          </a:bodyPr>
          <a:lstStyle/>
          <a:p>
            <a:pPr indent="304784" algn="just">
              <a:lnSpc>
                <a:spcPct val="125000"/>
              </a:lnSpc>
              <a:spcBef>
                <a:spcPts val="600"/>
              </a:spcBef>
              <a:spcAft>
                <a:spcPts val="600"/>
              </a:spcAft>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a:solidFill>
                  <a:srgbClr val="002060"/>
                </a:solidFill>
                <a:ea typeface="Calibri" panose="020F0502020204030204" pitchFamily="34" charset="0"/>
                <a:cs typeface="Arial" panose="020B0604020202020204" pitchFamily="34" charset="0"/>
              </a:rPr>
              <a:t>3. </a:t>
            </a:r>
            <a:r>
              <a:rPr lang="en-US" sz="2400" b="1" err="1">
                <a:solidFill>
                  <a:srgbClr val="002060"/>
                </a:solidFill>
                <a:ea typeface="Calibri" panose="020F0502020204030204" pitchFamily="34" charset="0"/>
                <a:cs typeface="Arial" panose="020B0604020202020204" pitchFamily="34" charset="0"/>
              </a:rPr>
              <a:t>Các</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kiểu</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bài</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nói</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và</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nghe</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trong</a:t>
            </a:r>
            <a:r>
              <a:rPr lang="en-US" sz="2400" b="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Ngữ</a:t>
            </a:r>
            <a:r>
              <a:rPr lang="en-US" sz="2400" b="1" i="1">
                <a:solidFill>
                  <a:srgbClr val="002060"/>
                </a:solidFill>
                <a:ea typeface="Calibri" panose="020F0502020204030204" pitchFamily="34" charset="0"/>
                <a:cs typeface="Arial" panose="020B0604020202020204" pitchFamily="34" charset="0"/>
              </a:rPr>
              <a:t> </a:t>
            </a:r>
            <a:r>
              <a:rPr lang="en-US" sz="2400" b="1" i="1" err="1">
                <a:solidFill>
                  <a:srgbClr val="002060"/>
                </a:solidFill>
                <a:ea typeface="Calibri" panose="020F0502020204030204" pitchFamily="34" charset="0"/>
                <a:cs typeface="Arial" panose="020B0604020202020204" pitchFamily="34" charset="0"/>
              </a:rPr>
              <a:t>văn</a:t>
            </a:r>
            <a:r>
              <a:rPr lang="en-US" sz="2400" b="1" i="1">
                <a:solidFill>
                  <a:srgbClr val="002060"/>
                </a:solidFill>
                <a:ea typeface="Calibri" panose="020F0502020204030204" pitchFamily="34" charset="0"/>
                <a:cs typeface="Arial" panose="020B0604020202020204" pitchFamily="34" charset="0"/>
              </a:rPr>
              <a:t> </a:t>
            </a:r>
            <a:r>
              <a:rPr lang="vi-VN" sz="2400" b="1" i="1">
                <a:solidFill>
                  <a:srgbClr val="002060"/>
                </a:solidFill>
                <a:ea typeface="Calibri" panose="020F0502020204030204" pitchFamily="34" charset="0"/>
                <a:cs typeface="Arial" panose="020B0604020202020204" pitchFamily="34" charset="0"/>
              </a:rPr>
              <a:t>10</a:t>
            </a:r>
            <a:endParaRPr lang="en-US" sz="2400">
              <a:solidFill>
                <a:srgbClr val="002060"/>
              </a:solidFill>
              <a:ea typeface="Calibri" panose="020F0502020204030204" pitchFamily="34" charset="0"/>
              <a:cs typeface="Arial" panose="020B0604020202020204" pitchFamily="34" charset="0"/>
            </a:endParaRPr>
          </a:p>
          <a:p>
            <a:pPr indent="304784" algn="just">
              <a:lnSpc>
                <a:spcPct val="125000"/>
              </a:lnSpc>
              <a:spcBef>
                <a:spcPts val="600"/>
              </a:spcBef>
              <a:spcAft>
                <a:spcPts val="600"/>
              </a:spcAft>
            </a:pPr>
            <a:r>
              <a:rPr lang="en-US" sz="2400">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Được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phân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bố</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liên</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tục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trong</a:t>
            </a:r>
            <a:r>
              <a:rPr lang="en-US" sz="2400">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9</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bài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học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hoạt</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động</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nói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và</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nghe</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trong</a:t>
            </a:r>
            <a:r>
              <a:rPr lang="en-US" sz="2400">
                <a:solidFill>
                  <a:srgbClr val="002060"/>
                </a:solidFill>
                <a:ea typeface="Calibri" panose="020F0502020204030204" pitchFamily="34" charset="0"/>
                <a:cs typeface="Arial" panose="020B0604020202020204" pitchFamily="34" charset="0"/>
              </a:rPr>
              <a:t> </a:t>
            </a:r>
            <a:r>
              <a:rPr lang="en-US" sz="2400" i="1" err="1">
                <a:solidFill>
                  <a:srgbClr val="002060"/>
                </a:solidFill>
                <a:ea typeface="Calibri" panose="020F0502020204030204" pitchFamily="34" charset="0"/>
                <a:cs typeface="Arial" panose="020B0604020202020204" pitchFamily="34" charset="0"/>
              </a:rPr>
              <a:t>Ngữ</a:t>
            </a:r>
            <a:r>
              <a:rPr lang="en-US" sz="2400" i="1">
                <a:solidFill>
                  <a:srgbClr val="002060"/>
                </a:solidFill>
                <a:ea typeface="Calibri" panose="020F0502020204030204" pitchFamily="34" charset="0"/>
                <a:cs typeface="Arial" panose="020B0604020202020204" pitchFamily="34" charset="0"/>
              </a:rPr>
              <a:t> </a:t>
            </a:r>
            <a:r>
              <a:rPr lang="en-US" sz="2400" i="1" err="1">
                <a:solidFill>
                  <a:srgbClr val="002060"/>
                </a:solidFill>
                <a:ea typeface="Calibri" panose="020F0502020204030204" pitchFamily="34" charset="0"/>
                <a:cs typeface="Arial" panose="020B0604020202020204" pitchFamily="34" charset="0"/>
              </a:rPr>
              <a:t>văn</a:t>
            </a:r>
            <a:r>
              <a:rPr lang="en-US" sz="2400" i="1">
                <a:solidFill>
                  <a:srgbClr val="002060"/>
                </a:solidFill>
                <a:ea typeface="Calibri" panose="020F0502020204030204" pitchFamily="34" charset="0"/>
                <a:cs typeface="Arial" panose="020B0604020202020204" pitchFamily="34" charset="0"/>
              </a:rPr>
              <a:t> </a:t>
            </a:r>
            <a:r>
              <a:rPr lang="vi-VN" sz="2400" i="1">
                <a:solidFill>
                  <a:srgbClr val="002060"/>
                </a:solidFill>
                <a:ea typeface="Calibri" panose="020F0502020204030204" pitchFamily="34" charset="0"/>
                <a:cs typeface="Arial" panose="020B0604020202020204" pitchFamily="34" charset="0"/>
              </a:rPr>
              <a:t>10</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chủ</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yếu</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tập</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trung</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vào</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các</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kiểu</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bài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sau</a:t>
            </a:r>
            <a:r>
              <a:rPr lang="en-US" sz="2400">
                <a:solidFill>
                  <a:srgbClr val="002060"/>
                </a:solidFill>
                <a:ea typeface="Calibri" panose="020F0502020204030204" pitchFamily="34" charset="0"/>
                <a:cs typeface="Arial" panose="020B0604020202020204" pitchFamily="34" charset="0"/>
              </a:rPr>
              <a:t>: </a:t>
            </a:r>
          </a:p>
          <a:p>
            <a:pPr algn="just">
              <a:lnSpc>
                <a:spcPct val="125000"/>
              </a:lnSpc>
              <a:spcBef>
                <a:spcPts val="600"/>
              </a:spcBef>
              <a:spcAft>
                <a:spcPts val="600"/>
              </a:spcAft>
            </a:pPr>
            <a:r>
              <a:rPr lang="en-US" sz="2400" b="1">
                <a:solidFill>
                  <a:srgbClr val="002060"/>
                </a:solidFill>
              </a:rPr>
              <a:t> </a:t>
            </a:r>
            <a:r>
              <a:rPr lang="vi-VN" sz="2400" b="1">
                <a:solidFill>
                  <a:srgbClr val="002060"/>
                </a:solidFill>
              </a:rPr>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rPr>
              <a:t>Giới</a:t>
            </a:r>
            <a:r>
              <a:rPr lang="en-US" sz="2400">
                <a:solidFill>
                  <a:srgbClr val="002060"/>
                </a:solidFill>
              </a:rPr>
              <a:t> </a:t>
            </a:r>
            <a:r>
              <a:rPr lang="en-US" sz="2400" err="1">
                <a:solidFill>
                  <a:srgbClr val="002060"/>
                </a:solidFill>
              </a:rPr>
              <a:t>thiệu</a:t>
            </a:r>
            <a:r>
              <a:rPr lang="en-US" sz="2400">
                <a:solidFill>
                  <a:srgbClr val="002060"/>
                </a:solidFill>
              </a:rPr>
              <a:t>, </a:t>
            </a:r>
            <a:r>
              <a:rPr lang="en-US" sz="2400" err="1">
                <a:solidFill>
                  <a:srgbClr val="002060"/>
                </a:solidFill>
              </a:rPr>
              <a:t>đánh</a:t>
            </a:r>
            <a:r>
              <a:rPr lang="en-US" sz="2400">
                <a:solidFill>
                  <a:srgbClr val="002060"/>
                </a:solidFill>
              </a:rPr>
              <a:t> </a:t>
            </a:r>
            <a:r>
              <a:rPr lang="en-US" sz="2400" err="1">
                <a:solidFill>
                  <a:srgbClr val="002060"/>
                </a:solidFill>
              </a:rPr>
              <a:t>giá</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và</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truyện</a:t>
            </a:r>
            <a:r>
              <a:rPr lang="vi-VN" sz="2400">
                <a:solidFill>
                  <a:srgbClr val="002060"/>
                </a:solidFill>
              </a:rPr>
              <a:t> (</a:t>
            </a:r>
            <a:r>
              <a:rPr lang="en-US" sz="2400">
                <a:solidFill>
                  <a:srgbClr val="002060"/>
                </a:solidFill>
              </a:rPr>
              <a:t>B</a:t>
            </a:r>
            <a:r>
              <a:rPr lang="vi-VN" sz="2400">
                <a:solidFill>
                  <a:srgbClr val="002060"/>
                </a:solidFill>
              </a:rPr>
              <a:t>ài 1).</a:t>
            </a:r>
            <a:endParaRPr lang="en-US" sz="2400">
              <a:solidFill>
                <a:srgbClr val="002060"/>
              </a:solidFill>
            </a:endParaRPr>
          </a:p>
          <a:p>
            <a:pPr algn="just">
              <a:lnSpc>
                <a:spcPct val="125000"/>
              </a:lnSpc>
              <a:spcBef>
                <a:spcPts val="600"/>
              </a:spcBef>
              <a:spcAft>
                <a:spcPts val="600"/>
              </a:spcAft>
            </a:pPr>
            <a:r>
              <a:rPr lang="vi-VN" sz="2400">
                <a:solidFill>
                  <a:srgbClr val="002060"/>
                </a:solidFill>
              </a:rPr>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rPr>
              <a:t>Giới</a:t>
            </a:r>
            <a:r>
              <a:rPr lang="en-US" sz="2400">
                <a:solidFill>
                  <a:srgbClr val="002060"/>
                </a:solidFill>
              </a:rPr>
              <a:t> </a:t>
            </a:r>
            <a:r>
              <a:rPr lang="en-US" sz="2400" err="1">
                <a:solidFill>
                  <a:srgbClr val="002060"/>
                </a:solidFill>
              </a:rPr>
              <a:t>thiệu</a:t>
            </a:r>
            <a:r>
              <a:rPr lang="en-US" sz="2400">
                <a:solidFill>
                  <a:srgbClr val="002060"/>
                </a:solidFill>
              </a:rPr>
              <a:t>, </a:t>
            </a:r>
            <a:r>
              <a:rPr lang="en-US" sz="2400" err="1">
                <a:solidFill>
                  <a:srgbClr val="002060"/>
                </a:solidFill>
              </a:rPr>
              <a:t>đánh</a:t>
            </a:r>
            <a:r>
              <a:rPr lang="en-US" sz="2400">
                <a:solidFill>
                  <a:srgbClr val="002060"/>
                </a:solidFill>
              </a:rPr>
              <a:t> </a:t>
            </a:r>
            <a:r>
              <a:rPr lang="en-US" sz="2400" err="1">
                <a:solidFill>
                  <a:srgbClr val="002060"/>
                </a:solidFill>
              </a:rPr>
              <a:t>giá</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và</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thơ</a:t>
            </a:r>
            <a:r>
              <a:rPr lang="vi-VN" sz="2400">
                <a:solidFill>
                  <a:srgbClr val="002060"/>
                </a:solidFill>
              </a:rPr>
              <a:t> (</a:t>
            </a:r>
            <a:r>
              <a:rPr lang="en-US" sz="2400">
                <a:solidFill>
                  <a:srgbClr val="002060"/>
                </a:solidFill>
              </a:rPr>
              <a:t>B</a:t>
            </a:r>
            <a:r>
              <a:rPr lang="vi-VN" sz="2400">
                <a:solidFill>
                  <a:srgbClr val="002060"/>
                </a:solidFill>
              </a:rPr>
              <a:t>ài 2).</a:t>
            </a:r>
            <a:endParaRPr lang="en-US" sz="2400">
              <a:solidFill>
                <a:srgbClr val="002060"/>
              </a:solidFill>
            </a:endParaRPr>
          </a:p>
          <a:p>
            <a:pPr algn="just">
              <a:lnSpc>
                <a:spcPct val="125000"/>
              </a:lnSpc>
              <a:spcBef>
                <a:spcPts val="600"/>
              </a:spcBef>
              <a:spcAft>
                <a:spcPts val="600"/>
              </a:spcAft>
            </a:pPr>
            <a:r>
              <a:rPr lang="vi-VN" sz="2400">
                <a:solidFill>
                  <a:srgbClr val="002060"/>
                </a:solidFill>
              </a:rPr>
              <a:t>    </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rPr>
              <a:t>Trình</a:t>
            </a:r>
            <a:r>
              <a:rPr lang="en-US" sz="2400">
                <a:solidFill>
                  <a:srgbClr val="002060"/>
                </a:solidFill>
              </a:rPr>
              <a:t> </a:t>
            </a:r>
            <a:r>
              <a:rPr lang="en-US" sz="2400" err="1">
                <a:solidFill>
                  <a:srgbClr val="002060"/>
                </a:solidFill>
              </a:rPr>
              <a:t>bày</a:t>
            </a:r>
            <a:r>
              <a:rPr lang="en-US" sz="2400">
                <a:solidFill>
                  <a:srgbClr val="002060"/>
                </a:solidFill>
              </a:rPr>
              <a:t> </a:t>
            </a:r>
            <a:r>
              <a:rPr lang="en-US" sz="2400" err="1">
                <a:solidFill>
                  <a:srgbClr val="002060"/>
                </a:solidFill>
              </a:rPr>
              <a:t>báo</a:t>
            </a:r>
            <a:r>
              <a:rPr lang="en-US" sz="2400">
                <a:solidFill>
                  <a:srgbClr val="002060"/>
                </a:solidFill>
              </a:rPr>
              <a:t> </a:t>
            </a:r>
            <a:r>
              <a:rPr lang="en-US" sz="2400" err="1">
                <a:solidFill>
                  <a:srgbClr val="002060"/>
                </a:solidFill>
              </a:rPr>
              <a:t>cáo</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quả</a:t>
            </a:r>
            <a:r>
              <a:rPr lang="en-US" sz="2400">
                <a:solidFill>
                  <a:srgbClr val="002060"/>
                </a:solidFill>
              </a:rPr>
              <a:t> </a:t>
            </a:r>
            <a:r>
              <a:rPr lang="en-US" sz="2400" err="1">
                <a:solidFill>
                  <a:srgbClr val="002060"/>
                </a:solidFill>
              </a:rPr>
              <a:t>nghiên</a:t>
            </a:r>
            <a:r>
              <a:rPr lang="en-US" sz="2400">
                <a:solidFill>
                  <a:srgbClr val="002060"/>
                </a:solidFill>
              </a:rPr>
              <a:t> </a:t>
            </a:r>
            <a:r>
              <a:rPr lang="en-US" sz="2400" err="1">
                <a:solidFill>
                  <a:srgbClr val="002060"/>
                </a:solidFill>
              </a:rPr>
              <a:t>cứu</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vi-VN" sz="2400">
                <a:solidFill>
                  <a:srgbClr val="002060"/>
                </a:solidFill>
              </a:rPr>
              <a:t>; </a:t>
            </a:r>
            <a:r>
              <a:rPr lang="en-US" sz="2400" err="1">
                <a:solidFill>
                  <a:srgbClr val="002060"/>
                </a:solidFill>
              </a:rPr>
              <a:t>Lắng</a:t>
            </a:r>
            <a:r>
              <a:rPr lang="en-US" sz="2400">
                <a:solidFill>
                  <a:srgbClr val="002060"/>
                </a:solidFill>
              </a:rPr>
              <a:t> </a:t>
            </a:r>
            <a:r>
              <a:rPr lang="en-US" sz="2400" err="1">
                <a:solidFill>
                  <a:srgbClr val="002060"/>
                </a:solidFill>
              </a:rPr>
              <a:t>nghe</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phản</a:t>
            </a:r>
            <a:r>
              <a:rPr lang="en-US" sz="2400">
                <a:solidFill>
                  <a:srgbClr val="002060"/>
                </a:solidFill>
              </a:rPr>
              <a:t> </a:t>
            </a:r>
            <a:r>
              <a:rPr lang="en-US" sz="2400" err="1">
                <a:solidFill>
                  <a:srgbClr val="002060"/>
                </a:solidFill>
              </a:rPr>
              <a:t>hồi</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thuyết</a:t>
            </a:r>
            <a:r>
              <a:rPr lang="en-US" sz="2400">
                <a:solidFill>
                  <a:srgbClr val="002060"/>
                </a:solidFill>
              </a:rPr>
              <a:t> </a:t>
            </a:r>
            <a:r>
              <a:rPr lang="en-US" sz="2400" err="1">
                <a:solidFill>
                  <a:srgbClr val="002060"/>
                </a:solidFill>
              </a:rPr>
              <a:t>trình</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quả</a:t>
            </a:r>
            <a:r>
              <a:rPr lang="en-US" sz="2400">
                <a:solidFill>
                  <a:srgbClr val="002060"/>
                </a:solidFill>
              </a:rPr>
              <a:t> </a:t>
            </a:r>
            <a:r>
              <a:rPr lang="en-US" sz="2400" err="1">
                <a:solidFill>
                  <a:srgbClr val="002060"/>
                </a:solidFill>
              </a:rPr>
              <a:t>nghiên</a:t>
            </a:r>
            <a:r>
              <a:rPr lang="en-US" sz="2400">
                <a:solidFill>
                  <a:srgbClr val="002060"/>
                </a:solidFill>
              </a:rPr>
              <a:t> </a:t>
            </a:r>
            <a:r>
              <a:rPr lang="en-US" sz="2400" err="1">
                <a:solidFill>
                  <a:srgbClr val="002060"/>
                </a:solidFill>
              </a:rPr>
              <a:t>cứu</a:t>
            </a:r>
            <a:r>
              <a:rPr lang="vi-VN" sz="2400">
                <a:solidFill>
                  <a:srgbClr val="002060"/>
                </a:solidFill>
              </a:rPr>
              <a:t> (</a:t>
            </a:r>
            <a:r>
              <a:rPr lang="en-US" sz="2400">
                <a:solidFill>
                  <a:srgbClr val="002060"/>
                </a:solidFill>
              </a:rPr>
              <a:t>B</a:t>
            </a:r>
            <a:r>
              <a:rPr lang="vi-VN" sz="2400">
                <a:solidFill>
                  <a:srgbClr val="002060"/>
                </a:solidFill>
              </a:rPr>
              <a:t>ài 4 và 5).</a:t>
            </a:r>
            <a:r>
              <a:rPr lang="vi-VN" sz="2400">
                <a:solidFill>
                  <a:srgbClr val="002060"/>
                </a:solidFill>
                <a:ea typeface="Calibri" panose="020F0502020204030204" pitchFamily="34" charset="0"/>
                <a:cs typeface="Arial" panose="020B0604020202020204" pitchFamily="34" charset="0"/>
              </a:rPr>
              <a:t>     </a:t>
            </a:r>
            <a:r>
              <a:rPr lang="en-US" sz="2400">
                <a:solidFill>
                  <a:srgbClr val="002060"/>
                </a:solidFill>
              </a:rPr>
              <a:t>      </a:t>
            </a:r>
            <a:endParaRPr lang="en-US" sz="2400">
              <a:solidFill>
                <a:srgbClr val="002060"/>
              </a:solidFill>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153</a:t>
            </a:fld>
            <a:endParaRPr lang="en-US"/>
          </a:p>
        </p:txBody>
      </p:sp>
    </p:spTree>
    <p:extLst>
      <p:ext uri="{BB962C8B-B14F-4D97-AF65-F5344CB8AC3E}">
        <p14:creationId xmlns:p14="http://schemas.microsoft.com/office/powerpoint/2010/main" val="13278218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812800" y="990601"/>
            <a:ext cx="10769600" cy="554960"/>
          </a:xfrm>
          <a:prstGeom prst="rect">
            <a:avLst/>
          </a:prstGeom>
        </p:spPr>
        <p:txBody>
          <a:bodyPr wrap="square">
            <a:spAutoFit/>
          </a:bodyPr>
          <a:lstStyle/>
          <a:p>
            <a:pPr algn="just">
              <a:lnSpc>
                <a:spcPct val="125000"/>
              </a:lnSpc>
            </a:pPr>
            <a:r>
              <a:rPr lang="en-US" sz="2667">
                <a:solidFill>
                  <a:srgbClr val="002060"/>
                </a:solidFill>
              </a:rPr>
              <a:t>     </a:t>
            </a:r>
          </a:p>
        </p:txBody>
      </p:sp>
      <p:sp>
        <p:nvSpPr>
          <p:cNvPr id="5" name="Rectangle 4"/>
          <p:cNvSpPr/>
          <p:nvPr/>
        </p:nvSpPr>
        <p:spPr>
          <a:xfrm>
            <a:off x="707922" y="1671485"/>
            <a:ext cx="10785987" cy="4401205"/>
          </a:xfrm>
          <a:prstGeom prst="rect">
            <a:avLst/>
          </a:prstGeom>
        </p:spPr>
        <p:txBody>
          <a:bodyPr wrap="square">
            <a:spAutoFit/>
          </a:bodyPr>
          <a:lstStyle/>
          <a:p>
            <a:pPr algn="just">
              <a:lnSpc>
                <a:spcPct val="125000"/>
              </a:lnSpc>
              <a:spcBef>
                <a:spcPts val="600"/>
              </a:spcBef>
              <a:spcAft>
                <a:spcPts val="600"/>
              </a:spcAft>
            </a:pPr>
            <a:r>
              <a:rPr lang="en-US" sz="2400">
                <a:solidFill>
                  <a:srgbClr val="002060"/>
                </a:solidFill>
              </a:rPr>
              <a:t> </a:t>
            </a:r>
            <a:r>
              <a:rPr lang="vi-VN" sz="2400">
                <a:solidFill>
                  <a:srgbClr val="002060"/>
                </a:solidFill>
                <a:ea typeface="Calibri" panose="020F0502020204030204" pitchFamily="34" charset="0"/>
                <a:cs typeface="Arial" panose="020B0604020202020204" pitchFamily="34" charset="0"/>
              </a:rPr>
              <a:t>   </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rPr>
              <a:t>Thuyết</a:t>
            </a:r>
            <a:r>
              <a:rPr lang="en-US" sz="2400">
                <a:solidFill>
                  <a:srgbClr val="002060"/>
                </a:solidFill>
              </a:rPr>
              <a:t> </a:t>
            </a:r>
            <a:r>
              <a:rPr lang="en-US" sz="2400" err="1">
                <a:solidFill>
                  <a:srgbClr val="002060"/>
                </a:solidFill>
              </a:rPr>
              <a:t>trình</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xã</a:t>
            </a:r>
            <a:r>
              <a:rPr lang="en-US" sz="2400">
                <a:solidFill>
                  <a:srgbClr val="002060"/>
                </a:solidFill>
              </a:rPr>
              <a:t> </a:t>
            </a:r>
            <a:r>
              <a:rPr lang="en-US" sz="2400" err="1">
                <a:solidFill>
                  <a:srgbClr val="002060"/>
                </a:solidFill>
              </a:rPr>
              <a:t>hội</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sử</a:t>
            </a:r>
            <a:r>
              <a:rPr lang="en-US" sz="2400">
                <a:solidFill>
                  <a:srgbClr val="002060"/>
                </a:solidFill>
              </a:rPr>
              <a:t> </a:t>
            </a:r>
            <a:r>
              <a:rPr lang="en-US" sz="2400" err="1">
                <a:solidFill>
                  <a:srgbClr val="002060"/>
                </a:solidFill>
              </a:rPr>
              <a:t>dụng</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hợp</a:t>
            </a:r>
            <a:r>
              <a:rPr lang="en-US" sz="2400">
                <a:solidFill>
                  <a:srgbClr val="002060"/>
                </a:solidFill>
              </a:rPr>
              <a:t> </a:t>
            </a:r>
            <a:r>
              <a:rPr lang="en-US" sz="2400" err="1">
                <a:solidFill>
                  <a:srgbClr val="002060"/>
                </a:solidFill>
              </a:rPr>
              <a:t>phương</a:t>
            </a:r>
            <a:r>
              <a:rPr lang="en-US" sz="2400">
                <a:solidFill>
                  <a:srgbClr val="002060"/>
                </a:solidFill>
              </a:rPr>
              <a:t> </a:t>
            </a:r>
            <a:r>
              <a:rPr lang="en-US" sz="2400" err="1">
                <a:solidFill>
                  <a:srgbClr val="002060"/>
                </a:solidFill>
              </a:rPr>
              <a:t>tiện</a:t>
            </a:r>
            <a:r>
              <a:rPr lang="en-US" sz="2400">
                <a:solidFill>
                  <a:srgbClr val="002060"/>
                </a:solidFill>
              </a:rPr>
              <a:t> </a:t>
            </a:r>
            <a:r>
              <a:rPr lang="en-US" sz="2400" err="1">
                <a:solidFill>
                  <a:srgbClr val="002060"/>
                </a:solidFill>
              </a:rPr>
              <a:t>ngôn</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phương</a:t>
            </a:r>
            <a:r>
              <a:rPr lang="en-US" sz="2400">
                <a:solidFill>
                  <a:srgbClr val="002060"/>
                </a:solidFill>
              </a:rPr>
              <a:t> </a:t>
            </a:r>
            <a:r>
              <a:rPr lang="en-US" sz="2400" err="1">
                <a:solidFill>
                  <a:srgbClr val="002060"/>
                </a:solidFill>
              </a:rPr>
              <a:t>tiện</a:t>
            </a:r>
            <a:r>
              <a:rPr lang="en-US" sz="2400">
                <a:solidFill>
                  <a:srgbClr val="002060"/>
                </a:solidFill>
              </a:rPr>
              <a:t> phi </a:t>
            </a:r>
            <a:r>
              <a:rPr lang="en-US" sz="2400" err="1">
                <a:solidFill>
                  <a:srgbClr val="002060"/>
                </a:solidFill>
              </a:rPr>
              <a:t>ngôn</a:t>
            </a:r>
            <a:r>
              <a:rPr lang="en-US" sz="2400">
                <a:solidFill>
                  <a:srgbClr val="002060"/>
                </a:solidFill>
              </a:rPr>
              <a:t> </a:t>
            </a:r>
            <a:r>
              <a:rPr lang="en-US" sz="2400" err="1">
                <a:solidFill>
                  <a:srgbClr val="002060"/>
                </a:solidFill>
              </a:rPr>
              <a:t>ngữ</a:t>
            </a:r>
            <a:r>
              <a:rPr lang="vi-VN" sz="2400">
                <a:solidFill>
                  <a:srgbClr val="002060"/>
                </a:solidFill>
              </a:rPr>
              <a:t> (</a:t>
            </a:r>
            <a:r>
              <a:rPr lang="en-US" sz="2400">
                <a:solidFill>
                  <a:srgbClr val="002060"/>
                </a:solidFill>
              </a:rPr>
              <a:t>B</a:t>
            </a:r>
            <a:r>
              <a:rPr lang="vi-VN" sz="2400">
                <a:solidFill>
                  <a:srgbClr val="002060"/>
                </a:solidFill>
              </a:rPr>
              <a:t>ài 9).</a:t>
            </a:r>
            <a:endParaRPr lang="en-US" sz="2400">
              <a:solidFill>
                <a:srgbClr val="002060"/>
              </a:solidFill>
            </a:endParaRPr>
          </a:p>
          <a:p>
            <a:pPr algn="just">
              <a:lnSpc>
                <a:spcPct val="125000"/>
              </a:lnSpc>
              <a:spcBef>
                <a:spcPts val="600"/>
              </a:spcBef>
              <a:spcAft>
                <a:spcPts val="600"/>
              </a:spcAft>
            </a:pPr>
            <a:r>
              <a:rPr lang="vi-VN" sz="2400">
                <a:solidFill>
                  <a:srgbClr val="002060"/>
                </a:solidFill>
                <a:ea typeface="Calibri" panose="020F0502020204030204" pitchFamily="34" charset="0"/>
                <a:cs typeface="Arial" panose="020B0604020202020204" pitchFamily="34" charset="0"/>
              </a:rPr>
              <a:t>    </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rPr>
              <a:t>Thảo</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nội</a:t>
            </a:r>
            <a:r>
              <a:rPr lang="en-US" sz="2400">
                <a:solidFill>
                  <a:srgbClr val="002060"/>
                </a:solidFill>
              </a:rPr>
              <a:t> </a:t>
            </a:r>
            <a:r>
              <a:rPr lang="en-US" sz="2400" err="1">
                <a:solidFill>
                  <a:srgbClr val="002060"/>
                </a:solidFill>
              </a:rPr>
              <a:t>quy</a:t>
            </a:r>
            <a:r>
              <a:rPr lang="en-US" sz="2400">
                <a:solidFill>
                  <a:srgbClr val="002060"/>
                </a:solidFill>
              </a:rPr>
              <a:t> </a:t>
            </a:r>
            <a:r>
              <a:rPr lang="en-US" sz="2400" err="1">
                <a:solidFill>
                  <a:srgbClr val="002060"/>
                </a:solidFill>
              </a:rPr>
              <a:t>hoặc</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hướng</a:t>
            </a:r>
            <a:r>
              <a:rPr lang="en-US" sz="2400">
                <a:solidFill>
                  <a:srgbClr val="002060"/>
                </a:solidFill>
              </a:rPr>
              <a:t> </a:t>
            </a:r>
            <a:r>
              <a:rPr lang="en-US" sz="2400" err="1">
                <a:solidFill>
                  <a:srgbClr val="002060"/>
                </a:solidFill>
              </a:rPr>
              <a:t>dẫn</a:t>
            </a:r>
            <a:r>
              <a:rPr lang="en-US" sz="2400">
                <a:solidFill>
                  <a:srgbClr val="002060"/>
                </a:solidFill>
              </a:rPr>
              <a:t> </a:t>
            </a:r>
            <a:r>
              <a:rPr lang="en-US" sz="2400" err="1">
                <a:solidFill>
                  <a:srgbClr val="002060"/>
                </a:solidFill>
              </a:rPr>
              <a:t>nơi</a:t>
            </a:r>
            <a:r>
              <a:rPr lang="en-US" sz="2400">
                <a:solidFill>
                  <a:srgbClr val="002060"/>
                </a:solidFill>
              </a:rPr>
              <a:t> </a:t>
            </a:r>
            <a:r>
              <a:rPr lang="en-US" sz="2400" err="1">
                <a:solidFill>
                  <a:srgbClr val="002060"/>
                </a:solidFill>
              </a:rPr>
              <a:t>công</a:t>
            </a:r>
            <a:r>
              <a:rPr lang="en-US" sz="2400">
                <a:solidFill>
                  <a:srgbClr val="002060"/>
                </a:solidFill>
              </a:rPr>
              <a:t> </a:t>
            </a:r>
            <a:r>
              <a:rPr lang="en-US" sz="2400" err="1">
                <a:solidFill>
                  <a:srgbClr val="002060"/>
                </a:solidFill>
              </a:rPr>
              <a:t>cộng</a:t>
            </a:r>
            <a:r>
              <a:rPr lang="vi-VN" sz="2400">
                <a:solidFill>
                  <a:srgbClr val="002060"/>
                </a:solidFill>
              </a:rPr>
              <a:t> (</a:t>
            </a:r>
            <a:r>
              <a:rPr lang="en-US" sz="2400">
                <a:solidFill>
                  <a:srgbClr val="002060"/>
                </a:solidFill>
              </a:rPr>
              <a:t>B</a:t>
            </a:r>
            <a:r>
              <a:rPr lang="vi-VN" sz="2400">
                <a:solidFill>
                  <a:srgbClr val="002060"/>
                </a:solidFill>
              </a:rPr>
              <a:t>ài 8).</a:t>
            </a:r>
            <a:endParaRPr lang="en-US" sz="2400">
              <a:solidFill>
                <a:srgbClr val="002060"/>
              </a:solidFill>
            </a:endParaRPr>
          </a:p>
          <a:p>
            <a:pPr algn="just">
              <a:lnSpc>
                <a:spcPct val="125000"/>
              </a:lnSpc>
              <a:spcBef>
                <a:spcPts val="600"/>
              </a:spcBef>
              <a:spcAft>
                <a:spcPts val="600"/>
              </a:spcAft>
            </a:pPr>
            <a:r>
              <a:rPr lang="en-US" sz="2400">
                <a:solidFill>
                  <a:srgbClr val="002060"/>
                </a:solidFill>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rPr>
              <a:t>Thảo</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đời</a:t>
            </a:r>
            <a:r>
              <a:rPr lang="en-US" sz="2400">
                <a:solidFill>
                  <a:srgbClr val="002060"/>
                </a:solidFill>
              </a:rPr>
              <a:t> </a:t>
            </a:r>
            <a:r>
              <a:rPr lang="en-US" sz="2400" err="1">
                <a:solidFill>
                  <a:srgbClr val="002060"/>
                </a:solidFill>
              </a:rPr>
              <a:t>sống</a:t>
            </a:r>
            <a:r>
              <a:rPr lang="vi-VN" sz="2400">
                <a:solidFill>
                  <a:srgbClr val="002060"/>
                </a:solidFill>
              </a:rPr>
              <a:t>/xã hội</a:t>
            </a:r>
            <a:r>
              <a:rPr lang="en-US" sz="2400">
                <a:solidFill>
                  <a:srgbClr val="002060"/>
                </a:solidFill>
              </a:rPr>
              <a:t> </a:t>
            </a:r>
            <a:r>
              <a:rPr lang="en-US" sz="2400" err="1">
                <a:solidFill>
                  <a:srgbClr val="002060"/>
                </a:solidFill>
              </a:rPr>
              <a:t>có</a:t>
            </a:r>
            <a:r>
              <a:rPr lang="en-US" sz="2400">
                <a:solidFill>
                  <a:srgbClr val="002060"/>
                </a:solidFill>
              </a:rPr>
              <a:t> ý </a:t>
            </a:r>
            <a:r>
              <a:rPr lang="en-US" sz="2400" err="1">
                <a:solidFill>
                  <a:srgbClr val="002060"/>
                </a:solidFill>
              </a:rPr>
              <a:t>kiến</a:t>
            </a:r>
            <a:r>
              <a:rPr lang="en-US" sz="2400">
                <a:solidFill>
                  <a:srgbClr val="002060"/>
                </a:solidFill>
              </a:rPr>
              <a:t> </a:t>
            </a:r>
            <a:r>
              <a:rPr lang="en-US" sz="2400" err="1">
                <a:solidFill>
                  <a:srgbClr val="002060"/>
                </a:solidFill>
              </a:rPr>
              <a:t>khác</a:t>
            </a:r>
            <a:r>
              <a:rPr lang="en-US" sz="2400">
                <a:solidFill>
                  <a:srgbClr val="002060"/>
                </a:solidFill>
              </a:rPr>
              <a:t> </a:t>
            </a:r>
            <a:r>
              <a:rPr lang="en-US" sz="2400" err="1">
                <a:solidFill>
                  <a:srgbClr val="002060"/>
                </a:solidFill>
              </a:rPr>
              <a:t>nhau</a:t>
            </a:r>
            <a:r>
              <a:rPr lang="vi-VN" sz="2400">
                <a:solidFill>
                  <a:srgbClr val="002060"/>
                </a:solidFill>
              </a:rPr>
              <a:t> (</a:t>
            </a:r>
            <a:r>
              <a:rPr lang="en-US" sz="2400">
                <a:solidFill>
                  <a:srgbClr val="002060"/>
                </a:solidFill>
              </a:rPr>
              <a:t>B</a:t>
            </a:r>
            <a:r>
              <a:rPr lang="vi-VN" sz="2400">
                <a:solidFill>
                  <a:srgbClr val="002060"/>
                </a:solidFill>
              </a:rPr>
              <a:t>ài 3 và 6).</a:t>
            </a:r>
            <a:endParaRPr lang="en-US" sz="2400">
              <a:solidFill>
                <a:srgbClr val="002060"/>
              </a:solidFill>
            </a:endParaRPr>
          </a:p>
          <a:p>
            <a:pPr>
              <a:lnSpc>
                <a:spcPct val="125000"/>
              </a:lnSpc>
              <a:spcBef>
                <a:spcPts val="600"/>
              </a:spcBef>
              <a:spcAft>
                <a:spcPts val="600"/>
              </a:spcAft>
            </a:pPr>
            <a:r>
              <a:rPr lang="vi-VN" sz="2400">
                <a:solidFill>
                  <a:srgbClr val="002060"/>
                </a:solidFill>
              </a:rPr>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rPr>
              <a:t>Thảo</a:t>
            </a:r>
            <a:r>
              <a:rPr lang="en-US" sz="2400">
                <a:solidFill>
                  <a:srgbClr val="002060"/>
                </a:solidFill>
              </a:rPr>
              <a:t> </a:t>
            </a:r>
            <a:r>
              <a:rPr lang="en-US" sz="2400" err="1">
                <a:solidFill>
                  <a:srgbClr val="002060"/>
                </a:solidFill>
              </a:rPr>
              <a:t>luận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vấn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có</a:t>
            </a:r>
            <a:r>
              <a:rPr lang="en-US" sz="2400">
                <a:solidFill>
                  <a:srgbClr val="002060"/>
                </a:solidFill>
              </a:rPr>
              <a:t> ý </a:t>
            </a:r>
            <a:r>
              <a:rPr lang="en-US" sz="2400" err="1">
                <a:solidFill>
                  <a:srgbClr val="002060"/>
                </a:solidFill>
              </a:rPr>
              <a:t>kiến</a:t>
            </a:r>
            <a:r>
              <a:rPr lang="en-US" sz="2400">
                <a:solidFill>
                  <a:srgbClr val="002060"/>
                </a:solidFill>
              </a:rPr>
              <a:t> </a:t>
            </a:r>
            <a:r>
              <a:rPr lang="en-US" sz="2400" err="1">
                <a:solidFill>
                  <a:srgbClr val="002060"/>
                </a:solidFill>
              </a:rPr>
              <a:t>khác</a:t>
            </a:r>
            <a:r>
              <a:rPr lang="en-US" sz="2400">
                <a:solidFill>
                  <a:srgbClr val="002060"/>
                </a:solidFill>
              </a:rPr>
              <a:t> </a:t>
            </a:r>
            <a:r>
              <a:rPr lang="en-US" sz="2400" err="1">
                <a:solidFill>
                  <a:srgbClr val="002060"/>
                </a:solidFill>
              </a:rPr>
              <a:t>nhau</a:t>
            </a:r>
            <a:r>
              <a:rPr lang="vi-VN" sz="2400">
                <a:solidFill>
                  <a:srgbClr val="002060"/>
                </a:solidFill>
              </a:rPr>
              <a:t> (</a:t>
            </a:r>
            <a:r>
              <a:rPr lang="en-US" sz="2400">
                <a:solidFill>
                  <a:srgbClr val="002060"/>
                </a:solidFill>
              </a:rPr>
              <a:t>B</a:t>
            </a:r>
            <a:r>
              <a:rPr lang="vi-VN" sz="2400">
                <a:solidFill>
                  <a:srgbClr val="002060"/>
                </a:solidFill>
              </a:rPr>
              <a:t>ài 7).</a:t>
            </a:r>
            <a:endParaRPr lang="en-US" sz="2400">
              <a:solidFill>
                <a:srgbClr val="002060"/>
              </a:solidFill>
            </a:endParaRPr>
          </a:p>
          <a:p>
            <a:pPr>
              <a:lnSpc>
                <a:spcPct val="125000"/>
              </a:lnSpc>
              <a:spcBef>
                <a:spcPts val="600"/>
              </a:spcBef>
              <a:spcAft>
                <a:spcPts val="600"/>
              </a:spcAft>
            </a:pPr>
            <a:endParaRPr lang="en-US" sz="2400">
              <a:solidFill>
                <a:srgbClr val="002060"/>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154</a:t>
            </a:fld>
            <a:endParaRPr lang="en-US"/>
          </a:p>
        </p:txBody>
      </p:sp>
    </p:spTree>
    <p:extLst>
      <p:ext uri="{BB962C8B-B14F-4D97-AF65-F5344CB8AC3E}">
        <p14:creationId xmlns:p14="http://schemas.microsoft.com/office/powerpoint/2010/main" val="2807849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002" y="0"/>
            <a:ext cx="12367629" cy="7180815"/>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550606" y="1187982"/>
            <a:ext cx="11198941" cy="4196405"/>
          </a:xfrm>
          <a:prstGeom prst="rect">
            <a:avLst/>
          </a:prstGeom>
        </p:spPr>
        <p:txBody>
          <a:bodyPr wrap="square">
            <a:spAutoFit/>
          </a:bodyPr>
          <a:lstStyle/>
          <a:p>
            <a:pPr indent="304784" algn="just">
              <a:lnSpc>
                <a:spcPct val="125000"/>
              </a:lnSpc>
              <a:spcBef>
                <a:spcPts val="800"/>
              </a:spcBef>
              <a:spcAft>
                <a:spcPts val="800"/>
              </a:spcAft>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4.</a:t>
            </a:r>
            <a:r>
              <a:rPr lang="vi-VN"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nghe</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304784" algn="just">
              <a:lnSpc>
                <a:spcPct val="125000"/>
              </a:lnSpc>
              <a:spcBef>
                <a:spcPts val="800"/>
              </a:spcBef>
              <a:spcAft>
                <a:spcPts val="800"/>
              </a:spcAft>
            </a:pP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Gồm các 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304784" algn="just">
              <a:lnSpc>
                <a:spcPct val="125000"/>
              </a:lnSpc>
              <a:spcBef>
                <a:spcPts val="800"/>
              </a:spcBef>
              <a:spcAft>
                <a:spcPts val="800"/>
              </a:spcAft>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1: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Giới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thiệu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304784" algn="just">
              <a:lnSpc>
                <a:spcPct val="125000"/>
              </a:lnSpc>
              <a:spcBef>
                <a:spcPts val="800"/>
              </a:spcBef>
              <a:spcAft>
                <a:spcPts val="800"/>
              </a:spcAft>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2: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chuẩn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bị</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nội dung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và nghe</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304784" algn="just">
              <a:lnSpc>
                <a:spcPct val="125000"/>
              </a:lnSpc>
              <a:spcBef>
                <a:spcPts val="800"/>
              </a:spcBef>
              <a:spcAft>
                <a:spcPts val="800"/>
              </a:spcAft>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3: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t</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hực hành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và nghe</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vi-VN" sz="2667">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304784" algn="just">
              <a:lnSpc>
                <a:spcPct val="125000"/>
              </a:lnSpc>
              <a:spcBef>
                <a:spcPts val="800"/>
              </a:spcBef>
              <a:spcAft>
                <a:spcPts val="800"/>
              </a:spcAft>
            </a:pP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4: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tự đánh giá mình và đánh giá</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bạn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155</a:t>
            </a:fld>
            <a:endParaRPr lang="en-US"/>
          </a:p>
        </p:txBody>
      </p:sp>
    </p:spTree>
    <p:extLst>
      <p:ext uri="{BB962C8B-B14F-4D97-AF65-F5344CB8AC3E}">
        <p14:creationId xmlns:p14="http://schemas.microsoft.com/office/powerpoint/2010/main" val="3717101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270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236" y="961721"/>
            <a:ext cx="10031141" cy="1939377"/>
          </a:xfrm>
          <a:prstGeom prst="rect">
            <a:avLst/>
          </a:prstGeom>
        </p:spPr>
        <p:txBody>
          <a:bodyPr wrap="square">
            <a:spAutoFit/>
          </a:bodyPr>
          <a:lstStyle/>
          <a:p>
            <a:pPr algn="just">
              <a:lnSpc>
                <a:spcPct val="150000"/>
              </a:lnSpc>
            </a:pPr>
            <a:r>
              <a:rPr lang="vi-VN" sz="2667">
                <a:solidFill>
                  <a:srgbClr val="002060"/>
                </a:solidFill>
                <a:latin typeface="Arial" panose="020B0604020202020204" pitchFamily="34" charset="0"/>
                <a:cs typeface="Arial" panose="020B0604020202020204" pitchFamily="34" charset="0"/>
              </a:rPr>
              <a:t>    </a:t>
            </a:r>
          </a:p>
          <a:p>
            <a:pPr algn="just">
              <a:lnSpc>
                <a:spcPct val="150000"/>
              </a:lnSpc>
            </a:pPr>
            <a:endParaRPr lang="vi-VN"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endParaRPr lang="en-US" sz="3200" b="1">
              <a:solidFill>
                <a:srgbClr val="002060"/>
              </a:solidFill>
            </a:endParaRPr>
          </a:p>
        </p:txBody>
      </p:sp>
      <p:sp>
        <p:nvSpPr>
          <p:cNvPr id="6" name="Rectangle 5"/>
          <p:cNvSpPr/>
          <p:nvPr/>
        </p:nvSpPr>
        <p:spPr>
          <a:xfrm>
            <a:off x="378565" y="192456"/>
            <a:ext cx="11203835" cy="5960991"/>
          </a:xfrm>
          <a:prstGeom prst="rect">
            <a:avLst/>
          </a:prstGeom>
        </p:spPr>
        <p:txBody>
          <a:bodyPr wrap="square">
            <a:spAutoFit/>
          </a:bodyPr>
          <a:lstStyle/>
          <a:p>
            <a:pPr marL="609570" algn="just">
              <a:lnSpc>
                <a:spcPct val="150000"/>
              </a:lnSpc>
              <a:spcBef>
                <a:spcPts val="800"/>
              </a:spcBef>
              <a:spcAft>
                <a:spcPts val="800"/>
              </a:spcAft>
            </a:pP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3200" b="1">
                <a:solidFill>
                  <a:srgbClr val="002060"/>
                </a:solidFill>
                <a:latin typeface="Arial" panose="020B0604020202020204" pitchFamily="34" charset="0"/>
                <a:ea typeface="Calibri" panose="020F0502020204030204" pitchFamily="34" charset="0"/>
                <a:cs typeface="Arial" panose="020B0604020202020204" pitchFamily="34" charset="0"/>
              </a:rPr>
              <a:t>C</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ỦNG CỐ, MỞ RỘNG</a:t>
            </a:r>
          </a:p>
          <a:p>
            <a:pPr marL="609570" algn="just">
              <a:lnSpc>
                <a:spcPct val="150000"/>
              </a:lnSpc>
              <a:spcBef>
                <a:spcPts val="800"/>
              </a:spcBef>
              <a:spcAft>
                <a:spcPts val="800"/>
              </a:spcAft>
            </a:pP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Đây</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là</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phần</a:t>
            </a:r>
            <a:r>
              <a:rPr lang="en-US" sz="2400">
                <a:solidFill>
                  <a:srgbClr val="002060"/>
                </a:solidFill>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Ôn tập bài học</a:t>
            </a:r>
            <a:r>
              <a:rPr lang="en-US" sz="2400">
                <a:solidFill>
                  <a:srgbClr val="002060"/>
                </a:solidFill>
                <a:ea typeface="Calibri" panose="020F0502020204030204" pitchFamily="34" charset="0"/>
                <a:cs typeface="Arial" panose="020B0604020202020204" pitchFamily="34" charset="0"/>
              </a:rPr>
              <a:t>. HS l</a:t>
            </a:r>
            <a:r>
              <a:rPr lang="vi-VN" sz="2400">
                <a:solidFill>
                  <a:srgbClr val="002060"/>
                </a:solidFill>
              </a:rPr>
              <a:t>uyện tập củng cố một số kĩ năng và ôn lại những kiến thức chính trong bài học. </a:t>
            </a:r>
            <a:endParaRPr lang="en-US" sz="2400">
              <a:solidFill>
                <a:srgbClr val="002060"/>
              </a:solidFill>
            </a:endParaRPr>
          </a:p>
          <a:p>
            <a:pPr marL="609570" algn="just">
              <a:lnSpc>
                <a:spcPct val="150000"/>
              </a:lnSpc>
              <a:spcBef>
                <a:spcPts val="800"/>
              </a:spcBef>
              <a:spcAft>
                <a:spcPts val="800"/>
              </a:spcAft>
            </a:pP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Một</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số</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loại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bài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tập</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câu</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hỏi</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phổ</a:t>
            </a:r>
            <a:r>
              <a:rPr lang="en-US" sz="2400">
                <a:solidFill>
                  <a:srgbClr val="002060"/>
                </a:solidFill>
                <a:ea typeface="Calibri" panose="020F0502020204030204" pitchFamily="34" charset="0"/>
                <a:cs typeface="Arial" panose="020B0604020202020204" pitchFamily="34" charset="0"/>
              </a:rPr>
              <a:t> </a:t>
            </a:r>
            <a:r>
              <a:rPr lang="en-US" sz="2400" err="1">
                <a:solidFill>
                  <a:srgbClr val="002060"/>
                </a:solidFill>
                <a:ea typeface="Calibri" panose="020F0502020204030204" pitchFamily="34" charset="0"/>
                <a:cs typeface="Arial" panose="020B0604020202020204" pitchFamily="34" charset="0"/>
              </a:rPr>
              <a:t>biến</a:t>
            </a:r>
            <a:r>
              <a:rPr lang="en-US" sz="2400">
                <a:solidFill>
                  <a:srgbClr val="002060"/>
                </a:solidFill>
                <a:ea typeface="Calibri" panose="020F0502020204030204" pitchFamily="34" charset="0"/>
                <a:cs typeface="Arial" panose="020B0604020202020204" pitchFamily="34" charset="0"/>
              </a:rPr>
              <a:t>:</a:t>
            </a:r>
          </a:p>
          <a:p>
            <a:pPr marL="609570" algn="just">
              <a:lnSpc>
                <a:spcPct val="125000"/>
              </a:lnSpc>
            </a:pPr>
            <a:r>
              <a:rPr lang="en-US" sz="2400">
                <a:solidFill>
                  <a:srgbClr val="002060"/>
                </a:solidFill>
              </a:rPr>
              <a:t>+ </a:t>
            </a:r>
            <a:r>
              <a:rPr lang="vi-VN" sz="2400">
                <a:solidFill>
                  <a:srgbClr val="002060"/>
                </a:solidFill>
              </a:rPr>
              <a:t>Vẽ sơ đồ hoặc lập bảng tổng hợp về các văn bản đã học theo gợi ý sau: </a:t>
            </a:r>
          </a:p>
          <a:p>
            <a:pPr marL="609570" algn="just">
              <a:lnSpc>
                <a:spcPct val="125000"/>
              </a:lnSpc>
            </a:pPr>
            <a:r>
              <a:rPr lang="en-US" sz="2400">
                <a:solidFill>
                  <a:srgbClr val="002060"/>
                </a:solidFill>
              </a:rPr>
              <a:t>+</a:t>
            </a:r>
            <a:r>
              <a:rPr lang="vi-VN" sz="2400">
                <a:solidFill>
                  <a:srgbClr val="002060"/>
                </a:solidFill>
              </a:rPr>
              <a:t> Ba truyện kể </a:t>
            </a:r>
            <a:r>
              <a:rPr lang="vi-VN" sz="2400" i="1">
                <a:solidFill>
                  <a:srgbClr val="002060"/>
                </a:solidFill>
              </a:rPr>
              <a:t>Thần Trụ Trời, Thần Sét, Thần Gió </a:t>
            </a:r>
            <a:r>
              <a:rPr lang="vi-VN" sz="2400">
                <a:solidFill>
                  <a:srgbClr val="002060"/>
                </a:solidFill>
              </a:rPr>
              <a:t>giúp bạn hiểu được gì về đặc điểm nội </a:t>
            </a:r>
            <a:r>
              <a:rPr lang="en-US" sz="2400">
                <a:solidFill>
                  <a:srgbClr val="002060"/>
                </a:solidFill>
              </a:rPr>
              <a:t>dung </a:t>
            </a:r>
            <a:r>
              <a:rPr lang="en-US" sz="2400" err="1">
                <a:solidFill>
                  <a:srgbClr val="002060"/>
                </a:solidFill>
              </a:rPr>
              <a:t>và</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thần</a:t>
            </a:r>
            <a:r>
              <a:rPr lang="en-US" sz="2400">
                <a:solidFill>
                  <a:srgbClr val="002060"/>
                </a:solidFill>
              </a:rPr>
              <a:t> </a:t>
            </a:r>
            <a:r>
              <a:rPr lang="en-US" sz="2400" err="1">
                <a:solidFill>
                  <a:srgbClr val="002060"/>
                </a:solidFill>
              </a:rPr>
              <a:t>thoại</a:t>
            </a:r>
            <a:r>
              <a:rPr lang="en-US" sz="2400">
                <a:solidFill>
                  <a:srgbClr val="002060"/>
                </a:solidFill>
              </a:rPr>
              <a:t> </a:t>
            </a:r>
            <a:r>
              <a:rPr lang="en-US" sz="2400" err="1">
                <a:solidFill>
                  <a:srgbClr val="002060"/>
                </a:solidFill>
              </a:rPr>
              <a:t>Việt</a:t>
            </a:r>
            <a:r>
              <a:rPr lang="en-US" sz="2400">
                <a:solidFill>
                  <a:srgbClr val="002060"/>
                </a:solidFill>
              </a:rPr>
              <a:t> Nam?</a:t>
            </a:r>
          </a:p>
          <a:p>
            <a:pPr>
              <a:lnSpc>
                <a:spcPct val="125000"/>
              </a:lnSpc>
            </a:pPr>
            <a:r>
              <a:rPr lang="en-US" sz="2400">
                <a:solidFill>
                  <a:srgbClr val="002060"/>
                </a:solidFill>
              </a:rPr>
              <a:t>       + </a:t>
            </a:r>
            <a:r>
              <a:rPr lang="en-US" sz="2400" err="1">
                <a:solidFill>
                  <a:srgbClr val="002060"/>
                </a:solidFill>
              </a:rPr>
              <a:t>Tìm</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số</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thần</a:t>
            </a:r>
            <a:r>
              <a:rPr lang="en-US" sz="2400">
                <a:solidFill>
                  <a:srgbClr val="002060"/>
                </a:solidFill>
              </a:rPr>
              <a:t> </a:t>
            </a:r>
            <a:r>
              <a:rPr lang="en-US" sz="2400" err="1">
                <a:solidFill>
                  <a:srgbClr val="002060"/>
                </a:solidFill>
              </a:rPr>
              <a:t>thoại</a:t>
            </a:r>
            <a:r>
              <a:rPr lang="en-US" sz="2400">
                <a:solidFill>
                  <a:srgbClr val="002060"/>
                </a:solidFill>
              </a:rPr>
              <a:t> </a:t>
            </a:r>
            <a:r>
              <a:rPr lang="en-US" sz="2400" err="1">
                <a:solidFill>
                  <a:srgbClr val="002060"/>
                </a:solidFill>
              </a:rPr>
              <a:t>Việt</a:t>
            </a:r>
            <a:r>
              <a:rPr lang="en-US" sz="2400">
                <a:solidFill>
                  <a:srgbClr val="002060"/>
                </a:solidFill>
              </a:rPr>
              <a:t> Nam </a:t>
            </a:r>
            <a:r>
              <a:rPr lang="en-US" sz="2400" err="1">
                <a:solidFill>
                  <a:srgbClr val="002060"/>
                </a:solidFill>
              </a:rPr>
              <a:t>và</a:t>
            </a:r>
            <a:r>
              <a:rPr lang="en-US" sz="2400">
                <a:solidFill>
                  <a:srgbClr val="002060"/>
                </a:solidFill>
              </a:rPr>
              <a:t> </a:t>
            </a:r>
            <a:r>
              <a:rPr lang="en-US" sz="2400" err="1">
                <a:solidFill>
                  <a:srgbClr val="002060"/>
                </a:solidFill>
              </a:rPr>
              <a:t>thế</a:t>
            </a:r>
            <a:r>
              <a:rPr lang="en-US" sz="2400">
                <a:solidFill>
                  <a:srgbClr val="002060"/>
                </a:solidFill>
              </a:rPr>
              <a:t> </a:t>
            </a:r>
            <a:r>
              <a:rPr lang="en-US" sz="2400" err="1">
                <a:solidFill>
                  <a:srgbClr val="002060"/>
                </a:solidFill>
              </a:rPr>
              <a:t>giới</a:t>
            </a:r>
            <a:r>
              <a:rPr lang="en-US" sz="2400">
                <a:solidFill>
                  <a:srgbClr val="002060"/>
                </a:solidFill>
              </a:rPr>
              <a:t>. </a:t>
            </a:r>
            <a:r>
              <a:rPr lang="en-US" sz="2400" err="1">
                <a:solidFill>
                  <a:srgbClr val="002060"/>
                </a:solidFill>
              </a:rPr>
              <a:t>Chọn</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mà</a:t>
            </a:r>
            <a:r>
              <a:rPr lang="en-US" sz="2400">
                <a:solidFill>
                  <a:srgbClr val="002060"/>
                </a:solidFill>
              </a:rPr>
              <a:t> </a:t>
            </a:r>
            <a:r>
              <a:rPr lang="en-US" sz="2400" err="1">
                <a:solidFill>
                  <a:srgbClr val="002060"/>
                </a:solidFill>
              </a:rPr>
              <a:t>bạn</a:t>
            </a:r>
            <a:r>
              <a:rPr lang="vi-VN" sz="2400">
                <a:solidFill>
                  <a:srgbClr val="002060"/>
                </a:solidFill>
              </a:rPr>
              <a:t> yêu thích và chỉ ra các yếu tố đặc trưng của truyện thần thoại: cốt truyện, thời gian, </a:t>
            </a:r>
            <a:r>
              <a:rPr lang="en-US" sz="2400" err="1">
                <a:solidFill>
                  <a:srgbClr val="002060"/>
                </a:solidFill>
              </a:rPr>
              <a:t>không</a:t>
            </a:r>
            <a:r>
              <a:rPr lang="en-US" sz="2400">
                <a:solidFill>
                  <a:srgbClr val="002060"/>
                </a:solidFill>
              </a:rPr>
              <a:t> </a:t>
            </a:r>
            <a:r>
              <a:rPr lang="en-US" sz="2400" err="1">
                <a:solidFill>
                  <a:srgbClr val="002060"/>
                </a:solidFill>
              </a:rPr>
              <a:t>gian</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lời</a:t>
            </a:r>
            <a:r>
              <a:rPr lang="en-US" sz="2400">
                <a:solidFill>
                  <a:srgbClr val="002060"/>
                </a:solidFill>
              </a:rPr>
              <a:t> </a:t>
            </a:r>
            <a:r>
              <a:rPr lang="en-US" sz="2400" err="1">
                <a:solidFill>
                  <a:srgbClr val="002060"/>
                </a:solidFill>
              </a:rPr>
              <a:t>kể</a:t>
            </a:r>
            <a:r>
              <a:rPr lang="en-US" sz="2400">
                <a:solidFill>
                  <a:srgbClr val="002060"/>
                </a:solidFill>
              </a:rPr>
              <a:t>,…</a:t>
            </a:r>
            <a:endParaRPr lang="vi-VN" sz="2400">
              <a:solidFill>
                <a:srgbClr val="002060"/>
              </a:solidFill>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156</a:t>
            </a:fld>
            <a:endParaRPr lang="en-US"/>
          </a:p>
        </p:txBody>
      </p:sp>
    </p:spTree>
    <p:extLst>
      <p:ext uri="{BB962C8B-B14F-4D97-AF65-F5344CB8AC3E}">
        <p14:creationId xmlns:p14="http://schemas.microsoft.com/office/powerpoint/2010/main" val="3263717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270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236" y="961721"/>
            <a:ext cx="10031141" cy="1939377"/>
          </a:xfrm>
          <a:prstGeom prst="rect">
            <a:avLst/>
          </a:prstGeom>
        </p:spPr>
        <p:txBody>
          <a:bodyPr wrap="square">
            <a:spAutoFit/>
          </a:bodyPr>
          <a:lstStyle/>
          <a:p>
            <a:pPr algn="just">
              <a:lnSpc>
                <a:spcPct val="150000"/>
              </a:lnSpc>
            </a:pPr>
            <a:r>
              <a:rPr lang="vi-VN" sz="2667">
                <a:solidFill>
                  <a:srgbClr val="002060"/>
                </a:solidFill>
                <a:latin typeface="Arial" panose="020B0604020202020204" pitchFamily="34" charset="0"/>
                <a:cs typeface="Arial" panose="020B0604020202020204" pitchFamily="34" charset="0"/>
              </a:rPr>
              <a:t>    </a:t>
            </a:r>
          </a:p>
          <a:p>
            <a:pPr algn="just">
              <a:lnSpc>
                <a:spcPct val="150000"/>
              </a:lnSpc>
            </a:pPr>
            <a:endParaRPr lang="vi-VN" sz="2667">
              <a:solidFill>
                <a:srgbClr val="002060"/>
              </a:solidFill>
              <a:latin typeface="Arial" panose="020B0604020202020204" pitchFamily="34" charset="0"/>
              <a:cs typeface="Arial" panose="020B0604020202020204" pitchFamily="34" charset="0"/>
            </a:endParaRPr>
          </a:p>
          <a:p>
            <a:pPr algn="just">
              <a:lnSpc>
                <a:spcPct val="150000"/>
              </a:lnSpc>
            </a:pPr>
            <a:r>
              <a:rPr lang="vi-VN" sz="2667">
                <a:solidFill>
                  <a:srgbClr val="002060"/>
                </a:solidFill>
                <a:latin typeface="Arial" panose="020B0604020202020204" pitchFamily="34" charset="0"/>
                <a:cs typeface="Arial" panose="020B0604020202020204" pitchFamily="34" charset="0"/>
              </a:rPr>
              <a:t>       </a:t>
            </a:r>
            <a:endParaRPr lang="en-US" sz="3200" b="1">
              <a:solidFill>
                <a:srgbClr val="002060"/>
              </a:solidFill>
            </a:endParaRPr>
          </a:p>
        </p:txBody>
      </p:sp>
      <p:sp>
        <p:nvSpPr>
          <p:cNvPr id="6" name="Rectangle 5"/>
          <p:cNvSpPr/>
          <p:nvPr/>
        </p:nvSpPr>
        <p:spPr>
          <a:xfrm>
            <a:off x="855406" y="961720"/>
            <a:ext cx="10726994" cy="4626908"/>
          </a:xfrm>
          <a:prstGeom prst="rect">
            <a:avLst/>
          </a:prstGeom>
        </p:spPr>
        <p:txBody>
          <a:bodyPr wrap="square">
            <a:spAutoFit/>
          </a:bodyPr>
          <a:lstStyle/>
          <a:p>
            <a:pPr marL="609570" algn="just">
              <a:lnSpc>
                <a:spcPct val="150000"/>
              </a:lnSpc>
              <a:spcBef>
                <a:spcPts val="800"/>
              </a:spcBef>
              <a:spcAft>
                <a:spcPts val="800"/>
              </a:spcAft>
            </a:pP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3200" b="1">
                <a:solidFill>
                  <a:srgbClr val="002060"/>
                </a:solidFill>
                <a:latin typeface="Arial" panose="020B0604020202020204" pitchFamily="34" charset="0"/>
                <a:ea typeface="Calibri" panose="020F0502020204030204" pitchFamily="34" charset="0"/>
                <a:cs typeface="Arial" panose="020B0604020202020204" pitchFamily="34" charset="0"/>
              </a:rPr>
              <a:t>C</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ỦNG CỐ, MỞ RỘNG</a:t>
            </a:r>
            <a:endParaRPr lang="vi-VN" sz="3200" b="1">
              <a:solidFill>
                <a:srgbClr val="002060"/>
              </a:solidFill>
              <a:latin typeface="Arial" panose="020B0604020202020204" pitchFamily="34" charset="0"/>
              <a:ea typeface="Calibri" panose="020F0502020204030204" pitchFamily="34" charset="0"/>
              <a:cs typeface="Arial" panose="020B0604020202020204" pitchFamily="34" charset="0"/>
            </a:endParaRPr>
          </a:p>
          <a:p>
            <a:pPr>
              <a:lnSpc>
                <a:spcPct val="125000"/>
              </a:lnSpc>
            </a:pPr>
            <a:r>
              <a:rPr lang="vi-VN" sz="2400">
                <a:solidFill>
                  <a:srgbClr val="002060"/>
                </a:solidFill>
              </a:rPr>
              <a:t>     + Qua bài học này, theo bạn, những điều gì làm nên vẻ đẹp của thơ ca?</a:t>
            </a:r>
          </a:p>
          <a:p>
            <a:pPr>
              <a:lnSpc>
                <a:spcPct val="125000"/>
              </a:lnSpc>
            </a:pPr>
            <a:r>
              <a:rPr lang="vi-VN" sz="2400">
                <a:solidFill>
                  <a:srgbClr val="002060"/>
                </a:solidFill>
              </a:rPr>
              <a:t>     + Thảo luận nhóm về một trong các chủ đề: (1) </a:t>
            </a:r>
            <a:r>
              <a:rPr lang="vi-VN" sz="2400" i="1">
                <a:solidFill>
                  <a:srgbClr val="002060"/>
                </a:solidFill>
              </a:rPr>
              <a:t>Tại sao nên đọc thơ?</a:t>
            </a:r>
            <a:r>
              <a:rPr lang="vi-VN" sz="2400">
                <a:solidFill>
                  <a:srgbClr val="002060"/>
                </a:solidFill>
              </a:rPr>
              <a:t>; (2) </a:t>
            </a:r>
            <a:r>
              <a:rPr lang="vi-VN" sz="2400" i="1">
                <a:solidFill>
                  <a:srgbClr val="002060"/>
                </a:solidFill>
              </a:rPr>
              <a:t>Thế nào là một bài thơ hay?</a:t>
            </a:r>
          </a:p>
          <a:p>
            <a:pPr algn="just">
              <a:lnSpc>
                <a:spcPct val="125000"/>
              </a:lnSpc>
            </a:pPr>
            <a:r>
              <a:rPr lang="vi-VN" sz="2400">
                <a:solidFill>
                  <a:srgbClr val="002060"/>
                </a:solidFill>
              </a:rPr>
              <a:t>     + Đọc lại tất cả tác phẩm thơ đã học trong bài. Sưu tầm, tập hợp một số bài thơ khác cùng thể thơ hoặc cùng đề tài và ghi chép ngắn gọn những điều bạn tâm đắc khi đọc những bài thơ đó.</a:t>
            </a:r>
          </a:p>
          <a:p>
            <a:pPr algn="just">
              <a:lnSpc>
                <a:spcPct val="125000"/>
              </a:lnSpc>
            </a:pPr>
            <a:r>
              <a:rPr lang="vi-VN" sz="2400">
                <a:solidFill>
                  <a:srgbClr val="002060"/>
                </a:solidFill>
              </a:rPr>
              <a:t>     + Tìm đọc thêm một số bài phân tích thơ, từ đó rút ra những kinh nghiệm về cảm nhận và phân tích thơ ca.</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157</a:t>
            </a:fld>
            <a:endParaRPr lang="en-US"/>
          </a:p>
        </p:txBody>
      </p:sp>
    </p:spTree>
    <p:extLst>
      <p:ext uri="{BB962C8B-B14F-4D97-AF65-F5344CB8AC3E}">
        <p14:creationId xmlns:p14="http://schemas.microsoft.com/office/powerpoint/2010/main" val="1518195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2365"/>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dirty="0">
              <a:solidFill>
                <a:srgbClr val="002060"/>
              </a:solidFill>
            </a:endParaRPr>
          </a:p>
        </p:txBody>
      </p:sp>
      <p:sp>
        <p:nvSpPr>
          <p:cNvPr id="5" name="Rectangle 4"/>
          <p:cNvSpPr/>
          <p:nvPr/>
        </p:nvSpPr>
        <p:spPr>
          <a:xfrm>
            <a:off x="1328236" y="961721"/>
            <a:ext cx="10031141" cy="1939377"/>
          </a:xfrm>
          <a:prstGeom prst="rect">
            <a:avLst/>
          </a:prstGeom>
        </p:spPr>
        <p:txBody>
          <a:bodyPr wrap="square">
            <a:spAutoFit/>
          </a:bodyPr>
          <a:lstStyle/>
          <a:p>
            <a:pPr algn="just">
              <a:lnSpc>
                <a:spcPct val="150000"/>
              </a:lnSpc>
            </a:pPr>
            <a:r>
              <a:rPr lang="vi-VN" sz="2667" dirty="0">
                <a:solidFill>
                  <a:srgbClr val="002060"/>
                </a:solidFill>
                <a:latin typeface="Arial" panose="020B0604020202020204" pitchFamily="34" charset="0"/>
                <a:cs typeface="Arial" panose="020B0604020202020204" pitchFamily="34" charset="0"/>
              </a:rPr>
              <a:t>    </a:t>
            </a:r>
          </a:p>
          <a:p>
            <a:pPr algn="just">
              <a:lnSpc>
                <a:spcPct val="150000"/>
              </a:lnSpc>
            </a:pPr>
            <a:endParaRPr lang="vi-VN" sz="2667" dirty="0">
              <a:solidFill>
                <a:srgbClr val="002060"/>
              </a:solidFill>
              <a:latin typeface="Arial" panose="020B0604020202020204" pitchFamily="34" charset="0"/>
              <a:cs typeface="Arial" panose="020B0604020202020204" pitchFamily="34" charset="0"/>
            </a:endParaRPr>
          </a:p>
          <a:p>
            <a:pPr algn="just">
              <a:lnSpc>
                <a:spcPct val="150000"/>
              </a:lnSpc>
            </a:pPr>
            <a:r>
              <a:rPr lang="vi-VN" sz="2667"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endParaRPr>
          </a:p>
        </p:txBody>
      </p:sp>
      <p:sp>
        <p:nvSpPr>
          <p:cNvPr id="3" name="Rectangle 2"/>
          <p:cNvSpPr/>
          <p:nvPr/>
        </p:nvSpPr>
        <p:spPr>
          <a:xfrm>
            <a:off x="2281382" y="757381"/>
            <a:ext cx="8146473" cy="3293209"/>
          </a:xfrm>
          <a:prstGeom prst="rect">
            <a:avLst/>
          </a:prstGeom>
        </p:spPr>
        <p:txBody>
          <a:bodyPr wrap="square">
            <a:spAutoFit/>
          </a:bodyPr>
          <a:lstStyle/>
          <a:p>
            <a:pPr marL="609570" algn="just">
              <a:lnSpc>
                <a:spcPct val="150000"/>
              </a:lnSpc>
              <a:spcBef>
                <a:spcPts val="800"/>
              </a:spcBef>
              <a:spcAft>
                <a:spcPts val="800"/>
              </a:spcAft>
            </a:pPr>
            <a:r>
              <a:rPr lang="en-US" sz="2800" b="1" dirty="0">
                <a:solidFill>
                  <a:srgbClr val="002060"/>
                </a:solidFill>
                <a:ea typeface="Calibri" panose="020F0502020204030204" pitchFamily="34" charset="0"/>
                <a:cs typeface="Arial" panose="020B0604020202020204" pitchFamily="34" charset="0"/>
              </a:rPr>
              <a:t> </a:t>
            </a:r>
          </a:p>
          <a:p>
            <a:pPr marL="609570" algn="just">
              <a:lnSpc>
                <a:spcPct val="150000"/>
              </a:lnSpc>
              <a:spcBef>
                <a:spcPts val="800"/>
              </a:spcBef>
              <a:spcAft>
                <a:spcPts val="800"/>
              </a:spcAft>
            </a:pPr>
            <a:r>
              <a:rPr lang="en-US" sz="2800" b="1" dirty="0">
                <a:solidFill>
                  <a:srgbClr val="FF0000"/>
                </a:solidFill>
                <a:ea typeface="Calibri" panose="020F0502020204030204" pitchFamily="34" charset="0"/>
                <a:cs typeface="Arial" panose="020B0604020202020204" pitchFamily="34" charset="0"/>
              </a:rPr>
              <a:t>                  </a:t>
            </a:r>
            <a:r>
              <a:rPr lang="en-US" sz="2800" b="1" dirty="0" smtClean="0">
                <a:solidFill>
                  <a:srgbClr val="FF0000"/>
                </a:solidFill>
                <a:ea typeface="Calibri" panose="020F0502020204030204" pitchFamily="34" charset="0"/>
                <a:cs typeface="Arial" panose="020B0604020202020204" pitchFamily="34" charset="0"/>
              </a:rPr>
              <a:t>  </a:t>
            </a:r>
            <a:r>
              <a:rPr lang="vi-VN" sz="2800" b="1" dirty="0" smtClean="0">
                <a:solidFill>
                  <a:srgbClr val="002060"/>
                </a:solidFill>
                <a:ea typeface="Calibri" panose="020F0502020204030204" pitchFamily="34" charset="0"/>
                <a:cs typeface="Arial" panose="020B0604020202020204" pitchFamily="34" charset="0"/>
              </a:rPr>
              <a:t>Ô</a:t>
            </a:r>
            <a:r>
              <a:rPr lang="en-US" sz="2800" b="1" dirty="0">
                <a:solidFill>
                  <a:srgbClr val="002060"/>
                </a:solidFill>
                <a:ea typeface="Calibri" panose="020F0502020204030204" pitchFamily="34" charset="0"/>
                <a:cs typeface="Arial" panose="020B0604020202020204" pitchFamily="34" charset="0"/>
              </a:rPr>
              <a:t>N TẬP HỌC KÌ</a:t>
            </a:r>
            <a:r>
              <a:rPr lang="vi-VN" sz="2800" b="1" dirty="0">
                <a:solidFill>
                  <a:srgbClr val="002060"/>
                </a:solidFill>
                <a:ea typeface="Calibri" panose="020F0502020204030204" pitchFamily="34" charset="0"/>
                <a:cs typeface="Arial" panose="020B0604020202020204" pitchFamily="34" charset="0"/>
              </a:rPr>
              <a:t> </a:t>
            </a:r>
            <a:r>
              <a:rPr lang="en-US" sz="2800" b="1" dirty="0">
                <a:solidFill>
                  <a:srgbClr val="002060"/>
                </a:solidFill>
                <a:ea typeface="Calibri" panose="020F0502020204030204" pitchFamily="34" charset="0"/>
                <a:cs typeface="Arial" panose="020B0604020202020204" pitchFamily="34" charset="0"/>
              </a:rPr>
              <a:t>      </a:t>
            </a:r>
          </a:p>
          <a:p>
            <a:pPr marL="609570" algn="just">
              <a:lnSpc>
                <a:spcPct val="150000"/>
              </a:lnSpc>
              <a:spcBef>
                <a:spcPts val="800"/>
              </a:spcBef>
              <a:spcAft>
                <a:spcPts val="800"/>
              </a:spcAft>
            </a:pPr>
            <a:r>
              <a:rPr lang="en-US" sz="2800" b="1" dirty="0">
                <a:solidFill>
                  <a:srgbClr val="002060"/>
                </a:solidFill>
                <a:ea typeface="Calibri" panose="020F0502020204030204" pitchFamily="34" charset="0"/>
                <a:cs typeface="Arial" panose="020B0604020202020204" pitchFamily="34" charset="0"/>
              </a:rPr>
              <a:t>                        </a:t>
            </a:r>
            <a:r>
              <a:rPr lang="en-US" sz="2800" b="1" dirty="0" smtClean="0">
                <a:solidFill>
                  <a:srgbClr val="002060"/>
                </a:solidFill>
                <a:ea typeface="Calibri" panose="020F0502020204030204" pitchFamily="34" charset="0"/>
                <a:cs typeface="Arial" panose="020B0604020202020204" pitchFamily="34" charset="0"/>
              </a:rPr>
              <a:t>   </a:t>
            </a:r>
            <a:r>
              <a:rPr lang="vi-VN" sz="2800" b="1" dirty="0" smtClean="0">
                <a:solidFill>
                  <a:srgbClr val="002060"/>
                </a:solidFill>
                <a:ea typeface="Calibri" panose="020F0502020204030204" pitchFamily="34" charset="0"/>
                <a:cs typeface="Arial" panose="020B0604020202020204" pitchFamily="34" charset="0"/>
              </a:rPr>
              <a:t>(</a:t>
            </a:r>
            <a:r>
              <a:rPr lang="en-US" sz="2800" b="1" dirty="0">
                <a:solidFill>
                  <a:srgbClr val="002060"/>
                </a:solidFill>
                <a:ea typeface="Calibri" panose="020F0502020204030204" pitchFamily="34" charset="0"/>
                <a:cs typeface="Arial" panose="020B0604020202020204" pitchFamily="34" charset="0"/>
              </a:rPr>
              <a:t>I</a:t>
            </a:r>
            <a:r>
              <a:rPr lang="vi-VN" sz="2800" b="1" dirty="0">
                <a:solidFill>
                  <a:srgbClr val="002060"/>
                </a:solidFill>
                <a:ea typeface="Calibri" panose="020F0502020204030204" pitchFamily="34" charset="0"/>
                <a:cs typeface="Arial" panose="020B0604020202020204" pitchFamily="34" charset="0"/>
              </a:rPr>
              <a:t> và </a:t>
            </a:r>
            <a:r>
              <a:rPr lang="en-US" sz="2800" b="1" dirty="0">
                <a:solidFill>
                  <a:srgbClr val="002060"/>
                </a:solidFill>
                <a:ea typeface="Calibri" panose="020F0502020204030204" pitchFamily="34" charset="0"/>
                <a:cs typeface="Arial" panose="020B0604020202020204" pitchFamily="34" charset="0"/>
              </a:rPr>
              <a:t>II</a:t>
            </a:r>
            <a:r>
              <a:rPr lang="vi-VN" sz="2800" b="1" dirty="0">
                <a:solidFill>
                  <a:srgbClr val="002060"/>
                </a:solidFill>
                <a:ea typeface="Calibri" panose="020F0502020204030204" pitchFamily="34" charset="0"/>
                <a:cs typeface="Arial" panose="020B0604020202020204" pitchFamily="34" charset="0"/>
              </a:rPr>
              <a:t>)</a:t>
            </a:r>
            <a:endParaRPr lang="en-US" sz="2800" b="1" dirty="0">
              <a:solidFill>
                <a:srgbClr val="002060"/>
              </a:solidFill>
              <a:ea typeface="Calibri" panose="020F0502020204030204" pitchFamily="34" charset="0"/>
              <a:cs typeface="Arial" panose="020B0604020202020204" pitchFamily="34" charset="0"/>
            </a:endParaRPr>
          </a:p>
          <a:p>
            <a:pPr marL="609570" algn="just">
              <a:lnSpc>
                <a:spcPct val="150000"/>
              </a:lnSpc>
              <a:spcBef>
                <a:spcPts val="800"/>
              </a:spcBef>
              <a:spcAft>
                <a:spcPts val="800"/>
              </a:spcAft>
            </a:pPr>
            <a:r>
              <a:rPr lang="vi-VN" sz="2800" dirty="0">
                <a:solidFill>
                  <a:srgbClr val="002060"/>
                </a:solidFill>
                <a:ea typeface="Calibri" panose="020F0502020204030204" pitchFamily="34" charset="0"/>
                <a:cs typeface="Arial" panose="020B0604020202020204" pitchFamily="34" charset="0"/>
              </a:rPr>
              <a:t>Ôn kiến thức, vận dụng để phát triển kĩ </a:t>
            </a:r>
            <a:r>
              <a:rPr lang="vi-VN" sz="2800" dirty="0" smtClean="0">
                <a:solidFill>
                  <a:srgbClr val="002060"/>
                </a:solidFill>
                <a:ea typeface="Calibri" panose="020F0502020204030204" pitchFamily="34" charset="0"/>
                <a:cs typeface="Arial" panose="020B0604020202020204" pitchFamily="34" charset="0"/>
              </a:rPr>
              <a:t>năng</a:t>
            </a:r>
            <a:r>
              <a:rPr lang="en-US" sz="2800" dirty="0" smtClean="0">
                <a:solidFill>
                  <a:srgbClr val="002060"/>
                </a:solidFill>
                <a:ea typeface="Calibri" panose="020F0502020204030204" pitchFamily="34" charset="0"/>
                <a:cs typeface="Arial" panose="020B0604020202020204" pitchFamily="34" charset="0"/>
              </a:rPr>
              <a:t>.</a:t>
            </a:r>
            <a:endParaRPr lang="en-US" sz="28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28879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3"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dirty="0">
              <a:solidFill>
                <a:srgbClr val="002060"/>
              </a:solidFill>
            </a:endParaRPr>
          </a:p>
        </p:txBody>
      </p:sp>
      <p:sp>
        <p:nvSpPr>
          <p:cNvPr id="5" name="Rectangle 4"/>
          <p:cNvSpPr/>
          <p:nvPr/>
        </p:nvSpPr>
        <p:spPr>
          <a:xfrm>
            <a:off x="1328236" y="961721"/>
            <a:ext cx="10031141" cy="1939377"/>
          </a:xfrm>
          <a:prstGeom prst="rect">
            <a:avLst/>
          </a:prstGeom>
        </p:spPr>
        <p:txBody>
          <a:bodyPr wrap="square">
            <a:spAutoFit/>
          </a:bodyPr>
          <a:lstStyle/>
          <a:p>
            <a:pPr algn="just">
              <a:lnSpc>
                <a:spcPct val="150000"/>
              </a:lnSpc>
            </a:pPr>
            <a:r>
              <a:rPr lang="vi-VN" sz="2667" dirty="0">
                <a:solidFill>
                  <a:srgbClr val="002060"/>
                </a:solidFill>
                <a:latin typeface="Arial" panose="020B0604020202020204" pitchFamily="34" charset="0"/>
                <a:cs typeface="Arial" panose="020B0604020202020204" pitchFamily="34" charset="0"/>
              </a:rPr>
              <a:t>    </a:t>
            </a:r>
          </a:p>
          <a:p>
            <a:pPr algn="just">
              <a:lnSpc>
                <a:spcPct val="150000"/>
              </a:lnSpc>
            </a:pPr>
            <a:endParaRPr lang="vi-VN" sz="2667" dirty="0">
              <a:solidFill>
                <a:srgbClr val="002060"/>
              </a:solidFill>
              <a:latin typeface="Arial" panose="020B0604020202020204" pitchFamily="34" charset="0"/>
              <a:cs typeface="Arial" panose="020B0604020202020204" pitchFamily="34" charset="0"/>
            </a:endParaRPr>
          </a:p>
          <a:p>
            <a:pPr algn="just">
              <a:lnSpc>
                <a:spcPct val="150000"/>
              </a:lnSpc>
            </a:pPr>
            <a:r>
              <a:rPr lang="vi-VN" sz="2667"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3" y="1"/>
            <a:ext cx="5778526" cy="708249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787" y="0"/>
            <a:ext cx="5673214" cy="7082492"/>
          </a:xfrm>
          <a:prstGeom prst="rect">
            <a:avLst/>
          </a:prstGeom>
        </p:spPr>
      </p:pic>
    </p:spTree>
    <p:extLst>
      <p:ext uri="{BB962C8B-B14F-4D97-AF65-F5344CB8AC3E}">
        <p14:creationId xmlns:p14="http://schemas.microsoft.com/office/powerpoint/2010/main" val="4901514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61469" y="1756564"/>
            <a:ext cx="10462777" cy="3708708"/>
          </a:xfrm>
          <a:prstGeom prst="rect">
            <a:avLst/>
          </a:prstGeom>
          <a:solidFill>
            <a:schemeClr val="accent5">
              <a:lumMod val="20000"/>
              <a:lumOff val="80000"/>
            </a:schemeClr>
          </a:solidFill>
        </p:spPr>
        <p:txBody>
          <a:bodyPr wrap="square" rtlCol="0">
            <a:spAutoFit/>
          </a:bodyPr>
          <a:lstStyle/>
          <a:p>
            <a:pPr algn="just">
              <a:lnSpc>
                <a:spcPct val="150000"/>
              </a:lnSpc>
              <a:spcBef>
                <a:spcPts val="600"/>
              </a:spcBef>
              <a:spcAft>
                <a:spcPts val="600"/>
              </a:spcAft>
            </a:pPr>
            <a:r>
              <a:rPr lang="en-US" sz="2000" b="1">
                <a:solidFill>
                  <a:srgbClr val="002060"/>
                </a:solidFill>
              </a:rPr>
              <a:t>    </a:t>
            </a:r>
            <a:r>
              <a:rPr lang="vi-VN" sz="2000" b="1">
                <a:solidFill>
                  <a:srgbClr val="002060"/>
                </a:solidFill>
              </a:rPr>
              <a:t>• </a:t>
            </a:r>
            <a:r>
              <a:rPr lang="vi-VN" sz="2400" b="1">
                <a:solidFill>
                  <a:srgbClr val="002060"/>
                </a:solidFill>
                <a:latin typeface="Arial" panose="020B0604020202020204" pitchFamily="34" charset="0"/>
                <a:cs typeface="Arial" panose="020B0604020202020204" pitchFamily="34" charset="0"/>
              </a:rPr>
              <a:t>Tên bài</a:t>
            </a:r>
            <a:r>
              <a:rPr lang="en-US" sz="2400" b="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Nêu</a:t>
            </a:r>
            <a:r>
              <a:rPr lang="en-US" sz="2400" b="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một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vấn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đề</a:t>
            </a:r>
            <a:r>
              <a:rPr lang="en-US" sz="2400">
                <a:solidFill>
                  <a:srgbClr val="002060"/>
                </a:solidFill>
                <a:latin typeface="Arial" panose="020B0604020202020204" pitchFamily="34" charset="0"/>
                <a:cs typeface="Arial" panose="020B0604020202020204" pitchFamily="34" charset="0"/>
              </a:rPr>
              <a:t> hay </a:t>
            </a:r>
            <a:r>
              <a:rPr lang="en-US" sz="2400" err="1">
                <a:solidFill>
                  <a:srgbClr val="002060"/>
                </a:solidFill>
                <a:latin typeface="Arial" panose="020B0604020202020204" pitchFamily="34" charset="0"/>
                <a:cs typeface="Arial" panose="020B0604020202020204" pitchFamily="34" charset="0"/>
              </a:rPr>
              <a:t>yếu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tố</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nổi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bật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Riêng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nhan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6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9 </a:t>
            </a:r>
            <a:r>
              <a:rPr lang="en-US" sz="2400" err="1">
                <a:solidFill>
                  <a:srgbClr val="002060"/>
                </a:solidFill>
                <a:latin typeface="Arial" panose="020B0604020202020204" pitchFamily="34" charset="0"/>
                <a:cs typeface="Arial" panose="020B0604020202020204" pitchFamily="34" charset="0"/>
              </a:rPr>
              <a:t>làm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rõ</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chủ</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do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này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được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tổ</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theo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mạch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riêng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xuyên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suốt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bộ</a:t>
            </a:r>
            <a:r>
              <a:rPr lang="en-US" sz="2400">
                <a:solidFill>
                  <a:srgbClr val="002060"/>
                </a:solidFill>
                <a:latin typeface="Arial" panose="020B0604020202020204" pitchFamily="34" charset="0"/>
                <a:cs typeface="Arial" panose="020B0604020202020204" pitchFamily="34" charset="0"/>
              </a:rPr>
              <a:t> SGK </a:t>
            </a:r>
            <a:r>
              <a:rPr lang="en-US" sz="2400" err="1">
                <a:solidFill>
                  <a:srgbClr val="002060"/>
                </a:solidFill>
                <a:latin typeface="Arial" panose="020B0604020202020204" pitchFamily="34" charset="0"/>
                <a:cs typeface="Arial" panose="020B0604020202020204" pitchFamily="34" charset="0"/>
              </a:rPr>
              <a:t>Ngữ</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văn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cấp</a:t>
            </a:r>
            <a:r>
              <a:rPr lang="en-US" sz="2400">
                <a:solidFill>
                  <a:srgbClr val="002060"/>
                </a:solidFill>
                <a:latin typeface="Arial" panose="020B0604020202020204" pitchFamily="34" charset="0"/>
                <a:cs typeface="Arial" panose="020B0604020202020204" pitchFamily="34" charset="0"/>
              </a:rPr>
              <a:t> THPT). </a:t>
            </a:r>
            <a:endParaRPr lang="vi-VN" sz="2400">
              <a:solidFill>
                <a:srgbClr val="002060"/>
              </a:solidFill>
              <a:latin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2400">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 </a:t>
            </a:r>
            <a:r>
              <a:rPr lang="vi-VN"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itchFamily="34" charset="0"/>
                <a:cs typeface="Arial" pitchFamily="34" charset="0"/>
              </a:rPr>
              <a:t>Yêu</a:t>
            </a:r>
            <a:r>
              <a:rPr lang="en-US" sz="2400" b="1">
                <a:solidFill>
                  <a:srgbClr val="002060"/>
                </a:solidFill>
                <a:latin typeface="Arial" pitchFamily="34" charset="0"/>
                <a:cs typeface="Arial" pitchFamily="34" charset="0"/>
              </a:rPr>
              <a:t> </a:t>
            </a:r>
            <a:r>
              <a:rPr lang="en-US" sz="2400" b="1" err="1">
                <a:solidFill>
                  <a:srgbClr val="002060"/>
                </a:solidFill>
                <a:latin typeface="Arial" pitchFamily="34" charset="0"/>
                <a:cs typeface="Arial" pitchFamily="34" charset="0"/>
              </a:rPr>
              <a:t>cầu</a:t>
            </a:r>
            <a:r>
              <a:rPr lang="en-US" sz="2400" b="1">
                <a:solidFill>
                  <a:srgbClr val="002060"/>
                </a:solidFill>
                <a:latin typeface="Arial" pitchFamily="34" charset="0"/>
                <a:cs typeface="Arial" pitchFamily="34" charset="0"/>
              </a:rPr>
              <a:t> </a:t>
            </a:r>
            <a:r>
              <a:rPr lang="en-US" sz="2400" b="1" err="1">
                <a:solidFill>
                  <a:srgbClr val="002060"/>
                </a:solidFill>
                <a:latin typeface="Arial" pitchFamily="34" charset="0"/>
                <a:cs typeface="Arial" pitchFamily="34" charset="0"/>
              </a:rPr>
              <a:t>cần</a:t>
            </a:r>
            <a:r>
              <a:rPr lang="en-US" sz="2400" b="1">
                <a:solidFill>
                  <a:srgbClr val="002060"/>
                </a:solidFill>
                <a:latin typeface="Arial" pitchFamily="34" charset="0"/>
                <a:cs typeface="Arial" pitchFamily="34" charset="0"/>
              </a:rPr>
              <a:t> </a:t>
            </a:r>
            <a:r>
              <a:rPr lang="en-US" sz="2400" b="1" err="1">
                <a:solidFill>
                  <a:srgbClr val="002060"/>
                </a:solidFill>
                <a:latin typeface="Arial" pitchFamily="34" charset="0"/>
                <a:cs typeface="Arial" pitchFamily="34" charset="0"/>
              </a:rPr>
              <a:t>đạt</a:t>
            </a:r>
            <a:r>
              <a:rPr lang="vi-VN" sz="2400" b="1">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gồm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cả</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T</a:t>
            </a:r>
            <a:r>
              <a:rPr lang="en-US" sz="2400" err="1">
                <a:solidFill>
                  <a:srgbClr val="002060"/>
                </a:solidFill>
                <a:latin typeface="Arial" panose="020B0604020202020204" pitchFamily="34" charset="0"/>
                <a:cs typeface="Arial" panose="020B0604020202020204" pitchFamily="34" charset="0"/>
              </a:rPr>
              <a:t>hực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hành</a:t>
            </a:r>
            <a:r>
              <a:rPr lang="en-US" sz="2400">
                <a:solidFill>
                  <a:srgbClr val="002060"/>
                </a:solidFill>
                <a:latin typeface="Arial" panose="020B0604020202020204" pitchFamily="34" charset="0"/>
                <a:cs typeface="Arial" panose="020B0604020202020204" pitchFamily="34" charset="0"/>
              </a:rPr>
              <a:t> t</a:t>
            </a:r>
            <a:r>
              <a:rPr lang="vi-VN" sz="2400">
                <a:solidFill>
                  <a:srgbClr val="002060"/>
                </a:solidFill>
                <a:latin typeface="Arial" panose="020B0604020202020204" pitchFamily="34" charset="0"/>
                <a:cs typeface="Arial" panose="020B0604020202020204" pitchFamily="34" charset="0"/>
              </a:rPr>
              <a:t>iếng Việt</a:t>
            </a:r>
            <a:r>
              <a:rPr lang="en-US" sz="2400">
                <a:solidFill>
                  <a:srgbClr val="002060"/>
                </a:solidFill>
                <a:latin typeface="Arial" panose="020B0604020202020204" pitchFamily="34" charset="0"/>
                <a:cs typeface="Arial" panose="020B0604020202020204" pitchFamily="34" charset="0"/>
              </a:rPr>
              <a:t>)</a:t>
            </a:r>
            <a:r>
              <a:rPr lang="vi-VN" sz="2400">
                <a:solidFill>
                  <a:srgbClr val="002060"/>
                </a:solidFill>
                <a:latin typeface="Arial" panose="020B0604020202020204" pitchFamily="34" charset="0"/>
                <a:cs typeface="Arial" panose="020B0604020202020204" pitchFamily="34" charset="0"/>
              </a:rPr>
              <a:t>, Viết, Nói và nghe</a:t>
            </a:r>
            <a:r>
              <a:rPr lang="en-US" sz="2400">
                <a:solidFill>
                  <a:srgbClr val="002060"/>
                </a:solidFill>
                <a:latin typeface="Arial" panose="020B0604020202020204" pitchFamily="34" charset="0"/>
                <a:cs typeface="Arial" panose="020B0604020202020204" pitchFamily="34" charset="0"/>
              </a:rPr>
              <a:t>;</a:t>
            </a:r>
            <a:r>
              <a:rPr lang="vi-VN" sz="2400">
                <a:solidFill>
                  <a:srgbClr val="002060"/>
                </a:solidFill>
                <a:latin typeface="Arial" panose="020B0604020202020204" pitchFamily="34" charset="0"/>
                <a:cs typeface="Arial" panose="020B0604020202020204" pitchFamily="34" charset="0"/>
              </a:rPr>
              <a:t> Phẩm chất</a:t>
            </a:r>
            <a:r>
              <a:rPr lang="en-US" sz="2400">
                <a:solidFill>
                  <a:srgbClr val="002060"/>
                </a:solidFill>
                <a:latin typeface="Arial" panose="020B0604020202020204" pitchFamily="34" charset="0"/>
                <a:cs typeface="Arial" panose="020B0604020202020204" pitchFamily="34" charset="0"/>
              </a:rPr>
              <a:t>.</a:t>
            </a:r>
            <a:endParaRPr lang="vi-VN" sz="2400">
              <a:solidFill>
                <a:srgbClr val="002060"/>
              </a:solidFill>
              <a:latin typeface="Arial" panose="020B0604020202020204" pitchFamily="34" charset="0"/>
              <a:cs typeface="Arial" panose="020B0604020202020204" pitchFamily="34" charset="0"/>
            </a:endParaRPr>
          </a:p>
          <a:p>
            <a:endParaRPr lang="vi-VN" sz="2000">
              <a:solidFill>
                <a:srgbClr val="002060"/>
              </a:solidFill>
            </a:endParaRPr>
          </a:p>
          <a:p>
            <a:endParaRPr lang="vi-VN" sz="2000">
              <a:solidFill>
                <a:srgbClr val="002060"/>
              </a:solidFill>
            </a:endParaRPr>
          </a:p>
        </p:txBody>
      </p:sp>
      <p:sp>
        <p:nvSpPr>
          <p:cNvPr id="2" name="Rectangle 1"/>
          <p:cNvSpPr/>
          <p:nvPr/>
        </p:nvSpPr>
        <p:spPr>
          <a:xfrm>
            <a:off x="4376707" y="704168"/>
            <a:ext cx="3677610" cy="523220"/>
          </a:xfrm>
          <a:prstGeom prst="rect">
            <a:avLst/>
          </a:prstGeom>
        </p:spPr>
        <p:txBody>
          <a:bodyPr wrap="none">
            <a:spAutoFit/>
          </a:bodyPr>
          <a:lstStyle/>
          <a:p>
            <a:r>
              <a:rPr lang="en-US" sz="2800" b="1">
                <a:solidFill>
                  <a:srgbClr val="002060"/>
                </a:solidFill>
                <a:latin typeface="Arial" pitchFamily="34" charset="0"/>
                <a:cs typeface="Arial" pitchFamily="34" charset="0"/>
              </a:rPr>
              <a:t>CẤU TRÚC BÀI HỌC</a:t>
            </a:r>
            <a:endParaRPr lang="en-US" sz="2800"/>
          </a:p>
        </p:txBody>
      </p:sp>
      <p:sp>
        <p:nvSpPr>
          <p:cNvPr id="3" name="Slide Number Placeholder 2"/>
          <p:cNvSpPr>
            <a:spLocks noGrp="1"/>
          </p:cNvSpPr>
          <p:nvPr>
            <p:ph type="sldNum" sz="quarter" idx="12"/>
          </p:nvPr>
        </p:nvSpPr>
        <p:spPr/>
        <p:txBody>
          <a:bodyPr/>
          <a:lstStyle/>
          <a:p>
            <a:fld id="{0C846248-0222-4A3A-B22E-4E2A0B918D57}" type="slidenum">
              <a:rPr lang="en-US" smtClean="0"/>
              <a:pPr/>
              <a:t>16</a:t>
            </a:fld>
            <a:endParaRPr lang="en-US"/>
          </a:p>
        </p:txBody>
      </p:sp>
    </p:spTree>
    <p:extLst>
      <p:ext uri="{BB962C8B-B14F-4D97-AF65-F5344CB8AC3E}">
        <p14:creationId xmlns:p14="http://schemas.microsoft.com/office/powerpoint/2010/main" val="3956051377"/>
      </p:ext>
    </p:extLst>
  </p:cSld>
  <p:clrMapOvr>
    <a:masterClrMapping/>
  </p:clrMapOvr>
  <p:transition spd="slow">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3"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dirty="0">
              <a:solidFill>
                <a:srgbClr val="002060"/>
              </a:solidFill>
            </a:endParaRPr>
          </a:p>
        </p:txBody>
      </p:sp>
      <p:sp>
        <p:nvSpPr>
          <p:cNvPr id="5" name="Rectangle 4"/>
          <p:cNvSpPr/>
          <p:nvPr/>
        </p:nvSpPr>
        <p:spPr>
          <a:xfrm>
            <a:off x="1328236" y="961721"/>
            <a:ext cx="10031141" cy="1939377"/>
          </a:xfrm>
          <a:prstGeom prst="rect">
            <a:avLst/>
          </a:prstGeom>
        </p:spPr>
        <p:txBody>
          <a:bodyPr wrap="square">
            <a:spAutoFit/>
          </a:bodyPr>
          <a:lstStyle/>
          <a:p>
            <a:pPr algn="just">
              <a:lnSpc>
                <a:spcPct val="150000"/>
              </a:lnSpc>
            </a:pPr>
            <a:r>
              <a:rPr lang="vi-VN" sz="2667" dirty="0">
                <a:solidFill>
                  <a:srgbClr val="002060"/>
                </a:solidFill>
                <a:latin typeface="Arial" panose="020B0604020202020204" pitchFamily="34" charset="0"/>
                <a:cs typeface="Arial" panose="020B0604020202020204" pitchFamily="34" charset="0"/>
              </a:rPr>
              <a:t>    </a:t>
            </a:r>
          </a:p>
          <a:p>
            <a:pPr algn="just">
              <a:lnSpc>
                <a:spcPct val="150000"/>
              </a:lnSpc>
            </a:pPr>
            <a:endParaRPr lang="vi-VN" sz="2667" dirty="0">
              <a:solidFill>
                <a:srgbClr val="002060"/>
              </a:solidFill>
              <a:latin typeface="Arial" panose="020B0604020202020204" pitchFamily="34" charset="0"/>
              <a:cs typeface="Arial" panose="020B0604020202020204" pitchFamily="34" charset="0"/>
            </a:endParaRPr>
          </a:p>
          <a:p>
            <a:pPr algn="just">
              <a:lnSpc>
                <a:spcPct val="150000"/>
              </a:lnSpc>
            </a:pPr>
            <a:r>
              <a:rPr lang="vi-VN" sz="2667" dirty="0">
                <a:solidFill>
                  <a:srgbClr val="002060"/>
                </a:solidFill>
                <a:latin typeface="Arial" panose="020B0604020202020204" pitchFamily="34" charset="0"/>
                <a:cs typeface="Arial" panose="020B0604020202020204" pitchFamily="34" charset="0"/>
              </a:rPr>
              <a:t>       </a:t>
            </a:r>
            <a:endParaRPr lang="en-US" sz="3200" b="1" dirty="0">
              <a:solidFill>
                <a:srgbClr val="00206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3" y="1"/>
            <a:ext cx="5837520" cy="708249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7781" y="56122"/>
            <a:ext cx="5614219" cy="7026369"/>
          </a:xfrm>
          <a:prstGeom prst="rect">
            <a:avLst/>
          </a:prstGeom>
        </p:spPr>
      </p:pic>
    </p:spTree>
    <p:extLst>
      <p:ext uri="{BB962C8B-B14F-4D97-AF65-F5344CB8AC3E}">
        <p14:creationId xmlns:p14="http://schemas.microsoft.com/office/powerpoint/2010/main" val="19774575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67820" y="1494503"/>
            <a:ext cx="9489496" cy="1663148"/>
          </a:xfrm>
          <a:prstGeom prst="rect">
            <a:avLst/>
          </a:prstGeom>
        </p:spPr>
        <p:txBody>
          <a:bodyPr wrap="square">
            <a:spAutoFit/>
          </a:bodyPr>
          <a:lstStyle/>
          <a:p>
            <a:pPr marL="609570" algn="ctr">
              <a:lnSpc>
                <a:spcPct val="125000"/>
              </a:lnSpc>
              <a:spcBef>
                <a:spcPts val="800"/>
              </a:spcBef>
              <a:spcAft>
                <a:spcPts val="800"/>
              </a:spcAft>
            </a:pPr>
            <a:r>
              <a:rPr lang="en-US" sz="3733" b="1">
                <a:solidFill>
                  <a:srgbClr val="0070C0"/>
                </a:solidFill>
                <a:latin typeface="Arial" panose="020B0604020202020204" pitchFamily="34" charset="0"/>
                <a:ea typeface="Calibri" panose="020F0502020204030204" pitchFamily="34" charset="0"/>
                <a:cs typeface="Arial" panose="020B0604020202020204" pitchFamily="34" charset="0"/>
              </a:rPr>
              <a:t>HƯỚNG DẪN </a:t>
            </a:r>
          </a:p>
          <a:p>
            <a:pPr marL="609570" algn="ctr">
              <a:lnSpc>
                <a:spcPct val="125000"/>
              </a:lnSpc>
              <a:spcBef>
                <a:spcPts val="800"/>
              </a:spcBef>
              <a:spcAft>
                <a:spcPts val="800"/>
              </a:spcAft>
            </a:pPr>
            <a:r>
              <a:rPr lang="en-US" sz="3733" b="1">
                <a:solidFill>
                  <a:srgbClr val="0070C0"/>
                </a:solidFill>
                <a:latin typeface="Arial" panose="020B0604020202020204" pitchFamily="34" charset="0"/>
                <a:ea typeface="Calibri" panose="020F0502020204030204" pitchFamily="34" charset="0"/>
                <a:cs typeface="Arial" panose="020B0604020202020204" pitchFamily="34" charset="0"/>
              </a:rPr>
              <a:t>TỔ CHỨC DẠY HỌC CHUYÊN ĐỀ</a:t>
            </a:r>
            <a:endParaRPr lang="en-US" sz="3733">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161</a:t>
            </a:fld>
            <a:endParaRPr lang="en-US"/>
          </a:p>
        </p:txBody>
      </p:sp>
    </p:spTree>
    <p:extLst>
      <p:ext uri="{BB962C8B-B14F-4D97-AF65-F5344CB8AC3E}">
        <p14:creationId xmlns:p14="http://schemas.microsoft.com/office/powerpoint/2010/main" val="25003541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B103C-D53D-4CAD-A9BC-E6DFF940626E}"/>
              </a:ext>
            </a:extLst>
          </p:cNvPr>
          <p:cNvSpPr>
            <a:spLocks noGrp="1"/>
          </p:cNvSpPr>
          <p:nvPr>
            <p:ph type="title"/>
          </p:nvPr>
        </p:nvSpPr>
        <p:spPr/>
        <p:txBody>
          <a:bodyPr>
            <a:normAutofit/>
          </a:bodyPr>
          <a:lstStyle/>
          <a:p>
            <a:pPr algn="ctr"/>
            <a:r>
              <a:rPr lang="en-US" sz="3200" b="1" err="1">
                <a:solidFill>
                  <a:srgbClr val="0070C0"/>
                </a:solidFill>
              </a:rPr>
              <a:t>Cấu</a:t>
            </a:r>
            <a:r>
              <a:rPr lang="en-US" sz="3200" b="1">
                <a:solidFill>
                  <a:srgbClr val="0070C0"/>
                </a:solidFill>
              </a:rPr>
              <a:t> </a:t>
            </a:r>
            <a:r>
              <a:rPr lang="en-US" sz="3200" b="1" err="1">
                <a:solidFill>
                  <a:srgbClr val="0070C0"/>
                </a:solidFill>
              </a:rPr>
              <a:t>trúc</a:t>
            </a:r>
            <a:r>
              <a:rPr lang="en-US" sz="3200" b="1">
                <a:solidFill>
                  <a:srgbClr val="0070C0"/>
                </a:solidFill>
              </a:rPr>
              <a:t> </a:t>
            </a:r>
            <a:r>
              <a:rPr lang="en-US" sz="3200" b="1" err="1">
                <a:solidFill>
                  <a:srgbClr val="0070C0"/>
                </a:solidFill>
              </a:rPr>
              <a:t>chung</a:t>
            </a:r>
            <a:r>
              <a:rPr lang="en-US" sz="3200" b="1">
                <a:solidFill>
                  <a:srgbClr val="0070C0"/>
                </a:solidFill>
              </a:rPr>
              <a:t> </a:t>
            </a:r>
            <a:r>
              <a:rPr lang="en-US" sz="3200" b="1" err="1">
                <a:solidFill>
                  <a:srgbClr val="0070C0"/>
                </a:solidFill>
              </a:rPr>
              <a:t>của</a:t>
            </a:r>
            <a:r>
              <a:rPr lang="en-US" sz="3200" b="1">
                <a:solidFill>
                  <a:srgbClr val="0070C0"/>
                </a:solidFill>
              </a:rPr>
              <a:t> </a:t>
            </a:r>
            <a:r>
              <a:rPr lang="en-US" sz="3200" b="1" err="1">
                <a:solidFill>
                  <a:srgbClr val="0070C0"/>
                </a:solidFill>
              </a:rPr>
              <a:t>các</a:t>
            </a:r>
            <a:r>
              <a:rPr lang="en-US" sz="3200" b="1">
                <a:solidFill>
                  <a:srgbClr val="0070C0"/>
                </a:solidFill>
              </a:rPr>
              <a:t> </a:t>
            </a:r>
            <a:r>
              <a:rPr lang="en-US" sz="3200" b="1" err="1">
                <a:solidFill>
                  <a:srgbClr val="0070C0"/>
                </a:solidFill>
              </a:rPr>
              <a:t>chuyên</a:t>
            </a:r>
            <a:r>
              <a:rPr lang="en-US" sz="3200" b="1">
                <a:solidFill>
                  <a:srgbClr val="0070C0"/>
                </a:solidFill>
              </a:rPr>
              <a:t> </a:t>
            </a:r>
            <a:r>
              <a:rPr lang="en-US" sz="3200" b="1" err="1">
                <a:solidFill>
                  <a:srgbClr val="0070C0"/>
                </a:solidFill>
              </a:rPr>
              <a:t>đề</a:t>
            </a:r>
            <a:endParaRPr lang="en-US" sz="3200" b="1">
              <a:solidFill>
                <a:srgbClr val="0070C0"/>
              </a:solidFill>
            </a:endParaRPr>
          </a:p>
        </p:txBody>
      </p:sp>
      <p:sp>
        <p:nvSpPr>
          <p:cNvPr id="3" name="Content Placeholder 2">
            <a:extLst>
              <a:ext uri="{FF2B5EF4-FFF2-40B4-BE49-F238E27FC236}">
                <a16:creationId xmlns:a16="http://schemas.microsoft.com/office/drawing/2014/main" id="{F50D4F1C-8A82-43A2-94D2-A2C2C17C021D}"/>
              </a:ext>
            </a:extLst>
          </p:cNvPr>
          <p:cNvSpPr>
            <a:spLocks noGrp="1"/>
          </p:cNvSpPr>
          <p:nvPr>
            <p:ph idx="1"/>
          </p:nvPr>
        </p:nvSpPr>
        <p:spPr>
          <a:xfrm>
            <a:off x="838200" y="1366463"/>
            <a:ext cx="10515600" cy="4810500"/>
          </a:xfrm>
        </p:spPr>
        <p:txBody>
          <a:bodyPr>
            <a:normAutofit fontScale="92500"/>
          </a:bodyPr>
          <a:lstStyle/>
          <a:p>
            <a:pPr marL="91440" marR="0" indent="228600" algn="just">
              <a:lnSpc>
                <a:spcPct val="125000"/>
              </a:lnSpc>
              <a:spcBef>
                <a:spcPts val="0"/>
              </a:spcBef>
              <a:spcAft>
                <a:spcPts val="0"/>
              </a:spcAft>
            </a:pPr>
            <a:r>
              <a:rPr lang="en-US" sz="2600" i="1" dirty="0" err="1">
                <a:solidFill>
                  <a:srgbClr val="002060"/>
                </a:solidFill>
                <a:effectLst/>
                <a:ea typeface="Times New Roman" panose="02020603050405020304" pitchFamily="18" charset="0"/>
              </a:rPr>
              <a:t>Yêu</a:t>
            </a:r>
            <a:r>
              <a:rPr lang="en-US" sz="2600" i="1" dirty="0">
                <a:solidFill>
                  <a:srgbClr val="002060"/>
                </a:solidFill>
                <a:effectLst/>
                <a:ea typeface="Times New Roman" panose="02020603050405020304" pitchFamily="18" charset="0"/>
              </a:rPr>
              <a:t> </a:t>
            </a:r>
            <a:r>
              <a:rPr lang="en-US" sz="2600" i="1" dirty="0" err="1">
                <a:solidFill>
                  <a:srgbClr val="002060"/>
                </a:solidFill>
                <a:effectLst/>
                <a:ea typeface="Times New Roman" panose="02020603050405020304" pitchFamily="18" charset="0"/>
              </a:rPr>
              <a:t>cầu</a:t>
            </a:r>
            <a:r>
              <a:rPr lang="en-US" sz="2600" i="1" dirty="0">
                <a:solidFill>
                  <a:srgbClr val="002060"/>
                </a:solidFill>
                <a:effectLst/>
                <a:ea typeface="Times New Roman" panose="02020603050405020304" pitchFamily="18" charset="0"/>
              </a:rPr>
              <a:t> </a:t>
            </a:r>
            <a:r>
              <a:rPr lang="en-US" sz="2600" i="1" dirty="0" err="1">
                <a:solidFill>
                  <a:srgbClr val="002060"/>
                </a:solidFill>
                <a:effectLst/>
                <a:ea typeface="Times New Roman" panose="02020603050405020304" pitchFamily="18" charset="0"/>
              </a:rPr>
              <a:t>cần</a:t>
            </a:r>
            <a:r>
              <a:rPr lang="en-US" sz="2600" i="1" dirty="0">
                <a:solidFill>
                  <a:srgbClr val="002060"/>
                </a:solidFill>
                <a:effectLst/>
                <a:ea typeface="Times New Roman" panose="02020603050405020304" pitchFamily="18" charset="0"/>
              </a:rPr>
              <a:t> </a:t>
            </a:r>
            <a:r>
              <a:rPr lang="en-US" sz="2600" i="1" dirty="0" err="1">
                <a:solidFill>
                  <a:srgbClr val="002060"/>
                </a:solidFill>
                <a:effectLst/>
                <a:ea typeface="Times New Roman" panose="02020603050405020304" pitchFamily="18" charset="0"/>
              </a:rPr>
              <a:t>đạt</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Nêu</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những</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yêu</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cầu</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đã</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được</a:t>
            </a:r>
            <a:r>
              <a:rPr lang="en-US" sz="2600" dirty="0">
                <a:solidFill>
                  <a:srgbClr val="002060"/>
                </a:solidFill>
                <a:effectLst/>
                <a:ea typeface="Times New Roman" panose="02020603050405020304" pitchFamily="18" charset="0"/>
              </a:rPr>
              <a:t> CT </a:t>
            </a:r>
            <a:r>
              <a:rPr lang="en-US" sz="2600" dirty="0" err="1">
                <a:solidFill>
                  <a:srgbClr val="002060"/>
                </a:solidFill>
                <a:effectLst/>
                <a:ea typeface="Times New Roman" panose="02020603050405020304" pitchFamily="18" charset="0"/>
              </a:rPr>
              <a:t>xác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định</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đối</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với</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việc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học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tập</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từng</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chuyên</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đề</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một</a:t>
            </a:r>
            <a:r>
              <a:rPr lang="en-US" sz="2600" dirty="0">
                <a:solidFill>
                  <a:srgbClr val="002060"/>
                </a:solidFill>
                <a:effectLst/>
                <a:ea typeface="Times New Roman" panose="02020603050405020304" pitchFamily="18" charset="0"/>
              </a:rPr>
              <a:t>.</a:t>
            </a:r>
            <a:endParaRPr lang="en-US" sz="2600" dirty="0">
              <a:solidFill>
                <a:srgbClr val="002060"/>
              </a:solidFill>
              <a:effectLst/>
              <a:ea typeface="Calibri" panose="020F0502020204030204" pitchFamily="34" charset="0"/>
            </a:endParaRPr>
          </a:p>
          <a:p>
            <a:pPr marL="91440" marR="0" indent="228600" algn="just">
              <a:lnSpc>
                <a:spcPct val="125000"/>
              </a:lnSpc>
              <a:spcBef>
                <a:spcPts val="0"/>
              </a:spcBef>
              <a:spcAft>
                <a:spcPts val="0"/>
              </a:spcAft>
            </a:pPr>
            <a:r>
              <a:rPr lang="en-US" sz="2600" i="1" dirty="0">
                <a:solidFill>
                  <a:srgbClr val="002060"/>
                </a:solidFill>
                <a:effectLst/>
                <a:ea typeface="Times New Roman" panose="02020603050405020304" pitchFamily="18" charset="0"/>
              </a:rPr>
              <a:t>Tri </a:t>
            </a:r>
            <a:r>
              <a:rPr lang="en-US" sz="2600" i="1" dirty="0" err="1">
                <a:solidFill>
                  <a:srgbClr val="002060"/>
                </a:solidFill>
                <a:effectLst/>
                <a:ea typeface="Times New Roman" panose="02020603050405020304" pitchFamily="18" charset="0"/>
              </a:rPr>
              <a:t>thức</a:t>
            </a:r>
            <a:r>
              <a:rPr lang="en-US" sz="2600" i="1" dirty="0">
                <a:solidFill>
                  <a:srgbClr val="002060"/>
                </a:solidFill>
                <a:effectLst/>
                <a:ea typeface="Times New Roman" panose="02020603050405020304" pitchFamily="18" charset="0"/>
              </a:rPr>
              <a:t> </a:t>
            </a:r>
            <a:r>
              <a:rPr lang="en-US" sz="2600" i="1" dirty="0" err="1">
                <a:solidFill>
                  <a:srgbClr val="002060"/>
                </a:solidFill>
                <a:effectLst/>
                <a:ea typeface="Times New Roman" panose="02020603050405020304" pitchFamily="18" charset="0"/>
              </a:rPr>
              <a:t>tổng</a:t>
            </a:r>
            <a:r>
              <a:rPr lang="en-US" sz="2600" i="1" dirty="0">
                <a:solidFill>
                  <a:srgbClr val="002060"/>
                </a:solidFill>
                <a:effectLst/>
                <a:ea typeface="Times New Roman" panose="02020603050405020304" pitchFamily="18" charset="0"/>
              </a:rPr>
              <a:t> </a:t>
            </a:r>
            <a:r>
              <a:rPr lang="en-US" sz="2600" i="1" dirty="0" err="1">
                <a:solidFill>
                  <a:srgbClr val="002060"/>
                </a:solidFill>
                <a:effectLst/>
                <a:ea typeface="Times New Roman" panose="02020603050405020304" pitchFamily="18" charset="0"/>
              </a:rPr>
              <a:t>quát</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Trình</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bày</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những</a:t>
            </a:r>
            <a:r>
              <a:rPr lang="en-US" sz="2600" dirty="0">
                <a:solidFill>
                  <a:srgbClr val="002060"/>
                </a:solidFill>
                <a:effectLst/>
                <a:ea typeface="Times New Roman" panose="02020603050405020304" pitchFamily="18" charset="0"/>
              </a:rPr>
              <a:t> tri </a:t>
            </a:r>
            <a:r>
              <a:rPr lang="en-US" sz="2600" dirty="0" err="1">
                <a:solidFill>
                  <a:srgbClr val="002060"/>
                </a:solidFill>
                <a:effectLst/>
                <a:ea typeface="Times New Roman" panose="02020603050405020304" pitchFamily="18" charset="0"/>
              </a:rPr>
              <a:t>thức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mang</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tính</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công</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cụ</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khái</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niệm</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thuật</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ngữ</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mà</a:t>
            </a:r>
            <a:r>
              <a:rPr lang="en-US" sz="2600" dirty="0">
                <a:solidFill>
                  <a:srgbClr val="002060"/>
                </a:solidFill>
                <a:effectLst/>
                <a:ea typeface="Times New Roman" panose="02020603050405020304" pitchFamily="18" charset="0"/>
              </a:rPr>
              <a:t> HS </a:t>
            </a:r>
            <a:r>
              <a:rPr lang="en-US" sz="2600" dirty="0" err="1">
                <a:solidFill>
                  <a:srgbClr val="002060"/>
                </a:solidFill>
                <a:effectLst/>
                <a:ea typeface="Times New Roman" panose="02020603050405020304" pitchFamily="18" charset="0"/>
              </a:rPr>
              <a:t>cần</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phải</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nắm</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để</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việc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học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tập</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chuyên</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đề</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đạt</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hiệu</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quả</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tốt</a:t>
            </a:r>
            <a:r>
              <a:rPr lang="en-US" sz="2600" dirty="0">
                <a:solidFill>
                  <a:srgbClr val="002060"/>
                </a:solidFill>
                <a:effectLst/>
                <a:ea typeface="Times New Roman" panose="02020603050405020304" pitchFamily="18" charset="0"/>
              </a:rPr>
              <a:t>.</a:t>
            </a:r>
            <a:endParaRPr lang="en-US" sz="2600" dirty="0">
              <a:solidFill>
                <a:srgbClr val="002060"/>
              </a:solidFill>
              <a:effectLst/>
              <a:ea typeface="Calibri" panose="020F0502020204030204" pitchFamily="34" charset="0"/>
            </a:endParaRPr>
          </a:p>
          <a:p>
            <a:pPr marL="91440" marR="0" indent="228600" algn="just">
              <a:lnSpc>
                <a:spcPct val="125000"/>
              </a:lnSpc>
              <a:spcBef>
                <a:spcPts val="0"/>
              </a:spcBef>
              <a:spcAft>
                <a:spcPts val="0"/>
              </a:spcAft>
            </a:pPr>
            <a:r>
              <a:rPr lang="en-US" sz="2600" i="1" dirty="0" err="1">
                <a:solidFill>
                  <a:srgbClr val="002060"/>
                </a:solidFill>
                <a:effectLst/>
                <a:ea typeface="Times New Roman" panose="02020603050405020304" pitchFamily="18" charset="0"/>
              </a:rPr>
              <a:t>Các</a:t>
            </a:r>
            <a:r>
              <a:rPr lang="en-US" sz="2600" i="1" dirty="0">
                <a:solidFill>
                  <a:srgbClr val="002060"/>
                </a:solidFill>
                <a:effectLst/>
                <a:ea typeface="Times New Roman" panose="02020603050405020304" pitchFamily="18" charset="0"/>
              </a:rPr>
              <a:t> </a:t>
            </a:r>
            <a:r>
              <a:rPr lang="en-US" sz="2600" i="1" dirty="0" err="1">
                <a:solidFill>
                  <a:srgbClr val="002060"/>
                </a:solidFill>
                <a:effectLst/>
                <a:ea typeface="Times New Roman" panose="02020603050405020304" pitchFamily="18" charset="0"/>
              </a:rPr>
              <a:t>nội</a:t>
            </a:r>
            <a:r>
              <a:rPr lang="en-US" sz="2600" i="1" dirty="0">
                <a:solidFill>
                  <a:srgbClr val="002060"/>
                </a:solidFill>
                <a:effectLst/>
                <a:ea typeface="Times New Roman" panose="02020603050405020304" pitchFamily="18" charset="0"/>
              </a:rPr>
              <a:t> dung </a:t>
            </a:r>
            <a:r>
              <a:rPr lang="en-US" sz="2600" i="1" dirty="0" err="1">
                <a:solidFill>
                  <a:srgbClr val="002060"/>
                </a:solidFill>
                <a:effectLst/>
                <a:ea typeface="Times New Roman" panose="02020603050405020304" pitchFamily="18" charset="0"/>
              </a:rPr>
              <a:t>cụ</a:t>
            </a:r>
            <a:r>
              <a:rPr lang="en-US" sz="2600" i="1" dirty="0">
                <a:solidFill>
                  <a:srgbClr val="002060"/>
                </a:solidFill>
                <a:effectLst/>
                <a:ea typeface="Times New Roman" panose="02020603050405020304" pitchFamily="18" charset="0"/>
              </a:rPr>
              <a:t> </a:t>
            </a:r>
            <a:r>
              <a:rPr lang="en-US" sz="2600" i="1" dirty="0" err="1">
                <a:solidFill>
                  <a:srgbClr val="002060"/>
                </a:solidFill>
                <a:effectLst/>
                <a:ea typeface="Times New Roman" panose="02020603050405020304" pitchFamily="18" charset="0"/>
              </a:rPr>
              <a:t>thể</a:t>
            </a:r>
            <a:r>
              <a:rPr lang="en-US" sz="2600" i="1" dirty="0">
                <a:solidFill>
                  <a:srgbClr val="002060"/>
                </a:solidFill>
                <a:effectLst/>
                <a:ea typeface="Times New Roman" panose="02020603050405020304" pitchFamily="18" charset="0"/>
              </a:rPr>
              <a:t> </a:t>
            </a:r>
            <a:r>
              <a:rPr lang="en-US" sz="2600" i="1" dirty="0" err="1">
                <a:solidFill>
                  <a:srgbClr val="002060"/>
                </a:solidFill>
                <a:effectLst/>
                <a:ea typeface="Times New Roman" panose="02020603050405020304" pitchFamily="18" charset="0"/>
              </a:rPr>
              <a:t>của</a:t>
            </a:r>
            <a:r>
              <a:rPr lang="en-US" sz="2600" i="1" dirty="0">
                <a:solidFill>
                  <a:srgbClr val="002060"/>
                </a:solidFill>
                <a:effectLst/>
                <a:ea typeface="Times New Roman" panose="02020603050405020304" pitchFamily="18" charset="0"/>
              </a:rPr>
              <a:t> </a:t>
            </a:r>
            <a:r>
              <a:rPr lang="en-US" sz="2600" i="1" dirty="0" err="1">
                <a:solidFill>
                  <a:srgbClr val="002060"/>
                </a:solidFill>
                <a:effectLst/>
                <a:ea typeface="Times New Roman" panose="02020603050405020304" pitchFamily="18" charset="0"/>
              </a:rPr>
              <a:t>chuyên</a:t>
            </a:r>
            <a:r>
              <a:rPr lang="en-US" sz="2600" i="1" dirty="0">
                <a:solidFill>
                  <a:srgbClr val="002060"/>
                </a:solidFill>
                <a:effectLst/>
                <a:ea typeface="Times New Roman" panose="02020603050405020304" pitchFamily="18" charset="0"/>
              </a:rPr>
              <a:t> </a:t>
            </a:r>
            <a:r>
              <a:rPr lang="en-US" sz="2600" i="1" dirty="0" err="1">
                <a:solidFill>
                  <a:srgbClr val="002060"/>
                </a:solidFill>
                <a:effectLst/>
                <a:ea typeface="Times New Roman" panose="02020603050405020304" pitchFamily="18" charset="0"/>
              </a:rPr>
              <a:t>đề</a:t>
            </a:r>
            <a:r>
              <a:rPr lang="en-US" sz="2600" dirty="0">
                <a:solidFill>
                  <a:srgbClr val="002060"/>
                </a:solidFill>
                <a:effectLst/>
                <a:ea typeface="Times New Roman" panose="02020603050405020304" pitchFamily="18" charset="0"/>
              </a:rPr>
              <a:t>: Chi </a:t>
            </a:r>
            <a:r>
              <a:rPr lang="en-US" sz="2600" dirty="0" err="1">
                <a:solidFill>
                  <a:srgbClr val="002060"/>
                </a:solidFill>
                <a:effectLst/>
                <a:ea typeface="Times New Roman" panose="02020603050405020304" pitchFamily="18" charset="0"/>
              </a:rPr>
              <a:t>tiết</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hoá</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những</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nội</a:t>
            </a:r>
            <a:r>
              <a:rPr lang="en-US" sz="2600" dirty="0">
                <a:solidFill>
                  <a:srgbClr val="002060"/>
                </a:solidFill>
                <a:effectLst/>
                <a:ea typeface="Times New Roman" panose="02020603050405020304" pitchFamily="18" charset="0"/>
              </a:rPr>
              <a:t> dung </a:t>
            </a:r>
            <a:r>
              <a:rPr lang="en-US" sz="2600" dirty="0" err="1">
                <a:solidFill>
                  <a:srgbClr val="002060"/>
                </a:solidFill>
                <a:effectLst/>
                <a:ea typeface="Times New Roman" panose="02020603050405020304" pitchFamily="18" charset="0"/>
              </a:rPr>
              <a:t>đã</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được</a:t>
            </a:r>
            <a:r>
              <a:rPr lang="en-US" sz="2600" dirty="0">
                <a:solidFill>
                  <a:srgbClr val="002060"/>
                </a:solidFill>
                <a:effectLst/>
                <a:ea typeface="Times New Roman" panose="02020603050405020304" pitchFamily="18" charset="0"/>
              </a:rPr>
              <a:t> CT </a:t>
            </a:r>
            <a:r>
              <a:rPr lang="en-US" sz="2600" dirty="0" err="1">
                <a:solidFill>
                  <a:srgbClr val="002060"/>
                </a:solidFill>
                <a:effectLst/>
                <a:ea typeface="Times New Roman" panose="02020603050405020304" pitchFamily="18" charset="0"/>
              </a:rPr>
              <a:t>gợi</a:t>
            </a:r>
            <a:r>
              <a:rPr lang="en-US" sz="2600" dirty="0">
                <a:solidFill>
                  <a:srgbClr val="002060"/>
                </a:solidFill>
                <a:effectLst/>
                <a:ea typeface="Times New Roman" panose="02020603050405020304" pitchFamily="18" charset="0"/>
              </a:rPr>
              <a:t> ý</a:t>
            </a:r>
            <a:r>
              <a:rPr lang="en-US" sz="2600" dirty="0">
                <a:solidFill>
                  <a:srgbClr val="002060"/>
                </a:solidFill>
                <a:ea typeface="Times New Roman" panose="02020603050405020304" pitchFamily="18" charset="0"/>
              </a:rPr>
              <a:t>:</a:t>
            </a:r>
            <a:r>
              <a:rPr lang="en-US" sz="2600" dirty="0">
                <a:solidFill>
                  <a:srgbClr val="002060"/>
                </a:solidFill>
                <a:effectLst/>
                <a:ea typeface="Times New Roman" panose="02020603050405020304" pitchFamily="18" charset="0"/>
              </a:rPr>
              <a:t> </a:t>
            </a:r>
          </a:p>
          <a:p>
            <a:pPr marL="91440" marR="0" indent="0" algn="just">
              <a:lnSpc>
                <a:spcPct val="125000"/>
              </a:lnSpc>
              <a:spcBef>
                <a:spcPts val="0"/>
              </a:spcBef>
              <a:spcAft>
                <a:spcPts val="0"/>
              </a:spcAft>
              <a:buNone/>
            </a:pPr>
            <a:r>
              <a:rPr lang="en-US" sz="2600" dirty="0">
                <a:solidFill>
                  <a:srgbClr val="002060"/>
                </a:solidFill>
                <a:effectLst/>
                <a:ea typeface="Times New Roman" panose="02020603050405020304" pitchFamily="18" charset="0"/>
              </a:rPr>
              <a:t> 	- </a:t>
            </a:r>
            <a:r>
              <a:rPr lang="en-US" sz="2600" dirty="0" err="1">
                <a:solidFill>
                  <a:srgbClr val="002060"/>
                </a:solidFill>
                <a:effectLst/>
                <a:ea typeface="Times New Roman" panose="02020603050405020304" pitchFamily="18" charset="0"/>
              </a:rPr>
              <a:t>Hướng</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dẫn</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lí</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thuyết</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và</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nêu</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các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các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dẫn</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chứng</a:t>
            </a:r>
            <a:r>
              <a:rPr lang="en-US" sz="2600" dirty="0">
                <a:solidFill>
                  <a:srgbClr val="002060"/>
                </a:solidFill>
                <a:effectLst/>
                <a:ea typeface="Times New Roman" panose="02020603050405020304" pitchFamily="18" charset="0"/>
              </a:rPr>
              <a:t>.</a:t>
            </a:r>
          </a:p>
          <a:p>
            <a:pPr marL="91440" marR="0" indent="0" algn="just">
              <a:lnSpc>
                <a:spcPct val="125000"/>
              </a:lnSpc>
              <a:spcBef>
                <a:spcPts val="0"/>
              </a:spcBef>
              <a:spcAft>
                <a:spcPts val="0"/>
              </a:spcAft>
              <a:buNone/>
            </a:pPr>
            <a:r>
              <a:rPr lang="en-US" sz="2600" dirty="0">
                <a:solidFill>
                  <a:srgbClr val="002060"/>
                </a:solidFill>
                <a:effectLst/>
                <a:ea typeface="Times New Roman" panose="02020603050405020304" pitchFamily="18" charset="0"/>
              </a:rPr>
              <a:t>	- </a:t>
            </a:r>
            <a:r>
              <a:rPr lang="en-US" sz="2600" dirty="0" err="1">
                <a:solidFill>
                  <a:srgbClr val="002060"/>
                </a:solidFill>
                <a:effectLst/>
                <a:ea typeface="Times New Roman" panose="02020603050405020304" pitchFamily="18" charset="0"/>
              </a:rPr>
              <a:t>Gợi</a:t>
            </a:r>
            <a:r>
              <a:rPr lang="en-US" sz="2600" dirty="0">
                <a:solidFill>
                  <a:srgbClr val="002060"/>
                </a:solidFill>
                <a:effectLst/>
                <a:ea typeface="Times New Roman" panose="02020603050405020304" pitchFamily="18" charset="0"/>
              </a:rPr>
              <a:t> ý </a:t>
            </a:r>
            <a:r>
              <a:rPr lang="en-US" sz="2600" dirty="0" err="1">
                <a:solidFill>
                  <a:srgbClr val="002060"/>
                </a:solidFill>
                <a:effectLst/>
                <a:ea typeface="Times New Roman" panose="02020603050405020304" pitchFamily="18" charset="0"/>
              </a:rPr>
              <a:t>hệ</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thống</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bài</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tập</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thực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hành</a:t>
            </a:r>
            <a:r>
              <a:rPr lang="en-US" sz="2600" dirty="0">
                <a:solidFill>
                  <a:srgbClr val="002060"/>
                </a:solidFill>
                <a:effectLst/>
                <a:ea typeface="Times New Roman" panose="02020603050405020304" pitchFamily="18" charset="0"/>
              </a:rPr>
              <a:t>.</a:t>
            </a:r>
            <a:endParaRPr lang="en-US" sz="2600" dirty="0">
              <a:solidFill>
                <a:srgbClr val="002060"/>
              </a:solidFill>
              <a:effectLst/>
              <a:ea typeface="Calibri" panose="020F0502020204030204" pitchFamily="34" charset="0"/>
            </a:endParaRPr>
          </a:p>
          <a:p>
            <a:pPr marL="91440" marR="0" indent="228600" algn="just">
              <a:lnSpc>
                <a:spcPct val="125000"/>
              </a:lnSpc>
              <a:spcBef>
                <a:spcPts val="0"/>
              </a:spcBef>
              <a:spcAft>
                <a:spcPts val="0"/>
              </a:spcAft>
            </a:pPr>
            <a:r>
              <a:rPr lang="en-US" sz="2600" dirty="0" err="1">
                <a:solidFill>
                  <a:srgbClr val="002060"/>
                </a:solidFill>
                <a:effectLst/>
                <a:ea typeface="Times New Roman" panose="02020603050405020304" pitchFamily="18" charset="0"/>
              </a:rPr>
              <a:t>Cả</a:t>
            </a:r>
            <a:r>
              <a:rPr lang="en-US" sz="2600" dirty="0">
                <a:solidFill>
                  <a:srgbClr val="002060"/>
                </a:solidFill>
                <a:effectLst/>
                <a:ea typeface="Times New Roman" panose="02020603050405020304" pitchFamily="18" charset="0"/>
              </a:rPr>
              <a:t> 3 </a:t>
            </a:r>
            <a:r>
              <a:rPr lang="en-US" sz="2600" dirty="0" err="1">
                <a:solidFill>
                  <a:srgbClr val="002060"/>
                </a:solidFill>
                <a:effectLst/>
                <a:ea typeface="Times New Roman" panose="02020603050405020304" pitchFamily="18" charset="0"/>
              </a:rPr>
              <a:t>chuyên</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đề</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đều</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được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thiết</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kế</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thành</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các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mạch</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hoạt</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động</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tìm</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hiểu</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lí</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thuyết</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thực</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hành</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vận</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dụng</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báo</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cáo</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sản</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phẩm</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kết</a:t>
            </a:r>
            <a:r>
              <a:rPr lang="en-US" sz="2600" dirty="0">
                <a:solidFill>
                  <a:srgbClr val="002060"/>
                </a:solidFill>
                <a:effectLst/>
                <a:ea typeface="Times New Roman" panose="02020603050405020304" pitchFamily="18" charset="0"/>
              </a:rPr>
              <a:t> </a:t>
            </a:r>
            <a:r>
              <a:rPr lang="en-US" sz="2600" dirty="0" err="1">
                <a:solidFill>
                  <a:srgbClr val="002060"/>
                </a:solidFill>
                <a:effectLst/>
                <a:ea typeface="Times New Roman" panose="02020603050405020304" pitchFamily="18" charset="0"/>
              </a:rPr>
              <a:t>quả</a:t>
            </a:r>
            <a:r>
              <a:rPr lang="en-US" sz="2600" dirty="0">
                <a:solidFill>
                  <a:srgbClr val="002060"/>
                </a:solidFill>
                <a:effectLst/>
                <a:ea typeface="Times New Roman" panose="02020603050405020304" pitchFamily="18" charset="0"/>
              </a:rPr>
              <a:t>. </a:t>
            </a:r>
            <a:endParaRPr lang="en-US" sz="2600" dirty="0">
              <a:solidFill>
                <a:srgbClr val="002060"/>
              </a:solidFill>
              <a:effectLst/>
              <a:ea typeface="Calibri" panose="020F0502020204030204" pitchFamily="34" charset="0"/>
            </a:endParaRPr>
          </a:p>
          <a:p>
            <a:pPr marL="91440" marR="0" indent="228600" algn="just">
              <a:lnSpc>
                <a:spcPct val="125000"/>
              </a:lnSpc>
              <a:spcBef>
                <a:spcPts val="0"/>
              </a:spcBef>
              <a:spcAft>
                <a:spcPts val="0"/>
              </a:spcAft>
            </a:pPr>
            <a:endParaRPr lang="en-US" dirty="0">
              <a:solidFill>
                <a:srgbClr val="002060"/>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pPr/>
              <a:t>162</a:t>
            </a:fld>
            <a:endParaRPr lang="en-US"/>
          </a:p>
        </p:txBody>
      </p:sp>
    </p:spTree>
    <p:extLst>
      <p:ext uri="{BB962C8B-B14F-4D97-AF65-F5344CB8AC3E}">
        <p14:creationId xmlns:p14="http://schemas.microsoft.com/office/powerpoint/2010/main" val="16106960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93C9A-0558-4749-ACC8-32C1C08C8D85}"/>
              </a:ext>
            </a:extLst>
          </p:cNvPr>
          <p:cNvSpPr>
            <a:spLocks noGrp="1"/>
          </p:cNvSpPr>
          <p:nvPr>
            <p:ph type="title"/>
          </p:nvPr>
        </p:nvSpPr>
        <p:spPr>
          <a:xfrm>
            <a:off x="838200" y="961026"/>
            <a:ext cx="10515600" cy="682839"/>
          </a:xfrm>
        </p:spPr>
        <p:txBody>
          <a:bodyPr>
            <a:normAutofit fontScale="90000"/>
          </a:bodyPr>
          <a:lstStyle/>
          <a:p>
            <a:pPr algn="ctr"/>
            <a:r>
              <a:rPr lang="en-US" sz="3200" b="1" err="1">
                <a:solidFill>
                  <a:srgbClr val="0070C0"/>
                </a:solidFill>
                <a:effectLst/>
                <a:ea typeface="Times New Roman" panose="02020603050405020304" pitchFamily="18" charset="0"/>
              </a:rPr>
              <a:t>Định</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hướng</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tổ</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chức</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dạy</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học</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chuyên</a:t>
            </a:r>
            <a:r>
              <a:rPr lang="en-US" sz="3200" b="1">
                <a:solidFill>
                  <a:srgbClr val="0070C0"/>
                </a:solidFill>
                <a:effectLst/>
                <a:ea typeface="Times New Roman" panose="02020603050405020304" pitchFamily="18" charset="0"/>
              </a:rPr>
              <a:t> </a:t>
            </a:r>
            <a:r>
              <a:rPr lang="en-US" sz="3200" b="1" err="1">
                <a:solidFill>
                  <a:srgbClr val="0070C0"/>
                </a:solidFill>
                <a:effectLst/>
                <a:ea typeface="Times New Roman" panose="02020603050405020304" pitchFamily="18" charset="0"/>
              </a:rPr>
              <a:t>đề</a:t>
            </a:r>
            <a:r>
              <a:rPr lang="en-US" sz="1800">
                <a:effectLst/>
                <a:latin typeface="Calibri" panose="020F0502020204030204" pitchFamily="34" charset="0"/>
                <a:ea typeface="Calibri" panose="020F0502020204030204" pitchFamily="34" charset="0"/>
              </a:rPr>
              <a:t/>
            </a:r>
            <a:br>
              <a:rPr lang="en-US" sz="1800">
                <a:effectLst/>
                <a:latin typeface="Calibri" panose="020F0502020204030204" pitchFamily="34" charset="0"/>
                <a:ea typeface="Calibri" panose="020F0502020204030204" pitchFamily="34" charset="0"/>
              </a:rPr>
            </a:br>
            <a:endParaRPr lang="en-US"/>
          </a:p>
        </p:txBody>
      </p:sp>
      <p:sp>
        <p:nvSpPr>
          <p:cNvPr id="3" name="Content Placeholder 2">
            <a:extLst>
              <a:ext uri="{FF2B5EF4-FFF2-40B4-BE49-F238E27FC236}">
                <a16:creationId xmlns:a16="http://schemas.microsoft.com/office/drawing/2014/main" id="{BDD449E7-7E14-45D0-B0A9-F57EAD4554D7}"/>
              </a:ext>
            </a:extLst>
          </p:cNvPr>
          <p:cNvSpPr>
            <a:spLocks noGrp="1"/>
          </p:cNvSpPr>
          <p:nvPr>
            <p:ph idx="1"/>
          </p:nvPr>
        </p:nvSpPr>
        <p:spPr>
          <a:xfrm>
            <a:off x="766916" y="1466832"/>
            <a:ext cx="10894142" cy="4351338"/>
          </a:xfrm>
        </p:spPr>
        <p:txBody>
          <a:bodyPr>
            <a:noAutofit/>
          </a:bodyPr>
          <a:lstStyle/>
          <a:p>
            <a:pPr algn="just">
              <a:lnSpc>
                <a:spcPct val="125000"/>
              </a:lnSpc>
              <a:spcBef>
                <a:spcPts val="0"/>
              </a:spcBef>
            </a:pPr>
            <a:r>
              <a:rPr lang="en-US" sz="2400" dirty="0" err="1">
                <a:solidFill>
                  <a:srgbClr val="002060"/>
                </a:solidFill>
                <a:effectLst/>
                <a:latin typeface="+mj-lt"/>
                <a:ea typeface="Calibri" panose="020F0502020204030204" pitchFamily="34" charset="0"/>
              </a:rPr>
              <a:t>Dành</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khoảng</a:t>
            </a:r>
            <a:r>
              <a:rPr lang="en-US" sz="2400" dirty="0">
                <a:solidFill>
                  <a:srgbClr val="002060"/>
                </a:solidFill>
                <a:effectLst/>
                <a:latin typeface="+mj-lt"/>
                <a:ea typeface="Calibri" panose="020F0502020204030204" pitchFamily="34" charset="0"/>
              </a:rPr>
              <a:t> 1/3 </a:t>
            </a:r>
            <a:r>
              <a:rPr lang="en-US" sz="2400" dirty="0" err="1">
                <a:solidFill>
                  <a:srgbClr val="002060"/>
                </a:solidFill>
                <a:effectLst/>
                <a:latin typeface="+mj-lt"/>
                <a:ea typeface="Calibri" panose="020F0502020204030204" pitchFamily="34" charset="0"/>
              </a:rPr>
              <a:t>thời</a:t>
            </a:r>
            <a:r>
              <a:rPr lang="en-US" sz="2400" dirty="0">
                <a:solidFill>
                  <a:srgbClr val="002060"/>
                </a:solidFill>
                <a:effectLst/>
                <a:latin typeface="+mj-lt"/>
                <a:ea typeface="Calibri" panose="020F0502020204030204" pitchFamily="34" charset="0"/>
              </a:rPr>
              <a:t> </a:t>
            </a:r>
            <a:r>
              <a:rPr lang="en-US" sz="2400" dirty="0" err="1" smtClean="0">
                <a:solidFill>
                  <a:srgbClr val="002060"/>
                </a:solidFill>
                <a:effectLst/>
                <a:latin typeface="+mj-lt"/>
                <a:ea typeface="Calibri" panose="020F0502020204030204" pitchFamily="34" charset="0"/>
              </a:rPr>
              <a:t>gian</a:t>
            </a:r>
            <a:r>
              <a:rPr lang="en-US" sz="2400" dirty="0" smtClean="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để</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hướng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dẫn</a:t>
            </a:r>
            <a:r>
              <a:rPr lang="en-US" sz="2400" dirty="0">
                <a:solidFill>
                  <a:srgbClr val="002060"/>
                </a:solidFill>
                <a:effectLst/>
                <a:latin typeface="+mj-lt"/>
                <a:ea typeface="Calibri" panose="020F0502020204030204" pitchFamily="34" charset="0"/>
              </a:rPr>
              <a:t> HS </a:t>
            </a:r>
            <a:r>
              <a:rPr lang="en-US" sz="2400" dirty="0" err="1">
                <a:solidFill>
                  <a:srgbClr val="002060"/>
                </a:solidFill>
                <a:effectLst/>
                <a:latin typeface="+mj-lt"/>
                <a:ea typeface="Calibri" panose="020F0502020204030204" pitchFamily="34" charset="0"/>
              </a:rPr>
              <a:t>tìm</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hiểu</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các</a:t>
            </a:r>
            <a:r>
              <a:rPr lang="en-US" sz="2400" dirty="0">
                <a:solidFill>
                  <a:srgbClr val="002060"/>
                </a:solidFill>
                <a:effectLst/>
                <a:latin typeface="+mj-lt"/>
                <a:ea typeface="Calibri" panose="020F0502020204030204" pitchFamily="34" charset="0"/>
              </a:rPr>
              <a:t> tri </a:t>
            </a:r>
            <a:r>
              <a:rPr lang="en-US" sz="2400" dirty="0" err="1">
                <a:solidFill>
                  <a:srgbClr val="002060"/>
                </a:solidFill>
                <a:effectLst/>
                <a:latin typeface="+mj-lt"/>
                <a:ea typeface="Calibri" panose="020F0502020204030204" pitchFamily="34" charset="0"/>
              </a:rPr>
              <a:t>thức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lí</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thuyết</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Thời</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gian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còn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lại</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dành</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để</a:t>
            </a:r>
            <a:r>
              <a:rPr lang="en-US" sz="2400" dirty="0">
                <a:solidFill>
                  <a:srgbClr val="002060"/>
                </a:solidFill>
                <a:effectLst/>
                <a:latin typeface="+mj-lt"/>
                <a:ea typeface="Calibri" panose="020F0502020204030204" pitchFamily="34" charset="0"/>
              </a:rPr>
              <a:t> HS </a:t>
            </a:r>
            <a:r>
              <a:rPr lang="en-US" sz="2400" dirty="0" err="1">
                <a:solidFill>
                  <a:srgbClr val="002060"/>
                </a:solidFill>
                <a:effectLst/>
                <a:latin typeface="+mj-lt"/>
                <a:ea typeface="Calibri" panose="020F0502020204030204" pitchFamily="34" charset="0"/>
              </a:rPr>
              <a:t>làm</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ra</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các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sản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phẩm</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theo</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yêu</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cầu</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của</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chuyên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đề</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và</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báo</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cáo</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kết</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quả</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thực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hành</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trước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nhóm</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học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tập</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hoặc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trước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cả</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lớp</a:t>
            </a:r>
            <a:r>
              <a:rPr lang="en-US" sz="2400" dirty="0">
                <a:solidFill>
                  <a:srgbClr val="002060"/>
                </a:solidFill>
                <a:effectLst/>
                <a:latin typeface="+mj-lt"/>
                <a:ea typeface="Calibri" panose="020F0502020204030204" pitchFamily="34" charset="0"/>
              </a:rPr>
              <a:t>. </a:t>
            </a:r>
          </a:p>
          <a:p>
            <a:pPr algn="just">
              <a:lnSpc>
                <a:spcPct val="125000"/>
              </a:lnSpc>
              <a:spcBef>
                <a:spcPts val="0"/>
              </a:spcBef>
            </a:pPr>
            <a:r>
              <a:rPr lang="en-US" sz="2400" dirty="0">
                <a:solidFill>
                  <a:srgbClr val="002060"/>
                </a:solidFill>
                <a:effectLst/>
                <a:latin typeface="+mj-lt"/>
                <a:ea typeface="Calibri" panose="020F0502020204030204" pitchFamily="34" charset="0"/>
              </a:rPr>
              <a:t>Ở </a:t>
            </a:r>
            <a:r>
              <a:rPr lang="en-US" sz="2400" dirty="0" err="1">
                <a:solidFill>
                  <a:srgbClr val="002060"/>
                </a:solidFill>
                <a:effectLst/>
                <a:latin typeface="+mj-lt"/>
                <a:ea typeface="Calibri" panose="020F0502020204030204" pitchFamily="34" charset="0"/>
              </a:rPr>
              <a:t>một</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số</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cơ</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sở</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giáo</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dục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có</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điều</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kiện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khó</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khăn</a:t>
            </a:r>
            <a:r>
              <a:rPr lang="en-US" sz="2400" dirty="0">
                <a:solidFill>
                  <a:srgbClr val="002060"/>
                </a:solidFill>
                <a:effectLst/>
                <a:latin typeface="+mj-lt"/>
                <a:ea typeface="Calibri" panose="020F0502020204030204" pitchFamily="34" charset="0"/>
              </a:rPr>
              <a:t>, GV </a:t>
            </a:r>
            <a:r>
              <a:rPr lang="en-US" sz="2400" dirty="0" err="1">
                <a:solidFill>
                  <a:srgbClr val="002060"/>
                </a:solidFill>
                <a:effectLst/>
                <a:latin typeface="+mj-lt"/>
                <a:ea typeface="Calibri" panose="020F0502020204030204" pitchFamily="34" charset="0"/>
              </a:rPr>
              <a:t>có</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thể</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dành</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nhiều</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thời</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gian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hơn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cho</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việc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hướng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dẫn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học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sinh</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học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các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nội</a:t>
            </a:r>
            <a:r>
              <a:rPr lang="en-US" sz="2400" dirty="0">
                <a:solidFill>
                  <a:srgbClr val="002060"/>
                </a:solidFill>
                <a:effectLst/>
                <a:latin typeface="+mj-lt"/>
                <a:ea typeface="Calibri" panose="020F0502020204030204" pitchFamily="34" charset="0"/>
              </a:rPr>
              <a:t> dung </a:t>
            </a:r>
            <a:r>
              <a:rPr lang="en-US" sz="2400" dirty="0" err="1">
                <a:solidFill>
                  <a:srgbClr val="002060"/>
                </a:solidFill>
                <a:effectLst/>
                <a:latin typeface="+mj-lt"/>
                <a:ea typeface="Calibri" panose="020F0502020204030204" pitchFamily="34" charset="0"/>
              </a:rPr>
              <a:t>được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biên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soạn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trong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sách</a:t>
            </a:r>
            <a:r>
              <a:rPr lang="en-US" sz="2400" i="1" dirty="0">
                <a:solidFill>
                  <a:srgbClr val="002060"/>
                </a:solidFill>
                <a:effectLst/>
                <a:latin typeface="+mj-lt"/>
                <a:ea typeface="Calibri" panose="020F0502020204030204" pitchFamily="34" charset="0"/>
              </a:rPr>
              <a:t> </a:t>
            </a:r>
            <a:r>
              <a:rPr lang="en-US" sz="2400" dirty="0">
                <a:solidFill>
                  <a:srgbClr val="002060"/>
                </a:solidFill>
                <a:effectLst/>
                <a:latin typeface="+mj-lt"/>
                <a:ea typeface="Calibri" panose="020F0502020204030204" pitchFamily="34" charset="0"/>
              </a:rPr>
              <a:t>(</a:t>
            </a:r>
            <a:r>
              <a:rPr lang="en-US" sz="2400" dirty="0" err="1">
                <a:solidFill>
                  <a:srgbClr val="002060"/>
                </a:solidFill>
                <a:effectLst/>
                <a:latin typeface="+mj-lt"/>
                <a:ea typeface="Calibri" panose="020F0502020204030204" pitchFamily="34" charset="0"/>
              </a:rPr>
              <a:t>đọc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phân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tích</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các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văn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bản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tham</a:t>
            </a:r>
            <a:r>
              <a:rPr lang="en-US" sz="2400" dirty="0">
                <a:solidFill>
                  <a:srgbClr val="002060"/>
                </a:solidFill>
                <a:effectLst/>
                <a:latin typeface="+mj-lt"/>
                <a:ea typeface="Calibri" panose="020F0502020204030204" pitchFamily="34" charset="0"/>
              </a:rPr>
              <a:t> </a:t>
            </a:r>
            <a:r>
              <a:rPr lang="en-US" sz="2400" dirty="0" err="1" smtClean="0">
                <a:solidFill>
                  <a:srgbClr val="002060"/>
                </a:solidFill>
                <a:effectLst/>
                <a:latin typeface="+mj-lt"/>
                <a:ea typeface="Calibri" panose="020F0502020204030204" pitchFamily="34" charset="0"/>
              </a:rPr>
              <a:t>khảo</a:t>
            </a:r>
            <a:r>
              <a:rPr lang="en-US" sz="2400" dirty="0" smtClean="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hệ</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thống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hóa</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kiến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thức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theo</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từng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vấn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đề</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đã</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được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nêu</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lên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Tuy</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vậy</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cần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phải</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tranh</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thủ</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từng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cơ</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hội</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thuận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lợi</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để</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hướng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học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sinh</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vào</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hoạt</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động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vận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dụng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thực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hành</a:t>
            </a:r>
            <a:r>
              <a:rPr lang="en-US" sz="2400" dirty="0">
                <a:solidFill>
                  <a:srgbClr val="002060"/>
                </a:solidFill>
                <a:effectLst/>
                <a:latin typeface="+mj-lt"/>
                <a:ea typeface="Calibri" panose="020F0502020204030204" pitchFamily="34" charset="0"/>
              </a:rPr>
              <a:t>.</a:t>
            </a:r>
            <a:r>
              <a:rPr lang="en-US" sz="2400" i="1" dirty="0">
                <a:solidFill>
                  <a:srgbClr val="002060"/>
                </a:solidFill>
                <a:effectLst/>
                <a:latin typeface="+mj-lt"/>
                <a:ea typeface="Calibri" panose="020F0502020204030204" pitchFamily="34" charset="0"/>
              </a:rPr>
              <a:t> </a:t>
            </a:r>
          </a:p>
          <a:p>
            <a:pPr algn="just">
              <a:lnSpc>
                <a:spcPct val="125000"/>
              </a:lnSpc>
              <a:spcBef>
                <a:spcPts val="0"/>
              </a:spcBef>
            </a:pPr>
            <a:r>
              <a:rPr lang="en-US" sz="2400" dirty="0">
                <a:solidFill>
                  <a:srgbClr val="002060"/>
                </a:solidFill>
                <a:effectLst/>
                <a:latin typeface="+mj-lt"/>
                <a:ea typeface="Calibri" panose="020F0502020204030204" pitchFamily="34" charset="0"/>
              </a:rPr>
              <a:t>GV </a:t>
            </a:r>
            <a:r>
              <a:rPr lang="en-US" sz="2400" dirty="0" err="1">
                <a:solidFill>
                  <a:srgbClr val="002060"/>
                </a:solidFill>
                <a:effectLst/>
                <a:latin typeface="+mj-lt"/>
                <a:ea typeface="Calibri" panose="020F0502020204030204" pitchFamily="34" charset="0"/>
              </a:rPr>
              <a:t>có</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thể</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chỉ</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chọn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triển</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khai</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một</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vài</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hoạt</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động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phù</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hợp</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trong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số</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nhiều</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hoạt</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động</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được</a:t>
            </a:r>
            <a:r>
              <a:rPr lang="en-US" sz="2400" dirty="0">
                <a:solidFill>
                  <a:srgbClr val="002060"/>
                </a:solidFill>
                <a:effectLst/>
                <a:latin typeface="+mj-lt"/>
                <a:ea typeface="Calibri" panose="020F0502020204030204" pitchFamily="34" charset="0"/>
              </a:rPr>
              <a:t> </a:t>
            </a:r>
            <a:r>
              <a:rPr lang="en-US" sz="2400" dirty="0" err="1">
                <a:solidFill>
                  <a:srgbClr val="002060"/>
                </a:solidFill>
                <a:effectLst/>
                <a:latin typeface="+mj-lt"/>
                <a:ea typeface="Calibri" panose="020F0502020204030204" pitchFamily="34" charset="0"/>
              </a:rPr>
              <a:t>gợi</a:t>
            </a:r>
            <a:r>
              <a:rPr lang="en-US" sz="2400" dirty="0">
                <a:solidFill>
                  <a:srgbClr val="002060"/>
                </a:solidFill>
                <a:effectLst/>
                <a:latin typeface="+mj-lt"/>
                <a:ea typeface="Calibri" panose="020F0502020204030204" pitchFamily="34" charset="0"/>
              </a:rPr>
              <a:t> ý.</a:t>
            </a:r>
            <a:endParaRPr lang="en-US" sz="2400" dirty="0">
              <a:solidFill>
                <a:srgbClr val="002060"/>
              </a:solidFill>
              <a:latin typeface="+mj-lt"/>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pPr/>
              <a:t>163</a:t>
            </a:fld>
            <a:endParaRPr lang="en-US"/>
          </a:p>
        </p:txBody>
      </p:sp>
    </p:spTree>
    <p:extLst>
      <p:ext uri="{BB962C8B-B14F-4D97-AF65-F5344CB8AC3E}">
        <p14:creationId xmlns:p14="http://schemas.microsoft.com/office/powerpoint/2010/main" val="156769810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3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142837" y="2375507"/>
            <a:ext cx="7943272" cy="2285241"/>
          </a:xfrm>
          <a:prstGeom prst="rect">
            <a:avLst/>
          </a:prstGeom>
        </p:spPr>
        <p:txBody>
          <a:bodyPr wrap="square">
            <a:spAutoFit/>
          </a:bodyPr>
          <a:lstStyle/>
          <a:p>
            <a:pPr algn="ctr">
              <a:lnSpc>
                <a:spcPct val="125000"/>
              </a:lnSpc>
              <a:spcBef>
                <a:spcPts val="667"/>
              </a:spcBef>
            </a:pPr>
            <a:r>
              <a:rPr lang="vi-VN" sz="3600" b="1">
                <a:solidFill>
                  <a:srgbClr val="002060"/>
                </a:solidFill>
                <a:ea typeface="Cambria" panose="02040503050406030204" pitchFamily="18" charset="0"/>
                <a:cs typeface="Arial" panose="020B0604020202020204" pitchFamily="34" charset="0"/>
              </a:rPr>
              <a:t>HƯỚNG DẪN</a:t>
            </a:r>
            <a:r>
              <a:rPr lang="en-US" sz="3600" b="1">
                <a:solidFill>
                  <a:srgbClr val="002060"/>
                </a:solidFill>
                <a:ea typeface="Cambria" panose="02040503050406030204" pitchFamily="18" charset="0"/>
                <a:cs typeface="Arial" panose="020B0604020202020204" pitchFamily="34" charset="0"/>
              </a:rPr>
              <a:t> </a:t>
            </a:r>
          </a:p>
          <a:p>
            <a:pPr algn="ctr">
              <a:lnSpc>
                <a:spcPct val="125000"/>
              </a:lnSpc>
              <a:spcBef>
                <a:spcPts val="667"/>
              </a:spcBef>
            </a:pPr>
            <a:r>
              <a:rPr lang="en-US" sz="3600" b="1">
                <a:solidFill>
                  <a:srgbClr val="002060"/>
                </a:solidFill>
                <a:ea typeface="Cambria" panose="02040503050406030204" pitchFamily="18" charset="0"/>
                <a:cs typeface="Arial" panose="020B0604020202020204" pitchFamily="34" charset="0"/>
              </a:rPr>
              <a:t>ĐÁNH GIÁ KẾT QUẢ HỌC TẬP</a:t>
            </a:r>
          </a:p>
          <a:p>
            <a:pPr algn="just">
              <a:lnSpc>
                <a:spcPct val="125000"/>
              </a:lnSpc>
              <a:spcBef>
                <a:spcPts val="667"/>
              </a:spcBef>
            </a:pPr>
            <a:r>
              <a:rPr lang="vi-VN" sz="1400" b="1">
                <a:solidFill>
                  <a:srgbClr val="002060"/>
                </a:solidFill>
                <a:ea typeface="Cambria" panose="02040503050406030204" pitchFamily="18" charset="0"/>
                <a:cs typeface="Arial" panose="020B0604020202020204" pitchFamily="34" charset="0"/>
              </a:rPr>
              <a:t>         </a:t>
            </a:r>
          </a:p>
          <a:p>
            <a:pPr algn="just">
              <a:lnSpc>
                <a:spcPct val="125000"/>
              </a:lnSpc>
              <a:spcBef>
                <a:spcPts val="667"/>
              </a:spcBef>
            </a:pPr>
            <a:r>
              <a:rPr lang="vi-VN" sz="1400" b="1">
                <a:solidFill>
                  <a:srgbClr val="0000CC"/>
                </a:solidFill>
                <a:ea typeface="Cambria" panose="02040503050406030204" pitchFamily="18" charset="0"/>
                <a:cs typeface="Arial" panose="020B0604020202020204" pitchFamily="34" charset="0"/>
              </a:rPr>
              <a:t> </a:t>
            </a:r>
            <a:endParaRPr lang="en-US" sz="1400"/>
          </a:p>
        </p:txBody>
      </p:sp>
      <p:sp>
        <p:nvSpPr>
          <p:cNvPr id="5" name="Slide Number Placeholder 4"/>
          <p:cNvSpPr>
            <a:spLocks noGrp="1"/>
          </p:cNvSpPr>
          <p:nvPr>
            <p:ph type="sldNum" sz="quarter" idx="12"/>
          </p:nvPr>
        </p:nvSpPr>
        <p:spPr/>
        <p:txBody>
          <a:bodyPr/>
          <a:lstStyle/>
          <a:p>
            <a:fld id="{0C846248-0222-4A3A-B22E-4E2A0B918D57}" type="slidenum">
              <a:rPr lang="en-US" smtClean="0"/>
              <a:pPr/>
              <a:t>164</a:t>
            </a:fld>
            <a:endParaRPr lang="en-US"/>
          </a:p>
        </p:txBody>
      </p:sp>
    </p:spTree>
    <p:extLst>
      <p:ext uri="{BB962C8B-B14F-4D97-AF65-F5344CB8AC3E}">
        <p14:creationId xmlns:p14="http://schemas.microsoft.com/office/powerpoint/2010/main" val="35332198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6727"/>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145310" y="1674336"/>
            <a:ext cx="9652001" cy="630942"/>
          </a:xfrm>
          <a:prstGeom prst="rect">
            <a:avLst/>
          </a:prstGeom>
        </p:spPr>
        <p:txBody>
          <a:bodyPr wrap="square">
            <a:spAutoFit/>
          </a:bodyPr>
          <a:lstStyle/>
          <a:p>
            <a:pPr algn="just">
              <a:lnSpc>
                <a:spcPct val="125000"/>
              </a:lnSpc>
              <a:spcBef>
                <a:spcPts val="600"/>
              </a:spcBef>
              <a:spcAft>
                <a:spcPts val="600"/>
              </a:spcAft>
            </a:pPr>
            <a:r>
              <a:rPr lang="vi-VN" sz="2800">
                <a:latin typeface="Arial" panose="020B0604020202020204" pitchFamily="34" charset="0"/>
                <a:cs typeface="Arial" panose="020B0604020202020204" pitchFamily="34" charset="0"/>
              </a:rPr>
              <a:t> </a:t>
            </a:r>
            <a:r>
              <a:rPr lang="en-US" sz="2800">
                <a:latin typeface="Arial" panose="020B0604020202020204" pitchFamily="34" charset="0"/>
                <a:cs typeface="Arial" panose="020B0604020202020204" pitchFamily="34" charset="0"/>
              </a:rPr>
              <a:t>      </a:t>
            </a:r>
          </a:p>
        </p:txBody>
      </p:sp>
      <p:graphicFrame>
        <p:nvGraphicFramePr>
          <p:cNvPr id="5" name="Content Placeholder 6"/>
          <p:cNvGraphicFramePr>
            <a:graphicFrameLocks/>
          </p:cNvGraphicFramePr>
          <p:nvPr/>
        </p:nvGraphicFramePr>
        <p:xfrm>
          <a:off x="-1" y="1498600"/>
          <a:ext cx="12198284" cy="5359400"/>
        </p:xfrm>
        <a:graphic>
          <a:graphicData uri="http://schemas.openxmlformats.org/drawingml/2006/table">
            <a:tbl>
              <a:tblPr firstRow="1" bandRow="1"/>
              <a:tblGrid>
                <a:gridCol w="2844801">
                  <a:extLst>
                    <a:ext uri="{9D8B030D-6E8A-4147-A177-3AD203B41FA5}">
                      <a16:colId xmlns:a16="http://schemas.microsoft.com/office/drawing/2014/main" val="20000"/>
                    </a:ext>
                  </a:extLst>
                </a:gridCol>
                <a:gridCol w="9353483">
                  <a:extLst>
                    <a:ext uri="{9D8B030D-6E8A-4147-A177-3AD203B41FA5}">
                      <a16:colId xmlns:a16="http://schemas.microsoft.com/office/drawing/2014/main" val="20001"/>
                    </a:ext>
                  </a:extLst>
                </a:gridCol>
              </a:tblGrid>
              <a:tr h="348735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000">
                          <a:solidFill>
                            <a:srgbClr val="002060"/>
                          </a:solidFill>
                          <a:latin typeface="Arial" panose="020B0604020202020204" pitchFamily="34" charset="0"/>
                          <a:cs typeface="Arial" panose="020B0604020202020204" pitchFamily="34" charset="0"/>
                        </a:rPr>
                        <a:t>1. M</a:t>
                      </a:r>
                      <a:r>
                        <a:rPr lang="vi-VN" sz="2000">
                          <a:solidFill>
                            <a:srgbClr val="002060"/>
                          </a:solidFill>
                          <a:latin typeface="Arial" panose="020B0604020202020204" pitchFamily="34" charset="0"/>
                          <a:cs typeface="Arial" panose="020B0604020202020204" pitchFamily="34" charset="0"/>
                        </a:rPr>
                        <a:t>ục tiêu đánh giá </a:t>
                      </a:r>
                    </a:p>
                  </a:txBody>
                  <a:tcPr marL="56699" marR="56699" marT="28349" marB="28349"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C</a:t>
                      </a:r>
                      <a:r>
                        <a:rPr kumimoji="0" lang="vi-VN"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ung cấp thông tin chính xác, kịp thời, có giá trị về mức độ đáp ứng yêu cầu cần đạt về phẩm chất, năng lực và những tiến bộ của </a:t>
                      </a: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HS</a:t>
                      </a:r>
                      <a:r>
                        <a:rPr kumimoji="0" lang="vi-VN"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trong suốt quá trình học tập môn học</a:t>
                      </a: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Segoe UI Symbol"/>
                          <a:cs typeface="Arial" panose="020B0604020202020204" pitchFamily="34" charset="0"/>
                        </a:rPr>
                        <a:t>H</a:t>
                      </a:r>
                      <a:r>
                        <a:rPr kumimoji="0" lang="vi-VN"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ướng dẫn hoạt động học tập, điều chỉnh các hoạt động dạy học</a:t>
                      </a: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quản lí và phát triển chương trình</a:t>
                      </a: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400" b="0" i="0" u="none" strike="noStrike" kern="1200" cap="none" spc="-5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Đ</a:t>
                      </a:r>
                      <a:r>
                        <a:rPr kumimoji="0" lang="vi-VN" sz="2400" b="0" i="0" u="none" strike="noStrike" kern="1200" cap="none" spc="-5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ảm bảo sự tiến bộ của từng HS và nâng cao chất lượng giáo dục.</a:t>
                      </a:r>
                    </a:p>
                  </a:txBody>
                  <a:tcPr marL="56699" marR="56699" marT="28349" marB="28349"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0000"/>
                  </a:ext>
                </a:extLst>
              </a:tr>
              <a:tr h="187204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a:latin typeface="Arial" panose="020B0604020202020204" pitchFamily="34" charset="0"/>
                          <a:cs typeface="Arial" panose="020B0604020202020204" pitchFamily="34" charset="0"/>
                        </a:rPr>
                        <a:t> </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2.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Căn</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cứ</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đánh</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giá</a:t>
                      </a:r>
                      <a:endPar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txBody>
                  <a:tcPr marL="56699" marR="56699" marT="28349" marB="2834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lnSpc>
                          <a:spcPct val="100000"/>
                        </a:lnSpc>
                      </a:pPr>
                      <a:r>
                        <a:rPr kumimoji="0" lang="en-US" sz="24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lang="en-US" sz="2400" b="0">
                          <a:solidFill>
                            <a:srgbClr val="002060"/>
                          </a:solidFill>
                          <a:latin typeface="Arial" panose="020B0604020202020204" pitchFamily="34" charset="0"/>
                          <a:cs typeface="Arial" panose="020B0604020202020204" pitchFamily="34" charset="0"/>
                        </a:rPr>
                        <a:t>C</a:t>
                      </a:r>
                      <a:r>
                        <a:rPr lang="vi-VN" sz="2400" b="0">
                          <a:solidFill>
                            <a:srgbClr val="002060"/>
                          </a:solidFill>
                          <a:latin typeface="Arial" panose="020B0604020202020204" pitchFamily="34" charset="0"/>
                          <a:cs typeface="Arial" panose="020B0604020202020204" pitchFamily="34" charset="0"/>
                        </a:rPr>
                        <a:t>ác yêu cầu cần đạt về phẩm chất, năng lực đối với </a:t>
                      </a:r>
                      <a:r>
                        <a:rPr lang="en-US" sz="2400" b="0">
                          <a:solidFill>
                            <a:srgbClr val="002060"/>
                          </a:solidFill>
                          <a:latin typeface="Arial" panose="020B0604020202020204" pitchFamily="34" charset="0"/>
                          <a:cs typeface="Arial" panose="020B0604020202020204" pitchFamily="34" charset="0"/>
                        </a:rPr>
                        <a:t>HS</a:t>
                      </a:r>
                      <a:r>
                        <a:rPr lang="en-US" sz="2400" b="0" baseline="0">
                          <a:solidFill>
                            <a:srgbClr val="002060"/>
                          </a:solidFill>
                          <a:latin typeface="Arial" panose="020B0604020202020204" pitchFamily="34" charset="0"/>
                          <a:cs typeface="Arial" panose="020B0604020202020204" pitchFamily="34" charset="0"/>
                        </a:rPr>
                        <a:t> </a:t>
                      </a:r>
                      <a:r>
                        <a:rPr lang="vi-VN" sz="2400" b="0">
                          <a:solidFill>
                            <a:srgbClr val="002060"/>
                          </a:solidFill>
                          <a:latin typeface="Arial" panose="020B0604020202020204" pitchFamily="34" charset="0"/>
                          <a:cs typeface="Arial" panose="020B0604020202020204" pitchFamily="34" charset="0"/>
                        </a:rPr>
                        <a:t>mỗi lớp học, cấp học đã quy định trong chương trình.</a:t>
                      </a:r>
                    </a:p>
                  </a:txBody>
                  <a:tcPr marL="56699" marR="56699" marT="28349" marB="28349"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1489364" y="750183"/>
            <a:ext cx="8963891" cy="1257780"/>
          </a:xfrm>
          <a:prstGeom prst="rect">
            <a:avLst/>
          </a:prstGeom>
        </p:spPr>
        <p:txBody>
          <a:bodyPr wrap="square">
            <a:spAutoFit/>
          </a:bodyPr>
          <a:lstStyle/>
          <a:p>
            <a:pPr algn="just">
              <a:lnSpc>
                <a:spcPct val="130000"/>
              </a:lnSpc>
              <a:spcBef>
                <a:spcPts val="800"/>
              </a:spcBef>
              <a:spcAft>
                <a:spcPts val="800"/>
              </a:spcAft>
            </a:pPr>
            <a:r>
              <a:rPr lang="en-US" sz="2400" b="1">
                <a:solidFill>
                  <a:srgbClr val="002060"/>
                </a:solidFill>
                <a:ea typeface="Calibri" panose="020F0502020204030204" pitchFamily="34" charset="0"/>
                <a:cs typeface="Arial" panose="020B0604020202020204" pitchFamily="34" charset="0"/>
              </a:rPr>
              <a:t>     1. </a:t>
            </a:r>
            <a:r>
              <a:rPr lang="vi-VN" sz="2400" b="1">
                <a:solidFill>
                  <a:srgbClr val="002060"/>
                </a:solidFill>
                <a:ea typeface="Calibri" panose="020F0502020204030204" pitchFamily="34" charset="0"/>
                <a:cs typeface="Arial" panose="020B0604020202020204" pitchFamily="34" charset="0"/>
              </a:rPr>
              <a:t>Định hướng đánh giá </a:t>
            </a:r>
            <a:r>
              <a:rPr lang="en-US" sz="2400" b="1" err="1">
                <a:solidFill>
                  <a:srgbClr val="002060"/>
                </a:solidFill>
                <a:ea typeface="Calibri" panose="020F0502020204030204" pitchFamily="34" charset="0"/>
                <a:cs typeface="Arial" panose="020B0604020202020204" pitchFamily="34" charset="0"/>
              </a:rPr>
              <a:t>kết</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quả</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giáo</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dục</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môn</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Ngữ</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văn</a:t>
            </a:r>
            <a:endParaRPr lang="en-US" sz="2400" b="1">
              <a:solidFill>
                <a:srgbClr val="002060"/>
              </a:solidFill>
              <a:ea typeface="Calibri" panose="020F0502020204030204" pitchFamily="34" charset="0"/>
              <a:cs typeface="Arial" panose="020B0604020202020204" pitchFamily="34" charset="0"/>
            </a:endParaRPr>
          </a:p>
          <a:p>
            <a:pPr algn="just">
              <a:lnSpc>
                <a:spcPct val="130000"/>
              </a:lnSpc>
              <a:spcBef>
                <a:spcPts val="800"/>
              </a:spcBef>
              <a:spcAft>
                <a:spcPts val="800"/>
              </a:spcAft>
            </a:pPr>
            <a:endParaRPr lang="en-US" sz="2400">
              <a:solidFill>
                <a:srgbClr val="002060"/>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165</a:t>
            </a:fld>
            <a:endParaRPr lang="en-US"/>
          </a:p>
        </p:txBody>
      </p:sp>
    </p:spTree>
    <p:extLst>
      <p:ext uri="{BB962C8B-B14F-4D97-AF65-F5344CB8AC3E}">
        <p14:creationId xmlns:p14="http://schemas.microsoft.com/office/powerpoint/2010/main" val="27009639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graphicFrame>
        <p:nvGraphicFramePr>
          <p:cNvPr id="5" name="Content Placeholder 6"/>
          <p:cNvGraphicFramePr>
            <a:graphicFrameLocks/>
          </p:cNvGraphicFramePr>
          <p:nvPr/>
        </p:nvGraphicFramePr>
        <p:xfrm>
          <a:off x="0" y="1803400"/>
          <a:ext cx="12192000" cy="5054600"/>
        </p:xfrm>
        <a:graphic>
          <a:graphicData uri="http://schemas.openxmlformats.org/drawingml/2006/table">
            <a:tbl>
              <a:tblPr firstRow="1" bandRow="1"/>
              <a:tblGrid>
                <a:gridCol w="3352800">
                  <a:extLst>
                    <a:ext uri="{9D8B030D-6E8A-4147-A177-3AD203B41FA5}">
                      <a16:colId xmlns:a16="http://schemas.microsoft.com/office/drawing/2014/main" val="20000"/>
                    </a:ext>
                  </a:extLst>
                </a:gridCol>
                <a:gridCol w="8839200">
                  <a:extLst>
                    <a:ext uri="{9D8B030D-6E8A-4147-A177-3AD203B41FA5}">
                      <a16:colId xmlns:a16="http://schemas.microsoft.com/office/drawing/2014/main" val="20001"/>
                    </a:ext>
                  </a:extLst>
                </a:gridCol>
              </a:tblGrid>
              <a:tr h="25273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3.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Nội</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dung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đánh</a:t>
                      </a: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err="1">
                          <a:ln>
                            <a:noFill/>
                          </a:ln>
                          <a:solidFill>
                            <a:srgbClr val="002060"/>
                          </a:solidFill>
                          <a:effectLst/>
                          <a:uLnTx/>
                          <a:uFillTx/>
                          <a:latin typeface="Arial" panose="020B0604020202020204" pitchFamily="34" charset="0"/>
                          <a:ea typeface="+mn-ea"/>
                          <a:cs typeface="Arial" panose="020B0604020202020204" pitchFamily="34" charset="0"/>
                        </a:rPr>
                        <a:t>giá</a:t>
                      </a:r>
                      <a:endPar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a:txBody>
                  <a:tcPr marL="56699" marR="56699" marT="28349" marB="28349"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r>
                        <a:rPr lang="vi-VN" sz="2400" b="0">
                          <a:latin typeface="Arial" panose="020B0604020202020204" pitchFamily="34" charset="0"/>
                          <a:cs typeface="Arial" panose="020B0604020202020204" pitchFamily="34" charset="0"/>
                        </a:rPr>
                        <a:t>GV đánh giá phẩm chất, năng lực chung, năng lực đặc thù và sự tiến bộ của </a:t>
                      </a:r>
                      <a:r>
                        <a:rPr lang="en-US" sz="2400" b="0">
                          <a:latin typeface="Arial" panose="020B0604020202020204" pitchFamily="34" charset="0"/>
                          <a:cs typeface="Arial" panose="020B0604020202020204" pitchFamily="34" charset="0"/>
                        </a:rPr>
                        <a:t>HS</a:t>
                      </a:r>
                      <a:r>
                        <a:rPr lang="vi-VN" sz="2400" b="0">
                          <a:latin typeface="Arial" panose="020B0604020202020204" pitchFamily="34" charset="0"/>
                          <a:cs typeface="Arial" panose="020B0604020202020204" pitchFamily="34" charset="0"/>
                        </a:rPr>
                        <a:t> qua các hoạt động đọc, viết, nói, nghe.</a:t>
                      </a:r>
                    </a:p>
                  </a:txBody>
                  <a:tcPr marL="56699" marR="56699" marT="28349" marB="28349"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60000"/>
                        <a:lumOff val="40000"/>
                      </a:srgbClr>
                    </a:solidFill>
                  </a:tcPr>
                </a:tc>
                <a:extLst>
                  <a:ext uri="{0D108BD9-81ED-4DB2-BD59-A6C34878D82A}">
                    <a16:rowId xmlns:a16="http://schemas.microsoft.com/office/drawing/2014/main" val="10002"/>
                  </a:ext>
                </a:extLst>
              </a:tr>
              <a:tr h="25273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4. Cách thức đánh giá</a:t>
                      </a:r>
                    </a:p>
                  </a:txBody>
                  <a:tcPr marL="56699" marR="56699" marT="28349" marB="283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b="0">
                          <a:solidFill>
                            <a:srgbClr val="002060"/>
                          </a:solidFill>
                          <a:latin typeface="Arial" panose="020B0604020202020204" pitchFamily="34" charset="0"/>
                          <a:cs typeface="Arial" panose="020B0604020202020204" pitchFamily="34" charset="0"/>
                        </a:rPr>
                        <a:t>Đ</a:t>
                      </a:r>
                      <a:r>
                        <a:rPr lang="vi-VN" sz="2400" b="0">
                          <a:solidFill>
                            <a:srgbClr val="002060"/>
                          </a:solidFill>
                          <a:latin typeface="Arial" panose="020B0604020202020204" pitchFamily="34" charset="0"/>
                          <a:cs typeface="Arial" panose="020B0604020202020204" pitchFamily="34" charset="0"/>
                        </a:rPr>
                        <a:t>ánh giá thường xuyên</a:t>
                      </a:r>
                      <a:r>
                        <a:rPr lang="en-US" sz="2400" b="0" baseline="0">
                          <a:solidFill>
                            <a:srgbClr val="002060"/>
                          </a:solidFill>
                          <a:latin typeface="Arial" panose="020B0604020202020204" pitchFamily="34" charset="0"/>
                          <a:cs typeface="Arial" panose="020B0604020202020204" pitchFamily="34" charset="0"/>
                        </a:rPr>
                        <a:t> </a:t>
                      </a:r>
                      <a:r>
                        <a:rPr lang="vi-VN" sz="2400" b="0">
                          <a:solidFill>
                            <a:srgbClr val="002060"/>
                          </a:solidFill>
                          <a:latin typeface="Arial" panose="020B0604020202020204" pitchFamily="34" charset="0"/>
                          <a:cs typeface="Arial" panose="020B0604020202020204" pitchFamily="34" charset="0"/>
                        </a:rPr>
                        <a:t>và đánh giá định kì</a:t>
                      </a:r>
                      <a:r>
                        <a:rPr lang="en-US" sz="2400" b="0">
                          <a:solidFill>
                            <a:srgbClr val="002060"/>
                          </a:solidFill>
                          <a:latin typeface="Arial" panose="020B0604020202020204" pitchFamily="34" charset="0"/>
                          <a:cs typeface="Arial" panose="020B0604020202020204" pitchFamily="34" charset="0"/>
                        </a:rPr>
                        <a:t>.</a:t>
                      </a:r>
                      <a:endParaRPr lang="vi-VN" sz="2400" b="0">
                        <a:solidFill>
                          <a:srgbClr val="002060"/>
                        </a:solidFill>
                        <a:latin typeface="Arial" panose="020B0604020202020204" pitchFamily="34" charset="0"/>
                        <a:cs typeface="Arial" panose="020B0604020202020204" pitchFamily="34" charset="0"/>
                      </a:endParaRPr>
                    </a:p>
                  </a:txBody>
                  <a:tcPr marL="56699" marR="56699" marT="28349" marB="28349"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bl>
          </a:graphicData>
        </a:graphic>
      </p:graphicFrame>
      <p:sp>
        <p:nvSpPr>
          <p:cNvPr id="6" name="Rectangle 5"/>
          <p:cNvSpPr/>
          <p:nvPr/>
        </p:nvSpPr>
        <p:spPr>
          <a:xfrm>
            <a:off x="1727200" y="889000"/>
            <a:ext cx="8636000" cy="1257780"/>
          </a:xfrm>
          <a:prstGeom prst="rect">
            <a:avLst/>
          </a:prstGeom>
        </p:spPr>
        <p:txBody>
          <a:bodyPr wrap="square">
            <a:spAutoFit/>
          </a:bodyPr>
          <a:lstStyle/>
          <a:p>
            <a:pPr algn="just">
              <a:lnSpc>
                <a:spcPct val="130000"/>
              </a:lnSpc>
              <a:spcBef>
                <a:spcPts val="800"/>
              </a:spcBef>
              <a:spcAft>
                <a:spcPts val="800"/>
              </a:spcAft>
            </a:pPr>
            <a:r>
              <a:rPr lang="en-US" sz="2400" b="1">
                <a:solidFill>
                  <a:srgbClr val="002060"/>
                </a:solidFill>
                <a:ea typeface="Calibri" panose="020F0502020204030204" pitchFamily="34" charset="0"/>
                <a:cs typeface="Arial" panose="020B0604020202020204" pitchFamily="34" charset="0"/>
              </a:rPr>
              <a:t>    1. </a:t>
            </a:r>
            <a:r>
              <a:rPr lang="vi-VN" sz="2400" b="1">
                <a:solidFill>
                  <a:srgbClr val="002060"/>
                </a:solidFill>
                <a:ea typeface="Calibri" panose="020F0502020204030204" pitchFamily="34" charset="0"/>
                <a:cs typeface="Arial" panose="020B0604020202020204" pitchFamily="34" charset="0"/>
              </a:rPr>
              <a:t>Định hướng đánh giá </a:t>
            </a:r>
            <a:r>
              <a:rPr lang="en-US" sz="2400" b="1" err="1">
                <a:solidFill>
                  <a:srgbClr val="002060"/>
                </a:solidFill>
                <a:ea typeface="Calibri" panose="020F0502020204030204" pitchFamily="34" charset="0"/>
                <a:cs typeface="Arial" panose="020B0604020202020204" pitchFamily="34" charset="0"/>
              </a:rPr>
              <a:t>kết</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quả</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giáo</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dục</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môn</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Ngữ</a:t>
            </a:r>
            <a:r>
              <a:rPr lang="en-US" sz="2400" b="1">
                <a:solidFill>
                  <a:srgbClr val="002060"/>
                </a:solidFill>
                <a:ea typeface="Calibri" panose="020F0502020204030204" pitchFamily="34" charset="0"/>
                <a:cs typeface="Arial" panose="020B0604020202020204" pitchFamily="34" charset="0"/>
              </a:rPr>
              <a:t> </a:t>
            </a:r>
            <a:r>
              <a:rPr lang="en-US" sz="2400" b="1" err="1">
                <a:solidFill>
                  <a:srgbClr val="002060"/>
                </a:solidFill>
                <a:ea typeface="Calibri" panose="020F0502020204030204" pitchFamily="34" charset="0"/>
                <a:cs typeface="Arial" panose="020B0604020202020204" pitchFamily="34" charset="0"/>
              </a:rPr>
              <a:t>văn</a:t>
            </a:r>
            <a:endParaRPr lang="en-US" sz="2400" b="1">
              <a:solidFill>
                <a:srgbClr val="002060"/>
              </a:solidFill>
              <a:ea typeface="Calibri" panose="020F0502020204030204" pitchFamily="34" charset="0"/>
              <a:cs typeface="Arial" panose="020B0604020202020204" pitchFamily="34" charset="0"/>
            </a:endParaRPr>
          </a:p>
          <a:p>
            <a:pPr algn="just">
              <a:lnSpc>
                <a:spcPct val="130000"/>
              </a:lnSpc>
              <a:spcBef>
                <a:spcPts val="800"/>
              </a:spcBef>
              <a:spcAft>
                <a:spcPts val="800"/>
              </a:spcAft>
            </a:pPr>
            <a:endParaRPr lang="en-US"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166</a:t>
            </a:fld>
            <a:endParaRPr lang="en-US"/>
          </a:p>
        </p:txBody>
      </p:sp>
    </p:spTree>
    <p:extLst>
      <p:ext uri="{BB962C8B-B14F-4D97-AF65-F5344CB8AC3E}">
        <p14:creationId xmlns:p14="http://schemas.microsoft.com/office/powerpoint/2010/main" val="1227479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3"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dirty="0">
              <a:solidFill>
                <a:srgbClr val="002060"/>
              </a:solidFill>
            </a:endParaRPr>
          </a:p>
        </p:txBody>
      </p:sp>
      <p:sp>
        <p:nvSpPr>
          <p:cNvPr id="3" name="Rectangle 2"/>
          <p:cNvSpPr/>
          <p:nvPr/>
        </p:nvSpPr>
        <p:spPr>
          <a:xfrm>
            <a:off x="904568" y="1180309"/>
            <a:ext cx="10559845" cy="4847481"/>
          </a:xfrm>
          <a:prstGeom prst="rect">
            <a:avLst/>
          </a:prstGeom>
        </p:spPr>
        <p:txBody>
          <a:bodyPr wrap="square">
            <a:spAutoFit/>
          </a:bodyPr>
          <a:lstStyle/>
          <a:p>
            <a:pPr algn="just">
              <a:lnSpc>
                <a:spcPct val="150000"/>
              </a:lnSpc>
            </a:pPr>
            <a:r>
              <a:rPr lang="en-US" sz="2400" b="1" dirty="0">
                <a:solidFill>
                  <a:srgbClr val="FF0000"/>
                </a:solidFill>
                <a:latin typeface="Arial (Body)"/>
              </a:rPr>
              <a:t>     </a:t>
            </a:r>
            <a:r>
              <a:rPr lang="en-US" sz="2400" b="1" dirty="0" err="1">
                <a:solidFill>
                  <a:srgbClr val="FF0000"/>
                </a:solidFill>
                <a:latin typeface="Arial (Body)"/>
              </a:rPr>
              <a:t>Nguyên</a:t>
            </a:r>
            <a:r>
              <a:rPr lang="en-US" sz="2400" b="1" dirty="0">
                <a:solidFill>
                  <a:srgbClr val="FF0000"/>
                </a:solidFill>
                <a:latin typeface="Arial (Body)"/>
              </a:rPr>
              <a:t> </a:t>
            </a:r>
            <a:r>
              <a:rPr lang="en-US" sz="2400" b="1" dirty="0" err="1">
                <a:solidFill>
                  <a:srgbClr val="FF0000"/>
                </a:solidFill>
                <a:latin typeface="Arial (Body)"/>
              </a:rPr>
              <a:t>tắc</a:t>
            </a:r>
            <a:r>
              <a:rPr lang="en-US" sz="2400" b="1" dirty="0">
                <a:solidFill>
                  <a:srgbClr val="FF0000"/>
                </a:solidFill>
                <a:latin typeface="Arial (Body)"/>
              </a:rPr>
              <a:t> đ</a:t>
            </a:r>
            <a:r>
              <a:rPr lang="vi-VN" sz="2400" b="1" dirty="0">
                <a:solidFill>
                  <a:srgbClr val="FF0000"/>
                </a:solidFill>
                <a:latin typeface="Arial (Body)"/>
              </a:rPr>
              <a:t>ánh giá</a:t>
            </a:r>
            <a:r>
              <a:rPr lang="en-US" sz="2400" b="1" dirty="0">
                <a:solidFill>
                  <a:srgbClr val="FF0000"/>
                </a:solidFill>
                <a:latin typeface="Arial (Body)"/>
              </a:rPr>
              <a:t>:</a:t>
            </a:r>
          </a:p>
          <a:p>
            <a:pPr algn="just">
              <a:lnSpc>
                <a:spcPct val="150000"/>
              </a:lnSpc>
            </a:pPr>
            <a:r>
              <a:rPr lang="en-US" sz="2800" dirty="0" smtClean="0">
                <a:solidFill>
                  <a:srgbClr val="002060"/>
                </a:solidFill>
              </a:rPr>
              <a:t>    – HS </a:t>
            </a:r>
            <a:r>
              <a:rPr lang="en-US" sz="2800" dirty="0" err="1">
                <a:solidFill>
                  <a:srgbClr val="002060"/>
                </a:solidFill>
              </a:rPr>
              <a:t>được</a:t>
            </a:r>
            <a:r>
              <a:rPr lang="en-US" sz="2800" dirty="0">
                <a:solidFill>
                  <a:srgbClr val="002060"/>
                </a:solidFill>
              </a:rPr>
              <a:t> </a:t>
            </a:r>
            <a:r>
              <a:rPr lang="en-US" sz="2800" dirty="0" err="1">
                <a:solidFill>
                  <a:srgbClr val="002060"/>
                </a:solidFill>
              </a:rPr>
              <a:t>bộc</a:t>
            </a:r>
            <a:r>
              <a:rPr lang="en-US" sz="2800" dirty="0">
                <a:solidFill>
                  <a:srgbClr val="002060"/>
                </a:solidFill>
              </a:rPr>
              <a:t> </a:t>
            </a:r>
            <a:r>
              <a:rPr lang="en-US" sz="2800" dirty="0" err="1">
                <a:solidFill>
                  <a:srgbClr val="002060"/>
                </a:solidFill>
              </a:rPr>
              <a:t>lộ</a:t>
            </a:r>
            <a:r>
              <a:rPr lang="en-US" sz="2800" dirty="0">
                <a:solidFill>
                  <a:srgbClr val="002060"/>
                </a:solidFill>
              </a:rPr>
              <a:t>, </a:t>
            </a:r>
            <a:r>
              <a:rPr lang="en-US" sz="2800" dirty="0" err="1">
                <a:solidFill>
                  <a:srgbClr val="002060"/>
                </a:solidFill>
              </a:rPr>
              <a:t>thể</a:t>
            </a:r>
            <a:r>
              <a:rPr lang="en-US" sz="2800" dirty="0">
                <a:solidFill>
                  <a:srgbClr val="002060"/>
                </a:solidFill>
              </a:rPr>
              <a:t> </a:t>
            </a:r>
            <a:r>
              <a:rPr lang="en-US" sz="2800" dirty="0" err="1">
                <a:solidFill>
                  <a:srgbClr val="002060"/>
                </a:solidFill>
              </a:rPr>
              <a:t>hiện</a:t>
            </a:r>
            <a:r>
              <a:rPr lang="en-US" sz="2800" dirty="0">
                <a:solidFill>
                  <a:srgbClr val="002060"/>
                </a:solidFill>
              </a:rPr>
              <a:t> </a:t>
            </a:r>
            <a:r>
              <a:rPr lang="en-US" sz="2800" dirty="0" err="1">
                <a:solidFill>
                  <a:srgbClr val="002060"/>
                </a:solidFill>
              </a:rPr>
              <a:t>phẩm</a:t>
            </a:r>
            <a:r>
              <a:rPr lang="en-US" sz="2800" dirty="0">
                <a:solidFill>
                  <a:srgbClr val="002060"/>
                </a:solidFill>
              </a:rPr>
              <a:t> </a:t>
            </a:r>
            <a:r>
              <a:rPr lang="en-US" sz="2800" dirty="0" err="1">
                <a:solidFill>
                  <a:srgbClr val="002060"/>
                </a:solidFill>
              </a:rPr>
              <a:t>chất</a:t>
            </a:r>
            <a:r>
              <a:rPr lang="en-US" sz="2800" dirty="0">
                <a:solidFill>
                  <a:srgbClr val="002060"/>
                </a:solidFill>
              </a:rPr>
              <a:t>, </a:t>
            </a:r>
            <a:r>
              <a:rPr lang="en-US" sz="2800" dirty="0" err="1">
                <a:solidFill>
                  <a:srgbClr val="002060"/>
                </a:solidFill>
              </a:rPr>
              <a:t>năng</a:t>
            </a:r>
            <a:r>
              <a:rPr lang="en-US" sz="2800" dirty="0">
                <a:solidFill>
                  <a:srgbClr val="002060"/>
                </a:solidFill>
              </a:rPr>
              <a:t> </a:t>
            </a:r>
            <a:r>
              <a:rPr lang="en-US" sz="2800" dirty="0" err="1">
                <a:solidFill>
                  <a:srgbClr val="002060"/>
                </a:solidFill>
              </a:rPr>
              <a:t>lực</a:t>
            </a:r>
            <a:r>
              <a:rPr lang="en-US" sz="2800" dirty="0">
                <a:solidFill>
                  <a:srgbClr val="002060"/>
                </a:solidFill>
              </a:rPr>
              <a:t> </a:t>
            </a:r>
            <a:r>
              <a:rPr lang="en-US" sz="2800" dirty="0" err="1">
                <a:solidFill>
                  <a:srgbClr val="002060"/>
                </a:solidFill>
              </a:rPr>
              <a:t>ngôn</a:t>
            </a:r>
            <a:r>
              <a:rPr lang="en-US" sz="2800" dirty="0">
                <a:solidFill>
                  <a:srgbClr val="002060"/>
                </a:solidFill>
              </a:rPr>
              <a:t> </a:t>
            </a:r>
            <a:r>
              <a:rPr lang="en-US" sz="2800" dirty="0" err="1">
                <a:solidFill>
                  <a:srgbClr val="002060"/>
                </a:solidFill>
              </a:rPr>
              <a:t>ngữ</a:t>
            </a:r>
            <a:r>
              <a:rPr lang="en-US" sz="2800" dirty="0">
                <a:solidFill>
                  <a:srgbClr val="002060"/>
                </a:solidFill>
              </a:rPr>
              <a:t>, </a:t>
            </a:r>
            <a:r>
              <a:rPr lang="en-US" sz="2800" dirty="0" err="1">
                <a:solidFill>
                  <a:srgbClr val="002060"/>
                </a:solidFill>
              </a:rPr>
              <a:t>năng</a:t>
            </a:r>
            <a:r>
              <a:rPr lang="en-US" sz="2800" dirty="0">
                <a:solidFill>
                  <a:srgbClr val="002060"/>
                </a:solidFill>
              </a:rPr>
              <a:t> </a:t>
            </a:r>
            <a:r>
              <a:rPr lang="en-US" sz="2800" dirty="0" err="1">
                <a:solidFill>
                  <a:srgbClr val="002060"/>
                </a:solidFill>
              </a:rPr>
              <a:t>lực</a:t>
            </a:r>
            <a:r>
              <a:rPr lang="en-US" sz="2800" dirty="0">
                <a:solidFill>
                  <a:srgbClr val="002060"/>
                </a:solidFill>
              </a:rPr>
              <a:t> </a:t>
            </a:r>
            <a:r>
              <a:rPr lang="en-US" sz="2800" dirty="0" err="1">
                <a:solidFill>
                  <a:srgbClr val="002060"/>
                </a:solidFill>
              </a:rPr>
              <a:t>văn</a:t>
            </a:r>
            <a:r>
              <a:rPr lang="en-US" sz="2800" dirty="0">
                <a:solidFill>
                  <a:srgbClr val="002060"/>
                </a:solidFill>
              </a:rPr>
              <a:t> </a:t>
            </a:r>
            <a:r>
              <a:rPr lang="en-US" sz="2800" dirty="0" err="1">
                <a:solidFill>
                  <a:srgbClr val="002060"/>
                </a:solidFill>
              </a:rPr>
              <a:t>học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chính</a:t>
            </a:r>
            <a:r>
              <a:rPr lang="en-US" sz="2800" dirty="0">
                <a:solidFill>
                  <a:srgbClr val="002060"/>
                </a:solidFill>
              </a:rPr>
              <a:t> </a:t>
            </a:r>
            <a:r>
              <a:rPr lang="en-US" sz="2800" dirty="0" err="1" smtClean="0">
                <a:solidFill>
                  <a:srgbClr val="002060"/>
                </a:solidFill>
              </a:rPr>
              <a:t>mình</a:t>
            </a:r>
            <a:r>
              <a:rPr lang="en-US" sz="2800" dirty="0" smtClean="0">
                <a:solidFill>
                  <a:srgbClr val="002060"/>
                </a:solidFill>
              </a:rPr>
              <a:t>.</a:t>
            </a:r>
            <a:endParaRPr lang="en-US" sz="2800" dirty="0">
              <a:solidFill>
                <a:srgbClr val="002060"/>
              </a:solidFill>
            </a:endParaRPr>
          </a:p>
          <a:p>
            <a:pPr algn="just">
              <a:lnSpc>
                <a:spcPct val="150000"/>
              </a:lnSpc>
            </a:pPr>
            <a:r>
              <a:rPr lang="en-US" sz="2800" dirty="0" smtClean="0">
                <a:solidFill>
                  <a:srgbClr val="002060"/>
                </a:solidFill>
              </a:rPr>
              <a:t>    – HS </a:t>
            </a:r>
            <a:r>
              <a:rPr lang="en-US" sz="2800" dirty="0" err="1">
                <a:solidFill>
                  <a:srgbClr val="002060"/>
                </a:solidFill>
              </a:rPr>
              <a:t>cần</a:t>
            </a:r>
            <a:r>
              <a:rPr lang="en-US" sz="2800" dirty="0">
                <a:solidFill>
                  <a:srgbClr val="002060"/>
                </a:solidFill>
              </a:rPr>
              <a:t> </a:t>
            </a:r>
            <a:r>
              <a:rPr lang="en-US" sz="2800" dirty="0" err="1">
                <a:solidFill>
                  <a:srgbClr val="002060"/>
                </a:solidFill>
              </a:rPr>
              <a:t>được</a:t>
            </a:r>
            <a:r>
              <a:rPr lang="en-US" sz="2800" dirty="0">
                <a:solidFill>
                  <a:srgbClr val="002060"/>
                </a:solidFill>
              </a:rPr>
              <a:t> GV </a:t>
            </a:r>
            <a:r>
              <a:rPr lang="en-US" sz="2800" dirty="0" err="1">
                <a:solidFill>
                  <a:srgbClr val="002060"/>
                </a:solidFill>
              </a:rPr>
              <a:t>hướng</a:t>
            </a:r>
            <a:r>
              <a:rPr lang="en-US" sz="2800" dirty="0">
                <a:solidFill>
                  <a:srgbClr val="002060"/>
                </a:solidFill>
              </a:rPr>
              <a:t> </a:t>
            </a:r>
            <a:r>
              <a:rPr lang="en-US" sz="2800" dirty="0" err="1">
                <a:solidFill>
                  <a:srgbClr val="002060"/>
                </a:solidFill>
              </a:rPr>
              <a:t>dẫn</a:t>
            </a:r>
            <a:r>
              <a:rPr lang="en-US" sz="2800" dirty="0">
                <a:solidFill>
                  <a:srgbClr val="002060"/>
                </a:solidFill>
              </a:rPr>
              <a:t> </a:t>
            </a:r>
            <a:r>
              <a:rPr lang="en-US" sz="2800" dirty="0" err="1">
                <a:solidFill>
                  <a:srgbClr val="002060"/>
                </a:solidFill>
              </a:rPr>
              <a:t>tìm</a:t>
            </a:r>
            <a:r>
              <a:rPr lang="en-US" sz="2800" dirty="0">
                <a:solidFill>
                  <a:srgbClr val="002060"/>
                </a:solidFill>
              </a:rPr>
              <a:t> </a:t>
            </a:r>
            <a:r>
              <a:rPr lang="en-US" sz="2800" dirty="0" err="1">
                <a:solidFill>
                  <a:srgbClr val="002060"/>
                </a:solidFill>
              </a:rPr>
              <a:t>hiểu</a:t>
            </a:r>
            <a:r>
              <a:rPr lang="en-US" sz="2800" dirty="0">
                <a:solidFill>
                  <a:srgbClr val="002060"/>
                </a:solidFill>
              </a:rPr>
              <a:t>, </a:t>
            </a:r>
            <a:r>
              <a:rPr lang="en-US" sz="2800" dirty="0" err="1">
                <a:solidFill>
                  <a:srgbClr val="002060"/>
                </a:solidFill>
              </a:rPr>
              <a:t>nắm</a:t>
            </a:r>
            <a:r>
              <a:rPr lang="en-US" sz="2800" dirty="0">
                <a:solidFill>
                  <a:srgbClr val="002060"/>
                </a:solidFill>
              </a:rPr>
              <a:t> </a:t>
            </a:r>
            <a:r>
              <a:rPr lang="en-US" sz="2800" dirty="0" err="1">
                <a:solidFill>
                  <a:srgbClr val="002060"/>
                </a:solidFill>
              </a:rPr>
              <a:t>rõ</a:t>
            </a:r>
            <a:r>
              <a:rPr lang="en-US" sz="2800" dirty="0">
                <a:solidFill>
                  <a:srgbClr val="002060"/>
                </a:solidFill>
              </a:rPr>
              <a:t> </a:t>
            </a:r>
            <a:r>
              <a:rPr lang="en-US" sz="2800" dirty="0" err="1">
                <a:solidFill>
                  <a:srgbClr val="002060"/>
                </a:solidFill>
              </a:rPr>
              <a:t>các</a:t>
            </a:r>
            <a:r>
              <a:rPr lang="en-US" sz="2800" dirty="0">
                <a:solidFill>
                  <a:srgbClr val="002060"/>
                </a:solidFill>
              </a:rPr>
              <a:t> </a:t>
            </a:r>
            <a:r>
              <a:rPr lang="en-US" sz="2800" dirty="0" err="1">
                <a:solidFill>
                  <a:srgbClr val="002060"/>
                </a:solidFill>
              </a:rPr>
              <a:t>tiêu</a:t>
            </a:r>
            <a:r>
              <a:rPr lang="en-US" sz="2800" dirty="0">
                <a:solidFill>
                  <a:srgbClr val="002060"/>
                </a:solidFill>
              </a:rPr>
              <a:t> </a:t>
            </a:r>
            <a:r>
              <a:rPr lang="en-US" sz="2800" dirty="0" err="1">
                <a:solidFill>
                  <a:srgbClr val="002060"/>
                </a:solidFill>
              </a:rPr>
              <a:t>chí</a:t>
            </a:r>
            <a:r>
              <a:rPr lang="en-US" sz="2800" dirty="0">
                <a:solidFill>
                  <a:srgbClr val="002060"/>
                </a:solidFill>
              </a:rPr>
              <a:t> </a:t>
            </a:r>
            <a:r>
              <a:rPr lang="en-US" sz="2800" dirty="0" err="1">
                <a:solidFill>
                  <a:srgbClr val="002060"/>
                </a:solidFill>
              </a:rPr>
              <a:t>dùng</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đánh</a:t>
            </a:r>
            <a:r>
              <a:rPr lang="en-US" sz="2800" dirty="0">
                <a:solidFill>
                  <a:srgbClr val="002060"/>
                </a:solidFill>
              </a:rPr>
              <a:t> </a:t>
            </a:r>
            <a:r>
              <a:rPr lang="en-US" sz="2800" dirty="0" err="1" smtClean="0">
                <a:solidFill>
                  <a:srgbClr val="002060"/>
                </a:solidFill>
              </a:rPr>
              <a:t>giá</a:t>
            </a:r>
            <a:r>
              <a:rPr lang="en-US" sz="2800" dirty="0" smtClean="0">
                <a:solidFill>
                  <a:srgbClr val="002060"/>
                </a:solidFill>
              </a:rPr>
              <a:t>.</a:t>
            </a:r>
            <a:endParaRPr lang="en-US" sz="2800" dirty="0">
              <a:solidFill>
                <a:srgbClr val="002060"/>
              </a:solidFill>
            </a:endParaRPr>
          </a:p>
          <a:p>
            <a:pPr algn="just">
              <a:lnSpc>
                <a:spcPct val="150000"/>
              </a:lnSpc>
            </a:pPr>
            <a:r>
              <a:rPr lang="en-US" sz="2800" dirty="0" smtClean="0">
                <a:solidFill>
                  <a:srgbClr val="002060"/>
                </a:solidFill>
              </a:rPr>
              <a:t>    – HS </a:t>
            </a:r>
            <a:r>
              <a:rPr lang="en-US" sz="2800" dirty="0" err="1">
                <a:solidFill>
                  <a:srgbClr val="002060"/>
                </a:solidFill>
              </a:rPr>
              <a:t>cần</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trao</a:t>
            </a:r>
            <a:r>
              <a:rPr lang="en-US" sz="2800" dirty="0">
                <a:solidFill>
                  <a:srgbClr val="002060"/>
                </a:solidFill>
              </a:rPr>
              <a:t> </a:t>
            </a:r>
            <a:r>
              <a:rPr lang="en-US" sz="2800" dirty="0" err="1">
                <a:solidFill>
                  <a:srgbClr val="002060"/>
                </a:solidFill>
              </a:rPr>
              <a:t>cơ</a:t>
            </a:r>
            <a:r>
              <a:rPr lang="en-US" sz="2800" dirty="0">
                <a:solidFill>
                  <a:srgbClr val="002060"/>
                </a:solidFill>
              </a:rPr>
              <a:t> </a:t>
            </a:r>
            <a:r>
              <a:rPr lang="en-US" sz="2800" dirty="0" err="1">
                <a:solidFill>
                  <a:srgbClr val="002060"/>
                </a:solidFill>
              </a:rPr>
              <a:t>hội</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tự</a:t>
            </a:r>
            <a:r>
              <a:rPr lang="en-US" sz="2800" dirty="0">
                <a:solidFill>
                  <a:srgbClr val="002060"/>
                </a:solidFill>
              </a:rPr>
              <a:t> </a:t>
            </a:r>
            <a:r>
              <a:rPr lang="en-US" sz="2800" dirty="0" err="1">
                <a:solidFill>
                  <a:srgbClr val="002060"/>
                </a:solidFill>
              </a:rPr>
              <a:t>đánh</a:t>
            </a:r>
            <a:r>
              <a:rPr lang="en-US" sz="2800" dirty="0">
                <a:solidFill>
                  <a:srgbClr val="002060"/>
                </a:solidFill>
              </a:rPr>
              <a:t> </a:t>
            </a:r>
            <a:r>
              <a:rPr lang="en-US" sz="2800" dirty="0" err="1">
                <a:solidFill>
                  <a:srgbClr val="002060"/>
                </a:solidFill>
              </a:rPr>
              <a:t>giá</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đánh</a:t>
            </a:r>
            <a:r>
              <a:rPr lang="en-US" sz="2800" dirty="0">
                <a:solidFill>
                  <a:srgbClr val="002060"/>
                </a:solidFill>
              </a:rPr>
              <a:t> </a:t>
            </a:r>
            <a:r>
              <a:rPr lang="en-US" sz="2800" dirty="0" err="1">
                <a:solidFill>
                  <a:srgbClr val="002060"/>
                </a:solidFill>
              </a:rPr>
              <a:t>giá</a:t>
            </a:r>
            <a:r>
              <a:rPr lang="en-US" sz="2800" dirty="0">
                <a:solidFill>
                  <a:srgbClr val="002060"/>
                </a:solidFill>
              </a:rPr>
              <a:t> </a:t>
            </a:r>
            <a:r>
              <a:rPr lang="en-US" sz="2800" dirty="0" err="1">
                <a:solidFill>
                  <a:srgbClr val="002060"/>
                </a:solidFill>
              </a:rPr>
              <a:t>lẫn</a:t>
            </a:r>
            <a:r>
              <a:rPr lang="en-US" sz="2800" dirty="0">
                <a:solidFill>
                  <a:srgbClr val="002060"/>
                </a:solidFill>
              </a:rPr>
              <a:t> </a:t>
            </a:r>
            <a:r>
              <a:rPr lang="en-US" sz="2800" dirty="0" err="1">
                <a:solidFill>
                  <a:srgbClr val="002060"/>
                </a:solidFill>
              </a:rPr>
              <a:t>nhau</a:t>
            </a:r>
            <a:r>
              <a:rPr lang="en-US" sz="2800" dirty="0">
                <a:solidFill>
                  <a:srgbClr val="002060"/>
                </a:solidFill>
              </a:rPr>
              <a:t> </a:t>
            </a:r>
            <a:r>
              <a:rPr lang="en-US" sz="2800" dirty="0" err="1">
                <a:solidFill>
                  <a:srgbClr val="002060"/>
                </a:solidFill>
              </a:rPr>
              <a:t>dưới</a:t>
            </a:r>
            <a:r>
              <a:rPr lang="en-US" sz="2800" dirty="0">
                <a:solidFill>
                  <a:srgbClr val="002060"/>
                </a:solidFill>
              </a:rPr>
              <a:t> </a:t>
            </a:r>
            <a:r>
              <a:rPr lang="en-US" sz="2800" dirty="0" err="1">
                <a:solidFill>
                  <a:srgbClr val="002060"/>
                </a:solidFill>
              </a:rPr>
              <a:t>sự</a:t>
            </a:r>
            <a:r>
              <a:rPr lang="en-US" sz="2800" dirty="0">
                <a:solidFill>
                  <a:srgbClr val="002060"/>
                </a:solidFill>
              </a:rPr>
              <a:t> </a:t>
            </a:r>
            <a:r>
              <a:rPr lang="en-US" sz="2800" dirty="0" err="1">
                <a:solidFill>
                  <a:srgbClr val="002060"/>
                </a:solidFill>
              </a:rPr>
              <a:t>hướng</a:t>
            </a:r>
            <a:r>
              <a:rPr lang="en-US" sz="2800" dirty="0">
                <a:solidFill>
                  <a:srgbClr val="002060"/>
                </a:solidFill>
              </a:rPr>
              <a:t> </a:t>
            </a:r>
            <a:r>
              <a:rPr lang="en-US" sz="2800" dirty="0" err="1">
                <a:solidFill>
                  <a:srgbClr val="002060"/>
                </a:solidFill>
              </a:rPr>
              <a:t>dẫn</a:t>
            </a:r>
            <a:r>
              <a:rPr lang="en-US" sz="2800" dirty="0">
                <a:solidFill>
                  <a:srgbClr val="002060"/>
                </a:solidFill>
              </a:rPr>
              <a:t> </a:t>
            </a:r>
            <a:r>
              <a:rPr lang="en-US" sz="2800" dirty="0" err="1">
                <a:solidFill>
                  <a:srgbClr val="002060"/>
                </a:solidFill>
              </a:rPr>
              <a:t>của</a:t>
            </a:r>
            <a:r>
              <a:rPr lang="en-US" sz="2800" dirty="0">
                <a:solidFill>
                  <a:srgbClr val="002060"/>
                </a:solidFill>
              </a:rPr>
              <a:t> GV.</a:t>
            </a:r>
          </a:p>
          <a:p>
            <a:pPr algn="just">
              <a:lnSpc>
                <a:spcPct val="150000"/>
              </a:lnSpc>
            </a:pPr>
            <a:r>
              <a:rPr lang="vi-VN" sz="1400" dirty="0"/>
              <a:t> </a:t>
            </a:r>
            <a:endParaRPr lang="en-US" sz="2400" dirty="0">
              <a:solidFill>
                <a:srgbClr val="002060"/>
              </a:solidFill>
            </a:endParaRPr>
          </a:p>
        </p:txBody>
      </p:sp>
    </p:spTree>
    <p:extLst>
      <p:ext uri="{BB962C8B-B14F-4D97-AF65-F5344CB8AC3E}">
        <p14:creationId xmlns:p14="http://schemas.microsoft.com/office/powerpoint/2010/main" val="3320088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63"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016001" y="1180308"/>
            <a:ext cx="9707420" cy="4253537"/>
          </a:xfrm>
          <a:prstGeom prst="rect">
            <a:avLst/>
          </a:prstGeom>
        </p:spPr>
        <p:txBody>
          <a:bodyPr wrap="square">
            <a:spAutoFit/>
          </a:bodyPr>
          <a:lstStyle/>
          <a:p>
            <a:pPr algn="just">
              <a:lnSpc>
                <a:spcPct val="150000"/>
              </a:lnSpc>
            </a:pPr>
            <a:r>
              <a:rPr lang="en-US" sz="2400" b="1" dirty="0">
                <a:solidFill>
                  <a:srgbClr val="002060"/>
                </a:solidFill>
                <a:latin typeface="Arial (Body)"/>
              </a:rPr>
              <a:t>     </a:t>
            </a:r>
            <a:r>
              <a:rPr lang="vi-VN" sz="2400" b="1" dirty="0">
                <a:solidFill>
                  <a:srgbClr val="002060"/>
                </a:solidFill>
                <a:latin typeface="Arial (Body)"/>
              </a:rPr>
              <a:t>2. Đánh giá trong SGK </a:t>
            </a:r>
            <a:r>
              <a:rPr lang="vi-VN" sz="2400" b="1" i="1" dirty="0">
                <a:solidFill>
                  <a:srgbClr val="002060"/>
                </a:solidFill>
                <a:latin typeface="Arial (Body)"/>
              </a:rPr>
              <a:t>Ngữ văn 10: </a:t>
            </a:r>
            <a:r>
              <a:rPr lang="vi-VN" sz="2400" dirty="0">
                <a:solidFill>
                  <a:srgbClr val="002060"/>
                </a:solidFill>
                <a:latin typeface="Arial (Body)"/>
              </a:rPr>
              <a:t>Thiết kế một số nội dung gợi ý cho việc đánh giá HS theo học bộ sách này. </a:t>
            </a:r>
            <a:endParaRPr lang="en-US" sz="2400" dirty="0">
              <a:solidFill>
                <a:srgbClr val="002060"/>
              </a:solidFill>
              <a:latin typeface="Arial (Body)"/>
            </a:endParaRPr>
          </a:p>
          <a:p>
            <a:pPr algn="just">
              <a:lnSpc>
                <a:spcPct val="150000"/>
              </a:lnSpc>
            </a:pPr>
            <a:r>
              <a:rPr lang="vi-VN" sz="2400" dirty="0">
                <a:solidFill>
                  <a:srgbClr val="002060"/>
                </a:solidFill>
                <a:latin typeface="Arial (Body)"/>
              </a:rPr>
              <a:t>     a. SGK </a:t>
            </a:r>
            <a:r>
              <a:rPr lang="vi-VN" sz="2400" i="1" dirty="0">
                <a:solidFill>
                  <a:srgbClr val="002060"/>
                </a:solidFill>
                <a:latin typeface="Arial (Body)"/>
              </a:rPr>
              <a:t>Ngữ văn 10</a:t>
            </a:r>
            <a:r>
              <a:rPr lang="vi-VN" sz="2400" dirty="0">
                <a:solidFill>
                  <a:srgbClr val="002060"/>
                </a:solidFill>
                <a:latin typeface="Arial (Body)"/>
              </a:rPr>
              <a:t> thiết kế các nhiệm vụ học tập đa dạng trong các phần </a:t>
            </a:r>
            <a:r>
              <a:rPr lang="vi-VN" sz="2400" i="1" dirty="0">
                <a:solidFill>
                  <a:srgbClr val="002060"/>
                </a:solidFill>
                <a:latin typeface="Arial (Body)"/>
              </a:rPr>
              <a:t>Củng c</a:t>
            </a:r>
            <a:r>
              <a:rPr lang="en-US" sz="2400" i="1" dirty="0">
                <a:solidFill>
                  <a:srgbClr val="002060"/>
                </a:solidFill>
                <a:latin typeface="Arial (Body)"/>
              </a:rPr>
              <a:t>ố</a:t>
            </a:r>
            <a:r>
              <a:rPr lang="vi-VN" sz="2400" i="1" dirty="0">
                <a:solidFill>
                  <a:srgbClr val="002060"/>
                </a:solidFill>
                <a:latin typeface="Arial (Body)"/>
              </a:rPr>
              <a:t>, mở rộng</a:t>
            </a:r>
            <a:r>
              <a:rPr lang="vi-VN" sz="2400" dirty="0">
                <a:solidFill>
                  <a:srgbClr val="002060"/>
                </a:solidFill>
                <a:latin typeface="Arial (Body)"/>
              </a:rPr>
              <a:t> cuối mỗi bài học trong S</a:t>
            </a:r>
            <a:r>
              <a:rPr lang="en-US" sz="2400" dirty="0" smtClean="0">
                <a:solidFill>
                  <a:srgbClr val="002060"/>
                </a:solidFill>
                <a:latin typeface="Arial (Body)"/>
              </a:rPr>
              <a:t>GK.</a:t>
            </a:r>
            <a:r>
              <a:rPr lang="vi-VN" sz="2400" dirty="0" smtClean="0">
                <a:solidFill>
                  <a:srgbClr val="002060"/>
                </a:solidFill>
                <a:latin typeface="Arial (Body)"/>
              </a:rPr>
              <a:t> </a:t>
            </a:r>
            <a:endParaRPr lang="vi-VN" sz="2400" dirty="0">
              <a:solidFill>
                <a:srgbClr val="002060"/>
              </a:solidFill>
              <a:latin typeface="Arial (Body)"/>
            </a:endParaRPr>
          </a:p>
          <a:p>
            <a:pPr algn="just">
              <a:lnSpc>
                <a:spcPct val="150000"/>
              </a:lnSpc>
            </a:pPr>
            <a:r>
              <a:rPr lang="vi-VN" sz="2400" dirty="0">
                <a:solidFill>
                  <a:srgbClr val="002060"/>
                </a:solidFill>
                <a:latin typeface="Arial (Body)"/>
              </a:rPr>
              <a:t>     GV</a:t>
            </a:r>
            <a:r>
              <a:rPr lang="en-US" sz="2400" dirty="0">
                <a:solidFill>
                  <a:srgbClr val="002060"/>
                </a:solidFill>
                <a:latin typeface="Arial (Body)"/>
              </a:rPr>
              <a:t> </a:t>
            </a:r>
            <a:r>
              <a:rPr lang="en-US" sz="2400" dirty="0" err="1">
                <a:solidFill>
                  <a:srgbClr val="002060"/>
                </a:solidFill>
                <a:latin typeface="Arial (Body)"/>
              </a:rPr>
              <a:t>có</a:t>
            </a:r>
            <a:r>
              <a:rPr lang="en-US" sz="2400" dirty="0">
                <a:solidFill>
                  <a:srgbClr val="002060"/>
                </a:solidFill>
                <a:latin typeface="Arial (Body)"/>
              </a:rPr>
              <a:t> </a:t>
            </a:r>
            <a:r>
              <a:rPr lang="en-US" sz="2400" dirty="0" err="1">
                <a:solidFill>
                  <a:srgbClr val="002060"/>
                </a:solidFill>
                <a:latin typeface="Arial (Body)"/>
              </a:rPr>
              <a:t>thể</a:t>
            </a:r>
            <a:r>
              <a:rPr lang="en-US" sz="2400" dirty="0">
                <a:solidFill>
                  <a:srgbClr val="002060"/>
                </a:solidFill>
                <a:latin typeface="Arial (Body)"/>
              </a:rPr>
              <a:t> </a:t>
            </a:r>
            <a:r>
              <a:rPr lang="en-US" sz="2400" dirty="0" err="1">
                <a:solidFill>
                  <a:srgbClr val="002060"/>
                </a:solidFill>
                <a:latin typeface="Arial (Body)"/>
              </a:rPr>
              <a:t>sử</a:t>
            </a:r>
            <a:r>
              <a:rPr lang="en-US" sz="2400" dirty="0">
                <a:solidFill>
                  <a:srgbClr val="002060"/>
                </a:solidFill>
                <a:latin typeface="Arial (Body)"/>
              </a:rPr>
              <a:t> </a:t>
            </a:r>
            <a:r>
              <a:rPr lang="en-US" sz="2400" dirty="0" err="1">
                <a:solidFill>
                  <a:srgbClr val="002060"/>
                </a:solidFill>
                <a:latin typeface="Arial (Body)"/>
              </a:rPr>
              <a:t>dụng</a:t>
            </a:r>
            <a:r>
              <a:rPr lang="en-US" sz="2400" dirty="0">
                <a:solidFill>
                  <a:srgbClr val="002060"/>
                </a:solidFill>
                <a:latin typeface="Arial (Body)"/>
              </a:rPr>
              <a:t> </a:t>
            </a:r>
            <a:r>
              <a:rPr lang="en-US" sz="2400" dirty="0" err="1">
                <a:solidFill>
                  <a:srgbClr val="002060"/>
                </a:solidFill>
                <a:latin typeface="Arial (Body)"/>
              </a:rPr>
              <a:t>bài</a:t>
            </a:r>
            <a:r>
              <a:rPr lang="en-US" sz="2400" dirty="0">
                <a:solidFill>
                  <a:srgbClr val="002060"/>
                </a:solidFill>
                <a:latin typeface="Arial (Body)"/>
              </a:rPr>
              <a:t> </a:t>
            </a:r>
            <a:r>
              <a:rPr lang="en-US" sz="2400" dirty="0" err="1">
                <a:solidFill>
                  <a:srgbClr val="002060"/>
                </a:solidFill>
                <a:latin typeface="Arial (Body)"/>
              </a:rPr>
              <a:t>tập</a:t>
            </a:r>
            <a:r>
              <a:rPr lang="en-US" sz="2400" dirty="0">
                <a:solidFill>
                  <a:srgbClr val="002060"/>
                </a:solidFill>
                <a:latin typeface="Arial (Body)"/>
              </a:rPr>
              <a:t> </a:t>
            </a:r>
            <a:r>
              <a:rPr lang="en-US" sz="2400" dirty="0" err="1">
                <a:solidFill>
                  <a:srgbClr val="002060"/>
                </a:solidFill>
                <a:latin typeface="Arial (Body)"/>
              </a:rPr>
              <a:t>trong</a:t>
            </a:r>
            <a:r>
              <a:rPr lang="en-US" sz="2400" dirty="0">
                <a:solidFill>
                  <a:srgbClr val="002060"/>
                </a:solidFill>
                <a:latin typeface="Arial (Body)"/>
              </a:rPr>
              <a:t> </a:t>
            </a:r>
            <a:r>
              <a:rPr lang="en-US" sz="2400" dirty="0" err="1">
                <a:solidFill>
                  <a:srgbClr val="002060"/>
                </a:solidFill>
                <a:latin typeface="Arial (Body)"/>
              </a:rPr>
              <a:t>phần</a:t>
            </a:r>
            <a:r>
              <a:rPr lang="en-US" sz="2400" dirty="0">
                <a:solidFill>
                  <a:srgbClr val="002060"/>
                </a:solidFill>
                <a:latin typeface="Arial (Body)"/>
              </a:rPr>
              <a:t> </a:t>
            </a:r>
            <a:r>
              <a:rPr lang="vi-VN" sz="2400" i="1" dirty="0">
                <a:solidFill>
                  <a:srgbClr val="002060"/>
                </a:solidFill>
                <a:latin typeface="Arial (Body)"/>
              </a:rPr>
              <a:t>Củng cố, mở rộng</a:t>
            </a:r>
            <a:r>
              <a:rPr lang="vi-VN" sz="2400" dirty="0">
                <a:solidFill>
                  <a:srgbClr val="002060"/>
                </a:solidFill>
                <a:latin typeface="Arial (Body)"/>
              </a:rPr>
              <a:t> và thiết kế các phiếu học </a:t>
            </a:r>
            <a:r>
              <a:rPr lang="vi-VN" sz="2400" dirty="0" smtClean="0">
                <a:solidFill>
                  <a:srgbClr val="002060"/>
                </a:solidFill>
                <a:latin typeface="Arial (Body)"/>
              </a:rPr>
              <a:t>tập </a:t>
            </a:r>
            <a:r>
              <a:rPr lang="vi-VN" sz="2400" dirty="0">
                <a:solidFill>
                  <a:srgbClr val="002060"/>
                </a:solidFill>
                <a:latin typeface="Arial (Body)"/>
              </a:rPr>
              <a:t>để đánh giá </a:t>
            </a:r>
            <a:r>
              <a:rPr lang="en-US" sz="2400" dirty="0" err="1">
                <a:solidFill>
                  <a:srgbClr val="002060"/>
                </a:solidFill>
                <a:latin typeface="Arial (Body)"/>
              </a:rPr>
              <a:t>thường</a:t>
            </a:r>
            <a:r>
              <a:rPr lang="en-US" sz="2400" dirty="0">
                <a:solidFill>
                  <a:srgbClr val="002060"/>
                </a:solidFill>
                <a:latin typeface="Arial (Body)"/>
              </a:rPr>
              <a:t> </a:t>
            </a:r>
            <a:r>
              <a:rPr lang="en-US" sz="2400" dirty="0" err="1">
                <a:solidFill>
                  <a:srgbClr val="002060"/>
                </a:solidFill>
                <a:latin typeface="Arial (Body)"/>
              </a:rPr>
              <a:t>xuy</a:t>
            </a:r>
            <a:r>
              <a:rPr lang="vi-VN" sz="2400" dirty="0">
                <a:solidFill>
                  <a:srgbClr val="002060"/>
                </a:solidFill>
                <a:latin typeface="Arial (Body)"/>
              </a:rPr>
              <a:t>ên.</a:t>
            </a:r>
            <a:endParaRPr lang="en-US" sz="2400" dirty="0">
              <a:solidFill>
                <a:srgbClr val="002060"/>
              </a:solidFill>
              <a:latin typeface="Arial (Body)"/>
            </a:endParaRPr>
          </a:p>
          <a:p>
            <a:pPr algn="just">
              <a:lnSpc>
                <a:spcPct val="150000"/>
              </a:lnSpc>
            </a:pPr>
            <a:endParaRPr lang="en-US" sz="2400" dirty="0">
              <a:solidFill>
                <a:srgbClr val="002060"/>
              </a:solidFill>
              <a:latin typeface="Calibri (Body)"/>
            </a:endParaRPr>
          </a:p>
          <a:p>
            <a:pPr algn="just">
              <a:lnSpc>
                <a:spcPct val="150000"/>
              </a:lnSpc>
            </a:pPr>
            <a:r>
              <a:rPr lang="vi-VN" sz="1400" dirty="0"/>
              <a:t> </a:t>
            </a:r>
            <a:endParaRPr lang="en-US" sz="2400" dirty="0">
              <a:solidFill>
                <a:srgbClr val="002060"/>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168</a:t>
            </a:fld>
            <a:endParaRPr lang="en-US"/>
          </a:p>
        </p:txBody>
      </p:sp>
    </p:spTree>
    <p:extLst>
      <p:ext uri="{BB962C8B-B14F-4D97-AF65-F5344CB8AC3E}">
        <p14:creationId xmlns:p14="http://schemas.microsoft.com/office/powerpoint/2010/main" val="2210802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914400" y="1092202"/>
            <a:ext cx="10058400" cy="4524315"/>
          </a:xfrm>
          <a:prstGeom prst="rect">
            <a:avLst/>
          </a:prstGeom>
        </p:spPr>
        <p:txBody>
          <a:bodyPr wrap="square">
            <a:spAutoFit/>
          </a:bodyPr>
          <a:lstStyle/>
          <a:p>
            <a:pPr algn="just">
              <a:lnSpc>
                <a:spcPct val="150000"/>
              </a:lnSpc>
            </a:pPr>
            <a:r>
              <a:rPr lang="en-US" sz="2400" dirty="0">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Ngoài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ra</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kèm</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i="1" dirty="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dirty="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i="1" dirty="0">
                <a:solidFill>
                  <a:srgbClr val="002060"/>
                </a:solidFill>
                <a:latin typeface="Arial" panose="020B0604020202020204" pitchFamily="34" charset="0"/>
                <a:ea typeface="Calibri" panose="020F0502020204030204" pitchFamily="34" charset="0"/>
                <a:cs typeface="Arial" panose="020B0604020202020204" pitchFamily="34" charset="0"/>
              </a:rPr>
              <a:t>10</a:t>
            </a:r>
            <a:r>
              <a:rPr lang="en-US" sz="24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bộ</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sách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dirty="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dirty="0" err="1">
                <a:solidFill>
                  <a:srgbClr val="002060"/>
                </a:solidFill>
                <a:latin typeface="Arial" panose="020B0604020202020204" pitchFamily="34" charset="0"/>
                <a:ea typeface="Calibri" panose="020F0502020204030204" pitchFamily="34" charset="0"/>
                <a:cs typeface="Arial" panose="020B0604020202020204" pitchFamily="34" charset="0"/>
              </a:rPr>
              <a:t>nối</a:t>
            </a:r>
            <a:r>
              <a:rPr lang="en-US" sz="2400" i="1" dirty="0">
                <a:solidFill>
                  <a:srgbClr val="002060"/>
                </a:solidFill>
                <a:latin typeface="Arial" panose="020B0604020202020204" pitchFamily="34" charset="0"/>
                <a:ea typeface="Calibri" panose="020F0502020204030204" pitchFamily="34" charset="0"/>
                <a:cs typeface="Arial" panose="020B0604020202020204" pitchFamily="34" charset="0"/>
              </a:rPr>
              <a:t> tri </a:t>
            </a:r>
            <a:r>
              <a:rPr lang="en-US" sz="2400" i="1" dirty="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dirty="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dirty="0" err="1">
                <a:solidFill>
                  <a:srgbClr val="002060"/>
                </a:solidFill>
                <a:latin typeface="Arial" panose="020B0604020202020204" pitchFamily="34" charset="0"/>
                <a:ea typeface="Calibri" panose="020F0502020204030204" pitchFamily="34" charset="0"/>
                <a:cs typeface="Arial" panose="020B0604020202020204" pitchFamily="34" charset="0"/>
              </a:rPr>
              <a:t>cuộc</a:t>
            </a:r>
            <a:r>
              <a:rPr lang="en-US" sz="2400" i="1"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dirty="0" err="1">
                <a:solidFill>
                  <a:srgbClr val="002060"/>
                </a:solidFill>
                <a:latin typeface="Arial" panose="020B0604020202020204" pitchFamily="34" charset="0"/>
                <a:ea typeface="Calibri" panose="020F0502020204030204" pitchFamily="34" charset="0"/>
                <a:cs typeface="Arial" panose="020B0604020202020204" pitchFamily="34" charset="0"/>
              </a:rPr>
              <a:t>sống</a:t>
            </a:r>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còn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sách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vi-VN" sz="2400" dirty="0">
                <a:solidFill>
                  <a:srgbClr val="002060"/>
                </a:solidFill>
                <a:latin typeface="Arial" panose="020B0604020202020204" pitchFamily="34" charset="0"/>
                <a:ea typeface="Calibri" panose="020F0502020204030204" pitchFamily="34" charset="0"/>
                <a:cs typeface="Arial" panose="020B0604020202020204" pitchFamily="34" charset="0"/>
              </a:rPr>
              <a:t> (SBT)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dựa</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SBT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đánh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giá</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lực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của HS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quá</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2400" dirty="0">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đánh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giá</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năng</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nói và nghe </a:t>
            </a:r>
            <a:r>
              <a:rPr lang="en-US" sz="2400" dirty="0" err="1">
                <a:solidFill>
                  <a:srgbClr val="002060"/>
                </a:solidFill>
                <a:latin typeface="Arial" panose="020B0604020202020204" pitchFamily="34" charset="0"/>
                <a:cs typeface="Arial" panose="020B0604020202020204" pitchFamily="34" charset="0"/>
              </a:rPr>
              <a:t>thực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hiện</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trong cả quá trình học</a:t>
            </a:r>
            <a:r>
              <a:rPr lang="en-US" sz="2400" dirty="0">
                <a:solidFill>
                  <a:srgbClr val="002060"/>
                </a:solidFill>
                <a:latin typeface="Arial" panose="020B0604020202020204" pitchFamily="34" charset="0"/>
                <a:cs typeface="Arial" panose="020B0604020202020204" pitchFamily="34" charset="0"/>
              </a:rPr>
              <a:t>. M</a:t>
            </a:r>
            <a:r>
              <a:rPr lang="vi-VN" sz="2400" dirty="0">
                <a:solidFill>
                  <a:srgbClr val="002060"/>
                </a:solidFill>
                <a:latin typeface="Arial" panose="020B0604020202020204" pitchFamily="34" charset="0"/>
                <a:cs typeface="Arial" panose="020B0604020202020204" pitchFamily="34" charset="0"/>
              </a:rPr>
              <a:t>ột tiết nói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vi-VN" sz="2400" dirty="0">
                <a:solidFill>
                  <a:srgbClr val="002060"/>
                </a:solidFill>
                <a:latin typeface="Arial" panose="020B0604020202020204" pitchFamily="34" charset="0"/>
                <a:cs typeface="Arial" panose="020B0604020202020204" pitchFamily="34" charset="0"/>
              </a:rPr>
              <a:t>nghe chỉ có thể bố trí được cho một số </a:t>
            </a:r>
            <a:r>
              <a:rPr lang="en-US" sz="2400" dirty="0">
                <a:solidFill>
                  <a:srgbClr val="002060"/>
                </a:solidFill>
                <a:latin typeface="Arial" panose="020B0604020202020204" pitchFamily="34" charset="0"/>
                <a:cs typeface="Arial" panose="020B0604020202020204" pitchFamily="34" charset="0"/>
              </a:rPr>
              <a:t>HS</a:t>
            </a:r>
            <a:r>
              <a:rPr lang="vi-VN" sz="2400" dirty="0">
                <a:solidFill>
                  <a:srgbClr val="002060"/>
                </a:solidFill>
                <a:latin typeface="Arial" panose="020B0604020202020204" pitchFamily="34" charset="0"/>
                <a:cs typeface="Arial" panose="020B0604020202020204" pitchFamily="34" charset="0"/>
              </a:rPr>
              <a:t> nói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Nhưng</a:t>
            </a:r>
            <a:r>
              <a:rPr lang="en-US" sz="2400" dirty="0">
                <a:solidFill>
                  <a:srgbClr val="002060"/>
                </a:solidFill>
                <a:latin typeface="Arial" panose="020B0604020202020204" pitchFamily="34" charset="0"/>
                <a:cs typeface="Arial" panose="020B0604020202020204" pitchFamily="34" charset="0"/>
              </a:rPr>
              <a:t> GV </a:t>
            </a:r>
            <a:r>
              <a:rPr lang="en-US" sz="2400" dirty="0" err="1">
                <a:solidFill>
                  <a:srgbClr val="002060"/>
                </a:solidFill>
                <a:latin typeface="Arial" panose="020B0604020202020204" pitchFamily="34" charset="0"/>
                <a:cs typeface="Arial" panose="020B0604020202020204" pitchFamily="34" charset="0"/>
              </a:rPr>
              <a:t>cần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cứ</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phẩm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nói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nghe</a:t>
            </a:r>
            <a:r>
              <a:rPr lang="en-US" sz="2400" dirty="0">
                <a:solidFill>
                  <a:srgbClr val="002060"/>
                </a:solidFill>
                <a:latin typeface="Arial" panose="020B0604020202020204" pitchFamily="34" charset="0"/>
                <a:cs typeface="Arial" panose="020B0604020202020204" pitchFamily="34" charset="0"/>
              </a:rPr>
              <a:t> của HS </a:t>
            </a:r>
            <a:r>
              <a:rPr lang="en-US" sz="2400" dirty="0" err="1">
                <a:solidFill>
                  <a:srgbClr val="002060"/>
                </a:solidFill>
                <a:latin typeface="Arial" panose="020B0604020202020204" pitchFamily="34" charset="0"/>
                <a:cs typeface="Arial" panose="020B0604020202020204" pitchFamily="34" charset="0"/>
              </a:rPr>
              <a:t>để</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đánh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giá</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từng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em</a:t>
            </a:r>
            <a:r>
              <a:rPr lang="en-US" sz="2400" dirty="0">
                <a:solidFill>
                  <a:srgbClr val="002060"/>
                </a:solidFill>
                <a:latin typeface="Arial" panose="020B0604020202020204" pitchFamily="34" charset="0"/>
                <a:cs typeface="Arial" panose="020B0604020202020204" pitchFamily="34" charset="0"/>
              </a:rPr>
              <a:t> cho </a:t>
            </a:r>
            <a:r>
              <a:rPr lang="vi-VN" sz="2400" dirty="0">
                <a:solidFill>
                  <a:srgbClr val="002060"/>
                </a:solidFill>
                <a:latin typeface="Arial" panose="020B0604020202020204" pitchFamily="34" charset="0"/>
                <a:cs typeface="Arial" panose="020B0604020202020204" pitchFamily="34" charset="0"/>
              </a:rPr>
              <a:t>đến khi em nào cũng có điểm</a:t>
            </a:r>
            <a:r>
              <a:rPr lang="en-US" sz="2400" dirty="0">
                <a:solidFill>
                  <a:srgbClr val="002060"/>
                </a:solidFill>
                <a:latin typeface="Arial" panose="020B0604020202020204" pitchFamily="34" charset="0"/>
                <a:cs typeface="Arial" panose="020B0604020202020204" pitchFamily="34" charset="0"/>
              </a:rPr>
              <a:t>.</a:t>
            </a:r>
          </a:p>
        </p:txBody>
      </p:sp>
      <p:sp>
        <p:nvSpPr>
          <p:cNvPr id="5" name="Slide Number Placeholder 4"/>
          <p:cNvSpPr>
            <a:spLocks noGrp="1"/>
          </p:cNvSpPr>
          <p:nvPr>
            <p:ph type="sldNum" sz="quarter" idx="12"/>
          </p:nvPr>
        </p:nvSpPr>
        <p:spPr/>
        <p:txBody>
          <a:bodyPr/>
          <a:lstStyle/>
          <a:p>
            <a:fld id="{0C846248-0222-4A3A-B22E-4E2A0B918D57}" type="slidenum">
              <a:rPr lang="en-US" smtClean="0"/>
              <a:pPr/>
              <a:t>169</a:t>
            </a:fld>
            <a:endParaRPr lang="en-US"/>
          </a:p>
        </p:txBody>
      </p:sp>
    </p:spTree>
    <p:extLst>
      <p:ext uri="{BB962C8B-B14F-4D97-AF65-F5344CB8AC3E}">
        <p14:creationId xmlns:p14="http://schemas.microsoft.com/office/powerpoint/2010/main" val="4227578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5652" y="1175452"/>
            <a:ext cx="6477000" cy="4782784"/>
          </a:xfrm>
          <a:prstGeom prst="rect">
            <a:avLst/>
          </a:prstGeom>
        </p:spPr>
        <p:txBody>
          <a:bodyPr wrap="square">
            <a:spAutoFit/>
          </a:bodyPr>
          <a:lstStyle/>
          <a:p>
            <a:pPr>
              <a:lnSpc>
                <a:spcPct val="125000"/>
              </a:lnSpc>
              <a:spcBef>
                <a:spcPts val="600"/>
              </a:spcBef>
              <a:spcAft>
                <a:spcPts val="600"/>
              </a:spcAft>
            </a:pPr>
            <a:r>
              <a:rPr lang="en-US" sz="2400" b="1">
                <a:solidFill>
                  <a:srgbClr val="002060"/>
                </a:solidFill>
                <a:latin typeface="Arial" panose="020B0604020202020204" pitchFamily="34" charset="0"/>
                <a:cs typeface="Arial" panose="020B0604020202020204" pitchFamily="34" charset="0"/>
              </a:rPr>
              <a:t>    </a:t>
            </a:r>
            <a:r>
              <a:rPr lang="vi-VN" sz="2200" b="1">
                <a:solidFill>
                  <a:srgbClr val="002060"/>
                </a:solidFill>
                <a:latin typeface="Arial" panose="020B0604020202020204" pitchFamily="34" charset="0"/>
                <a:cs typeface="Arial" panose="020B0604020202020204" pitchFamily="34" charset="0"/>
              </a:rPr>
              <a:t>• Đ</a:t>
            </a:r>
            <a:r>
              <a:rPr lang="en-US" sz="2200" b="1">
                <a:solidFill>
                  <a:srgbClr val="002060"/>
                </a:solidFill>
                <a:latin typeface="Arial" panose="020B0604020202020204" pitchFamily="34" charset="0"/>
                <a:cs typeface="Arial" panose="020B0604020202020204" pitchFamily="34" charset="0"/>
              </a:rPr>
              <a:t>ỌC</a:t>
            </a:r>
            <a:endParaRPr lang="vi-VN" sz="2200" b="1">
              <a:solidFill>
                <a:srgbClr val="002060"/>
              </a:solidFill>
              <a:latin typeface="Arial" panose="020B0604020202020204" pitchFamily="34" charset="0"/>
              <a:cs typeface="Arial" panose="020B0604020202020204" pitchFamily="34" charset="0"/>
            </a:endParaRPr>
          </a:p>
          <a:p>
            <a:pPr algn="just">
              <a:lnSpc>
                <a:spcPct val="125000"/>
              </a:lnSpc>
              <a:spcBef>
                <a:spcPts val="600"/>
              </a:spcBef>
              <a:spcAft>
                <a:spcPts val="600"/>
              </a:spcAft>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a:t>
            </a:r>
            <a:r>
              <a:rPr lang="vi-VN" sz="2200" i="1">
                <a:solidFill>
                  <a:srgbClr val="002060"/>
                </a:solidFill>
                <a:latin typeface="Arial" panose="020B0604020202020204" pitchFamily="34" charset="0"/>
                <a:cs typeface="Arial" panose="020B0604020202020204" pitchFamily="34" charset="0"/>
              </a:rPr>
              <a:t>Tri thức ngữ văn</a:t>
            </a:r>
            <a:r>
              <a:rPr lang="vi-VN" sz="2200">
                <a:solidFill>
                  <a:srgbClr val="002060"/>
                </a:solidFill>
                <a:latin typeface="Arial" panose="020B0604020202020204" pitchFamily="34" charset="0"/>
                <a:cs typeface="Arial" panose="020B0604020202020204" pitchFamily="34" charset="0"/>
              </a:rPr>
              <a:t>: </a:t>
            </a:r>
            <a:r>
              <a:rPr lang="en-US" sz="2200">
                <a:solidFill>
                  <a:srgbClr val="002060"/>
                </a:solidFill>
                <a:latin typeface="Arial" panose="020B0604020202020204" pitchFamily="34" charset="0"/>
                <a:cs typeface="Arial" panose="020B0604020202020204" pitchFamily="34" charset="0"/>
              </a:rPr>
              <a:t>Trang </a:t>
            </a:r>
            <a:r>
              <a:rPr lang="en-US" sz="2200" err="1">
                <a:solidFill>
                  <a:srgbClr val="002060"/>
                </a:solidFill>
                <a:latin typeface="Arial" panose="020B0604020202020204" pitchFamily="34" charset="0"/>
                <a:cs typeface="Arial" panose="020B0604020202020204" pitchFamily="34" charset="0"/>
              </a:rPr>
              <a:t>bị</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các</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khái</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niệm</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công</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cụ</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về</a:t>
            </a:r>
            <a:r>
              <a:rPr lang="en-US" sz="2200">
                <a:solidFill>
                  <a:srgbClr val="002060"/>
                </a:solidFill>
                <a:latin typeface="Arial" panose="020B0604020202020204" pitchFamily="34" charset="0"/>
                <a:cs typeface="Arial" panose="020B0604020202020204" pitchFamily="34" charset="0"/>
              </a:rPr>
              <a:t> v</a:t>
            </a:r>
            <a:r>
              <a:rPr lang="vi-VN" sz="2200">
                <a:solidFill>
                  <a:srgbClr val="002060"/>
                </a:solidFill>
                <a:latin typeface="Arial" panose="020B0604020202020204" pitchFamily="34" charset="0"/>
                <a:cs typeface="Arial" panose="020B0604020202020204" pitchFamily="34" charset="0"/>
              </a:rPr>
              <a:t>ăn học và </a:t>
            </a:r>
            <a:r>
              <a:rPr lang="en-US" sz="2200">
                <a:solidFill>
                  <a:srgbClr val="002060"/>
                </a:solidFill>
                <a:latin typeface="Arial" panose="020B0604020202020204" pitchFamily="34" charset="0"/>
                <a:cs typeface="Arial" panose="020B0604020202020204" pitchFamily="34" charset="0"/>
              </a:rPr>
              <a:t>t</a:t>
            </a:r>
            <a:r>
              <a:rPr lang="vi-VN" sz="2200">
                <a:solidFill>
                  <a:srgbClr val="002060"/>
                </a:solidFill>
                <a:latin typeface="Arial" panose="020B0604020202020204" pitchFamily="34" charset="0"/>
                <a:cs typeface="Arial" panose="020B0604020202020204" pitchFamily="34" charset="0"/>
              </a:rPr>
              <a:t>iếng Việt</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giúp</a:t>
            </a:r>
            <a:r>
              <a:rPr lang="en-US" sz="2200">
                <a:solidFill>
                  <a:srgbClr val="002060"/>
                </a:solidFill>
                <a:latin typeface="Arial" panose="020B0604020202020204" pitchFamily="34" charset="0"/>
                <a:cs typeface="Arial" panose="020B0604020202020204" pitchFamily="34" charset="0"/>
              </a:rPr>
              <a:t> HS </a:t>
            </a:r>
            <a:r>
              <a:rPr lang="en-US" sz="2200" err="1">
                <a:solidFill>
                  <a:srgbClr val="002060"/>
                </a:solidFill>
                <a:latin typeface="Arial" panose="020B0604020202020204" pitchFamily="34" charset="0"/>
                <a:cs typeface="Arial" panose="020B0604020202020204" pitchFamily="34" charset="0"/>
              </a:rPr>
              <a:t>đọc</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hiểu</a:t>
            </a:r>
            <a:r>
              <a:rPr lang="en-US" sz="2200">
                <a:solidFill>
                  <a:srgbClr val="002060"/>
                </a:solidFill>
                <a:latin typeface="Arial" panose="020B0604020202020204" pitchFamily="34" charset="0"/>
                <a:cs typeface="Arial" panose="020B0604020202020204" pitchFamily="34" charset="0"/>
              </a:rPr>
              <a:t> VB </a:t>
            </a:r>
            <a:r>
              <a:rPr lang="en-US" sz="2200" err="1">
                <a:solidFill>
                  <a:srgbClr val="002060"/>
                </a:solidFill>
                <a:latin typeface="Arial" panose="020B0604020202020204" pitchFamily="34" charset="0"/>
                <a:cs typeface="Arial" panose="020B0604020202020204" pitchFamily="34" charset="0"/>
              </a:rPr>
              <a:t>và</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vận</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dụng</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để</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viết</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nói</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và</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nghe</a:t>
            </a:r>
            <a:r>
              <a:rPr lang="en-US" sz="2200">
                <a:solidFill>
                  <a:srgbClr val="002060"/>
                </a:solidFill>
                <a:latin typeface="Arial" panose="020B0604020202020204" pitchFamily="34" charset="0"/>
                <a:cs typeface="Arial" panose="020B0604020202020204" pitchFamily="34" charset="0"/>
              </a:rPr>
              <a:t>. </a:t>
            </a:r>
          </a:p>
          <a:p>
            <a:pPr algn="just">
              <a:lnSpc>
                <a:spcPct val="125000"/>
              </a:lnSpc>
              <a:spcBef>
                <a:spcPts val="600"/>
              </a:spcBef>
              <a:spcAft>
                <a:spcPts val="600"/>
              </a:spcAft>
            </a:pPr>
            <a:r>
              <a:rPr lang="en-US" sz="2200">
                <a:solidFill>
                  <a:srgbClr val="002060"/>
                </a:solidFill>
                <a:latin typeface="Arial" panose="020B0604020202020204" pitchFamily="34" charset="0"/>
                <a:cs typeface="Arial" panose="020B0604020202020204" pitchFamily="34" charset="0"/>
              </a:rPr>
              <a:t>    </a:t>
            </a:r>
            <a:r>
              <a:rPr lang="vi-VN"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Mỗi</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bài</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học</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thường</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có</a:t>
            </a:r>
            <a:r>
              <a:rPr lang="en-US" sz="2200">
                <a:solidFill>
                  <a:srgbClr val="002060"/>
                </a:solidFill>
                <a:latin typeface="Arial" panose="020B0604020202020204" pitchFamily="34" charset="0"/>
                <a:cs typeface="Arial" panose="020B0604020202020204" pitchFamily="34" charset="0"/>
              </a:rPr>
              <a:t> 3 VB </a:t>
            </a:r>
            <a:r>
              <a:rPr lang="en-US" sz="2200" err="1">
                <a:solidFill>
                  <a:srgbClr val="002060"/>
                </a:solidFill>
                <a:latin typeface="Arial" panose="020B0604020202020204" pitchFamily="34" charset="0"/>
                <a:cs typeface="Arial" panose="020B0604020202020204" pitchFamily="34" charset="0"/>
              </a:rPr>
              <a:t>đọc</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hiểu</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đáp</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ứng</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định</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hướng</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đọc</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hiểu</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theo</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loại</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thể</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loại</a:t>
            </a:r>
            <a:r>
              <a:rPr lang="en-US" sz="2200">
                <a:solidFill>
                  <a:srgbClr val="002060"/>
                </a:solidFill>
                <a:latin typeface="Arial" panose="020B0604020202020204" pitchFamily="34" charset="0"/>
                <a:cs typeface="Arial" panose="020B0604020202020204" pitchFamily="34" charset="0"/>
              </a:rPr>
              <a:t> VB hay </a:t>
            </a:r>
            <a:r>
              <a:rPr lang="en-US" sz="2200" err="1">
                <a:solidFill>
                  <a:srgbClr val="002060"/>
                </a:solidFill>
                <a:latin typeface="Arial" panose="020B0604020202020204" pitchFamily="34" charset="0"/>
                <a:cs typeface="Arial" panose="020B0604020202020204" pitchFamily="34" charset="0"/>
              </a:rPr>
              <a:t>chủ</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đề</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được</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thể</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hiện</a:t>
            </a:r>
            <a:r>
              <a:rPr lang="en-US" sz="2200">
                <a:solidFill>
                  <a:srgbClr val="002060"/>
                </a:solidFill>
                <a:latin typeface="Arial" panose="020B0604020202020204" pitchFamily="34" charset="0"/>
                <a:cs typeface="Arial" panose="020B0604020202020204" pitchFamily="34" charset="0"/>
              </a:rPr>
              <a:t> ở </a:t>
            </a:r>
            <a:r>
              <a:rPr lang="en-US" sz="2200" err="1">
                <a:solidFill>
                  <a:srgbClr val="002060"/>
                </a:solidFill>
                <a:latin typeface="Arial" panose="020B0604020202020204" pitchFamily="34" charset="0"/>
                <a:cs typeface="Arial" panose="020B0604020202020204" pitchFamily="34" charset="0"/>
              </a:rPr>
              <a:t>tên</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của</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bài</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học</a:t>
            </a:r>
            <a:r>
              <a:rPr lang="en-US" sz="2200">
                <a:solidFill>
                  <a:srgbClr val="002060"/>
                </a:solidFill>
                <a:latin typeface="Arial" panose="020B0604020202020204" pitchFamily="34" charset="0"/>
                <a:cs typeface="Arial" panose="020B0604020202020204" pitchFamily="34" charset="0"/>
              </a:rPr>
              <a:t>.</a:t>
            </a:r>
          </a:p>
          <a:p>
            <a:pPr algn="just">
              <a:lnSpc>
                <a:spcPct val="125000"/>
              </a:lnSpc>
              <a:spcBef>
                <a:spcPts val="600"/>
              </a:spcBef>
              <a:spcAft>
                <a:spcPts val="600"/>
              </a:spcAft>
            </a:pPr>
            <a:r>
              <a:rPr lang="en-US" sz="2200">
                <a:solidFill>
                  <a:srgbClr val="002060"/>
                </a:solidFill>
                <a:latin typeface="Arial" panose="020B0604020202020204" pitchFamily="34" charset="0"/>
                <a:cs typeface="Arial" panose="020B0604020202020204" pitchFamily="34" charset="0"/>
              </a:rPr>
              <a:t>    Sau </a:t>
            </a:r>
            <a:r>
              <a:rPr lang="en-US" sz="2200" err="1">
                <a:solidFill>
                  <a:srgbClr val="002060"/>
                </a:solidFill>
                <a:latin typeface="Arial" panose="020B0604020202020204" pitchFamily="34" charset="0"/>
                <a:cs typeface="Arial" panose="020B0604020202020204" pitchFamily="34" charset="0"/>
              </a:rPr>
              <a:t>mỗi</a:t>
            </a:r>
            <a:r>
              <a:rPr lang="en-US" sz="2200">
                <a:solidFill>
                  <a:srgbClr val="002060"/>
                </a:solidFill>
                <a:latin typeface="Arial" panose="020B0604020202020204" pitchFamily="34" charset="0"/>
                <a:cs typeface="Arial" panose="020B0604020202020204" pitchFamily="34" charset="0"/>
              </a:rPr>
              <a:t> VB </a:t>
            </a:r>
            <a:r>
              <a:rPr lang="en-US" sz="2200" err="1">
                <a:solidFill>
                  <a:srgbClr val="002060"/>
                </a:solidFill>
                <a:latin typeface="Arial" panose="020B0604020202020204" pitchFamily="34" charset="0"/>
                <a:cs typeface="Arial" panose="020B0604020202020204" pitchFamily="34" charset="0"/>
              </a:rPr>
              <a:t>đọc</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chính</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có</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mục</a:t>
            </a:r>
            <a:r>
              <a:rPr lang="en-US" sz="2200">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Kết</a:t>
            </a:r>
            <a:r>
              <a:rPr lang="en-US" sz="2200" i="1">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nối</a:t>
            </a:r>
            <a:r>
              <a:rPr lang="en-US" sz="2200" i="1">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đọc</a:t>
            </a:r>
            <a:r>
              <a:rPr lang="en-US" sz="2200" i="1">
                <a:solidFill>
                  <a:srgbClr val="002060"/>
                </a:solidFill>
                <a:latin typeface="Arial" panose="020B0604020202020204" pitchFamily="34" charset="0"/>
                <a:cs typeface="Arial" panose="020B0604020202020204" pitchFamily="34" charset="0"/>
              </a:rPr>
              <a:t> – </a:t>
            </a:r>
            <a:r>
              <a:rPr lang="en-US" sz="2200" i="1" err="1">
                <a:solidFill>
                  <a:srgbClr val="002060"/>
                </a:solidFill>
                <a:latin typeface="Arial" panose="020B0604020202020204" pitchFamily="34" charset="0"/>
                <a:cs typeface="Arial" panose="020B0604020202020204" pitchFamily="34" charset="0"/>
              </a:rPr>
              <a:t>viết</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yêu</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cầu</a:t>
            </a:r>
            <a:r>
              <a:rPr lang="en-US" sz="2200">
                <a:solidFill>
                  <a:srgbClr val="002060"/>
                </a:solidFill>
                <a:latin typeface="Arial" panose="020B0604020202020204" pitchFamily="34" charset="0"/>
                <a:cs typeface="Arial" panose="020B0604020202020204" pitchFamily="34" charset="0"/>
              </a:rPr>
              <a:t> HS </a:t>
            </a:r>
            <a:r>
              <a:rPr lang="en-US" sz="2200" err="1">
                <a:solidFill>
                  <a:srgbClr val="002060"/>
                </a:solidFill>
                <a:latin typeface="Arial" panose="020B0604020202020204" pitchFamily="34" charset="0"/>
                <a:cs typeface="Arial" panose="020B0604020202020204" pitchFamily="34" charset="0"/>
              </a:rPr>
              <a:t>viết</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đoạn</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văn</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ngắn</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có</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nội</a:t>
            </a:r>
            <a:r>
              <a:rPr lang="en-US" sz="2200">
                <a:solidFill>
                  <a:srgbClr val="002060"/>
                </a:solidFill>
                <a:latin typeface="Arial" panose="020B0604020202020204" pitchFamily="34" charset="0"/>
                <a:cs typeface="Arial" panose="020B0604020202020204" pitchFamily="34" charset="0"/>
              </a:rPr>
              <a:t> dung </a:t>
            </a:r>
            <a:r>
              <a:rPr lang="en-US" sz="2200" err="1">
                <a:solidFill>
                  <a:srgbClr val="002060"/>
                </a:solidFill>
                <a:latin typeface="Arial" panose="020B0604020202020204" pitchFamily="34" charset="0"/>
                <a:cs typeface="Arial" panose="020B0604020202020204" pitchFamily="34" charset="0"/>
              </a:rPr>
              <a:t>được</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gợi</a:t>
            </a:r>
            <a:r>
              <a:rPr lang="en-US" sz="2200">
                <a:solidFill>
                  <a:srgbClr val="002060"/>
                </a:solidFill>
                <a:latin typeface="Arial" panose="020B0604020202020204" pitchFamily="34" charset="0"/>
                <a:cs typeface="Arial" panose="020B0604020202020204" pitchFamily="34" charset="0"/>
              </a:rPr>
              <a:t> ra </a:t>
            </a:r>
            <a:r>
              <a:rPr lang="en-US" sz="2200" err="1">
                <a:solidFill>
                  <a:srgbClr val="002060"/>
                </a:solidFill>
                <a:latin typeface="Arial" panose="020B0604020202020204" pitchFamily="34" charset="0"/>
                <a:cs typeface="Arial" panose="020B0604020202020204" pitchFamily="34" charset="0"/>
              </a:rPr>
              <a:t>từ</a:t>
            </a:r>
            <a:r>
              <a:rPr lang="en-US" sz="2200">
                <a:solidFill>
                  <a:srgbClr val="002060"/>
                </a:solidFill>
                <a:latin typeface="Arial" panose="020B0604020202020204" pitchFamily="34" charset="0"/>
                <a:cs typeface="Arial" panose="020B0604020202020204" pitchFamily="34" charset="0"/>
              </a:rPr>
              <a:t> VB </a:t>
            </a:r>
            <a:r>
              <a:rPr lang="en-US" sz="2200" err="1">
                <a:solidFill>
                  <a:srgbClr val="002060"/>
                </a:solidFill>
                <a:latin typeface="Arial" panose="020B0604020202020204" pitchFamily="34" charset="0"/>
                <a:cs typeface="Arial" panose="020B0604020202020204" pitchFamily="34" charset="0"/>
              </a:rPr>
              <a:t>đọc</a:t>
            </a:r>
            <a:r>
              <a:rPr lang="en-US" sz="2200">
                <a:solidFill>
                  <a:srgbClr val="002060"/>
                </a:solidFill>
                <a:latin typeface="Arial" panose="020B0604020202020204" pitchFamily="34" charset="0"/>
                <a:cs typeface="Arial" panose="020B0604020202020204" pitchFamily="34" charset="0"/>
              </a:rPr>
              <a:t>.</a:t>
            </a:r>
            <a:endParaRPr lang="vi-VN" sz="2200" b="1">
              <a:solidFill>
                <a:srgbClr val="00206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7679" y="0"/>
            <a:ext cx="4916726" cy="6858000"/>
          </a:xfrm>
          <a:prstGeom prst="rect">
            <a:avLst/>
          </a:prstGeom>
        </p:spPr>
      </p:pic>
      <p:sp>
        <p:nvSpPr>
          <p:cNvPr id="2" name="Slide Number Placeholder 1"/>
          <p:cNvSpPr>
            <a:spLocks noGrp="1"/>
          </p:cNvSpPr>
          <p:nvPr>
            <p:ph type="sldNum" sz="quarter" idx="12"/>
          </p:nvPr>
        </p:nvSpPr>
        <p:spPr/>
        <p:txBody>
          <a:bodyPr/>
          <a:lstStyle/>
          <a:p>
            <a:fld id="{0C846248-0222-4A3A-B22E-4E2A0B918D57}" type="slidenum">
              <a:rPr lang="en-US" smtClean="0"/>
              <a:pPr/>
              <a:t>17</a:t>
            </a:fld>
            <a:endParaRPr lang="en-US"/>
          </a:p>
        </p:txBody>
      </p:sp>
    </p:spTree>
    <p:extLst>
      <p:ext uri="{BB962C8B-B14F-4D97-AF65-F5344CB8AC3E}">
        <p14:creationId xmlns:p14="http://schemas.microsoft.com/office/powerpoint/2010/main" val="3424148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dirty="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dirty="0">
                <a:latin typeface="Arial" panose="020B0604020202020204" pitchFamily="34" charset="0"/>
                <a:ea typeface="Calibri" panose="020F050202020403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5" name="Rectangle 4"/>
          <p:cNvSpPr/>
          <p:nvPr/>
        </p:nvSpPr>
        <p:spPr>
          <a:xfrm>
            <a:off x="3048000" y="2967337"/>
            <a:ext cx="6096000" cy="646331"/>
          </a:xfrm>
          <a:prstGeom prst="rect">
            <a:avLst/>
          </a:prstGeom>
        </p:spPr>
        <p:txBody>
          <a:bodyPr>
            <a:spAutoFit/>
          </a:bodyPr>
          <a:lstStyle/>
          <a:p>
            <a:pPr algn="just">
              <a:lnSpc>
                <a:spcPct val="150000"/>
              </a:lnSpc>
            </a:pPr>
            <a:endParaRPr lang="en-US" sz="2400"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36" y="0"/>
            <a:ext cx="5627011"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1303" y="0"/>
            <a:ext cx="5820697" cy="6858000"/>
          </a:xfrm>
          <a:prstGeom prst="rect">
            <a:avLst/>
          </a:prstGeom>
        </p:spPr>
      </p:pic>
    </p:spTree>
    <p:extLst>
      <p:ext uri="{BB962C8B-B14F-4D97-AF65-F5344CB8AC3E}">
        <p14:creationId xmlns:p14="http://schemas.microsoft.com/office/powerpoint/2010/main" val="1421060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3048000" y="2967337"/>
            <a:ext cx="6096000" cy="646331"/>
          </a:xfrm>
          <a:prstGeom prst="rect">
            <a:avLst/>
          </a:prstGeom>
        </p:spPr>
        <p:txBody>
          <a:bodyPr>
            <a:spAutoFit/>
          </a:bodyPr>
          <a:lstStyle/>
          <a:p>
            <a:pPr algn="just">
              <a:lnSpc>
                <a:spcPct val="150000"/>
              </a:lnSpc>
            </a:pPr>
            <a:endParaRPr lang="en-US" sz="2400">
              <a:solidFill>
                <a:srgbClr val="FF0000"/>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171</a:t>
            </a:fld>
            <a:endParaRPr lang="en-US"/>
          </a:p>
        </p:txBody>
      </p:sp>
      <p:pic>
        <p:nvPicPr>
          <p:cNvPr id="12" name="Picture 11">
            <a:extLst>
              <a:ext uri="{FF2B5EF4-FFF2-40B4-BE49-F238E27FC236}">
                <a16:creationId xmlns:a16="http://schemas.microsoft.com/office/drawing/2014/main" id="{17E9F57D-D61F-CE9F-2A71-DB851F220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723" y="146516"/>
            <a:ext cx="3942202" cy="5228707"/>
          </a:xfrm>
          <a:prstGeom prst="rect">
            <a:avLst/>
          </a:prstGeom>
        </p:spPr>
      </p:pic>
      <p:pic>
        <p:nvPicPr>
          <p:cNvPr id="14" name="Picture 13">
            <a:extLst>
              <a:ext uri="{FF2B5EF4-FFF2-40B4-BE49-F238E27FC236}">
                <a16:creationId xmlns:a16="http://schemas.microsoft.com/office/drawing/2014/main" id="{E47C471F-0605-A798-7EEB-56A891F90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4723"/>
            <a:ext cx="4060722" cy="5228707"/>
          </a:xfrm>
          <a:prstGeom prst="rect">
            <a:avLst/>
          </a:prstGeom>
        </p:spPr>
      </p:pic>
      <p:pic>
        <p:nvPicPr>
          <p:cNvPr id="16" name="Picture 15">
            <a:extLst>
              <a:ext uri="{FF2B5EF4-FFF2-40B4-BE49-F238E27FC236}">
                <a16:creationId xmlns:a16="http://schemas.microsoft.com/office/drawing/2014/main" id="{87C1EBBF-DF46-7433-2BB8-525BED1C3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2924" y="974723"/>
            <a:ext cx="3953101" cy="5228707"/>
          </a:xfrm>
          <a:prstGeom prst="rect">
            <a:avLst/>
          </a:prstGeom>
        </p:spPr>
      </p:pic>
    </p:spTree>
    <p:extLst>
      <p:ext uri="{BB962C8B-B14F-4D97-AF65-F5344CB8AC3E}">
        <p14:creationId xmlns:p14="http://schemas.microsoft.com/office/powerpoint/2010/main" val="2343750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117601" y="1376217"/>
            <a:ext cx="9716655" cy="3991606"/>
          </a:xfrm>
          <a:prstGeom prst="rect">
            <a:avLst/>
          </a:prstGeom>
        </p:spPr>
        <p:txBody>
          <a:bodyPr wrap="square">
            <a:spAutoFit/>
          </a:bodyPr>
          <a:lstStyle/>
          <a:p>
            <a:pPr indent="480036" algn="just">
              <a:lnSpc>
                <a:spcPct val="150000"/>
              </a:lnSpc>
              <a:spcBef>
                <a:spcPts val="800"/>
              </a:spcBef>
              <a:spcAft>
                <a:spcPts val="800"/>
              </a:spcAft>
            </a:pPr>
            <a:r>
              <a:rPr lang="vi-VN" sz="2667">
                <a:latin typeface="Arial (Body)"/>
                <a:ea typeface="Calibri" panose="020F0502020204030204" pitchFamily="34" charset="0"/>
                <a:cs typeface="Arial" panose="020B0604020202020204" pitchFamily="34" charset="0"/>
              </a:rPr>
              <a:t> </a:t>
            </a:r>
            <a:r>
              <a:rPr lang="vi-VN" sz="2667">
                <a:solidFill>
                  <a:srgbClr val="002060"/>
                </a:solidFill>
                <a:latin typeface="Arial (Body)"/>
                <a:ea typeface="Calibri" panose="020F0502020204030204" pitchFamily="34" charset="0"/>
                <a:cs typeface="Arial" panose="020B0604020202020204" pitchFamily="34" charset="0"/>
              </a:rPr>
              <a:t>b. Việc thiết kế đề kiểm tra, đánh giá cuối học kì và cuối năm học thực hiện theo hướng dẫn của các cấp quản lí. </a:t>
            </a:r>
          </a:p>
          <a:p>
            <a:pPr indent="480036" algn="just">
              <a:lnSpc>
                <a:spcPct val="150000"/>
              </a:lnSpc>
              <a:spcBef>
                <a:spcPts val="800"/>
              </a:spcBef>
              <a:spcAft>
                <a:spcPts val="800"/>
              </a:spcAft>
            </a:pPr>
            <a:r>
              <a:rPr lang="vi-VN" sz="2667">
                <a:solidFill>
                  <a:srgbClr val="002060"/>
                </a:solidFill>
                <a:latin typeface="Arial (Body)"/>
                <a:ea typeface="Calibri" panose="020F0502020204030204" pitchFamily="34" charset="0"/>
                <a:cs typeface="Arial" panose="020B0604020202020204" pitchFamily="34" charset="0"/>
              </a:rPr>
              <a:t> Tuy nhiên, các hướng dẫn này cũng phải phù hợp với định hướng của Chương trình: </a:t>
            </a:r>
            <a:r>
              <a:rPr lang="en-US" sz="2667">
                <a:solidFill>
                  <a:srgbClr val="002060"/>
                </a:solidFill>
                <a:latin typeface="Arial (Body)"/>
                <a:ea typeface="Calibri" panose="020F0502020204030204" pitchFamily="34" charset="0"/>
                <a:cs typeface="Arial" panose="020B0604020202020204" pitchFamily="34" charset="0"/>
              </a:rPr>
              <a:t>s</a:t>
            </a:r>
            <a:r>
              <a:rPr lang="es-ES" sz="2667">
                <a:solidFill>
                  <a:srgbClr val="002060"/>
                </a:solidFill>
                <a:latin typeface="Arial (Body)"/>
                <a:ea typeface="Calibri" panose="020F0502020204030204" pitchFamily="34" charset="0"/>
                <a:cs typeface="Arial" panose="020B0604020202020204" pitchFamily="34" charset="0"/>
              </a:rPr>
              <a:t>ử </a:t>
            </a:r>
            <a:r>
              <a:rPr lang="es-ES" sz="2667" err="1">
                <a:solidFill>
                  <a:srgbClr val="002060"/>
                </a:solidFill>
                <a:latin typeface="Arial (Body)"/>
                <a:ea typeface="Calibri" panose="020F0502020204030204" pitchFamily="34" charset="0"/>
                <a:cs typeface="Arial" panose="020B0604020202020204" pitchFamily="34" charset="0"/>
              </a:rPr>
              <a:t>dụng</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và</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khai</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thác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ngữ</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liệu</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bảo</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đảm</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đánh</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giá</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năng</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lực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của</a:t>
            </a:r>
            <a:r>
              <a:rPr lang="es-ES" sz="2667">
                <a:solidFill>
                  <a:srgbClr val="002060"/>
                </a:solidFill>
                <a:latin typeface="Arial (Body)"/>
                <a:ea typeface="Calibri" panose="020F0502020204030204" pitchFamily="34" charset="0"/>
                <a:cs typeface="Arial" panose="020B0604020202020204" pitchFamily="34" charset="0"/>
              </a:rPr>
              <a:t> </a:t>
            </a:r>
            <a:r>
              <a:rPr lang="vi-VN" sz="2667">
                <a:solidFill>
                  <a:srgbClr val="002060"/>
                </a:solidFill>
                <a:latin typeface="Arial (Body)"/>
                <a:ea typeface="Calibri" panose="020F0502020204030204" pitchFamily="34" charset="0"/>
                <a:cs typeface="Arial" panose="020B0604020202020204" pitchFamily="34" charset="0"/>
              </a:rPr>
              <a:t>HS</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khắc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phục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tình</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trạng</a:t>
            </a:r>
            <a:r>
              <a:rPr lang="es-ES" sz="2667">
                <a:solidFill>
                  <a:srgbClr val="002060"/>
                </a:solidFill>
                <a:latin typeface="Arial (Body)"/>
                <a:ea typeface="Calibri" panose="020F0502020204030204" pitchFamily="34" charset="0"/>
                <a:cs typeface="Arial" panose="020B0604020202020204" pitchFamily="34" charset="0"/>
              </a:rPr>
              <a:t> </a:t>
            </a:r>
            <a:r>
              <a:rPr lang="vi-VN" sz="2667">
                <a:solidFill>
                  <a:srgbClr val="002060"/>
                </a:solidFill>
                <a:latin typeface="Arial (Body)"/>
                <a:ea typeface="Calibri" panose="020F0502020204030204" pitchFamily="34" charset="0"/>
                <a:cs typeface="Arial" panose="020B0604020202020204" pitchFamily="34" charset="0"/>
              </a:rPr>
              <a:t>chỉ </a:t>
            </a:r>
            <a:r>
              <a:rPr lang="es-ES" sz="2667" err="1">
                <a:solidFill>
                  <a:srgbClr val="002060"/>
                </a:solidFill>
                <a:latin typeface="Arial (Body)"/>
                <a:ea typeface="Calibri" panose="020F0502020204030204" pitchFamily="34" charset="0"/>
                <a:cs typeface="Arial" panose="020B0604020202020204" pitchFamily="34" charset="0"/>
              </a:rPr>
              <a:t>học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thuộc</a:t>
            </a:r>
            <a:r>
              <a:rPr lang="es-ES" sz="2667">
                <a:solidFill>
                  <a:srgbClr val="002060"/>
                </a:solidFill>
                <a:latin typeface="Arial (Body)"/>
                <a:ea typeface="Calibri" panose="020F0502020204030204" pitchFamily="34" charset="0"/>
                <a:cs typeface="Arial" panose="020B0604020202020204" pitchFamily="34" charset="0"/>
              </a:rPr>
              <a:t>, sao </a:t>
            </a:r>
            <a:r>
              <a:rPr lang="es-ES" sz="2667" err="1">
                <a:solidFill>
                  <a:srgbClr val="002060"/>
                </a:solidFill>
                <a:latin typeface="Arial (Body)"/>
                <a:ea typeface="Calibri" panose="020F0502020204030204" pitchFamily="34" charset="0"/>
                <a:cs typeface="Arial" panose="020B0604020202020204" pitchFamily="34" charset="0"/>
              </a:rPr>
              <a:t>chép</a:t>
            </a:r>
            <a:r>
              <a:rPr lang="es-ES" sz="2667">
                <a:solidFill>
                  <a:srgbClr val="002060"/>
                </a:solidFill>
                <a:latin typeface="Arial (Body)"/>
                <a:ea typeface="Calibri" panose="020F0502020204030204" pitchFamily="34" charset="0"/>
                <a:cs typeface="Arial" panose="020B0604020202020204" pitchFamily="34" charset="0"/>
              </a:rPr>
              <a:t>; </a:t>
            </a:r>
            <a:r>
              <a:rPr lang="vi-VN" sz="2667">
                <a:solidFill>
                  <a:srgbClr val="002060"/>
                </a:solidFill>
                <a:latin typeface="Arial (Body)"/>
                <a:ea typeface="Calibri" panose="020F0502020204030204" pitchFamily="34" charset="0"/>
                <a:cs typeface="Arial" panose="020B0604020202020204" pitchFamily="34" charset="0"/>
              </a:rPr>
              <a:t>tránh </a:t>
            </a:r>
            <a:r>
              <a:rPr lang="es-ES" sz="2667" err="1">
                <a:solidFill>
                  <a:srgbClr val="002060"/>
                </a:solidFill>
                <a:latin typeface="Arial (Body)"/>
                <a:ea typeface="Calibri" panose="020F0502020204030204" pitchFamily="34" charset="0"/>
                <a:cs typeface="Arial" panose="020B0604020202020204" pitchFamily="34" charset="0"/>
              </a:rPr>
              <a:t>dùng</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lại</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các</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ngữ</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liệu</a:t>
            </a:r>
            <a:r>
              <a:rPr lang="es-ES" sz="2667">
                <a:solidFill>
                  <a:srgbClr val="002060"/>
                </a:solidFill>
                <a:latin typeface="Arial (Body)"/>
                <a:ea typeface="Calibri" panose="020F0502020204030204" pitchFamily="34" charset="0"/>
                <a:cs typeface="Arial" panose="020B0604020202020204" pitchFamily="34" charset="0"/>
              </a:rPr>
              <a:t> VB </a:t>
            </a:r>
            <a:r>
              <a:rPr lang="es-ES" sz="2667" err="1">
                <a:solidFill>
                  <a:srgbClr val="002060"/>
                </a:solidFill>
                <a:latin typeface="Arial (Body)"/>
                <a:ea typeface="Calibri" panose="020F0502020204030204" pitchFamily="34" charset="0"/>
                <a:cs typeface="Arial" panose="020B0604020202020204" pitchFamily="34" charset="0"/>
              </a:rPr>
              <a:t>đã</a:t>
            </a:r>
            <a:r>
              <a:rPr lang="es-ES" sz="2667">
                <a:solidFill>
                  <a:srgbClr val="002060"/>
                </a:solidFill>
                <a:latin typeface="Arial (Body)"/>
                <a:ea typeface="Calibri" panose="020F0502020204030204" pitchFamily="34" charset="0"/>
                <a:cs typeface="Arial" panose="020B0604020202020204" pitchFamily="34" charset="0"/>
              </a:rPr>
              <a:t> </a:t>
            </a:r>
            <a:r>
              <a:rPr lang="es-ES" sz="2667" err="1">
                <a:solidFill>
                  <a:srgbClr val="002060"/>
                </a:solidFill>
                <a:latin typeface="Arial (Body)"/>
                <a:ea typeface="Calibri" panose="020F0502020204030204" pitchFamily="34" charset="0"/>
                <a:cs typeface="Arial" panose="020B0604020202020204" pitchFamily="34" charset="0"/>
              </a:rPr>
              <a:t>học</a:t>
            </a:r>
            <a:r>
              <a:rPr lang="es-ES" sz="2667">
                <a:solidFill>
                  <a:srgbClr val="002060"/>
                </a:solidFill>
                <a:latin typeface="Arial (Body)"/>
                <a:ea typeface="Calibri" panose="020F0502020204030204" pitchFamily="34" charset="0"/>
                <a:cs typeface="Arial" panose="020B0604020202020204" pitchFamily="34" charset="0"/>
              </a:rPr>
              <a:t>.</a:t>
            </a:r>
            <a:endParaRPr lang="en-US" sz="2667">
              <a:solidFill>
                <a:srgbClr val="002060"/>
              </a:solidFill>
              <a:latin typeface="Arial (Body)"/>
              <a:ea typeface="Calibri" panose="020F050202020403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172</a:t>
            </a:fld>
            <a:endParaRPr lang="en-US"/>
          </a:p>
        </p:txBody>
      </p:sp>
    </p:spTree>
    <p:extLst>
      <p:ext uri="{BB962C8B-B14F-4D97-AF65-F5344CB8AC3E}">
        <p14:creationId xmlns:p14="http://schemas.microsoft.com/office/powerpoint/2010/main" val="18582484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117601" y="1376218"/>
            <a:ext cx="9716655" cy="738664"/>
          </a:xfrm>
          <a:prstGeom prst="rect">
            <a:avLst/>
          </a:prstGeom>
        </p:spPr>
        <p:txBody>
          <a:bodyPr wrap="square">
            <a:spAutoFit/>
          </a:bodyPr>
          <a:lstStyle/>
          <a:p>
            <a:pPr indent="480036" algn="just">
              <a:lnSpc>
                <a:spcPct val="150000"/>
              </a:lnSpc>
              <a:spcBef>
                <a:spcPts val="800"/>
              </a:spcBef>
              <a:spcAft>
                <a:spcPts val="800"/>
              </a:spcAft>
            </a:pPr>
            <a:endParaRPr lang="en-US" sz="2800">
              <a:solidFill>
                <a:srgbClr val="002060"/>
              </a:solidFill>
              <a:latin typeface="Arial (Body)"/>
              <a:ea typeface="Calibri" panose="020F0502020204030204" pitchFamily="34" charset="0"/>
              <a:cs typeface="Arial" panose="020B0604020202020204" pitchFamily="34" charset="0"/>
            </a:endParaRPr>
          </a:p>
        </p:txBody>
      </p:sp>
      <p:sp>
        <p:nvSpPr>
          <p:cNvPr id="5" name="TextBox 4"/>
          <p:cNvSpPr txBox="1"/>
          <p:nvPr/>
        </p:nvSpPr>
        <p:spPr>
          <a:xfrm>
            <a:off x="1" y="1536661"/>
            <a:ext cx="12198283" cy="2151064"/>
          </a:xfrm>
          <a:prstGeom prst="rect">
            <a:avLst/>
          </a:prstGeom>
          <a:solidFill>
            <a:schemeClr val="accent1">
              <a:lumMod val="40000"/>
              <a:lumOff val="60000"/>
            </a:schemeClr>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defPPr>
              <a:defRPr lang="en-US"/>
            </a:defPPr>
            <a:lvl1pPr algn="ctr">
              <a:lnSpc>
                <a:spcPct val="120000"/>
              </a:lnSpc>
              <a:defRPr sz="1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1219170">
              <a:defRPr/>
            </a:pPr>
            <a:r>
              <a:rPr lang="en-US" sz="2667" b="0" kern="0">
                <a:solidFill>
                  <a:schemeClr val="tx1"/>
                </a:solidFill>
              </a:rPr>
              <a:t>    </a:t>
            </a:r>
            <a:r>
              <a:rPr lang="en-US" sz="2667" b="0" kern="0" err="1">
                <a:solidFill>
                  <a:schemeClr val="tx1"/>
                </a:solidFill>
              </a:rPr>
              <a:t>Tập</a:t>
            </a:r>
            <a:r>
              <a:rPr lang="en-US" sz="2667" b="0" kern="0">
                <a:solidFill>
                  <a:schemeClr val="tx1"/>
                </a:solidFill>
              </a:rPr>
              <a:t> </a:t>
            </a:r>
            <a:r>
              <a:rPr lang="en-US" sz="2667" b="0" kern="0" err="1">
                <a:solidFill>
                  <a:schemeClr val="tx1"/>
                </a:solidFill>
              </a:rPr>
              <a:t>trung</a:t>
            </a:r>
            <a:r>
              <a:rPr lang="en-US" sz="2667" b="0" kern="0">
                <a:solidFill>
                  <a:schemeClr val="tx1"/>
                </a:solidFill>
              </a:rPr>
              <a:t> </a:t>
            </a:r>
            <a:r>
              <a:rPr lang="en-US" sz="2667" b="0" kern="0" err="1">
                <a:solidFill>
                  <a:schemeClr val="tx1"/>
                </a:solidFill>
              </a:rPr>
              <a:t>vào</a:t>
            </a:r>
            <a:r>
              <a:rPr lang="en-US" sz="2667" b="0" kern="0">
                <a:solidFill>
                  <a:schemeClr val="tx1"/>
                </a:solidFill>
              </a:rPr>
              <a:t> </a:t>
            </a:r>
            <a:r>
              <a:rPr lang="en-US" sz="2667" b="0" kern="0" err="1">
                <a:solidFill>
                  <a:schemeClr val="tx1"/>
                </a:solidFill>
              </a:rPr>
              <a:t>yêu</a:t>
            </a:r>
            <a:r>
              <a:rPr lang="en-US" sz="2667" b="0" kern="0">
                <a:solidFill>
                  <a:schemeClr val="tx1"/>
                </a:solidFill>
              </a:rPr>
              <a:t> </a:t>
            </a:r>
            <a:r>
              <a:rPr lang="en-US" sz="2667" b="0" kern="0" err="1">
                <a:solidFill>
                  <a:schemeClr val="tx1"/>
                </a:solidFill>
              </a:rPr>
              <a:t>cầu</a:t>
            </a:r>
            <a:r>
              <a:rPr lang="en-US" sz="2667" b="0" kern="0">
                <a:solidFill>
                  <a:schemeClr val="tx1"/>
                </a:solidFill>
              </a:rPr>
              <a:t>:</a:t>
            </a:r>
          </a:p>
          <a:p>
            <a:pPr algn="l" defTabSz="1219170">
              <a:defRPr/>
            </a:pPr>
            <a:r>
              <a:rPr lang="en-US" sz="2667" b="0" kern="0">
                <a:solidFill>
                  <a:schemeClr val="tx1"/>
                </a:solidFill>
              </a:rPr>
              <a:t>    </a:t>
            </a:r>
            <a:r>
              <a:rPr lang="vi-VN" sz="2667" b="0" kern="0">
                <a:solidFill>
                  <a:schemeClr val="tx1"/>
                </a:solidFill>
              </a:rPr>
              <a:t>+</a:t>
            </a:r>
            <a:r>
              <a:rPr lang="en-US" sz="2667" b="0" kern="0">
                <a:solidFill>
                  <a:schemeClr val="tx1"/>
                </a:solidFill>
              </a:rPr>
              <a:t> </a:t>
            </a:r>
            <a:r>
              <a:rPr lang="en-US" sz="2667" b="0" kern="0" err="1">
                <a:solidFill>
                  <a:schemeClr val="tx1"/>
                </a:solidFill>
              </a:rPr>
              <a:t>Đọc</a:t>
            </a:r>
            <a:r>
              <a:rPr lang="en-US" sz="2667" b="0" kern="0">
                <a:solidFill>
                  <a:schemeClr val="tx1"/>
                </a:solidFill>
              </a:rPr>
              <a:t> </a:t>
            </a:r>
            <a:r>
              <a:rPr lang="en-US" sz="2667" b="0" kern="0" err="1">
                <a:solidFill>
                  <a:schemeClr val="tx1"/>
                </a:solidFill>
              </a:rPr>
              <a:t>hiểu</a:t>
            </a:r>
            <a:r>
              <a:rPr lang="en-US" sz="2667" b="0" kern="0">
                <a:solidFill>
                  <a:schemeClr val="tx1"/>
                </a:solidFill>
              </a:rPr>
              <a:t> </a:t>
            </a:r>
            <a:r>
              <a:rPr lang="en-US" sz="2667" b="0" kern="0" err="1">
                <a:solidFill>
                  <a:schemeClr val="tx1"/>
                </a:solidFill>
              </a:rPr>
              <a:t>nội</a:t>
            </a:r>
            <a:r>
              <a:rPr lang="en-US" sz="2667" b="0" kern="0">
                <a:solidFill>
                  <a:schemeClr val="tx1"/>
                </a:solidFill>
              </a:rPr>
              <a:t> dung</a:t>
            </a:r>
          </a:p>
          <a:p>
            <a:pPr algn="l" defTabSz="1219170">
              <a:defRPr/>
            </a:pPr>
            <a:r>
              <a:rPr lang="en-US" sz="2667" b="0" kern="0">
                <a:solidFill>
                  <a:schemeClr val="tx1"/>
                </a:solidFill>
              </a:rPr>
              <a:t>    </a:t>
            </a:r>
            <a:r>
              <a:rPr lang="vi-VN" sz="2667" b="0" kern="0">
                <a:solidFill>
                  <a:schemeClr val="tx1"/>
                </a:solidFill>
              </a:rPr>
              <a:t>+</a:t>
            </a:r>
            <a:r>
              <a:rPr lang="en-US" sz="2667" b="0" kern="0">
                <a:solidFill>
                  <a:schemeClr val="tx1"/>
                </a:solidFill>
              </a:rPr>
              <a:t> </a:t>
            </a:r>
            <a:r>
              <a:rPr lang="en-US" sz="2667" b="0" kern="0" err="1">
                <a:solidFill>
                  <a:schemeClr val="tx1"/>
                </a:solidFill>
              </a:rPr>
              <a:t>Đọc</a:t>
            </a:r>
            <a:r>
              <a:rPr lang="en-US" sz="2667" b="0" kern="0">
                <a:solidFill>
                  <a:schemeClr val="tx1"/>
                </a:solidFill>
              </a:rPr>
              <a:t> </a:t>
            </a:r>
            <a:r>
              <a:rPr lang="en-US" sz="2667" b="0" kern="0" err="1">
                <a:solidFill>
                  <a:schemeClr val="tx1"/>
                </a:solidFill>
              </a:rPr>
              <a:t>hiểu</a:t>
            </a:r>
            <a:r>
              <a:rPr lang="en-US" sz="2667" b="0" kern="0">
                <a:solidFill>
                  <a:schemeClr val="tx1"/>
                </a:solidFill>
              </a:rPr>
              <a:t> </a:t>
            </a:r>
            <a:r>
              <a:rPr lang="en-US" sz="2667" b="0" kern="0" err="1">
                <a:solidFill>
                  <a:schemeClr val="tx1"/>
                </a:solidFill>
              </a:rPr>
              <a:t>hình</a:t>
            </a:r>
            <a:r>
              <a:rPr lang="en-US" sz="2667" b="0" kern="0">
                <a:solidFill>
                  <a:schemeClr val="tx1"/>
                </a:solidFill>
              </a:rPr>
              <a:t> </a:t>
            </a:r>
            <a:r>
              <a:rPr lang="en-US" sz="2667" b="0" kern="0" err="1">
                <a:solidFill>
                  <a:schemeClr val="tx1"/>
                </a:solidFill>
              </a:rPr>
              <a:t>thức</a:t>
            </a:r>
            <a:endParaRPr lang="en-US" sz="2667" b="0" kern="0">
              <a:solidFill>
                <a:schemeClr val="tx1"/>
              </a:solidFill>
            </a:endParaRPr>
          </a:p>
          <a:p>
            <a:pPr algn="l" defTabSz="1219170">
              <a:defRPr/>
            </a:pPr>
            <a:r>
              <a:rPr lang="en-US" sz="2667" b="0" kern="0">
                <a:solidFill>
                  <a:schemeClr val="tx1"/>
                </a:solidFill>
              </a:rPr>
              <a:t>    </a:t>
            </a:r>
            <a:r>
              <a:rPr lang="vi-VN" sz="2667" b="0" kern="0">
                <a:solidFill>
                  <a:schemeClr val="tx1"/>
                </a:solidFill>
              </a:rPr>
              <a:t>+</a:t>
            </a:r>
            <a:r>
              <a:rPr lang="en-US" sz="2667" b="0" kern="0">
                <a:solidFill>
                  <a:schemeClr val="tx1"/>
                </a:solidFill>
              </a:rPr>
              <a:t> </a:t>
            </a:r>
            <a:r>
              <a:rPr lang="en-US" sz="2667" b="0" kern="0" err="1">
                <a:solidFill>
                  <a:schemeClr val="tx1"/>
                </a:solidFill>
              </a:rPr>
              <a:t>Liên</a:t>
            </a:r>
            <a:r>
              <a:rPr lang="en-US" sz="2667" b="0" kern="0">
                <a:solidFill>
                  <a:schemeClr val="tx1"/>
                </a:solidFill>
              </a:rPr>
              <a:t> </a:t>
            </a:r>
            <a:r>
              <a:rPr lang="en-US" sz="2667" b="0" kern="0" err="1">
                <a:solidFill>
                  <a:schemeClr val="tx1"/>
                </a:solidFill>
              </a:rPr>
              <a:t>hệ</a:t>
            </a:r>
            <a:r>
              <a:rPr lang="en-US" sz="2667" b="0" kern="0">
                <a:solidFill>
                  <a:schemeClr val="tx1"/>
                </a:solidFill>
              </a:rPr>
              <a:t>, so </a:t>
            </a:r>
            <a:r>
              <a:rPr lang="en-US" sz="2667" b="0" kern="0" err="1">
                <a:solidFill>
                  <a:schemeClr val="tx1"/>
                </a:solidFill>
              </a:rPr>
              <a:t>sánh</a:t>
            </a:r>
            <a:r>
              <a:rPr lang="en-US" sz="2667" b="0" kern="0">
                <a:solidFill>
                  <a:schemeClr val="tx1"/>
                </a:solidFill>
              </a:rPr>
              <a:t>, </a:t>
            </a:r>
            <a:r>
              <a:rPr lang="en-US" sz="2667" b="0" kern="0" err="1">
                <a:solidFill>
                  <a:schemeClr val="tx1"/>
                </a:solidFill>
              </a:rPr>
              <a:t>kết</a:t>
            </a:r>
            <a:r>
              <a:rPr lang="en-US" sz="2667" b="0" kern="0">
                <a:solidFill>
                  <a:schemeClr val="tx1"/>
                </a:solidFill>
              </a:rPr>
              <a:t> </a:t>
            </a:r>
            <a:r>
              <a:rPr lang="en-US" sz="2667" b="0" kern="0" err="1">
                <a:solidFill>
                  <a:schemeClr val="tx1"/>
                </a:solidFill>
              </a:rPr>
              <a:t>nối</a:t>
            </a:r>
            <a:r>
              <a:rPr lang="en-US" sz="2667" kern="0"/>
              <a:t> </a:t>
            </a:r>
          </a:p>
        </p:txBody>
      </p:sp>
      <p:sp>
        <p:nvSpPr>
          <p:cNvPr id="6" name="Rectangle 5"/>
          <p:cNvSpPr/>
          <p:nvPr/>
        </p:nvSpPr>
        <p:spPr>
          <a:xfrm>
            <a:off x="3048000" y="464252"/>
            <a:ext cx="8074163" cy="584775"/>
          </a:xfrm>
          <a:prstGeom prst="rect">
            <a:avLst/>
          </a:prstGeom>
        </p:spPr>
        <p:txBody>
          <a:bodyPr wrap="square">
            <a:spAutoFit/>
          </a:bodyPr>
          <a:lstStyle/>
          <a:p>
            <a:r>
              <a:rPr lang="en-US" sz="3200" b="1">
                <a:latin typeface="Arial (Body)"/>
                <a:ea typeface="MS Mincho"/>
              </a:rPr>
              <a:t>ĐÁNH GIÁ HOẠT ĐỘNG ĐỌC HIỂU</a:t>
            </a:r>
            <a:r>
              <a:rPr lang="vi-VN" sz="3200" b="1">
                <a:latin typeface="Arial (Body)"/>
                <a:ea typeface="MS Mincho"/>
              </a:rPr>
              <a:t> </a:t>
            </a:r>
            <a:endParaRPr lang="en-US" sz="3200" b="1">
              <a:latin typeface="Arial (Body)"/>
            </a:endParaRPr>
          </a:p>
        </p:txBody>
      </p:sp>
      <p:sp>
        <p:nvSpPr>
          <p:cNvPr id="7" name="TextBox 6"/>
          <p:cNvSpPr txBox="1"/>
          <p:nvPr/>
        </p:nvSpPr>
        <p:spPr>
          <a:xfrm>
            <a:off x="6282" y="3662734"/>
            <a:ext cx="12185719" cy="3350276"/>
          </a:xfrm>
          <a:prstGeom prst="rect">
            <a:avLst/>
          </a:prstGeom>
          <a:solidFill>
            <a:schemeClr val="accent6">
              <a:lumMod val="40000"/>
              <a:lumOff val="60000"/>
            </a:schemeClr>
          </a:solidFill>
        </p:spPr>
        <p:txBody>
          <a:bodyPr wrap="square" rtlCol="0">
            <a:spAutoFit/>
          </a:bodyPr>
          <a:lstStyle/>
          <a:p>
            <a:pPr algn="just">
              <a:lnSpc>
                <a:spcPct val="150000"/>
              </a:lnSpc>
              <a:spcBef>
                <a:spcPts val="267"/>
              </a:spcBef>
              <a:spcAft>
                <a:spcPts val="400"/>
              </a:spcAft>
            </a:pPr>
            <a:r>
              <a:rPr lang="en-US" sz="2667" dirty="0">
                <a:latin typeface="Arial" panose="020B0604020202020204" pitchFamily="34" charset="0"/>
                <a:ea typeface="MS Mincho"/>
                <a:cs typeface="Arial" panose="020B0604020202020204" pitchFamily="34" charset="0"/>
              </a:rPr>
              <a:t>     – </a:t>
            </a:r>
            <a:r>
              <a:rPr lang="en-US" sz="2667" dirty="0" err="1">
                <a:latin typeface="Arial" panose="020B0604020202020204" pitchFamily="34" charset="0"/>
                <a:ea typeface="MS Mincho"/>
                <a:cs typeface="Arial" panose="020B0604020202020204" pitchFamily="34" charset="0"/>
              </a:rPr>
              <a:t>Phương</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pháp</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kiểm</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tra</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đánh</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giá</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quan</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sát</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kiểm</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tra</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viết</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hỏi</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đáp</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sản</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phẩm</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học</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tập</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hồ</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sơ</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học</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tập</a:t>
            </a:r>
            <a:r>
              <a:rPr lang="en-US" sz="2667" dirty="0">
                <a:latin typeface="Arial" panose="020B0604020202020204" pitchFamily="34" charset="0"/>
                <a:ea typeface="MS Mincho"/>
                <a:cs typeface="Arial" panose="020B0604020202020204" pitchFamily="34" charset="0"/>
              </a:rPr>
              <a:t>. </a:t>
            </a:r>
          </a:p>
          <a:p>
            <a:pPr algn="just">
              <a:lnSpc>
                <a:spcPct val="150000"/>
              </a:lnSpc>
              <a:spcBef>
                <a:spcPts val="267"/>
              </a:spcBef>
              <a:spcAft>
                <a:spcPts val="400"/>
              </a:spcAft>
            </a:pPr>
            <a:r>
              <a:rPr lang="en-US" sz="2667" dirty="0">
                <a:latin typeface="Arial" panose="020B0604020202020204" pitchFamily="34" charset="0"/>
                <a:ea typeface="MS Mincho"/>
                <a:cs typeface="Arial" panose="020B0604020202020204" pitchFamily="34" charset="0"/>
              </a:rPr>
              <a:t>     – GV </a:t>
            </a:r>
            <a:r>
              <a:rPr lang="en-US" sz="2667" dirty="0" err="1">
                <a:latin typeface="Arial" panose="020B0604020202020204" pitchFamily="34" charset="0"/>
                <a:ea typeface="MS Mincho"/>
                <a:cs typeface="Arial" panose="020B0604020202020204" pitchFamily="34" charset="0"/>
              </a:rPr>
              <a:t>có</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thể</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đánh</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giá</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quá</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trình</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và</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kết</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quả</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đọc</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hiểu</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của</a:t>
            </a:r>
            <a:r>
              <a:rPr lang="en-US" sz="2667" dirty="0">
                <a:latin typeface="Arial" panose="020B0604020202020204" pitchFamily="34" charset="0"/>
                <a:ea typeface="MS Mincho"/>
                <a:cs typeface="Arial" panose="020B0604020202020204" pitchFamily="34" charset="0"/>
              </a:rPr>
              <a:t> HS </a:t>
            </a:r>
            <a:r>
              <a:rPr lang="en-US" sz="2667" dirty="0" err="1">
                <a:latin typeface="Arial" panose="020B0604020202020204" pitchFamily="34" charset="0"/>
                <a:ea typeface="MS Mincho"/>
                <a:cs typeface="Arial" panose="020B0604020202020204" pitchFamily="34" charset="0"/>
              </a:rPr>
              <a:t>thông</a:t>
            </a:r>
            <a:r>
              <a:rPr lang="en-US" sz="2667" dirty="0">
                <a:latin typeface="Arial" panose="020B0604020202020204" pitchFamily="34" charset="0"/>
                <a:ea typeface="MS Mincho"/>
                <a:cs typeface="Arial" panose="020B0604020202020204" pitchFamily="34" charset="0"/>
              </a:rPr>
              <a:t> qua </a:t>
            </a:r>
            <a:r>
              <a:rPr lang="en-US" sz="2667" dirty="0" err="1">
                <a:latin typeface="Arial" panose="020B0604020202020204" pitchFamily="34" charset="0"/>
                <a:ea typeface="MS Mincho"/>
                <a:cs typeface="Arial" panose="020B0604020202020204" pitchFamily="34" charset="0"/>
              </a:rPr>
              <a:t>hệ</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thống</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câu</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hỏi</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bài</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tập</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bài</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tóm</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tắt</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văn</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bản</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bài</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viết</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phản</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hồi</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văn</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học</a:t>
            </a:r>
            <a:r>
              <a:rPr lang="en-US" sz="2667" dirty="0">
                <a:latin typeface="Arial" panose="020B0604020202020204" pitchFamily="34" charset="0"/>
                <a:ea typeface="MS Mincho"/>
                <a:cs typeface="Arial" panose="020B0604020202020204" pitchFamily="34" charset="0"/>
              </a:rPr>
              <a:t> </a:t>
            </a:r>
            <a:r>
              <a:rPr lang="en-US" sz="2667" dirty="0" err="1">
                <a:latin typeface="Arial" panose="020B0604020202020204" pitchFamily="34" charset="0"/>
                <a:ea typeface="MS Mincho"/>
                <a:cs typeface="Arial" panose="020B0604020202020204" pitchFamily="34" charset="0"/>
              </a:rPr>
              <a:t>của</a:t>
            </a:r>
            <a:r>
              <a:rPr lang="en-US" sz="2667" dirty="0">
                <a:latin typeface="Arial" panose="020B0604020202020204" pitchFamily="34" charset="0"/>
                <a:ea typeface="MS Mincho"/>
                <a:cs typeface="Arial" panose="020B0604020202020204" pitchFamily="34" charset="0"/>
              </a:rPr>
              <a:t> HS,…</a:t>
            </a:r>
          </a:p>
          <a:p>
            <a:pPr>
              <a:lnSpc>
                <a:spcPct val="150000"/>
              </a:lnSpc>
              <a:spcBef>
                <a:spcPts val="267"/>
              </a:spcBef>
              <a:spcAft>
                <a:spcPts val="400"/>
              </a:spcAft>
            </a:pPr>
            <a:endParaRPr lang="en-US" sz="2667" dirty="0">
              <a:latin typeface="Arial" panose="020B0604020202020204" pitchFamily="34" charset="0"/>
              <a:cs typeface="Arial" panose="020B0604020202020204" pitchFamily="34" charset="0"/>
            </a:endParaRPr>
          </a:p>
        </p:txBody>
      </p:sp>
      <p:sp>
        <p:nvSpPr>
          <p:cNvPr id="8" name="Slide Number Placeholder 7"/>
          <p:cNvSpPr>
            <a:spLocks noGrp="1"/>
          </p:cNvSpPr>
          <p:nvPr>
            <p:ph type="sldNum" sz="quarter" idx="12"/>
          </p:nvPr>
        </p:nvSpPr>
        <p:spPr/>
        <p:txBody>
          <a:bodyPr/>
          <a:lstStyle/>
          <a:p>
            <a:fld id="{0C846248-0222-4A3A-B22E-4E2A0B918D57}" type="slidenum">
              <a:rPr lang="en-US" smtClean="0"/>
              <a:pPr/>
              <a:t>173</a:t>
            </a:fld>
            <a:endParaRPr lang="en-US"/>
          </a:p>
        </p:txBody>
      </p:sp>
    </p:spTree>
    <p:extLst>
      <p:ext uri="{BB962C8B-B14F-4D97-AF65-F5344CB8AC3E}">
        <p14:creationId xmlns:p14="http://schemas.microsoft.com/office/powerpoint/2010/main" val="2182628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dirty="0">
              <a:solidFill>
                <a:srgbClr val="002060"/>
              </a:solidFill>
            </a:endParaRPr>
          </a:p>
        </p:txBody>
      </p:sp>
      <p:sp>
        <p:nvSpPr>
          <p:cNvPr id="3" name="Rectangle 2"/>
          <p:cNvSpPr/>
          <p:nvPr/>
        </p:nvSpPr>
        <p:spPr>
          <a:xfrm>
            <a:off x="1117601" y="1376217"/>
            <a:ext cx="9716655" cy="708014"/>
          </a:xfrm>
          <a:prstGeom prst="rect">
            <a:avLst/>
          </a:prstGeom>
        </p:spPr>
        <p:txBody>
          <a:bodyPr wrap="square">
            <a:spAutoFit/>
          </a:bodyPr>
          <a:lstStyle/>
          <a:p>
            <a:pPr indent="480036" algn="just">
              <a:lnSpc>
                <a:spcPct val="150000"/>
              </a:lnSpc>
              <a:spcBef>
                <a:spcPts val="800"/>
              </a:spcBef>
              <a:spcAft>
                <a:spcPts val="800"/>
              </a:spcAft>
            </a:pPr>
            <a:r>
              <a:rPr lang="vi-VN" sz="2667" dirty="0">
                <a:latin typeface="Arial (Body)"/>
                <a:ea typeface="Calibri" panose="020F0502020204030204" pitchFamily="34" charset="0"/>
                <a:cs typeface="Arial" panose="020B0604020202020204" pitchFamily="34" charset="0"/>
              </a:rPr>
              <a:t> </a:t>
            </a:r>
            <a:endParaRPr lang="en-US" sz="2667" dirty="0">
              <a:solidFill>
                <a:srgbClr val="002060"/>
              </a:solidFill>
              <a:latin typeface="Arial (Body)"/>
              <a:ea typeface="Calibri" panose="020F0502020204030204" pitchFamily="34" charset="0"/>
              <a:cs typeface="Arial" panose="020B0604020202020204" pitchFamily="34" charset="0"/>
            </a:endParaRPr>
          </a:p>
        </p:txBody>
      </p:sp>
      <p:sp>
        <p:nvSpPr>
          <p:cNvPr id="5" name="Title 1"/>
          <p:cNvSpPr>
            <a:spLocks noGrp="1"/>
          </p:cNvSpPr>
          <p:nvPr>
            <p:ph type="title"/>
          </p:nvPr>
        </p:nvSpPr>
        <p:spPr>
          <a:xfrm>
            <a:off x="203200" y="1376218"/>
            <a:ext cx="3556000" cy="946679"/>
          </a:xfrm>
        </p:spPr>
        <p:txBody>
          <a:bodyPr>
            <a:normAutofit/>
          </a:bodyPr>
          <a:lstStyle/>
          <a:p>
            <a:r>
              <a:rPr lang="en-US" sz="2667" b="1" dirty="0" smtClean="0">
                <a:solidFill>
                  <a:srgbClr val="C00000"/>
                </a:solidFill>
                <a:latin typeface="Arial" panose="020B0604020202020204" pitchFamily="34" charset="0"/>
                <a:cs typeface="Arial" panose="020B0604020202020204" pitchFamily="34" charset="0"/>
              </a:rPr>
              <a:t> PHẠM </a:t>
            </a:r>
            <a:r>
              <a:rPr lang="en-US" sz="2667" b="1" dirty="0">
                <a:solidFill>
                  <a:srgbClr val="C00000"/>
                </a:solidFill>
                <a:latin typeface="Arial" panose="020B0604020202020204" pitchFamily="34" charset="0"/>
                <a:cs typeface="Arial" panose="020B0604020202020204" pitchFamily="34" charset="0"/>
              </a:rPr>
              <a:t>VI ĐÁNH GIÁ</a:t>
            </a:r>
            <a:br>
              <a:rPr lang="en-US" sz="2667" b="1" dirty="0">
                <a:solidFill>
                  <a:srgbClr val="C00000"/>
                </a:solidFill>
                <a:latin typeface="Arial" panose="020B0604020202020204" pitchFamily="34" charset="0"/>
                <a:cs typeface="Arial" panose="020B0604020202020204" pitchFamily="34" charset="0"/>
              </a:rPr>
            </a:br>
            <a:endParaRPr lang="en-US" sz="2667" b="1" dirty="0">
              <a:solidFill>
                <a:srgbClr val="C00000"/>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4673600" y="177800"/>
            <a:ext cx="7010400" cy="6292904"/>
          </a:xfrm>
        </p:spPr>
        <p:txBody>
          <a:bodyPr>
            <a:noAutofit/>
          </a:bodyPr>
          <a:lstStyle/>
          <a:p>
            <a:pPr marL="0" indent="0" algn="ctr">
              <a:buNone/>
            </a:pPr>
            <a:endParaRPr lang="en-US" sz="2400" b="1" dirty="0">
              <a:solidFill>
                <a:srgbClr val="C00000"/>
              </a:solidFill>
              <a:latin typeface="Arial" panose="020B0604020202020204" pitchFamily="34" charset="0"/>
              <a:cs typeface="Arial" panose="020B0604020202020204" pitchFamily="34" charset="0"/>
            </a:endParaRPr>
          </a:p>
          <a:p>
            <a:pPr marL="0" indent="0" algn="ctr">
              <a:buNone/>
            </a:pPr>
            <a:r>
              <a:rPr lang="en-US" sz="2400" b="1" dirty="0">
                <a:solidFill>
                  <a:srgbClr val="C00000"/>
                </a:solidFill>
                <a:latin typeface="Arial" panose="020B0604020202020204" pitchFamily="34" charset="0"/>
                <a:cs typeface="Arial" panose="020B0604020202020204" pitchFamily="34" charset="0"/>
              </a:rPr>
              <a:t>NGỮ LIỆU </a:t>
            </a:r>
          </a:p>
          <a:p>
            <a:pPr algn="just">
              <a:lnSpc>
                <a:spcPct val="125000"/>
              </a:lnSpc>
              <a:spcBef>
                <a:spcPts val="0"/>
              </a:spcBef>
            </a:pPr>
            <a:r>
              <a:rPr lang="en-US" sz="1600" dirty="0">
                <a:solidFill>
                  <a:srgbClr val="002060"/>
                </a:solidFill>
                <a:latin typeface="Arial" panose="020B0604020202020204" pitchFamily="34" charset="0"/>
                <a:cs typeface="Arial" panose="020B0604020202020204" pitchFamily="34" charset="0"/>
              </a:rPr>
              <a:t>    – </a:t>
            </a:r>
            <a:r>
              <a:rPr lang="en-US" sz="2133" dirty="0" err="1">
                <a:solidFill>
                  <a:srgbClr val="002060"/>
                </a:solidFill>
                <a:latin typeface="Arial" panose="020B0604020202020204" pitchFamily="34" charset="0"/>
                <a:cs typeface="Arial" panose="020B0604020202020204" pitchFamily="34" charset="0"/>
              </a:rPr>
              <a:t>Đáp</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ứng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yêu</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cầu</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về</a:t>
            </a:r>
            <a:r>
              <a:rPr lang="en-US" sz="2133" dirty="0">
                <a:solidFill>
                  <a:srgbClr val="002060"/>
                </a:solidFill>
                <a:latin typeface="Arial" panose="020B0604020202020204" pitchFamily="34" charset="0"/>
                <a:cs typeface="Arial" panose="020B0604020202020204" pitchFamily="34" charset="0"/>
              </a:rPr>
              <a:t> </a:t>
            </a:r>
            <a:r>
              <a:rPr lang="en-US" sz="2133" dirty="0" err="1" smtClean="0">
                <a:solidFill>
                  <a:srgbClr val="002060"/>
                </a:solidFill>
                <a:latin typeface="Arial" panose="020B0604020202020204" pitchFamily="34" charset="0"/>
                <a:cs typeface="Arial" panose="020B0604020202020204" pitchFamily="34" charset="0"/>
              </a:rPr>
              <a:t>đọc</a:t>
            </a:r>
            <a:r>
              <a:rPr lang="en-US" sz="2133" dirty="0" smtClean="0">
                <a:solidFill>
                  <a:srgbClr val="002060"/>
                </a:solidFill>
                <a:latin typeface="Arial" panose="020B0604020202020204" pitchFamily="34" charset="0"/>
                <a:cs typeface="Arial" panose="020B0604020202020204" pitchFamily="34" charset="0"/>
              </a:rPr>
              <a:t> </a:t>
            </a:r>
            <a:r>
              <a:rPr lang="en-US" sz="2133" dirty="0" err="1" smtClean="0">
                <a:solidFill>
                  <a:srgbClr val="002060"/>
                </a:solidFill>
                <a:latin typeface="Arial" panose="020B0604020202020204" pitchFamily="34" charset="0"/>
                <a:cs typeface="Arial" panose="020B0604020202020204" pitchFamily="34" charset="0"/>
              </a:rPr>
              <a:t>hiểu</a:t>
            </a:r>
            <a:r>
              <a:rPr lang="en-US" sz="2133" dirty="0" smtClean="0">
                <a:solidFill>
                  <a:srgbClr val="002060"/>
                </a:solidFill>
                <a:latin typeface="Arial" panose="020B0604020202020204" pitchFamily="34" charset="0"/>
                <a:cs typeface="Arial" panose="020B0604020202020204" pitchFamily="34" charset="0"/>
              </a:rPr>
              <a:t> </a:t>
            </a:r>
            <a:r>
              <a:rPr lang="en-US" sz="2133" dirty="0" err="1" smtClean="0">
                <a:solidFill>
                  <a:srgbClr val="002060"/>
                </a:solidFill>
                <a:latin typeface="Arial" panose="020B0604020202020204" pitchFamily="34" charset="0"/>
                <a:cs typeface="Arial" panose="020B0604020202020204" pitchFamily="34" charset="0"/>
              </a:rPr>
              <a:t>theo</a:t>
            </a:r>
            <a:r>
              <a:rPr lang="en-US" sz="2133" dirty="0" smtClean="0">
                <a:solidFill>
                  <a:srgbClr val="002060"/>
                </a:solidFill>
                <a:latin typeface="Arial" panose="020B0604020202020204" pitchFamily="34" charset="0"/>
                <a:cs typeface="Arial" panose="020B0604020202020204" pitchFamily="34" charset="0"/>
              </a:rPr>
              <a:t> </a:t>
            </a:r>
            <a:r>
              <a:rPr lang="en-US" sz="2133" dirty="0" err="1" smtClean="0">
                <a:solidFill>
                  <a:srgbClr val="002060"/>
                </a:solidFill>
                <a:latin typeface="Arial" panose="020B0604020202020204" pitchFamily="34" charset="0"/>
                <a:cs typeface="Arial" panose="020B0604020202020204" pitchFamily="34" charset="0"/>
              </a:rPr>
              <a:t>loại</a:t>
            </a:r>
            <a:r>
              <a:rPr lang="en-US" sz="2133" dirty="0" smtClean="0">
                <a:solidFill>
                  <a:srgbClr val="002060"/>
                </a:solidFill>
                <a:latin typeface="Arial" panose="020B0604020202020204" pitchFamily="34" charset="0"/>
                <a:cs typeface="Arial" panose="020B0604020202020204" pitchFamily="34" charset="0"/>
              </a:rPr>
              <a:t>, </a:t>
            </a:r>
            <a:r>
              <a:rPr lang="en-US" sz="2133" dirty="0" err="1" smtClean="0">
                <a:solidFill>
                  <a:srgbClr val="002060"/>
                </a:solidFill>
                <a:latin typeface="Arial" panose="020B0604020202020204" pitchFamily="34" charset="0"/>
                <a:cs typeface="Arial" panose="020B0604020202020204" pitchFamily="34" charset="0"/>
              </a:rPr>
              <a:t>thể</a:t>
            </a:r>
            <a:r>
              <a:rPr lang="en-US" sz="2133" dirty="0" smtClean="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loại</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theo</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yêu</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cầu</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cần</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đạt</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của</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Chương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trình</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có</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chủ</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đề</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phù</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hợp</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không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nhất</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thiết</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phải</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trùng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với</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những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chủ</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đề</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đã</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học</a:t>
            </a:r>
            <a:r>
              <a:rPr lang="en-US" sz="2133" dirty="0">
                <a:solidFill>
                  <a:srgbClr val="002060"/>
                </a:solidFill>
                <a:latin typeface="Arial" panose="020B0604020202020204" pitchFamily="34" charset="0"/>
                <a:cs typeface="Arial" panose="020B0604020202020204" pitchFamily="34" charset="0"/>
              </a:rPr>
              <a:t>. </a:t>
            </a:r>
          </a:p>
          <a:p>
            <a:pPr algn="just">
              <a:lnSpc>
                <a:spcPct val="125000"/>
              </a:lnSpc>
              <a:spcBef>
                <a:spcPts val="0"/>
              </a:spcBef>
            </a:pPr>
            <a:r>
              <a:rPr lang="en-US" sz="2133" dirty="0">
                <a:solidFill>
                  <a:srgbClr val="002060"/>
                </a:solidFill>
                <a:latin typeface="Arial" panose="020B0604020202020204" pitchFamily="34" charset="0"/>
                <a:cs typeface="Arial" panose="020B0604020202020204" pitchFamily="34" charset="0"/>
              </a:rPr>
              <a:t>    – </a:t>
            </a:r>
            <a:r>
              <a:rPr lang="en-US" sz="2133" dirty="0" err="1">
                <a:solidFill>
                  <a:srgbClr val="002060"/>
                </a:solidFill>
                <a:latin typeface="Arial" panose="020B0604020202020204" pitchFamily="34" charset="0"/>
                <a:cs typeface="Arial" panose="020B0604020202020204" pitchFamily="34" charset="0"/>
              </a:rPr>
              <a:t>Mối</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quan</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hệ</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với</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ngữ</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liệu</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trong</a:t>
            </a:r>
            <a:r>
              <a:rPr lang="en-US" sz="2133" dirty="0">
                <a:solidFill>
                  <a:srgbClr val="002060"/>
                </a:solidFill>
                <a:latin typeface="Arial" panose="020B0604020202020204" pitchFamily="34" charset="0"/>
                <a:cs typeface="Arial" panose="020B0604020202020204" pitchFamily="34" charset="0"/>
              </a:rPr>
              <a:t> SGK:  </a:t>
            </a:r>
          </a:p>
          <a:p>
            <a:pPr marL="0" indent="0" algn="just">
              <a:lnSpc>
                <a:spcPct val="125000"/>
              </a:lnSpc>
              <a:spcBef>
                <a:spcPts val="0"/>
              </a:spcBef>
              <a:buNone/>
            </a:pPr>
            <a:r>
              <a:rPr lang="en-US" sz="2133" dirty="0">
                <a:solidFill>
                  <a:srgbClr val="002060"/>
                </a:solidFill>
                <a:latin typeface="Arial" panose="020B0604020202020204" pitchFamily="34" charset="0"/>
                <a:cs typeface="Arial" panose="020B0604020202020204" pitchFamily="34" charset="0"/>
              </a:rPr>
              <a:t>     + </a:t>
            </a:r>
            <a:r>
              <a:rPr lang="en-US" sz="2133" dirty="0" err="1">
                <a:solidFill>
                  <a:srgbClr val="002060"/>
                </a:solidFill>
                <a:latin typeface="Arial" panose="020B0604020202020204" pitchFamily="34" charset="0"/>
                <a:cs typeface="Arial" panose="020B0604020202020204" pitchFamily="34" charset="0"/>
              </a:rPr>
              <a:t>Đánh</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giá</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thường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xuyên</a:t>
            </a:r>
            <a:r>
              <a:rPr lang="en-US" sz="2133" b="1"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ngữ</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liệu</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đọc</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trong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văn</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bản</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đã</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học</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văn</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bản</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mới</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bao</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gồm</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cả</a:t>
            </a:r>
            <a:r>
              <a:rPr lang="en-US" sz="2133" dirty="0">
                <a:solidFill>
                  <a:srgbClr val="002060"/>
                </a:solidFill>
                <a:latin typeface="Arial" panose="020B0604020202020204" pitchFamily="34" charset="0"/>
                <a:cs typeface="Arial" panose="020B0604020202020204" pitchFamily="34" charset="0"/>
              </a:rPr>
              <a:t> VB </a:t>
            </a:r>
            <a:r>
              <a:rPr lang="en-US" sz="2133" i="1" dirty="0" err="1">
                <a:solidFill>
                  <a:srgbClr val="002060"/>
                </a:solidFill>
                <a:latin typeface="Arial" panose="020B0604020202020204" pitchFamily="34" charset="0"/>
                <a:cs typeface="Arial" panose="020B0604020202020204" pitchFamily="34" charset="0"/>
              </a:rPr>
              <a:t>Thực</a:t>
            </a:r>
            <a:r>
              <a:rPr lang="en-US" sz="2133" i="1" dirty="0">
                <a:solidFill>
                  <a:srgbClr val="002060"/>
                </a:solidFill>
                <a:latin typeface="Arial" panose="020B0604020202020204" pitchFamily="34" charset="0"/>
                <a:cs typeface="Arial" panose="020B0604020202020204" pitchFamily="34" charset="0"/>
              </a:rPr>
              <a:t> </a:t>
            </a:r>
            <a:r>
              <a:rPr lang="en-US" sz="2133" i="1" dirty="0" err="1">
                <a:solidFill>
                  <a:srgbClr val="002060"/>
                </a:solidFill>
                <a:latin typeface="Arial" panose="020B0604020202020204" pitchFamily="34" charset="0"/>
                <a:cs typeface="Arial" panose="020B0604020202020204" pitchFamily="34" charset="0"/>
              </a:rPr>
              <a:t>hành</a:t>
            </a:r>
            <a:r>
              <a:rPr lang="en-US" sz="2133" i="1" dirty="0">
                <a:solidFill>
                  <a:srgbClr val="002060"/>
                </a:solidFill>
                <a:latin typeface="Arial" panose="020B0604020202020204" pitchFamily="34" charset="0"/>
                <a:cs typeface="Arial" panose="020B0604020202020204" pitchFamily="34" charset="0"/>
              </a:rPr>
              <a:t> </a:t>
            </a:r>
            <a:r>
              <a:rPr lang="en-US" sz="2133" i="1" dirty="0" err="1">
                <a:solidFill>
                  <a:srgbClr val="002060"/>
                </a:solidFill>
                <a:latin typeface="Arial" panose="020B0604020202020204" pitchFamily="34" charset="0"/>
                <a:cs typeface="Arial" panose="020B0604020202020204" pitchFamily="34" charset="0"/>
              </a:rPr>
              <a:t>đọc</a:t>
            </a:r>
            <a:r>
              <a:rPr lang="en-US" sz="2133" i="1"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hoặc</a:t>
            </a:r>
            <a:r>
              <a:rPr lang="en-US" sz="2133" dirty="0">
                <a:solidFill>
                  <a:srgbClr val="002060"/>
                </a:solidFill>
                <a:latin typeface="Arial" panose="020B0604020202020204" pitchFamily="34" charset="0"/>
                <a:cs typeface="Arial" panose="020B0604020202020204" pitchFamily="34" charset="0"/>
              </a:rPr>
              <a:t> </a:t>
            </a:r>
            <a:r>
              <a:rPr lang="en-US" sz="2133" i="1" dirty="0" err="1">
                <a:solidFill>
                  <a:srgbClr val="002060"/>
                </a:solidFill>
                <a:latin typeface="Arial" panose="020B0604020202020204" pitchFamily="34" charset="0"/>
                <a:cs typeface="Arial" panose="020B0604020202020204" pitchFamily="34" charset="0"/>
              </a:rPr>
              <a:t>Đọc</a:t>
            </a:r>
            <a:r>
              <a:rPr lang="en-US" sz="2133" i="1" dirty="0">
                <a:solidFill>
                  <a:srgbClr val="002060"/>
                </a:solidFill>
                <a:latin typeface="Arial" panose="020B0604020202020204" pitchFamily="34" charset="0"/>
                <a:cs typeface="Arial" panose="020B0604020202020204" pitchFamily="34" charset="0"/>
              </a:rPr>
              <a:t> </a:t>
            </a:r>
            <a:r>
              <a:rPr lang="en-US" sz="2133" i="1" dirty="0" err="1">
                <a:solidFill>
                  <a:srgbClr val="002060"/>
                </a:solidFill>
                <a:latin typeface="Arial" panose="020B0604020202020204" pitchFamily="34" charset="0"/>
                <a:cs typeface="Arial" panose="020B0604020202020204" pitchFamily="34" charset="0"/>
              </a:rPr>
              <a:t>mở</a:t>
            </a:r>
            <a:r>
              <a:rPr lang="en-US" sz="2133" i="1" dirty="0">
                <a:solidFill>
                  <a:srgbClr val="002060"/>
                </a:solidFill>
                <a:latin typeface="Arial" panose="020B0604020202020204" pitchFamily="34" charset="0"/>
                <a:cs typeface="Arial" panose="020B0604020202020204" pitchFamily="34" charset="0"/>
              </a:rPr>
              <a:t> </a:t>
            </a:r>
            <a:r>
              <a:rPr lang="en-US" sz="2133" i="1" dirty="0" err="1">
                <a:solidFill>
                  <a:srgbClr val="002060"/>
                </a:solidFill>
                <a:latin typeface="Arial" panose="020B0604020202020204" pitchFamily="34" charset="0"/>
                <a:cs typeface="Arial" panose="020B0604020202020204" pitchFamily="34" charset="0"/>
              </a:rPr>
              <a:t>rộng</a:t>
            </a:r>
            <a:r>
              <a:rPr lang="en-US" sz="2133" dirty="0">
                <a:solidFill>
                  <a:srgbClr val="002060"/>
                </a:solidFill>
                <a:latin typeface="Arial" panose="020B0604020202020204" pitchFamily="34" charset="0"/>
                <a:cs typeface="Arial" panose="020B0604020202020204" pitchFamily="34" charset="0"/>
              </a:rPr>
              <a:t>. </a:t>
            </a:r>
          </a:p>
          <a:p>
            <a:pPr marL="0" indent="0" algn="just">
              <a:lnSpc>
                <a:spcPct val="125000"/>
              </a:lnSpc>
              <a:spcBef>
                <a:spcPts val="0"/>
              </a:spcBef>
              <a:buNone/>
            </a:pPr>
            <a:r>
              <a:rPr lang="en-US" sz="2133" dirty="0">
                <a:solidFill>
                  <a:srgbClr val="002060"/>
                </a:solidFill>
                <a:latin typeface="Arial" panose="020B0604020202020204" pitchFamily="34" charset="0"/>
                <a:cs typeface="Arial" panose="020B0604020202020204" pitchFamily="34" charset="0"/>
              </a:rPr>
              <a:t>      + </a:t>
            </a:r>
            <a:r>
              <a:rPr lang="en-US" sz="2133" dirty="0" err="1">
                <a:solidFill>
                  <a:srgbClr val="002060"/>
                </a:solidFill>
                <a:latin typeface="Arial" panose="020B0604020202020204" pitchFamily="34" charset="0"/>
                <a:cs typeface="Arial" panose="020B0604020202020204" pitchFamily="34" charset="0"/>
              </a:rPr>
              <a:t>Đánh</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giá</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định</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kì</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Yêu</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cầu</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lấy</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ngữ</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liệu</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ngoài</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văn</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bản</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đã</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học</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trong</a:t>
            </a:r>
            <a:r>
              <a:rPr lang="en-US" sz="2133" dirty="0">
                <a:solidFill>
                  <a:srgbClr val="002060"/>
                </a:solidFill>
                <a:latin typeface="Arial" panose="020B0604020202020204" pitchFamily="34" charset="0"/>
                <a:cs typeface="Arial" panose="020B0604020202020204" pitchFamily="34" charset="0"/>
              </a:rPr>
              <a:t> SGK (</a:t>
            </a:r>
            <a:r>
              <a:rPr lang="en-US" sz="2133" dirty="0" err="1">
                <a:solidFill>
                  <a:srgbClr val="002060"/>
                </a:solidFill>
                <a:latin typeface="Arial" panose="020B0604020202020204" pitchFamily="34" charset="0"/>
                <a:cs typeface="Arial" panose="020B0604020202020204" pitchFamily="34" charset="0"/>
              </a:rPr>
              <a:t>tương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thích</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về</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chủ</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đề</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và</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đúng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đặc</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trưng</a:t>
            </a:r>
            <a:r>
              <a:rPr lang="en-US" sz="2133" dirty="0">
                <a:solidFill>
                  <a:srgbClr val="002060"/>
                </a:solidFill>
                <a:latin typeface="Arial" panose="020B0604020202020204" pitchFamily="34" charset="0"/>
                <a:cs typeface="Arial" panose="020B0604020202020204" pitchFamily="34" charset="0"/>
              </a:rPr>
              <a:t> </a:t>
            </a:r>
            <a:r>
              <a:rPr lang="en-US" sz="2133" dirty="0" err="1" smtClean="0">
                <a:solidFill>
                  <a:srgbClr val="002060"/>
                </a:solidFill>
                <a:latin typeface="Arial" panose="020B0604020202020204" pitchFamily="34" charset="0"/>
                <a:cs typeface="Arial" panose="020B0604020202020204" pitchFamily="34" charset="0"/>
              </a:rPr>
              <a:t>loại</a:t>
            </a:r>
            <a:r>
              <a:rPr lang="en-US" sz="2133" dirty="0" smtClean="0">
                <a:solidFill>
                  <a:srgbClr val="002060"/>
                </a:solidFill>
                <a:latin typeface="Arial" panose="020B0604020202020204" pitchFamily="34" charset="0"/>
                <a:cs typeface="Arial" panose="020B0604020202020204" pitchFamily="34" charset="0"/>
              </a:rPr>
              <a:t>, </a:t>
            </a:r>
            <a:r>
              <a:rPr lang="en-US" sz="2133" dirty="0" err="1" smtClean="0">
                <a:solidFill>
                  <a:srgbClr val="002060"/>
                </a:solidFill>
                <a:latin typeface="Arial" panose="020B0604020202020204" pitchFamily="34" charset="0"/>
                <a:cs typeface="Arial" panose="020B0604020202020204" pitchFamily="34" charset="0"/>
              </a:rPr>
              <a:t>thể</a:t>
            </a:r>
            <a:r>
              <a:rPr lang="en-US" sz="2133" dirty="0" smtClean="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loại</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đã</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học</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để</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đánh</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giá</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đúng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năng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lực</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người</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học</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tránh</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tình</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trạng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kiểm</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tra</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việc</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ghi</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nhớ</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và</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sao</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chép</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máy</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móc</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những</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gì</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đã</a:t>
            </a:r>
            <a:r>
              <a:rPr lang="en-US" sz="2133" dirty="0">
                <a:solidFill>
                  <a:srgbClr val="002060"/>
                </a:solidFill>
                <a:latin typeface="Arial" panose="020B0604020202020204" pitchFamily="34" charset="0"/>
                <a:cs typeface="Arial" panose="020B0604020202020204" pitchFamily="34" charset="0"/>
              </a:rPr>
              <a:t> </a:t>
            </a:r>
            <a:r>
              <a:rPr lang="en-US" sz="2133" dirty="0" err="1">
                <a:solidFill>
                  <a:srgbClr val="002060"/>
                </a:solidFill>
                <a:latin typeface="Arial" panose="020B0604020202020204" pitchFamily="34" charset="0"/>
                <a:cs typeface="Arial" panose="020B0604020202020204" pitchFamily="34" charset="0"/>
              </a:rPr>
              <a:t>học</a:t>
            </a:r>
            <a:r>
              <a:rPr lang="en-US" sz="2133" dirty="0">
                <a:solidFill>
                  <a:srgbClr val="002060"/>
                </a:solidFill>
                <a:latin typeface="Arial" panose="020B0604020202020204" pitchFamily="34" charset="0"/>
                <a:cs typeface="Arial" panose="020B0604020202020204" pitchFamily="34" charset="0"/>
              </a:rPr>
              <a:t>. </a:t>
            </a:r>
          </a:p>
        </p:txBody>
      </p:sp>
      <p:sp>
        <p:nvSpPr>
          <p:cNvPr id="7" name="Rectangle 6"/>
          <p:cNvSpPr/>
          <p:nvPr/>
        </p:nvSpPr>
        <p:spPr>
          <a:xfrm>
            <a:off x="101601" y="2433856"/>
            <a:ext cx="4673601" cy="2349810"/>
          </a:xfrm>
          <a:prstGeom prst="rect">
            <a:avLst/>
          </a:prstGeom>
        </p:spPr>
        <p:txBody>
          <a:bodyPr wrap="square">
            <a:spAutoFit/>
          </a:bodyPr>
          <a:lstStyle/>
          <a:p>
            <a:pPr algn="ctr"/>
            <a:r>
              <a:rPr lang="en-US" sz="2667" b="1" dirty="0">
                <a:solidFill>
                  <a:srgbClr val="002060"/>
                </a:solidFill>
                <a:latin typeface="Arial" panose="020B0604020202020204" pitchFamily="34" charset="0"/>
                <a:cs typeface="Arial" panose="020B0604020202020204" pitchFamily="34" charset="0"/>
              </a:rPr>
              <a:t>NĂNG LỰC </a:t>
            </a:r>
          </a:p>
          <a:p>
            <a:pPr algn="ctr">
              <a:lnSpc>
                <a:spcPct val="150000"/>
              </a:lnSpc>
            </a:pPr>
            <a:r>
              <a:rPr lang="en-US" sz="2667" b="1" dirty="0" err="1">
                <a:solidFill>
                  <a:srgbClr val="C00000"/>
                </a:solidFill>
                <a:latin typeface="Arial" panose="020B0604020202020204" pitchFamily="34" charset="0"/>
                <a:cs typeface="Arial" panose="020B0604020202020204" pitchFamily="34" charset="0"/>
              </a:rPr>
              <a:t>Đọc</a:t>
            </a:r>
            <a:r>
              <a:rPr lang="en-US" sz="2667" b="1" dirty="0">
                <a:solidFill>
                  <a:srgbClr val="C00000"/>
                </a:solidFill>
                <a:latin typeface="Arial" panose="020B0604020202020204" pitchFamily="34" charset="0"/>
                <a:cs typeface="Arial" panose="020B0604020202020204" pitchFamily="34" charset="0"/>
              </a:rPr>
              <a:t> &amp; </a:t>
            </a:r>
            <a:r>
              <a:rPr lang="en-US" sz="2667" b="1" dirty="0" err="1">
                <a:solidFill>
                  <a:srgbClr val="C00000"/>
                </a:solidFill>
                <a:latin typeface="Arial" panose="020B0604020202020204" pitchFamily="34" charset="0"/>
                <a:cs typeface="Arial" panose="020B0604020202020204" pitchFamily="34" charset="0"/>
              </a:rPr>
              <a:t>thực</a:t>
            </a:r>
            <a:r>
              <a:rPr lang="en-US" sz="2667" b="1" dirty="0">
                <a:solidFill>
                  <a:srgbClr val="C00000"/>
                </a:solidFill>
                <a:latin typeface="Arial" panose="020B0604020202020204" pitchFamily="34" charset="0"/>
                <a:cs typeface="Arial" panose="020B0604020202020204" pitchFamily="34" charset="0"/>
              </a:rPr>
              <a:t> </a:t>
            </a:r>
            <a:r>
              <a:rPr lang="en-US" sz="2667" b="1" dirty="0" err="1">
                <a:solidFill>
                  <a:srgbClr val="C00000"/>
                </a:solidFill>
                <a:latin typeface="Arial" panose="020B0604020202020204" pitchFamily="34" charset="0"/>
                <a:cs typeface="Arial" panose="020B0604020202020204" pitchFamily="34" charset="0"/>
              </a:rPr>
              <a:t>hành</a:t>
            </a:r>
            <a:r>
              <a:rPr lang="en-US" sz="2667" b="1" dirty="0">
                <a:solidFill>
                  <a:srgbClr val="C00000"/>
                </a:solidFill>
                <a:latin typeface="Arial" panose="020B0604020202020204" pitchFamily="34" charset="0"/>
                <a:cs typeface="Arial" panose="020B0604020202020204" pitchFamily="34" charset="0"/>
              </a:rPr>
              <a:t> </a:t>
            </a:r>
            <a:r>
              <a:rPr lang="en-US" sz="2667" b="1" dirty="0" err="1">
                <a:solidFill>
                  <a:srgbClr val="C00000"/>
                </a:solidFill>
                <a:latin typeface="Arial" panose="020B0604020202020204" pitchFamily="34" charset="0"/>
                <a:cs typeface="Arial" panose="020B0604020202020204" pitchFamily="34" charset="0"/>
              </a:rPr>
              <a:t>tiếng</a:t>
            </a:r>
            <a:r>
              <a:rPr lang="en-US" sz="2667" b="1" dirty="0">
                <a:solidFill>
                  <a:srgbClr val="C00000"/>
                </a:solidFill>
                <a:latin typeface="Arial" panose="020B0604020202020204" pitchFamily="34" charset="0"/>
                <a:cs typeface="Arial" panose="020B0604020202020204" pitchFamily="34" charset="0"/>
              </a:rPr>
              <a:t> </a:t>
            </a:r>
            <a:r>
              <a:rPr lang="en-US" sz="2667" b="1" dirty="0" err="1">
                <a:solidFill>
                  <a:srgbClr val="C00000"/>
                </a:solidFill>
                <a:latin typeface="Arial" panose="020B0604020202020204" pitchFamily="34" charset="0"/>
                <a:cs typeface="Arial" panose="020B0604020202020204" pitchFamily="34" charset="0"/>
              </a:rPr>
              <a:t>Việt</a:t>
            </a:r>
            <a:endParaRPr lang="en-US" sz="2667" b="1" dirty="0">
              <a:solidFill>
                <a:srgbClr val="C00000"/>
              </a:solidFill>
              <a:latin typeface="Arial" panose="020B0604020202020204" pitchFamily="34" charset="0"/>
              <a:cs typeface="Arial" panose="020B0604020202020204" pitchFamily="34" charset="0"/>
            </a:endParaRPr>
          </a:p>
          <a:p>
            <a:pPr algn="ctr">
              <a:lnSpc>
                <a:spcPct val="150000"/>
              </a:lnSpc>
            </a:pPr>
            <a:r>
              <a:rPr lang="en-US" sz="2667" b="1" dirty="0" err="1">
                <a:solidFill>
                  <a:srgbClr val="C00000"/>
                </a:solidFill>
                <a:latin typeface="Arial" panose="020B0604020202020204" pitchFamily="34" charset="0"/>
                <a:cs typeface="Arial" panose="020B0604020202020204" pitchFamily="34" charset="0"/>
              </a:rPr>
              <a:t>Viết</a:t>
            </a:r>
            <a:endParaRPr lang="en-US" sz="2667" b="1" dirty="0">
              <a:solidFill>
                <a:srgbClr val="C00000"/>
              </a:solidFill>
              <a:latin typeface="Arial" panose="020B0604020202020204" pitchFamily="34" charset="0"/>
              <a:cs typeface="Arial" panose="020B0604020202020204" pitchFamily="34" charset="0"/>
            </a:endParaRPr>
          </a:p>
          <a:p>
            <a:pPr algn="ctr">
              <a:lnSpc>
                <a:spcPct val="150000"/>
              </a:lnSpc>
            </a:pPr>
            <a:r>
              <a:rPr lang="en-US" sz="2667" b="1" dirty="0" err="1">
                <a:solidFill>
                  <a:srgbClr val="C00000"/>
                </a:solidFill>
                <a:latin typeface="Arial" panose="020B0604020202020204" pitchFamily="34" charset="0"/>
                <a:cs typeface="Arial" panose="020B0604020202020204" pitchFamily="34" charset="0"/>
              </a:rPr>
              <a:t>Nói</a:t>
            </a:r>
            <a:r>
              <a:rPr lang="en-US" sz="2667" b="1" dirty="0">
                <a:solidFill>
                  <a:srgbClr val="C00000"/>
                </a:solidFill>
                <a:latin typeface="Arial" panose="020B0604020202020204" pitchFamily="34" charset="0"/>
                <a:cs typeface="Arial" panose="020B0604020202020204" pitchFamily="34" charset="0"/>
              </a:rPr>
              <a:t> </a:t>
            </a:r>
            <a:r>
              <a:rPr lang="en-US" sz="2667" b="1" dirty="0" err="1">
                <a:solidFill>
                  <a:srgbClr val="C00000"/>
                </a:solidFill>
                <a:latin typeface="Arial" panose="020B0604020202020204" pitchFamily="34" charset="0"/>
                <a:cs typeface="Arial" panose="020B0604020202020204" pitchFamily="34" charset="0"/>
              </a:rPr>
              <a:t>và</a:t>
            </a:r>
            <a:r>
              <a:rPr lang="en-US" sz="2667" b="1" dirty="0">
                <a:solidFill>
                  <a:srgbClr val="C00000"/>
                </a:solidFill>
                <a:latin typeface="Arial" panose="020B0604020202020204" pitchFamily="34" charset="0"/>
                <a:cs typeface="Arial" panose="020B0604020202020204" pitchFamily="34" charset="0"/>
              </a:rPr>
              <a:t> </a:t>
            </a:r>
            <a:r>
              <a:rPr lang="en-US" sz="2667" b="1" dirty="0" err="1">
                <a:solidFill>
                  <a:srgbClr val="C00000"/>
                </a:solidFill>
                <a:latin typeface="Arial" panose="020B0604020202020204" pitchFamily="34" charset="0"/>
                <a:cs typeface="Arial" panose="020B0604020202020204" pitchFamily="34" charset="0"/>
              </a:rPr>
              <a:t>nghe</a:t>
            </a:r>
            <a:endParaRPr lang="en-US" sz="2667"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25324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117601" y="1376218"/>
            <a:ext cx="9716655" cy="646331"/>
          </a:xfrm>
          <a:prstGeom prst="rect">
            <a:avLst/>
          </a:prstGeom>
        </p:spPr>
        <p:txBody>
          <a:bodyPr wrap="square">
            <a:spAutoFit/>
          </a:bodyPr>
          <a:lstStyle/>
          <a:p>
            <a:pPr indent="480036" algn="just">
              <a:lnSpc>
                <a:spcPct val="150000"/>
              </a:lnSpc>
              <a:spcBef>
                <a:spcPts val="800"/>
              </a:spcBef>
              <a:spcAft>
                <a:spcPts val="800"/>
              </a:spcAft>
            </a:pPr>
            <a:r>
              <a:rPr lang="vi-VN" sz="2400">
                <a:latin typeface="Arial (Body)"/>
                <a:ea typeface="Calibri" panose="020F0502020204030204" pitchFamily="34" charset="0"/>
                <a:cs typeface="Arial" panose="020B0604020202020204" pitchFamily="34" charset="0"/>
              </a:rPr>
              <a:t> </a:t>
            </a:r>
            <a:endParaRPr lang="en-US" sz="2800">
              <a:solidFill>
                <a:srgbClr val="002060"/>
              </a:solidFill>
              <a:latin typeface="Arial (Body)"/>
              <a:ea typeface="Calibri" panose="020F0502020204030204" pitchFamily="34" charset="0"/>
              <a:cs typeface="Arial" panose="020B0604020202020204" pitchFamily="34" charset="0"/>
            </a:endParaRPr>
          </a:p>
        </p:txBody>
      </p:sp>
      <p:sp>
        <p:nvSpPr>
          <p:cNvPr id="5" name="TextBox 4"/>
          <p:cNvSpPr txBox="1"/>
          <p:nvPr/>
        </p:nvSpPr>
        <p:spPr>
          <a:xfrm>
            <a:off x="0" y="1457115"/>
            <a:ext cx="12192000" cy="2336799"/>
          </a:xfrm>
          <a:prstGeom prst="rect">
            <a:avLst/>
          </a:prstGeom>
          <a:solidFill>
            <a:schemeClr val="accent6">
              <a:lumMod val="20000"/>
              <a:lumOff val="80000"/>
            </a:schemeClr>
          </a:solidFill>
          <a:ln w="9525"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defPPr>
              <a:defRPr lang="en-US"/>
            </a:defPPr>
            <a:lvl1pPr algn="ctr">
              <a:lnSpc>
                <a:spcPct val="120000"/>
              </a:lnSpc>
              <a:defRPr sz="1400" b="1">
                <a:solidFill>
                  <a:srgbClr val="FFFFFF"/>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defTabSz="1219170">
              <a:defRPr/>
            </a:pPr>
            <a:r>
              <a:rPr lang="en-US" sz="2667" b="0" kern="0">
                <a:solidFill>
                  <a:schemeClr val="tx1"/>
                </a:solidFill>
              </a:rPr>
              <a:t>     </a:t>
            </a:r>
            <a:r>
              <a:rPr lang="en-US" sz="2400" b="0" kern="0" err="1">
                <a:solidFill>
                  <a:schemeClr val="tx1"/>
                </a:solidFill>
              </a:rPr>
              <a:t>Tập</a:t>
            </a:r>
            <a:r>
              <a:rPr lang="en-US" sz="2400" b="0" kern="0">
                <a:solidFill>
                  <a:schemeClr val="tx1"/>
                </a:solidFill>
              </a:rPr>
              <a:t> </a:t>
            </a:r>
            <a:r>
              <a:rPr lang="en-US" sz="2400" b="0" kern="0" err="1">
                <a:solidFill>
                  <a:schemeClr val="tx1"/>
                </a:solidFill>
              </a:rPr>
              <a:t>trung</a:t>
            </a:r>
            <a:r>
              <a:rPr lang="en-US" sz="2400" b="0" kern="0">
                <a:solidFill>
                  <a:schemeClr val="tx1"/>
                </a:solidFill>
              </a:rPr>
              <a:t> </a:t>
            </a:r>
            <a:r>
              <a:rPr lang="en-US" sz="2400" b="0" kern="0" err="1">
                <a:solidFill>
                  <a:schemeClr val="tx1"/>
                </a:solidFill>
              </a:rPr>
              <a:t>vào</a:t>
            </a:r>
            <a:r>
              <a:rPr lang="en-US" sz="2400" b="0" kern="0">
                <a:solidFill>
                  <a:schemeClr val="tx1"/>
                </a:solidFill>
              </a:rPr>
              <a:t> </a:t>
            </a:r>
            <a:r>
              <a:rPr lang="en-US" sz="2400" b="0" kern="0" err="1">
                <a:solidFill>
                  <a:schemeClr val="tx1"/>
                </a:solidFill>
              </a:rPr>
              <a:t>yêu</a:t>
            </a:r>
            <a:r>
              <a:rPr lang="en-US" sz="2400" b="0" kern="0">
                <a:solidFill>
                  <a:schemeClr val="tx1"/>
                </a:solidFill>
              </a:rPr>
              <a:t> </a:t>
            </a:r>
            <a:r>
              <a:rPr lang="en-US" sz="2400" b="0" kern="0" err="1">
                <a:solidFill>
                  <a:schemeClr val="tx1"/>
                </a:solidFill>
              </a:rPr>
              <a:t>cầu</a:t>
            </a:r>
            <a:r>
              <a:rPr lang="en-US" sz="2400" b="0" kern="0">
                <a:solidFill>
                  <a:schemeClr val="tx1"/>
                </a:solidFill>
              </a:rPr>
              <a:t>:</a:t>
            </a:r>
          </a:p>
          <a:p>
            <a:pPr lvl="0" algn="l"/>
            <a:r>
              <a:rPr lang="en-US" sz="2400" b="0" kern="0">
                <a:solidFill>
                  <a:schemeClr val="tx1"/>
                </a:solidFill>
              </a:rPr>
              <a:t>     ✔ </a:t>
            </a:r>
            <a:r>
              <a:rPr lang="en-US" sz="2400" b="0">
                <a:solidFill>
                  <a:schemeClr val="tx1"/>
                </a:solidFill>
              </a:rPr>
              <a:t>T</a:t>
            </a:r>
            <a:r>
              <a:rPr lang="en-US" sz="2400" b="0" err="1">
                <a:solidFill>
                  <a:schemeClr val="tx1"/>
                </a:solidFill>
                <a:ea typeface="MS Mincho"/>
              </a:rPr>
              <a:t>hực</a:t>
            </a:r>
            <a:r>
              <a:rPr lang="en-US" sz="2400" b="0">
                <a:solidFill>
                  <a:schemeClr val="tx1"/>
                </a:solidFill>
                <a:ea typeface="MS Mincho"/>
              </a:rPr>
              <a:t> </a:t>
            </a:r>
            <a:r>
              <a:rPr lang="en-US" sz="2400" b="0" err="1">
                <a:solidFill>
                  <a:schemeClr val="tx1"/>
                </a:solidFill>
                <a:ea typeface="MS Mincho"/>
              </a:rPr>
              <a:t>hiện</a:t>
            </a:r>
            <a:r>
              <a:rPr lang="en-US" sz="2400" b="0">
                <a:solidFill>
                  <a:schemeClr val="tx1"/>
                </a:solidFill>
                <a:ea typeface="MS Mincho"/>
              </a:rPr>
              <a:t> </a:t>
            </a:r>
            <a:r>
              <a:rPr lang="en-US" sz="2400" b="0" err="1">
                <a:solidFill>
                  <a:schemeClr val="tx1"/>
                </a:solidFill>
                <a:ea typeface="MS Mincho"/>
              </a:rPr>
              <a:t>quy</a:t>
            </a:r>
            <a:r>
              <a:rPr lang="en-US" sz="2400" b="0">
                <a:solidFill>
                  <a:schemeClr val="tx1"/>
                </a:solidFill>
                <a:ea typeface="MS Mincho"/>
              </a:rPr>
              <a:t> </a:t>
            </a:r>
            <a:r>
              <a:rPr lang="en-US" sz="2400" b="0" err="1">
                <a:solidFill>
                  <a:schemeClr val="tx1"/>
                </a:solidFill>
                <a:ea typeface="MS Mincho"/>
              </a:rPr>
              <a:t>trình</a:t>
            </a:r>
            <a:r>
              <a:rPr lang="en-US" sz="2400" b="0">
                <a:solidFill>
                  <a:schemeClr val="tx1"/>
                </a:solidFill>
                <a:ea typeface="MS Mincho"/>
              </a:rPr>
              <a:t> </a:t>
            </a:r>
            <a:r>
              <a:rPr lang="en-US" sz="2400" b="0" err="1">
                <a:solidFill>
                  <a:schemeClr val="tx1"/>
                </a:solidFill>
                <a:ea typeface="MS Mincho"/>
              </a:rPr>
              <a:t>viết</a:t>
            </a:r>
            <a:r>
              <a:rPr lang="en-US" sz="2400" b="0">
                <a:solidFill>
                  <a:schemeClr val="tx1"/>
                </a:solidFill>
                <a:ea typeface="MS Mincho"/>
              </a:rPr>
              <a:t> </a:t>
            </a:r>
            <a:r>
              <a:rPr lang="en-US" sz="2400" b="0" err="1">
                <a:solidFill>
                  <a:schemeClr val="tx1"/>
                </a:solidFill>
                <a:ea typeface="MS Mincho"/>
              </a:rPr>
              <a:t>của</a:t>
            </a:r>
            <a:r>
              <a:rPr lang="en-US" sz="2400" b="0">
                <a:solidFill>
                  <a:schemeClr val="tx1"/>
                </a:solidFill>
                <a:ea typeface="MS Mincho"/>
              </a:rPr>
              <a:t> HS.</a:t>
            </a:r>
          </a:p>
          <a:p>
            <a:pPr lvl="0" algn="l"/>
            <a:r>
              <a:rPr lang="en-US" sz="2400" b="0" kern="0">
                <a:solidFill>
                  <a:schemeClr val="tx1"/>
                </a:solidFill>
              </a:rPr>
              <a:t>     ✔ </a:t>
            </a:r>
            <a:r>
              <a:rPr lang="en-US" sz="2400" b="0" err="1">
                <a:solidFill>
                  <a:schemeClr val="tx1"/>
                </a:solidFill>
                <a:ea typeface="MS Mincho"/>
              </a:rPr>
              <a:t>Yêu</a:t>
            </a:r>
            <a:r>
              <a:rPr lang="en-US" sz="2400" b="0">
                <a:solidFill>
                  <a:schemeClr val="tx1"/>
                </a:solidFill>
                <a:ea typeface="MS Mincho"/>
              </a:rPr>
              <a:t> </a:t>
            </a:r>
            <a:r>
              <a:rPr lang="en-US" sz="2400" b="0" err="1">
                <a:solidFill>
                  <a:schemeClr val="tx1"/>
                </a:solidFill>
                <a:ea typeface="MS Mincho"/>
              </a:rPr>
              <a:t>cầu</a:t>
            </a:r>
            <a:r>
              <a:rPr lang="en-US" sz="2400" b="0">
                <a:solidFill>
                  <a:schemeClr val="tx1"/>
                </a:solidFill>
                <a:ea typeface="MS Mincho"/>
              </a:rPr>
              <a:t> HS </a:t>
            </a:r>
            <a:r>
              <a:rPr lang="en-US" sz="2400" b="0" err="1">
                <a:solidFill>
                  <a:schemeClr val="tx1"/>
                </a:solidFill>
                <a:ea typeface="MS Mincho"/>
              </a:rPr>
              <a:t>tạo</a:t>
            </a:r>
            <a:r>
              <a:rPr lang="en-US" sz="2400" b="0">
                <a:solidFill>
                  <a:schemeClr val="tx1"/>
                </a:solidFill>
                <a:ea typeface="MS Mincho"/>
              </a:rPr>
              <a:t> </a:t>
            </a:r>
            <a:r>
              <a:rPr lang="en-US" sz="2400" b="0" err="1">
                <a:solidFill>
                  <a:schemeClr val="tx1"/>
                </a:solidFill>
                <a:ea typeface="MS Mincho"/>
              </a:rPr>
              <a:t>lập</a:t>
            </a:r>
            <a:r>
              <a:rPr lang="en-US" sz="2400" b="0">
                <a:solidFill>
                  <a:schemeClr val="tx1"/>
                </a:solidFill>
                <a:ea typeface="MS Mincho"/>
              </a:rPr>
              <a:t> </a:t>
            </a:r>
            <a:r>
              <a:rPr lang="en-US" sz="2400" b="0" err="1">
                <a:solidFill>
                  <a:schemeClr val="tx1"/>
                </a:solidFill>
                <a:ea typeface="MS Mincho"/>
              </a:rPr>
              <a:t>các</a:t>
            </a:r>
            <a:r>
              <a:rPr lang="en-US" sz="2400" b="0">
                <a:solidFill>
                  <a:schemeClr val="tx1"/>
                </a:solidFill>
                <a:ea typeface="MS Mincho"/>
              </a:rPr>
              <a:t> </a:t>
            </a:r>
            <a:r>
              <a:rPr lang="en-US" sz="2400" b="0" err="1">
                <a:solidFill>
                  <a:schemeClr val="tx1"/>
                </a:solidFill>
                <a:ea typeface="MS Mincho"/>
              </a:rPr>
              <a:t>kiểu</a:t>
            </a:r>
            <a:r>
              <a:rPr lang="en-US" sz="2400" b="0">
                <a:solidFill>
                  <a:schemeClr val="tx1"/>
                </a:solidFill>
                <a:ea typeface="MS Mincho"/>
              </a:rPr>
              <a:t> </a:t>
            </a:r>
            <a:r>
              <a:rPr lang="en-US" sz="2400" b="0" err="1">
                <a:solidFill>
                  <a:schemeClr val="tx1"/>
                </a:solidFill>
                <a:ea typeface="MS Mincho"/>
              </a:rPr>
              <a:t>văn</a:t>
            </a:r>
            <a:r>
              <a:rPr lang="en-US" sz="2400" b="0">
                <a:solidFill>
                  <a:schemeClr val="tx1"/>
                </a:solidFill>
                <a:ea typeface="MS Mincho"/>
              </a:rPr>
              <a:t> </a:t>
            </a:r>
            <a:r>
              <a:rPr lang="en-US" sz="2400" b="0" err="1">
                <a:solidFill>
                  <a:schemeClr val="tx1"/>
                </a:solidFill>
                <a:ea typeface="MS Mincho"/>
              </a:rPr>
              <a:t>bản</a:t>
            </a:r>
            <a:r>
              <a:rPr lang="en-US" sz="2400" b="0">
                <a:solidFill>
                  <a:schemeClr val="tx1"/>
                </a:solidFill>
                <a:ea typeface="MS Mincho"/>
              </a:rPr>
              <a:t>: </a:t>
            </a:r>
            <a:r>
              <a:rPr lang="en-US" sz="2400" b="0" err="1">
                <a:solidFill>
                  <a:schemeClr val="tx1"/>
                </a:solidFill>
                <a:ea typeface="MS Mincho"/>
              </a:rPr>
              <a:t>tự</a:t>
            </a:r>
            <a:r>
              <a:rPr lang="en-US" sz="2400" b="0">
                <a:solidFill>
                  <a:schemeClr val="tx1"/>
                </a:solidFill>
                <a:ea typeface="MS Mincho"/>
              </a:rPr>
              <a:t> </a:t>
            </a:r>
            <a:r>
              <a:rPr lang="en-US" sz="2400" b="0" err="1">
                <a:solidFill>
                  <a:schemeClr val="tx1"/>
                </a:solidFill>
                <a:ea typeface="MS Mincho"/>
              </a:rPr>
              <a:t>sự</a:t>
            </a:r>
            <a:r>
              <a:rPr lang="en-US" sz="2400" b="0">
                <a:solidFill>
                  <a:schemeClr val="tx1"/>
                </a:solidFill>
                <a:ea typeface="MS Mincho"/>
              </a:rPr>
              <a:t>, </a:t>
            </a:r>
            <a:r>
              <a:rPr lang="en-US" sz="2400" b="0" err="1">
                <a:solidFill>
                  <a:schemeClr val="tx1"/>
                </a:solidFill>
                <a:ea typeface="MS Mincho"/>
              </a:rPr>
              <a:t>miêu</a:t>
            </a:r>
            <a:r>
              <a:rPr lang="en-US" sz="2400" b="0">
                <a:solidFill>
                  <a:schemeClr val="tx1"/>
                </a:solidFill>
                <a:ea typeface="MS Mincho"/>
              </a:rPr>
              <a:t> </a:t>
            </a:r>
            <a:r>
              <a:rPr lang="en-US" sz="2400" b="0" err="1">
                <a:solidFill>
                  <a:schemeClr val="tx1"/>
                </a:solidFill>
                <a:ea typeface="MS Mincho"/>
              </a:rPr>
              <a:t>tả</a:t>
            </a:r>
            <a:r>
              <a:rPr lang="en-US" sz="2400" b="0">
                <a:solidFill>
                  <a:schemeClr val="tx1"/>
                </a:solidFill>
                <a:ea typeface="MS Mincho"/>
              </a:rPr>
              <a:t>, </a:t>
            </a:r>
            <a:r>
              <a:rPr lang="en-US" sz="2400" b="0" err="1">
                <a:solidFill>
                  <a:schemeClr val="tx1"/>
                </a:solidFill>
                <a:ea typeface="MS Mincho"/>
              </a:rPr>
              <a:t>biểu</a:t>
            </a:r>
            <a:r>
              <a:rPr lang="en-US" sz="2400" b="0">
                <a:solidFill>
                  <a:schemeClr val="tx1"/>
                </a:solidFill>
                <a:ea typeface="MS Mincho"/>
              </a:rPr>
              <a:t> </a:t>
            </a:r>
            <a:r>
              <a:rPr lang="en-US" sz="2400" b="0" err="1">
                <a:solidFill>
                  <a:schemeClr val="tx1"/>
                </a:solidFill>
                <a:ea typeface="MS Mincho"/>
              </a:rPr>
              <a:t>cảm</a:t>
            </a:r>
            <a:r>
              <a:rPr lang="en-US" sz="2400" b="0">
                <a:solidFill>
                  <a:schemeClr val="tx1"/>
                </a:solidFill>
                <a:ea typeface="MS Mincho"/>
              </a:rPr>
              <a:t>, </a:t>
            </a:r>
            <a:r>
              <a:rPr lang="en-US" sz="2400" b="0" err="1">
                <a:solidFill>
                  <a:schemeClr val="tx1"/>
                </a:solidFill>
                <a:ea typeface="MS Mincho"/>
              </a:rPr>
              <a:t>nghị</a:t>
            </a:r>
            <a:r>
              <a:rPr lang="en-US" sz="2400" b="0">
                <a:solidFill>
                  <a:schemeClr val="tx1"/>
                </a:solidFill>
                <a:ea typeface="MS Mincho"/>
              </a:rPr>
              <a:t> </a:t>
            </a:r>
            <a:r>
              <a:rPr lang="en-US" sz="2400" b="0" err="1">
                <a:solidFill>
                  <a:schemeClr val="tx1"/>
                </a:solidFill>
                <a:ea typeface="MS Mincho"/>
              </a:rPr>
              <a:t>luận</a:t>
            </a:r>
            <a:r>
              <a:rPr lang="en-US" sz="2400" b="0">
                <a:solidFill>
                  <a:schemeClr val="tx1"/>
                </a:solidFill>
                <a:ea typeface="MS Mincho"/>
              </a:rPr>
              <a:t>, </a:t>
            </a:r>
            <a:r>
              <a:rPr lang="en-US" sz="2400" b="0" err="1">
                <a:solidFill>
                  <a:schemeClr val="tx1"/>
                </a:solidFill>
                <a:ea typeface="MS Mincho"/>
              </a:rPr>
              <a:t>thuyết</a:t>
            </a:r>
            <a:r>
              <a:rPr lang="en-US" sz="2400" b="0">
                <a:solidFill>
                  <a:schemeClr val="tx1"/>
                </a:solidFill>
                <a:ea typeface="MS Mincho"/>
              </a:rPr>
              <a:t> minh, </a:t>
            </a:r>
            <a:r>
              <a:rPr lang="en-US" sz="2400" b="0" err="1">
                <a:solidFill>
                  <a:schemeClr val="tx1"/>
                </a:solidFill>
                <a:ea typeface="MS Mincho"/>
              </a:rPr>
              <a:t>nhật</a:t>
            </a:r>
            <a:r>
              <a:rPr lang="en-US" sz="2400" b="0">
                <a:solidFill>
                  <a:schemeClr val="tx1"/>
                </a:solidFill>
                <a:ea typeface="MS Mincho"/>
              </a:rPr>
              <a:t> </a:t>
            </a:r>
            <a:r>
              <a:rPr lang="en-US" sz="2400" b="0" err="1">
                <a:solidFill>
                  <a:schemeClr val="tx1"/>
                </a:solidFill>
                <a:ea typeface="MS Mincho"/>
              </a:rPr>
              <a:t>dụng</a:t>
            </a:r>
            <a:r>
              <a:rPr lang="en-US" sz="2400" b="0">
                <a:solidFill>
                  <a:schemeClr val="tx1"/>
                </a:solidFill>
                <a:ea typeface="MS Mincho"/>
              </a:rPr>
              <a:t>.</a:t>
            </a:r>
            <a:r>
              <a:rPr lang="en-US" sz="2400" b="0" kern="0">
                <a:solidFill>
                  <a:schemeClr val="tx1"/>
                </a:solidFill>
              </a:rPr>
              <a:t> </a:t>
            </a:r>
          </a:p>
        </p:txBody>
      </p:sp>
      <p:sp>
        <p:nvSpPr>
          <p:cNvPr id="6" name="TextBox 5"/>
          <p:cNvSpPr txBox="1"/>
          <p:nvPr/>
        </p:nvSpPr>
        <p:spPr>
          <a:xfrm>
            <a:off x="0" y="3793913"/>
            <a:ext cx="12192000" cy="3041858"/>
          </a:xfrm>
          <a:prstGeom prst="rect">
            <a:avLst/>
          </a:prstGeom>
          <a:solidFill>
            <a:schemeClr val="accent6">
              <a:lumMod val="40000"/>
              <a:lumOff val="60000"/>
            </a:schemeClr>
          </a:solidFill>
        </p:spPr>
        <p:txBody>
          <a:bodyPr wrap="square" rtlCol="0">
            <a:spAutoFit/>
          </a:bodyPr>
          <a:lstStyle/>
          <a:p>
            <a:pPr>
              <a:lnSpc>
                <a:spcPct val="150000"/>
              </a:lnSpc>
              <a:spcBef>
                <a:spcPts val="267"/>
              </a:spcBef>
              <a:spcAft>
                <a:spcPts val="400"/>
              </a:spcAft>
            </a:pPr>
            <a:r>
              <a:rPr lang="en-US" sz="2400">
                <a:ea typeface="MS Mincho"/>
                <a:cs typeface="Arial" panose="020B0604020202020204" pitchFamily="34" charset="0"/>
              </a:rPr>
              <a:t>     </a:t>
            </a:r>
            <a:r>
              <a:rPr lang="en-US" sz="2400">
                <a:latin typeface="Arial" panose="020B0604020202020204" pitchFamily="34" charset="0"/>
                <a:ea typeface="MS Mincho"/>
                <a:cs typeface="Arial" panose="020B0604020202020204" pitchFamily="34" charset="0"/>
              </a:rPr>
              <a:t>– </a:t>
            </a:r>
            <a:r>
              <a:rPr lang="vi-VN" sz="2400">
                <a:ea typeface="MS Mincho"/>
                <a:cs typeface="Arial" panose="020B0604020202020204" pitchFamily="34" charset="0"/>
              </a:rPr>
              <a:t>Việc đánh giá kĩ năng viết cần dựa vào các tiêu chí chủ yếu như nội dung, bố cục bài viết, diễn đạt và trình bày. </a:t>
            </a:r>
            <a:endParaRPr lang="en-US" sz="2400">
              <a:ea typeface="MS Mincho"/>
              <a:cs typeface="Arial" panose="020B0604020202020204" pitchFamily="34" charset="0"/>
            </a:endParaRPr>
          </a:p>
          <a:p>
            <a:pPr>
              <a:lnSpc>
                <a:spcPct val="150000"/>
              </a:lnSpc>
              <a:spcBef>
                <a:spcPts val="267"/>
              </a:spcBef>
              <a:spcAft>
                <a:spcPts val="400"/>
              </a:spcAft>
            </a:pPr>
            <a:r>
              <a:rPr lang="en-US" sz="2400">
                <a:latin typeface="Arial" panose="020B0604020202020204" pitchFamily="34" charset="0"/>
                <a:ea typeface="MS Mincho"/>
                <a:cs typeface="Arial" panose="020B0604020202020204" pitchFamily="34" charset="0"/>
              </a:rPr>
              <a:t>    </a:t>
            </a:r>
            <a:r>
              <a:rPr lang="en-US" sz="2400" spc="-93">
                <a:latin typeface="Arial" panose="020B0604020202020204" pitchFamily="34" charset="0"/>
                <a:ea typeface="MS Mincho"/>
                <a:cs typeface="Arial" panose="020B0604020202020204" pitchFamily="34" charset="0"/>
              </a:rPr>
              <a:t>– GV </a:t>
            </a:r>
            <a:r>
              <a:rPr lang="en-US" sz="2400" spc="-93" err="1">
                <a:latin typeface="Arial" panose="020B0604020202020204" pitchFamily="34" charset="0"/>
                <a:ea typeface="MS Mincho"/>
                <a:cs typeface="Arial" panose="020B0604020202020204" pitchFamily="34" charset="0"/>
              </a:rPr>
              <a:t>có</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thể</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xây</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dựng</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các</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tiêu</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chí</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dựa</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vào</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yêu</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cầu</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đối</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với</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từng</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kiểu</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bài</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viết</a:t>
            </a:r>
            <a:r>
              <a:rPr lang="en-US" sz="2400" spc="-93">
                <a:latin typeface="Arial" panose="020B0604020202020204" pitchFamily="34" charset="0"/>
                <a:ea typeface="MS Mincho"/>
                <a:cs typeface="Arial" panose="020B0604020202020204" pitchFamily="34" charset="0"/>
              </a:rPr>
              <a:t> </a:t>
            </a:r>
            <a:r>
              <a:rPr lang="en-US" sz="2400" spc="-93" err="1">
                <a:latin typeface="Arial" panose="020B0604020202020204" pitchFamily="34" charset="0"/>
                <a:ea typeface="MS Mincho"/>
                <a:cs typeface="Arial" panose="020B0604020202020204" pitchFamily="34" charset="0"/>
              </a:rPr>
              <a:t>trong</a:t>
            </a:r>
            <a:r>
              <a:rPr lang="en-US" sz="2400" spc="-93">
                <a:latin typeface="Arial" panose="020B0604020202020204" pitchFamily="34" charset="0"/>
                <a:ea typeface="MS Mincho"/>
                <a:cs typeface="Arial" panose="020B0604020202020204" pitchFamily="34" charset="0"/>
              </a:rPr>
              <a:t> SHS. </a:t>
            </a:r>
          </a:p>
          <a:p>
            <a:pPr algn="just">
              <a:lnSpc>
                <a:spcPct val="150000"/>
              </a:lnSpc>
              <a:spcBef>
                <a:spcPts val="267"/>
              </a:spcBef>
              <a:spcAft>
                <a:spcPts val="400"/>
              </a:spcAft>
            </a:pPr>
            <a:r>
              <a:rPr lang="en-US" sz="2400">
                <a:latin typeface="Arial" panose="020B0604020202020204" pitchFamily="34" charset="0"/>
                <a:cs typeface="Arial" panose="020B0604020202020204" pitchFamily="34" charset="0"/>
              </a:rPr>
              <a:t>    </a:t>
            </a:r>
            <a:r>
              <a:rPr lang="en-US" sz="2400">
                <a:latin typeface="Arial" panose="020B0604020202020204" pitchFamily="34" charset="0"/>
                <a:ea typeface="MS Mincho"/>
                <a:cs typeface="Arial" panose="020B0604020202020204" pitchFamily="34" charset="0"/>
              </a:rPr>
              <a:t>–</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GV có thể sử dụng phiếu đánh giá theo tiêu chí (rubrics) hay bảng kiểm (checklist)  để đánh giá sản phẩm bài viết của HS hoặc để HS tự đánh giá bài của mình và của bạn. </a:t>
            </a:r>
            <a:endParaRPr lang="en-US" sz="2400">
              <a:latin typeface="Arial" panose="020B0604020202020204" pitchFamily="34" charset="0"/>
              <a:cs typeface="Arial" panose="020B0604020202020204" pitchFamily="34" charset="0"/>
            </a:endParaRPr>
          </a:p>
        </p:txBody>
      </p:sp>
      <p:sp>
        <p:nvSpPr>
          <p:cNvPr id="7" name="Rectangle 6"/>
          <p:cNvSpPr/>
          <p:nvPr/>
        </p:nvSpPr>
        <p:spPr>
          <a:xfrm>
            <a:off x="3251200" y="600279"/>
            <a:ext cx="6096000" cy="584775"/>
          </a:xfrm>
          <a:prstGeom prst="rect">
            <a:avLst/>
          </a:prstGeom>
        </p:spPr>
        <p:txBody>
          <a:bodyPr wrap="square">
            <a:spAutoFit/>
          </a:bodyPr>
          <a:lstStyle/>
          <a:p>
            <a:r>
              <a:rPr lang="en-US" sz="3200" b="1">
                <a:latin typeface="Arial (Body)"/>
                <a:ea typeface="MS Mincho"/>
              </a:rPr>
              <a:t>ĐÁNH GIÁ HOẠT ĐỘNG VIẾT</a:t>
            </a:r>
            <a:endParaRPr lang="en-US" sz="3200" b="1">
              <a:latin typeface="Arial (Body)"/>
            </a:endParaRPr>
          </a:p>
        </p:txBody>
      </p:sp>
      <p:sp>
        <p:nvSpPr>
          <p:cNvPr id="8" name="Slide Number Placeholder 7"/>
          <p:cNvSpPr>
            <a:spLocks noGrp="1"/>
          </p:cNvSpPr>
          <p:nvPr>
            <p:ph type="sldNum" sz="quarter" idx="12"/>
          </p:nvPr>
        </p:nvSpPr>
        <p:spPr/>
        <p:txBody>
          <a:bodyPr/>
          <a:lstStyle/>
          <a:p>
            <a:fld id="{0C846248-0222-4A3A-B22E-4E2A0B918D57}" type="slidenum">
              <a:rPr lang="en-US" smtClean="0"/>
              <a:pPr/>
              <a:t>175</a:t>
            </a:fld>
            <a:endParaRPr lang="en-US"/>
          </a:p>
        </p:txBody>
      </p:sp>
    </p:spTree>
    <p:extLst>
      <p:ext uri="{BB962C8B-B14F-4D97-AF65-F5344CB8AC3E}">
        <p14:creationId xmlns:p14="http://schemas.microsoft.com/office/powerpoint/2010/main" val="867267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7" name="Rectangle 6"/>
          <p:cNvSpPr/>
          <p:nvPr/>
        </p:nvSpPr>
        <p:spPr>
          <a:xfrm>
            <a:off x="812800" y="1600201"/>
            <a:ext cx="10261600" cy="4407104"/>
          </a:xfrm>
          <a:prstGeom prst="rect">
            <a:avLst/>
          </a:prstGeom>
        </p:spPr>
        <p:txBody>
          <a:bodyPr wrap="square">
            <a:spAutoFit/>
          </a:bodyPr>
          <a:lstStyle/>
          <a:p>
            <a:pPr lvl="0">
              <a:lnSpc>
                <a:spcPct val="120000"/>
              </a:lnSpc>
              <a:buClrTx/>
              <a:defRPr/>
            </a:pPr>
            <a:r>
              <a:rPr lang="en-US" sz="2667" b="1">
                <a:solidFill>
                  <a:srgbClr val="002060"/>
                </a:solidFill>
                <a:latin typeface="Arial (Body)"/>
                <a:cs typeface="Arial" panose="020B0604020202020204" pitchFamily="34" charset="0"/>
              </a:rPr>
              <a:t>    </a:t>
            </a:r>
            <a:r>
              <a:rPr lang="en-US" sz="2667" err="1">
                <a:solidFill>
                  <a:srgbClr val="002060"/>
                </a:solidFill>
                <a:latin typeface="Arial (Body)"/>
                <a:cs typeface="Arial" panose="020B0604020202020204" pitchFamily="34" charset="0"/>
              </a:rPr>
              <a:t>Tập</a:t>
            </a:r>
            <a:r>
              <a:rPr lang="en-US" sz="2667">
                <a:solidFill>
                  <a:srgbClr val="002060"/>
                </a:solidFill>
                <a:latin typeface="Arial (Body)"/>
                <a:cs typeface="Arial" panose="020B0604020202020204" pitchFamily="34" charset="0"/>
              </a:rPr>
              <a:t> </a:t>
            </a:r>
            <a:r>
              <a:rPr lang="en-US" sz="2667" err="1">
                <a:solidFill>
                  <a:srgbClr val="002060"/>
                </a:solidFill>
                <a:latin typeface="Arial (Body)"/>
                <a:cs typeface="Arial" panose="020B0604020202020204" pitchFamily="34" charset="0"/>
              </a:rPr>
              <a:t>trung</a:t>
            </a:r>
            <a:r>
              <a:rPr lang="en-US" sz="2667">
                <a:solidFill>
                  <a:srgbClr val="002060"/>
                </a:solidFill>
                <a:latin typeface="Arial (Body)"/>
                <a:cs typeface="Arial" panose="020B0604020202020204" pitchFamily="34" charset="0"/>
              </a:rPr>
              <a:t> </a:t>
            </a:r>
            <a:r>
              <a:rPr lang="en-US" sz="2667" err="1">
                <a:solidFill>
                  <a:srgbClr val="002060"/>
                </a:solidFill>
                <a:latin typeface="Arial (Body)"/>
                <a:cs typeface="Arial" panose="020B0604020202020204" pitchFamily="34" charset="0"/>
              </a:rPr>
              <a:t>vào</a:t>
            </a:r>
            <a:r>
              <a:rPr lang="en-US" sz="2667">
                <a:solidFill>
                  <a:srgbClr val="002060"/>
                </a:solidFill>
                <a:latin typeface="Arial (Body)"/>
                <a:cs typeface="Arial" panose="020B0604020202020204" pitchFamily="34" charset="0"/>
              </a:rPr>
              <a:t> </a:t>
            </a:r>
            <a:r>
              <a:rPr lang="en-US" sz="2667" err="1">
                <a:solidFill>
                  <a:srgbClr val="002060"/>
                </a:solidFill>
                <a:latin typeface="Arial (Body)"/>
                <a:cs typeface="Arial" panose="020B0604020202020204" pitchFamily="34" charset="0"/>
              </a:rPr>
              <a:t>yêu</a:t>
            </a:r>
            <a:r>
              <a:rPr lang="en-US" sz="2667">
                <a:solidFill>
                  <a:srgbClr val="002060"/>
                </a:solidFill>
                <a:latin typeface="Arial (Body)"/>
                <a:cs typeface="Arial" panose="020B0604020202020204" pitchFamily="34" charset="0"/>
              </a:rPr>
              <a:t> </a:t>
            </a:r>
            <a:r>
              <a:rPr lang="en-US" sz="2667" err="1">
                <a:solidFill>
                  <a:srgbClr val="002060"/>
                </a:solidFill>
                <a:latin typeface="Arial (Body)"/>
                <a:cs typeface="Arial" panose="020B0604020202020204" pitchFamily="34" charset="0"/>
              </a:rPr>
              <a:t>cầu</a:t>
            </a:r>
            <a:r>
              <a:rPr lang="en-US" sz="2667">
                <a:solidFill>
                  <a:srgbClr val="002060"/>
                </a:solidFill>
                <a:latin typeface="Arial (Body)"/>
                <a:cs typeface="Arial" panose="020B0604020202020204" pitchFamily="34" charset="0"/>
              </a:rPr>
              <a:t>:</a:t>
            </a:r>
          </a:p>
          <a:p>
            <a:pPr lvl="0"/>
            <a:r>
              <a:rPr lang="en-US" sz="2667">
                <a:solidFill>
                  <a:srgbClr val="002060"/>
                </a:solidFill>
                <a:latin typeface="Arial (Body)"/>
                <a:cs typeface="Arial" panose="020B0604020202020204" pitchFamily="34" charset="0"/>
              </a:rPr>
              <a:t>     </a:t>
            </a:r>
            <a:r>
              <a:rPr lang="vi-VN" sz="2667">
                <a:solidFill>
                  <a:srgbClr val="002060"/>
                </a:solidFill>
                <a:latin typeface="Arial (Body)"/>
                <a:cs typeface="Arial" panose="020B0604020202020204" pitchFamily="34" charset="0"/>
              </a:rPr>
              <a:t>+</a:t>
            </a:r>
            <a:r>
              <a:rPr lang="en-US" sz="2667">
                <a:solidFill>
                  <a:srgbClr val="002060"/>
                </a:solidFill>
                <a:latin typeface="Arial (Body)"/>
                <a:cs typeface="Arial" panose="020B0604020202020204" pitchFamily="34" charset="0"/>
              </a:rPr>
              <a:t> </a:t>
            </a:r>
            <a:r>
              <a:rPr lang="en-US" sz="2667" err="1">
                <a:solidFill>
                  <a:srgbClr val="002060"/>
                </a:solidFill>
                <a:latin typeface="Arial (Body)"/>
              </a:rPr>
              <a:t>Nói</a:t>
            </a:r>
            <a:endParaRPr lang="en-US" sz="2667">
              <a:solidFill>
                <a:srgbClr val="002060"/>
              </a:solidFill>
              <a:latin typeface="Arial (Body)"/>
              <a:ea typeface="MS Mincho"/>
            </a:endParaRPr>
          </a:p>
          <a:p>
            <a:pPr lvl="0"/>
            <a:r>
              <a:rPr lang="en-US" sz="2667">
                <a:solidFill>
                  <a:srgbClr val="002060"/>
                </a:solidFill>
                <a:latin typeface="Arial (Body)"/>
              </a:rPr>
              <a:t>     </a:t>
            </a:r>
            <a:r>
              <a:rPr lang="vi-VN" sz="2667">
                <a:solidFill>
                  <a:srgbClr val="002060"/>
                </a:solidFill>
                <a:latin typeface="Arial (Body)"/>
              </a:rPr>
              <a:t>+</a:t>
            </a:r>
            <a:r>
              <a:rPr lang="en-US" sz="2667">
                <a:solidFill>
                  <a:srgbClr val="002060"/>
                </a:solidFill>
                <a:latin typeface="Arial (Body)"/>
              </a:rPr>
              <a:t> </a:t>
            </a:r>
            <a:r>
              <a:rPr lang="en-US" sz="2667" err="1">
                <a:solidFill>
                  <a:srgbClr val="002060"/>
                </a:solidFill>
                <a:latin typeface="Arial (Body)"/>
                <a:ea typeface="MS Mincho"/>
              </a:rPr>
              <a:t>Nghe</a:t>
            </a:r>
            <a:endParaRPr lang="en-US" sz="2667">
              <a:solidFill>
                <a:srgbClr val="002060"/>
              </a:solidFill>
              <a:latin typeface="Arial (Body)"/>
              <a:ea typeface="MS Mincho"/>
            </a:endParaRPr>
          </a:p>
          <a:p>
            <a:pPr lvl="0"/>
            <a:r>
              <a:rPr lang="en-US" sz="2667">
                <a:solidFill>
                  <a:srgbClr val="002060"/>
                </a:solidFill>
                <a:latin typeface="Arial (Body)"/>
              </a:rPr>
              <a:t>     </a:t>
            </a:r>
            <a:r>
              <a:rPr lang="vi-VN" sz="2667">
                <a:solidFill>
                  <a:srgbClr val="002060"/>
                </a:solidFill>
                <a:latin typeface="Arial (Body)"/>
              </a:rPr>
              <a:t>+</a:t>
            </a:r>
            <a:r>
              <a:rPr lang="en-US" sz="2667">
                <a:solidFill>
                  <a:srgbClr val="002060"/>
                </a:solidFill>
                <a:latin typeface="Arial (Body)"/>
              </a:rPr>
              <a:t> </a:t>
            </a:r>
            <a:r>
              <a:rPr lang="en-US" sz="2667" err="1">
                <a:solidFill>
                  <a:srgbClr val="002060"/>
                </a:solidFill>
                <a:latin typeface="Arial (Body)"/>
                <a:ea typeface="MS Mincho"/>
              </a:rPr>
              <a:t>Nói</a:t>
            </a:r>
            <a:r>
              <a:rPr lang="en-US" sz="2667">
                <a:solidFill>
                  <a:srgbClr val="002060"/>
                </a:solidFill>
                <a:latin typeface="Arial (Body)"/>
                <a:ea typeface="MS Mincho"/>
              </a:rPr>
              <a:t> </a:t>
            </a:r>
            <a:r>
              <a:rPr lang="en-US" sz="2667" err="1">
                <a:solidFill>
                  <a:srgbClr val="002060"/>
                </a:solidFill>
                <a:latin typeface="Arial (Body)"/>
                <a:ea typeface="MS Mincho"/>
              </a:rPr>
              <a:t>nghe</a:t>
            </a:r>
            <a:r>
              <a:rPr lang="en-US" sz="2667">
                <a:solidFill>
                  <a:srgbClr val="002060"/>
                </a:solidFill>
                <a:latin typeface="Arial (Body)"/>
                <a:ea typeface="MS Mincho"/>
              </a:rPr>
              <a:t> </a:t>
            </a:r>
            <a:r>
              <a:rPr lang="en-US" sz="2667" err="1">
                <a:solidFill>
                  <a:srgbClr val="002060"/>
                </a:solidFill>
                <a:latin typeface="Arial (Body)"/>
                <a:ea typeface="MS Mincho"/>
              </a:rPr>
              <a:t>tương</a:t>
            </a:r>
            <a:r>
              <a:rPr lang="en-US" sz="2667">
                <a:solidFill>
                  <a:srgbClr val="002060"/>
                </a:solidFill>
                <a:latin typeface="Arial (Body)"/>
                <a:ea typeface="MS Mincho"/>
              </a:rPr>
              <a:t> </a:t>
            </a:r>
            <a:r>
              <a:rPr lang="en-US" sz="2667" err="1">
                <a:solidFill>
                  <a:srgbClr val="002060"/>
                </a:solidFill>
                <a:latin typeface="Arial (Body)"/>
                <a:ea typeface="MS Mincho"/>
              </a:rPr>
              <a:t>tác</a:t>
            </a:r>
            <a:endParaRPr lang="en-US" sz="2667">
              <a:solidFill>
                <a:srgbClr val="002060"/>
              </a:solidFill>
              <a:latin typeface="Arial (Body)"/>
              <a:ea typeface="MS Mincho"/>
            </a:endParaRPr>
          </a:p>
          <a:p>
            <a:pPr algn="just">
              <a:lnSpc>
                <a:spcPct val="150000"/>
              </a:lnSpc>
              <a:spcBef>
                <a:spcPts val="267"/>
              </a:spcBef>
              <a:spcAft>
                <a:spcPts val="400"/>
              </a:spcAft>
            </a:pPr>
            <a:r>
              <a:rPr lang="en-US" sz="2667">
                <a:solidFill>
                  <a:srgbClr val="002060"/>
                </a:solidFill>
                <a:latin typeface="Arial (Body)"/>
                <a:ea typeface="MS Mincho"/>
                <a:cs typeface="Arial" panose="020B0604020202020204" pitchFamily="34" charset="0"/>
              </a:rPr>
              <a:t>      </a:t>
            </a:r>
            <a:r>
              <a:rPr lang="en-US" sz="2667">
                <a:latin typeface="Arial" panose="020B0604020202020204" pitchFamily="34" charset="0"/>
                <a:ea typeface="MS Mincho"/>
                <a:cs typeface="Arial" panose="020B0604020202020204" pitchFamily="34" charset="0"/>
              </a:rPr>
              <a:t>– </a:t>
            </a:r>
            <a:r>
              <a:rPr lang="vi-VN" sz="2667">
                <a:solidFill>
                  <a:srgbClr val="002060"/>
                </a:solidFill>
                <a:latin typeface="Arial (Body)"/>
                <a:ea typeface="MS Mincho"/>
                <a:cs typeface="Arial" panose="020B0604020202020204" pitchFamily="34" charset="0"/>
              </a:rPr>
              <a:t>Để đánh giá hoạt động nói và nghe, GV có thể sử dụng phương pháp quan sát, phương pháp đánh giá sản phẩm học tập</a:t>
            </a:r>
            <a:r>
              <a:rPr lang="en-US" sz="2667">
                <a:solidFill>
                  <a:srgbClr val="002060"/>
                </a:solidFill>
                <a:latin typeface="Arial (Body)"/>
                <a:ea typeface="MS Mincho"/>
                <a:cs typeface="Arial" panose="020B0604020202020204" pitchFamily="34" charset="0"/>
              </a:rPr>
              <a:t>.</a:t>
            </a:r>
          </a:p>
          <a:p>
            <a:pPr>
              <a:lnSpc>
                <a:spcPct val="150000"/>
              </a:lnSpc>
              <a:spcBef>
                <a:spcPts val="267"/>
              </a:spcBef>
              <a:spcAft>
                <a:spcPts val="400"/>
              </a:spcAft>
            </a:pPr>
            <a:r>
              <a:rPr lang="en-US" sz="2667">
                <a:solidFill>
                  <a:srgbClr val="002060"/>
                </a:solidFill>
                <a:latin typeface="Arial (Body)"/>
                <a:cs typeface="Arial" panose="020B0604020202020204" pitchFamily="34" charset="0"/>
              </a:rPr>
              <a:t>      </a:t>
            </a:r>
            <a:r>
              <a:rPr lang="en-US" sz="2667">
                <a:latin typeface="Arial" panose="020B0604020202020204" pitchFamily="34" charset="0"/>
                <a:ea typeface="MS Mincho"/>
                <a:cs typeface="Arial" panose="020B0604020202020204" pitchFamily="34" charset="0"/>
              </a:rPr>
              <a:t>– </a:t>
            </a:r>
            <a:r>
              <a:rPr lang="vi-VN" sz="2667">
                <a:solidFill>
                  <a:srgbClr val="002060"/>
                </a:solidFill>
                <a:latin typeface="Arial (Body)"/>
                <a:cs typeface="Arial" panose="020B0604020202020204" pitchFamily="34" charset="0"/>
              </a:rPr>
              <a:t>Các công cụ hữu ích giúp đánh giá hoạt động</a:t>
            </a:r>
            <a:r>
              <a:rPr lang="en-US" sz="2667">
                <a:solidFill>
                  <a:srgbClr val="002060"/>
                </a:solidFill>
                <a:latin typeface="Arial (Body)"/>
                <a:cs typeface="Arial" panose="020B0604020202020204" pitchFamily="34" charset="0"/>
              </a:rPr>
              <a:t>:</a:t>
            </a:r>
            <a:r>
              <a:rPr lang="vi-VN" sz="2667">
                <a:solidFill>
                  <a:srgbClr val="002060"/>
                </a:solidFill>
                <a:latin typeface="Arial (Body)"/>
                <a:cs typeface="Arial" panose="020B0604020202020204" pitchFamily="34" charset="0"/>
              </a:rPr>
              <a:t> nhận xét bằng lời, phiếu đánh giá theo tiêu chí, bảng kiểm</a:t>
            </a:r>
            <a:r>
              <a:rPr lang="en-US" sz="2667">
                <a:solidFill>
                  <a:srgbClr val="002060"/>
                </a:solidFill>
                <a:latin typeface="Arial (Body)"/>
                <a:cs typeface="Arial" panose="020B0604020202020204" pitchFamily="34" charset="0"/>
              </a:rPr>
              <a:t>,</a:t>
            </a:r>
            <a:r>
              <a:rPr lang="vi-VN" sz="2667">
                <a:solidFill>
                  <a:srgbClr val="002060"/>
                </a:solidFill>
                <a:latin typeface="Arial (Body)"/>
                <a:cs typeface="Arial" panose="020B0604020202020204" pitchFamily="34" charset="0"/>
              </a:rPr>
              <a:t>… </a:t>
            </a:r>
            <a:endParaRPr lang="en-US" sz="2400">
              <a:solidFill>
                <a:srgbClr val="002060"/>
              </a:solidFill>
              <a:ea typeface="MS Mincho"/>
            </a:endParaRPr>
          </a:p>
        </p:txBody>
      </p:sp>
      <p:sp>
        <p:nvSpPr>
          <p:cNvPr id="8" name="Rectangle 7"/>
          <p:cNvSpPr/>
          <p:nvPr/>
        </p:nvSpPr>
        <p:spPr>
          <a:xfrm>
            <a:off x="3048000" y="753125"/>
            <a:ext cx="6599884" cy="502766"/>
          </a:xfrm>
          <a:prstGeom prst="rect">
            <a:avLst/>
          </a:prstGeom>
        </p:spPr>
        <p:txBody>
          <a:bodyPr wrap="none">
            <a:spAutoFit/>
          </a:bodyPr>
          <a:lstStyle/>
          <a:p>
            <a:r>
              <a:rPr lang="en-US" sz="2667" b="1">
                <a:solidFill>
                  <a:srgbClr val="002060"/>
                </a:solidFill>
                <a:latin typeface="Arial (Body)"/>
                <a:ea typeface="MS Mincho"/>
              </a:rPr>
              <a:t>ĐÁNH GIÁ HOẠT ĐỘNG NÓI VÀ NGHE  </a:t>
            </a:r>
            <a:endParaRPr lang="en-US" sz="2667" b="1">
              <a:solidFill>
                <a:srgbClr val="002060"/>
              </a:solidFill>
              <a:latin typeface="Arial (Body)"/>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176</a:t>
            </a:fld>
            <a:endParaRPr lang="en-US"/>
          </a:p>
        </p:txBody>
      </p:sp>
    </p:spTree>
    <p:extLst>
      <p:ext uri="{BB962C8B-B14F-4D97-AF65-F5344CB8AC3E}">
        <p14:creationId xmlns:p14="http://schemas.microsoft.com/office/powerpoint/2010/main" val="38069015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1" y="279400"/>
            <a:ext cx="10907251" cy="5826760"/>
          </a:xfrm>
        </p:spPr>
        <p:txBody>
          <a:bodyPr>
            <a:normAutofit/>
          </a:bodyPr>
          <a:lstStyle/>
          <a:p>
            <a:r>
              <a:rPr lang="en-US" sz="2667" dirty="0" smtClean="0">
                <a:latin typeface="Arial" panose="020B0604020202020204" pitchFamily="34" charset="0"/>
                <a:cs typeface="Arial" panose="020B0604020202020204" pitchFamily="34" charset="0"/>
              </a:rPr>
              <a:t>                                  </a:t>
            </a:r>
            <a:r>
              <a:rPr lang="en-US" sz="2667" dirty="0" err="1" smtClean="0">
                <a:latin typeface="Arial" panose="020B0604020202020204" pitchFamily="34" charset="0"/>
                <a:cs typeface="Arial" panose="020B0604020202020204" pitchFamily="34" charset="0"/>
              </a:rPr>
              <a:t>Ví</a:t>
            </a:r>
            <a:r>
              <a:rPr lang="en-US" sz="2667" dirty="0" smtClean="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dụ</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phiếu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đánh</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giá</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theo</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tiêu</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chí</a:t>
            </a:r>
            <a:r>
              <a:rPr lang="en-US" sz="2667" dirty="0">
                <a:latin typeface="Arial" panose="020B0604020202020204" pitchFamily="34" charset="0"/>
                <a:cs typeface="Arial" panose="020B0604020202020204" pitchFamily="34" charset="0"/>
              </a:rPr>
              <a:t>  </a:t>
            </a:r>
            <a:endParaRPr lang="en-US" sz="2667" dirty="0" smtClean="0">
              <a:latin typeface="Arial" panose="020B0604020202020204" pitchFamily="34" charset="0"/>
              <a:cs typeface="Arial" panose="020B0604020202020204" pitchFamily="34" charset="0"/>
            </a:endParaRPr>
          </a:p>
          <a:p>
            <a:r>
              <a:rPr lang="en-US" sz="2667" dirty="0">
                <a:latin typeface="Arial" panose="020B0604020202020204" pitchFamily="34" charset="0"/>
                <a:cs typeface="Arial" panose="020B0604020202020204" pitchFamily="34" charset="0"/>
              </a:rPr>
              <a:t> </a:t>
            </a:r>
            <a:r>
              <a:rPr lang="en-US" sz="2667" dirty="0" smtClean="0">
                <a:latin typeface="Arial" panose="020B0604020202020204" pitchFamily="34" charset="0"/>
                <a:cs typeface="Arial" panose="020B0604020202020204" pitchFamily="34" charset="0"/>
              </a:rPr>
              <a:t>                           </a:t>
            </a:r>
            <a:r>
              <a:rPr lang="en-US" sz="2667" dirty="0" err="1" smtClean="0">
                <a:latin typeface="Arial" panose="020B0604020202020204" pitchFamily="34" charset="0"/>
                <a:cs typeface="Arial" panose="020B0604020202020204" pitchFamily="34" charset="0"/>
              </a:rPr>
              <a:t>trao</a:t>
            </a:r>
            <a:r>
              <a:rPr lang="en-US" sz="2667" dirty="0" smtClean="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đổi</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về</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một</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vấn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đề</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mà</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em</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quan</a:t>
            </a:r>
            <a:r>
              <a:rPr lang="en-US" sz="2667" dirty="0">
                <a:latin typeface="Arial" panose="020B0604020202020204" pitchFamily="34" charset="0"/>
                <a:cs typeface="Arial" panose="020B0604020202020204" pitchFamily="34" charset="0"/>
              </a:rPr>
              <a:t> </a:t>
            </a:r>
            <a:r>
              <a:rPr lang="en-US" sz="2667" dirty="0" err="1">
                <a:latin typeface="Arial" panose="020B0604020202020204" pitchFamily="34" charset="0"/>
                <a:cs typeface="Arial" panose="020B0604020202020204" pitchFamily="34" charset="0"/>
              </a:rPr>
              <a:t>tâm</a:t>
            </a:r>
            <a:r>
              <a:rPr lang="en-US" sz="2667" dirty="0">
                <a:latin typeface="Arial" panose="020B0604020202020204" pitchFamily="34" charset="0"/>
                <a:cs typeface="Arial" panose="020B0604020202020204" pitchFamily="34" charset="0"/>
              </a:rPr>
              <a:t> </a:t>
            </a:r>
          </a:p>
          <a:p>
            <a:endParaRPr lang="en-US" sz="2667"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01A8D44F-D097-4EC3-92A6-FB8C9F6C59BB}" type="slidenum">
              <a:rPr lang="en-US" smtClean="0"/>
              <a:t>177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505" y="1213465"/>
            <a:ext cx="6827921" cy="4470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4465" y="5421312"/>
            <a:ext cx="6604000" cy="1117600"/>
          </a:xfrm>
          <a:prstGeom prst="rect">
            <a:avLst/>
          </a:prstGeom>
        </p:spPr>
      </p:pic>
    </p:spTree>
    <p:extLst>
      <p:ext uri="{BB962C8B-B14F-4D97-AF65-F5344CB8AC3E}">
        <p14:creationId xmlns:p14="http://schemas.microsoft.com/office/powerpoint/2010/main" val="41814870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dirty="0">
              <a:solidFill>
                <a:srgbClr val="002060"/>
              </a:solidFill>
            </a:endParaRPr>
          </a:p>
        </p:txBody>
      </p:sp>
      <p:sp>
        <p:nvSpPr>
          <p:cNvPr id="3" name="Rectangle 2"/>
          <p:cNvSpPr/>
          <p:nvPr/>
        </p:nvSpPr>
        <p:spPr>
          <a:xfrm>
            <a:off x="1117601" y="1376217"/>
            <a:ext cx="9716655" cy="708014"/>
          </a:xfrm>
          <a:prstGeom prst="rect">
            <a:avLst/>
          </a:prstGeom>
        </p:spPr>
        <p:txBody>
          <a:bodyPr wrap="square">
            <a:spAutoFit/>
          </a:bodyPr>
          <a:lstStyle/>
          <a:p>
            <a:pPr indent="480036" algn="just">
              <a:lnSpc>
                <a:spcPct val="150000"/>
              </a:lnSpc>
              <a:spcBef>
                <a:spcPts val="800"/>
              </a:spcBef>
              <a:spcAft>
                <a:spcPts val="800"/>
              </a:spcAft>
            </a:pPr>
            <a:r>
              <a:rPr lang="vi-VN" sz="2667" dirty="0">
                <a:latin typeface="Arial (Body)"/>
                <a:ea typeface="Calibri" panose="020F0502020204030204" pitchFamily="34" charset="0"/>
                <a:cs typeface="Arial" panose="020B0604020202020204" pitchFamily="34" charset="0"/>
              </a:rPr>
              <a:t> </a:t>
            </a:r>
            <a:endParaRPr lang="en-US" sz="2667" dirty="0">
              <a:solidFill>
                <a:srgbClr val="002060"/>
              </a:solidFill>
              <a:latin typeface="Arial (Body)"/>
              <a:ea typeface="Calibri" panose="020F0502020204030204" pitchFamily="34" charset="0"/>
              <a:cs typeface="Arial" panose="020B0604020202020204" pitchFamily="34" charset="0"/>
            </a:endParaRPr>
          </a:p>
        </p:txBody>
      </p:sp>
      <p:sp>
        <p:nvSpPr>
          <p:cNvPr id="5" name="Title 1"/>
          <p:cNvSpPr>
            <a:spLocks noGrp="1"/>
          </p:cNvSpPr>
          <p:nvPr>
            <p:ph type="title"/>
          </p:nvPr>
        </p:nvSpPr>
        <p:spPr>
          <a:xfrm>
            <a:off x="2946400" y="279401"/>
            <a:ext cx="5994400" cy="946679"/>
          </a:xfrm>
        </p:spPr>
        <p:txBody>
          <a:bodyPr>
            <a:normAutofit/>
          </a:bodyPr>
          <a:lstStyle/>
          <a:p>
            <a:r>
              <a:rPr lang="en-US" sz="2667" b="1" dirty="0" smtClean="0">
                <a:solidFill>
                  <a:srgbClr val="C00000"/>
                </a:solidFill>
                <a:latin typeface="Arial" panose="020B0604020202020204" pitchFamily="34" charset="0"/>
                <a:cs typeface="Arial" panose="020B0604020202020204" pitchFamily="34" charset="0"/>
              </a:rPr>
              <a:t>   </a:t>
            </a:r>
            <a:r>
              <a:rPr lang="en-US" sz="2667" b="1" dirty="0" err="1" smtClean="0">
                <a:solidFill>
                  <a:srgbClr val="C00000"/>
                </a:solidFill>
                <a:latin typeface="Arial" panose="020B0604020202020204" pitchFamily="34" charset="0"/>
                <a:cs typeface="Arial" panose="020B0604020202020204" pitchFamily="34" charset="0"/>
              </a:rPr>
              <a:t>Lưu</a:t>
            </a:r>
            <a:r>
              <a:rPr lang="en-US" sz="2667" b="1" dirty="0" smtClean="0">
                <a:solidFill>
                  <a:srgbClr val="C00000"/>
                </a:solidFill>
                <a:latin typeface="Arial" panose="020B0604020202020204" pitchFamily="34" charset="0"/>
                <a:cs typeface="Arial" panose="020B0604020202020204" pitchFamily="34" charset="0"/>
              </a:rPr>
              <a:t> </a:t>
            </a:r>
            <a:r>
              <a:rPr lang="en-US" sz="2667" b="1" dirty="0">
                <a:solidFill>
                  <a:srgbClr val="C00000"/>
                </a:solidFill>
                <a:latin typeface="Arial" panose="020B0604020202020204" pitchFamily="34" charset="0"/>
                <a:cs typeface="Arial" panose="020B0604020202020204" pitchFamily="34" charset="0"/>
              </a:rPr>
              <a:t>ý </a:t>
            </a:r>
            <a:r>
              <a:rPr lang="en-US" sz="2667" b="1" dirty="0" err="1">
                <a:solidFill>
                  <a:srgbClr val="C00000"/>
                </a:solidFill>
                <a:latin typeface="Arial" panose="020B0604020202020204" pitchFamily="34" charset="0"/>
                <a:cs typeface="Arial" panose="020B0604020202020204" pitchFamily="34" charset="0"/>
              </a:rPr>
              <a:t>khi</a:t>
            </a:r>
            <a:r>
              <a:rPr lang="en-US" sz="2667" b="1" dirty="0">
                <a:solidFill>
                  <a:srgbClr val="C00000"/>
                </a:solidFill>
                <a:latin typeface="Arial" panose="020B0604020202020204" pitchFamily="34" charset="0"/>
                <a:cs typeface="Arial" panose="020B0604020202020204" pitchFamily="34" charset="0"/>
              </a:rPr>
              <a:t> </a:t>
            </a:r>
            <a:r>
              <a:rPr lang="en-US" sz="2667" b="1" dirty="0" err="1">
                <a:solidFill>
                  <a:srgbClr val="C00000"/>
                </a:solidFill>
                <a:latin typeface="Arial" panose="020B0604020202020204" pitchFamily="34" charset="0"/>
                <a:cs typeface="Arial" panose="020B0604020202020204" pitchFamily="34" charset="0"/>
              </a:rPr>
              <a:t>xây</a:t>
            </a:r>
            <a:r>
              <a:rPr lang="en-US" sz="2667" b="1" dirty="0">
                <a:solidFill>
                  <a:srgbClr val="C00000"/>
                </a:solidFill>
                <a:latin typeface="Arial" panose="020B0604020202020204" pitchFamily="34" charset="0"/>
                <a:cs typeface="Arial" panose="020B0604020202020204" pitchFamily="34" charset="0"/>
              </a:rPr>
              <a:t> </a:t>
            </a:r>
            <a:r>
              <a:rPr lang="en-US" sz="2667" b="1" dirty="0" err="1">
                <a:solidFill>
                  <a:srgbClr val="C00000"/>
                </a:solidFill>
                <a:latin typeface="Arial" panose="020B0604020202020204" pitchFamily="34" charset="0"/>
                <a:cs typeface="Arial" panose="020B0604020202020204" pitchFamily="34" charset="0"/>
              </a:rPr>
              <a:t>dựng</a:t>
            </a:r>
            <a:r>
              <a:rPr lang="en-US" sz="2667" b="1" dirty="0">
                <a:solidFill>
                  <a:srgbClr val="C00000"/>
                </a:solidFill>
                <a:latin typeface="Arial" panose="020B0604020202020204" pitchFamily="34" charset="0"/>
                <a:cs typeface="Arial" panose="020B0604020202020204" pitchFamily="34" charset="0"/>
              </a:rPr>
              <a:t> </a:t>
            </a:r>
            <a:r>
              <a:rPr lang="en-US" sz="2667" b="1" dirty="0" err="1">
                <a:solidFill>
                  <a:srgbClr val="C00000"/>
                </a:solidFill>
                <a:latin typeface="Arial" panose="020B0604020202020204" pitchFamily="34" charset="0"/>
                <a:cs typeface="Arial" panose="020B0604020202020204" pitchFamily="34" charset="0"/>
              </a:rPr>
              <a:t>đề</a:t>
            </a:r>
            <a:r>
              <a:rPr lang="en-US" sz="2667" b="1" dirty="0">
                <a:solidFill>
                  <a:srgbClr val="C00000"/>
                </a:solidFill>
                <a:latin typeface="Arial" panose="020B0604020202020204" pitchFamily="34" charset="0"/>
                <a:cs typeface="Arial" panose="020B0604020202020204" pitchFamily="34" charset="0"/>
              </a:rPr>
              <a:t> </a:t>
            </a:r>
            <a:r>
              <a:rPr lang="en-US" sz="2667" b="1" dirty="0" err="1">
                <a:solidFill>
                  <a:srgbClr val="C00000"/>
                </a:solidFill>
                <a:latin typeface="Arial" panose="020B0604020202020204" pitchFamily="34" charset="0"/>
                <a:cs typeface="Arial" panose="020B0604020202020204" pitchFamily="34" charset="0"/>
              </a:rPr>
              <a:t>kiểm</a:t>
            </a:r>
            <a:r>
              <a:rPr lang="en-US" sz="2667" b="1" dirty="0">
                <a:solidFill>
                  <a:srgbClr val="C00000"/>
                </a:solidFill>
                <a:latin typeface="Arial" panose="020B0604020202020204" pitchFamily="34" charset="0"/>
                <a:cs typeface="Arial" panose="020B0604020202020204" pitchFamily="34" charset="0"/>
              </a:rPr>
              <a:t> </a:t>
            </a:r>
            <a:r>
              <a:rPr lang="en-US" sz="2667" b="1" dirty="0" err="1">
                <a:solidFill>
                  <a:srgbClr val="C00000"/>
                </a:solidFill>
                <a:latin typeface="Arial" panose="020B0604020202020204" pitchFamily="34" charset="0"/>
                <a:cs typeface="Arial" panose="020B0604020202020204" pitchFamily="34" charset="0"/>
              </a:rPr>
              <a:t>tra</a:t>
            </a:r>
            <a:r>
              <a:rPr lang="en-US" sz="2667" b="1" dirty="0">
                <a:solidFill>
                  <a:srgbClr val="C00000"/>
                </a:solidFill>
                <a:latin typeface="Arial" panose="020B0604020202020204" pitchFamily="34" charset="0"/>
                <a:cs typeface="Arial" panose="020B0604020202020204" pitchFamily="34" charset="0"/>
              </a:rPr>
              <a:t/>
            </a:r>
            <a:br>
              <a:rPr lang="en-US" sz="2667" b="1" dirty="0">
                <a:solidFill>
                  <a:srgbClr val="C00000"/>
                </a:solidFill>
                <a:latin typeface="Arial" panose="020B0604020202020204" pitchFamily="34" charset="0"/>
                <a:cs typeface="Arial" panose="020B0604020202020204" pitchFamily="34" charset="0"/>
              </a:rPr>
            </a:br>
            <a:endParaRPr lang="en-US" sz="2667" b="1" dirty="0">
              <a:solidFill>
                <a:srgbClr val="C00000"/>
              </a:solidFill>
              <a:latin typeface="Arial" panose="020B0604020202020204" pitchFamily="34" charset="0"/>
              <a:cs typeface="Arial" panose="020B0604020202020204" pitchFamily="34" charset="0"/>
            </a:endParaRPr>
          </a:p>
        </p:txBody>
      </p:sp>
      <p:sp>
        <p:nvSpPr>
          <p:cNvPr id="6" name="Content Placeholder 2"/>
          <p:cNvSpPr>
            <a:spLocks noGrp="1"/>
          </p:cNvSpPr>
          <p:nvPr>
            <p:ph idx="1"/>
          </p:nvPr>
        </p:nvSpPr>
        <p:spPr>
          <a:xfrm>
            <a:off x="609600" y="889000"/>
            <a:ext cx="10871200" cy="6496104"/>
          </a:xfrm>
        </p:spPr>
        <p:txBody>
          <a:bodyPr>
            <a:noAutofit/>
          </a:bodyPr>
          <a:lstStyle/>
          <a:p>
            <a:pPr marL="0" indent="0">
              <a:lnSpc>
                <a:spcPct val="120000"/>
              </a:lnSpc>
              <a:spcBef>
                <a:spcPts val="0"/>
              </a:spcBef>
              <a:buNone/>
            </a:pPr>
            <a:r>
              <a:rPr lang="en-US" sz="2667" dirty="0" smtClean="0">
                <a:solidFill>
                  <a:srgbClr val="002060"/>
                </a:solidFill>
                <a:latin typeface="Arial (Body)"/>
                <a:ea typeface="Arial"/>
                <a:cs typeface="Arial" panose="020B0604020202020204" pitchFamily="34" charset="0"/>
                <a:sym typeface="Arial"/>
              </a:rPr>
              <a:t>    </a:t>
            </a:r>
            <a:r>
              <a:rPr lang="en-US" sz="2667" dirty="0" err="1" smtClean="0">
                <a:solidFill>
                  <a:srgbClr val="002060"/>
                </a:solidFill>
                <a:latin typeface="Arial (Body)"/>
                <a:ea typeface="Arial"/>
                <a:cs typeface="Arial" panose="020B0604020202020204" pitchFamily="34" charset="0"/>
                <a:sym typeface="Arial"/>
              </a:rPr>
              <a:t>Cần</a:t>
            </a:r>
            <a:r>
              <a:rPr lang="en-US" sz="2667" dirty="0" smtClean="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làm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rõ</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các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vấn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đề</a:t>
            </a:r>
            <a:r>
              <a:rPr lang="en-US" sz="2667" dirty="0">
                <a:solidFill>
                  <a:srgbClr val="002060"/>
                </a:solidFill>
                <a:latin typeface="Arial (Body)"/>
                <a:ea typeface="Arial"/>
                <a:cs typeface="Arial" panose="020B0604020202020204" pitchFamily="34" charset="0"/>
                <a:sym typeface="Arial"/>
              </a:rPr>
              <a:t>:</a:t>
            </a:r>
          </a:p>
          <a:p>
            <a:pPr marL="0" indent="0">
              <a:lnSpc>
                <a:spcPct val="120000"/>
              </a:lnSpc>
              <a:spcBef>
                <a:spcPts val="0"/>
              </a:spcBef>
              <a:buNone/>
            </a:pPr>
            <a:r>
              <a:rPr lang="en-US" sz="2667" dirty="0" smtClean="0">
                <a:solidFill>
                  <a:srgbClr val="002060"/>
                </a:solidFill>
                <a:latin typeface="Arial (Body)"/>
                <a:ea typeface="Arial"/>
                <a:cs typeface="Arial" panose="020B0604020202020204" pitchFamily="34" charset="0"/>
                <a:sym typeface="Arial"/>
              </a:rPr>
              <a:t>    1</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Xây</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dựng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kế</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hoạch</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ra</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đề</a:t>
            </a:r>
            <a:endParaRPr lang="en-US" sz="2667" dirty="0">
              <a:solidFill>
                <a:srgbClr val="002060"/>
              </a:solidFill>
              <a:latin typeface="Arial (Body)"/>
              <a:ea typeface="Arial"/>
              <a:cs typeface="Arial" panose="020B0604020202020204" pitchFamily="34" charset="0"/>
              <a:sym typeface="Arial"/>
            </a:endParaRPr>
          </a:p>
          <a:p>
            <a:pPr marL="0" indent="0">
              <a:lnSpc>
                <a:spcPct val="120000"/>
              </a:lnSpc>
              <a:spcBef>
                <a:spcPts val="0"/>
              </a:spcBef>
              <a:buNone/>
            </a:pPr>
            <a:r>
              <a:rPr lang="en-US" sz="2667" dirty="0">
                <a:solidFill>
                  <a:srgbClr val="002060"/>
                </a:solidFill>
                <a:latin typeface="Arial (Body)"/>
                <a:ea typeface="Arial"/>
                <a:cs typeface="Arial" panose="020B0604020202020204" pitchFamily="34" charset="0"/>
                <a:sym typeface="Arial"/>
              </a:rPr>
              <a:t> </a:t>
            </a:r>
            <a:r>
              <a:rPr lang="en-US" sz="2667" dirty="0" smtClean="0">
                <a:solidFill>
                  <a:srgbClr val="002060"/>
                </a:solidFill>
                <a:latin typeface="Arial (Body)"/>
                <a:ea typeface="Arial"/>
                <a:cs typeface="Arial" panose="020B0604020202020204" pitchFamily="34" charset="0"/>
                <a:sym typeface="Arial"/>
              </a:rPr>
              <a:t>   – </a:t>
            </a:r>
            <a:r>
              <a:rPr lang="en-US" sz="2667" dirty="0" err="1" smtClean="0">
                <a:solidFill>
                  <a:srgbClr val="002060"/>
                </a:solidFill>
                <a:latin typeface="Arial (Body)"/>
                <a:ea typeface="Arial"/>
                <a:cs typeface="Arial" panose="020B0604020202020204" pitchFamily="34" charset="0"/>
                <a:sym typeface="Arial"/>
              </a:rPr>
              <a:t>Mục</a:t>
            </a:r>
            <a:r>
              <a:rPr lang="en-US" sz="2667" dirty="0" smtClean="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đích</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của</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đề</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kiểm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tra</a:t>
            </a:r>
            <a:endParaRPr lang="en-US" sz="2667" dirty="0">
              <a:solidFill>
                <a:srgbClr val="002060"/>
              </a:solidFill>
              <a:latin typeface="Arial (Body)"/>
              <a:ea typeface="Arial"/>
              <a:cs typeface="Arial" panose="020B0604020202020204" pitchFamily="34" charset="0"/>
              <a:sym typeface="Arial"/>
            </a:endParaRPr>
          </a:p>
          <a:p>
            <a:pPr marL="0" indent="0" algn="just">
              <a:lnSpc>
                <a:spcPct val="120000"/>
              </a:lnSpc>
              <a:spcBef>
                <a:spcPts val="0"/>
              </a:spcBef>
              <a:buNone/>
            </a:pPr>
            <a:r>
              <a:rPr lang="en-US" sz="2667" dirty="0">
                <a:solidFill>
                  <a:srgbClr val="002060"/>
                </a:solidFill>
                <a:latin typeface="Arial (Body)"/>
                <a:ea typeface="Arial"/>
                <a:cs typeface="Arial" panose="020B0604020202020204" pitchFamily="34" charset="0"/>
                <a:sym typeface="Arial"/>
              </a:rPr>
              <a:t> </a:t>
            </a:r>
            <a:r>
              <a:rPr lang="en-US" sz="2667" dirty="0" smtClean="0">
                <a:solidFill>
                  <a:srgbClr val="002060"/>
                </a:solidFill>
                <a:latin typeface="Arial (Body)"/>
                <a:ea typeface="Arial"/>
                <a:cs typeface="Arial" panose="020B0604020202020204" pitchFamily="34" charset="0"/>
                <a:sym typeface="Arial"/>
              </a:rPr>
              <a:t>   – </a:t>
            </a:r>
            <a:r>
              <a:rPr lang="en-US" sz="2667" b="1" dirty="0" err="1" smtClean="0">
                <a:solidFill>
                  <a:srgbClr val="002060"/>
                </a:solidFill>
                <a:latin typeface="Arial (Body)"/>
                <a:ea typeface="Arial"/>
                <a:cs typeface="Arial" panose="020B0604020202020204" pitchFamily="34" charset="0"/>
                <a:sym typeface="Arial"/>
              </a:rPr>
              <a:t>Một</a:t>
            </a:r>
            <a:r>
              <a:rPr lang="en-US" sz="2667" b="1" dirty="0" smtClean="0">
                <a:solidFill>
                  <a:srgbClr val="002060"/>
                </a:solidFill>
                <a:latin typeface="Arial (Body)"/>
                <a:ea typeface="Arial"/>
                <a:cs typeface="Arial" panose="020B0604020202020204" pitchFamily="34" charset="0"/>
                <a:sym typeface="Arial"/>
              </a:rPr>
              <a:t> </a:t>
            </a:r>
            <a:r>
              <a:rPr lang="en-US" sz="2667" b="1" dirty="0" err="1">
                <a:solidFill>
                  <a:srgbClr val="002060"/>
                </a:solidFill>
                <a:latin typeface="Arial (Body)"/>
                <a:ea typeface="Arial"/>
                <a:cs typeface="Arial" panose="020B0604020202020204" pitchFamily="34" charset="0"/>
                <a:sym typeface="Arial"/>
              </a:rPr>
              <a:t>số</a:t>
            </a:r>
            <a:r>
              <a:rPr lang="en-US" sz="2667" b="1" dirty="0">
                <a:solidFill>
                  <a:srgbClr val="002060"/>
                </a:solidFill>
                <a:latin typeface="Arial (Body)"/>
                <a:ea typeface="Arial"/>
                <a:cs typeface="Arial" panose="020B0604020202020204" pitchFamily="34" charset="0"/>
                <a:sym typeface="Arial"/>
              </a:rPr>
              <a:t> </a:t>
            </a:r>
            <a:r>
              <a:rPr lang="en-US" sz="2667" b="1" dirty="0" err="1">
                <a:solidFill>
                  <a:srgbClr val="002060"/>
                </a:solidFill>
                <a:latin typeface="Arial (Body)"/>
                <a:ea typeface="Arial"/>
                <a:cs typeface="Arial" panose="020B0604020202020204" pitchFamily="34" charset="0"/>
                <a:sym typeface="Arial"/>
              </a:rPr>
              <a:t>yêu</a:t>
            </a:r>
            <a:r>
              <a:rPr lang="en-US" sz="2667" b="1" dirty="0">
                <a:solidFill>
                  <a:srgbClr val="002060"/>
                </a:solidFill>
                <a:latin typeface="Arial (Body)"/>
                <a:ea typeface="Arial"/>
                <a:cs typeface="Arial" panose="020B0604020202020204" pitchFamily="34" charset="0"/>
                <a:sym typeface="Arial"/>
              </a:rPr>
              <a:t> </a:t>
            </a:r>
            <a:r>
              <a:rPr lang="en-US" sz="2667" b="1" dirty="0" err="1">
                <a:solidFill>
                  <a:srgbClr val="002060"/>
                </a:solidFill>
                <a:latin typeface="Arial (Body)"/>
                <a:ea typeface="Arial"/>
                <a:cs typeface="Arial" panose="020B0604020202020204" pitchFamily="34" charset="0"/>
                <a:sym typeface="Arial"/>
              </a:rPr>
              <a:t>cầu</a:t>
            </a:r>
            <a:r>
              <a:rPr lang="en-US" sz="2667" b="1" dirty="0">
                <a:solidFill>
                  <a:srgbClr val="002060"/>
                </a:solidFill>
                <a:latin typeface="Arial (Body)"/>
                <a:ea typeface="Arial"/>
                <a:cs typeface="Arial" panose="020B0604020202020204" pitchFamily="34" charset="0"/>
                <a:sym typeface="Arial"/>
              </a:rPr>
              <a:t> </a:t>
            </a:r>
            <a:r>
              <a:rPr lang="en-US" sz="2667" b="1" dirty="0" err="1">
                <a:solidFill>
                  <a:srgbClr val="002060"/>
                </a:solidFill>
                <a:latin typeface="Arial (Body)"/>
                <a:ea typeface="Arial"/>
                <a:cs typeface="Arial" panose="020B0604020202020204" pitchFamily="34" charset="0"/>
                <a:sym typeface="Arial"/>
              </a:rPr>
              <a:t>cần</a:t>
            </a:r>
            <a:r>
              <a:rPr lang="en-US" sz="2667" b="1" dirty="0">
                <a:solidFill>
                  <a:srgbClr val="002060"/>
                </a:solidFill>
                <a:latin typeface="Arial (Body)"/>
                <a:ea typeface="Arial"/>
                <a:cs typeface="Arial" panose="020B0604020202020204" pitchFamily="34" charset="0"/>
                <a:sym typeface="Arial"/>
              </a:rPr>
              <a:t> </a:t>
            </a:r>
            <a:r>
              <a:rPr lang="en-US" sz="2667" b="1" dirty="0" err="1">
                <a:solidFill>
                  <a:srgbClr val="002060"/>
                </a:solidFill>
                <a:latin typeface="Arial (Body)"/>
                <a:ea typeface="Arial"/>
                <a:cs typeface="Arial" panose="020B0604020202020204" pitchFamily="34" charset="0"/>
                <a:sym typeface="Arial"/>
              </a:rPr>
              <a:t>đạt</a:t>
            </a:r>
            <a:r>
              <a:rPr lang="en-US" sz="2667" b="1"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về</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đọc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hiểu</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văn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bản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viết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nội</a:t>
            </a:r>
            <a:r>
              <a:rPr lang="en-US" sz="2667" dirty="0">
                <a:solidFill>
                  <a:srgbClr val="002060"/>
                </a:solidFill>
                <a:latin typeface="Arial (Body)"/>
                <a:ea typeface="Arial"/>
                <a:cs typeface="Arial" panose="020B0604020202020204" pitchFamily="34" charset="0"/>
                <a:sym typeface="Arial"/>
              </a:rPr>
              <a:t> dung </a:t>
            </a:r>
            <a:r>
              <a:rPr lang="en-US" sz="2667" dirty="0" err="1">
                <a:solidFill>
                  <a:srgbClr val="002060"/>
                </a:solidFill>
                <a:latin typeface="Arial (Body)"/>
                <a:ea typeface="Arial"/>
                <a:cs typeface="Arial" panose="020B0604020202020204" pitchFamily="34" charset="0"/>
                <a:sym typeface="Arial"/>
              </a:rPr>
              <a:t>kiến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thức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tiếng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Việt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trong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chương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trình</a:t>
            </a:r>
            <a:endParaRPr lang="en-US" sz="2667" dirty="0">
              <a:solidFill>
                <a:srgbClr val="002060"/>
              </a:solidFill>
              <a:latin typeface="Arial (Body)"/>
              <a:ea typeface="Arial"/>
              <a:cs typeface="Arial" panose="020B0604020202020204" pitchFamily="34" charset="0"/>
              <a:sym typeface="Arial"/>
            </a:endParaRPr>
          </a:p>
          <a:p>
            <a:pPr marL="0" indent="0">
              <a:lnSpc>
                <a:spcPct val="120000"/>
              </a:lnSpc>
              <a:spcBef>
                <a:spcPts val="0"/>
              </a:spcBef>
              <a:buNone/>
            </a:pPr>
            <a:r>
              <a:rPr lang="en-US" sz="2667" dirty="0">
                <a:solidFill>
                  <a:srgbClr val="002060"/>
                </a:solidFill>
                <a:latin typeface="Arial (Body)"/>
                <a:ea typeface="Arial"/>
                <a:cs typeface="Arial" panose="020B0604020202020204" pitchFamily="34" charset="0"/>
                <a:sym typeface="Arial"/>
              </a:rPr>
              <a:t> </a:t>
            </a:r>
            <a:r>
              <a:rPr lang="en-US" sz="2667" dirty="0" smtClean="0">
                <a:solidFill>
                  <a:srgbClr val="002060"/>
                </a:solidFill>
                <a:latin typeface="Arial (Body)"/>
                <a:ea typeface="Arial"/>
                <a:cs typeface="Arial" panose="020B0604020202020204" pitchFamily="34" charset="0"/>
                <a:sym typeface="Arial"/>
              </a:rPr>
              <a:t>   – </a:t>
            </a:r>
            <a:r>
              <a:rPr lang="en-US" sz="2667" dirty="0" err="1" smtClean="0">
                <a:solidFill>
                  <a:srgbClr val="002060"/>
                </a:solidFill>
                <a:latin typeface="Arial (Body)"/>
                <a:ea typeface="Arial"/>
                <a:cs typeface="Arial" panose="020B0604020202020204" pitchFamily="34" charset="0"/>
                <a:sym typeface="Arial"/>
              </a:rPr>
              <a:t>Hình</a:t>
            </a:r>
            <a:r>
              <a:rPr lang="en-US" sz="2667" dirty="0" smtClean="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thức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đề</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kiểm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tra</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tự</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luận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trắc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nghiệm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tự</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luận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trắc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nghiệm</a:t>
            </a:r>
            <a:r>
              <a:rPr lang="en-US" sz="2667" dirty="0">
                <a:solidFill>
                  <a:srgbClr val="002060"/>
                </a:solidFill>
                <a:latin typeface="Arial (Body)"/>
                <a:ea typeface="Arial"/>
                <a:cs typeface="Arial" panose="020B0604020202020204" pitchFamily="34" charset="0"/>
                <a:sym typeface="Arial"/>
              </a:rPr>
              <a:t>)</a:t>
            </a:r>
          </a:p>
          <a:p>
            <a:pPr marL="0" indent="0" algn="just">
              <a:lnSpc>
                <a:spcPct val="120000"/>
              </a:lnSpc>
              <a:spcBef>
                <a:spcPts val="0"/>
              </a:spcBef>
              <a:buNone/>
            </a:pPr>
            <a:r>
              <a:rPr lang="en-US" sz="2667" dirty="0" smtClean="0">
                <a:solidFill>
                  <a:srgbClr val="002060"/>
                </a:solidFill>
                <a:latin typeface="Arial (Body)"/>
                <a:ea typeface="Arial"/>
                <a:cs typeface="Arial" panose="020B0604020202020204" pitchFamily="34" charset="0"/>
                <a:sym typeface="Arial"/>
              </a:rPr>
              <a:t>    2</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Thiết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lập</a:t>
            </a:r>
            <a:r>
              <a:rPr lang="en-US" sz="2667" dirty="0">
                <a:solidFill>
                  <a:srgbClr val="002060"/>
                </a:solidFill>
                <a:latin typeface="Arial (Body)"/>
                <a:ea typeface="Arial"/>
                <a:cs typeface="Arial" panose="020B0604020202020204" pitchFamily="34" charset="0"/>
                <a:sym typeface="Arial"/>
              </a:rPr>
              <a:t> ma </a:t>
            </a:r>
            <a:r>
              <a:rPr lang="en-US" sz="2667" dirty="0" err="1">
                <a:solidFill>
                  <a:srgbClr val="002060"/>
                </a:solidFill>
                <a:latin typeface="Arial (Body)"/>
                <a:ea typeface="Arial"/>
                <a:cs typeface="Arial" panose="020B0604020202020204" pitchFamily="34" charset="0"/>
                <a:sym typeface="Arial"/>
              </a:rPr>
              <a:t>trận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đề</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kiểm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tra</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các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mức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độ</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tư</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duy</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nhận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biết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thông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hiểu</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vận</a:t>
            </a:r>
            <a:r>
              <a:rPr lang="en-US" sz="2667" dirty="0">
                <a:solidFill>
                  <a:srgbClr val="002060"/>
                </a:solidFill>
                <a:latin typeface="Arial (Body)"/>
                <a:ea typeface="Arial"/>
                <a:cs typeface="Arial" panose="020B0604020202020204" pitchFamily="34" charset="0"/>
                <a:sym typeface="Arial"/>
              </a:rPr>
              <a:t> </a:t>
            </a:r>
            <a:r>
              <a:rPr lang="en-US" sz="2667" dirty="0" err="1" smtClean="0">
                <a:solidFill>
                  <a:srgbClr val="002060"/>
                </a:solidFill>
                <a:latin typeface="Arial (Body)"/>
                <a:ea typeface="Arial"/>
                <a:cs typeface="Arial" panose="020B0604020202020204" pitchFamily="34" charset="0"/>
                <a:sym typeface="Arial"/>
              </a:rPr>
              <a:t>dụng</a:t>
            </a:r>
            <a:r>
              <a:rPr lang="en-US" sz="2667" dirty="0" smtClean="0">
                <a:solidFill>
                  <a:srgbClr val="002060"/>
                </a:solidFill>
                <a:latin typeface="Arial (Body)"/>
                <a:ea typeface="Arial"/>
                <a:cs typeface="Arial" panose="020B0604020202020204" pitchFamily="34" charset="0"/>
                <a:sym typeface="Arial"/>
              </a:rPr>
              <a:t>)</a:t>
            </a:r>
            <a:endParaRPr lang="en-US" sz="2667" dirty="0">
              <a:solidFill>
                <a:srgbClr val="002060"/>
              </a:solidFill>
              <a:latin typeface="Arial (Body)"/>
              <a:ea typeface="Arial"/>
              <a:cs typeface="Arial" panose="020B0604020202020204" pitchFamily="34" charset="0"/>
              <a:sym typeface="Arial"/>
            </a:endParaRPr>
          </a:p>
          <a:p>
            <a:pPr marL="0" indent="0">
              <a:lnSpc>
                <a:spcPct val="120000"/>
              </a:lnSpc>
              <a:spcBef>
                <a:spcPts val="0"/>
              </a:spcBef>
              <a:buNone/>
            </a:pPr>
            <a:r>
              <a:rPr lang="en-US" sz="2667" dirty="0" smtClean="0">
                <a:solidFill>
                  <a:srgbClr val="002060"/>
                </a:solidFill>
                <a:latin typeface="Arial (Body)"/>
                <a:ea typeface="Arial"/>
                <a:cs typeface="Arial" panose="020B0604020202020204" pitchFamily="34" charset="0"/>
                <a:sym typeface="Arial"/>
              </a:rPr>
              <a:t>    3</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Biên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soạn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câu</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hỏi</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theo</a:t>
            </a:r>
            <a:r>
              <a:rPr lang="en-US" sz="2667" dirty="0">
                <a:solidFill>
                  <a:srgbClr val="002060"/>
                </a:solidFill>
                <a:latin typeface="Arial (Body)"/>
                <a:ea typeface="Arial"/>
                <a:cs typeface="Arial" panose="020B0604020202020204" pitchFamily="34" charset="0"/>
                <a:sym typeface="Arial"/>
              </a:rPr>
              <a:t> ma </a:t>
            </a:r>
            <a:r>
              <a:rPr lang="en-US" sz="2667" dirty="0" err="1">
                <a:solidFill>
                  <a:srgbClr val="002060"/>
                </a:solidFill>
                <a:latin typeface="Arial (Body)"/>
                <a:ea typeface="Arial"/>
                <a:cs typeface="Arial" panose="020B0604020202020204" pitchFamily="34" charset="0"/>
                <a:sym typeface="Arial"/>
              </a:rPr>
              <a:t>trận</a:t>
            </a:r>
            <a:endParaRPr lang="en-US" sz="2667" dirty="0">
              <a:solidFill>
                <a:srgbClr val="002060"/>
              </a:solidFill>
              <a:latin typeface="Arial (Body)"/>
              <a:ea typeface="Arial"/>
              <a:cs typeface="Arial" panose="020B0604020202020204" pitchFamily="34" charset="0"/>
              <a:sym typeface="Arial"/>
            </a:endParaRPr>
          </a:p>
          <a:p>
            <a:pPr marL="0" indent="0">
              <a:lnSpc>
                <a:spcPct val="120000"/>
              </a:lnSpc>
              <a:spcBef>
                <a:spcPts val="0"/>
              </a:spcBef>
              <a:buNone/>
            </a:pPr>
            <a:r>
              <a:rPr lang="en-US" sz="2667" dirty="0" smtClean="0">
                <a:solidFill>
                  <a:srgbClr val="002060"/>
                </a:solidFill>
                <a:latin typeface="Arial (Body)"/>
                <a:ea typeface="Arial"/>
                <a:cs typeface="Arial" panose="020B0604020202020204" pitchFamily="34" charset="0"/>
                <a:sym typeface="Arial"/>
              </a:rPr>
              <a:t>    4</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Xây</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dựng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hướng</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dẫn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chấm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đáp</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án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và</a:t>
            </a:r>
            <a:r>
              <a:rPr lang="en-US" sz="2667" dirty="0">
                <a:solidFill>
                  <a:srgbClr val="002060"/>
                </a:solidFill>
                <a:latin typeface="Arial (Body)"/>
                <a:ea typeface="Arial"/>
                <a:cs typeface="Arial" panose="020B0604020202020204" pitchFamily="34" charset="0"/>
                <a:sym typeface="Arial"/>
              </a:rPr>
              <a:t> thang </a:t>
            </a:r>
            <a:r>
              <a:rPr lang="en-US" sz="2667" dirty="0" err="1">
                <a:solidFill>
                  <a:srgbClr val="002060"/>
                </a:solidFill>
                <a:latin typeface="Arial (Body)"/>
                <a:ea typeface="Arial"/>
                <a:cs typeface="Arial" panose="020B0604020202020204" pitchFamily="34" charset="0"/>
                <a:sym typeface="Arial"/>
              </a:rPr>
              <a:t>điểm</a:t>
            </a:r>
            <a:endParaRPr lang="en-US" sz="2667" dirty="0">
              <a:solidFill>
                <a:srgbClr val="002060"/>
              </a:solidFill>
              <a:latin typeface="Arial (Body)"/>
              <a:ea typeface="Arial"/>
              <a:cs typeface="Arial" panose="020B0604020202020204" pitchFamily="34" charset="0"/>
              <a:sym typeface="Arial"/>
            </a:endParaRPr>
          </a:p>
          <a:p>
            <a:pPr marL="0" indent="0">
              <a:lnSpc>
                <a:spcPct val="120000"/>
              </a:lnSpc>
              <a:spcBef>
                <a:spcPts val="0"/>
              </a:spcBef>
              <a:buNone/>
            </a:pPr>
            <a:r>
              <a:rPr lang="en-US" sz="2667" dirty="0" smtClean="0">
                <a:solidFill>
                  <a:srgbClr val="002060"/>
                </a:solidFill>
                <a:latin typeface="Arial (Body)"/>
                <a:ea typeface="Arial"/>
                <a:cs typeface="Arial" panose="020B0604020202020204" pitchFamily="34" charset="0"/>
                <a:sym typeface="Arial"/>
              </a:rPr>
              <a:t>    5</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Xem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xét</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lại</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việc</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biên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soạn</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đề</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kiểm</a:t>
            </a:r>
            <a:r>
              <a:rPr lang="en-US" sz="2667" dirty="0">
                <a:solidFill>
                  <a:srgbClr val="002060"/>
                </a:solidFill>
                <a:latin typeface="Arial (Body)"/>
                <a:ea typeface="Arial"/>
                <a:cs typeface="Arial" panose="020B0604020202020204" pitchFamily="34" charset="0"/>
                <a:sym typeface="Arial"/>
              </a:rPr>
              <a:t> </a:t>
            </a:r>
            <a:r>
              <a:rPr lang="en-US" sz="2667" dirty="0" err="1">
                <a:solidFill>
                  <a:srgbClr val="002060"/>
                </a:solidFill>
                <a:latin typeface="Arial (Body)"/>
                <a:ea typeface="Arial"/>
                <a:cs typeface="Arial" panose="020B0604020202020204" pitchFamily="34" charset="0"/>
                <a:sym typeface="Arial"/>
              </a:rPr>
              <a:t>tra</a:t>
            </a:r>
            <a:r>
              <a:rPr lang="en-US" sz="2667" dirty="0">
                <a:solidFill>
                  <a:srgbClr val="002060"/>
                </a:solidFill>
                <a:latin typeface="Arial (Body)"/>
                <a:ea typeface="Arial"/>
                <a:cs typeface="Arial" panose="020B0604020202020204" pitchFamily="34" charset="0"/>
                <a:sym typeface="Arial"/>
              </a:rPr>
              <a:t> </a:t>
            </a:r>
          </a:p>
          <a:p>
            <a:pPr>
              <a:buFontTx/>
              <a:buChar char="-"/>
            </a:pPr>
            <a:endParaRPr lang="en-US" sz="2400" b="1" dirty="0">
              <a:solidFill>
                <a:srgbClr val="C00000"/>
              </a:solidFill>
              <a:latin typeface="Arial" panose="020B0604020202020204" pitchFamily="34" charset="0"/>
              <a:cs typeface="Arial" panose="020B0604020202020204" pitchFamily="34" charset="0"/>
            </a:endParaRPr>
          </a:p>
          <a:p>
            <a:pPr>
              <a:buFontTx/>
              <a:buChar char="-"/>
            </a:pP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616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1022555" y="1192059"/>
            <a:ext cx="10331245" cy="4324261"/>
          </a:xfrm>
          <a:prstGeom prst="rect">
            <a:avLst/>
          </a:prstGeom>
        </p:spPr>
        <p:txBody>
          <a:bodyPr wrap="square">
            <a:spAutoFit/>
          </a:bodyPr>
          <a:lstStyle/>
          <a:p>
            <a:pPr algn="just">
              <a:lnSpc>
                <a:spcPct val="125000"/>
              </a:lnSpc>
            </a:pPr>
            <a:r>
              <a:rPr lang="en-US" sz="2800" dirty="0" smtClean="0">
                <a:solidFill>
                  <a:srgbClr val="002060"/>
                </a:solidFill>
              </a:rPr>
              <a:t>      </a:t>
            </a:r>
            <a:r>
              <a:rPr lang="en-US" sz="2400" dirty="0" err="1" smtClean="0">
                <a:solidFill>
                  <a:srgbClr val="002060"/>
                </a:solidFill>
              </a:rPr>
              <a:t>Dự</a:t>
            </a:r>
            <a:r>
              <a:rPr lang="en-US" sz="2400" dirty="0" smtClean="0">
                <a:solidFill>
                  <a:srgbClr val="002060"/>
                </a:solidFill>
              </a:rPr>
              <a:t> </a:t>
            </a:r>
            <a:r>
              <a:rPr lang="en-US" sz="2400" dirty="0" err="1" smtClean="0">
                <a:solidFill>
                  <a:srgbClr val="002060"/>
                </a:solidFill>
              </a:rPr>
              <a:t>kiến</a:t>
            </a:r>
            <a:r>
              <a:rPr lang="en-US" sz="2400" dirty="0" smtClean="0">
                <a:solidFill>
                  <a:srgbClr val="002060"/>
                </a:solidFill>
              </a:rPr>
              <a:t> </a:t>
            </a:r>
            <a:r>
              <a:rPr lang="en-US" sz="2400" dirty="0" err="1">
                <a:solidFill>
                  <a:srgbClr val="002060"/>
                </a:solidFill>
              </a:rPr>
              <a:t>xây</a:t>
            </a:r>
            <a:r>
              <a:rPr lang="en-US" sz="2400" dirty="0">
                <a:solidFill>
                  <a:srgbClr val="002060"/>
                </a:solidFill>
              </a:rPr>
              <a:t> </a:t>
            </a:r>
            <a:r>
              <a:rPr lang="en-US" sz="2400" dirty="0" err="1">
                <a:solidFill>
                  <a:srgbClr val="002060"/>
                </a:solidFill>
              </a:rPr>
              <a:t>dựng</a:t>
            </a:r>
            <a:r>
              <a:rPr lang="en-US" sz="2400" dirty="0">
                <a:solidFill>
                  <a:srgbClr val="002060"/>
                </a:solidFill>
              </a:rPr>
              <a:t> ma </a:t>
            </a:r>
            <a:r>
              <a:rPr lang="en-US" sz="2400" dirty="0" err="1">
                <a:solidFill>
                  <a:srgbClr val="002060"/>
                </a:solidFill>
              </a:rPr>
              <a:t>trận</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đặc</a:t>
            </a:r>
            <a:r>
              <a:rPr lang="en-US" sz="2400" dirty="0">
                <a:solidFill>
                  <a:srgbClr val="002060"/>
                </a:solidFill>
              </a:rPr>
              <a:t> </a:t>
            </a:r>
            <a:r>
              <a:rPr lang="en-US" sz="2400" dirty="0" err="1">
                <a:solidFill>
                  <a:srgbClr val="002060"/>
                </a:solidFill>
              </a:rPr>
              <a:t>tả</a:t>
            </a:r>
            <a:r>
              <a:rPr lang="en-US" sz="2400" dirty="0">
                <a:solidFill>
                  <a:srgbClr val="002060"/>
                </a:solidFill>
              </a:rPr>
              <a:t> </a:t>
            </a:r>
            <a:r>
              <a:rPr lang="en-US" sz="2400" dirty="0" err="1">
                <a:solidFill>
                  <a:srgbClr val="002060"/>
                </a:solidFill>
              </a:rPr>
              <a:t>đề</a:t>
            </a:r>
            <a:r>
              <a:rPr lang="en-US" sz="2400" dirty="0">
                <a:solidFill>
                  <a:srgbClr val="002060"/>
                </a:solidFill>
              </a:rPr>
              <a:t> </a:t>
            </a:r>
            <a:r>
              <a:rPr lang="en-US" sz="2400" dirty="0" err="1" smtClean="0">
                <a:solidFill>
                  <a:srgbClr val="002060"/>
                </a:solidFill>
              </a:rPr>
              <a:t>đánh</a:t>
            </a:r>
            <a:r>
              <a:rPr lang="en-US" sz="2400" dirty="0" smtClean="0">
                <a:solidFill>
                  <a:srgbClr val="002060"/>
                </a:solidFill>
              </a:rPr>
              <a:t> </a:t>
            </a:r>
            <a:r>
              <a:rPr lang="en-US" sz="2400" dirty="0" err="1" smtClean="0">
                <a:solidFill>
                  <a:srgbClr val="002060"/>
                </a:solidFill>
              </a:rPr>
              <a:t>giá</a:t>
            </a:r>
            <a:r>
              <a:rPr lang="en-US" sz="2400" dirty="0" smtClean="0">
                <a:solidFill>
                  <a:srgbClr val="002060"/>
                </a:solidFill>
              </a:rPr>
              <a:t> </a:t>
            </a:r>
            <a:r>
              <a:rPr lang="en-US" sz="2400" dirty="0" err="1">
                <a:solidFill>
                  <a:srgbClr val="002060"/>
                </a:solidFill>
              </a:rPr>
              <a:t>định</a:t>
            </a:r>
            <a:r>
              <a:rPr lang="en-US" sz="2400" dirty="0">
                <a:solidFill>
                  <a:srgbClr val="002060"/>
                </a:solidFill>
              </a:rPr>
              <a:t> </a:t>
            </a:r>
            <a:r>
              <a:rPr lang="en-US" sz="2400" dirty="0" err="1">
                <a:solidFill>
                  <a:srgbClr val="002060"/>
                </a:solidFill>
              </a:rPr>
              <a:t>kì</a:t>
            </a:r>
            <a:r>
              <a:rPr lang="en-US" sz="2400" dirty="0">
                <a:solidFill>
                  <a:srgbClr val="002060"/>
                </a:solidFill>
              </a:rPr>
              <a:t> </a:t>
            </a:r>
            <a:r>
              <a:rPr lang="en-US" sz="2400" dirty="0" err="1">
                <a:solidFill>
                  <a:srgbClr val="002060"/>
                </a:solidFill>
              </a:rPr>
              <a:t>môn</a:t>
            </a:r>
            <a:r>
              <a:rPr lang="en-US" sz="2400" dirty="0">
                <a:solidFill>
                  <a:srgbClr val="002060"/>
                </a:solidFill>
              </a:rPr>
              <a:t> </a:t>
            </a:r>
            <a:r>
              <a:rPr lang="en-US" sz="2400" dirty="0" err="1">
                <a:solidFill>
                  <a:srgbClr val="002060"/>
                </a:solidFill>
              </a:rPr>
              <a:t>Ngữ</a:t>
            </a:r>
            <a:r>
              <a:rPr lang="en-US" sz="2400" dirty="0">
                <a:solidFill>
                  <a:srgbClr val="002060"/>
                </a:solidFill>
              </a:rPr>
              <a:t> </a:t>
            </a:r>
            <a:r>
              <a:rPr lang="en-US" sz="2400" dirty="0" err="1">
                <a:solidFill>
                  <a:srgbClr val="002060"/>
                </a:solidFill>
              </a:rPr>
              <a:t>văn</a:t>
            </a:r>
            <a:r>
              <a:rPr lang="en-US" sz="2400" dirty="0">
                <a:solidFill>
                  <a:srgbClr val="002060"/>
                </a:solidFill>
              </a:rPr>
              <a:t> </a:t>
            </a:r>
            <a:r>
              <a:rPr lang="en-US" sz="2400" dirty="0" smtClean="0">
                <a:solidFill>
                  <a:srgbClr val="002060"/>
                </a:solidFill>
              </a:rPr>
              <a:t>ở THPT</a:t>
            </a:r>
            <a:r>
              <a:rPr lang="en-US" sz="2400" dirty="0">
                <a:solidFill>
                  <a:srgbClr val="002060"/>
                </a:solidFill>
              </a:rPr>
              <a:t>. </a:t>
            </a:r>
            <a:endParaRPr lang="en-US" sz="2400" dirty="0" smtClean="0">
              <a:solidFill>
                <a:srgbClr val="002060"/>
              </a:solidFill>
            </a:endParaRPr>
          </a:p>
          <a:p>
            <a:pPr algn="just">
              <a:lnSpc>
                <a:spcPct val="125000"/>
              </a:lnSpc>
            </a:pPr>
            <a:r>
              <a:rPr lang="en-US" sz="2400" dirty="0">
                <a:solidFill>
                  <a:srgbClr val="002060"/>
                </a:solidFill>
              </a:rPr>
              <a:t> </a:t>
            </a:r>
            <a:r>
              <a:rPr lang="en-US" sz="2400" dirty="0" smtClean="0">
                <a:solidFill>
                  <a:srgbClr val="002060"/>
                </a:solidFill>
              </a:rPr>
              <a:t>     </a:t>
            </a:r>
            <a:r>
              <a:rPr lang="en-US" sz="2400" dirty="0" err="1" smtClean="0">
                <a:solidFill>
                  <a:srgbClr val="002060"/>
                </a:solidFill>
              </a:rPr>
              <a:t>Căn</a:t>
            </a:r>
            <a:r>
              <a:rPr lang="en-US" sz="2400" dirty="0" smtClean="0">
                <a:solidFill>
                  <a:srgbClr val="002060"/>
                </a:solidFill>
              </a:rPr>
              <a:t> </a:t>
            </a:r>
            <a:r>
              <a:rPr lang="en-US" sz="2400" dirty="0" err="1">
                <a:solidFill>
                  <a:srgbClr val="002060"/>
                </a:solidFill>
              </a:rPr>
              <a:t>cứ</a:t>
            </a:r>
            <a:r>
              <a:rPr lang="en-US" sz="2400" dirty="0">
                <a:solidFill>
                  <a:srgbClr val="002060"/>
                </a:solidFill>
              </a:rPr>
              <a:t> </a:t>
            </a:r>
            <a:r>
              <a:rPr lang="en-US" sz="2400" dirty="0" err="1">
                <a:solidFill>
                  <a:srgbClr val="002060"/>
                </a:solidFill>
              </a:rPr>
              <a:t>vào</a:t>
            </a:r>
            <a:r>
              <a:rPr lang="en-US" sz="2400" dirty="0">
                <a:solidFill>
                  <a:srgbClr val="002060"/>
                </a:solidFill>
              </a:rPr>
              <a:t> </a:t>
            </a:r>
            <a:r>
              <a:rPr lang="en-US" sz="2400" dirty="0" err="1" smtClean="0">
                <a:solidFill>
                  <a:srgbClr val="002060"/>
                </a:solidFill>
              </a:rPr>
              <a:t>yêu</a:t>
            </a:r>
            <a:r>
              <a:rPr lang="en-US" sz="2400" dirty="0" smtClean="0">
                <a:solidFill>
                  <a:srgbClr val="002060"/>
                </a:solidFill>
              </a:rPr>
              <a:t> </a:t>
            </a:r>
            <a:r>
              <a:rPr lang="en-US" sz="2400" dirty="0" err="1" smtClean="0">
                <a:solidFill>
                  <a:srgbClr val="002060"/>
                </a:solidFill>
              </a:rPr>
              <a:t>cầu</a:t>
            </a:r>
            <a:r>
              <a:rPr lang="en-US" sz="2400" dirty="0" smtClean="0">
                <a:solidFill>
                  <a:srgbClr val="002060"/>
                </a:solidFill>
              </a:rPr>
              <a:t> </a:t>
            </a:r>
            <a:r>
              <a:rPr lang="en-US" sz="2400" dirty="0" err="1" smtClean="0">
                <a:solidFill>
                  <a:srgbClr val="002060"/>
                </a:solidFill>
              </a:rPr>
              <a:t>cần</a:t>
            </a:r>
            <a:r>
              <a:rPr lang="en-US" sz="2400" dirty="0" smtClean="0">
                <a:solidFill>
                  <a:srgbClr val="002060"/>
                </a:solidFill>
              </a:rPr>
              <a:t> </a:t>
            </a:r>
            <a:r>
              <a:rPr lang="en-US" sz="2400" dirty="0" err="1" smtClean="0">
                <a:solidFill>
                  <a:srgbClr val="002060"/>
                </a:solidFill>
              </a:rPr>
              <a:t>đạt</a:t>
            </a:r>
            <a:r>
              <a:rPr lang="en-US" sz="2400" dirty="0" smtClean="0">
                <a:solidFill>
                  <a:srgbClr val="002060"/>
                </a:solidFill>
              </a:rPr>
              <a:t>, </a:t>
            </a:r>
            <a:r>
              <a:rPr lang="en-US" sz="2400" dirty="0" err="1">
                <a:solidFill>
                  <a:srgbClr val="002060"/>
                </a:solidFill>
              </a:rPr>
              <a:t>nội</a:t>
            </a:r>
            <a:r>
              <a:rPr lang="en-US" sz="2400" dirty="0">
                <a:solidFill>
                  <a:srgbClr val="002060"/>
                </a:solidFill>
              </a:rPr>
              <a:t> </a:t>
            </a:r>
            <a:r>
              <a:rPr lang="en-US" sz="2400" dirty="0" smtClean="0">
                <a:solidFill>
                  <a:srgbClr val="002060"/>
                </a:solidFill>
              </a:rPr>
              <a:t>dung </a:t>
            </a:r>
            <a:r>
              <a:rPr lang="en-US" sz="2400" dirty="0" err="1" smtClean="0">
                <a:solidFill>
                  <a:srgbClr val="002060"/>
                </a:solidFill>
              </a:rPr>
              <a:t>dạy</a:t>
            </a:r>
            <a:r>
              <a:rPr lang="en-US" sz="2400" dirty="0" smtClean="0">
                <a:solidFill>
                  <a:srgbClr val="002060"/>
                </a:solidFill>
              </a:rPr>
              <a:t> </a:t>
            </a:r>
            <a:r>
              <a:rPr lang="en-US" sz="2400" dirty="0" err="1" smtClean="0">
                <a:solidFill>
                  <a:srgbClr val="002060"/>
                </a:solidFill>
              </a:rPr>
              <a:t>học</a:t>
            </a:r>
            <a:r>
              <a:rPr lang="en-US" sz="2400" dirty="0" smtClean="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thời</a:t>
            </a:r>
            <a:r>
              <a:rPr lang="en-US" sz="2400" dirty="0">
                <a:solidFill>
                  <a:srgbClr val="002060"/>
                </a:solidFill>
              </a:rPr>
              <a:t> </a:t>
            </a:r>
            <a:r>
              <a:rPr lang="en-US" sz="2400" dirty="0" err="1">
                <a:solidFill>
                  <a:srgbClr val="002060"/>
                </a:solidFill>
              </a:rPr>
              <a:t>lượng</a:t>
            </a:r>
            <a:r>
              <a:rPr lang="en-US" sz="2400" dirty="0">
                <a:solidFill>
                  <a:srgbClr val="002060"/>
                </a:solidFill>
              </a:rPr>
              <a:t> </a:t>
            </a:r>
            <a:r>
              <a:rPr lang="en-US" sz="2400" dirty="0" err="1">
                <a:solidFill>
                  <a:srgbClr val="002060"/>
                </a:solidFill>
              </a:rPr>
              <a:t>quy</a:t>
            </a:r>
            <a:r>
              <a:rPr lang="en-US" sz="2400" dirty="0">
                <a:solidFill>
                  <a:srgbClr val="002060"/>
                </a:solidFill>
              </a:rPr>
              <a:t> </a:t>
            </a:r>
            <a:r>
              <a:rPr lang="en-US" sz="2400" dirty="0" err="1">
                <a:solidFill>
                  <a:srgbClr val="002060"/>
                </a:solidFill>
              </a:rPr>
              <a:t>định</a:t>
            </a:r>
            <a:r>
              <a:rPr lang="en-US" sz="2400" dirty="0">
                <a:solidFill>
                  <a:srgbClr val="002060"/>
                </a:solidFill>
              </a:rPr>
              <a:t> </a:t>
            </a:r>
            <a:r>
              <a:rPr lang="en-US" sz="2400" dirty="0" err="1">
                <a:solidFill>
                  <a:srgbClr val="002060"/>
                </a:solidFill>
              </a:rPr>
              <a:t>cho</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mạch</a:t>
            </a:r>
            <a:r>
              <a:rPr lang="en-US" sz="2400" dirty="0">
                <a:solidFill>
                  <a:srgbClr val="002060"/>
                </a:solidFill>
              </a:rPr>
              <a:t> </a:t>
            </a:r>
            <a:r>
              <a:rPr lang="en-US" sz="2400" dirty="0" err="1" smtClean="0">
                <a:solidFill>
                  <a:srgbClr val="002060"/>
                </a:solidFill>
              </a:rPr>
              <a:t>Đọc</a:t>
            </a:r>
            <a:r>
              <a:rPr lang="en-US" sz="2400" dirty="0" smtClean="0">
                <a:solidFill>
                  <a:srgbClr val="002060"/>
                </a:solidFill>
              </a:rPr>
              <a:t> – </a:t>
            </a:r>
            <a:r>
              <a:rPr lang="en-US" sz="2400" dirty="0" err="1" smtClean="0">
                <a:solidFill>
                  <a:srgbClr val="002060"/>
                </a:solidFill>
              </a:rPr>
              <a:t>Viết</a:t>
            </a:r>
            <a:r>
              <a:rPr lang="en-US" sz="2400" dirty="0" smtClean="0">
                <a:solidFill>
                  <a:srgbClr val="002060"/>
                </a:solidFill>
              </a:rPr>
              <a:t> – </a:t>
            </a:r>
            <a:r>
              <a:rPr lang="en-US" sz="2400" dirty="0" err="1" smtClean="0">
                <a:solidFill>
                  <a:srgbClr val="002060"/>
                </a:solidFill>
              </a:rPr>
              <a:t>Nói</a:t>
            </a:r>
            <a:r>
              <a:rPr lang="en-US" sz="2400" dirty="0" smtClean="0">
                <a:solidFill>
                  <a:srgbClr val="002060"/>
                </a:solidFill>
              </a:rPr>
              <a:t> </a:t>
            </a:r>
            <a:r>
              <a:rPr lang="en-US" sz="2400" dirty="0" err="1" smtClean="0">
                <a:solidFill>
                  <a:srgbClr val="002060"/>
                </a:solidFill>
              </a:rPr>
              <a:t>và</a:t>
            </a:r>
            <a:r>
              <a:rPr lang="en-US" sz="2400" dirty="0" smtClean="0">
                <a:solidFill>
                  <a:srgbClr val="002060"/>
                </a:solidFill>
              </a:rPr>
              <a:t> </a:t>
            </a:r>
            <a:r>
              <a:rPr lang="en-US" sz="2400" dirty="0" err="1" smtClean="0">
                <a:solidFill>
                  <a:srgbClr val="002060"/>
                </a:solidFill>
              </a:rPr>
              <a:t>nghe</a:t>
            </a:r>
            <a:r>
              <a:rPr lang="en-US" sz="2400" dirty="0" smtClean="0">
                <a:solidFill>
                  <a:srgbClr val="002060"/>
                </a:solidFill>
              </a:rPr>
              <a:t> </a:t>
            </a:r>
            <a:r>
              <a:rPr lang="en-US" sz="2400" dirty="0" err="1">
                <a:solidFill>
                  <a:srgbClr val="002060"/>
                </a:solidFill>
              </a:rPr>
              <a:t>của</a:t>
            </a:r>
            <a:r>
              <a:rPr lang="en-US" sz="2400" dirty="0">
                <a:solidFill>
                  <a:srgbClr val="002060"/>
                </a:solidFill>
              </a:rPr>
              <a:t> </a:t>
            </a:r>
            <a:r>
              <a:rPr lang="en-US" sz="2400" dirty="0" smtClean="0">
                <a:solidFill>
                  <a:srgbClr val="002060"/>
                </a:solidFill>
              </a:rPr>
              <a:t>CT, </a:t>
            </a:r>
            <a:r>
              <a:rPr lang="en-US" sz="2400" dirty="0" err="1" smtClean="0">
                <a:solidFill>
                  <a:srgbClr val="002060"/>
                </a:solidFill>
              </a:rPr>
              <a:t>dự</a:t>
            </a:r>
            <a:r>
              <a:rPr lang="en-US" sz="2400" dirty="0" smtClean="0">
                <a:solidFill>
                  <a:srgbClr val="002060"/>
                </a:solidFill>
              </a:rPr>
              <a:t> </a:t>
            </a:r>
            <a:r>
              <a:rPr lang="en-US" sz="2400" dirty="0" err="1">
                <a:solidFill>
                  <a:srgbClr val="002060"/>
                </a:solidFill>
              </a:rPr>
              <a:t>kiến</a:t>
            </a:r>
            <a:r>
              <a:rPr lang="en-US" sz="2400" dirty="0">
                <a:solidFill>
                  <a:srgbClr val="002060"/>
                </a:solidFill>
              </a:rPr>
              <a:t> </a:t>
            </a:r>
            <a:r>
              <a:rPr lang="en-US" sz="2400" dirty="0" err="1">
                <a:solidFill>
                  <a:srgbClr val="002060"/>
                </a:solidFill>
              </a:rPr>
              <a:t>phân</a:t>
            </a:r>
            <a:r>
              <a:rPr lang="en-US" sz="2400" dirty="0">
                <a:solidFill>
                  <a:srgbClr val="002060"/>
                </a:solidFill>
              </a:rPr>
              <a:t> </a:t>
            </a:r>
            <a:r>
              <a:rPr lang="en-US" sz="2400" dirty="0" err="1">
                <a:solidFill>
                  <a:srgbClr val="002060"/>
                </a:solidFill>
              </a:rPr>
              <a:t>bố</a:t>
            </a:r>
            <a:r>
              <a:rPr lang="en-US" sz="2400" dirty="0">
                <a:solidFill>
                  <a:srgbClr val="002060"/>
                </a:solidFill>
              </a:rPr>
              <a:t> </a:t>
            </a:r>
            <a:r>
              <a:rPr lang="en-US" sz="2400" dirty="0" err="1">
                <a:solidFill>
                  <a:srgbClr val="002060"/>
                </a:solidFill>
              </a:rPr>
              <a:t>nội</a:t>
            </a:r>
            <a:r>
              <a:rPr lang="en-US" sz="2400" dirty="0">
                <a:solidFill>
                  <a:srgbClr val="002060"/>
                </a:solidFill>
              </a:rPr>
              <a:t> dung </a:t>
            </a:r>
            <a:r>
              <a:rPr lang="en-US" sz="2400" dirty="0" err="1" smtClean="0">
                <a:solidFill>
                  <a:srgbClr val="002060"/>
                </a:solidFill>
              </a:rPr>
              <a:t>đánh</a:t>
            </a:r>
            <a:r>
              <a:rPr lang="en-US" sz="2400" dirty="0" smtClean="0">
                <a:solidFill>
                  <a:srgbClr val="002060"/>
                </a:solidFill>
              </a:rPr>
              <a:t> </a:t>
            </a:r>
            <a:r>
              <a:rPr lang="en-US" sz="2400" dirty="0" err="1" smtClean="0">
                <a:solidFill>
                  <a:srgbClr val="002060"/>
                </a:solidFill>
              </a:rPr>
              <a:t>giá</a:t>
            </a:r>
            <a:r>
              <a:rPr lang="en-US" sz="2400" dirty="0" smtClean="0">
                <a:solidFill>
                  <a:srgbClr val="002060"/>
                </a:solidFill>
              </a:rPr>
              <a:t> </a:t>
            </a:r>
            <a:r>
              <a:rPr lang="en-US" sz="2400" dirty="0" err="1">
                <a:solidFill>
                  <a:srgbClr val="002060"/>
                </a:solidFill>
              </a:rPr>
              <a:t>và</a:t>
            </a:r>
            <a:r>
              <a:rPr lang="en-US" sz="2400" dirty="0">
                <a:solidFill>
                  <a:srgbClr val="002060"/>
                </a:solidFill>
              </a:rPr>
              <a:t> </a:t>
            </a:r>
            <a:r>
              <a:rPr lang="en-US" sz="2400" dirty="0" err="1" smtClean="0">
                <a:solidFill>
                  <a:srgbClr val="002060"/>
                </a:solidFill>
              </a:rPr>
              <a:t>tỉ</a:t>
            </a:r>
            <a:r>
              <a:rPr lang="en-US" sz="2400" dirty="0" smtClean="0">
                <a:solidFill>
                  <a:srgbClr val="002060"/>
                </a:solidFill>
              </a:rPr>
              <a:t> </a:t>
            </a:r>
            <a:r>
              <a:rPr lang="en-US" sz="2400" dirty="0" err="1">
                <a:solidFill>
                  <a:srgbClr val="002060"/>
                </a:solidFill>
              </a:rPr>
              <a:t>lệ</a:t>
            </a:r>
            <a:r>
              <a:rPr lang="en-US" sz="2400" dirty="0">
                <a:solidFill>
                  <a:srgbClr val="002060"/>
                </a:solidFill>
              </a:rPr>
              <a:t> </a:t>
            </a:r>
            <a:r>
              <a:rPr lang="en-US" sz="2400" dirty="0" err="1">
                <a:solidFill>
                  <a:srgbClr val="002060"/>
                </a:solidFill>
              </a:rPr>
              <a:t>điểm</a:t>
            </a:r>
            <a:r>
              <a:rPr lang="en-US" sz="2400" dirty="0">
                <a:solidFill>
                  <a:srgbClr val="002060"/>
                </a:solidFill>
              </a:rPr>
              <a:t> </a:t>
            </a:r>
            <a:r>
              <a:rPr lang="en-US" sz="2400" dirty="0" err="1">
                <a:solidFill>
                  <a:srgbClr val="002060"/>
                </a:solidFill>
              </a:rPr>
              <a:t>cho</a:t>
            </a:r>
            <a:r>
              <a:rPr lang="en-US" sz="2400" dirty="0">
                <a:solidFill>
                  <a:srgbClr val="002060"/>
                </a:solidFill>
              </a:rPr>
              <a:t> </a:t>
            </a:r>
            <a:r>
              <a:rPr lang="en-US" sz="2400" dirty="0" err="1">
                <a:solidFill>
                  <a:srgbClr val="002060"/>
                </a:solidFill>
              </a:rPr>
              <a:t>hai</a:t>
            </a:r>
            <a:r>
              <a:rPr lang="en-US" sz="2400" dirty="0">
                <a:solidFill>
                  <a:srgbClr val="002060"/>
                </a:solidFill>
              </a:rPr>
              <a:t> </a:t>
            </a:r>
            <a:r>
              <a:rPr lang="en-US" sz="2400" dirty="0" err="1">
                <a:solidFill>
                  <a:srgbClr val="002060"/>
                </a:solidFill>
              </a:rPr>
              <a:t>phần</a:t>
            </a:r>
            <a:r>
              <a:rPr lang="en-US" sz="2400" dirty="0">
                <a:solidFill>
                  <a:srgbClr val="002060"/>
                </a:solidFill>
              </a:rPr>
              <a:t> </a:t>
            </a:r>
            <a:r>
              <a:rPr lang="en-US" sz="2400" dirty="0" err="1" smtClean="0">
                <a:solidFill>
                  <a:srgbClr val="002060"/>
                </a:solidFill>
              </a:rPr>
              <a:t>Đọc</a:t>
            </a:r>
            <a:r>
              <a:rPr lang="en-US" sz="2400" dirty="0" smtClean="0">
                <a:solidFill>
                  <a:srgbClr val="002060"/>
                </a:solidFill>
              </a:rPr>
              <a:t> </a:t>
            </a:r>
            <a:r>
              <a:rPr lang="en-US" sz="2400" dirty="0" err="1" smtClean="0">
                <a:solidFill>
                  <a:srgbClr val="002060"/>
                </a:solidFill>
              </a:rPr>
              <a:t>và</a:t>
            </a:r>
            <a:r>
              <a:rPr lang="en-US" sz="2400" dirty="0" smtClean="0">
                <a:solidFill>
                  <a:srgbClr val="002060"/>
                </a:solidFill>
              </a:rPr>
              <a:t> </a:t>
            </a:r>
            <a:r>
              <a:rPr lang="en-US" sz="2400" dirty="0" err="1" smtClean="0">
                <a:solidFill>
                  <a:srgbClr val="002060"/>
                </a:solidFill>
              </a:rPr>
              <a:t>Viết</a:t>
            </a:r>
            <a:r>
              <a:rPr lang="en-US" sz="2400" dirty="0" smtClean="0">
                <a:solidFill>
                  <a:srgbClr val="002060"/>
                </a:solidFill>
              </a:rPr>
              <a:t>: 50 – 50 (60/40). </a:t>
            </a:r>
          </a:p>
          <a:p>
            <a:pPr algn="just">
              <a:lnSpc>
                <a:spcPct val="125000"/>
              </a:lnSpc>
            </a:pPr>
            <a:r>
              <a:rPr lang="en-US" sz="2400" dirty="0">
                <a:solidFill>
                  <a:srgbClr val="002060"/>
                </a:solidFill>
              </a:rPr>
              <a:t> </a:t>
            </a:r>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a:solidFill>
                  <a:srgbClr val="002060"/>
                </a:solidFill>
              </a:rPr>
              <a:t>hỏi</a:t>
            </a:r>
            <a:r>
              <a:rPr lang="en-US" sz="2400" dirty="0">
                <a:solidFill>
                  <a:srgbClr val="002060"/>
                </a:solidFill>
              </a:rPr>
              <a:t> </a:t>
            </a:r>
            <a:r>
              <a:rPr lang="en-US" sz="2400" dirty="0" err="1">
                <a:solidFill>
                  <a:srgbClr val="002060"/>
                </a:solidFill>
              </a:rPr>
              <a:t>cho</a:t>
            </a:r>
            <a:r>
              <a:rPr lang="en-US" sz="2400" dirty="0">
                <a:solidFill>
                  <a:srgbClr val="002060"/>
                </a:solidFill>
              </a:rPr>
              <a:t> </a:t>
            </a:r>
            <a:r>
              <a:rPr lang="en-US" sz="2400" dirty="0" err="1">
                <a:solidFill>
                  <a:srgbClr val="002060"/>
                </a:solidFill>
              </a:rPr>
              <a:t>phần</a:t>
            </a:r>
            <a:r>
              <a:rPr lang="en-US" sz="2400" dirty="0">
                <a:solidFill>
                  <a:srgbClr val="002060"/>
                </a:solidFill>
              </a:rPr>
              <a:t> </a:t>
            </a:r>
            <a:r>
              <a:rPr lang="en-US" sz="2400" dirty="0" err="1">
                <a:solidFill>
                  <a:srgbClr val="002060"/>
                </a:solidFill>
              </a:rPr>
              <a:t>Đ</a:t>
            </a:r>
            <a:r>
              <a:rPr lang="en-US" sz="2400" dirty="0" err="1" smtClean="0">
                <a:solidFill>
                  <a:srgbClr val="002060"/>
                </a:solidFill>
              </a:rPr>
              <a:t>ọc</a:t>
            </a:r>
            <a:r>
              <a:rPr lang="en-US" sz="2400" dirty="0" smtClean="0">
                <a:solidFill>
                  <a:srgbClr val="002060"/>
                </a:solidFill>
              </a:rPr>
              <a:t> </a:t>
            </a:r>
            <a:r>
              <a:rPr lang="en-US" sz="2400" dirty="0" err="1" smtClean="0">
                <a:solidFill>
                  <a:srgbClr val="002060"/>
                </a:solidFill>
              </a:rPr>
              <a:t>khoảng</a:t>
            </a:r>
            <a:r>
              <a:rPr lang="en-US" sz="2400" dirty="0" smtClean="0">
                <a:solidFill>
                  <a:srgbClr val="002060"/>
                </a:solidFill>
              </a:rPr>
              <a:t> </a:t>
            </a:r>
            <a:r>
              <a:rPr lang="en-US" sz="2400" dirty="0">
                <a:solidFill>
                  <a:srgbClr val="002060"/>
                </a:solidFill>
              </a:rPr>
              <a:t>10 </a:t>
            </a:r>
            <a:r>
              <a:rPr lang="en-US" sz="2400" dirty="0" err="1" smtClean="0">
                <a:solidFill>
                  <a:srgbClr val="002060"/>
                </a:solidFill>
              </a:rPr>
              <a:t>câu</a:t>
            </a:r>
            <a:r>
              <a:rPr lang="en-US" sz="2400" dirty="0" smtClean="0">
                <a:solidFill>
                  <a:srgbClr val="002060"/>
                </a:solidFill>
              </a:rPr>
              <a:t>, </a:t>
            </a:r>
            <a:r>
              <a:rPr lang="en-US" sz="2400" dirty="0" err="1">
                <a:solidFill>
                  <a:srgbClr val="002060"/>
                </a:solidFill>
              </a:rPr>
              <a:t>theo</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mức</a:t>
            </a:r>
            <a:r>
              <a:rPr lang="en-US" sz="2400" dirty="0">
                <a:solidFill>
                  <a:srgbClr val="002060"/>
                </a:solidFill>
              </a:rPr>
              <a:t> </a:t>
            </a:r>
            <a:r>
              <a:rPr lang="en-US" sz="2400" dirty="0" err="1" smtClean="0">
                <a:solidFill>
                  <a:srgbClr val="002060"/>
                </a:solidFill>
              </a:rPr>
              <a:t>độ</a:t>
            </a:r>
            <a:r>
              <a:rPr lang="en-US" sz="2400" dirty="0">
                <a:solidFill>
                  <a:srgbClr val="002060"/>
                </a:solidFill>
              </a:rPr>
              <a:t>:</a:t>
            </a:r>
            <a:r>
              <a:rPr lang="en-US" sz="2400" dirty="0" smtClean="0">
                <a:solidFill>
                  <a:srgbClr val="002060"/>
                </a:solidFill>
              </a:rPr>
              <a:t> </a:t>
            </a:r>
            <a:r>
              <a:rPr lang="en-US" sz="2400" dirty="0" err="1" smtClean="0">
                <a:solidFill>
                  <a:srgbClr val="002060"/>
                </a:solidFill>
              </a:rPr>
              <a:t>nhận</a:t>
            </a:r>
            <a:r>
              <a:rPr lang="en-US" sz="2400" dirty="0" smtClean="0">
                <a:solidFill>
                  <a:srgbClr val="002060"/>
                </a:solidFill>
              </a:rPr>
              <a:t> </a:t>
            </a:r>
            <a:r>
              <a:rPr lang="en-US" sz="2400" dirty="0" err="1" smtClean="0">
                <a:solidFill>
                  <a:srgbClr val="002060"/>
                </a:solidFill>
              </a:rPr>
              <a:t>biết</a:t>
            </a:r>
            <a:r>
              <a:rPr lang="en-US" sz="2400" dirty="0" smtClean="0">
                <a:solidFill>
                  <a:srgbClr val="002060"/>
                </a:solidFill>
              </a:rPr>
              <a:t>,  </a:t>
            </a:r>
            <a:r>
              <a:rPr lang="en-US" sz="2400" dirty="0" err="1" smtClean="0">
                <a:solidFill>
                  <a:srgbClr val="002060"/>
                </a:solidFill>
              </a:rPr>
              <a:t>thông</a:t>
            </a:r>
            <a:r>
              <a:rPr lang="en-US" sz="2400" dirty="0" smtClean="0">
                <a:solidFill>
                  <a:srgbClr val="002060"/>
                </a:solidFill>
              </a:rPr>
              <a:t> </a:t>
            </a:r>
            <a:r>
              <a:rPr lang="en-US" sz="2400" dirty="0" err="1" smtClean="0">
                <a:solidFill>
                  <a:srgbClr val="002060"/>
                </a:solidFill>
              </a:rPr>
              <a:t>hiểu</a:t>
            </a:r>
            <a:r>
              <a:rPr lang="en-US" sz="2400" dirty="0">
                <a:solidFill>
                  <a:srgbClr val="002060"/>
                </a:solidFill>
              </a:rPr>
              <a:t>, </a:t>
            </a:r>
            <a:r>
              <a:rPr lang="en-US" sz="2400" dirty="0" err="1">
                <a:solidFill>
                  <a:srgbClr val="002060"/>
                </a:solidFill>
              </a:rPr>
              <a:t>v</a:t>
            </a:r>
            <a:r>
              <a:rPr lang="en-US" sz="2400" dirty="0" err="1" smtClean="0">
                <a:solidFill>
                  <a:srgbClr val="002060"/>
                </a:solidFill>
              </a:rPr>
              <a:t>ận</a:t>
            </a:r>
            <a:r>
              <a:rPr lang="en-US" sz="2400" dirty="0" smtClean="0">
                <a:solidFill>
                  <a:srgbClr val="002060"/>
                </a:solidFill>
              </a:rPr>
              <a:t> </a:t>
            </a:r>
            <a:r>
              <a:rPr lang="en-US" sz="2400" dirty="0" err="1" smtClean="0">
                <a:solidFill>
                  <a:srgbClr val="002060"/>
                </a:solidFill>
              </a:rPr>
              <a:t>dụng</a:t>
            </a:r>
            <a:r>
              <a:rPr lang="en-US" sz="2400" dirty="0" smtClean="0">
                <a:solidFill>
                  <a:srgbClr val="002060"/>
                </a:solidFill>
              </a:rPr>
              <a:t>, </a:t>
            </a:r>
            <a:r>
              <a:rPr lang="en-US" sz="2400" dirty="0" err="1">
                <a:solidFill>
                  <a:srgbClr val="002060"/>
                </a:solidFill>
              </a:rPr>
              <a:t>dựa</a:t>
            </a:r>
            <a:r>
              <a:rPr lang="en-US" sz="2400" dirty="0">
                <a:solidFill>
                  <a:srgbClr val="002060"/>
                </a:solidFill>
              </a:rPr>
              <a:t> </a:t>
            </a:r>
            <a:r>
              <a:rPr lang="en-US" sz="2400" dirty="0" err="1">
                <a:solidFill>
                  <a:srgbClr val="002060"/>
                </a:solidFill>
              </a:rPr>
              <a:t>trên</a:t>
            </a:r>
            <a:r>
              <a:rPr lang="en-US" sz="2400" dirty="0">
                <a:solidFill>
                  <a:srgbClr val="002060"/>
                </a:solidFill>
              </a:rPr>
              <a:t> </a:t>
            </a:r>
            <a:r>
              <a:rPr lang="en-US" sz="2400" dirty="0" err="1" smtClean="0">
                <a:solidFill>
                  <a:srgbClr val="002060"/>
                </a:solidFill>
              </a:rPr>
              <a:t>ngữ</a:t>
            </a:r>
            <a:r>
              <a:rPr lang="en-US" sz="2400" dirty="0" smtClean="0">
                <a:solidFill>
                  <a:srgbClr val="002060"/>
                </a:solidFill>
              </a:rPr>
              <a:t> </a:t>
            </a:r>
            <a:r>
              <a:rPr lang="en-US" sz="2400" dirty="0" err="1">
                <a:solidFill>
                  <a:srgbClr val="002060"/>
                </a:solidFill>
              </a:rPr>
              <a:t>liệu</a:t>
            </a:r>
            <a:r>
              <a:rPr lang="en-US" sz="2400" dirty="0">
                <a:solidFill>
                  <a:srgbClr val="002060"/>
                </a:solidFill>
              </a:rPr>
              <a:t> </a:t>
            </a:r>
            <a:r>
              <a:rPr lang="en-US" sz="2400" dirty="0" err="1" smtClean="0">
                <a:solidFill>
                  <a:srgbClr val="002060"/>
                </a:solidFill>
              </a:rPr>
              <a:t>mới</a:t>
            </a:r>
            <a:r>
              <a:rPr lang="en-US" sz="2400" dirty="0" smtClean="0">
                <a:solidFill>
                  <a:srgbClr val="002060"/>
                </a:solidFill>
              </a:rPr>
              <a:t>.</a:t>
            </a:r>
          </a:p>
          <a:p>
            <a:pPr algn="just">
              <a:lnSpc>
                <a:spcPct val="125000"/>
              </a:lnSpc>
            </a:pPr>
            <a:r>
              <a:rPr lang="en-US" sz="2400" dirty="0">
                <a:solidFill>
                  <a:srgbClr val="002060"/>
                </a:solidFill>
              </a:rPr>
              <a:t> </a:t>
            </a:r>
            <a:r>
              <a:rPr lang="en-US" sz="2400" dirty="0" smtClean="0">
                <a:solidFill>
                  <a:srgbClr val="002060"/>
                </a:solidFill>
              </a:rPr>
              <a:t>     </a:t>
            </a:r>
            <a:r>
              <a:rPr lang="en-US" sz="2400" dirty="0" err="1" smtClean="0">
                <a:solidFill>
                  <a:srgbClr val="002060"/>
                </a:solidFill>
              </a:rPr>
              <a:t>Phần</a:t>
            </a:r>
            <a:r>
              <a:rPr lang="en-US" sz="2400" dirty="0" smtClean="0">
                <a:solidFill>
                  <a:srgbClr val="002060"/>
                </a:solidFill>
              </a:rPr>
              <a:t> </a:t>
            </a:r>
            <a:r>
              <a:rPr lang="en-US" sz="2400" dirty="0" err="1">
                <a:solidFill>
                  <a:srgbClr val="002060"/>
                </a:solidFill>
              </a:rPr>
              <a:t>V</a:t>
            </a:r>
            <a:r>
              <a:rPr lang="en-US" sz="2400" dirty="0" err="1" smtClean="0">
                <a:solidFill>
                  <a:srgbClr val="002060"/>
                </a:solidFill>
              </a:rPr>
              <a:t>iết</a:t>
            </a:r>
            <a:r>
              <a:rPr lang="en-US" sz="2400" dirty="0" smtClean="0">
                <a:solidFill>
                  <a:srgbClr val="002060"/>
                </a:solidFill>
              </a:rPr>
              <a:t> </a:t>
            </a:r>
            <a:r>
              <a:rPr lang="en-US" sz="2400" dirty="0" err="1">
                <a:solidFill>
                  <a:srgbClr val="002060"/>
                </a:solidFill>
              </a:rPr>
              <a:t>bám</a:t>
            </a:r>
            <a:r>
              <a:rPr lang="en-US" sz="2400" dirty="0">
                <a:solidFill>
                  <a:srgbClr val="002060"/>
                </a:solidFill>
              </a:rPr>
              <a:t> </a:t>
            </a:r>
            <a:r>
              <a:rPr lang="en-US" sz="2400" dirty="0" err="1">
                <a:solidFill>
                  <a:srgbClr val="002060"/>
                </a:solidFill>
              </a:rPr>
              <a:t>theo</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kiểu</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quy</a:t>
            </a:r>
            <a:r>
              <a:rPr lang="en-US" sz="2400" dirty="0">
                <a:solidFill>
                  <a:srgbClr val="002060"/>
                </a:solidFill>
              </a:rPr>
              <a:t> </a:t>
            </a:r>
            <a:r>
              <a:rPr lang="en-US" sz="2400" dirty="0" err="1">
                <a:solidFill>
                  <a:srgbClr val="002060"/>
                </a:solidFill>
              </a:rPr>
              <a:t>định</a:t>
            </a:r>
            <a:r>
              <a:rPr lang="en-US" sz="2400" dirty="0">
                <a:solidFill>
                  <a:srgbClr val="002060"/>
                </a:solidFill>
              </a:rPr>
              <a:t> </a:t>
            </a:r>
            <a:r>
              <a:rPr lang="en-US" sz="2400" dirty="0" err="1">
                <a:solidFill>
                  <a:srgbClr val="002060"/>
                </a:solidFill>
              </a:rPr>
              <a:t>của</a:t>
            </a:r>
            <a:r>
              <a:rPr lang="en-US" sz="2400" dirty="0">
                <a:solidFill>
                  <a:srgbClr val="002060"/>
                </a:solidFill>
              </a:rPr>
              <a:t> CT. </a:t>
            </a:r>
          </a:p>
          <a:p>
            <a:pPr algn="just">
              <a:lnSpc>
                <a:spcPct val="125000"/>
              </a:lnSpc>
            </a:pPr>
            <a:r>
              <a:rPr lang="en-US" sz="2400" dirty="0" smtClean="0">
                <a:solidFill>
                  <a:srgbClr val="002060"/>
                </a:solidFill>
              </a:rPr>
              <a:t>      </a:t>
            </a:r>
            <a:r>
              <a:rPr lang="en-US" sz="2400" dirty="0" err="1" smtClean="0">
                <a:solidFill>
                  <a:srgbClr val="002060"/>
                </a:solidFill>
              </a:rPr>
              <a:t>Thời</a:t>
            </a:r>
            <a:r>
              <a:rPr lang="en-US" sz="2400" dirty="0" smtClean="0">
                <a:solidFill>
                  <a:srgbClr val="002060"/>
                </a:solidFill>
              </a:rPr>
              <a:t> </a:t>
            </a:r>
            <a:r>
              <a:rPr lang="en-US" sz="2400" dirty="0" err="1">
                <a:solidFill>
                  <a:srgbClr val="002060"/>
                </a:solidFill>
              </a:rPr>
              <a:t>gian</a:t>
            </a:r>
            <a:r>
              <a:rPr lang="en-US" sz="2400" dirty="0">
                <a:solidFill>
                  <a:srgbClr val="002060"/>
                </a:solidFill>
              </a:rPr>
              <a:t> </a:t>
            </a:r>
            <a:r>
              <a:rPr lang="en-US" sz="2400" dirty="0" err="1">
                <a:solidFill>
                  <a:srgbClr val="002060"/>
                </a:solidFill>
              </a:rPr>
              <a:t>làm</a:t>
            </a:r>
            <a:r>
              <a:rPr lang="en-US" sz="2400" dirty="0">
                <a:solidFill>
                  <a:srgbClr val="002060"/>
                </a:solidFill>
              </a:rPr>
              <a:t> </a:t>
            </a:r>
            <a:r>
              <a:rPr lang="en-US" sz="2400" dirty="0" err="1">
                <a:solidFill>
                  <a:srgbClr val="002060"/>
                </a:solidFill>
              </a:rPr>
              <a:t>bài</a:t>
            </a:r>
            <a:r>
              <a:rPr lang="en-US" sz="2400" dirty="0">
                <a:solidFill>
                  <a:srgbClr val="002060"/>
                </a:solidFill>
              </a:rPr>
              <a:t> </a:t>
            </a:r>
            <a:r>
              <a:rPr lang="en-US" sz="2400" dirty="0" err="1">
                <a:solidFill>
                  <a:srgbClr val="002060"/>
                </a:solidFill>
              </a:rPr>
              <a:t>dự</a:t>
            </a:r>
            <a:r>
              <a:rPr lang="en-US" sz="2400" dirty="0">
                <a:solidFill>
                  <a:srgbClr val="002060"/>
                </a:solidFill>
              </a:rPr>
              <a:t> </a:t>
            </a:r>
            <a:r>
              <a:rPr lang="en-US" sz="2400" dirty="0" err="1">
                <a:solidFill>
                  <a:srgbClr val="002060"/>
                </a:solidFill>
              </a:rPr>
              <a:t>kiến</a:t>
            </a:r>
            <a:r>
              <a:rPr lang="en-US" sz="2400" dirty="0">
                <a:solidFill>
                  <a:srgbClr val="002060"/>
                </a:solidFill>
              </a:rPr>
              <a:t> 90 </a:t>
            </a:r>
            <a:r>
              <a:rPr lang="en-US" sz="2400" dirty="0" err="1">
                <a:solidFill>
                  <a:srgbClr val="002060"/>
                </a:solidFill>
              </a:rPr>
              <a:t>phút</a:t>
            </a:r>
            <a:r>
              <a:rPr lang="en-US" sz="2400" dirty="0" smtClean="0">
                <a:solidFill>
                  <a:srgbClr val="002060"/>
                </a:solidFill>
              </a:rPr>
              <a:t>.</a:t>
            </a:r>
            <a:endParaRPr lang="en-US" sz="2400" dirty="0">
              <a:solidFill>
                <a:srgbClr val="002060"/>
              </a:solidFill>
              <a:latin typeface="Arial (Body)"/>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179</a:t>
            </a:fld>
            <a:endParaRPr lang="en-US"/>
          </a:p>
        </p:txBody>
      </p:sp>
    </p:spTree>
    <p:extLst>
      <p:ext uri="{BB962C8B-B14F-4D97-AF65-F5344CB8AC3E}">
        <p14:creationId xmlns:p14="http://schemas.microsoft.com/office/powerpoint/2010/main" val="30465632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5574" y="1622322"/>
            <a:ext cx="5899355" cy="4093428"/>
          </a:xfrm>
          <a:prstGeom prst="rect">
            <a:avLst/>
          </a:prstGeom>
        </p:spPr>
        <p:txBody>
          <a:bodyPr wrap="square">
            <a:spAutoFit/>
          </a:bodyPr>
          <a:lstStyle/>
          <a:p>
            <a:pPr indent="228600" algn="just">
              <a:lnSpc>
                <a:spcPct val="125000"/>
              </a:lnSpc>
              <a:spcBef>
                <a:spcPts val="600"/>
              </a:spcBef>
              <a:spcAft>
                <a:spcPts val="600"/>
              </a:spcAft>
            </a:pPr>
            <a:r>
              <a:rPr lang="en-US" sz="22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200" b="1" i="1"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2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200" b="1" i="1"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2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200" b="1" i="1"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n-US" sz="22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200" b="1" i="1"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US" sz="2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a:t>
            </a:r>
            <a:r>
              <a:rPr lang="en-US" sz="2400" err="1">
                <a:solidFill>
                  <a:srgbClr val="002060"/>
                </a:solidFill>
                <a:latin typeface="Arial" panose="020B0604020202020204" pitchFamily="34" charset="0"/>
                <a:cs typeface="Arial" panose="020B0604020202020204" pitchFamily="34" charset="0"/>
              </a:rPr>
              <a:t>được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đặt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sau</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cuối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cùng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phần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Khung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giản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giúp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nhận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hiện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tượng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vấn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được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thực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hành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Ngữ</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liệu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kế</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chủ</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yếu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lấy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từ</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hiểu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p>
          <a:p>
            <a:pPr indent="228600" algn="just">
              <a:lnSpc>
                <a:spcPct val="125000"/>
              </a:lnSpc>
              <a:spcBef>
                <a:spcPts val="600"/>
              </a:spcBef>
              <a:spcAft>
                <a:spcPts val="600"/>
              </a:spcAft>
            </a:pP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228600" algn="just">
              <a:lnSpc>
                <a:spcPct val="125000"/>
              </a:lnSpc>
              <a:spcBef>
                <a:spcPts val="600"/>
              </a:spcBef>
              <a:spcAft>
                <a:spcPts val="600"/>
              </a:spcAft>
            </a:pPr>
            <a:r>
              <a:rPr lang="en-US" sz="2400" b="1">
                <a:solidFill>
                  <a:srgbClr val="002060"/>
                </a:solidFill>
                <a:cs typeface="Arial" panose="020B0604020202020204" pitchFamily="34" charset="0"/>
              </a:rPr>
              <a:t>    </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6639" y="586997"/>
            <a:ext cx="3826161" cy="5374478"/>
          </a:xfrm>
          <a:prstGeom prst="rect">
            <a:avLst/>
          </a:prstGeom>
        </p:spPr>
      </p:pic>
      <p:sp>
        <p:nvSpPr>
          <p:cNvPr id="4" name="Slide Number Placeholder 3"/>
          <p:cNvSpPr>
            <a:spLocks noGrp="1"/>
          </p:cNvSpPr>
          <p:nvPr>
            <p:ph type="sldNum" sz="quarter" idx="12"/>
          </p:nvPr>
        </p:nvSpPr>
        <p:spPr/>
        <p:txBody>
          <a:bodyPr/>
          <a:lstStyle/>
          <a:p>
            <a:fld id="{0C846248-0222-4A3A-B22E-4E2A0B918D57}" type="slidenum">
              <a:rPr lang="en-US" smtClean="0"/>
              <a:pPr/>
              <a:t>18</a:t>
            </a:fld>
            <a:endParaRPr lang="en-US"/>
          </a:p>
        </p:txBody>
      </p:sp>
    </p:spTree>
    <p:extLst>
      <p:ext uri="{BB962C8B-B14F-4D97-AF65-F5344CB8AC3E}">
        <p14:creationId xmlns:p14="http://schemas.microsoft.com/office/powerpoint/2010/main" val="1872569248"/>
      </p:ext>
    </p:extLst>
  </p:cSld>
  <p:clrMapOvr>
    <a:masterClrMapping/>
  </p:clrMapOvr>
  <p:transition spd="slow">
    <p:randomBar dir="vert"/>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507999" y="897092"/>
            <a:ext cx="10956413" cy="5539978"/>
          </a:xfrm>
          <a:prstGeom prst="rect">
            <a:avLst/>
          </a:prstGeom>
        </p:spPr>
        <p:txBody>
          <a:bodyPr wrap="square">
            <a:spAutoFit/>
          </a:bodyPr>
          <a:lstStyle/>
          <a:p>
            <a:pPr marL="457189" algn="ctr">
              <a:lnSpc>
                <a:spcPct val="150000"/>
              </a:lnSpc>
              <a:spcBef>
                <a:spcPts val="600"/>
              </a:spcBef>
              <a:spcAft>
                <a:spcPts val="600"/>
              </a:spcAft>
            </a:pPr>
            <a:r>
              <a:rPr lang="en-US" sz="2400" b="1">
                <a:solidFill>
                  <a:srgbClr val="002060"/>
                </a:solidFill>
                <a:latin typeface="Arial (Body)"/>
                <a:ea typeface="Calibri" panose="020F0502020204030204" pitchFamily="34" charset="0"/>
                <a:cs typeface="Arial" panose="020B0604020202020204" pitchFamily="34" charset="0"/>
              </a:rPr>
              <a:t>MỘT SỐ LƯU Ý TRONG VIỆC LẬP KẾ HOẠCH </a:t>
            </a:r>
          </a:p>
          <a:p>
            <a:pPr marL="457189" algn="ctr">
              <a:lnSpc>
                <a:spcPct val="150000"/>
              </a:lnSpc>
              <a:spcBef>
                <a:spcPts val="600"/>
              </a:spcBef>
              <a:spcAft>
                <a:spcPts val="600"/>
              </a:spcAft>
            </a:pPr>
            <a:r>
              <a:rPr lang="en-US" sz="2400" b="1">
                <a:solidFill>
                  <a:srgbClr val="002060"/>
                </a:solidFill>
                <a:latin typeface="Arial (Body)"/>
                <a:ea typeface="Calibri" panose="020F0502020204030204" pitchFamily="34" charset="0"/>
                <a:cs typeface="Arial" panose="020B0604020202020204" pitchFamily="34" charset="0"/>
              </a:rPr>
              <a:t>DẠY HỌC </a:t>
            </a:r>
            <a:r>
              <a:rPr lang="en-US" sz="2400" b="1" i="1">
                <a:solidFill>
                  <a:srgbClr val="002060"/>
                </a:solidFill>
                <a:latin typeface="Arial (Body)"/>
                <a:ea typeface="Calibri" panose="020F0502020204030204" pitchFamily="34" charset="0"/>
                <a:cs typeface="Arial" panose="020B0604020202020204" pitchFamily="34" charset="0"/>
              </a:rPr>
              <a:t>NGỮ VĂN </a:t>
            </a:r>
            <a:r>
              <a:rPr lang="vi-VN" sz="2400" b="1" i="1">
                <a:solidFill>
                  <a:srgbClr val="002060"/>
                </a:solidFill>
                <a:latin typeface="Arial (Body)"/>
                <a:ea typeface="Calibri" panose="020F0502020204030204" pitchFamily="34" charset="0"/>
                <a:cs typeface="Arial" panose="020B0604020202020204" pitchFamily="34" charset="0"/>
              </a:rPr>
              <a:t>10</a:t>
            </a:r>
          </a:p>
          <a:p>
            <a:pPr marL="457189" algn="just">
              <a:lnSpc>
                <a:spcPct val="150000"/>
              </a:lnSpc>
              <a:spcBef>
                <a:spcPts val="600"/>
              </a:spcBef>
              <a:spcAft>
                <a:spcPts val="600"/>
              </a:spcAft>
            </a:pPr>
            <a:r>
              <a:rPr lang="vi-VN"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Việc</a:t>
            </a:r>
            <a:r>
              <a:rPr lang="en-US" sz="2400">
                <a:solidFill>
                  <a:srgbClr val="002060"/>
                </a:solidFill>
                <a:latin typeface="Arial (Body)"/>
                <a:ea typeface="Calibri" panose="020F0502020204030204" pitchFamily="34" charset="0"/>
                <a:cs typeface="Arial" panose="020B0604020202020204" pitchFamily="34" charset="0"/>
              </a:rPr>
              <a:t> lập kế hoạch dạy học </a:t>
            </a:r>
            <a:r>
              <a:rPr lang="en-US" sz="2400" i="1">
                <a:solidFill>
                  <a:srgbClr val="002060"/>
                </a:solidFill>
                <a:latin typeface="Arial (Body)"/>
                <a:ea typeface="Calibri" panose="020F0502020204030204" pitchFamily="34" charset="0"/>
                <a:cs typeface="Arial" panose="020B0604020202020204" pitchFamily="34" charset="0"/>
              </a:rPr>
              <a:t>Ngữ </a:t>
            </a:r>
            <a:r>
              <a:rPr lang="en-US" sz="2400" i="1" err="1">
                <a:solidFill>
                  <a:srgbClr val="002060"/>
                </a:solidFill>
                <a:latin typeface="Arial (Body)"/>
                <a:ea typeface="Calibri" panose="020F0502020204030204" pitchFamily="34" charset="0"/>
                <a:cs typeface="Arial" panose="020B0604020202020204" pitchFamily="34" charset="0"/>
              </a:rPr>
              <a:t>văn</a:t>
            </a:r>
            <a:r>
              <a:rPr lang="en-US" sz="2400" i="1">
                <a:solidFill>
                  <a:srgbClr val="002060"/>
                </a:solidFill>
                <a:latin typeface="Arial (Body)"/>
                <a:ea typeface="Calibri" panose="020F0502020204030204" pitchFamily="34" charset="0"/>
                <a:cs typeface="Arial" panose="020B0604020202020204" pitchFamily="34" charset="0"/>
              </a:rPr>
              <a:t> </a:t>
            </a:r>
            <a:r>
              <a:rPr lang="vi-VN" sz="2400" i="1">
                <a:solidFill>
                  <a:srgbClr val="002060"/>
                </a:solidFill>
                <a:latin typeface="Arial (Body)"/>
                <a:ea typeface="Calibri" panose="020F0502020204030204" pitchFamily="34" charset="0"/>
                <a:cs typeface="Arial" panose="020B0604020202020204" pitchFamily="34" charset="0"/>
              </a:rPr>
              <a:t>10</a:t>
            </a:r>
            <a:r>
              <a:rPr lang="en-US" sz="2400" i="1">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trong</a:t>
            </a:r>
            <a:r>
              <a:rPr lang="en-US" sz="2400">
                <a:solidFill>
                  <a:srgbClr val="002060"/>
                </a:solidFill>
                <a:latin typeface="Arial (Body)"/>
                <a:ea typeface="Calibri" panose="020F0502020204030204" pitchFamily="34" charset="0"/>
                <a:cs typeface="Arial" panose="020B0604020202020204" pitchFamily="34" charset="0"/>
              </a:rPr>
              <a:t> cả năm học cần căn cứ vào thời lượng của môn học trong Chương trình giáo dục </a:t>
            </a:r>
            <a:r>
              <a:rPr lang="en-US" sz="2400" err="1">
                <a:solidFill>
                  <a:srgbClr val="002060"/>
                </a:solidFill>
                <a:latin typeface="Arial (Body)"/>
                <a:ea typeface="Calibri" panose="020F0502020204030204" pitchFamily="34" charset="0"/>
                <a:cs typeface="Arial" panose="020B0604020202020204" pitchFamily="34" charset="0"/>
              </a:rPr>
              <a:t>phổ</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thông</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môn</a:t>
            </a:r>
            <a:r>
              <a:rPr lang="en-US" sz="2400">
                <a:solidFill>
                  <a:srgbClr val="002060"/>
                </a:solidFill>
                <a:latin typeface="Arial (Body)"/>
                <a:ea typeface="Calibri" panose="020F0502020204030204" pitchFamily="34" charset="0"/>
                <a:cs typeface="Arial" panose="020B0604020202020204" pitchFamily="34" charset="0"/>
              </a:rPr>
              <a:t> Ngữ văn năm 2018, các VB hướng dẫn của Bộ Giáo dục </a:t>
            </a:r>
            <a:r>
              <a:rPr lang="en-US" sz="2400" err="1">
                <a:solidFill>
                  <a:srgbClr val="002060"/>
                </a:solidFill>
                <a:latin typeface="Arial (Body)"/>
                <a:ea typeface="Calibri" panose="020F0502020204030204" pitchFamily="34" charset="0"/>
                <a:cs typeface="Arial" panose="020B0604020202020204" pitchFamily="34" charset="0"/>
              </a:rPr>
              <a:t>và</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Đào</a:t>
            </a:r>
            <a:r>
              <a:rPr lang="en-US" sz="2400">
                <a:solidFill>
                  <a:srgbClr val="002060"/>
                </a:solidFill>
                <a:latin typeface="Arial (Body)"/>
                <a:ea typeface="Calibri" panose="020F0502020204030204" pitchFamily="34" charset="0"/>
                <a:cs typeface="Arial" panose="020B0604020202020204" pitchFamily="34" charset="0"/>
              </a:rPr>
              <a:t> tạo, các cơ quan quản lí giáo dục và kế hoạch năm học của nhà trường. </a:t>
            </a:r>
          </a:p>
          <a:p>
            <a:pPr marL="457189" algn="just">
              <a:lnSpc>
                <a:spcPct val="150000"/>
              </a:lnSpc>
              <a:spcBef>
                <a:spcPts val="600"/>
              </a:spcBef>
              <a:spcAft>
                <a:spcPts val="600"/>
              </a:spcAft>
            </a:pPr>
            <a:r>
              <a:rPr lang="en-US" sz="2400" i="1">
                <a:solidFill>
                  <a:srgbClr val="002060"/>
                </a:solidFill>
                <a:latin typeface="Arial (Body)"/>
                <a:ea typeface="Calibri" panose="020F0502020204030204" pitchFamily="34" charset="0"/>
                <a:cs typeface="Arial" panose="020B0604020202020204" pitchFamily="34" charset="0"/>
              </a:rPr>
              <a:t>	</a:t>
            </a:r>
            <a:r>
              <a:rPr lang="en-US" sz="2400" i="1" err="1">
                <a:solidFill>
                  <a:srgbClr val="002060"/>
                </a:solidFill>
                <a:latin typeface="Arial (Body)"/>
                <a:ea typeface="Calibri" panose="020F0502020204030204" pitchFamily="34" charset="0"/>
                <a:cs typeface="Arial" panose="020B0604020202020204" pitchFamily="34" charset="0"/>
              </a:rPr>
              <a:t>Ngữ</a:t>
            </a:r>
            <a:r>
              <a:rPr lang="en-US" sz="2400" i="1">
                <a:solidFill>
                  <a:srgbClr val="002060"/>
                </a:solidFill>
                <a:latin typeface="Arial (Body)"/>
                <a:ea typeface="Calibri" panose="020F0502020204030204" pitchFamily="34" charset="0"/>
                <a:cs typeface="Arial" panose="020B0604020202020204" pitchFamily="34" charset="0"/>
              </a:rPr>
              <a:t> </a:t>
            </a:r>
            <a:r>
              <a:rPr lang="en-US" sz="2400" i="1" err="1">
                <a:solidFill>
                  <a:srgbClr val="002060"/>
                </a:solidFill>
                <a:latin typeface="Arial (Body)"/>
                <a:ea typeface="Calibri" panose="020F0502020204030204" pitchFamily="34" charset="0"/>
                <a:cs typeface="Arial" panose="020B0604020202020204" pitchFamily="34" charset="0"/>
              </a:rPr>
              <a:t>văn</a:t>
            </a:r>
            <a:r>
              <a:rPr lang="en-US" sz="2400" i="1">
                <a:solidFill>
                  <a:srgbClr val="002060"/>
                </a:solidFill>
                <a:latin typeface="Arial (Body)"/>
                <a:ea typeface="Calibri" panose="020F0502020204030204" pitchFamily="34" charset="0"/>
                <a:cs typeface="Arial" panose="020B0604020202020204" pitchFamily="34" charset="0"/>
              </a:rPr>
              <a:t> </a:t>
            </a:r>
            <a:r>
              <a:rPr lang="vi-VN" sz="2400" i="1">
                <a:solidFill>
                  <a:srgbClr val="002060"/>
                </a:solidFill>
                <a:latin typeface="Arial (Body)"/>
                <a:ea typeface="Calibri" panose="020F0502020204030204" pitchFamily="34" charset="0"/>
                <a:cs typeface="Arial" panose="020B0604020202020204" pitchFamily="34" charset="0"/>
              </a:rPr>
              <a:t>10</a:t>
            </a:r>
            <a:r>
              <a:rPr lang="en-US" sz="2400">
                <a:solidFill>
                  <a:srgbClr val="002060"/>
                </a:solidFill>
                <a:latin typeface="Arial (Body)"/>
                <a:ea typeface="Calibri" panose="020F0502020204030204" pitchFamily="34" charset="0"/>
                <a:cs typeface="Arial" panose="020B0604020202020204" pitchFamily="34" charset="0"/>
              </a:rPr>
              <a:t> được thiết kế trên cơ </a:t>
            </a:r>
            <a:r>
              <a:rPr lang="en-US" sz="2400" err="1">
                <a:solidFill>
                  <a:srgbClr val="002060"/>
                </a:solidFill>
                <a:latin typeface="Arial (Body)"/>
                <a:ea typeface="Calibri" panose="020F0502020204030204" pitchFamily="34" charset="0"/>
                <a:cs typeface="Arial" panose="020B0604020202020204" pitchFamily="34" charset="0"/>
              </a:rPr>
              <a:t>sở</a:t>
            </a:r>
            <a:r>
              <a:rPr lang="en-US" sz="2400">
                <a:solidFill>
                  <a:srgbClr val="002060"/>
                </a:solidFill>
                <a:latin typeface="Arial (Body)"/>
                <a:ea typeface="Calibri" panose="020F0502020204030204" pitchFamily="34" charset="0"/>
                <a:cs typeface="Arial" panose="020B0604020202020204" pitchFamily="34" charset="0"/>
              </a:rPr>
              <a:t> 1</a:t>
            </a:r>
            <a:r>
              <a:rPr lang="vi-VN" sz="2400">
                <a:solidFill>
                  <a:srgbClr val="002060"/>
                </a:solidFill>
                <a:latin typeface="Arial (Body)"/>
                <a:ea typeface="Calibri" panose="020F0502020204030204" pitchFamily="34" charset="0"/>
                <a:cs typeface="Arial" panose="020B0604020202020204" pitchFamily="34" charset="0"/>
              </a:rPr>
              <a:t>05</a:t>
            </a:r>
            <a:r>
              <a:rPr lang="en-US" sz="2400">
                <a:solidFill>
                  <a:srgbClr val="002060"/>
                </a:solidFill>
                <a:latin typeface="Arial (Body)"/>
                <a:ea typeface="Calibri" panose="020F0502020204030204" pitchFamily="34" charset="0"/>
                <a:cs typeface="Arial" panose="020B0604020202020204" pitchFamily="34" charset="0"/>
              </a:rPr>
              <a:t> </a:t>
            </a:r>
            <a:r>
              <a:rPr lang="en-US" sz="2400" err="1">
                <a:solidFill>
                  <a:srgbClr val="002060"/>
                </a:solidFill>
                <a:latin typeface="Arial (Body)"/>
                <a:ea typeface="Calibri" panose="020F0502020204030204" pitchFamily="34" charset="0"/>
                <a:cs typeface="Arial" panose="020B0604020202020204" pitchFamily="34" charset="0"/>
              </a:rPr>
              <a:t>tiết</a:t>
            </a:r>
            <a:r>
              <a:rPr lang="en-US" sz="2400">
                <a:solidFill>
                  <a:srgbClr val="002060"/>
                </a:solidFill>
                <a:latin typeface="Arial (Body)"/>
                <a:ea typeface="Calibri" panose="020F0502020204030204" pitchFamily="34" charset="0"/>
                <a:cs typeface="Arial" panose="020B0604020202020204" pitchFamily="34" charset="0"/>
              </a:rPr>
              <a:t>/ 35 tuần thực học (trung </a:t>
            </a:r>
            <a:r>
              <a:rPr lang="en-US" sz="2400" err="1">
                <a:solidFill>
                  <a:srgbClr val="002060"/>
                </a:solidFill>
                <a:latin typeface="Arial (Body)"/>
                <a:ea typeface="Calibri" panose="020F0502020204030204" pitchFamily="34" charset="0"/>
                <a:cs typeface="Arial" panose="020B0604020202020204" pitchFamily="34" charset="0"/>
              </a:rPr>
              <a:t>bình</a:t>
            </a:r>
            <a:r>
              <a:rPr lang="en-US" sz="2400">
                <a:solidFill>
                  <a:srgbClr val="002060"/>
                </a:solidFill>
                <a:latin typeface="Arial (Body)"/>
                <a:ea typeface="Calibri" panose="020F0502020204030204" pitchFamily="34" charset="0"/>
                <a:cs typeface="Arial" panose="020B0604020202020204" pitchFamily="34" charset="0"/>
              </a:rPr>
              <a:t> </a:t>
            </a:r>
            <a:r>
              <a:rPr lang="vi-VN" sz="2400">
                <a:solidFill>
                  <a:srgbClr val="002060"/>
                </a:solidFill>
                <a:latin typeface="Arial (Body)"/>
                <a:ea typeface="Calibri" panose="020F0502020204030204" pitchFamily="34" charset="0"/>
                <a:cs typeface="Arial" panose="020B0604020202020204" pitchFamily="34" charset="0"/>
              </a:rPr>
              <a:t>3</a:t>
            </a:r>
            <a:r>
              <a:rPr lang="en-US" sz="2400">
                <a:solidFill>
                  <a:srgbClr val="002060"/>
                </a:solidFill>
                <a:latin typeface="Arial (Body)"/>
                <a:ea typeface="Calibri" panose="020F0502020204030204" pitchFamily="34" charset="0"/>
                <a:cs typeface="Arial" panose="020B0604020202020204" pitchFamily="34" charset="0"/>
              </a:rPr>
              <a:t> tiết/ tuần). </a:t>
            </a:r>
            <a:r>
              <a:rPr lang="vi-VN" sz="2400">
                <a:solidFill>
                  <a:srgbClr val="002060"/>
                </a:solidFill>
                <a:latin typeface="Arial (Body)"/>
                <a:cs typeface="Arial" panose="020B0604020202020204" pitchFamily="34" charset="0"/>
              </a:rPr>
              <a:t>Tài liệu chuyên đề học tập: 35 tiết/</a:t>
            </a:r>
            <a:r>
              <a:rPr lang="en-US" sz="2400">
                <a:solidFill>
                  <a:srgbClr val="002060"/>
                </a:solidFill>
                <a:latin typeface="Arial (Body)"/>
                <a:cs typeface="Arial" panose="020B0604020202020204" pitchFamily="34" charset="0"/>
              </a:rPr>
              <a:t> </a:t>
            </a:r>
            <a:r>
              <a:rPr lang="vi-VN" sz="2400">
                <a:solidFill>
                  <a:srgbClr val="002060"/>
                </a:solidFill>
                <a:latin typeface="Arial (Body)"/>
                <a:cs typeface="Arial" panose="020B0604020202020204" pitchFamily="34" charset="0"/>
              </a:rPr>
              <a:t>3 chuyển đề. Lập kế hoạch theo lịch chung của trường.</a:t>
            </a:r>
            <a:endParaRPr lang="en-US" sz="2400">
              <a:solidFill>
                <a:srgbClr val="002060"/>
              </a:solidFill>
              <a:latin typeface="Arial (Body)"/>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180</a:t>
            </a:fld>
            <a:endParaRPr lang="en-US"/>
          </a:p>
        </p:txBody>
      </p:sp>
    </p:spTree>
    <p:extLst>
      <p:ext uri="{BB962C8B-B14F-4D97-AF65-F5344CB8AC3E}">
        <p14:creationId xmlns:p14="http://schemas.microsoft.com/office/powerpoint/2010/main" val="38953300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57562464"/>
              </p:ext>
            </p:extLst>
          </p:nvPr>
        </p:nvGraphicFramePr>
        <p:xfrm>
          <a:off x="-2" y="-186813"/>
          <a:ext cx="12192002" cy="7167716"/>
        </p:xfrm>
        <a:graphic>
          <a:graphicData uri="http://schemas.openxmlformats.org/drawingml/2006/table">
            <a:tbl>
              <a:tblPr firstRow="1" firstCol="1" bandRow="1">
                <a:tableStyleId>{5C22544A-7EE6-4342-B048-85BDC9FD1C3A}</a:tableStyleId>
              </a:tblPr>
              <a:tblGrid>
                <a:gridCol w="1201215">
                  <a:extLst>
                    <a:ext uri="{9D8B030D-6E8A-4147-A177-3AD203B41FA5}">
                      <a16:colId xmlns:a16="http://schemas.microsoft.com/office/drawing/2014/main" val="2147612606"/>
                    </a:ext>
                  </a:extLst>
                </a:gridCol>
                <a:gridCol w="3573987">
                  <a:extLst>
                    <a:ext uri="{9D8B030D-6E8A-4147-A177-3AD203B41FA5}">
                      <a16:colId xmlns:a16="http://schemas.microsoft.com/office/drawing/2014/main" val="2335125126"/>
                    </a:ext>
                  </a:extLst>
                </a:gridCol>
                <a:gridCol w="7416800">
                  <a:extLst>
                    <a:ext uri="{9D8B030D-6E8A-4147-A177-3AD203B41FA5}">
                      <a16:colId xmlns:a16="http://schemas.microsoft.com/office/drawing/2014/main" val="3203705991"/>
                    </a:ext>
                  </a:extLst>
                </a:gridCol>
              </a:tblGrid>
              <a:tr h="718595">
                <a:tc>
                  <a:txBody>
                    <a:bodyPr/>
                    <a:lstStyle/>
                    <a:p>
                      <a:pPr marL="274320" marR="0" algn="just">
                        <a:lnSpc>
                          <a:spcPct val="125000"/>
                        </a:lnSpc>
                        <a:spcBef>
                          <a:spcPts val="600"/>
                        </a:spcBef>
                        <a:spcAft>
                          <a:spcPts val="600"/>
                        </a:spcAft>
                      </a:pPr>
                      <a:r>
                        <a:rPr lang="en-US" sz="2000">
                          <a:effectLst/>
                          <a:latin typeface="Arial" panose="020B0604020202020204" pitchFamily="34" charset="0"/>
                          <a:cs typeface="Arial" panose="020B0604020202020204" pitchFamily="34" charset="0"/>
                        </a:rPr>
                        <a:t>STT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274320" marR="0" algn="just">
                        <a:lnSpc>
                          <a:spcPct val="125000"/>
                        </a:lnSpc>
                        <a:spcBef>
                          <a:spcPts val="600"/>
                        </a:spcBef>
                        <a:spcAft>
                          <a:spcPts val="600"/>
                        </a:spcAft>
                      </a:pPr>
                      <a:r>
                        <a:rPr lang="en-US" sz="2000" err="1">
                          <a:effectLst/>
                          <a:latin typeface="Arial" panose="020B0604020202020204" pitchFamily="34" charset="0"/>
                          <a:cs typeface="Arial" panose="020B0604020202020204" pitchFamily="34" charset="0"/>
                        </a:rPr>
                        <a:t>Tên</a:t>
                      </a:r>
                      <a:r>
                        <a:rPr lang="en-US" sz="2000">
                          <a:effectLst/>
                          <a:latin typeface="Arial" panose="020B0604020202020204" pitchFamily="34" charset="0"/>
                          <a:cs typeface="Arial" panose="020B0604020202020204" pitchFamily="34" charset="0"/>
                        </a:rPr>
                        <a:t> </a:t>
                      </a:r>
                      <a:r>
                        <a:rPr lang="en-US" sz="2000" err="1">
                          <a:effectLst/>
                          <a:latin typeface="Arial" panose="020B0604020202020204" pitchFamily="34" charset="0"/>
                          <a:cs typeface="Arial" panose="020B0604020202020204" pitchFamily="34" charset="0"/>
                        </a:rPr>
                        <a:t>bài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274320" marR="0" algn="just">
                        <a:lnSpc>
                          <a:spcPct val="125000"/>
                        </a:lnSpc>
                        <a:spcBef>
                          <a:spcPts val="600"/>
                        </a:spcBef>
                        <a:spcAft>
                          <a:spcPts val="600"/>
                        </a:spcAft>
                      </a:pPr>
                      <a:r>
                        <a:rPr lang="en-US" sz="2000">
                          <a:effectLst/>
                          <a:latin typeface="Arial" panose="020B0604020202020204" pitchFamily="34" charset="0"/>
                          <a:cs typeface="Arial" panose="020B0604020202020204" pitchFamily="34" charset="0"/>
                        </a:rPr>
                        <a:t>                                </a:t>
                      </a:r>
                      <a:r>
                        <a:rPr lang="en-US" sz="2000" err="1">
                          <a:effectLst/>
                          <a:latin typeface="Arial" panose="020B0604020202020204" pitchFamily="34" charset="0"/>
                          <a:cs typeface="Arial" panose="020B0604020202020204" pitchFamily="34" charset="0"/>
                        </a:rPr>
                        <a:t>Số</a:t>
                      </a:r>
                      <a:r>
                        <a:rPr lang="en-US" sz="2000">
                          <a:effectLst/>
                          <a:latin typeface="Arial" panose="020B0604020202020204" pitchFamily="34" charset="0"/>
                          <a:cs typeface="Arial" panose="020B0604020202020204" pitchFamily="34" charset="0"/>
                        </a:rPr>
                        <a:t> </a:t>
                      </a:r>
                      <a:r>
                        <a:rPr lang="en-US" sz="2000" err="1">
                          <a:effectLst/>
                          <a:latin typeface="Arial" panose="020B0604020202020204" pitchFamily="34" charset="0"/>
                          <a:cs typeface="Arial" panose="020B0604020202020204" pitchFamily="34" charset="0"/>
                        </a:rPr>
                        <a:t>tiết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612055316"/>
                  </a:ext>
                </a:extLst>
              </a:tr>
              <a:tr h="1122625">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1</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25000"/>
                        </a:lnSpc>
                        <a:spcBef>
                          <a:spcPts val="0"/>
                        </a:spcBef>
                        <a:spcAft>
                          <a:spcPts val="0"/>
                        </a:spcAft>
                      </a:pPr>
                      <a:r>
                        <a:rPr lang="en-US" sz="2000" b="0" kern="1200" err="1">
                          <a:solidFill>
                            <a:schemeClr val="dk1"/>
                          </a:solidFill>
                          <a:effectLst/>
                          <a:latin typeface="+mn-lt"/>
                          <a:ea typeface="+mn-ea"/>
                          <a:cs typeface="+mn-cs"/>
                        </a:rPr>
                        <a:t>Sức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hấp</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dẫn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của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truyện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kể</a:t>
                      </a:r>
                      <a:endParaRPr lang="en-US" sz="2000" b="0">
                        <a:effectLst/>
                        <a:latin typeface="+mn-lt"/>
                        <a:ea typeface="Times New Roman" panose="02020603050405020304" pitchFamily="18" charset="0"/>
                        <a:cs typeface="Arial" panose="020B0604020202020204" pitchFamily="34" charset="0"/>
                      </a:endParaRPr>
                    </a:p>
                  </a:txBody>
                  <a:tcPr marT="0" marB="0"/>
                </a:tc>
                <a:tc>
                  <a:txBody>
                    <a:bodyPr/>
                    <a:lstStyle/>
                    <a:p>
                      <a:pPr marL="0" marR="0" algn="just">
                        <a:lnSpc>
                          <a:spcPct val="125000"/>
                        </a:lnSpc>
                        <a:spcBef>
                          <a:spcPts val="0"/>
                        </a:spcBef>
                        <a:spcAft>
                          <a:spcPts val="0"/>
                        </a:spcAft>
                      </a:pPr>
                      <a:r>
                        <a:rPr lang="en-US" sz="2000" b="0" kern="1200">
                          <a:solidFill>
                            <a:schemeClr val="dk1"/>
                          </a:solidFill>
                          <a:effectLst/>
                          <a:latin typeface="+mn-lt"/>
                          <a:ea typeface="+mn-ea"/>
                          <a:cs typeface="+mn-cs"/>
                        </a:rPr>
                        <a:t>11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a:t>
                      </a:r>
                      <a:r>
                        <a:rPr lang="en-US" sz="2000" b="0" kern="1200">
                          <a:solidFill>
                            <a:schemeClr val="dk1"/>
                          </a:solidFill>
                          <a:effectLst/>
                          <a:latin typeface="+mn-lt"/>
                          <a:ea typeface="+mn-ea"/>
                          <a:cs typeface="+mn-cs"/>
                        </a:rPr>
                        <a:t>7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đọc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và</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tiếng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Việt</a:t>
                      </a:r>
                      <a:r>
                        <a:rPr lang="en-US" sz="2000" b="0" kern="1200">
                          <a:solidFill>
                            <a:schemeClr val="dk1"/>
                          </a:solidFill>
                          <a:effectLst/>
                          <a:latin typeface="+mn-lt"/>
                          <a:ea typeface="+mn-ea"/>
                          <a:cs typeface="+mn-cs"/>
                        </a:rPr>
                        <a:t>; 2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hướng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dẫn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trả</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bài</a:t>
                      </a:r>
                      <a:r>
                        <a:rPr lang="en-US" sz="2000" b="0" kern="1200">
                          <a:solidFill>
                            <a:schemeClr val="dk1"/>
                          </a:solidFill>
                          <a:effectLst/>
                          <a:latin typeface="+mn-lt"/>
                          <a:ea typeface="+mn-ea"/>
                          <a:cs typeface="+mn-cs"/>
                        </a:rPr>
                        <a:t>); </a:t>
                      </a:r>
                      <a:r>
                        <a:rPr lang="vi-VN" sz="2000" b="0" kern="1200">
                          <a:solidFill>
                            <a:schemeClr val="dk1"/>
                          </a:solidFill>
                          <a:effectLst/>
                          <a:latin typeface="+mn-lt"/>
                          <a:ea typeface="+mn-ea"/>
                          <a:cs typeface="+mn-cs"/>
                        </a:rPr>
                        <a:t>1 tiết nói và n</a:t>
                      </a:r>
                      <a:r>
                        <a:rPr lang="en-US" sz="2000" b="0" kern="1200" err="1">
                          <a:solidFill>
                            <a:schemeClr val="dk1"/>
                          </a:solidFill>
                          <a:effectLst/>
                          <a:latin typeface="+mn-lt"/>
                          <a:ea typeface="+mn-ea"/>
                          <a:cs typeface="+mn-cs"/>
                        </a:rPr>
                        <a:t>ghe</a:t>
                      </a:r>
                      <a:r>
                        <a:rPr lang="vi-VN" sz="2000" b="0" kern="1200">
                          <a:solidFill>
                            <a:schemeClr val="dk1"/>
                          </a:solidFill>
                          <a:effectLst/>
                          <a:latin typeface="+mn-lt"/>
                          <a:ea typeface="+mn-ea"/>
                          <a:cs typeface="+mn-cs"/>
                        </a:rPr>
                        <a:t>)</a:t>
                      </a:r>
                      <a:endParaRPr lang="en-US" sz="2000" b="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2422140134"/>
                  </a:ext>
                </a:extLst>
              </a:tr>
              <a:tr h="1053766">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2</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25000"/>
                        </a:lnSpc>
                        <a:spcBef>
                          <a:spcPts val="0"/>
                        </a:spcBef>
                        <a:spcAft>
                          <a:spcPts val="0"/>
                        </a:spcAft>
                      </a:pPr>
                      <a:r>
                        <a:rPr lang="en-US" sz="2000" b="0" kern="1200" err="1">
                          <a:solidFill>
                            <a:schemeClr val="dk1"/>
                          </a:solidFill>
                          <a:effectLst/>
                          <a:latin typeface="+mn-lt"/>
                          <a:ea typeface="+mn-ea"/>
                          <a:cs typeface="+mn-cs"/>
                        </a:rPr>
                        <a:t>Vẻ</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đẹp</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của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thơ</a:t>
                      </a:r>
                      <a:r>
                        <a:rPr lang="en-US" sz="2000" b="0" kern="1200">
                          <a:solidFill>
                            <a:schemeClr val="dk1"/>
                          </a:solidFill>
                          <a:effectLst/>
                          <a:latin typeface="+mn-lt"/>
                          <a:ea typeface="+mn-ea"/>
                          <a:cs typeface="+mn-cs"/>
                        </a:rPr>
                        <a:t> ca</a:t>
                      </a:r>
                      <a:endParaRPr lang="en-US" sz="2000" b="0">
                        <a:effectLst/>
                        <a:latin typeface="+mn-lt"/>
                        <a:ea typeface="Times New Roman" panose="02020603050405020304" pitchFamily="18" charset="0"/>
                        <a:cs typeface="Arial" panose="020B0604020202020204" pitchFamily="34" charset="0"/>
                      </a:endParaRPr>
                    </a:p>
                  </a:txBody>
                  <a:tcPr marT="0" marB="0"/>
                </a:tc>
                <a:tc>
                  <a:txBody>
                    <a:bodyPr/>
                    <a:lstStyle/>
                    <a:p>
                      <a:pPr marL="0" marR="0" algn="just">
                        <a:lnSpc>
                          <a:spcPct val="125000"/>
                        </a:lnSpc>
                        <a:spcBef>
                          <a:spcPts val="0"/>
                        </a:spcBef>
                        <a:spcAft>
                          <a:spcPts val="0"/>
                        </a:spcAft>
                      </a:pPr>
                      <a:r>
                        <a:rPr lang="en-US" sz="2000" b="0" kern="1200">
                          <a:solidFill>
                            <a:schemeClr val="dk1"/>
                          </a:solidFill>
                          <a:effectLst/>
                          <a:latin typeface="+mn-lt"/>
                          <a:ea typeface="+mn-ea"/>
                          <a:cs typeface="+mn-cs"/>
                        </a:rPr>
                        <a:t>11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a:t>
                      </a:r>
                      <a:r>
                        <a:rPr lang="en-US" sz="2000" b="0" kern="1200">
                          <a:solidFill>
                            <a:schemeClr val="dk1"/>
                          </a:solidFill>
                          <a:effectLst/>
                          <a:latin typeface="+mn-lt"/>
                          <a:ea typeface="+mn-ea"/>
                          <a:cs typeface="+mn-cs"/>
                        </a:rPr>
                        <a:t>6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đọc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và</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tiếng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Việt</a:t>
                      </a:r>
                      <a:r>
                        <a:rPr lang="en-US" sz="2000" b="0" kern="1200">
                          <a:solidFill>
                            <a:schemeClr val="dk1"/>
                          </a:solidFill>
                          <a:effectLst/>
                          <a:latin typeface="+mn-lt"/>
                          <a:ea typeface="+mn-ea"/>
                          <a:cs typeface="+mn-cs"/>
                        </a:rPr>
                        <a:t>; 3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hướng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dẫn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trả</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bài</a:t>
                      </a:r>
                      <a:r>
                        <a:rPr lang="en-US" sz="2000" b="0" kern="1200">
                          <a:solidFill>
                            <a:schemeClr val="dk1"/>
                          </a:solidFill>
                          <a:effectLst/>
                          <a:latin typeface="+mn-lt"/>
                          <a:ea typeface="+mn-ea"/>
                          <a:cs typeface="+mn-cs"/>
                        </a:rPr>
                        <a:t>); </a:t>
                      </a:r>
                      <a:r>
                        <a:rPr lang="vi-VN" sz="2000" b="0" kern="1200">
                          <a:solidFill>
                            <a:schemeClr val="dk1"/>
                          </a:solidFill>
                          <a:effectLst/>
                          <a:latin typeface="+mn-lt"/>
                          <a:ea typeface="+mn-ea"/>
                          <a:cs typeface="+mn-cs"/>
                        </a:rPr>
                        <a:t>1 tiết nói và n</a:t>
                      </a:r>
                      <a:r>
                        <a:rPr lang="en-US" sz="2000" b="0" kern="1200" err="1">
                          <a:solidFill>
                            <a:schemeClr val="dk1"/>
                          </a:solidFill>
                          <a:effectLst/>
                          <a:latin typeface="+mn-lt"/>
                          <a:ea typeface="+mn-ea"/>
                          <a:cs typeface="+mn-cs"/>
                        </a:rPr>
                        <a:t>ghe</a:t>
                      </a:r>
                      <a:r>
                        <a:rPr lang="vi-VN" sz="2000" b="0" kern="1200">
                          <a:solidFill>
                            <a:schemeClr val="dk1"/>
                          </a:solidFill>
                          <a:effectLst/>
                          <a:latin typeface="+mn-lt"/>
                          <a:ea typeface="+mn-ea"/>
                          <a:cs typeface="+mn-cs"/>
                        </a:rPr>
                        <a:t>)</a:t>
                      </a:r>
                      <a:endParaRPr lang="en-US" sz="2000" b="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324776238"/>
                  </a:ext>
                </a:extLst>
              </a:tr>
              <a:tr h="914476">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3</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25000"/>
                        </a:lnSpc>
                        <a:spcBef>
                          <a:spcPts val="0"/>
                        </a:spcBef>
                        <a:spcAft>
                          <a:spcPts val="0"/>
                        </a:spcAft>
                      </a:pPr>
                      <a:r>
                        <a:rPr lang="en-US" sz="2000" b="0" kern="1200" err="1">
                          <a:solidFill>
                            <a:schemeClr val="dk1"/>
                          </a:solidFill>
                          <a:effectLst/>
                          <a:latin typeface="+mn-lt"/>
                          <a:ea typeface="+mn-ea"/>
                          <a:cs typeface="+mn-cs"/>
                        </a:rPr>
                        <a:t>Nghệ</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thuật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thuyết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phục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trong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văn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nghị</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luận</a:t>
                      </a:r>
                      <a:endParaRPr lang="en-US" sz="2000" b="0">
                        <a:effectLst/>
                        <a:latin typeface="+mn-lt"/>
                        <a:ea typeface="Times New Roman" panose="02020603050405020304" pitchFamily="18" charset="0"/>
                        <a:cs typeface="Arial" panose="020B0604020202020204" pitchFamily="34" charset="0"/>
                      </a:endParaRPr>
                    </a:p>
                  </a:txBody>
                  <a:tcPr marT="0" marB="0"/>
                </a:tc>
                <a:tc>
                  <a:txBody>
                    <a:bodyPr/>
                    <a:lstStyle/>
                    <a:p>
                      <a:pPr marL="0" marR="0" algn="just">
                        <a:lnSpc>
                          <a:spcPct val="125000"/>
                        </a:lnSpc>
                        <a:spcBef>
                          <a:spcPts val="0"/>
                        </a:spcBef>
                        <a:spcAft>
                          <a:spcPts val="0"/>
                        </a:spcAft>
                      </a:pPr>
                      <a:r>
                        <a:rPr lang="en-US" sz="2000" b="0" kern="1200">
                          <a:solidFill>
                            <a:schemeClr val="dk1"/>
                          </a:solidFill>
                          <a:effectLst/>
                          <a:latin typeface="+mn-lt"/>
                          <a:ea typeface="+mn-ea"/>
                          <a:cs typeface="+mn-cs"/>
                        </a:rPr>
                        <a:t>11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a:t>
                      </a:r>
                      <a:r>
                        <a:rPr lang="en-US" sz="2000" b="0" kern="1200">
                          <a:solidFill>
                            <a:schemeClr val="dk1"/>
                          </a:solidFill>
                          <a:effectLst/>
                          <a:latin typeface="+mn-lt"/>
                          <a:ea typeface="+mn-ea"/>
                          <a:cs typeface="+mn-cs"/>
                        </a:rPr>
                        <a:t>6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đọc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và</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tiếng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Việt</a:t>
                      </a:r>
                      <a:r>
                        <a:rPr lang="en-US" sz="2000" b="0" kern="1200">
                          <a:solidFill>
                            <a:schemeClr val="dk1"/>
                          </a:solidFill>
                          <a:effectLst/>
                          <a:latin typeface="+mn-lt"/>
                          <a:ea typeface="+mn-ea"/>
                          <a:cs typeface="+mn-cs"/>
                        </a:rPr>
                        <a:t>; 2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hướng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dẫn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trả</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bài</a:t>
                      </a:r>
                      <a:r>
                        <a:rPr lang="en-US" sz="2000" b="0" kern="1200">
                          <a:solidFill>
                            <a:schemeClr val="dk1"/>
                          </a:solidFill>
                          <a:effectLst/>
                          <a:latin typeface="+mn-lt"/>
                          <a:ea typeface="+mn-ea"/>
                          <a:cs typeface="+mn-cs"/>
                        </a:rPr>
                        <a:t>); </a:t>
                      </a:r>
                      <a:r>
                        <a:rPr lang="vi-VN" sz="2000" b="0" kern="1200">
                          <a:solidFill>
                            <a:schemeClr val="dk1"/>
                          </a:solidFill>
                          <a:effectLst/>
                          <a:latin typeface="+mn-lt"/>
                          <a:ea typeface="+mn-ea"/>
                          <a:cs typeface="+mn-cs"/>
                        </a:rPr>
                        <a:t>1 tiết nói và n</a:t>
                      </a:r>
                      <a:r>
                        <a:rPr lang="en-US" sz="2000" b="0" kern="1200" err="1">
                          <a:solidFill>
                            <a:schemeClr val="dk1"/>
                          </a:solidFill>
                          <a:effectLst/>
                          <a:latin typeface="+mn-lt"/>
                          <a:ea typeface="+mn-ea"/>
                          <a:cs typeface="+mn-cs"/>
                        </a:rPr>
                        <a:t>ghe</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đọc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mở</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rộng</a:t>
                      </a:r>
                      <a:r>
                        <a:rPr lang="vi-VN" sz="2000" b="0" kern="1200">
                          <a:solidFill>
                            <a:schemeClr val="dk1"/>
                          </a:solidFill>
                          <a:effectLst/>
                          <a:latin typeface="+mn-lt"/>
                          <a:ea typeface="+mn-ea"/>
                          <a:cs typeface="+mn-cs"/>
                        </a:rPr>
                        <a:t>)</a:t>
                      </a:r>
                      <a:endParaRPr lang="en-US" sz="2000" b="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235403240"/>
                  </a:ext>
                </a:extLst>
              </a:tr>
              <a:tr h="1122625">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4</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25000"/>
                        </a:lnSpc>
                        <a:spcBef>
                          <a:spcPts val="0"/>
                        </a:spcBef>
                        <a:spcAft>
                          <a:spcPts val="0"/>
                        </a:spcAft>
                      </a:pPr>
                      <a:r>
                        <a:rPr lang="en-US" sz="2000" b="0" kern="1200" err="1">
                          <a:solidFill>
                            <a:schemeClr val="dk1"/>
                          </a:solidFill>
                          <a:effectLst/>
                          <a:latin typeface="+mn-lt"/>
                          <a:ea typeface="+mn-ea"/>
                          <a:cs typeface="+mn-cs"/>
                        </a:rPr>
                        <a:t>Sức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sống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của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sử</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thi</a:t>
                      </a:r>
                      <a:r>
                        <a:rPr lang="en-US" sz="2000" b="0" kern="1200">
                          <a:solidFill>
                            <a:schemeClr val="dk1"/>
                          </a:solidFill>
                          <a:effectLst/>
                          <a:latin typeface="+mn-lt"/>
                          <a:ea typeface="+mn-ea"/>
                          <a:cs typeface="+mn-cs"/>
                        </a:rPr>
                        <a:t> </a:t>
                      </a:r>
                      <a:endParaRPr lang="en-US" sz="2000" b="0">
                        <a:effectLst/>
                        <a:latin typeface="+mn-lt"/>
                        <a:ea typeface="Times New Roman" panose="02020603050405020304" pitchFamily="18" charset="0"/>
                        <a:cs typeface="Arial" panose="020B0604020202020204" pitchFamily="34" charset="0"/>
                      </a:endParaRPr>
                    </a:p>
                  </a:txBody>
                  <a:tcPr marT="0" marB="0"/>
                </a:tc>
                <a:tc>
                  <a:txBody>
                    <a:bodyPr/>
                    <a:lstStyle/>
                    <a:p>
                      <a:pPr marL="0" marR="0" algn="just">
                        <a:lnSpc>
                          <a:spcPct val="125000"/>
                        </a:lnSpc>
                        <a:spcBef>
                          <a:spcPts val="0"/>
                        </a:spcBef>
                        <a:spcAft>
                          <a:spcPts val="0"/>
                        </a:spcAft>
                      </a:pPr>
                      <a:r>
                        <a:rPr lang="en-US" sz="2000" b="0" kern="1200">
                          <a:solidFill>
                            <a:schemeClr val="dk1"/>
                          </a:solidFill>
                          <a:effectLst/>
                          <a:latin typeface="+mn-lt"/>
                          <a:ea typeface="+mn-ea"/>
                          <a:cs typeface="+mn-cs"/>
                        </a:rPr>
                        <a:t>9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a:t>
                      </a:r>
                      <a:r>
                        <a:rPr lang="en-US" sz="2000" b="0" kern="1200">
                          <a:solidFill>
                            <a:schemeClr val="dk1"/>
                          </a:solidFill>
                          <a:effectLst/>
                          <a:latin typeface="+mn-lt"/>
                          <a:ea typeface="+mn-ea"/>
                          <a:cs typeface="+mn-cs"/>
                        </a:rPr>
                        <a:t>5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đọc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và</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tiếng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Việt</a:t>
                      </a:r>
                      <a:r>
                        <a:rPr lang="en-US" sz="2000" b="0" kern="1200">
                          <a:solidFill>
                            <a:schemeClr val="dk1"/>
                          </a:solidFill>
                          <a:effectLst/>
                          <a:latin typeface="+mn-lt"/>
                          <a:ea typeface="+mn-ea"/>
                          <a:cs typeface="+mn-cs"/>
                        </a:rPr>
                        <a:t>; 2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hướng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dẫn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trả</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bài</a:t>
                      </a:r>
                      <a:r>
                        <a:rPr lang="en-US" sz="2000" b="0" kern="1200">
                          <a:solidFill>
                            <a:schemeClr val="dk1"/>
                          </a:solidFill>
                          <a:effectLst/>
                          <a:latin typeface="+mn-lt"/>
                          <a:ea typeface="+mn-ea"/>
                          <a:cs typeface="+mn-cs"/>
                        </a:rPr>
                        <a:t>); </a:t>
                      </a:r>
                      <a:r>
                        <a:rPr lang="vi-VN" sz="2000" b="0" kern="1200">
                          <a:solidFill>
                            <a:schemeClr val="dk1"/>
                          </a:solidFill>
                          <a:effectLst/>
                          <a:latin typeface="+mn-lt"/>
                          <a:ea typeface="+mn-ea"/>
                          <a:cs typeface="+mn-cs"/>
                        </a:rPr>
                        <a:t>1 tiết nói và n</a:t>
                      </a:r>
                      <a:r>
                        <a:rPr lang="en-US" sz="2000" b="0" kern="1200" err="1">
                          <a:solidFill>
                            <a:schemeClr val="dk1"/>
                          </a:solidFill>
                          <a:effectLst/>
                          <a:latin typeface="+mn-lt"/>
                          <a:ea typeface="+mn-ea"/>
                          <a:cs typeface="+mn-cs"/>
                        </a:rPr>
                        <a:t>ghe</a:t>
                      </a:r>
                      <a:r>
                        <a:rPr lang="vi-VN" sz="2000" b="0" kern="1200">
                          <a:solidFill>
                            <a:schemeClr val="dk1"/>
                          </a:solidFill>
                          <a:effectLst/>
                          <a:latin typeface="+mn-lt"/>
                          <a:ea typeface="+mn-ea"/>
                          <a:cs typeface="+mn-cs"/>
                        </a:rPr>
                        <a:t>)</a:t>
                      </a:r>
                      <a:endParaRPr lang="en-US" sz="2000" b="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4224423123"/>
                  </a:ext>
                </a:extLst>
              </a:tr>
              <a:tr h="2235629">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5</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r>
                        <a:rPr lang="en-US" sz="2000" b="0">
                          <a:effectLst/>
                          <a:latin typeface="+mn-lt"/>
                          <a:ea typeface="Times New Roman" panose="02020603050405020304" pitchFamily="18" charset="0"/>
                          <a:cs typeface="Arial" panose="020B0604020202020204" pitchFamily="34" charset="0"/>
                        </a:rPr>
                        <a:t>  </a:t>
                      </a:r>
                      <a:r>
                        <a:rPr lang="en-US" sz="2000" b="0" kern="1200" err="1">
                          <a:solidFill>
                            <a:schemeClr val="dk1"/>
                          </a:solidFill>
                          <a:effectLst/>
                          <a:latin typeface="+mn-lt"/>
                          <a:ea typeface="+mn-ea"/>
                          <a:cs typeface="+mn-cs"/>
                        </a:rPr>
                        <a:t>Tích</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trò</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sân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khấu</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dân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gian</a:t>
                      </a:r>
                      <a:endParaRPr lang="en-US" sz="2000" b="0" kern="1200">
                        <a:solidFill>
                          <a:schemeClr val="dk1"/>
                        </a:solidFill>
                        <a:effectLst/>
                        <a:latin typeface="+mn-lt"/>
                        <a:ea typeface="+mn-ea"/>
                        <a:cs typeface="+mn-cs"/>
                      </a:endParaRPr>
                    </a:p>
                    <a:p>
                      <a:pPr algn="just"/>
                      <a:r>
                        <a:rPr lang="en-US" sz="2000" b="0" kern="1200">
                          <a:solidFill>
                            <a:schemeClr val="dk1"/>
                          </a:solidFill>
                          <a:effectLst/>
                          <a:latin typeface="+mn-lt"/>
                          <a:ea typeface="+mn-ea"/>
                          <a:cs typeface="+mn-cs"/>
                        </a:rPr>
                        <a:t>(</a:t>
                      </a:r>
                      <a:r>
                        <a:rPr lang="en-US" sz="2000" b="0" kern="1200" err="1">
                          <a:solidFill>
                            <a:schemeClr val="dk1"/>
                          </a:solidFill>
                          <a:effectLst/>
                          <a:latin typeface="+mn-lt"/>
                          <a:ea typeface="+mn-ea"/>
                          <a:cs typeface="+mn-cs"/>
                        </a:rPr>
                        <a:t>Chọn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chèo</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hoặc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tuồng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không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dạy</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cả</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hai</a:t>
                      </a:r>
                      <a:r>
                        <a:rPr lang="en-US" sz="2000" b="0" kern="1200">
                          <a:solidFill>
                            <a:schemeClr val="dk1"/>
                          </a:solidFill>
                          <a:effectLst/>
                          <a:latin typeface="+mn-lt"/>
                          <a:ea typeface="+mn-ea"/>
                          <a:cs typeface="+mn-cs"/>
                        </a:rPr>
                        <a:t>)</a:t>
                      </a:r>
                      <a:endParaRPr lang="vi-VN" sz="2000" b="0" kern="1200">
                        <a:solidFill>
                          <a:schemeClr val="dk1"/>
                        </a:solidFill>
                        <a:effectLst/>
                        <a:latin typeface="+mn-lt"/>
                        <a:ea typeface="+mn-ea"/>
                        <a:cs typeface="+mn-cs"/>
                      </a:endParaRPr>
                    </a:p>
                    <a:p>
                      <a:pPr algn="just"/>
                      <a:endParaRPr lang="vi-VN" sz="2000" b="0" kern="1200">
                        <a:solidFill>
                          <a:schemeClr val="dk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2000" b="0" kern="1200" err="1">
                          <a:solidFill>
                            <a:schemeClr val="dk1"/>
                          </a:solidFill>
                          <a:effectLst/>
                          <a:latin typeface="+mn-lt"/>
                          <a:ea typeface="+mn-ea"/>
                          <a:cs typeface="+mn-cs"/>
                        </a:rPr>
                        <a:t>Kiểm</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giữa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kì</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ôn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tập</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và</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kiểm</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cuối</a:t>
                      </a:r>
                      <a:r>
                        <a:rPr lang="en-US" sz="2000" b="0" kern="1200">
                          <a:solidFill>
                            <a:schemeClr val="dk1"/>
                          </a:solidFill>
                          <a:effectLst/>
                          <a:latin typeface="+mn-lt"/>
                          <a:ea typeface="+mn-ea"/>
                          <a:cs typeface="+mn-cs"/>
                        </a:rPr>
                        <a:t> </a:t>
                      </a:r>
                      <a:r>
                        <a:rPr lang="vi-VN" sz="2000" b="0" kern="1200">
                          <a:solidFill>
                            <a:schemeClr val="dk1"/>
                          </a:solidFill>
                          <a:effectLst/>
                          <a:latin typeface="+mn-lt"/>
                          <a:ea typeface="+mn-ea"/>
                          <a:cs typeface="+mn-cs"/>
                        </a:rPr>
                        <a:t>kì </a:t>
                      </a:r>
                      <a:endParaRPr lang="en-US" sz="2000" b="0" kern="1200">
                        <a:solidFill>
                          <a:schemeClr val="dk1"/>
                        </a:solidFill>
                        <a:effectLst/>
                        <a:latin typeface="+mn-lt"/>
                        <a:ea typeface="+mn-ea"/>
                        <a:cs typeface="+mn-cs"/>
                      </a:endParaRPr>
                    </a:p>
                    <a:p>
                      <a:pPr algn="just"/>
                      <a:endParaRPr lang="en-US" sz="2000" b="0">
                        <a:effectLst/>
                        <a:latin typeface="+mn-lt"/>
                        <a:ea typeface="Times New Roman" panose="02020603050405020304" pitchFamily="18" charset="0"/>
                        <a:cs typeface="Arial" panose="020B0604020202020204" pitchFamily="34" charset="0"/>
                      </a:endParaRPr>
                    </a:p>
                  </a:txBody>
                  <a:tcPr marT="0" marB="0"/>
                </a:tc>
                <a:tc>
                  <a:txBody>
                    <a:bodyPr/>
                    <a:lstStyle/>
                    <a:p>
                      <a:pPr marL="0" marR="0" algn="just">
                        <a:lnSpc>
                          <a:spcPct val="125000"/>
                        </a:lnSpc>
                        <a:spcBef>
                          <a:spcPts val="0"/>
                        </a:spcBef>
                        <a:spcAft>
                          <a:spcPts val="0"/>
                        </a:spcAft>
                      </a:pPr>
                      <a:r>
                        <a:rPr lang="en-US" sz="2000" b="0" kern="1200">
                          <a:solidFill>
                            <a:schemeClr val="dk1"/>
                          </a:solidFill>
                          <a:effectLst/>
                          <a:latin typeface="+mn-lt"/>
                          <a:ea typeface="+mn-ea"/>
                          <a:cs typeface="+mn-cs"/>
                        </a:rPr>
                        <a:t>7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a:t>
                      </a:r>
                      <a:r>
                        <a:rPr lang="en-US" sz="2000" b="0" kern="1200">
                          <a:solidFill>
                            <a:schemeClr val="dk1"/>
                          </a:solidFill>
                          <a:effectLst/>
                          <a:latin typeface="+mn-lt"/>
                          <a:ea typeface="+mn-ea"/>
                          <a:cs typeface="+mn-cs"/>
                        </a:rPr>
                        <a:t>4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đọc</a:t>
                      </a:r>
                      <a:r>
                        <a:rPr lang="en-US" sz="2000" b="0" kern="1200">
                          <a:solidFill>
                            <a:schemeClr val="dk1"/>
                          </a:solidFill>
                          <a:effectLst/>
                          <a:latin typeface="+mn-lt"/>
                          <a:ea typeface="+mn-ea"/>
                          <a:cs typeface="+mn-cs"/>
                        </a:rPr>
                        <a:t>; 2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hướng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dẫn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trả</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bài</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nói</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và</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nghe</a:t>
                      </a:r>
                      <a:r>
                        <a:rPr lang="en-US" sz="2000" b="0" kern="1200">
                          <a:solidFill>
                            <a:schemeClr val="dk1"/>
                          </a:solidFill>
                          <a:effectLst/>
                          <a:latin typeface="+mn-lt"/>
                          <a:ea typeface="+mn-ea"/>
                          <a:cs typeface="+mn-cs"/>
                        </a:rPr>
                        <a:t>)</a:t>
                      </a:r>
                      <a:endParaRPr lang="vi-VN" sz="2000" b="0" kern="1200">
                        <a:solidFill>
                          <a:schemeClr val="dk1"/>
                        </a:solidFill>
                        <a:effectLst/>
                        <a:latin typeface="+mn-lt"/>
                        <a:ea typeface="+mn-ea"/>
                        <a:cs typeface="+mn-cs"/>
                      </a:endParaRPr>
                    </a:p>
                    <a:p>
                      <a:pPr marL="0" marR="0" algn="just">
                        <a:lnSpc>
                          <a:spcPct val="125000"/>
                        </a:lnSpc>
                        <a:spcBef>
                          <a:spcPts val="0"/>
                        </a:spcBef>
                        <a:spcAft>
                          <a:spcPts val="0"/>
                        </a:spcAft>
                      </a:pPr>
                      <a:endParaRPr lang="vi-VN" sz="2000" b="0" kern="1200">
                        <a:solidFill>
                          <a:schemeClr val="dk1"/>
                        </a:solidFill>
                        <a:effectLst/>
                        <a:latin typeface="+mn-lt"/>
                        <a:ea typeface="+mn-ea"/>
                        <a:cs typeface="+mn-cs"/>
                      </a:endParaRPr>
                    </a:p>
                    <a:p>
                      <a:r>
                        <a:rPr lang="en-US" sz="2000" b="0" kern="1200">
                          <a:solidFill>
                            <a:schemeClr val="dk1"/>
                          </a:solidFill>
                          <a:effectLst/>
                          <a:latin typeface="+mn-lt"/>
                          <a:ea typeface="+mn-ea"/>
                          <a:cs typeface="+mn-cs"/>
                        </a:rPr>
                        <a:t>2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+ 2 </a:t>
                      </a:r>
                      <a:r>
                        <a:rPr lang="en-US" sz="2000" b="0" kern="1200" err="1">
                          <a:solidFill>
                            <a:schemeClr val="dk1"/>
                          </a:solidFill>
                          <a:effectLst/>
                          <a:latin typeface="+mn-lt"/>
                          <a:ea typeface="+mn-ea"/>
                          <a:cs typeface="+mn-cs"/>
                        </a:rPr>
                        <a:t>tiết</a:t>
                      </a:r>
                      <a:endParaRPr lang="vi-VN" sz="2000" b="0" kern="1200">
                        <a:solidFill>
                          <a:schemeClr val="dk1"/>
                        </a:solidFill>
                        <a:effectLst/>
                        <a:latin typeface="+mn-lt"/>
                        <a:ea typeface="+mn-ea"/>
                        <a:cs typeface="+mn-cs"/>
                      </a:endParaRPr>
                    </a:p>
                    <a:p>
                      <a:r>
                        <a:rPr lang="en-US" sz="2000" b="0" kern="1200" err="1">
                          <a:solidFill>
                            <a:schemeClr val="dk1"/>
                          </a:solidFill>
                          <a:effectLst/>
                          <a:latin typeface="+mn-lt"/>
                          <a:ea typeface="+mn-ea"/>
                          <a:cs typeface="+mn-cs"/>
                        </a:rPr>
                        <a:t>Tổng</a:t>
                      </a:r>
                      <a:r>
                        <a:rPr lang="en-US" sz="2000" b="0" kern="1200">
                          <a:solidFill>
                            <a:schemeClr val="dk1"/>
                          </a:solidFill>
                          <a:effectLst/>
                          <a:latin typeface="+mn-lt"/>
                          <a:ea typeface="+mn-ea"/>
                          <a:cs typeface="+mn-cs"/>
                        </a:rPr>
                        <a:t>: 54 </a:t>
                      </a:r>
                      <a:r>
                        <a:rPr lang="en-US" sz="2000" b="0" kern="1200" err="1">
                          <a:solidFill>
                            <a:schemeClr val="dk1"/>
                          </a:solidFill>
                          <a:effectLst/>
                          <a:latin typeface="+mn-lt"/>
                          <a:ea typeface="+mn-ea"/>
                          <a:cs typeface="+mn-cs"/>
                        </a:rPr>
                        <a:t>tiết</a:t>
                      </a:r>
                      <a:endParaRPr lang="en-US" sz="2000" b="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2378136164"/>
                  </a:ext>
                </a:extLst>
              </a:tr>
            </a:tbl>
          </a:graphicData>
        </a:graphic>
      </p:graphicFrame>
      <p:sp>
        <p:nvSpPr>
          <p:cNvPr id="7" name="Rectangle 1"/>
          <p:cNvSpPr>
            <a:spLocks noChangeArrowheads="1"/>
          </p:cNvSpPr>
          <p:nvPr/>
        </p:nvSpPr>
        <p:spPr bwMode="auto">
          <a:xfrm>
            <a:off x="3052763" y="1924152"/>
            <a:ext cx="751577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400"/>
          </a:p>
        </p:txBody>
      </p:sp>
      <p:sp>
        <p:nvSpPr>
          <p:cNvPr id="5" name="Slide Number Placeholder 4"/>
          <p:cNvSpPr>
            <a:spLocks noGrp="1"/>
          </p:cNvSpPr>
          <p:nvPr>
            <p:ph type="sldNum" sz="quarter" idx="12"/>
          </p:nvPr>
        </p:nvSpPr>
        <p:spPr/>
        <p:txBody>
          <a:bodyPr/>
          <a:lstStyle/>
          <a:p>
            <a:fld id="{0C846248-0222-4A3A-B22E-4E2A0B918D57}" type="slidenum">
              <a:rPr lang="en-US" smtClean="0"/>
              <a:pPr/>
              <a:t>181</a:t>
            </a:fld>
            <a:endParaRPr lang="en-US"/>
          </a:p>
        </p:txBody>
      </p:sp>
    </p:spTree>
    <p:extLst>
      <p:ext uri="{BB962C8B-B14F-4D97-AF65-F5344CB8AC3E}">
        <p14:creationId xmlns:p14="http://schemas.microsoft.com/office/powerpoint/2010/main" val="1310013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642315342"/>
              </p:ext>
            </p:extLst>
          </p:nvPr>
        </p:nvGraphicFramePr>
        <p:xfrm>
          <a:off x="0" y="-1"/>
          <a:ext cx="12192000" cy="6858001"/>
        </p:xfrm>
        <a:graphic>
          <a:graphicData uri="http://schemas.openxmlformats.org/drawingml/2006/table">
            <a:tbl>
              <a:tblPr firstRow="1" firstCol="1" bandRow="1">
                <a:tableStyleId>{5C22544A-7EE6-4342-B048-85BDC9FD1C3A}</a:tableStyleId>
              </a:tblPr>
              <a:tblGrid>
                <a:gridCol w="1354667">
                  <a:extLst>
                    <a:ext uri="{9D8B030D-6E8A-4147-A177-3AD203B41FA5}">
                      <a16:colId xmlns:a16="http://schemas.microsoft.com/office/drawing/2014/main" val="768180286"/>
                    </a:ext>
                  </a:extLst>
                </a:gridCol>
                <a:gridCol w="3826933">
                  <a:extLst>
                    <a:ext uri="{9D8B030D-6E8A-4147-A177-3AD203B41FA5}">
                      <a16:colId xmlns:a16="http://schemas.microsoft.com/office/drawing/2014/main" val="605750170"/>
                    </a:ext>
                  </a:extLst>
                </a:gridCol>
                <a:gridCol w="7010400">
                  <a:extLst>
                    <a:ext uri="{9D8B030D-6E8A-4147-A177-3AD203B41FA5}">
                      <a16:colId xmlns:a16="http://schemas.microsoft.com/office/drawing/2014/main" val="410466749"/>
                    </a:ext>
                  </a:extLst>
                </a:gridCol>
              </a:tblGrid>
              <a:tr h="1419445">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6</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25000"/>
                        </a:lnSpc>
                        <a:spcBef>
                          <a:spcPts val="0"/>
                        </a:spcBef>
                        <a:spcAft>
                          <a:spcPts val="0"/>
                        </a:spcAft>
                      </a:pPr>
                      <a:r>
                        <a:rPr lang="en-US" sz="2000" b="0" kern="1200" err="1">
                          <a:solidFill>
                            <a:schemeClr val="lt1"/>
                          </a:solidFill>
                          <a:effectLst/>
                          <a:latin typeface="+mn-lt"/>
                          <a:ea typeface="+mn-ea"/>
                          <a:cs typeface="+mn-cs"/>
                        </a:rPr>
                        <a:t>Nguyễn</a:t>
                      </a:r>
                      <a:r>
                        <a:rPr lang="en-US" sz="2000" b="0" kern="1200">
                          <a:solidFill>
                            <a:schemeClr val="lt1"/>
                          </a:solidFill>
                          <a:effectLst/>
                          <a:latin typeface="+mn-lt"/>
                          <a:ea typeface="+mn-ea"/>
                          <a:cs typeface="+mn-cs"/>
                        </a:rPr>
                        <a:t> </a:t>
                      </a:r>
                      <a:r>
                        <a:rPr lang="en-US" sz="2000" b="0" kern="1200" err="1">
                          <a:solidFill>
                            <a:schemeClr val="lt1"/>
                          </a:solidFill>
                          <a:effectLst/>
                          <a:latin typeface="+mn-lt"/>
                          <a:ea typeface="+mn-ea"/>
                          <a:cs typeface="+mn-cs"/>
                        </a:rPr>
                        <a:t>Trãi</a:t>
                      </a:r>
                      <a:r>
                        <a:rPr lang="en-US" sz="2000" b="0" kern="1200">
                          <a:solidFill>
                            <a:schemeClr val="lt1"/>
                          </a:solidFill>
                          <a:effectLst/>
                          <a:latin typeface="+mn-lt"/>
                          <a:ea typeface="+mn-ea"/>
                          <a:cs typeface="+mn-cs"/>
                        </a:rPr>
                        <a:t> – “</a:t>
                      </a:r>
                      <a:r>
                        <a:rPr lang="en-US" sz="2000" b="0" kern="1200" err="1">
                          <a:solidFill>
                            <a:schemeClr val="lt1"/>
                          </a:solidFill>
                          <a:effectLst/>
                          <a:latin typeface="+mn-lt"/>
                          <a:ea typeface="+mn-ea"/>
                          <a:cs typeface="+mn-cs"/>
                        </a:rPr>
                        <a:t>Dành</a:t>
                      </a:r>
                      <a:r>
                        <a:rPr lang="en-US" sz="2000" b="0" kern="1200">
                          <a:solidFill>
                            <a:schemeClr val="lt1"/>
                          </a:solidFill>
                          <a:effectLst/>
                          <a:latin typeface="+mn-lt"/>
                          <a:ea typeface="+mn-ea"/>
                          <a:cs typeface="+mn-cs"/>
                        </a:rPr>
                        <a:t> </a:t>
                      </a:r>
                      <a:r>
                        <a:rPr lang="en-US" sz="2000" b="0" kern="1200" err="1">
                          <a:solidFill>
                            <a:schemeClr val="lt1"/>
                          </a:solidFill>
                          <a:effectLst/>
                          <a:latin typeface="+mn-lt"/>
                          <a:ea typeface="+mn-ea"/>
                          <a:cs typeface="+mn-cs"/>
                        </a:rPr>
                        <a:t>còn</a:t>
                      </a:r>
                      <a:r>
                        <a:rPr lang="en-US" sz="2000" b="0" kern="1200">
                          <a:solidFill>
                            <a:schemeClr val="lt1"/>
                          </a:solidFill>
                          <a:effectLst/>
                          <a:latin typeface="+mn-lt"/>
                          <a:ea typeface="+mn-ea"/>
                          <a:cs typeface="+mn-cs"/>
                        </a:rPr>
                        <a:t> </a:t>
                      </a:r>
                      <a:r>
                        <a:rPr lang="en-US" sz="2000" b="0" kern="1200" err="1">
                          <a:solidFill>
                            <a:schemeClr val="lt1"/>
                          </a:solidFill>
                          <a:effectLst/>
                          <a:latin typeface="+mn-lt"/>
                          <a:ea typeface="+mn-ea"/>
                          <a:cs typeface="+mn-cs"/>
                        </a:rPr>
                        <a:t>để</a:t>
                      </a:r>
                      <a:r>
                        <a:rPr lang="en-US" sz="2000" b="0" kern="1200">
                          <a:solidFill>
                            <a:schemeClr val="lt1"/>
                          </a:solidFill>
                          <a:effectLst/>
                          <a:latin typeface="+mn-lt"/>
                          <a:ea typeface="+mn-ea"/>
                          <a:cs typeface="+mn-cs"/>
                        </a:rPr>
                        <a:t> </a:t>
                      </a:r>
                      <a:r>
                        <a:rPr lang="en-US" sz="2000" b="0" kern="1200" err="1">
                          <a:solidFill>
                            <a:schemeClr val="lt1"/>
                          </a:solidFill>
                          <a:effectLst/>
                          <a:latin typeface="+mn-lt"/>
                          <a:ea typeface="+mn-ea"/>
                          <a:cs typeface="+mn-cs"/>
                        </a:rPr>
                        <a:t>trợ</a:t>
                      </a:r>
                      <a:r>
                        <a:rPr lang="en-US" sz="2000" b="0" kern="1200">
                          <a:solidFill>
                            <a:schemeClr val="lt1"/>
                          </a:solidFill>
                          <a:effectLst/>
                          <a:latin typeface="+mn-lt"/>
                          <a:ea typeface="+mn-ea"/>
                          <a:cs typeface="+mn-cs"/>
                        </a:rPr>
                        <a:t> </a:t>
                      </a:r>
                      <a:r>
                        <a:rPr lang="en-US" sz="2000" b="0" kern="1200" err="1">
                          <a:solidFill>
                            <a:schemeClr val="lt1"/>
                          </a:solidFill>
                          <a:effectLst/>
                          <a:latin typeface="+mn-lt"/>
                          <a:ea typeface="+mn-ea"/>
                          <a:cs typeface="+mn-cs"/>
                        </a:rPr>
                        <a:t>dân</a:t>
                      </a:r>
                      <a:r>
                        <a:rPr lang="en-US" sz="2000" b="0" kern="1200">
                          <a:solidFill>
                            <a:schemeClr val="lt1"/>
                          </a:solidFill>
                          <a:effectLst/>
                          <a:latin typeface="+mn-lt"/>
                          <a:ea typeface="+mn-ea"/>
                          <a:cs typeface="+mn-cs"/>
                        </a:rPr>
                        <a:t> </a:t>
                      </a:r>
                      <a:r>
                        <a:rPr lang="en-US" sz="2000" b="0" kern="1200" err="1">
                          <a:solidFill>
                            <a:schemeClr val="lt1"/>
                          </a:solidFill>
                          <a:effectLst/>
                          <a:latin typeface="+mn-lt"/>
                          <a:ea typeface="+mn-ea"/>
                          <a:cs typeface="+mn-cs"/>
                        </a:rPr>
                        <a:t>này</a:t>
                      </a:r>
                      <a:r>
                        <a:rPr lang="en-US" sz="2000" b="0" kern="1200">
                          <a:solidFill>
                            <a:schemeClr val="lt1"/>
                          </a:solidFill>
                          <a:effectLst/>
                          <a:latin typeface="+mn-lt"/>
                          <a:ea typeface="+mn-ea"/>
                          <a:cs typeface="+mn-cs"/>
                        </a:rPr>
                        <a:t>”</a:t>
                      </a:r>
                      <a:endParaRPr lang="en-US" sz="2000" b="0">
                        <a:solidFill>
                          <a:schemeClr val="tx1"/>
                        </a:solidFill>
                        <a:effectLst/>
                        <a:latin typeface="+mn-lt"/>
                        <a:ea typeface="Times New Roman" panose="02020603050405020304" pitchFamily="18" charset="0"/>
                        <a:cs typeface="Arial" panose="020B0604020202020204" pitchFamily="34" charset="0"/>
                      </a:endParaRPr>
                    </a:p>
                  </a:txBody>
                  <a:tcPr marT="0" marB="0"/>
                </a:tc>
                <a:tc>
                  <a:txBody>
                    <a:bodyPr/>
                    <a:lstStyle/>
                    <a:p>
                      <a:pPr marL="0" marR="0" algn="just">
                        <a:lnSpc>
                          <a:spcPct val="125000"/>
                        </a:lnSpc>
                        <a:spcBef>
                          <a:spcPts val="0"/>
                        </a:spcBef>
                        <a:spcAft>
                          <a:spcPts val="0"/>
                        </a:spcAft>
                      </a:pPr>
                      <a:r>
                        <a:rPr lang="en-US" sz="2000" b="0" kern="1200">
                          <a:solidFill>
                            <a:schemeClr val="tx1"/>
                          </a:solidFill>
                          <a:effectLst/>
                          <a:latin typeface="+mn-lt"/>
                          <a:ea typeface="+mn-ea"/>
                          <a:cs typeface="+mn-cs"/>
                        </a:rPr>
                        <a:t>12 </a:t>
                      </a:r>
                      <a:r>
                        <a:rPr lang="en-US" sz="2000" b="0" kern="1200" err="1">
                          <a:solidFill>
                            <a:schemeClr val="tx1"/>
                          </a:solidFill>
                          <a:effectLst/>
                          <a:latin typeface="+mn-lt"/>
                          <a:ea typeface="+mn-ea"/>
                          <a:cs typeface="+mn-cs"/>
                        </a:rPr>
                        <a:t>tiết</a:t>
                      </a:r>
                      <a:r>
                        <a:rPr lang="vi-VN" sz="2000" b="0" kern="1200">
                          <a:solidFill>
                            <a:schemeClr val="tx1"/>
                          </a:solidFill>
                          <a:effectLst/>
                          <a:latin typeface="+mn-lt"/>
                          <a:ea typeface="+mn-ea"/>
                          <a:cs typeface="+mn-cs"/>
                        </a:rPr>
                        <a:t> (</a:t>
                      </a:r>
                      <a:r>
                        <a:rPr lang="en-US" sz="2000" b="0" kern="1200">
                          <a:solidFill>
                            <a:schemeClr val="tx1"/>
                          </a:solidFill>
                          <a:effectLst/>
                          <a:latin typeface="+mn-lt"/>
                          <a:ea typeface="+mn-ea"/>
                          <a:cs typeface="+mn-cs"/>
                        </a:rPr>
                        <a:t>7 </a:t>
                      </a:r>
                      <a:r>
                        <a:rPr lang="en-US" sz="2000" b="0" kern="1200" err="1">
                          <a:solidFill>
                            <a:schemeClr val="tx1"/>
                          </a:solidFill>
                          <a:effectLst/>
                          <a:latin typeface="+mn-lt"/>
                          <a:ea typeface="+mn-ea"/>
                          <a:cs typeface="+mn-cs"/>
                        </a:rPr>
                        <a:t>tiết</a:t>
                      </a:r>
                      <a:r>
                        <a:rPr lang="en-US" sz="2000" b="0" kern="1200">
                          <a:solidFill>
                            <a:schemeClr val="tx1"/>
                          </a:solidFill>
                          <a:effectLst/>
                          <a:latin typeface="+mn-lt"/>
                          <a:ea typeface="+mn-ea"/>
                          <a:cs typeface="+mn-cs"/>
                        </a:rPr>
                        <a:t> </a:t>
                      </a:r>
                      <a:r>
                        <a:rPr lang="en-US" sz="2000" b="0" kern="1200" err="1">
                          <a:solidFill>
                            <a:schemeClr val="tx1"/>
                          </a:solidFill>
                          <a:effectLst/>
                          <a:latin typeface="+mn-lt"/>
                          <a:ea typeface="+mn-ea"/>
                          <a:cs typeface="+mn-cs"/>
                        </a:rPr>
                        <a:t>đọc</a:t>
                      </a:r>
                      <a:r>
                        <a:rPr lang="en-US" sz="2000" b="0" kern="1200">
                          <a:solidFill>
                            <a:schemeClr val="tx1"/>
                          </a:solidFill>
                          <a:effectLst/>
                          <a:latin typeface="+mn-lt"/>
                          <a:ea typeface="+mn-ea"/>
                          <a:cs typeface="+mn-cs"/>
                        </a:rPr>
                        <a:t> </a:t>
                      </a:r>
                      <a:r>
                        <a:rPr lang="en-US" sz="2000" b="0" kern="1200" err="1">
                          <a:solidFill>
                            <a:schemeClr val="tx1"/>
                          </a:solidFill>
                          <a:effectLst/>
                          <a:latin typeface="+mn-lt"/>
                          <a:ea typeface="+mn-ea"/>
                          <a:cs typeface="+mn-cs"/>
                        </a:rPr>
                        <a:t>và</a:t>
                      </a:r>
                      <a:r>
                        <a:rPr lang="en-US" sz="2000" b="0" kern="1200">
                          <a:solidFill>
                            <a:schemeClr val="tx1"/>
                          </a:solidFill>
                          <a:effectLst/>
                          <a:latin typeface="+mn-lt"/>
                          <a:ea typeface="+mn-ea"/>
                          <a:cs typeface="+mn-cs"/>
                        </a:rPr>
                        <a:t> 1 </a:t>
                      </a:r>
                      <a:r>
                        <a:rPr lang="en-US" sz="2000" b="0" kern="1200" err="1">
                          <a:solidFill>
                            <a:schemeClr val="tx1"/>
                          </a:solidFill>
                          <a:effectLst/>
                          <a:latin typeface="+mn-lt"/>
                          <a:ea typeface="+mn-ea"/>
                          <a:cs typeface="+mn-cs"/>
                        </a:rPr>
                        <a:t>tiết</a:t>
                      </a:r>
                      <a:r>
                        <a:rPr lang="en-US" sz="2000" b="0" kern="1200">
                          <a:solidFill>
                            <a:schemeClr val="tx1"/>
                          </a:solidFill>
                          <a:effectLst/>
                          <a:latin typeface="+mn-lt"/>
                          <a:ea typeface="+mn-ea"/>
                          <a:cs typeface="+mn-cs"/>
                        </a:rPr>
                        <a:t> </a:t>
                      </a:r>
                      <a:r>
                        <a:rPr lang="en-US" sz="2000" b="0" kern="1200" err="1">
                          <a:solidFill>
                            <a:schemeClr val="tx1"/>
                          </a:solidFill>
                          <a:effectLst/>
                          <a:latin typeface="+mn-lt"/>
                          <a:ea typeface="+mn-ea"/>
                          <a:cs typeface="+mn-cs"/>
                        </a:rPr>
                        <a:t>tiếng</a:t>
                      </a:r>
                      <a:r>
                        <a:rPr lang="en-US" sz="2000" b="0" kern="1200">
                          <a:solidFill>
                            <a:schemeClr val="tx1"/>
                          </a:solidFill>
                          <a:effectLst/>
                          <a:latin typeface="+mn-lt"/>
                          <a:ea typeface="+mn-ea"/>
                          <a:cs typeface="+mn-cs"/>
                        </a:rPr>
                        <a:t> </a:t>
                      </a:r>
                      <a:r>
                        <a:rPr lang="en-US" sz="2000" b="0" kern="1200" err="1">
                          <a:solidFill>
                            <a:schemeClr val="tx1"/>
                          </a:solidFill>
                          <a:effectLst/>
                          <a:latin typeface="+mn-lt"/>
                          <a:ea typeface="+mn-ea"/>
                          <a:cs typeface="+mn-cs"/>
                        </a:rPr>
                        <a:t>Việt</a:t>
                      </a:r>
                      <a:r>
                        <a:rPr lang="en-US" sz="2000" b="0" kern="1200">
                          <a:solidFill>
                            <a:schemeClr val="tx1"/>
                          </a:solidFill>
                          <a:effectLst/>
                          <a:latin typeface="+mn-lt"/>
                          <a:ea typeface="+mn-ea"/>
                          <a:cs typeface="+mn-cs"/>
                        </a:rPr>
                        <a:t>; 3 </a:t>
                      </a:r>
                      <a:r>
                        <a:rPr lang="en-US" sz="2000" b="0" kern="1200" err="1">
                          <a:solidFill>
                            <a:schemeClr val="tx1"/>
                          </a:solidFill>
                          <a:effectLst/>
                          <a:latin typeface="+mn-lt"/>
                          <a:ea typeface="+mn-ea"/>
                          <a:cs typeface="+mn-cs"/>
                        </a:rPr>
                        <a:t>tiết</a:t>
                      </a:r>
                      <a:r>
                        <a:rPr lang="vi-VN" sz="2000" b="0" kern="1200">
                          <a:solidFill>
                            <a:schemeClr val="tx1"/>
                          </a:solidFill>
                          <a:effectLst/>
                          <a:latin typeface="+mn-lt"/>
                          <a:ea typeface="+mn-ea"/>
                          <a:cs typeface="+mn-cs"/>
                        </a:rPr>
                        <a:t> viết</a:t>
                      </a:r>
                      <a:r>
                        <a:rPr lang="en-US" sz="2000" b="0" kern="1200">
                          <a:solidFill>
                            <a:schemeClr val="tx1"/>
                          </a:solidFill>
                          <a:effectLst/>
                          <a:latin typeface="+mn-lt"/>
                          <a:ea typeface="+mn-ea"/>
                          <a:cs typeface="+mn-cs"/>
                        </a:rPr>
                        <a:t> (1 </a:t>
                      </a:r>
                      <a:r>
                        <a:rPr lang="en-US" sz="2000" b="0" kern="1200" err="1">
                          <a:solidFill>
                            <a:schemeClr val="tx1"/>
                          </a:solidFill>
                          <a:effectLst/>
                          <a:latin typeface="+mn-lt"/>
                          <a:ea typeface="+mn-ea"/>
                          <a:cs typeface="+mn-cs"/>
                        </a:rPr>
                        <a:t>tiết</a:t>
                      </a:r>
                      <a:r>
                        <a:rPr lang="en-US" sz="2000" b="0" kern="1200">
                          <a:solidFill>
                            <a:schemeClr val="tx1"/>
                          </a:solidFill>
                          <a:effectLst/>
                          <a:latin typeface="+mn-lt"/>
                          <a:ea typeface="+mn-ea"/>
                          <a:cs typeface="+mn-cs"/>
                        </a:rPr>
                        <a:t> </a:t>
                      </a:r>
                      <a:r>
                        <a:rPr lang="en-US" sz="2000" b="0" kern="1200" err="1">
                          <a:solidFill>
                            <a:schemeClr val="tx1"/>
                          </a:solidFill>
                          <a:effectLst/>
                          <a:latin typeface="+mn-lt"/>
                          <a:ea typeface="+mn-ea"/>
                          <a:cs typeface="+mn-cs"/>
                        </a:rPr>
                        <a:t>hướng</a:t>
                      </a:r>
                      <a:r>
                        <a:rPr lang="en-US" sz="2000" b="0" kern="1200">
                          <a:solidFill>
                            <a:schemeClr val="tx1"/>
                          </a:solidFill>
                          <a:effectLst/>
                          <a:latin typeface="+mn-lt"/>
                          <a:ea typeface="+mn-ea"/>
                          <a:cs typeface="+mn-cs"/>
                        </a:rPr>
                        <a:t> </a:t>
                      </a:r>
                      <a:r>
                        <a:rPr lang="en-US" sz="2000" b="0" kern="1200" err="1">
                          <a:solidFill>
                            <a:schemeClr val="tx1"/>
                          </a:solidFill>
                          <a:effectLst/>
                          <a:latin typeface="+mn-lt"/>
                          <a:ea typeface="+mn-ea"/>
                          <a:cs typeface="+mn-cs"/>
                        </a:rPr>
                        <a:t>dẫn</a:t>
                      </a:r>
                      <a:r>
                        <a:rPr lang="en-US" sz="2000" b="0" kern="1200">
                          <a:solidFill>
                            <a:schemeClr val="tx1"/>
                          </a:solidFill>
                          <a:effectLst/>
                          <a:latin typeface="+mn-lt"/>
                          <a:ea typeface="+mn-ea"/>
                          <a:cs typeface="+mn-cs"/>
                        </a:rPr>
                        <a:t> </a:t>
                      </a:r>
                      <a:r>
                        <a:rPr lang="en-US" sz="2000" b="0" kern="1200" err="1">
                          <a:solidFill>
                            <a:schemeClr val="tx1"/>
                          </a:solidFill>
                          <a:effectLst/>
                          <a:latin typeface="+mn-lt"/>
                          <a:ea typeface="+mn-ea"/>
                          <a:cs typeface="+mn-cs"/>
                        </a:rPr>
                        <a:t>viết</a:t>
                      </a:r>
                      <a:r>
                        <a:rPr lang="en-US" sz="2000" b="0" kern="1200">
                          <a:solidFill>
                            <a:schemeClr val="tx1"/>
                          </a:solidFill>
                          <a:effectLst/>
                          <a:latin typeface="+mn-lt"/>
                          <a:ea typeface="+mn-ea"/>
                          <a:cs typeface="+mn-cs"/>
                        </a:rPr>
                        <a:t>, 1 </a:t>
                      </a:r>
                      <a:r>
                        <a:rPr lang="en-US" sz="2000" b="0" kern="1200" err="1">
                          <a:solidFill>
                            <a:schemeClr val="tx1"/>
                          </a:solidFill>
                          <a:effectLst/>
                          <a:latin typeface="+mn-lt"/>
                          <a:ea typeface="+mn-ea"/>
                          <a:cs typeface="+mn-cs"/>
                        </a:rPr>
                        <a:t>tiết</a:t>
                      </a:r>
                      <a:r>
                        <a:rPr lang="en-US" sz="2000" b="0" kern="1200">
                          <a:solidFill>
                            <a:schemeClr val="tx1"/>
                          </a:solidFill>
                          <a:effectLst/>
                          <a:latin typeface="+mn-lt"/>
                          <a:ea typeface="+mn-ea"/>
                          <a:cs typeface="+mn-cs"/>
                        </a:rPr>
                        <a:t> </a:t>
                      </a:r>
                      <a:r>
                        <a:rPr lang="en-US" sz="2000" b="0" kern="1200" err="1">
                          <a:solidFill>
                            <a:schemeClr val="tx1"/>
                          </a:solidFill>
                          <a:effectLst/>
                          <a:latin typeface="+mn-lt"/>
                          <a:ea typeface="+mn-ea"/>
                          <a:cs typeface="+mn-cs"/>
                        </a:rPr>
                        <a:t>viết</a:t>
                      </a:r>
                      <a:r>
                        <a:rPr lang="en-US" sz="2000" b="0" kern="1200">
                          <a:solidFill>
                            <a:schemeClr val="tx1"/>
                          </a:solidFill>
                          <a:effectLst/>
                          <a:latin typeface="+mn-lt"/>
                          <a:ea typeface="+mn-ea"/>
                          <a:cs typeface="+mn-cs"/>
                        </a:rPr>
                        <a:t>, 1 </a:t>
                      </a:r>
                      <a:r>
                        <a:rPr lang="en-US" sz="2000" b="0" kern="1200" err="1">
                          <a:solidFill>
                            <a:schemeClr val="tx1"/>
                          </a:solidFill>
                          <a:effectLst/>
                          <a:latin typeface="+mn-lt"/>
                          <a:ea typeface="+mn-ea"/>
                          <a:cs typeface="+mn-cs"/>
                        </a:rPr>
                        <a:t>tiết</a:t>
                      </a:r>
                      <a:r>
                        <a:rPr lang="en-US" sz="2000" b="0" kern="1200">
                          <a:solidFill>
                            <a:schemeClr val="tx1"/>
                          </a:solidFill>
                          <a:effectLst/>
                          <a:latin typeface="+mn-lt"/>
                          <a:ea typeface="+mn-ea"/>
                          <a:cs typeface="+mn-cs"/>
                        </a:rPr>
                        <a:t> </a:t>
                      </a:r>
                      <a:r>
                        <a:rPr lang="en-US" sz="2000" b="0" kern="1200" err="1">
                          <a:solidFill>
                            <a:schemeClr val="tx1"/>
                          </a:solidFill>
                          <a:effectLst/>
                          <a:latin typeface="+mn-lt"/>
                          <a:ea typeface="+mn-ea"/>
                          <a:cs typeface="+mn-cs"/>
                        </a:rPr>
                        <a:t>trả</a:t>
                      </a:r>
                      <a:r>
                        <a:rPr lang="en-US" sz="2000" b="0" kern="1200">
                          <a:solidFill>
                            <a:schemeClr val="tx1"/>
                          </a:solidFill>
                          <a:effectLst/>
                          <a:latin typeface="+mn-lt"/>
                          <a:ea typeface="+mn-ea"/>
                          <a:cs typeface="+mn-cs"/>
                        </a:rPr>
                        <a:t> </a:t>
                      </a:r>
                      <a:r>
                        <a:rPr lang="en-US" sz="2000" b="0" kern="1200" err="1">
                          <a:solidFill>
                            <a:schemeClr val="tx1"/>
                          </a:solidFill>
                          <a:effectLst/>
                          <a:latin typeface="+mn-lt"/>
                          <a:ea typeface="+mn-ea"/>
                          <a:cs typeface="+mn-cs"/>
                        </a:rPr>
                        <a:t>bài</a:t>
                      </a:r>
                      <a:r>
                        <a:rPr lang="en-US" sz="2000" b="0" kern="1200">
                          <a:solidFill>
                            <a:schemeClr val="tx1"/>
                          </a:solidFill>
                          <a:effectLst/>
                          <a:latin typeface="+mn-lt"/>
                          <a:ea typeface="+mn-ea"/>
                          <a:cs typeface="+mn-cs"/>
                        </a:rPr>
                        <a:t>); </a:t>
                      </a:r>
                      <a:r>
                        <a:rPr lang="vi-VN" sz="2000" b="0" kern="1200">
                          <a:solidFill>
                            <a:schemeClr val="tx1"/>
                          </a:solidFill>
                          <a:effectLst/>
                          <a:latin typeface="+mn-lt"/>
                          <a:ea typeface="+mn-ea"/>
                          <a:cs typeface="+mn-cs"/>
                        </a:rPr>
                        <a:t>1 tiết nói và n</a:t>
                      </a:r>
                      <a:r>
                        <a:rPr lang="en-US" sz="2000" b="0" kern="1200" err="1">
                          <a:solidFill>
                            <a:schemeClr val="tx1"/>
                          </a:solidFill>
                          <a:effectLst/>
                          <a:latin typeface="+mn-lt"/>
                          <a:ea typeface="+mn-ea"/>
                          <a:cs typeface="+mn-cs"/>
                        </a:rPr>
                        <a:t>ghe</a:t>
                      </a:r>
                      <a:r>
                        <a:rPr lang="vi-VN" sz="2000" b="0" kern="1200">
                          <a:solidFill>
                            <a:schemeClr val="tx1"/>
                          </a:solidFill>
                          <a:effectLst/>
                          <a:latin typeface="+mn-lt"/>
                          <a:ea typeface="+mn-ea"/>
                          <a:cs typeface="+mn-cs"/>
                        </a:rPr>
                        <a:t>)</a:t>
                      </a:r>
                      <a:endParaRPr lang="en-US" sz="2000" b="0">
                        <a:solidFill>
                          <a:schemeClr val="tx1"/>
                        </a:solidFill>
                        <a:effectLst/>
                        <a:latin typeface="+mn-lt"/>
                        <a:ea typeface="Times New Roman" panose="02020603050405020304" pitchFamily="18" charset="0"/>
                        <a:cs typeface="Arial" panose="020B0604020202020204" pitchFamily="34" charset="0"/>
                      </a:endParaRPr>
                    </a:p>
                  </a:txBody>
                  <a:tcPr marT="0" marB="0">
                    <a:solidFill>
                      <a:schemeClr val="accent2">
                        <a:lumMod val="20000"/>
                        <a:lumOff val="80000"/>
                      </a:schemeClr>
                    </a:solidFill>
                  </a:tcPr>
                </a:tc>
                <a:extLst>
                  <a:ext uri="{0D108BD9-81ED-4DB2-BD59-A6C34878D82A}">
                    <a16:rowId xmlns:a16="http://schemas.microsoft.com/office/drawing/2014/main" val="1483201273"/>
                  </a:ext>
                </a:extLst>
              </a:tr>
              <a:tr h="1346782">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7</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25000"/>
                        </a:lnSpc>
                        <a:spcBef>
                          <a:spcPts val="0"/>
                        </a:spcBef>
                        <a:spcAft>
                          <a:spcPts val="0"/>
                        </a:spcAft>
                      </a:pPr>
                      <a:r>
                        <a:rPr lang="en-US" sz="2000" b="0" kern="1200" err="1">
                          <a:solidFill>
                            <a:schemeClr val="dk1"/>
                          </a:solidFill>
                          <a:effectLst/>
                          <a:latin typeface="+mn-lt"/>
                          <a:ea typeface="+mn-ea"/>
                          <a:cs typeface="+mn-cs"/>
                        </a:rPr>
                        <a:t>Quyền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năng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của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người</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kể</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chuyện</a:t>
                      </a:r>
                      <a:endParaRPr lang="en-US" sz="2000" b="0">
                        <a:effectLst/>
                        <a:latin typeface="+mn-lt"/>
                        <a:ea typeface="Times New Roman" panose="02020603050405020304" pitchFamily="18" charset="0"/>
                        <a:cs typeface="Arial" panose="020B0604020202020204" pitchFamily="34" charset="0"/>
                      </a:endParaRPr>
                    </a:p>
                  </a:txBody>
                  <a:tcPr marT="0" marB="0"/>
                </a:tc>
                <a:tc>
                  <a:txBody>
                    <a:bodyPr/>
                    <a:lstStyle/>
                    <a:p>
                      <a:pPr marL="0" marR="0" algn="just">
                        <a:lnSpc>
                          <a:spcPct val="125000"/>
                        </a:lnSpc>
                        <a:spcBef>
                          <a:spcPts val="0"/>
                        </a:spcBef>
                        <a:spcAft>
                          <a:spcPts val="0"/>
                        </a:spcAft>
                      </a:pPr>
                      <a:r>
                        <a:rPr lang="en-US" sz="2000" b="0" kern="1200">
                          <a:solidFill>
                            <a:schemeClr val="dk1"/>
                          </a:solidFill>
                          <a:effectLst/>
                          <a:latin typeface="+mn-lt"/>
                          <a:ea typeface="+mn-ea"/>
                          <a:cs typeface="+mn-cs"/>
                        </a:rPr>
                        <a:t>12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a:t>
                      </a:r>
                      <a:r>
                        <a:rPr lang="en-US" sz="2000" b="0" kern="1200">
                          <a:solidFill>
                            <a:schemeClr val="dk1"/>
                          </a:solidFill>
                          <a:effectLst/>
                          <a:latin typeface="+mn-lt"/>
                          <a:ea typeface="+mn-ea"/>
                          <a:cs typeface="+mn-cs"/>
                        </a:rPr>
                        <a:t>7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đọc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và</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tiếng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Việt</a:t>
                      </a:r>
                      <a:r>
                        <a:rPr lang="en-US" sz="2000" b="0" kern="1200">
                          <a:solidFill>
                            <a:schemeClr val="dk1"/>
                          </a:solidFill>
                          <a:effectLst/>
                          <a:latin typeface="+mn-lt"/>
                          <a:ea typeface="+mn-ea"/>
                          <a:cs typeface="+mn-cs"/>
                        </a:rPr>
                        <a:t>; 2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hướng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dẫn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viết</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trả</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bài</a:t>
                      </a:r>
                      <a:r>
                        <a:rPr lang="en-US" sz="2000" b="0" kern="1200">
                          <a:solidFill>
                            <a:schemeClr val="dk1"/>
                          </a:solidFill>
                          <a:effectLst/>
                          <a:latin typeface="+mn-lt"/>
                          <a:ea typeface="+mn-ea"/>
                          <a:cs typeface="+mn-cs"/>
                        </a:rPr>
                        <a:t>); </a:t>
                      </a:r>
                      <a:r>
                        <a:rPr lang="vi-VN" sz="2000" b="0" kern="1200">
                          <a:solidFill>
                            <a:schemeClr val="dk1"/>
                          </a:solidFill>
                          <a:effectLst/>
                          <a:latin typeface="+mn-lt"/>
                          <a:ea typeface="+mn-ea"/>
                          <a:cs typeface="+mn-cs"/>
                        </a:rPr>
                        <a:t>1 tiết nói và n</a:t>
                      </a:r>
                      <a:r>
                        <a:rPr lang="en-US" sz="2000" b="0" kern="1200" err="1">
                          <a:solidFill>
                            <a:schemeClr val="dk1"/>
                          </a:solidFill>
                          <a:effectLst/>
                          <a:latin typeface="+mn-lt"/>
                          <a:ea typeface="+mn-ea"/>
                          <a:cs typeface="+mn-cs"/>
                        </a:rPr>
                        <a:t>ghe</a:t>
                      </a:r>
                      <a:r>
                        <a:rPr lang="vi-VN" sz="2000" b="0" kern="1200">
                          <a:solidFill>
                            <a:schemeClr val="dk1"/>
                          </a:solidFill>
                          <a:effectLst/>
                          <a:latin typeface="+mn-lt"/>
                          <a:ea typeface="+mn-ea"/>
                          <a:cs typeface="+mn-cs"/>
                        </a:rPr>
                        <a:t>; 1 tiết đọc mở rộng</a:t>
                      </a:r>
                      <a:r>
                        <a:rPr lang="en-US" sz="2000" b="0" kern="1200">
                          <a:solidFill>
                            <a:schemeClr val="dk1"/>
                          </a:solidFill>
                          <a:effectLst/>
                          <a:latin typeface="+mn-lt"/>
                          <a:ea typeface="+mn-ea"/>
                          <a:cs typeface="+mn-cs"/>
                        </a:rPr>
                        <a:t>)</a:t>
                      </a:r>
                      <a:endParaRPr lang="vi-VN" sz="2000" b="0" kern="1200">
                        <a:solidFill>
                          <a:schemeClr val="dk1"/>
                        </a:solidFill>
                        <a:effectLst/>
                        <a:latin typeface="+mn-lt"/>
                        <a:ea typeface="+mn-ea"/>
                        <a:cs typeface="+mn-cs"/>
                      </a:endParaRPr>
                    </a:p>
                    <a:p>
                      <a:pPr marL="0" marR="0" algn="just">
                        <a:lnSpc>
                          <a:spcPct val="125000"/>
                        </a:lnSpc>
                        <a:spcBef>
                          <a:spcPts val="0"/>
                        </a:spcBef>
                        <a:spcAft>
                          <a:spcPts val="0"/>
                        </a:spcAft>
                      </a:pPr>
                      <a:endParaRPr lang="en-US" sz="2000" b="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3686240017"/>
                  </a:ext>
                </a:extLst>
              </a:tr>
              <a:tr h="1419445">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8</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lnSpc>
                          <a:spcPct val="125000"/>
                        </a:lnSpc>
                        <a:spcBef>
                          <a:spcPts val="0"/>
                        </a:spcBef>
                        <a:spcAft>
                          <a:spcPts val="0"/>
                        </a:spcAft>
                      </a:pPr>
                      <a:r>
                        <a:rPr lang="en-US" sz="2000" b="0" kern="1200" err="1">
                          <a:solidFill>
                            <a:schemeClr val="dk1"/>
                          </a:solidFill>
                          <a:effectLst/>
                          <a:latin typeface="+mn-lt"/>
                          <a:ea typeface="+mn-ea"/>
                          <a:cs typeface="+mn-cs"/>
                        </a:rPr>
                        <a:t>Thế</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giới</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đa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dạng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của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thông</a:t>
                      </a:r>
                      <a:r>
                        <a:rPr lang="en-US" sz="2000" b="0" kern="1200">
                          <a:solidFill>
                            <a:schemeClr val="dk1"/>
                          </a:solidFill>
                          <a:effectLst/>
                          <a:latin typeface="+mn-lt"/>
                          <a:ea typeface="+mn-ea"/>
                          <a:cs typeface="+mn-cs"/>
                        </a:rPr>
                        <a:t> tin</a:t>
                      </a:r>
                      <a:endParaRPr lang="en-US" sz="2000" b="0">
                        <a:effectLst/>
                        <a:latin typeface="+mn-lt"/>
                        <a:ea typeface="Times New Roman" panose="02020603050405020304" pitchFamily="18" charset="0"/>
                        <a:cs typeface="Arial" panose="020B0604020202020204" pitchFamily="34" charset="0"/>
                      </a:endParaRPr>
                    </a:p>
                  </a:txBody>
                  <a:tcPr marT="0" marB="0"/>
                </a:tc>
                <a:tc>
                  <a:txBody>
                    <a:bodyPr/>
                    <a:lstStyle/>
                    <a:p>
                      <a:pPr marL="0" marR="0" algn="just">
                        <a:lnSpc>
                          <a:spcPct val="125000"/>
                        </a:lnSpc>
                        <a:spcBef>
                          <a:spcPts val="0"/>
                        </a:spcBef>
                        <a:spcAft>
                          <a:spcPts val="0"/>
                        </a:spcAft>
                      </a:pPr>
                      <a:r>
                        <a:rPr lang="en-US" sz="2000" b="0" kern="1200">
                          <a:solidFill>
                            <a:schemeClr val="dk1"/>
                          </a:solidFill>
                          <a:effectLst/>
                          <a:latin typeface="+mn-lt"/>
                          <a:ea typeface="+mn-ea"/>
                          <a:cs typeface="+mn-cs"/>
                        </a:rPr>
                        <a:t>11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a:t>
                      </a:r>
                      <a:r>
                        <a:rPr lang="en-US" sz="2000" b="0" kern="1200">
                          <a:solidFill>
                            <a:schemeClr val="dk1"/>
                          </a:solidFill>
                          <a:effectLst/>
                          <a:latin typeface="+mn-lt"/>
                          <a:ea typeface="+mn-ea"/>
                          <a:cs typeface="+mn-cs"/>
                        </a:rPr>
                        <a:t>6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đọc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và</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tiếng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Việt</a:t>
                      </a:r>
                      <a:r>
                        <a:rPr lang="en-US" sz="2000" b="0" kern="1200">
                          <a:solidFill>
                            <a:schemeClr val="dk1"/>
                          </a:solidFill>
                          <a:effectLst/>
                          <a:latin typeface="+mn-lt"/>
                          <a:ea typeface="+mn-ea"/>
                          <a:cs typeface="+mn-cs"/>
                        </a:rPr>
                        <a:t>; 3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viết</a:t>
                      </a:r>
                      <a:r>
                        <a:rPr lang="en-US" sz="2000" b="0" kern="1200">
                          <a:solidFill>
                            <a:schemeClr val="dk1"/>
                          </a:solidFill>
                          <a:effectLst/>
                          <a:latin typeface="+mn-lt"/>
                          <a:ea typeface="+mn-ea"/>
                          <a:cs typeface="+mn-cs"/>
                        </a:rPr>
                        <a:t>; </a:t>
                      </a:r>
                      <a:r>
                        <a:rPr lang="vi-VN" sz="2000" b="0" kern="1200">
                          <a:solidFill>
                            <a:schemeClr val="dk1"/>
                          </a:solidFill>
                          <a:effectLst/>
                          <a:latin typeface="+mn-lt"/>
                          <a:ea typeface="+mn-ea"/>
                          <a:cs typeface="+mn-cs"/>
                        </a:rPr>
                        <a:t>1 tiết nói và n</a:t>
                      </a:r>
                      <a:r>
                        <a:rPr lang="en-US" sz="2000" b="0" kern="1200" err="1">
                          <a:solidFill>
                            <a:schemeClr val="dk1"/>
                          </a:solidFill>
                          <a:effectLst/>
                          <a:latin typeface="+mn-lt"/>
                          <a:ea typeface="+mn-ea"/>
                          <a:cs typeface="+mn-cs"/>
                        </a:rPr>
                        <a:t>ghe</a:t>
                      </a:r>
                      <a:r>
                        <a:rPr lang="vi-VN" sz="2000" b="0" kern="1200">
                          <a:solidFill>
                            <a:schemeClr val="dk1"/>
                          </a:solidFill>
                          <a:effectLst/>
                          <a:latin typeface="+mn-lt"/>
                          <a:ea typeface="+mn-ea"/>
                          <a:cs typeface="+mn-cs"/>
                        </a:rPr>
                        <a:t>) </a:t>
                      </a:r>
                      <a:endParaRPr lang="en-US" sz="2000" b="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1834551793"/>
                  </a:ext>
                </a:extLst>
              </a:tr>
              <a:tr h="1441251">
                <a:tc>
                  <a:txBody>
                    <a:bodyPr/>
                    <a:lstStyle/>
                    <a:p>
                      <a:pPr marL="274320" marR="0" algn="just">
                        <a:lnSpc>
                          <a:spcPct val="125000"/>
                        </a:lnSpc>
                        <a:spcBef>
                          <a:spcPts val="600"/>
                        </a:spcBef>
                        <a:spcAft>
                          <a:spcPts val="600"/>
                        </a:spcAft>
                      </a:pPr>
                      <a:r>
                        <a:rPr lang="en-US" sz="2000" b="0">
                          <a:effectLst/>
                          <a:latin typeface="+mn-lt"/>
                          <a:cs typeface="Arial" panose="020B0604020202020204" pitchFamily="34" charset="0"/>
                        </a:rPr>
                        <a:t>9</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91440" marR="0">
                        <a:lnSpc>
                          <a:spcPct val="125000"/>
                        </a:lnSpc>
                        <a:spcBef>
                          <a:spcPts val="0"/>
                        </a:spcBef>
                        <a:spcAft>
                          <a:spcPts val="0"/>
                        </a:spcAft>
                      </a:pPr>
                      <a:r>
                        <a:rPr lang="en-US" sz="2000" b="0">
                          <a:effectLst/>
                          <a:latin typeface="+mn-lt"/>
                          <a:ea typeface="Times New Roman" panose="02020603050405020304" pitchFamily="18" charset="0"/>
                          <a:cs typeface="Arial" panose="020B0604020202020204" pitchFamily="34" charset="0"/>
                        </a:rPr>
                        <a:t>  </a:t>
                      </a:r>
                      <a:r>
                        <a:rPr lang="en-US" sz="2000" b="0" kern="1200" err="1">
                          <a:solidFill>
                            <a:schemeClr val="dk1"/>
                          </a:solidFill>
                          <a:effectLst/>
                          <a:latin typeface="+mn-lt"/>
                          <a:ea typeface="+mn-ea"/>
                          <a:cs typeface="+mn-cs"/>
                        </a:rPr>
                        <a:t>Hành</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trang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cuộc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sống</a:t>
                      </a:r>
                      <a:endParaRPr lang="en-US" sz="2000" b="0">
                        <a:effectLst/>
                        <a:latin typeface="+mn-lt"/>
                        <a:ea typeface="Times New Roman" panose="02020603050405020304" pitchFamily="18" charset="0"/>
                        <a:cs typeface="Arial" panose="020B0604020202020204" pitchFamily="34" charset="0"/>
                      </a:endParaRPr>
                    </a:p>
                  </a:txBody>
                  <a:tcPr marT="0" marB="0"/>
                </a:tc>
                <a:tc>
                  <a:txBody>
                    <a:bodyPr/>
                    <a:lstStyle/>
                    <a:p>
                      <a:pPr marL="0" marR="0" algn="just">
                        <a:lnSpc>
                          <a:spcPct val="125000"/>
                        </a:lnSpc>
                        <a:spcBef>
                          <a:spcPts val="0"/>
                        </a:spcBef>
                        <a:spcAft>
                          <a:spcPts val="0"/>
                        </a:spcAft>
                      </a:pPr>
                      <a:r>
                        <a:rPr lang="en-US" sz="2000" b="0" kern="1200">
                          <a:solidFill>
                            <a:schemeClr val="dk1"/>
                          </a:solidFill>
                          <a:effectLst/>
                          <a:latin typeface="+mn-lt"/>
                          <a:ea typeface="+mn-ea"/>
                          <a:cs typeface="+mn-cs"/>
                        </a:rPr>
                        <a:t>11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a:t>
                      </a:r>
                      <a:r>
                        <a:rPr lang="en-US" sz="2000" b="0" kern="1200">
                          <a:solidFill>
                            <a:schemeClr val="dk1"/>
                          </a:solidFill>
                          <a:effectLst/>
                          <a:latin typeface="+mn-lt"/>
                          <a:ea typeface="+mn-ea"/>
                          <a:cs typeface="+mn-cs"/>
                        </a:rPr>
                        <a:t>6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đọc</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và</a:t>
                      </a:r>
                      <a:r>
                        <a:rPr lang="en-US" sz="2000" b="0" kern="1200">
                          <a:solidFill>
                            <a:schemeClr val="dk1"/>
                          </a:solidFill>
                          <a:effectLst/>
                          <a:latin typeface="+mn-lt"/>
                          <a:ea typeface="+mn-ea"/>
                          <a:cs typeface="+mn-cs"/>
                        </a:rPr>
                        <a:t>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tiếng</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Việt</a:t>
                      </a:r>
                      <a:r>
                        <a:rPr lang="en-US" sz="2000" b="0" kern="1200">
                          <a:solidFill>
                            <a:schemeClr val="dk1"/>
                          </a:solidFill>
                          <a:effectLst/>
                          <a:latin typeface="+mn-lt"/>
                          <a:ea typeface="+mn-ea"/>
                          <a:cs typeface="+mn-cs"/>
                        </a:rPr>
                        <a:t>; 3 </a:t>
                      </a:r>
                      <a:r>
                        <a:rPr lang="en-US" sz="2000" b="0" kern="1200" err="1">
                          <a:solidFill>
                            <a:schemeClr val="dk1"/>
                          </a:solidFill>
                          <a:effectLst/>
                          <a:latin typeface="+mn-lt"/>
                          <a:ea typeface="+mn-ea"/>
                          <a:cs typeface="+mn-cs"/>
                        </a:rPr>
                        <a:t>tiết</a:t>
                      </a:r>
                      <a:r>
                        <a:rPr lang="vi-VN" sz="2000" b="0" kern="1200">
                          <a:solidFill>
                            <a:schemeClr val="dk1"/>
                          </a:solidFill>
                          <a:effectLst/>
                          <a:latin typeface="+mn-lt"/>
                          <a:ea typeface="+mn-ea"/>
                          <a:cs typeface="+mn-cs"/>
                        </a:rPr>
                        <a:t> viết</a:t>
                      </a:r>
                      <a:r>
                        <a:rPr lang="en-US" sz="2000" b="0" kern="1200">
                          <a:solidFill>
                            <a:schemeClr val="dk1"/>
                          </a:solidFill>
                          <a:effectLst/>
                          <a:latin typeface="+mn-lt"/>
                          <a:ea typeface="+mn-ea"/>
                          <a:cs typeface="+mn-cs"/>
                        </a:rPr>
                        <a:t>; </a:t>
                      </a:r>
                      <a:r>
                        <a:rPr lang="vi-VN" sz="2000" b="0" kern="1200">
                          <a:solidFill>
                            <a:schemeClr val="dk1"/>
                          </a:solidFill>
                          <a:effectLst/>
                          <a:latin typeface="+mn-lt"/>
                          <a:ea typeface="+mn-ea"/>
                          <a:cs typeface="+mn-cs"/>
                        </a:rPr>
                        <a:t>1 tiết nói và n</a:t>
                      </a:r>
                      <a:r>
                        <a:rPr lang="en-US" sz="2000" b="0" kern="1200" err="1">
                          <a:solidFill>
                            <a:schemeClr val="dk1"/>
                          </a:solidFill>
                          <a:effectLst/>
                          <a:latin typeface="+mn-lt"/>
                          <a:ea typeface="+mn-ea"/>
                          <a:cs typeface="+mn-cs"/>
                        </a:rPr>
                        <a:t>ghe</a:t>
                      </a:r>
                      <a:r>
                        <a:rPr lang="vi-VN" sz="2000" b="0" kern="1200">
                          <a:solidFill>
                            <a:schemeClr val="dk1"/>
                          </a:solidFill>
                          <a:effectLst/>
                          <a:latin typeface="+mn-lt"/>
                          <a:ea typeface="+mn-ea"/>
                          <a:cs typeface="+mn-cs"/>
                        </a:rPr>
                        <a:t>)</a:t>
                      </a:r>
                      <a:endParaRPr lang="en-US" sz="2000" b="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224459763"/>
                  </a:ext>
                </a:extLst>
              </a:tr>
              <a:tr h="1231078">
                <a:tc>
                  <a:txBody>
                    <a:bodyPr/>
                    <a:lstStyle/>
                    <a:p>
                      <a:pPr marL="274320" marR="0" algn="just">
                        <a:lnSpc>
                          <a:spcPct val="125000"/>
                        </a:lnSpc>
                        <a:spcBef>
                          <a:spcPts val="600"/>
                        </a:spcBef>
                        <a:spcAft>
                          <a:spcPts val="600"/>
                        </a:spcAft>
                      </a:pPr>
                      <a:endParaRPr lang="vi-VN" sz="2000" b="0">
                        <a:effectLst/>
                        <a:latin typeface="+mn-lt"/>
                        <a:cs typeface="Arial" panose="020B0604020202020204" pitchFamily="34" charset="0"/>
                      </a:endParaRPr>
                    </a:p>
                    <a:p>
                      <a:pPr marL="274320" marR="0" algn="just">
                        <a:lnSpc>
                          <a:spcPct val="125000"/>
                        </a:lnSpc>
                        <a:spcBef>
                          <a:spcPts val="600"/>
                        </a:spcBef>
                        <a:spcAft>
                          <a:spcPts val="600"/>
                        </a:spcAft>
                      </a:pPr>
                      <a:r>
                        <a:rPr lang="en-US" sz="2000" b="0">
                          <a:effectLst/>
                          <a:latin typeface="+mn-lt"/>
                          <a:cs typeface="Arial" panose="020B0604020202020204" pitchFamily="34" charset="0"/>
                        </a:rPr>
                        <a:t>10</a:t>
                      </a:r>
                      <a:endParaRPr lang="en-US" sz="20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91440" marR="0">
                        <a:lnSpc>
                          <a:spcPct val="125000"/>
                        </a:lnSpc>
                        <a:spcBef>
                          <a:spcPts val="0"/>
                        </a:spcBef>
                        <a:spcAft>
                          <a:spcPts val="0"/>
                        </a:spcAft>
                      </a:pPr>
                      <a:r>
                        <a:rPr lang="en-GB" sz="2000" b="0">
                          <a:effectLst/>
                          <a:latin typeface="+mn-lt"/>
                          <a:ea typeface="Times New Roman" panose="02020603050405020304" pitchFamily="18" charset="0"/>
                          <a:cs typeface="Arial" panose="020B0604020202020204" pitchFamily="34" charset="0"/>
                        </a:rPr>
                        <a:t> </a:t>
                      </a:r>
                      <a:r>
                        <a:rPr lang="en-US" sz="2000" b="0" kern="1200" err="1">
                          <a:solidFill>
                            <a:schemeClr val="dk1"/>
                          </a:solidFill>
                          <a:effectLst/>
                          <a:latin typeface="+mn-lt"/>
                          <a:ea typeface="+mn-ea"/>
                          <a:cs typeface="+mn-cs"/>
                        </a:rPr>
                        <a:t>Kiểm</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giữa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kì</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ôn</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tập</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và</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kiểm</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tra</a:t>
                      </a:r>
                      <a:r>
                        <a:rPr lang="en-US" sz="2000" b="0" kern="1200">
                          <a:solidFill>
                            <a:schemeClr val="dk1"/>
                          </a:solidFill>
                          <a:effectLst/>
                          <a:latin typeface="+mn-lt"/>
                          <a:ea typeface="+mn-ea"/>
                          <a:cs typeface="+mn-cs"/>
                        </a:rPr>
                        <a:t> </a:t>
                      </a:r>
                      <a:r>
                        <a:rPr lang="en-US" sz="2000" b="0" kern="1200" err="1">
                          <a:solidFill>
                            <a:schemeClr val="dk1"/>
                          </a:solidFill>
                          <a:effectLst/>
                          <a:latin typeface="+mn-lt"/>
                          <a:ea typeface="+mn-ea"/>
                          <a:cs typeface="+mn-cs"/>
                        </a:rPr>
                        <a:t>cuối</a:t>
                      </a:r>
                      <a:r>
                        <a:rPr lang="en-US" sz="2000" b="0" kern="1200">
                          <a:solidFill>
                            <a:schemeClr val="dk1"/>
                          </a:solidFill>
                          <a:effectLst/>
                          <a:latin typeface="+mn-lt"/>
                          <a:ea typeface="+mn-ea"/>
                          <a:cs typeface="+mn-cs"/>
                        </a:rPr>
                        <a:t> </a:t>
                      </a:r>
                      <a:r>
                        <a:rPr lang="vi-VN" sz="2000" b="0" kern="1200">
                          <a:solidFill>
                            <a:schemeClr val="dk1"/>
                          </a:solidFill>
                          <a:effectLst/>
                          <a:latin typeface="+mn-lt"/>
                          <a:ea typeface="+mn-ea"/>
                          <a:cs typeface="+mn-cs"/>
                        </a:rPr>
                        <a:t>kì </a:t>
                      </a:r>
                      <a:endParaRPr lang="en-US" sz="2000" b="0">
                        <a:effectLst/>
                        <a:latin typeface="+mn-lt"/>
                        <a:ea typeface="Times New Roman" panose="02020603050405020304" pitchFamily="18" charset="0"/>
                        <a:cs typeface="Arial" panose="020B0604020202020204" pitchFamily="34" charset="0"/>
                      </a:endParaRPr>
                    </a:p>
                  </a:txBody>
                  <a:tcPr marT="0" marB="0"/>
                </a:tc>
                <a:tc>
                  <a:txBody>
                    <a:bodyPr/>
                    <a:lstStyle/>
                    <a:p>
                      <a:r>
                        <a:rPr lang="en-US" sz="2000" b="0" kern="1200">
                          <a:solidFill>
                            <a:schemeClr val="dk1"/>
                          </a:solidFill>
                          <a:effectLst/>
                          <a:latin typeface="+mn-lt"/>
                          <a:ea typeface="+mn-ea"/>
                          <a:cs typeface="+mn-cs"/>
                        </a:rPr>
                        <a:t>2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+ 1 </a:t>
                      </a:r>
                      <a:r>
                        <a:rPr lang="en-US" sz="2000" b="0" kern="1200" err="1">
                          <a:solidFill>
                            <a:schemeClr val="dk1"/>
                          </a:solidFill>
                          <a:effectLst/>
                          <a:latin typeface="+mn-lt"/>
                          <a:ea typeface="+mn-ea"/>
                          <a:cs typeface="+mn-cs"/>
                        </a:rPr>
                        <a:t>tiết</a:t>
                      </a:r>
                      <a:r>
                        <a:rPr lang="en-US" sz="2000" b="0" kern="1200">
                          <a:solidFill>
                            <a:schemeClr val="dk1"/>
                          </a:solidFill>
                          <a:effectLst/>
                          <a:latin typeface="+mn-lt"/>
                          <a:ea typeface="+mn-ea"/>
                          <a:cs typeface="+mn-cs"/>
                        </a:rPr>
                        <a:t> + 2 </a:t>
                      </a:r>
                      <a:r>
                        <a:rPr lang="en-US" sz="2000" b="0" kern="1200" err="1">
                          <a:solidFill>
                            <a:schemeClr val="dk1"/>
                          </a:solidFill>
                          <a:effectLst/>
                          <a:latin typeface="+mn-lt"/>
                          <a:ea typeface="+mn-ea"/>
                          <a:cs typeface="+mn-cs"/>
                        </a:rPr>
                        <a:t>tiết</a:t>
                      </a:r>
                      <a:endParaRPr lang="en-US" sz="2000" b="0" kern="1200">
                        <a:solidFill>
                          <a:schemeClr val="dk1"/>
                        </a:solidFill>
                        <a:effectLst/>
                        <a:latin typeface="+mn-lt"/>
                        <a:ea typeface="+mn-ea"/>
                        <a:cs typeface="+mn-cs"/>
                      </a:endParaRPr>
                    </a:p>
                    <a:p>
                      <a:r>
                        <a:rPr lang="en-US" sz="2000" b="0" kern="1200" err="1">
                          <a:solidFill>
                            <a:schemeClr val="dk1"/>
                          </a:solidFill>
                          <a:effectLst/>
                          <a:latin typeface="+mn-lt"/>
                          <a:ea typeface="+mn-ea"/>
                          <a:cs typeface="+mn-cs"/>
                        </a:rPr>
                        <a:t>Tổng</a:t>
                      </a:r>
                      <a:r>
                        <a:rPr lang="en-US" sz="2000" b="0" kern="1200">
                          <a:solidFill>
                            <a:schemeClr val="dk1"/>
                          </a:solidFill>
                          <a:effectLst/>
                          <a:latin typeface="+mn-lt"/>
                          <a:ea typeface="+mn-ea"/>
                          <a:cs typeface="+mn-cs"/>
                        </a:rPr>
                        <a:t>: 51 </a:t>
                      </a:r>
                      <a:r>
                        <a:rPr lang="en-US" sz="2000" b="0" kern="1200" err="1">
                          <a:solidFill>
                            <a:schemeClr val="dk1"/>
                          </a:solidFill>
                          <a:effectLst/>
                          <a:latin typeface="+mn-lt"/>
                          <a:ea typeface="+mn-ea"/>
                          <a:cs typeface="+mn-cs"/>
                        </a:rPr>
                        <a:t>tiết</a:t>
                      </a:r>
                      <a:endParaRPr lang="en-US" sz="2000" b="0">
                        <a:effectLst/>
                        <a:latin typeface="+mn-lt"/>
                        <a:ea typeface="Times New Roman" panose="02020603050405020304" pitchFamily="18" charset="0"/>
                        <a:cs typeface="Arial" panose="020B0604020202020204" pitchFamily="34" charset="0"/>
                      </a:endParaRPr>
                    </a:p>
                  </a:txBody>
                  <a:tcPr marT="0" marB="0"/>
                </a:tc>
                <a:extLst>
                  <a:ext uri="{0D108BD9-81ED-4DB2-BD59-A6C34878D82A}">
                    <a16:rowId xmlns:a16="http://schemas.microsoft.com/office/drawing/2014/main" val="1309532314"/>
                  </a:ext>
                </a:extLst>
              </a:tr>
            </a:tbl>
          </a:graphicData>
        </a:graphic>
      </p:graphicFrame>
      <p:sp>
        <p:nvSpPr>
          <p:cNvPr id="7" name="Rectangle 1"/>
          <p:cNvSpPr>
            <a:spLocks noChangeArrowheads="1"/>
          </p:cNvSpPr>
          <p:nvPr/>
        </p:nvSpPr>
        <p:spPr bwMode="auto">
          <a:xfrm>
            <a:off x="3052764" y="205750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400"/>
          </a:p>
        </p:txBody>
      </p:sp>
      <p:sp>
        <p:nvSpPr>
          <p:cNvPr id="5" name="Slide Number Placeholder 4"/>
          <p:cNvSpPr>
            <a:spLocks noGrp="1"/>
          </p:cNvSpPr>
          <p:nvPr>
            <p:ph type="sldNum" sz="quarter" idx="12"/>
          </p:nvPr>
        </p:nvSpPr>
        <p:spPr/>
        <p:txBody>
          <a:bodyPr/>
          <a:lstStyle/>
          <a:p>
            <a:fld id="{0C846248-0222-4A3A-B22E-4E2A0B918D57}" type="slidenum">
              <a:rPr lang="en-US" smtClean="0"/>
              <a:pPr/>
              <a:t>182</a:t>
            </a:fld>
            <a:endParaRPr lang="en-US"/>
          </a:p>
        </p:txBody>
      </p:sp>
    </p:spTree>
    <p:extLst>
      <p:ext uri="{BB962C8B-B14F-4D97-AF65-F5344CB8AC3E}">
        <p14:creationId xmlns:p14="http://schemas.microsoft.com/office/powerpoint/2010/main" val="2088829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742"/>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167148" y="1055275"/>
            <a:ext cx="11297265" cy="5632311"/>
          </a:xfrm>
          <a:prstGeom prst="rect">
            <a:avLst/>
          </a:prstGeom>
        </p:spPr>
        <p:txBody>
          <a:bodyPr wrap="square">
            <a:spAutoFit/>
          </a:bodyPr>
          <a:lstStyle/>
          <a:p>
            <a:pPr marL="457189" indent="457189"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10</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trường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chuyên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phối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chương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toàn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trường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457189" indent="457189"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từng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chuyên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SHS, SGV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457189" indent="457189"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chú</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phù</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tính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dự</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linh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vi-VN" sz="2400">
              <a:solidFill>
                <a:srgbClr val="002060"/>
              </a:solidFill>
              <a:latin typeface="Arial" panose="020B0604020202020204" pitchFamily="34" charset="0"/>
              <a:ea typeface="Calibri" panose="020F0502020204030204" pitchFamily="34" charset="0"/>
              <a:cs typeface="Arial" panose="020B0604020202020204" pitchFamily="34" charset="0"/>
            </a:endParaRPr>
          </a:p>
          <a:p>
            <a:pPr marL="457189" indent="457189"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 Một số VB ở cuối mỗi bài học có thể không dạy đọc ở lớp mà chỉ cần hướng dẫn cho HS tự đọc ở nhà. Với SGK mới, GV không chịu áp lực phải dạy hết tất cả các VB trong SGK.</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183</a:t>
            </a:fld>
            <a:endParaRPr lang="en-US"/>
          </a:p>
        </p:txBody>
      </p:sp>
    </p:spTree>
    <p:extLst>
      <p:ext uri="{BB962C8B-B14F-4D97-AF65-F5344CB8AC3E}">
        <p14:creationId xmlns:p14="http://schemas.microsoft.com/office/powerpoint/2010/main" val="24175891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793174" y="897093"/>
            <a:ext cx="9836727" cy="2862194"/>
          </a:xfrm>
          <a:prstGeom prst="rect">
            <a:avLst/>
          </a:prstGeom>
        </p:spPr>
        <p:txBody>
          <a:bodyPr wrap="square">
            <a:spAutoFit/>
          </a:bodyPr>
          <a:lstStyle/>
          <a:p>
            <a:pPr marL="457189" algn="ctr">
              <a:lnSpc>
                <a:spcPct val="150000"/>
              </a:lnSpc>
              <a:spcBef>
                <a:spcPts val="600"/>
              </a:spcBef>
              <a:spcAft>
                <a:spcPts val="600"/>
              </a:spcAft>
            </a:pPr>
            <a:endParaRPr lang="en-US" sz="3200" b="1">
              <a:solidFill>
                <a:srgbClr val="002060"/>
              </a:solidFill>
              <a:latin typeface="Arial (Body)"/>
              <a:ea typeface="Calibri" panose="020F0502020204030204" pitchFamily="34" charset="0"/>
              <a:cs typeface="Arial" panose="020B0604020202020204" pitchFamily="34" charset="0"/>
            </a:endParaRPr>
          </a:p>
          <a:p>
            <a:pPr marL="457189" algn="ctr">
              <a:lnSpc>
                <a:spcPct val="150000"/>
              </a:lnSpc>
              <a:spcBef>
                <a:spcPts val="600"/>
              </a:spcBef>
              <a:spcAft>
                <a:spcPts val="600"/>
              </a:spcAft>
            </a:pPr>
            <a:r>
              <a:rPr lang="en-US" sz="3733" b="1">
                <a:solidFill>
                  <a:srgbClr val="002060"/>
                </a:solidFill>
                <a:latin typeface="Arial (Body)"/>
                <a:ea typeface="Calibri" panose="020F0502020204030204" pitchFamily="34" charset="0"/>
                <a:cs typeface="Arial" panose="020B0604020202020204" pitchFamily="34" charset="0"/>
              </a:rPr>
              <a:t>GỢI Ý VIẾT BẢNG CHO GIÁO VIÊN</a:t>
            </a:r>
          </a:p>
          <a:p>
            <a:pPr marL="457189" algn="ctr">
              <a:lnSpc>
                <a:spcPct val="150000"/>
              </a:lnSpc>
              <a:spcBef>
                <a:spcPts val="600"/>
              </a:spcBef>
              <a:spcAft>
                <a:spcPts val="600"/>
              </a:spcAft>
            </a:pPr>
            <a:r>
              <a:rPr lang="en-US" sz="3733" b="1">
                <a:solidFill>
                  <a:srgbClr val="002060"/>
                </a:solidFill>
                <a:latin typeface="Arial (Body)"/>
                <a:ea typeface="Calibri" panose="020F0502020204030204" pitchFamily="34" charset="0"/>
                <a:cs typeface="Arial" panose="020B0604020202020204" pitchFamily="34" charset="0"/>
              </a:rPr>
              <a:t>VÀ GHI BÀI CHO HỌC SINH</a:t>
            </a:r>
          </a:p>
        </p:txBody>
      </p:sp>
      <p:sp>
        <p:nvSpPr>
          <p:cNvPr id="5" name="Slide Number Placeholder 4"/>
          <p:cNvSpPr>
            <a:spLocks noGrp="1"/>
          </p:cNvSpPr>
          <p:nvPr>
            <p:ph type="sldNum" sz="quarter" idx="12"/>
          </p:nvPr>
        </p:nvSpPr>
        <p:spPr/>
        <p:txBody>
          <a:bodyPr/>
          <a:lstStyle/>
          <a:p>
            <a:fld id="{0C846248-0222-4A3A-B22E-4E2A0B918D57}" type="slidenum">
              <a:rPr lang="en-US" smtClean="0"/>
              <a:pPr/>
              <a:t>184</a:t>
            </a:fld>
            <a:endParaRPr lang="en-US"/>
          </a:p>
        </p:txBody>
      </p:sp>
    </p:spTree>
    <p:extLst>
      <p:ext uri="{BB962C8B-B14F-4D97-AF65-F5344CB8AC3E}">
        <p14:creationId xmlns:p14="http://schemas.microsoft.com/office/powerpoint/2010/main" val="37627857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793174" y="897092"/>
            <a:ext cx="9836727" cy="1969898"/>
          </a:xfrm>
          <a:prstGeom prst="rect">
            <a:avLst/>
          </a:prstGeom>
        </p:spPr>
        <p:txBody>
          <a:bodyPr wrap="square">
            <a:spAutoFit/>
          </a:bodyPr>
          <a:lstStyle/>
          <a:p>
            <a:pPr marL="457189" algn="ctr">
              <a:lnSpc>
                <a:spcPct val="150000"/>
              </a:lnSpc>
              <a:spcBef>
                <a:spcPts val="600"/>
              </a:spcBef>
              <a:spcAft>
                <a:spcPts val="600"/>
              </a:spcAft>
            </a:pPr>
            <a:endParaRPr lang="en-US" sz="3200" b="1">
              <a:solidFill>
                <a:srgbClr val="002060"/>
              </a:solidFill>
              <a:latin typeface="Arial (Body)"/>
              <a:ea typeface="Calibri" panose="020F0502020204030204" pitchFamily="34" charset="0"/>
              <a:cs typeface="Arial" panose="020B0604020202020204" pitchFamily="34" charset="0"/>
            </a:endParaRPr>
          </a:p>
          <a:p>
            <a:pPr marL="457189" algn="ctr">
              <a:lnSpc>
                <a:spcPct val="150000"/>
              </a:lnSpc>
              <a:spcBef>
                <a:spcPts val="600"/>
              </a:spcBef>
              <a:spcAft>
                <a:spcPts val="600"/>
              </a:spcAft>
            </a:pPr>
            <a:endParaRPr lang="en-US" sz="4267" b="1">
              <a:solidFill>
                <a:srgbClr val="002060"/>
              </a:solidFill>
              <a:latin typeface="Arial (Body)"/>
              <a:ea typeface="Calibri" panose="020F0502020204030204" pitchFamily="34" charset="0"/>
              <a:cs typeface="Arial" panose="020B0604020202020204" pitchFamily="34" charset="0"/>
            </a:endParaRPr>
          </a:p>
        </p:txBody>
      </p:sp>
      <p:sp>
        <p:nvSpPr>
          <p:cNvPr id="5" name="Rectangle 4"/>
          <p:cNvSpPr/>
          <p:nvPr/>
        </p:nvSpPr>
        <p:spPr>
          <a:xfrm>
            <a:off x="609600" y="1193801"/>
            <a:ext cx="10769600" cy="5155835"/>
          </a:xfrm>
          <a:prstGeom prst="rect">
            <a:avLst/>
          </a:prstGeom>
        </p:spPr>
        <p:txBody>
          <a:bodyPr wrap="square">
            <a:spAutoFit/>
          </a:bodyPr>
          <a:lstStyle/>
          <a:p>
            <a:pPr indent="609585" algn="just">
              <a:lnSpc>
                <a:spcPct val="130000"/>
              </a:lnSpc>
              <a:spcBef>
                <a:spcPts val="800"/>
              </a:spcBef>
              <a:spcAft>
                <a:spcPts val="1067"/>
              </a:spcAft>
            </a:pPr>
            <a:r>
              <a:rPr lang="es-BO" sz="2667" b="1">
                <a:solidFill>
                  <a:srgbClr val="002060"/>
                </a:solidFill>
                <a:latin typeface="Arial" panose="020B0604020202020204" pitchFamily="34" charset="0"/>
                <a:ea typeface="Calibri" panose="020F0502020204030204" pitchFamily="34" charset="0"/>
                <a:cs typeface="Arial" panose="020B0604020202020204" pitchFamily="34" charset="0"/>
              </a:rPr>
              <a:t>1. </a:t>
            </a:r>
            <a:r>
              <a:rPr lang="es-BO" sz="2667" b="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s-BO"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b="1" err="1">
                <a:solidFill>
                  <a:srgbClr val="002060"/>
                </a:solidFill>
                <a:latin typeface="Arial" panose="020B0604020202020204" pitchFamily="34" charset="0"/>
                <a:ea typeface="Calibri" panose="020F0502020204030204" pitchFamily="34" charset="0"/>
                <a:cs typeface="Arial" panose="020B0604020202020204" pitchFamily="34" charset="0"/>
              </a:rPr>
              <a:t>bảng</a:t>
            </a:r>
            <a:r>
              <a:rPr lang="es-BO"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lực</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tự</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ghi</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bảng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chế</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609585" algn="just">
              <a:lnSpc>
                <a:spcPct val="130000"/>
              </a:lnSpc>
              <a:spcBef>
                <a:spcPts val="800"/>
              </a:spcBef>
              <a:spcAft>
                <a:spcPts val="1067"/>
              </a:spcAft>
            </a:pP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ghi</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lớn</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dung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s-BO" sz="2667" err="1">
                <a:solidFill>
                  <a:srgbClr val="002060"/>
                </a:solidFill>
                <a:latin typeface="Arial" panose="020B0604020202020204" pitchFamily="34" charset="0"/>
                <a:ea typeface="Calibri" panose="020F0502020204030204" pitchFamily="34" charset="0"/>
                <a:cs typeface="Arial" panose="020B0604020202020204" pitchFamily="34" charset="0"/>
              </a:rPr>
              <a:t>trọng</a:t>
            </a:r>
            <a:r>
              <a:rPr lang="es-BO" sz="2667">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25000"/>
              </a:lnSpc>
            </a:pPr>
            <a:r>
              <a:rPr lang="es-BO" sz="2667" b="1">
                <a:solidFill>
                  <a:srgbClr val="002060"/>
                </a:solidFill>
              </a:rPr>
              <a:t>      2. </a:t>
            </a:r>
            <a:r>
              <a:rPr lang="es-BO" sz="2667" b="1" err="1">
                <a:solidFill>
                  <a:srgbClr val="002060"/>
                </a:solidFill>
              </a:rPr>
              <a:t>Ghi</a:t>
            </a:r>
            <a:r>
              <a:rPr lang="es-BO" sz="2667" b="1">
                <a:solidFill>
                  <a:srgbClr val="002060"/>
                </a:solidFill>
              </a:rPr>
              <a:t> </a:t>
            </a:r>
            <a:r>
              <a:rPr lang="es-BO" sz="2667" b="1" err="1">
                <a:solidFill>
                  <a:srgbClr val="002060"/>
                </a:solidFill>
              </a:rPr>
              <a:t>bài</a:t>
            </a:r>
            <a:r>
              <a:rPr lang="es-BO" sz="2667" b="1">
                <a:solidFill>
                  <a:srgbClr val="002060"/>
                </a:solidFill>
              </a:rPr>
              <a:t>: </a:t>
            </a:r>
            <a:r>
              <a:rPr lang="es-BO" sz="2667">
                <a:solidFill>
                  <a:srgbClr val="002060"/>
                </a:solidFill>
              </a:rPr>
              <a:t>HS </a:t>
            </a:r>
            <a:r>
              <a:rPr lang="es-BO" sz="2667" err="1">
                <a:solidFill>
                  <a:srgbClr val="002060"/>
                </a:solidFill>
              </a:rPr>
              <a:t>ghi</a:t>
            </a:r>
            <a:r>
              <a:rPr lang="es-BO" sz="2667">
                <a:solidFill>
                  <a:srgbClr val="002060"/>
                </a:solidFill>
              </a:rPr>
              <a:t> </a:t>
            </a:r>
            <a:r>
              <a:rPr lang="es-BO" sz="2667" err="1">
                <a:solidFill>
                  <a:srgbClr val="002060"/>
                </a:solidFill>
              </a:rPr>
              <a:t>bài</a:t>
            </a:r>
            <a:r>
              <a:rPr lang="es-BO" sz="2667">
                <a:solidFill>
                  <a:srgbClr val="002060"/>
                </a:solidFill>
              </a:rPr>
              <a:t> </a:t>
            </a:r>
            <a:r>
              <a:rPr lang="es-BO" sz="2667" err="1">
                <a:solidFill>
                  <a:srgbClr val="002060"/>
                </a:solidFill>
              </a:rPr>
              <a:t>theo</a:t>
            </a:r>
            <a:r>
              <a:rPr lang="es-BO" sz="2667">
                <a:solidFill>
                  <a:srgbClr val="002060"/>
                </a:solidFill>
              </a:rPr>
              <a:t> </a:t>
            </a:r>
            <a:r>
              <a:rPr lang="es-BO" sz="2667" err="1">
                <a:solidFill>
                  <a:srgbClr val="002060"/>
                </a:solidFill>
              </a:rPr>
              <a:t>một</a:t>
            </a:r>
            <a:r>
              <a:rPr lang="es-BO" sz="2667">
                <a:solidFill>
                  <a:srgbClr val="002060"/>
                </a:solidFill>
              </a:rPr>
              <a:t> </a:t>
            </a:r>
            <a:r>
              <a:rPr lang="es-BO" sz="2667" err="1">
                <a:solidFill>
                  <a:srgbClr val="002060"/>
                </a:solidFill>
              </a:rPr>
              <a:t>số</a:t>
            </a:r>
            <a:r>
              <a:rPr lang="es-BO" sz="2667">
                <a:solidFill>
                  <a:srgbClr val="002060"/>
                </a:solidFill>
              </a:rPr>
              <a:t> </a:t>
            </a:r>
            <a:r>
              <a:rPr lang="es-BO" sz="2667" err="1">
                <a:solidFill>
                  <a:srgbClr val="002060"/>
                </a:solidFill>
              </a:rPr>
              <a:t>gợi</a:t>
            </a:r>
            <a:r>
              <a:rPr lang="es-BO" sz="2667">
                <a:solidFill>
                  <a:srgbClr val="002060"/>
                </a:solidFill>
              </a:rPr>
              <a:t> ý </a:t>
            </a:r>
            <a:r>
              <a:rPr lang="es-BO" sz="2667" err="1">
                <a:solidFill>
                  <a:srgbClr val="002060"/>
                </a:solidFill>
              </a:rPr>
              <a:t>sau</a:t>
            </a:r>
            <a:r>
              <a:rPr lang="es-BO" sz="2667">
                <a:solidFill>
                  <a:srgbClr val="002060"/>
                </a:solidFill>
              </a:rPr>
              <a:t>: </a:t>
            </a:r>
            <a:endParaRPr lang="en-US" sz="2667">
              <a:solidFill>
                <a:srgbClr val="002060"/>
              </a:solidFill>
            </a:endParaRPr>
          </a:p>
          <a:p>
            <a:pPr algn="just">
              <a:lnSpc>
                <a:spcPct val="125000"/>
              </a:lnSpc>
            </a:pPr>
            <a:r>
              <a:rPr lang="es-BO" sz="2667">
                <a:solidFill>
                  <a:srgbClr val="002060"/>
                </a:solidFill>
              </a:rPr>
              <a:t>      – </a:t>
            </a:r>
            <a:r>
              <a:rPr lang="es-BO" sz="2667" err="1">
                <a:solidFill>
                  <a:srgbClr val="002060"/>
                </a:solidFill>
              </a:rPr>
              <a:t>Ghi</a:t>
            </a:r>
            <a:r>
              <a:rPr lang="es-BO" sz="2667">
                <a:solidFill>
                  <a:srgbClr val="002060"/>
                </a:solidFill>
              </a:rPr>
              <a:t> </a:t>
            </a:r>
            <a:r>
              <a:rPr lang="es-BO" sz="2667" err="1">
                <a:solidFill>
                  <a:srgbClr val="002060"/>
                </a:solidFill>
              </a:rPr>
              <a:t>theo</a:t>
            </a:r>
            <a:r>
              <a:rPr lang="es-BO" sz="2667">
                <a:solidFill>
                  <a:srgbClr val="002060"/>
                </a:solidFill>
              </a:rPr>
              <a:t> </a:t>
            </a:r>
            <a:r>
              <a:rPr lang="es-BO" sz="2667" err="1">
                <a:solidFill>
                  <a:srgbClr val="002060"/>
                </a:solidFill>
              </a:rPr>
              <a:t>nội</a:t>
            </a:r>
            <a:r>
              <a:rPr lang="es-BO" sz="2667">
                <a:solidFill>
                  <a:srgbClr val="002060"/>
                </a:solidFill>
              </a:rPr>
              <a:t> </a:t>
            </a:r>
            <a:r>
              <a:rPr lang="es-BO" sz="2667" err="1">
                <a:solidFill>
                  <a:srgbClr val="002060"/>
                </a:solidFill>
              </a:rPr>
              <a:t>dung</a:t>
            </a:r>
            <a:r>
              <a:rPr lang="es-BO" sz="2667">
                <a:solidFill>
                  <a:srgbClr val="002060"/>
                </a:solidFill>
              </a:rPr>
              <a:t> </a:t>
            </a:r>
            <a:r>
              <a:rPr lang="es-BO" sz="2667" err="1">
                <a:solidFill>
                  <a:srgbClr val="002060"/>
                </a:solidFill>
              </a:rPr>
              <a:t>viết</a:t>
            </a:r>
            <a:r>
              <a:rPr lang="es-BO" sz="2667">
                <a:solidFill>
                  <a:srgbClr val="002060"/>
                </a:solidFill>
              </a:rPr>
              <a:t> </a:t>
            </a:r>
            <a:r>
              <a:rPr lang="es-BO" sz="2667" err="1">
                <a:solidFill>
                  <a:srgbClr val="002060"/>
                </a:solidFill>
              </a:rPr>
              <a:t>bảng</a:t>
            </a:r>
            <a:r>
              <a:rPr lang="es-BO" sz="2667">
                <a:solidFill>
                  <a:srgbClr val="002060"/>
                </a:solidFill>
              </a:rPr>
              <a:t> </a:t>
            </a:r>
            <a:r>
              <a:rPr lang="es-BO" sz="2667" err="1">
                <a:solidFill>
                  <a:srgbClr val="002060"/>
                </a:solidFill>
              </a:rPr>
              <a:t>của</a:t>
            </a:r>
            <a:r>
              <a:rPr lang="es-BO" sz="2667">
                <a:solidFill>
                  <a:srgbClr val="002060"/>
                </a:solidFill>
              </a:rPr>
              <a:t> GV.</a:t>
            </a:r>
          </a:p>
          <a:p>
            <a:pPr algn="just">
              <a:lnSpc>
                <a:spcPct val="125000"/>
              </a:lnSpc>
            </a:pPr>
            <a:r>
              <a:rPr lang="es-BO" sz="2667">
                <a:solidFill>
                  <a:srgbClr val="002060"/>
                </a:solidFill>
              </a:rPr>
              <a:t>      – </a:t>
            </a:r>
            <a:r>
              <a:rPr lang="es-BO" sz="2667" err="1">
                <a:solidFill>
                  <a:srgbClr val="002060"/>
                </a:solidFill>
              </a:rPr>
              <a:t>Khi</a:t>
            </a:r>
            <a:r>
              <a:rPr lang="es-BO" sz="2667">
                <a:solidFill>
                  <a:srgbClr val="002060"/>
                </a:solidFill>
              </a:rPr>
              <a:t> </a:t>
            </a:r>
            <a:r>
              <a:rPr lang="es-BO" sz="2667" err="1">
                <a:solidFill>
                  <a:srgbClr val="002060"/>
                </a:solidFill>
              </a:rPr>
              <a:t>tiếp</a:t>
            </a:r>
            <a:r>
              <a:rPr lang="es-BO" sz="2667">
                <a:solidFill>
                  <a:srgbClr val="002060"/>
                </a:solidFill>
              </a:rPr>
              <a:t> </a:t>
            </a:r>
            <a:r>
              <a:rPr lang="es-BO" sz="2667" err="1">
                <a:solidFill>
                  <a:srgbClr val="002060"/>
                </a:solidFill>
              </a:rPr>
              <a:t>nhận</a:t>
            </a:r>
            <a:r>
              <a:rPr lang="es-BO" sz="2667">
                <a:solidFill>
                  <a:srgbClr val="002060"/>
                </a:solidFill>
              </a:rPr>
              <a:t> </a:t>
            </a:r>
            <a:r>
              <a:rPr lang="es-BO" sz="2667" err="1">
                <a:solidFill>
                  <a:srgbClr val="002060"/>
                </a:solidFill>
              </a:rPr>
              <a:t>nhiệm</a:t>
            </a:r>
            <a:r>
              <a:rPr lang="es-BO" sz="2667">
                <a:solidFill>
                  <a:srgbClr val="002060"/>
                </a:solidFill>
              </a:rPr>
              <a:t> </a:t>
            </a:r>
            <a:r>
              <a:rPr lang="es-BO" sz="2667" err="1">
                <a:solidFill>
                  <a:srgbClr val="002060"/>
                </a:solidFill>
              </a:rPr>
              <a:t>vụ</a:t>
            </a:r>
            <a:r>
              <a:rPr lang="es-BO" sz="2667">
                <a:solidFill>
                  <a:srgbClr val="002060"/>
                </a:solidFill>
              </a:rPr>
              <a:t> </a:t>
            </a:r>
            <a:r>
              <a:rPr lang="es-BO" sz="2667" err="1">
                <a:solidFill>
                  <a:srgbClr val="002060"/>
                </a:solidFill>
              </a:rPr>
              <a:t>học</a:t>
            </a:r>
            <a:r>
              <a:rPr lang="es-BO" sz="2667">
                <a:solidFill>
                  <a:srgbClr val="002060"/>
                </a:solidFill>
              </a:rPr>
              <a:t> </a:t>
            </a:r>
            <a:r>
              <a:rPr lang="es-BO" sz="2667" err="1">
                <a:solidFill>
                  <a:srgbClr val="002060"/>
                </a:solidFill>
              </a:rPr>
              <a:t>tập</a:t>
            </a:r>
            <a:r>
              <a:rPr lang="es-BO" sz="2667">
                <a:solidFill>
                  <a:srgbClr val="002060"/>
                </a:solidFill>
              </a:rPr>
              <a:t>, HS </a:t>
            </a:r>
            <a:r>
              <a:rPr lang="es-BO" sz="2667" err="1">
                <a:solidFill>
                  <a:srgbClr val="002060"/>
                </a:solidFill>
              </a:rPr>
              <a:t>tự</a:t>
            </a:r>
            <a:r>
              <a:rPr lang="es-BO" sz="2667">
                <a:solidFill>
                  <a:srgbClr val="002060"/>
                </a:solidFill>
              </a:rPr>
              <a:t> </a:t>
            </a:r>
            <a:r>
              <a:rPr lang="es-BO" sz="2667" err="1">
                <a:solidFill>
                  <a:srgbClr val="002060"/>
                </a:solidFill>
              </a:rPr>
              <a:t>tìm</a:t>
            </a:r>
            <a:r>
              <a:rPr lang="es-BO" sz="2667">
                <a:solidFill>
                  <a:srgbClr val="002060"/>
                </a:solidFill>
              </a:rPr>
              <a:t> </a:t>
            </a:r>
            <a:r>
              <a:rPr lang="es-BO" sz="2667" err="1">
                <a:solidFill>
                  <a:srgbClr val="002060"/>
                </a:solidFill>
              </a:rPr>
              <a:t>hiểu</a:t>
            </a:r>
            <a:r>
              <a:rPr lang="es-BO" sz="2667">
                <a:solidFill>
                  <a:srgbClr val="002060"/>
                </a:solidFill>
              </a:rPr>
              <a:t>, </a:t>
            </a:r>
            <a:r>
              <a:rPr lang="es-BO" sz="2667" err="1">
                <a:solidFill>
                  <a:srgbClr val="002060"/>
                </a:solidFill>
              </a:rPr>
              <a:t>rút</a:t>
            </a:r>
            <a:r>
              <a:rPr lang="es-BO" sz="2667">
                <a:solidFill>
                  <a:srgbClr val="002060"/>
                </a:solidFill>
              </a:rPr>
              <a:t> </a:t>
            </a:r>
            <a:r>
              <a:rPr lang="es-BO" sz="2667" err="1">
                <a:solidFill>
                  <a:srgbClr val="002060"/>
                </a:solidFill>
              </a:rPr>
              <a:t>ra</a:t>
            </a:r>
            <a:r>
              <a:rPr lang="es-BO" sz="2667">
                <a:solidFill>
                  <a:srgbClr val="002060"/>
                </a:solidFill>
              </a:rPr>
              <a:t> </a:t>
            </a:r>
            <a:r>
              <a:rPr lang="es-BO" sz="2667" err="1">
                <a:solidFill>
                  <a:srgbClr val="002060"/>
                </a:solidFill>
              </a:rPr>
              <a:t>kết</a:t>
            </a:r>
            <a:r>
              <a:rPr lang="es-BO" sz="2667">
                <a:solidFill>
                  <a:srgbClr val="002060"/>
                </a:solidFill>
              </a:rPr>
              <a:t> </a:t>
            </a:r>
            <a:r>
              <a:rPr lang="es-BO" sz="2667" err="1">
                <a:solidFill>
                  <a:srgbClr val="002060"/>
                </a:solidFill>
              </a:rPr>
              <a:t>quả</a:t>
            </a:r>
            <a:r>
              <a:rPr lang="es-BO" sz="2667">
                <a:solidFill>
                  <a:srgbClr val="002060"/>
                </a:solidFill>
              </a:rPr>
              <a:t> </a:t>
            </a:r>
            <a:r>
              <a:rPr lang="es-BO" sz="2667" err="1">
                <a:solidFill>
                  <a:srgbClr val="002060"/>
                </a:solidFill>
              </a:rPr>
              <a:t>và</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bài</a:t>
            </a:r>
            <a:r>
              <a:rPr lang="es-BO" sz="2667">
                <a:solidFill>
                  <a:srgbClr val="002060"/>
                </a:solidFill>
              </a:rPr>
              <a:t> </a:t>
            </a:r>
            <a:r>
              <a:rPr lang="es-BO" sz="2667" err="1">
                <a:solidFill>
                  <a:srgbClr val="002060"/>
                </a:solidFill>
              </a:rPr>
              <a:t>theo</a:t>
            </a:r>
            <a:r>
              <a:rPr lang="es-BO" sz="2667">
                <a:solidFill>
                  <a:srgbClr val="002060"/>
                </a:solidFill>
              </a:rPr>
              <a:t> </a:t>
            </a:r>
            <a:r>
              <a:rPr lang="es-BO" sz="2667" err="1">
                <a:solidFill>
                  <a:srgbClr val="002060"/>
                </a:solidFill>
              </a:rPr>
              <a:t>cách</a:t>
            </a:r>
            <a:r>
              <a:rPr lang="es-BO" sz="2667">
                <a:solidFill>
                  <a:srgbClr val="002060"/>
                </a:solidFill>
              </a:rPr>
              <a:t> </a:t>
            </a:r>
            <a:r>
              <a:rPr lang="es-BO" sz="2667" err="1">
                <a:solidFill>
                  <a:srgbClr val="002060"/>
                </a:solidFill>
              </a:rPr>
              <a:t>hiểu</a:t>
            </a:r>
            <a:r>
              <a:rPr lang="es-BO" sz="2667">
                <a:solidFill>
                  <a:srgbClr val="002060"/>
                </a:solidFill>
              </a:rPr>
              <a:t> </a:t>
            </a:r>
            <a:r>
              <a:rPr lang="es-BO" sz="2667" err="1">
                <a:solidFill>
                  <a:srgbClr val="002060"/>
                </a:solidFill>
              </a:rPr>
              <a:t>của</a:t>
            </a:r>
            <a:r>
              <a:rPr lang="es-BO" sz="2667">
                <a:solidFill>
                  <a:srgbClr val="002060"/>
                </a:solidFill>
              </a:rPr>
              <a:t> </a:t>
            </a:r>
            <a:r>
              <a:rPr lang="es-BO" sz="2667" err="1">
                <a:solidFill>
                  <a:srgbClr val="002060"/>
                </a:solidFill>
              </a:rPr>
              <a:t>mình</a:t>
            </a:r>
            <a:r>
              <a:rPr lang="es-BO" sz="2667">
                <a:solidFill>
                  <a:srgbClr val="002060"/>
                </a:solidFill>
              </a:rPr>
              <a:t>.</a:t>
            </a:r>
            <a:endParaRPr lang="en-US" sz="2667">
              <a:solidFill>
                <a:srgbClr val="002060"/>
              </a:solidFill>
            </a:endParaRPr>
          </a:p>
          <a:p>
            <a:pPr algn="just">
              <a:lnSpc>
                <a:spcPct val="125000"/>
              </a:lnSpc>
            </a:pPr>
            <a:r>
              <a:rPr lang="es-BO" sz="2667">
                <a:solidFill>
                  <a:srgbClr val="002060"/>
                </a:solidFill>
              </a:rPr>
              <a:t>      – </a:t>
            </a:r>
            <a:r>
              <a:rPr lang="es-BO" sz="2667" err="1">
                <a:solidFill>
                  <a:srgbClr val="002060"/>
                </a:solidFill>
              </a:rPr>
              <a:t>Trong</a:t>
            </a:r>
            <a:r>
              <a:rPr lang="es-BO" sz="2667">
                <a:solidFill>
                  <a:srgbClr val="002060"/>
                </a:solidFill>
              </a:rPr>
              <a:t> </a:t>
            </a:r>
            <a:r>
              <a:rPr lang="es-BO" sz="2667" err="1">
                <a:solidFill>
                  <a:srgbClr val="002060"/>
                </a:solidFill>
              </a:rPr>
              <a:t>quá</a:t>
            </a:r>
            <a:r>
              <a:rPr lang="es-BO" sz="2667">
                <a:solidFill>
                  <a:srgbClr val="002060"/>
                </a:solidFill>
              </a:rPr>
              <a:t> </a:t>
            </a:r>
            <a:r>
              <a:rPr lang="es-BO" sz="2667" err="1">
                <a:solidFill>
                  <a:srgbClr val="002060"/>
                </a:solidFill>
              </a:rPr>
              <a:t>trình</a:t>
            </a:r>
            <a:r>
              <a:rPr lang="es-BO" sz="2667">
                <a:solidFill>
                  <a:srgbClr val="002060"/>
                </a:solidFill>
              </a:rPr>
              <a:t> </a:t>
            </a:r>
            <a:r>
              <a:rPr lang="es-BO" sz="2667" err="1">
                <a:solidFill>
                  <a:srgbClr val="002060"/>
                </a:solidFill>
              </a:rPr>
              <a:t>học</a:t>
            </a:r>
            <a:r>
              <a:rPr lang="es-BO" sz="2667">
                <a:solidFill>
                  <a:srgbClr val="002060"/>
                </a:solidFill>
              </a:rPr>
              <a:t> </a:t>
            </a:r>
            <a:r>
              <a:rPr lang="es-BO" sz="2667" err="1">
                <a:solidFill>
                  <a:srgbClr val="002060"/>
                </a:solidFill>
              </a:rPr>
              <a:t>tập</a:t>
            </a:r>
            <a:r>
              <a:rPr lang="es-BO" sz="2667">
                <a:solidFill>
                  <a:srgbClr val="002060"/>
                </a:solidFill>
              </a:rPr>
              <a:t> </a:t>
            </a:r>
            <a:r>
              <a:rPr lang="es-BO" sz="2667" err="1">
                <a:solidFill>
                  <a:srgbClr val="002060"/>
                </a:solidFill>
              </a:rPr>
              <a:t>với</a:t>
            </a:r>
            <a:r>
              <a:rPr lang="es-BO" sz="2667">
                <a:solidFill>
                  <a:srgbClr val="002060"/>
                </a:solidFill>
              </a:rPr>
              <a:t> </a:t>
            </a:r>
            <a:r>
              <a:rPr lang="es-BO" sz="2667" err="1">
                <a:solidFill>
                  <a:srgbClr val="002060"/>
                </a:solidFill>
              </a:rPr>
              <a:t>các</a:t>
            </a:r>
            <a:r>
              <a:rPr lang="es-BO" sz="2667">
                <a:solidFill>
                  <a:srgbClr val="002060"/>
                </a:solidFill>
              </a:rPr>
              <a:t> </a:t>
            </a:r>
            <a:r>
              <a:rPr lang="es-BO" sz="2667" err="1">
                <a:solidFill>
                  <a:srgbClr val="002060"/>
                </a:solidFill>
              </a:rPr>
              <a:t>bạn</a:t>
            </a:r>
            <a:r>
              <a:rPr lang="es-BO" sz="2667">
                <a:solidFill>
                  <a:srgbClr val="002060"/>
                </a:solidFill>
              </a:rPr>
              <a:t> </a:t>
            </a:r>
            <a:r>
              <a:rPr lang="es-BO" sz="2667" err="1">
                <a:solidFill>
                  <a:srgbClr val="002060"/>
                </a:solidFill>
              </a:rPr>
              <a:t>trong</a:t>
            </a:r>
            <a:r>
              <a:rPr lang="es-BO" sz="2667">
                <a:solidFill>
                  <a:srgbClr val="002060"/>
                </a:solidFill>
              </a:rPr>
              <a:t> </a:t>
            </a:r>
            <a:r>
              <a:rPr lang="es-BO" sz="2667" err="1">
                <a:solidFill>
                  <a:srgbClr val="002060"/>
                </a:solidFill>
              </a:rPr>
              <a:t>nhóm</a:t>
            </a:r>
            <a:r>
              <a:rPr lang="es-BO" sz="2667">
                <a:solidFill>
                  <a:srgbClr val="002060"/>
                </a:solidFill>
              </a:rPr>
              <a:t>, HS </a:t>
            </a:r>
            <a:r>
              <a:rPr lang="es-BO" sz="2667" err="1">
                <a:solidFill>
                  <a:srgbClr val="002060"/>
                </a:solidFill>
              </a:rPr>
              <a:t>có</a:t>
            </a:r>
            <a:r>
              <a:rPr lang="es-BO" sz="2667">
                <a:solidFill>
                  <a:srgbClr val="002060"/>
                </a:solidFill>
              </a:rPr>
              <a:t> </a:t>
            </a:r>
            <a:r>
              <a:rPr lang="es-BO" sz="2667" err="1">
                <a:solidFill>
                  <a:srgbClr val="002060"/>
                </a:solidFill>
              </a:rPr>
              <a:t>thể</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bổ</a:t>
            </a:r>
            <a:r>
              <a:rPr lang="es-BO" sz="2667">
                <a:solidFill>
                  <a:srgbClr val="002060"/>
                </a:solidFill>
              </a:rPr>
              <a:t> </a:t>
            </a:r>
            <a:r>
              <a:rPr lang="es-BO" sz="2667" err="1">
                <a:solidFill>
                  <a:srgbClr val="002060"/>
                </a:solidFill>
              </a:rPr>
              <a:t>sung</a:t>
            </a:r>
            <a:r>
              <a:rPr lang="es-BO" sz="2667">
                <a:solidFill>
                  <a:srgbClr val="002060"/>
                </a:solidFill>
              </a:rPr>
              <a:t>.</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185</a:t>
            </a:fld>
            <a:endParaRPr lang="en-US"/>
          </a:p>
        </p:txBody>
      </p:sp>
    </p:spTree>
    <p:extLst>
      <p:ext uri="{BB962C8B-B14F-4D97-AF65-F5344CB8AC3E}">
        <p14:creationId xmlns:p14="http://schemas.microsoft.com/office/powerpoint/2010/main" val="3051881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47"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2041237" y="2011305"/>
            <a:ext cx="8451272" cy="553998"/>
          </a:xfrm>
          <a:prstGeom prst="rect">
            <a:avLst/>
          </a:prstGeom>
        </p:spPr>
        <p:txBody>
          <a:bodyPr wrap="square">
            <a:spAutoFit/>
          </a:bodyPr>
          <a:lstStyle/>
          <a:p>
            <a:pPr algn="just">
              <a:lnSpc>
                <a:spcPct val="125000"/>
              </a:lnSpc>
            </a:pPr>
            <a:r>
              <a:rPr lang="en-US" sz="2400">
                <a:latin typeface="Arial" panose="020B0604020202020204" pitchFamily="34" charset="0"/>
                <a:ea typeface="Calibri" panose="020F0502020204030204" pitchFamily="34"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
        <p:nvSpPr>
          <p:cNvPr id="6" name="Rectangle 5"/>
          <p:cNvSpPr/>
          <p:nvPr/>
        </p:nvSpPr>
        <p:spPr>
          <a:xfrm>
            <a:off x="793174" y="897092"/>
            <a:ext cx="9836727" cy="1969898"/>
          </a:xfrm>
          <a:prstGeom prst="rect">
            <a:avLst/>
          </a:prstGeom>
        </p:spPr>
        <p:txBody>
          <a:bodyPr wrap="square">
            <a:spAutoFit/>
          </a:bodyPr>
          <a:lstStyle/>
          <a:p>
            <a:pPr marL="457189" algn="ctr">
              <a:lnSpc>
                <a:spcPct val="150000"/>
              </a:lnSpc>
              <a:spcBef>
                <a:spcPts val="600"/>
              </a:spcBef>
              <a:spcAft>
                <a:spcPts val="600"/>
              </a:spcAft>
            </a:pPr>
            <a:endParaRPr lang="en-US" sz="3200" b="1">
              <a:solidFill>
                <a:srgbClr val="002060"/>
              </a:solidFill>
              <a:latin typeface="Arial (Body)"/>
              <a:ea typeface="Calibri" panose="020F0502020204030204" pitchFamily="34" charset="0"/>
              <a:cs typeface="Arial" panose="020B0604020202020204" pitchFamily="34" charset="0"/>
            </a:endParaRPr>
          </a:p>
          <a:p>
            <a:pPr marL="457189" algn="ctr">
              <a:lnSpc>
                <a:spcPct val="150000"/>
              </a:lnSpc>
              <a:spcBef>
                <a:spcPts val="600"/>
              </a:spcBef>
              <a:spcAft>
                <a:spcPts val="600"/>
              </a:spcAft>
            </a:pPr>
            <a:endParaRPr lang="en-US" sz="4267" b="1">
              <a:solidFill>
                <a:srgbClr val="002060"/>
              </a:solidFill>
              <a:latin typeface="Arial (Body)"/>
              <a:ea typeface="Calibri" panose="020F0502020204030204" pitchFamily="34" charset="0"/>
              <a:cs typeface="Arial" panose="020B0604020202020204" pitchFamily="34" charset="0"/>
            </a:endParaRPr>
          </a:p>
        </p:txBody>
      </p:sp>
      <p:sp>
        <p:nvSpPr>
          <p:cNvPr id="5" name="Rectangle 4"/>
          <p:cNvSpPr/>
          <p:nvPr/>
        </p:nvSpPr>
        <p:spPr>
          <a:xfrm>
            <a:off x="1219200" y="1295401"/>
            <a:ext cx="9855200" cy="4709559"/>
          </a:xfrm>
          <a:prstGeom prst="rect">
            <a:avLst/>
          </a:prstGeom>
        </p:spPr>
        <p:txBody>
          <a:bodyPr wrap="square">
            <a:spAutoFit/>
          </a:bodyPr>
          <a:lstStyle/>
          <a:p>
            <a:pPr algn="just">
              <a:lnSpc>
                <a:spcPct val="125000"/>
              </a:lnSpc>
            </a:pPr>
            <a:r>
              <a:rPr lang="es-BO" sz="2400"/>
              <a:t>      </a:t>
            </a:r>
            <a:r>
              <a:rPr lang="es-BO" sz="2400">
                <a:solidFill>
                  <a:srgbClr val="002060"/>
                </a:solidFill>
              </a:rPr>
              <a:t>– </a:t>
            </a:r>
            <a:r>
              <a:rPr lang="es-BO" sz="2667" err="1">
                <a:solidFill>
                  <a:srgbClr val="002060"/>
                </a:solidFill>
              </a:rPr>
              <a:t>Khi</a:t>
            </a:r>
            <a:r>
              <a:rPr lang="es-BO" sz="2667">
                <a:solidFill>
                  <a:srgbClr val="002060"/>
                </a:solidFill>
              </a:rPr>
              <a:t> </a:t>
            </a:r>
            <a:r>
              <a:rPr lang="es-BO" sz="2667" err="1">
                <a:solidFill>
                  <a:srgbClr val="002060"/>
                </a:solidFill>
              </a:rPr>
              <a:t>các</a:t>
            </a:r>
            <a:r>
              <a:rPr lang="es-BO" sz="2667">
                <a:solidFill>
                  <a:srgbClr val="002060"/>
                </a:solidFill>
              </a:rPr>
              <a:t> </a:t>
            </a:r>
            <a:r>
              <a:rPr lang="es-BO" sz="2667" err="1">
                <a:solidFill>
                  <a:srgbClr val="002060"/>
                </a:solidFill>
              </a:rPr>
              <a:t>nhóm</a:t>
            </a:r>
            <a:r>
              <a:rPr lang="es-BO" sz="2667">
                <a:solidFill>
                  <a:srgbClr val="002060"/>
                </a:solidFill>
              </a:rPr>
              <a:t> HS </a:t>
            </a:r>
            <a:r>
              <a:rPr lang="es-BO" sz="2667" err="1">
                <a:solidFill>
                  <a:srgbClr val="002060"/>
                </a:solidFill>
              </a:rPr>
              <a:t>đã</a:t>
            </a:r>
            <a:r>
              <a:rPr lang="es-BO" sz="2667">
                <a:solidFill>
                  <a:srgbClr val="002060"/>
                </a:solidFill>
              </a:rPr>
              <a:t> </a:t>
            </a:r>
            <a:r>
              <a:rPr lang="es-BO" sz="2667" err="1">
                <a:solidFill>
                  <a:srgbClr val="002060"/>
                </a:solidFill>
              </a:rPr>
              <a:t>hoàn</a:t>
            </a:r>
            <a:r>
              <a:rPr lang="es-BO" sz="2667">
                <a:solidFill>
                  <a:srgbClr val="002060"/>
                </a:solidFill>
              </a:rPr>
              <a:t> </a:t>
            </a:r>
            <a:r>
              <a:rPr lang="es-BO" sz="2667" err="1">
                <a:solidFill>
                  <a:srgbClr val="002060"/>
                </a:solidFill>
              </a:rPr>
              <a:t>thành</a:t>
            </a:r>
            <a:r>
              <a:rPr lang="es-BO" sz="2667">
                <a:solidFill>
                  <a:srgbClr val="002060"/>
                </a:solidFill>
              </a:rPr>
              <a:t> </a:t>
            </a:r>
            <a:r>
              <a:rPr lang="es-BO" sz="2667" err="1">
                <a:solidFill>
                  <a:srgbClr val="002060"/>
                </a:solidFill>
              </a:rPr>
              <a:t>nhiệm</a:t>
            </a:r>
            <a:r>
              <a:rPr lang="es-BO" sz="2667">
                <a:solidFill>
                  <a:srgbClr val="002060"/>
                </a:solidFill>
              </a:rPr>
              <a:t> </a:t>
            </a:r>
            <a:r>
              <a:rPr lang="es-BO" sz="2667" err="1">
                <a:solidFill>
                  <a:srgbClr val="002060"/>
                </a:solidFill>
              </a:rPr>
              <a:t>vụ</a:t>
            </a:r>
            <a:r>
              <a:rPr lang="es-BO" sz="2667">
                <a:solidFill>
                  <a:srgbClr val="002060"/>
                </a:solidFill>
              </a:rPr>
              <a:t>, GV </a:t>
            </a:r>
            <a:r>
              <a:rPr lang="es-BO" sz="2667" err="1">
                <a:solidFill>
                  <a:srgbClr val="002060"/>
                </a:solidFill>
              </a:rPr>
              <a:t>tiến</a:t>
            </a:r>
            <a:r>
              <a:rPr lang="es-BO" sz="2667">
                <a:solidFill>
                  <a:srgbClr val="002060"/>
                </a:solidFill>
              </a:rPr>
              <a:t> </a:t>
            </a:r>
            <a:r>
              <a:rPr lang="es-BO" sz="2667" err="1">
                <a:solidFill>
                  <a:srgbClr val="002060"/>
                </a:solidFill>
              </a:rPr>
              <a:t>hành</a:t>
            </a:r>
            <a:r>
              <a:rPr lang="es-BO" sz="2667">
                <a:solidFill>
                  <a:srgbClr val="002060"/>
                </a:solidFill>
              </a:rPr>
              <a:t> </a:t>
            </a:r>
            <a:r>
              <a:rPr lang="es-BO" sz="2667" err="1">
                <a:solidFill>
                  <a:srgbClr val="002060"/>
                </a:solidFill>
              </a:rPr>
              <a:t>kiểm</a:t>
            </a:r>
            <a:r>
              <a:rPr lang="es-BO" sz="2667">
                <a:solidFill>
                  <a:srgbClr val="002060"/>
                </a:solidFill>
              </a:rPr>
              <a:t> </a:t>
            </a:r>
            <a:r>
              <a:rPr lang="es-BO" sz="2667" err="1">
                <a:solidFill>
                  <a:srgbClr val="002060"/>
                </a:solidFill>
              </a:rPr>
              <a:t>tra</a:t>
            </a:r>
            <a:r>
              <a:rPr lang="es-BO" sz="2667">
                <a:solidFill>
                  <a:srgbClr val="002060"/>
                </a:solidFill>
              </a:rPr>
              <a:t>, </a:t>
            </a:r>
            <a:r>
              <a:rPr lang="es-BO" sz="2667" err="1">
                <a:solidFill>
                  <a:srgbClr val="002060"/>
                </a:solidFill>
              </a:rPr>
              <a:t>định</a:t>
            </a:r>
            <a:r>
              <a:rPr lang="es-BO" sz="2667">
                <a:solidFill>
                  <a:srgbClr val="002060"/>
                </a:solidFill>
              </a:rPr>
              <a:t> </a:t>
            </a:r>
            <a:r>
              <a:rPr lang="es-BO" sz="2667" err="1">
                <a:solidFill>
                  <a:srgbClr val="002060"/>
                </a:solidFill>
              </a:rPr>
              <a:t>hướng</a:t>
            </a:r>
            <a:r>
              <a:rPr lang="es-BO" sz="2667">
                <a:solidFill>
                  <a:srgbClr val="002060"/>
                </a:solidFill>
              </a:rPr>
              <a:t> </a:t>
            </a:r>
            <a:r>
              <a:rPr lang="es-BO" sz="2667" err="1">
                <a:solidFill>
                  <a:srgbClr val="002060"/>
                </a:solidFill>
              </a:rPr>
              <a:t>kiến</a:t>
            </a:r>
            <a:r>
              <a:rPr lang="es-BO" sz="2667">
                <a:solidFill>
                  <a:srgbClr val="002060"/>
                </a:solidFill>
              </a:rPr>
              <a:t> </a:t>
            </a:r>
            <a:r>
              <a:rPr lang="es-BO" sz="2667" err="1">
                <a:solidFill>
                  <a:srgbClr val="002060"/>
                </a:solidFill>
              </a:rPr>
              <a:t>thức</a:t>
            </a:r>
            <a:r>
              <a:rPr lang="es-BO" sz="2667">
                <a:solidFill>
                  <a:srgbClr val="002060"/>
                </a:solidFill>
              </a:rPr>
              <a:t>, HS </a:t>
            </a:r>
            <a:r>
              <a:rPr lang="es-BO" sz="2667" err="1">
                <a:solidFill>
                  <a:srgbClr val="002060"/>
                </a:solidFill>
              </a:rPr>
              <a:t>lắng</a:t>
            </a:r>
            <a:r>
              <a:rPr lang="es-BO" sz="2667">
                <a:solidFill>
                  <a:srgbClr val="002060"/>
                </a:solidFill>
              </a:rPr>
              <a:t> </a:t>
            </a:r>
            <a:r>
              <a:rPr lang="es-BO" sz="2667" err="1">
                <a:solidFill>
                  <a:srgbClr val="002060"/>
                </a:solidFill>
              </a:rPr>
              <a:t>nghe</a:t>
            </a:r>
            <a:r>
              <a:rPr lang="es-BO" sz="2667">
                <a:solidFill>
                  <a:srgbClr val="002060"/>
                </a:solidFill>
              </a:rPr>
              <a:t> </a:t>
            </a:r>
            <a:r>
              <a:rPr lang="es-BO" sz="2667" err="1">
                <a:solidFill>
                  <a:srgbClr val="002060"/>
                </a:solidFill>
              </a:rPr>
              <a:t>và</a:t>
            </a:r>
            <a:r>
              <a:rPr lang="es-BO" sz="2667">
                <a:solidFill>
                  <a:srgbClr val="002060"/>
                </a:solidFill>
              </a:rPr>
              <a:t> </a:t>
            </a:r>
            <a:r>
              <a:rPr lang="es-BO" sz="2667" err="1">
                <a:solidFill>
                  <a:srgbClr val="002060"/>
                </a:solidFill>
              </a:rPr>
              <a:t>chọn</a:t>
            </a:r>
            <a:r>
              <a:rPr lang="es-BO" sz="2667">
                <a:solidFill>
                  <a:srgbClr val="002060"/>
                </a:solidFill>
              </a:rPr>
              <a:t> </a:t>
            </a:r>
            <a:r>
              <a:rPr lang="es-BO" sz="2667" err="1">
                <a:solidFill>
                  <a:srgbClr val="002060"/>
                </a:solidFill>
              </a:rPr>
              <a:t>lọc</a:t>
            </a:r>
            <a:r>
              <a:rPr lang="es-BO" sz="2667">
                <a:solidFill>
                  <a:srgbClr val="002060"/>
                </a:solidFill>
              </a:rPr>
              <a:t> </a:t>
            </a:r>
            <a:r>
              <a:rPr lang="es-BO" sz="2667" err="1">
                <a:solidFill>
                  <a:srgbClr val="002060"/>
                </a:solidFill>
              </a:rPr>
              <a:t>để</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thêm</a:t>
            </a:r>
            <a:r>
              <a:rPr lang="es-BO" sz="2667">
                <a:solidFill>
                  <a:srgbClr val="002060"/>
                </a:solidFill>
              </a:rPr>
              <a:t> </a:t>
            </a:r>
            <a:r>
              <a:rPr lang="es-BO" sz="2667" err="1">
                <a:solidFill>
                  <a:srgbClr val="002060"/>
                </a:solidFill>
              </a:rPr>
              <a:t>những</a:t>
            </a:r>
            <a:r>
              <a:rPr lang="es-BO" sz="2667">
                <a:solidFill>
                  <a:srgbClr val="002060"/>
                </a:solidFill>
              </a:rPr>
              <a:t> ý </a:t>
            </a:r>
            <a:r>
              <a:rPr lang="es-BO" sz="2667" err="1">
                <a:solidFill>
                  <a:srgbClr val="002060"/>
                </a:solidFill>
              </a:rPr>
              <a:t>trọng</a:t>
            </a:r>
            <a:r>
              <a:rPr lang="es-BO" sz="2667">
                <a:solidFill>
                  <a:srgbClr val="002060"/>
                </a:solidFill>
              </a:rPr>
              <a:t> </a:t>
            </a:r>
            <a:r>
              <a:rPr lang="es-BO" sz="2667" err="1">
                <a:solidFill>
                  <a:srgbClr val="002060"/>
                </a:solidFill>
              </a:rPr>
              <a:t>tâm</a:t>
            </a:r>
            <a:r>
              <a:rPr lang="es-BO" sz="2667">
                <a:solidFill>
                  <a:srgbClr val="002060"/>
                </a:solidFill>
              </a:rPr>
              <a:t>, ý hay, ý </a:t>
            </a:r>
            <a:r>
              <a:rPr lang="es-BO" sz="2667" err="1">
                <a:solidFill>
                  <a:srgbClr val="002060"/>
                </a:solidFill>
              </a:rPr>
              <a:t>mở</a:t>
            </a:r>
            <a:r>
              <a:rPr lang="es-BO" sz="2667">
                <a:solidFill>
                  <a:srgbClr val="002060"/>
                </a:solidFill>
              </a:rPr>
              <a:t> </a:t>
            </a:r>
            <a:r>
              <a:rPr lang="es-BO" sz="2667" err="1">
                <a:solidFill>
                  <a:srgbClr val="002060"/>
                </a:solidFill>
              </a:rPr>
              <a:t>rộng</a:t>
            </a:r>
            <a:r>
              <a:rPr lang="es-BO" sz="2667">
                <a:solidFill>
                  <a:srgbClr val="002060"/>
                </a:solidFill>
              </a:rPr>
              <a:t>; </a:t>
            </a:r>
            <a:r>
              <a:rPr lang="es-BO" sz="2667" err="1">
                <a:solidFill>
                  <a:srgbClr val="002060"/>
                </a:solidFill>
              </a:rPr>
              <a:t>sửa</a:t>
            </a:r>
            <a:r>
              <a:rPr lang="es-BO" sz="2667">
                <a:solidFill>
                  <a:srgbClr val="002060"/>
                </a:solidFill>
              </a:rPr>
              <a:t> </a:t>
            </a:r>
            <a:r>
              <a:rPr lang="es-BO" sz="2667" err="1">
                <a:solidFill>
                  <a:srgbClr val="002060"/>
                </a:solidFill>
              </a:rPr>
              <a:t>chữa</a:t>
            </a:r>
            <a:r>
              <a:rPr lang="es-BO" sz="2667">
                <a:solidFill>
                  <a:srgbClr val="002060"/>
                </a:solidFill>
              </a:rPr>
              <a:t> </a:t>
            </a:r>
            <a:r>
              <a:rPr lang="es-BO" sz="2667" err="1">
                <a:solidFill>
                  <a:srgbClr val="002060"/>
                </a:solidFill>
              </a:rPr>
              <a:t>những</a:t>
            </a:r>
            <a:r>
              <a:rPr lang="es-BO" sz="2667">
                <a:solidFill>
                  <a:srgbClr val="002060"/>
                </a:solidFill>
              </a:rPr>
              <a:t> </a:t>
            </a:r>
            <a:r>
              <a:rPr lang="es-BO" sz="2667" err="1">
                <a:solidFill>
                  <a:srgbClr val="002060"/>
                </a:solidFill>
              </a:rPr>
              <a:t>nội</a:t>
            </a:r>
            <a:r>
              <a:rPr lang="es-BO" sz="2667">
                <a:solidFill>
                  <a:srgbClr val="002060"/>
                </a:solidFill>
              </a:rPr>
              <a:t> </a:t>
            </a:r>
            <a:r>
              <a:rPr lang="es-BO" sz="2667" err="1">
                <a:solidFill>
                  <a:srgbClr val="002060"/>
                </a:solidFill>
              </a:rPr>
              <a:t>dung</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chưa</a:t>
            </a:r>
            <a:r>
              <a:rPr lang="es-BO" sz="2667">
                <a:solidFill>
                  <a:srgbClr val="002060"/>
                </a:solidFill>
              </a:rPr>
              <a:t> </a:t>
            </a:r>
            <a:r>
              <a:rPr lang="es-BO" sz="2667" err="1">
                <a:solidFill>
                  <a:srgbClr val="002060"/>
                </a:solidFill>
              </a:rPr>
              <a:t>đúng</a:t>
            </a:r>
            <a:r>
              <a:rPr lang="es-BO" sz="2667">
                <a:solidFill>
                  <a:srgbClr val="002060"/>
                </a:solidFill>
              </a:rPr>
              <a:t>. </a:t>
            </a:r>
            <a:endParaRPr lang="en-US" sz="2667">
              <a:solidFill>
                <a:srgbClr val="002060"/>
              </a:solidFill>
            </a:endParaRPr>
          </a:p>
          <a:p>
            <a:pPr algn="just">
              <a:lnSpc>
                <a:spcPct val="125000"/>
              </a:lnSpc>
            </a:pPr>
            <a:r>
              <a:rPr lang="es-BO" sz="2667">
                <a:solidFill>
                  <a:srgbClr val="002060"/>
                </a:solidFill>
              </a:rPr>
              <a:t>      – </a:t>
            </a:r>
            <a:r>
              <a:rPr lang="es-BO" sz="2667" err="1">
                <a:solidFill>
                  <a:srgbClr val="002060"/>
                </a:solidFill>
              </a:rPr>
              <a:t>Mỗi</a:t>
            </a:r>
            <a:r>
              <a:rPr lang="es-BO" sz="2667">
                <a:solidFill>
                  <a:srgbClr val="002060"/>
                </a:solidFill>
              </a:rPr>
              <a:t> HS </a:t>
            </a:r>
            <a:r>
              <a:rPr lang="es-BO" sz="2667" err="1">
                <a:solidFill>
                  <a:srgbClr val="002060"/>
                </a:solidFill>
              </a:rPr>
              <a:t>sẽ</a:t>
            </a:r>
            <a:r>
              <a:rPr lang="es-BO" sz="2667">
                <a:solidFill>
                  <a:srgbClr val="002060"/>
                </a:solidFill>
              </a:rPr>
              <a:t> </a:t>
            </a:r>
            <a:r>
              <a:rPr lang="es-BO" sz="2667" err="1">
                <a:solidFill>
                  <a:srgbClr val="002060"/>
                </a:solidFill>
              </a:rPr>
              <a:t>có</a:t>
            </a:r>
            <a:r>
              <a:rPr lang="es-BO" sz="2667">
                <a:solidFill>
                  <a:srgbClr val="002060"/>
                </a:solidFill>
              </a:rPr>
              <a:t> </a:t>
            </a:r>
            <a:r>
              <a:rPr lang="es-BO" sz="2667" err="1">
                <a:solidFill>
                  <a:srgbClr val="002060"/>
                </a:solidFill>
              </a:rPr>
              <a:t>những</a:t>
            </a:r>
            <a:r>
              <a:rPr lang="es-BO" sz="2667">
                <a:solidFill>
                  <a:srgbClr val="002060"/>
                </a:solidFill>
              </a:rPr>
              <a:t> </a:t>
            </a:r>
            <a:r>
              <a:rPr lang="es-BO" sz="2667" err="1">
                <a:solidFill>
                  <a:srgbClr val="002060"/>
                </a:solidFill>
              </a:rPr>
              <a:t>cách</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khác</a:t>
            </a:r>
            <a:r>
              <a:rPr lang="es-BO" sz="2667">
                <a:solidFill>
                  <a:srgbClr val="002060"/>
                </a:solidFill>
              </a:rPr>
              <a:t> </a:t>
            </a:r>
            <a:r>
              <a:rPr lang="es-BO" sz="2667" err="1">
                <a:solidFill>
                  <a:srgbClr val="002060"/>
                </a:solidFill>
              </a:rPr>
              <a:t>nhau</a:t>
            </a:r>
            <a:r>
              <a:rPr lang="es-BO" sz="2667">
                <a:solidFill>
                  <a:srgbClr val="002060"/>
                </a:solidFill>
              </a:rPr>
              <a:t>, </a:t>
            </a:r>
            <a:r>
              <a:rPr lang="es-BO" sz="2667" err="1">
                <a:solidFill>
                  <a:srgbClr val="002060"/>
                </a:solidFill>
              </a:rPr>
              <a:t>có</a:t>
            </a:r>
            <a:r>
              <a:rPr lang="es-BO" sz="2667">
                <a:solidFill>
                  <a:srgbClr val="002060"/>
                </a:solidFill>
              </a:rPr>
              <a:t> HS </a:t>
            </a:r>
            <a:r>
              <a:rPr lang="es-BO" sz="2667" err="1">
                <a:solidFill>
                  <a:srgbClr val="002060"/>
                </a:solidFill>
              </a:rPr>
              <a:t>ghi</a:t>
            </a:r>
            <a:r>
              <a:rPr lang="es-BO" sz="2667">
                <a:solidFill>
                  <a:srgbClr val="002060"/>
                </a:solidFill>
              </a:rPr>
              <a:t> </a:t>
            </a:r>
            <a:r>
              <a:rPr lang="es-BO" sz="2667" err="1">
                <a:solidFill>
                  <a:srgbClr val="002060"/>
                </a:solidFill>
              </a:rPr>
              <a:t>ít</a:t>
            </a:r>
            <a:r>
              <a:rPr lang="es-BO" sz="2667">
                <a:solidFill>
                  <a:srgbClr val="002060"/>
                </a:solidFill>
              </a:rPr>
              <a:t>, </a:t>
            </a:r>
            <a:r>
              <a:rPr lang="es-BO" sz="2667" err="1">
                <a:solidFill>
                  <a:srgbClr val="002060"/>
                </a:solidFill>
              </a:rPr>
              <a:t>có</a:t>
            </a:r>
            <a:r>
              <a:rPr lang="es-BO" sz="2667">
                <a:solidFill>
                  <a:srgbClr val="002060"/>
                </a:solidFill>
              </a:rPr>
              <a:t> HS </a:t>
            </a:r>
            <a:r>
              <a:rPr lang="es-BO" sz="2667" err="1">
                <a:solidFill>
                  <a:srgbClr val="002060"/>
                </a:solidFill>
              </a:rPr>
              <a:t>ghi</a:t>
            </a:r>
            <a:r>
              <a:rPr lang="es-BO" sz="2667">
                <a:solidFill>
                  <a:srgbClr val="002060"/>
                </a:solidFill>
              </a:rPr>
              <a:t> </a:t>
            </a:r>
            <a:r>
              <a:rPr lang="es-BO" sz="2667" err="1">
                <a:solidFill>
                  <a:srgbClr val="002060"/>
                </a:solidFill>
              </a:rPr>
              <a:t>nhiều</a:t>
            </a:r>
            <a:r>
              <a:rPr lang="es-BO" sz="2667">
                <a:solidFill>
                  <a:srgbClr val="002060"/>
                </a:solidFill>
              </a:rPr>
              <a:t>. </a:t>
            </a:r>
          </a:p>
          <a:p>
            <a:pPr algn="just">
              <a:lnSpc>
                <a:spcPct val="125000"/>
              </a:lnSpc>
            </a:pPr>
            <a:r>
              <a:rPr lang="es-BO" sz="2667">
                <a:solidFill>
                  <a:srgbClr val="002060"/>
                </a:solidFill>
              </a:rPr>
              <a:t>     (HS </a:t>
            </a:r>
            <a:r>
              <a:rPr lang="es-BO" sz="2667" err="1">
                <a:solidFill>
                  <a:srgbClr val="002060"/>
                </a:solidFill>
              </a:rPr>
              <a:t>có</a:t>
            </a:r>
            <a:r>
              <a:rPr lang="es-BO" sz="2667">
                <a:solidFill>
                  <a:srgbClr val="002060"/>
                </a:solidFill>
              </a:rPr>
              <a:t> </a:t>
            </a:r>
            <a:r>
              <a:rPr lang="es-BO" sz="2667" err="1">
                <a:solidFill>
                  <a:srgbClr val="002060"/>
                </a:solidFill>
              </a:rPr>
              <a:t>thể</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bài</a:t>
            </a:r>
            <a:r>
              <a:rPr lang="es-BO" sz="2667">
                <a:solidFill>
                  <a:srgbClr val="002060"/>
                </a:solidFill>
              </a:rPr>
              <a:t> </a:t>
            </a:r>
            <a:r>
              <a:rPr lang="es-BO" sz="2667" err="1">
                <a:solidFill>
                  <a:srgbClr val="002060"/>
                </a:solidFill>
              </a:rPr>
              <a:t>theo</a:t>
            </a:r>
            <a:r>
              <a:rPr lang="es-BO" sz="2667">
                <a:solidFill>
                  <a:srgbClr val="002060"/>
                </a:solidFill>
              </a:rPr>
              <a:t> </a:t>
            </a:r>
            <a:r>
              <a:rPr lang="es-BO" sz="2667" err="1">
                <a:solidFill>
                  <a:srgbClr val="002060"/>
                </a:solidFill>
              </a:rPr>
              <a:t>cách</a:t>
            </a:r>
            <a:r>
              <a:rPr lang="es-BO" sz="2667">
                <a:solidFill>
                  <a:srgbClr val="002060"/>
                </a:solidFill>
              </a:rPr>
              <a:t>: Ý </a:t>
            </a:r>
            <a:r>
              <a:rPr lang="es-BO" sz="2667" err="1">
                <a:solidFill>
                  <a:srgbClr val="002060"/>
                </a:solidFill>
              </a:rPr>
              <a:t>của</a:t>
            </a:r>
            <a:r>
              <a:rPr lang="es-BO" sz="2667">
                <a:solidFill>
                  <a:srgbClr val="002060"/>
                </a:solidFill>
              </a:rPr>
              <a:t> HS </a:t>
            </a:r>
            <a:r>
              <a:rPr lang="es-BO" sz="2667" err="1">
                <a:solidFill>
                  <a:srgbClr val="002060"/>
                </a:solidFill>
              </a:rPr>
              <a:t>có</a:t>
            </a:r>
            <a:r>
              <a:rPr lang="es-BO" sz="2667">
                <a:solidFill>
                  <a:srgbClr val="002060"/>
                </a:solidFill>
              </a:rPr>
              <a:t> </a:t>
            </a:r>
            <a:r>
              <a:rPr lang="es-BO" sz="2667" err="1">
                <a:solidFill>
                  <a:srgbClr val="002060"/>
                </a:solidFill>
              </a:rPr>
              <a:t>thể</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mực</a:t>
            </a:r>
            <a:r>
              <a:rPr lang="es-BO" sz="2667">
                <a:solidFill>
                  <a:srgbClr val="002060"/>
                </a:solidFill>
              </a:rPr>
              <a:t> </a:t>
            </a:r>
            <a:r>
              <a:rPr lang="es-BO" sz="2667" err="1">
                <a:solidFill>
                  <a:srgbClr val="002060"/>
                </a:solidFill>
              </a:rPr>
              <a:t>xanh</a:t>
            </a:r>
            <a:r>
              <a:rPr lang="es-BO" sz="2667">
                <a:solidFill>
                  <a:srgbClr val="002060"/>
                </a:solidFill>
              </a:rPr>
              <a:t>, </a:t>
            </a:r>
            <a:r>
              <a:rPr lang="es-BO" sz="2667" err="1">
                <a:solidFill>
                  <a:srgbClr val="002060"/>
                </a:solidFill>
              </a:rPr>
              <a:t>những</a:t>
            </a:r>
            <a:r>
              <a:rPr lang="es-BO" sz="2667">
                <a:solidFill>
                  <a:srgbClr val="002060"/>
                </a:solidFill>
              </a:rPr>
              <a:t> ý </a:t>
            </a:r>
            <a:r>
              <a:rPr lang="es-BO" sz="2667" err="1">
                <a:solidFill>
                  <a:srgbClr val="002060"/>
                </a:solidFill>
              </a:rPr>
              <a:t>học</a:t>
            </a:r>
            <a:r>
              <a:rPr lang="es-BO" sz="2667">
                <a:solidFill>
                  <a:srgbClr val="002060"/>
                </a:solidFill>
              </a:rPr>
              <a:t> </a:t>
            </a:r>
            <a:r>
              <a:rPr lang="es-BO" sz="2667" err="1">
                <a:solidFill>
                  <a:srgbClr val="002060"/>
                </a:solidFill>
              </a:rPr>
              <a:t>được</a:t>
            </a:r>
            <a:r>
              <a:rPr lang="es-BO" sz="2667">
                <a:solidFill>
                  <a:srgbClr val="002060"/>
                </a:solidFill>
              </a:rPr>
              <a:t> </a:t>
            </a:r>
            <a:r>
              <a:rPr lang="es-BO" sz="2667" err="1">
                <a:solidFill>
                  <a:srgbClr val="002060"/>
                </a:solidFill>
              </a:rPr>
              <a:t>từ</a:t>
            </a:r>
            <a:r>
              <a:rPr lang="es-BO" sz="2667">
                <a:solidFill>
                  <a:srgbClr val="002060"/>
                </a:solidFill>
              </a:rPr>
              <a:t> </a:t>
            </a:r>
            <a:r>
              <a:rPr lang="es-BO" sz="2667" err="1">
                <a:solidFill>
                  <a:srgbClr val="002060"/>
                </a:solidFill>
              </a:rPr>
              <a:t>bạn</a:t>
            </a:r>
            <a:r>
              <a:rPr lang="es-BO" sz="2667">
                <a:solidFill>
                  <a:srgbClr val="002060"/>
                </a:solidFill>
              </a:rPr>
              <a:t> </a:t>
            </a:r>
            <a:r>
              <a:rPr lang="es-BO" sz="2667" err="1">
                <a:solidFill>
                  <a:srgbClr val="002060"/>
                </a:solidFill>
              </a:rPr>
              <a:t>bè</a:t>
            </a:r>
            <a:r>
              <a:rPr lang="es-BO" sz="2667">
                <a:solidFill>
                  <a:srgbClr val="002060"/>
                </a:solidFill>
              </a:rPr>
              <a:t>, </a:t>
            </a:r>
            <a:r>
              <a:rPr lang="es-BO" sz="2667" err="1">
                <a:solidFill>
                  <a:srgbClr val="002060"/>
                </a:solidFill>
              </a:rPr>
              <a:t>thầy</a:t>
            </a:r>
            <a:r>
              <a:rPr lang="es-BO" sz="2667">
                <a:solidFill>
                  <a:srgbClr val="002060"/>
                </a:solidFill>
              </a:rPr>
              <a:t> </a:t>
            </a:r>
            <a:r>
              <a:rPr lang="es-BO" sz="2667" err="1">
                <a:solidFill>
                  <a:srgbClr val="002060"/>
                </a:solidFill>
              </a:rPr>
              <a:t>cô</a:t>
            </a:r>
            <a:r>
              <a:rPr lang="es-BO" sz="2667">
                <a:solidFill>
                  <a:srgbClr val="002060"/>
                </a:solidFill>
              </a:rPr>
              <a:t> </a:t>
            </a:r>
            <a:r>
              <a:rPr lang="es-BO" sz="2667" err="1">
                <a:solidFill>
                  <a:srgbClr val="002060"/>
                </a:solidFill>
              </a:rPr>
              <a:t>có</a:t>
            </a:r>
            <a:r>
              <a:rPr lang="es-BO" sz="2667">
                <a:solidFill>
                  <a:srgbClr val="002060"/>
                </a:solidFill>
              </a:rPr>
              <a:t> </a:t>
            </a:r>
            <a:r>
              <a:rPr lang="es-BO" sz="2667" err="1">
                <a:solidFill>
                  <a:srgbClr val="002060"/>
                </a:solidFill>
              </a:rPr>
              <a:t>thể</a:t>
            </a:r>
            <a:r>
              <a:rPr lang="es-BO" sz="2667">
                <a:solidFill>
                  <a:srgbClr val="002060"/>
                </a:solidFill>
              </a:rPr>
              <a:t> </a:t>
            </a:r>
            <a:r>
              <a:rPr lang="es-BO" sz="2667" err="1">
                <a:solidFill>
                  <a:srgbClr val="002060"/>
                </a:solidFill>
              </a:rPr>
              <a:t>ghi</a:t>
            </a:r>
            <a:r>
              <a:rPr lang="es-BO" sz="2667">
                <a:solidFill>
                  <a:srgbClr val="002060"/>
                </a:solidFill>
              </a:rPr>
              <a:t> </a:t>
            </a:r>
            <a:r>
              <a:rPr lang="es-BO" sz="2667" err="1">
                <a:solidFill>
                  <a:srgbClr val="002060"/>
                </a:solidFill>
              </a:rPr>
              <a:t>bút</a:t>
            </a:r>
            <a:r>
              <a:rPr lang="es-BO" sz="2667">
                <a:solidFill>
                  <a:srgbClr val="002060"/>
                </a:solidFill>
              </a:rPr>
              <a:t> </a:t>
            </a:r>
            <a:r>
              <a:rPr lang="es-BO" sz="2667" err="1">
                <a:solidFill>
                  <a:srgbClr val="002060"/>
                </a:solidFill>
              </a:rPr>
              <a:t>màu</a:t>
            </a:r>
            <a:r>
              <a:rPr lang="es-BO" sz="2667">
                <a:solidFill>
                  <a:srgbClr val="002060"/>
                </a:solidFill>
              </a:rPr>
              <a:t> </a:t>
            </a:r>
            <a:r>
              <a:rPr lang="es-BO" sz="2667" err="1">
                <a:solidFill>
                  <a:srgbClr val="002060"/>
                </a:solidFill>
              </a:rPr>
              <a:t>khác</a:t>
            </a:r>
            <a:r>
              <a:rPr lang="es-BO" sz="2667">
                <a:solidFill>
                  <a:srgbClr val="002060"/>
                </a:solidFill>
              </a:rPr>
              <a:t> </a:t>
            </a:r>
            <a:r>
              <a:rPr lang="es-BO" sz="2667" err="1">
                <a:solidFill>
                  <a:srgbClr val="002060"/>
                </a:solidFill>
              </a:rPr>
              <a:t>để</a:t>
            </a:r>
            <a:r>
              <a:rPr lang="es-BO" sz="2667">
                <a:solidFill>
                  <a:srgbClr val="002060"/>
                </a:solidFill>
              </a:rPr>
              <a:t> </a:t>
            </a:r>
            <a:r>
              <a:rPr lang="es-BO" sz="2667" err="1">
                <a:solidFill>
                  <a:srgbClr val="002060"/>
                </a:solidFill>
              </a:rPr>
              <a:t>phân</a:t>
            </a:r>
            <a:r>
              <a:rPr lang="es-BO" sz="2667">
                <a:solidFill>
                  <a:srgbClr val="002060"/>
                </a:solidFill>
              </a:rPr>
              <a:t> </a:t>
            </a:r>
            <a:r>
              <a:rPr lang="es-BO" sz="2667" err="1">
                <a:solidFill>
                  <a:srgbClr val="002060"/>
                </a:solidFill>
              </a:rPr>
              <a:t>biệt</a:t>
            </a:r>
            <a:r>
              <a:rPr lang="es-BO" sz="2667">
                <a:solidFill>
                  <a:srgbClr val="002060"/>
                </a:solidFill>
              </a:rPr>
              <a:t>.)</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186</a:t>
            </a:fld>
            <a:endParaRPr lang="en-US"/>
          </a:p>
        </p:txBody>
      </p:sp>
    </p:spTree>
    <p:extLst>
      <p:ext uri="{BB962C8B-B14F-4D97-AF65-F5344CB8AC3E}">
        <p14:creationId xmlns:p14="http://schemas.microsoft.com/office/powerpoint/2010/main" val="2406969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54" y="-231979"/>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12798" y="364871"/>
            <a:ext cx="10546577" cy="6102761"/>
          </a:xfrm>
          <a:prstGeom prst="rect">
            <a:avLst/>
          </a:prstGeom>
        </p:spPr>
        <p:txBody>
          <a:bodyPr wrap="square">
            <a:spAutoFit/>
          </a:bodyPr>
          <a:lstStyle/>
          <a:p>
            <a:pPr algn="just">
              <a:lnSpc>
                <a:spcPct val="150000"/>
              </a:lnSpc>
            </a:pPr>
            <a:r>
              <a:rPr lang="vi-VN" sz="3200">
                <a:solidFill>
                  <a:srgbClr val="002060"/>
                </a:solidFill>
                <a:latin typeface="Arial" panose="020B0604020202020204" pitchFamily="34" charset="0"/>
                <a:cs typeface="Arial" panose="020B0604020202020204" pitchFamily="34" charset="0"/>
              </a:rPr>
              <a:t>    </a:t>
            </a:r>
            <a:r>
              <a:rPr lang="en-US" sz="3200">
                <a:solidFill>
                  <a:srgbClr val="002060"/>
                </a:solidFill>
                <a:latin typeface="Arial" panose="020B0604020202020204" pitchFamily="34" charset="0"/>
                <a:cs typeface="Arial" panose="020B0604020202020204" pitchFamily="34" charset="0"/>
              </a:rPr>
              <a:t>                        </a:t>
            </a:r>
            <a:r>
              <a:rPr lang="vi-VN" sz="3200" b="1">
                <a:solidFill>
                  <a:srgbClr val="002060"/>
                </a:solidFill>
                <a:latin typeface="Arial" panose="020B0604020202020204" pitchFamily="34" charset="0"/>
                <a:cs typeface="Arial" panose="020B0604020202020204" pitchFamily="34" charset="0"/>
              </a:rPr>
              <a:t>T</a:t>
            </a:r>
            <a:r>
              <a:rPr lang="en-US" sz="3200" b="1">
                <a:solidFill>
                  <a:srgbClr val="002060"/>
                </a:solidFill>
                <a:latin typeface="Arial" panose="020B0604020202020204" pitchFamily="34" charset="0"/>
                <a:cs typeface="Arial" panose="020B0604020202020204" pitchFamily="34" charset="0"/>
              </a:rPr>
              <a:t>HẢO LUẬN</a:t>
            </a:r>
            <a:endParaRPr lang="en-US" sz="3200" b="1">
              <a:solidFill>
                <a:srgbClr val="002060"/>
              </a:solidFill>
            </a:endParaRPr>
          </a:p>
          <a:p>
            <a:pPr algn="just">
              <a:lnSpc>
                <a:spcPct val="150000"/>
              </a:lnSpc>
            </a:pPr>
            <a:r>
              <a:rPr lang="en-US" sz="2300">
                <a:solidFill>
                  <a:srgbClr val="002060"/>
                </a:solidFill>
                <a:latin typeface="Arial" panose="020B0604020202020204" pitchFamily="34" charset="0"/>
                <a:cs typeface="Arial" panose="020B0604020202020204" pitchFamily="34" charset="0"/>
              </a:rPr>
              <a:t>1. </a:t>
            </a:r>
            <a:r>
              <a:rPr lang="en-US" sz="2300" err="1">
                <a:solidFill>
                  <a:srgbClr val="002060"/>
                </a:solidFill>
                <a:latin typeface="Arial" panose="020B0604020202020204" pitchFamily="34" charset="0"/>
                <a:cs typeface="Arial" panose="020B0604020202020204" pitchFamily="34" charset="0"/>
              </a:rPr>
              <a:t>Những</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điểm</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đổi</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mới</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quan</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trọng</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nhất</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của</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dạy</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học</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đọc</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là</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gì</a:t>
            </a:r>
            <a:r>
              <a:rPr lang="en-US" sz="2300">
                <a:solidFill>
                  <a:srgbClr val="002060"/>
                </a:solidFill>
                <a:latin typeface="Arial" panose="020B0604020202020204" pitchFamily="34" charset="0"/>
                <a:cs typeface="Arial" panose="020B0604020202020204" pitchFamily="34" charset="0"/>
              </a:rPr>
              <a:t>?</a:t>
            </a:r>
            <a:endParaRPr lang="vi-VN" sz="2300">
              <a:solidFill>
                <a:srgbClr val="002060"/>
              </a:solidFill>
              <a:latin typeface="Arial" panose="020B0604020202020204" pitchFamily="34" charset="0"/>
              <a:cs typeface="Arial" panose="020B0604020202020204" pitchFamily="34" charset="0"/>
            </a:endParaRPr>
          </a:p>
          <a:p>
            <a:pPr algn="just">
              <a:lnSpc>
                <a:spcPct val="125000"/>
              </a:lnSpc>
              <a:spcBef>
                <a:spcPts val="800"/>
              </a:spcBef>
              <a:spcAft>
                <a:spcPts val="800"/>
              </a:spcAft>
            </a:pPr>
            <a:r>
              <a:rPr lang="en-US" sz="2300">
                <a:solidFill>
                  <a:srgbClr val="002060"/>
                </a:solidFill>
                <a:latin typeface="Arial" panose="020B0604020202020204" pitchFamily="34" charset="0"/>
                <a:ea typeface="MS Mincho"/>
                <a:cs typeface="Arial" panose="020B0604020202020204" pitchFamily="34" charset="0"/>
              </a:rPr>
              <a:t>2. T</a:t>
            </a:r>
            <a:r>
              <a:rPr lang="vi-VN" sz="2300">
                <a:solidFill>
                  <a:srgbClr val="002060"/>
                </a:solidFill>
                <a:latin typeface="Arial" panose="020B0604020202020204" pitchFamily="34" charset="0"/>
                <a:ea typeface="MS Mincho"/>
                <a:cs typeface="Arial" panose="020B0604020202020204" pitchFamily="34" charset="0"/>
              </a:rPr>
              <a:t>ri thức ngữ văn, thông tin về tác giả</a:t>
            </a:r>
            <a:r>
              <a:rPr lang="en-US" sz="2300">
                <a:solidFill>
                  <a:srgbClr val="002060"/>
                </a:solidFill>
                <a:latin typeface="Arial" panose="020B0604020202020204" pitchFamily="34" charset="0"/>
                <a:ea typeface="MS Mincho"/>
                <a:cs typeface="Arial" panose="020B0604020202020204" pitchFamily="34" charset="0"/>
              </a:rPr>
              <a:t>, </a:t>
            </a:r>
            <a:r>
              <a:rPr lang="vi-VN" sz="2300">
                <a:solidFill>
                  <a:srgbClr val="002060"/>
                </a:solidFill>
                <a:latin typeface="Arial" panose="020B0604020202020204" pitchFamily="34" charset="0"/>
                <a:ea typeface="MS Mincho"/>
                <a:cs typeface="Arial" panose="020B0604020202020204" pitchFamily="34" charset="0"/>
              </a:rPr>
              <a:t>tác phẩm</a:t>
            </a:r>
            <a:r>
              <a:rPr lang="en-US" sz="2300">
                <a:solidFill>
                  <a:srgbClr val="002060"/>
                </a:solidFill>
                <a:latin typeface="Arial" panose="020B0604020202020204" pitchFamily="34" charset="0"/>
                <a:ea typeface="MS Mincho"/>
                <a:cs typeface="Arial" panose="020B0604020202020204" pitchFamily="34" charset="0"/>
              </a:rPr>
              <a:t> </a:t>
            </a:r>
            <a:r>
              <a:rPr lang="en-US" sz="2300" err="1">
                <a:solidFill>
                  <a:srgbClr val="002060"/>
                </a:solidFill>
                <a:latin typeface="Arial" panose="020B0604020202020204" pitchFamily="34" charset="0"/>
                <a:ea typeface="MS Mincho"/>
                <a:cs typeface="Arial" panose="020B0604020202020204" pitchFamily="34" charset="0"/>
              </a:rPr>
              <a:t>được</a:t>
            </a:r>
            <a:r>
              <a:rPr lang="en-US" sz="2300">
                <a:solidFill>
                  <a:srgbClr val="002060"/>
                </a:solidFill>
                <a:latin typeface="Arial" panose="020B0604020202020204" pitchFamily="34" charset="0"/>
                <a:ea typeface="MS Mincho"/>
                <a:cs typeface="Arial" panose="020B0604020202020204" pitchFamily="34" charset="0"/>
              </a:rPr>
              <a:t> </a:t>
            </a:r>
            <a:r>
              <a:rPr lang="en-US" sz="2300" err="1">
                <a:solidFill>
                  <a:srgbClr val="002060"/>
                </a:solidFill>
                <a:latin typeface="Arial" panose="020B0604020202020204" pitchFamily="34" charset="0"/>
                <a:ea typeface="MS Mincho"/>
                <a:cs typeface="Arial" panose="020B0604020202020204" pitchFamily="34" charset="0"/>
              </a:rPr>
              <a:t>đưa</a:t>
            </a:r>
            <a:r>
              <a:rPr lang="en-US" sz="2300">
                <a:solidFill>
                  <a:srgbClr val="002060"/>
                </a:solidFill>
                <a:latin typeface="Arial" panose="020B0604020202020204" pitchFamily="34" charset="0"/>
                <a:ea typeface="MS Mincho"/>
                <a:cs typeface="Arial" panose="020B0604020202020204" pitchFamily="34" charset="0"/>
              </a:rPr>
              <a:t> </a:t>
            </a:r>
            <a:r>
              <a:rPr lang="en-US" sz="2300" err="1">
                <a:solidFill>
                  <a:srgbClr val="002060"/>
                </a:solidFill>
                <a:latin typeface="Arial" panose="020B0604020202020204" pitchFamily="34" charset="0"/>
                <a:ea typeface="MS Mincho"/>
                <a:cs typeface="Arial" panose="020B0604020202020204" pitchFamily="34" charset="0"/>
              </a:rPr>
              <a:t>vào</a:t>
            </a:r>
            <a:r>
              <a:rPr lang="en-US" sz="2300">
                <a:solidFill>
                  <a:srgbClr val="002060"/>
                </a:solidFill>
                <a:latin typeface="Arial" panose="020B0604020202020204" pitchFamily="34" charset="0"/>
                <a:ea typeface="MS Mincho"/>
                <a:cs typeface="Arial" panose="020B0604020202020204" pitchFamily="34" charset="0"/>
              </a:rPr>
              <a:t> </a:t>
            </a:r>
            <a:r>
              <a:rPr lang="en-US" sz="2300" err="1">
                <a:solidFill>
                  <a:srgbClr val="002060"/>
                </a:solidFill>
                <a:latin typeface="Arial" panose="020B0604020202020204" pitchFamily="34" charset="0"/>
                <a:ea typeface="MS Mincho"/>
                <a:cs typeface="Arial" panose="020B0604020202020204" pitchFamily="34" charset="0"/>
              </a:rPr>
              <a:t>phần</a:t>
            </a:r>
            <a:r>
              <a:rPr lang="en-US" sz="2300">
                <a:solidFill>
                  <a:srgbClr val="002060"/>
                </a:solidFill>
                <a:latin typeface="Arial" panose="020B0604020202020204" pitchFamily="34" charset="0"/>
                <a:ea typeface="MS Mincho"/>
                <a:cs typeface="Arial" panose="020B0604020202020204" pitchFamily="34" charset="0"/>
              </a:rPr>
              <a:t> </a:t>
            </a:r>
            <a:r>
              <a:rPr lang="en-US" sz="2300" err="1">
                <a:solidFill>
                  <a:srgbClr val="002060"/>
                </a:solidFill>
                <a:latin typeface="Arial" panose="020B0604020202020204" pitchFamily="34" charset="0"/>
                <a:ea typeface="MS Mincho"/>
                <a:cs typeface="Arial" panose="020B0604020202020204" pitchFamily="34" charset="0"/>
              </a:rPr>
              <a:t>Đọc</a:t>
            </a:r>
            <a:r>
              <a:rPr lang="en-US" sz="2300">
                <a:solidFill>
                  <a:srgbClr val="002060"/>
                </a:solidFill>
                <a:latin typeface="Arial" panose="020B0604020202020204" pitchFamily="34" charset="0"/>
                <a:ea typeface="MS Mincho"/>
                <a:cs typeface="Arial" panose="020B0604020202020204" pitchFamily="34" charset="0"/>
              </a:rPr>
              <a:t> </a:t>
            </a:r>
            <a:r>
              <a:rPr lang="en-US" sz="2300" err="1">
                <a:solidFill>
                  <a:srgbClr val="002060"/>
                </a:solidFill>
                <a:latin typeface="Arial" panose="020B0604020202020204" pitchFamily="34" charset="0"/>
                <a:ea typeface="MS Mincho"/>
                <a:cs typeface="Arial" panose="020B0604020202020204" pitchFamily="34" charset="0"/>
              </a:rPr>
              <a:t>của</a:t>
            </a:r>
            <a:r>
              <a:rPr lang="en-US" sz="2300">
                <a:solidFill>
                  <a:srgbClr val="002060"/>
                </a:solidFill>
                <a:latin typeface="Arial" panose="020B0604020202020204" pitchFamily="34" charset="0"/>
                <a:ea typeface="MS Mincho"/>
                <a:cs typeface="Arial" panose="020B0604020202020204" pitchFamily="34" charset="0"/>
              </a:rPr>
              <a:t> </a:t>
            </a:r>
            <a:r>
              <a:rPr lang="en-US" sz="2300" err="1">
                <a:solidFill>
                  <a:srgbClr val="002060"/>
                </a:solidFill>
                <a:latin typeface="Arial" panose="020B0604020202020204" pitchFamily="34" charset="0"/>
                <a:ea typeface="MS Mincho"/>
                <a:cs typeface="Arial" panose="020B0604020202020204" pitchFamily="34" charset="0"/>
              </a:rPr>
              <a:t>mỗi</a:t>
            </a:r>
            <a:r>
              <a:rPr lang="en-US" sz="2300">
                <a:solidFill>
                  <a:srgbClr val="002060"/>
                </a:solidFill>
                <a:latin typeface="Arial" panose="020B0604020202020204" pitchFamily="34" charset="0"/>
                <a:ea typeface="MS Mincho"/>
                <a:cs typeface="Arial" panose="020B0604020202020204" pitchFamily="34" charset="0"/>
              </a:rPr>
              <a:t> </a:t>
            </a:r>
            <a:r>
              <a:rPr lang="en-US" sz="2300" err="1">
                <a:solidFill>
                  <a:srgbClr val="002060"/>
                </a:solidFill>
                <a:latin typeface="Arial" panose="020B0604020202020204" pitchFamily="34" charset="0"/>
                <a:ea typeface="MS Mincho"/>
                <a:cs typeface="Arial" panose="020B0604020202020204" pitchFamily="34" charset="0"/>
              </a:rPr>
              <a:t>bài</a:t>
            </a:r>
            <a:r>
              <a:rPr lang="en-US" sz="2300">
                <a:solidFill>
                  <a:srgbClr val="002060"/>
                </a:solidFill>
                <a:latin typeface="Arial" panose="020B0604020202020204" pitchFamily="34" charset="0"/>
                <a:ea typeface="MS Mincho"/>
                <a:cs typeface="Arial" panose="020B0604020202020204" pitchFamily="34" charset="0"/>
              </a:rPr>
              <a:t> </a:t>
            </a:r>
            <a:r>
              <a:rPr lang="en-US" sz="2300" err="1">
                <a:solidFill>
                  <a:srgbClr val="002060"/>
                </a:solidFill>
                <a:latin typeface="Arial" panose="020B0604020202020204" pitchFamily="34" charset="0"/>
                <a:ea typeface="MS Mincho"/>
                <a:cs typeface="Arial" panose="020B0604020202020204" pitchFamily="34" charset="0"/>
              </a:rPr>
              <a:t>học</a:t>
            </a:r>
            <a:r>
              <a:rPr lang="en-US" sz="2300">
                <a:solidFill>
                  <a:srgbClr val="002060"/>
                </a:solidFill>
                <a:latin typeface="Arial" panose="020B0604020202020204" pitchFamily="34" charset="0"/>
                <a:ea typeface="MS Mincho"/>
                <a:cs typeface="Arial" panose="020B0604020202020204" pitchFamily="34" charset="0"/>
              </a:rPr>
              <a:t> </a:t>
            </a:r>
            <a:r>
              <a:rPr lang="vi-VN" sz="2300">
                <a:solidFill>
                  <a:srgbClr val="002060"/>
                </a:solidFill>
                <a:latin typeface="Arial" panose="020B0604020202020204" pitchFamily="34" charset="0"/>
                <a:ea typeface="MS Mincho"/>
                <a:cs typeface="Arial" panose="020B0604020202020204" pitchFamily="34" charset="0"/>
              </a:rPr>
              <a:t>nhằm mục đích gì?</a:t>
            </a:r>
          </a:p>
          <a:p>
            <a:pPr algn="just">
              <a:lnSpc>
                <a:spcPct val="150000"/>
              </a:lnSpc>
            </a:pPr>
            <a:r>
              <a:rPr lang="en-US" sz="2300">
                <a:solidFill>
                  <a:srgbClr val="002060"/>
                </a:solidFill>
                <a:latin typeface="Arial" panose="020B0604020202020204" pitchFamily="34" charset="0"/>
                <a:cs typeface="Arial" panose="020B0604020202020204" pitchFamily="34" charset="0"/>
              </a:rPr>
              <a:t>3. </a:t>
            </a:r>
            <a:r>
              <a:rPr lang="en-US" sz="2300" err="1">
                <a:solidFill>
                  <a:srgbClr val="002060"/>
                </a:solidFill>
                <a:latin typeface="Arial" panose="020B0604020202020204" pitchFamily="34" charset="0"/>
                <a:cs typeface="Arial" panose="020B0604020202020204" pitchFamily="34" charset="0"/>
              </a:rPr>
              <a:t>Nên</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hiểu</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như</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thế</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nào</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về</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vấn</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đề</a:t>
            </a:r>
            <a:r>
              <a:rPr lang="en-US" sz="2300">
                <a:solidFill>
                  <a:srgbClr val="002060"/>
                </a:solidFill>
                <a:latin typeface="Arial" panose="020B0604020202020204" pitchFamily="34" charset="0"/>
                <a:cs typeface="Arial" panose="020B0604020202020204" pitchFamily="34" charset="0"/>
              </a:rPr>
              <a:t> </a:t>
            </a:r>
            <a:r>
              <a:rPr lang="en-US" sz="2300">
                <a:solidFill>
                  <a:srgbClr val="002060"/>
                </a:solidFill>
                <a:cs typeface="Arial" panose="020B0604020202020204" pitchFamily="34" charset="0"/>
              </a:rPr>
              <a:t>d</a:t>
            </a:r>
            <a:r>
              <a:rPr lang="vi-VN" sz="2300">
                <a:solidFill>
                  <a:srgbClr val="002060"/>
                </a:solidFill>
                <a:cs typeface="Arial" panose="020B0604020202020204" pitchFamily="34" charset="0"/>
              </a:rPr>
              <a:t>ạy tiếng Việt </a:t>
            </a:r>
            <a:r>
              <a:rPr lang="en-US" sz="2300" err="1">
                <a:solidFill>
                  <a:srgbClr val="002060"/>
                </a:solidFill>
                <a:latin typeface="Arial" panose="020B0604020202020204" pitchFamily="34" charset="0"/>
                <a:cs typeface="Arial" panose="020B0604020202020204" pitchFamily="34" charset="0"/>
              </a:rPr>
              <a:t>trong</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ngữ</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cảnh</a:t>
            </a:r>
            <a:r>
              <a:rPr lang="vi-VN" sz="2300">
                <a:solidFill>
                  <a:srgbClr val="002060"/>
                </a:solidFill>
                <a:latin typeface="Arial" panose="020B0604020202020204" pitchFamily="34" charset="0"/>
                <a:cs typeface="Arial" panose="020B0604020202020204" pitchFamily="34" charset="0"/>
              </a:rPr>
              <a:t>?</a:t>
            </a:r>
            <a:endParaRPr lang="en-US" sz="2300">
              <a:solidFill>
                <a:srgbClr val="002060"/>
              </a:solidFill>
              <a:latin typeface="Arial" panose="020B0604020202020204" pitchFamily="34" charset="0"/>
              <a:cs typeface="Arial" panose="020B0604020202020204" pitchFamily="34" charset="0"/>
            </a:endParaRPr>
          </a:p>
          <a:p>
            <a:pPr algn="just">
              <a:lnSpc>
                <a:spcPct val="150000"/>
              </a:lnSpc>
            </a:pPr>
            <a:r>
              <a:rPr lang="en-US" sz="2300">
                <a:solidFill>
                  <a:srgbClr val="002060"/>
                </a:solidFill>
                <a:latin typeface="Arial" panose="020B0604020202020204" pitchFamily="34" charset="0"/>
                <a:cs typeface="Arial" panose="020B0604020202020204" pitchFamily="34" charset="0"/>
              </a:rPr>
              <a:t>4. </a:t>
            </a:r>
            <a:r>
              <a:rPr lang="vi-VN" sz="2300">
                <a:solidFill>
                  <a:srgbClr val="002060"/>
                </a:solidFill>
                <a:latin typeface="Arial" panose="020B0604020202020204" pitchFamily="34" charset="0"/>
                <a:cs typeface="Arial" panose="020B0604020202020204" pitchFamily="34" charset="0"/>
              </a:rPr>
              <a:t>Làm thế nào để khắc phục tình trạng HS </a:t>
            </a:r>
            <a:r>
              <a:rPr lang="en-US" sz="2300" err="1">
                <a:solidFill>
                  <a:srgbClr val="002060"/>
                </a:solidFill>
                <a:latin typeface="Arial" panose="020B0604020202020204" pitchFamily="34" charset="0"/>
                <a:cs typeface="Arial" panose="020B0604020202020204" pitchFamily="34" charset="0"/>
              </a:rPr>
              <a:t>chép</a:t>
            </a:r>
            <a:r>
              <a:rPr lang="en-US" sz="2300">
                <a:solidFill>
                  <a:srgbClr val="002060"/>
                </a:solidFill>
                <a:latin typeface="Arial" panose="020B0604020202020204" pitchFamily="34" charset="0"/>
                <a:cs typeface="Arial" panose="020B0604020202020204" pitchFamily="34" charset="0"/>
              </a:rPr>
              <a:t> </a:t>
            </a:r>
            <a:r>
              <a:rPr lang="vi-VN" sz="2300">
                <a:solidFill>
                  <a:srgbClr val="002060"/>
                </a:solidFill>
                <a:latin typeface="Arial" panose="020B0604020202020204" pitchFamily="34" charset="0"/>
                <a:cs typeface="Arial" panose="020B0604020202020204" pitchFamily="34" charset="0"/>
              </a:rPr>
              <a:t>văn mẫu</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khi</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thực</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hiện</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các</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bài</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viết</a:t>
            </a:r>
            <a:r>
              <a:rPr lang="vi-VN" sz="2300">
                <a:solidFill>
                  <a:srgbClr val="002060"/>
                </a:solidFill>
                <a:latin typeface="Arial" panose="020B0604020202020204" pitchFamily="34" charset="0"/>
                <a:cs typeface="Arial" panose="020B0604020202020204" pitchFamily="34" charset="0"/>
              </a:rPr>
              <a:t>?</a:t>
            </a:r>
            <a:endParaRPr lang="en-US" sz="2300">
              <a:solidFill>
                <a:srgbClr val="002060"/>
              </a:solidFill>
              <a:latin typeface="Arial" panose="020B0604020202020204" pitchFamily="34" charset="0"/>
              <a:cs typeface="Arial" panose="020B0604020202020204" pitchFamily="34" charset="0"/>
            </a:endParaRPr>
          </a:p>
          <a:p>
            <a:pPr algn="just">
              <a:lnSpc>
                <a:spcPct val="150000"/>
              </a:lnSpc>
            </a:pPr>
            <a:r>
              <a:rPr lang="en-US" sz="2300">
                <a:solidFill>
                  <a:srgbClr val="002060"/>
                </a:solidFill>
                <a:latin typeface="Arial" panose="020B0604020202020204" pitchFamily="34" charset="0"/>
                <a:cs typeface="Arial" panose="020B0604020202020204" pitchFamily="34" charset="0"/>
              </a:rPr>
              <a:t>5. </a:t>
            </a:r>
            <a:r>
              <a:rPr lang="vi-VN" sz="2300">
                <a:solidFill>
                  <a:srgbClr val="002060"/>
                </a:solidFill>
                <a:latin typeface="Arial" panose="020B0604020202020204" pitchFamily="34" charset="0"/>
                <a:cs typeface="Arial" panose="020B0604020202020204" pitchFamily="34" charset="0"/>
              </a:rPr>
              <a:t>Dạy nói và nghe trong </a:t>
            </a:r>
            <a:r>
              <a:rPr lang="vi-VN" sz="2300" i="1">
                <a:solidFill>
                  <a:srgbClr val="002060"/>
                </a:solidFill>
                <a:latin typeface="Arial" panose="020B0604020202020204" pitchFamily="34" charset="0"/>
                <a:cs typeface="Arial" panose="020B0604020202020204" pitchFamily="34" charset="0"/>
              </a:rPr>
              <a:t>Ngữ văn 10 </a:t>
            </a:r>
            <a:r>
              <a:rPr lang="vi-VN" sz="2300">
                <a:solidFill>
                  <a:srgbClr val="002060"/>
                </a:solidFill>
                <a:latin typeface="Arial" panose="020B0604020202020204" pitchFamily="34" charset="0"/>
                <a:cs typeface="Arial" panose="020B0604020202020204" pitchFamily="34" charset="0"/>
              </a:rPr>
              <a:t>có gì mới?</a:t>
            </a:r>
            <a:r>
              <a:rPr lang="en-US" sz="2300">
                <a:solidFill>
                  <a:srgbClr val="002060"/>
                </a:solidFill>
                <a:latin typeface="Arial" panose="020B0604020202020204" pitchFamily="34" charset="0"/>
                <a:cs typeface="Arial" panose="020B0604020202020204" pitchFamily="34" charset="0"/>
              </a:rPr>
              <a:t> </a:t>
            </a:r>
          </a:p>
          <a:p>
            <a:pPr algn="just">
              <a:lnSpc>
                <a:spcPct val="150000"/>
              </a:lnSpc>
            </a:pPr>
            <a:r>
              <a:rPr lang="en-US" sz="2300">
                <a:solidFill>
                  <a:srgbClr val="002060"/>
                </a:solidFill>
                <a:latin typeface="Arial" panose="020B0604020202020204" pitchFamily="34" charset="0"/>
                <a:cs typeface="Arial" panose="020B0604020202020204" pitchFamily="34" charset="0"/>
              </a:rPr>
              <a:t>6. Khi </a:t>
            </a:r>
            <a:r>
              <a:rPr lang="en-US" sz="2300" err="1">
                <a:solidFill>
                  <a:srgbClr val="002060"/>
                </a:solidFill>
                <a:latin typeface="Arial" panose="020B0604020202020204" pitchFamily="34" charset="0"/>
                <a:cs typeface="Arial" panose="020B0604020202020204" pitchFamily="34" charset="0"/>
              </a:rPr>
              <a:t>thiết</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kế</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đề</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thi</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phục</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vụ</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cho</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việc</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kiểm</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tra</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đánh</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giá</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có</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thể</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dùng</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ngữ</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liệu</a:t>
            </a:r>
            <a:r>
              <a:rPr lang="en-US" sz="2300">
                <a:solidFill>
                  <a:srgbClr val="002060"/>
                </a:solidFill>
                <a:latin typeface="Arial" panose="020B0604020202020204" pitchFamily="34" charset="0"/>
                <a:cs typeface="Arial" panose="020B0604020202020204" pitchFamily="34" charset="0"/>
              </a:rPr>
              <a:t> HS </a:t>
            </a:r>
            <a:r>
              <a:rPr lang="en-US" sz="2300" err="1">
                <a:solidFill>
                  <a:srgbClr val="002060"/>
                </a:solidFill>
                <a:latin typeface="Arial" panose="020B0604020202020204" pitchFamily="34" charset="0"/>
                <a:cs typeface="Arial" panose="020B0604020202020204" pitchFamily="34" charset="0"/>
              </a:rPr>
              <a:t>đã</a:t>
            </a:r>
            <a:r>
              <a:rPr lang="en-US" sz="2300">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học</a:t>
            </a:r>
            <a:r>
              <a:rPr lang="en-US" sz="2300">
                <a:solidFill>
                  <a:srgbClr val="002060"/>
                </a:solidFill>
                <a:latin typeface="Arial" panose="020B0604020202020204" pitchFamily="34" charset="0"/>
                <a:cs typeface="Arial" panose="020B0604020202020204" pitchFamily="34" charset="0"/>
              </a:rPr>
              <a:t> hay </a:t>
            </a:r>
            <a:r>
              <a:rPr lang="en-US" sz="2300" err="1">
                <a:solidFill>
                  <a:srgbClr val="002060"/>
                </a:solidFill>
                <a:latin typeface="Arial" panose="020B0604020202020204" pitchFamily="34" charset="0"/>
                <a:cs typeface="Arial" panose="020B0604020202020204" pitchFamily="34" charset="0"/>
              </a:rPr>
              <a:t>không</a:t>
            </a:r>
            <a:r>
              <a:rPr lang="en-US" sz="2300">
                <a:solidFill>
                  <a:srgbClr val="002060"/>
                </a:solidFill>
                <a:latin typeface="Arial" panose="020B0604020202020204" pitchFamily="34" charset="0"/>
                <a:cs typeface="Arial" panose="020B0604020202020204" pitchFamily="34" charset="0"/>
              </a:rPr>
              <a:t>?</a:t>
            </a:r>
          </a:p>
          <a:p>
            <a:pPr algn="just">
              <a:lnSpc>
                <a:spcPct val="150000"/>
              </a:lnSpc>
            </a:pPr>
            <a:r>
              <a:rPr lang="en-US" sz="2300">
                <a:solidFill>
                  <a:srgbClr val="002060"/>
                </a:solidFill>
                <a:latin typeface="Arial" panose="020B0604020202020204" pitchFamily="34" charset="0"/>
                <a:cs typeface="Arial" panose="020B0604020202020204" pitchFamily="34" charset="0"/>
              </a:rPr>
              <a:t>7. SBT</a:t>
            </a:r>
            <a:r>
              <a:rPr lang="vi-VN" sz="2300" i="1">
                <a:solidFill>
                  <a:srgbClr val="002060"/>
                </a:solidFill>
                <a:latin typeface="Arial" panose="020B0604020202020204" pitchFamily="34" charset="0"/>
                <a:cs typeface="Arial" panose="020B0604020202020204" pitchFamily="34" charset="0"/>
              </a:rPr>
              <a:t> </a:t>
            </a:r>
            <a:r>
              <a:rPr lang="en-US" sz="2300" err="1">
                <a:solidFill>
                  <a:srgbClr val="002060"/>
                </a:solidFill>
                <a:latin typeface="Arial" panose="020B0604020202020204" pitchFamily="34" charset="0"/>
                <a:cs typeface="Arial" panose="020B0604020202020204" pitchFamily="34" charset="0"/>
              </a:rPr>
              <a:t>nên</a:t>
            </a:r>
            <a:r>
              <a:rPr lang="en-US" sz="2300">
                <a:solidFill>
                  <a:srgbClr val="002060"/>
                </a:solidFill>
                <a:latin typeface="Arial" panose="020B0604020202020204" pitchFamily="34" charset="0"/>
                <a:cs typeface="Arial" panose="020B0604020202020204" pitchFamily="34" charset="0"/>
              </a:rPr>
              <a:t> </a:t>
            </a:r>
            <a:r>
              <a:rPr lang="vi-VN" sz="2300">
                <a:solidFill>
                  <a:srgbClr val="002060"/>
                </a:solidFill>
                <a:latin typeface="Arial" panose="020B0604020202020204" pitchFamily="34" charset="0"/>
                <a:cs typeface="Arial" panose="020B0604020202020204" pitchFamily="34" charset="0"/>
              </a:rPr>
              <a:t>được sử dụng như thế nào cho hiệu qu</a:t>
            </a:r>
            <a:r>
              <a:rPr lang="en-US" sz="2300">
                <a:solidFill>
                  <a:srgbClr val="002060"/>
                </a:solidFill>
                <a:latin typeface="Arial" panose="020B0604020202020204" pitchFamily="34" charset="0"/>
                <a:cs typeface="Arial" panose="020B0604020202020204" pitchFamily="34" charset="0"/>
              </a:rPr>
              <a:t>ả</a:t>
            </a:r>
            <a:r>
              <a:rPr lang="vi-VN" sz="2300">
                <a:solidFill>
                  <a:srgbClr val="002060"/>
                </a:solidFill>
                <a:latin typeface="Arial" panose="020B0604020202020204" pitchFamily="34" charset="0"/>
                <a:cs typeface="Arial" panose="020B0604020202020204" pitchFamily="34" charset="0"/>
              </a:rPr>
              <a:t>?             </a:t>
            </a:r>
            <a:r>
              <a:rPr lang="vi-VN" sz="2300" b="1">
                <a:solidFill>
                  <a:srgbClr val="002060"/>
                </a:solidFill>
                <a:latin typeface="Arial" panose="020B0604020202020204" pitchFamily="34" charset="0"/>
                <a:cs typeface="Arial" panose="020B0604020202020204" pitchFamily="34" charset="0"/>
              </a:rPr>
              <a:t>        </a:t>
            </a:r>
            <a:endParaRPr lang="en-US" sz="2300" b="1">
              <a:solidFill>
                <a:srgbClr val="002060"/>
              </a:solidFil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187</a:t>
            </a:fld>
            <a:endParaRPr lang="en-US"/>
          </a:p>
        </p:txBody>
      </p:sp>
    </p:spTree>
    <p:extLst>
      <p:ext uri="{BB962C8B-B14F-4D97-AF65-F5344CB8AC3E}">
        <p14:creationId xmlns:p14="http://schemas.microsoft.com/office/powerpoint/2010/main" val="495845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5400"/>
            <a:ext cx="12200180" cy="6858000"/>
          </a:xfrm>
          <a:prstGeom prst="rect">
            <a:avLst/>
          </a:prstGeom>
        </p:spPr>
      </p:pic>
      <p:sp>
        <p:nvSpPr>
          <p:cNvPr id="10" name="Rectangle 9"/>
          <p:cNvSpPr/>
          <p:nvPr/>
        </p:nvSpPr>
        <p:spPr>
          <a:xfrm>
            <a:off x="1219200" y="1225610"/>
            <a:ext cx="9134763" cy="3786421"/>
          </a:xfrm>
          <a:prstGeom prst="rect">
            <a:avLst/>
          </a:prstGeom>
        </p:spPr>
        <p:txBody>
          <a:bodyPr wrap="square">
            <a:spAutoFit/>
          </a:bodyPr>
          <a:lstStyle/>
          <a:p>
            <a:pPr algn="just">
              <a:lnSpc>
                <a:spcPct val="150000"/>
              </a:lnSpc>
            </a:pPr>
            <a:r>
              <a:rPr lang="en-US" sz="2667" spc="-8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2667" spc="-8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vi-VN" sz="2667" spc="-80">
                <a:solidFill>
                  <a:srgbClr val="002060"/>
                </a:solidFill>
                <a:latin typeface="Arial" panose="020B0604020202020204" pitchFamily="34" charset="0"/>
                <a:cs typeface="Arial" panose="020B0604020202020204" pitchFamily="34" charset="0"/>
              </a:rPr>
              <a:t>Nhà xuất bản Giáo dục Việt Nam, nhóm tác giả cùng các cộng sự sẽ luôn đồng hành, hỗ trợ tích cực các địa phương, </a:t>
            </a:r>
            <a:r>
              <a:rPr lang="vi-VN" sz="2667">
                <a:solidFill>
                  <a:srgbClr val="002060"/>
                </a:solidFill>
                <a:latin typeface="Arial" panose="020B0604020202020204" pitchFamily="34" charset="0"/>
                <a:cs typeface="Arial" panose="020B0604020202020204" pitchFamily="34" charset="0"/>
              </a:rPr>
              <a:t>nhà trường, </a:t>
            </a:r>
            <a:r>
              <a:rPr lang="en-US" sz="2667">
                <a:solidFill>
                  <a:srgbClr val="002060"/>
                </a:solidFill>
                <a:latin typeface="Arial" panose="020B0604020202020204" pitchFamily="34" charset="0"/>
                <a:cs typeface="Arial" panose="020B0604020202020204" pitchFamily="34" charset="0"/>
              </a:rPr>
              <a:t>q</a:t>
            </a:r>
            <a:r>
              <a:rPr lang="vi-VN" sz="2667">
                <a:solidFill>
                  <a:srgbClr val="002060"/>
                </a:solidFill>
                <a:latin typeface="Arial" panose="020B0604020202020204" pitchFamily="34" charset="0"/>
                <a:cs typeface="Arial" panose="020B0604020202020204" pitchFamily="34" charset="0"/>
              </a:rPr>
              <a:t>uý </a:t>
            </a:r>
            <a:r>
              <a:rPr lang="en-US" sz="2667">
                <a:solidFill>
                  <a:srgbClr val="002060"/>
                </a:solidFill>
                <a:latin typeface="Arial" panose="020B0604020202020204" pitchFamily="34" charset="0"/>
                <a:cs typeface="Arial" panose="020B0604020202020204" pitchFamily="34" charset="0"/>
              </a:rPr>
              <a:t>t</a:t>
            </a:r>
            <a:r>
              <a:rPr lang="vi-VN" sz="2667">
                <a:solidFill>
                  <a:srgbClr val="002060"/>
                </a:solidFill>
                <a:latin typeface="Arial" panose="020B0604020202020204" pitchFamily="34" charset="0"/>
                <a:cs typeface="Arial" panose="020B0604020202020204" pitchFamily="34" charset="0"/>
              </a:rPr>
              <a:t>hầy</a:t>
            </a:r>
            <a:r>
              <a:rPr lang="en-US" sz="2667">
                <a:solidFill>
                  <a:srgbClr val="002060"/>
                </a:solidFill>
                <a:latin typeface="Arial" panose="020B0604020202020204" pitchFamily="34" charset="0"/>
                <a:cs typeface="Arial" panose="020B0604020202020204" pitchFamily="34" charset="0"/>
              </a:rPr>
              <a:t>,</a:t>
            </a:r>
            <a:r>
              <a:rPr lang="vi-VN" sz="2667">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c</a:t>
            </a:r>
            <a:r>
              <a:rPr lang="vi-VN" sz="2667">
                <a:solidFill>
                  <a:srgbClr val="002060"/>
                </a:solidFill>
                <a:latin typeface="Arial" panose="020B0604020202020204" pitchFamily="34" charset="0"/>
                <a:cs typeface="Arial" panose="020B0604020202020204" pitchFamily="34" charset="0"/>
              </a:rPr>
              <a:t>ô và các em học sinh sử dụng </a:t>
            </a:r>
            <a:r>
              <a:rPr lang="en-US" sz="2667" i="1" err="1">
                <a:solidFill>
                  <a:srgbClr val="002060"/>
                </a:solidFill>
                <a:latin typeface="Arial" panose="020B0604020202020204" pitchFamily="34" charset="0"/>
                <a:cs typeface="Arial" panose="020B0604020202020204" pitchFamily="34" charset="0"/>
              </a:rPr>
              <a:t>Ngữ</a:t>
            </a:r>
            <a:r>
              <a:rPr lang="en-US" sz="2667" i="1">
                <a:solidFill>
                  <a:srgbClr val="002060"/>
                </a:solidFill>
                <a:latin typeface="Arial" panose="020B0604020202020204" pitchFamily="34" charset="0"/>
                <a:cs typeface="Arial" panose="020B0604020202020204" pitchFamily="34" charset="0"/>
              </a:rPr>
              <a:t> </a:t>
            </a:r>
            <a:r>
              <a:rPr lang="en-US" sz="2667" i="1" err="1">
                <a:solidFill>
                  <a:srgbClr val="002060"/>
                </a:solidFill>
                <a:latin typeface="Arial" panose="020B0604020202020204" pitchFamily="34" charset="0"/>
                <a:cs typeface="Arial" panose="020B0604020202020204" pitchFamily="34" charset="0"/>
              </a:rPr>
              <a:t>văn</a:t>
            </a:r>
            <a:r>
              <a:rPr lang="en-US" sz="2667" i="1">
                <a:solidFill>
                  <a:srgbClr val="002060"/>
                </a:solidFill>
                <a:latin typeface="Arial" panose="020B0604020202020204" pitchFamily="34" charset="0"/>
                <a:cs typeface="Arial" panose="020B0604020202020204" pitchFamily="34" charset="0"/>
              </a:rPr>
              <a:t> </a:t>
            </a:r>
            <a:r>
              <a:rPr lang="vi-VN" sz="2667" i="1">
                <a:solidFill>
                  <a:srgbClr val="002060"/>
                </a:solidFill>
                <a:latin typeface="Arial" panose="020B0604020202020204" pitchFamily="34" charset="0"/>
                <a:cs typeface="Arial" panose="020B0604020202020204" pitchFamily="34" charset="0"/>
              </a:rPr>
              <a:t>10</a:t>
            </a:r>
            <a:r>
              <a:rPr lang="vi-VN" sz="2667">
                <a:solidFill>
                  <a:srgbClr val="002060"/>
                </a:solidFill>
                <a:latin typeface="Arial" panose="020B0604020202020204" pitchFamily="34" charset="0"/>
                <a:cs typeface="Arial" panose="020B0604020202020204" pitchFamily="34" charset="0"/>
              </a:rPr>
              <a:t>, bộ sách </a:t>
            </a:r>
            <a:r>
              <a:rPr lang="vi-VN" sz="2667" i="1">
                <a:solidFill>
                  <a:srgbClr val="002060"/>
                </a:solidFill>
                <a:latin typeface="Arial" panose="020B0604020202020204" pitchFamily="34" charset="0"/>
                <a:cs typeface="Arial" panose="020B0604020202020204" pitchFamily="34" charset="0"/>
              </a:rPr>
              <a:t>Kết nối tri thức với cuộc sống</a:t>
            </a:r>
            <a:r>
              <a:rPr lang="vi-VN" sz="2667">
                <a:solidFill>
                  <a:srgbClr val="002060"/>
                </a:solidFill>
                <a:latin typeface="Arial" panose="020B0604020202020204" pitchFamily="34" charset="0"/>
                <a:cs typeface="Arial" panose="020B0604020202020204" pitchFamily="34" charset="0"/>
              </a:rPr>
              <a:t>.</a:t>
            </a:r>
          </a:p>
          <a:p>
            <a:pPr algn="just">
              <a:lnSpc>
                <a:spcPct val="150000"/>
              </a:lnSpc>
            </a:pPr>
            <a:r>
              <a:rPr lang="vi-VN" sz="2667">
                <a:solidFill>
                  <a:srgbClr val="002060"/>
                </a:solidFill>
                <a:latin typeface="Arial" panose="020B0604020202020204" pitchFamily="34" charset="0"/>
                <a:cs typeface="Arial" panose="020B0604020202020204" pitchFamily="34" charset="0"/>
              </a:rPr>
              <a:t>       Mong rằng </a:t>
            </a:r>
            <a:r>
              <a:rPr lang="en-US" sz="2667" i="1" err="1">
                <a:solidFill>
                  <a:srgbClr val="002060"/>
                </a:solidFill>
                <a:latin typeface="Arial" panose="020B0604020202020204" pitchFamily="34" charset="0"/>
                <a:cs typeface="Arial" panose="020B0604020202020204" pitchFamily="34" charset="0"/>
              </a:rPr>
              <a:t>Ngữ</a:t>
            </a:r>
            <a:r>
              <a:rPr lang="en-US" sz="2667" i="1">
                <a:solidFill>
                  <a:srgbClr val="002060"/>
                </a:solidFill>
                <a:latin typeface="Arial" panose="020B0604020202020204" pitchFamily="34" charset="0"/>
                <a:cs typeface="Arial" panose="020B0604020202020204" pitchFamily="34" charset="0"/>
              </a:rPr>
              <a:t> </a:t>
            </a:r>
            <a:r>
              <a:rPr lang="en-US" sz="2667" i="1" err="1">
                <a:solidFill>
                  <a:srgbClr val="002060"/>
                </a:solidFill>
                <a:latin typeface="Arial" panose="020B0604020202020204" pitchFamily="34" charset="0"/>
                <a:cs typeface="Arial" panose="020B0604020202020204" pitchFamily="34" charset="0"/>
              </a:rPr>
              <a:t>văn</a:t>
            </a:r>
            <a:r>
              <a:rPr lang="en-US" sz="2667" i="1">
                <a:solidFill>
                  <a:srgbClr val="002060"/>
                </a:solidFill>
                <a:latin typeface="Arial" panose="020B0604020202020204" pitchFamily="34" charset="0"/>
                <a:cs typeface="Arial" panose="020B0604020202020204" pitchFamily="34" charset="0"/>
              </a:rPr>
              <a:t> </a:t>
            </a:r>
            <a:r>
              <a:rPr lang="vi-VN" sz="2667" i="1">
                <a:solidFill>
                  <a:srgbClr val="002060"/>
                </a:solidFill>
                <a:latin typeface="Arial" panose="020B0604020202020204" pitchFamily="34" charset="0"/>
                <a:cs typeface="Arial" panose="020B0604020202020204" pitchFamily="34" charset="0"/>
              </a:rPr>
              <a:t>10 </a:t>
            </a:r>
            <a:r>
              <a:rPr lang="vi-VN" sz="2667">
                <a:solidFill>
                  <a:srgbClr val="002060"/>
                </a:solidFill>
                <a:latin typeface="Arial" panose="020B0604020202020204" pitchFamily="34" charset="0"/>
                <a:cs typeface="Arial" panose="020B0604020202020204" pitchFamily="34" charset="0"/>
              </a:rPr>
              <a:t>sẽ mang lại nhiều niềm vui và hứng thú cho </a:t>
            </a:r>
            <a:r>
              <a:rPr lang="en-US" sz="2667">
                <a:solidFill>
                  <a:srgbClr val="002060"/>
                </a:solidFill>
                <a:latin typeface="Arial" panose="020B0604020202020204" pitchFamily="34" charset="0"/>
                <a:cs typeface="Arial" panose="020B0604020202020204" pitchFamily="34" charset="0"/>
              </a:rPr>
              <a:t>q</a:t>
            </a:r>
            <a:r>
              <a:rPr lang="vi-VN" sz="2667">
                <a:solidFill>
                  <a:srgbClr val="002060"/>
                </a:solidFill>
                <a:latin typeface="Arial" panose="020B0604020202020204" pitchFamily="34" charset="0"/>
                <a:cs typeface="Arial" panose="020B0604020202020204" pitchFamily="34" charset="0"/>
              </a:rPr>
              <a:t>uý </a:t>
            </a:r>
            <a:r>
              <a:rPr lang="en-US" sz="2667">
                <a:solidFill>
                  <a:srgbClr val="002060"/>
                </a:solidFill>
                <a:latin typeface="Arial" panose="020B0604020202020204" pitchFamily="34" charset="0"/>
                <a:cs typeface="Arial" panose="020B0604020202020204" pitchFamily="34" charset="0"/>
              </a:rPr>
              <a:t>t</a:t>
            </a:r>
            <a:r>
              <a:rPr lang="vi-VN" sz="2667">
                <a:solidFill>
                  <a:srgbClr val="002060"/>
                </a:solidFill>
                <a:latin typeface="Arial" panose="020B0604020202020204" pitchFamily="34" charset="0"/>
                <a:cs typeface="Arial" panose="020B0604020202020204" pitchFamily="34" charset="0"/>
              </a:rPr>
              <a:t>hầy</a:t>
            </a:r>
            <a:r>
              <a:rPr lang="en-US" sz="2667">
                <a:solidFill>
                  <a:srgbClr val="002060"/>
                </a:solidFill>
                <a:latin typeface="Arial" panose="020B0604020202020204" pitchFamily="34" charset="0"/>
                <a:cs typeface="Arial" panose="020B0604020202020204" pitchFamily="34" charset="0"/>
              </a:rPr>
              <a:t>,</a:t>
            </a:r>
            <a:r>
              <a:rPr lang="vi-VN" sz="2667">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c</a:t>
            </a:r>
            <a:r>
              <a:rPr lang="vi-VN" sz="2667">
                <a:solidFill>
                  <a:srgbClr val="002060"/>
                </a:solidFill>
                <a:latin typeface="Arial" panose="020B0604020202020204" pitchFamily="34" charset="0"/>
                <a:cs typeface="Arial" panose="020B0604020202020204" pitchFamily="34" charset="0"/>
              </a:rPr>
              <a:t>ô và các em HS.</a:t>
            </a:r>
            <a:endParaRPr lang="en-US" sz="2667">
              <a:solidFill>
                <a:srgbClr val="00206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188</a:t>
            </a:fld>
            <a:endParaRPr lang="en-US"/>
          </a:p>
        </p:txBody>
      </p:sp>
    </p:spTree>
    <p:extLst>
      <p:ext uri="{BB962C8B-B14F-4D97-AF65-F5344CB8AC3E}">
        <p14:creationId xmlns:p14="http://schemas.microsoft.com/office/powerpoint/2010/main" val="2424049140"/>
      </p:ext>
    </p:extLst>
  </p:cSld>
  <p:clrMapOvr>
    <a:masterClrMapping/>
  </p:clrMapOvr>
  <p:transition spd="slow">
    <p:wipe/>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1771"/>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609601" y="1900589"/>
            <a:ext cx="10778836" cy="2339038"/>
          </a:xfrm>
          <a:prstGeom prst="rect">
            <a:avLst/>
          </a:prstGeom>
        </p:spPr>
        <p:txBody>
          <a:bodyPr wrap="square">
            <a:spAutoFit/>
          </a:bodyPr>
          <a:lstStyle/>
          <a:p>
            <a:pPr algn="ctr">
              <a:lnSpc>
                <a:spcPct val="150000"/>
              </a:lnSpc>
            </a:pPr>
            <a:r>
              <a:rPr lang="en-US" sz="3200" b="1" err="1">
                <a:solidFill>
                  <a:srgbClr val="002060"/>
                </a:solidFill>
                <a:latin typeface="Arial" panose="020B0604020202020204" pitchFamily="34" charset="0"/>
                <a:cs typeface="Arial" panose="020B0604020202020204" pitchFamily="34" charset="0"/>
              </a:rPr>
              <a:t>Phần</a:t>
            </a:r>
            <a:r>
              <a:rPr lang="en-US" sz="3200" b="1">
                <a:solidFill>
                  <a:srgbClr val="002060"/>
                </a:solidFill>
                <a:latin typeface="Arial" panose="020B0604020202020204" pitchFamily="34" charset="0"/>
                <a:cs typeface="Arial" panose="020B0604020202020204" pitchFamily="34" charset="0"/>
              </a:rPr>
              <a:t> 3</a:t>
            </a:r>
          </a:p>
          <a:p>
            <a:pPr>
              <a:lnSpc>
                <a:spcPct val="150000"/>
              </a:lnSpc>
            </a:pPr>
            <a:r>
              <a:rPr lang="en-US" sz="2800" b="1">
                <a:solidFill>
                  <a:srgbClr val="002060"/>
                </a:solidFill>
                <a:latin typeface="Arial" panose="020B0604020202020204" pitchFamily="34" charset="0"/>
                <a:cs typeface="Arial" panose="020B0604020202020204" pitchFamily="34" charset="0"/>
              </a:rPr>
              <a:t>        </a:t>
            </a:r>
            <a:r>
              <a:rPr lang="en-US" sz="3733" b="1">
                <a:solidFill>
                  <a:srgbClr val="002060"/>
                </a:solidFill>
                <a:latin typeface="Arial" panose="020B0604020202020204" pitchFamily="34" charset="0"/>
                <a:cs typeface="Arial" panose="020B0604020202020204" pitchFamily="34" charset="0"/>
              </a:rPr>
              <a:t>PHÂN TÍCH VIDEO BÀI DẠY MINH HOẠ</a:t>
            </a:r>
          </a:p>
          <a:p>
            <a:pPr>
              <a:lnSpc>
                <a:spcPct val="150000"/>
              </a:lnSpc>
            </a:pPr>
            <a:endParaRPr lang="vi-VN" sz="2800" b="1">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189</a:t>
            </a:fld>
            <a:endParaRPr lang="en-US"/>
          </a:p>
        </p:txBody>
      </p:sp>
    </p:spTree>
    <p:extLst>
      <p:ext uri="{BB962C8B-B14F-4D97-AF65-F5344CB8AC3E}">
        <p14:creationId xmlns:p14="http://schemas.microsoft.com/office/powerpoint/2010/main" val="356792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3199FF-96CA-4F2B-919C-32A2B0151EE6}"/>
              </a:ext>
            </a:extLst>
          </p:cNvPr>
          <p:cNvSpPr>
            <a:spLocks noGrp="1"/>
          </p:cNvSpPr>
          <p:nvPr>
            <p:ph idx="1"/>
          </p:nvPr>
        </p:nvSpPr>
        <p:spPr>
          <a:xfrm>
            <a:off x="819056" y="979761"/>
            <a:ext cx="3191835" cy="5453063"/>
          </a:xfrm>
        </p:spPr>
        <p:txBody>
          <a:bodyPr/>
          <a:lstStyle/>
          <a:p>
            <a:pPr marL="0" indent="228600" algn="just">
              <a:lnSpc>
                <a:spcPct val="125000"/>
              </a:lnSpc>
              <a:spcBef>
                <a:spcPts val="600"/>
              </a:spcBef>
              <a:spcAft>
                <a:spcPts val="600"/>
              </a:spcAft>
            </a:pPr>
            <a:r>
              <a:rPr lang="en-US" sz="2200" b="1">
                <a:solidFill>
                  <a:srgbClr val="002060"/>
                </a:solidFill>
                <a:latin typeface="Arial" panose="020B0604020202020204" pitchFamily="34" charset="0"/>
                <a:cs typeface="Arial" panose="020B0604020202020204" pitchFamily="34" charset="0"/>
              </a:rPr>
              <a:t>VIẾT</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Yêu</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cầu</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của</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kiểu</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bài</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Bài</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viết</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tham</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khảo</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Thực</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hành</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viết</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Chuẩn</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bị</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viết</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Tìm</a:t>
            </a:r>
            <a:r>
              <a:rPr lang="en-US" sz="2200">
                <a:solidFill>
                  <a:srgbClr val="002060"/>
                </a:solidFill>
                <a:latin typeface="Arial" panose="020B0604020202020204" pitchFamily="34" charset="0"/>
                <a:cs typeface="Arial" panose="020B0604020202020204" pitchFamily="34" charset="0"/>
              </a:rPr>
              <a:t> ý, </a:t>
            </a:r>
            <a:r>
              <a:rPr lang="en-US" sz="2200" err="1">
                <a:solidFill>
                  <a:srgbClr val="002060"/>
                </a:solidFill>
                <a:latin typeface="Arial" panose="020B0604020202020204" pitchFamily="34" charset="0"/>
                <a:cs typeface="Arial" panose="020B0604020202020204" pitchFamily="34" charset="0"/>
              </a:rPr>
              <a:t>lập</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dàn</a:t>
            </a:r>
            <a:r>
              <a:rPr lang="en-US" sz="2200">
                <a:solidFill>
                  <a:srgbClr val="002060"/>
                </a:solidFill>
                <a:latin typeface="Arial" panose="020B0604020202020204" pitchFamily="34" charset="0"/>
                <a:cs typeface="Arial" panose="020B0604020202020204" pitchFamily="34" charset="0"/>
              </a:rPr>
              <a:t> ý; </a:t>
            </a:r>
            <a:r>
              <a:rPr lang="en-US" sz="2200" err="1">
                <a:solidFill>
                  <a:srgbClr val="002060"/>
                </a:solidFill>
                <a:latin typeface="Arial" panose="020B0604020202020204" pitchFamily="34" charset="0"/>
                <a:cs typeface="Arial" panose="020B0604020202020204" pitchFamily="34" charset="0"/>
              </a:rPr>
              <a:t>Viết</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Chỉnh</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sửa</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hoàn</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thiện</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Riêng</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với</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kiểu</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bài</a:t>
            </a:r>
            <a:r>
              <a:rPr lang="en-US" sz="2200">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Viết</a:t>
            </a:r>
            <a:r>
              <a:rPr lang="en-US" sz="2200" i="1">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báo</a:t>
            </a:r>
            <a:r>
              <a:rPr lang="en-US" sz="2200" i="1">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cáo</a:t>
            </a:r>
            <a:r>
              <a:rPr lang="en-US" sz="2200" i="1">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nghiên</a:t>
            </a:r>
            <a:r>
              <a:rPr lang="en-US" sz="2200" i="1">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cứu</a:t>
            </a:r>
            <a:r>
              <a:rPr lang="en-US" sz="2200">
                <a:solidFill>
                  <a:srgbClr val="002060"/>
                </a:solidFill>
                <a:latin typeface="Arial" panose="020B0604020202020204" pitchFamily="34" charset="0"/>
                <a:cs typeface="Arial" panose="020B0604020202020204" pitchFamily="34" charset="0"/>
              </a:rPr>
              <a:t>, do </a:t>
            </a:r>
            <a:r>
              <a:rPr lang="en-US" sz="2200" err="1">
                <a:solidFill>
                  <a:srgbClr val="002060"/>
                </a:solidFill>
                <a:latin typeface="Arial" panose="020B0604020202020204" pitchFamily="34" charset="0"/>
                <a:cs typeface="Arial" panose="020B0604020202020204" pitchFamily="34" charset="0"/>
              </a:rPr>
              <a:t>đặc</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trưng</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kiểu</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bài</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tiểu</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mục</a:t>
            </a:r>
            <a:r>
              <a:rPr lang="en-US" sz="2200">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Tìm</a:t>
            </a:r>
            <a:r>
              <a:rPr lang="en-US" sz="2200" i="1">
                <a:solidFill>
                  <a:srgbClr val="002060"/>
                </a:solidFill>
                <a:latin typeface="Arial" panose="020B0604020202020204" pitchFamily="34" charset="0"/>
                <a:cs typeface="Arial" panose="020B0604020202020204" pitchFamily="34" charset="0"/>
              </a:rPr>
              <a:t> ý, </a:t>
            </a:r>
            <a:r>
              <a:rPr lang="en-US" sz="2200" i="1" err="1">
                <a:solidFill>
                  <a:srgbClr val="002060"/>
                </a:solidFill>
                <a:latin typeface="Arial" panose="020B0604020202020204" pitchFamily="34" charset="0"/>
                <a:cs typeface="Arial" panose="020B0604020202020204" pitchFamily="34" charset="0"/>
              </a:rPr>
              <a:t>lập</a:t>
            </a:r>
            <a:r>
              <a:rPr lang="en-US" sz="2200" i="1">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dàn</a:t>
            </a:r>
            <a:r>
              <a:rPr lang="en-US" sz="2200" i="1">
                <a:solidFill>
                  <a:srgbClr val="002060"/>
                </a:solidFill>
                <a:latin typeface="Arial" panose="020B0604020202020204" pitchFamily="34" charset="0"/>
                <a:cs typeface="Arial" panose="020B0604020202020204" pitchFamily="34" charset="0"/>
              </a:rPr>
              <a:t> ý </a:t>
            </a:r>
            <a:r>
              <a:rPr lang="en-US" sz="2200" err="1">
                <a:solidFill>
                  <a:srgbClr val="002060"/>
                </a:solidFill>
                <a:latin typeface="Arial" panose="020B0604020202020204" pitchFamily="34" charset="0"/>
                <a:cs typeface="Arial" panose="020B0604020202020204" pitchFamily="34" charset="0"/>
              </a:rPr>
              <a:t>được</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đổi</a:t>
            </a:r>
            <a:r>
              <a:rPr lang="en-US" sz="2200">
                <a:solidFill>
                  <a:srgbClr val="002060"/>
                </a:solidFill>
                <a:latin typeface="Arial" panose="020B0604020202020204" pitchFamily="34" charset="0"/>
                <a:cs typeface="Arial" panose="020B0604020202020204" pitchFamily="34" charset="0"/>
              </a:rPr>
              <a:t> </a:t>
            </a:r>
            <a:r>
              <a:rPr lang="en-US" sz="2200" err="1">
                <a:solidFill>
                  <a:srgbClr val="002060"/>
                </a:solidFill>
                <a:latin typeface="Arial" panose="020B0604020202020204" pitchFamily="34" charset="0"/>
                <a:cs typeface="Arial" panose="020B0604020202020204" pitchFamily="34" charset="0"/>
              </a:rPr>
              <a:t>thành</a:t>
            </a:r>
            <a:r>
              <a:rPr lang="en-US" sz="2200">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Xây</a:t>
            </a:r>
            <a:r>
              <a:rPr lang="en-US" sz="2200" i="1">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dựng</a:t>
            </a:r>
            <a:r>
              <a:rPr lang="en-US" sz="2200" i="1">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đề</a:t>
            </a:r>
            <a:r>
              <a:rPr lang="en-US" sz="2200" i="1">
                <a:solidFill>
                  <a:srgbClr val="002060"/>
                </a:solidFill>
                <a:latin typeface="Arial" panose="020B0604020202020204" pitchFamily="34" charset="0"/>
                <a:cs typeface="Arial" panose="020B0604020202020204" pitchFamily="34" charset="0"/>
              </a:rPr>
              <a:t> </a:t>
            </a:r>
            <a:r>
              <a:rPr lang="en-US" sz="2200" i="1" err="1">
                <a:solidFill>
                  <a:srgbClr val="002060"/>
                </a:solidFill>
                <a:latin typeface="Arial" panose="020B0604020202020204" pitchFamily="34" charset="0"/>
                <a:cs typeface="Arial" panose="020B0604020202020204" pitchFamily="34" charset="0"/>
              </a:rPr>
              <a:t>cương</a:t>
            </a:r>
            <a:r>
              <a:rPr lang="en-US" sz="2200">
                <a:solidFill>
                  <a:srgbClr val="002060"/>
                </a:solidFill>
                <a:latin typeface="Arial" panose="020B0604020202020204" pitchFamily="34" charset="0"/>
                <a:cs typeface="Arial" panose="020B0604020202020204" pitchFamily="34" charset="0"/>
              </a:rPr>
              <a:t>.</a:t>
            </a:r>
          </a:p>
          <a:p>
            <a:pPr indent="0" algn="just">
              <a:lnSpc>
                <a:spcPct val="125000"/>
              </a:lnSpc>
              <a:spcBef>
                <a:spcPts val="600"/>
              </a:spcBef>
              <a:spcAft>
                <a:spcPts val="600"/>
              </a:spcAft>
              <a:buNone/>
            </a:pPr>
            <a:endParaRPr lang="en-US" sz="2800">
              <a:solidFill>
                <a:srgbClr val="002060"/>
              </a:solidFill>
              <a:latin typeface="Arial" panose="020B0604020202020204" pitchFamily="34" charset="0"/>
              <a:cs typeface="Arial" panose="020B0604020202020204" pitchFamily="34" charset="0"/>
            </a:endParaRPr>
          </a:p>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7310" y="979761"/>
            <a:ext cx="3419359" cy="48006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088" y="979761"/>
            <a:ext cx="3624035" cy="4800600"/>
          </a:xfrm>
          <a:prstGeom prst="rect">
            <a:avLst/>
          </a:prstGeom>
        </p:spPr>
      </p:pic>
      <p:sp>
        <p:nvSpPr>
          <p:cNvPr id="2" name="Slide Number Placeholder 1"/>
          <p:cNvSpPr>
            <a:spLocks noGrp="1"/>
          </p:cNvSpPr>
          <p:nvPr>
            <p:ph type="sldNum" sz="quarter" idx="12"/>
          </p:nvPr>
        </p:nvSpPr>
        <p:spPr/>
        <p:txBody>
          <a:bodyPr/>
          <a:lstStyle/>
          <a:p>
            <a:fld id="{0C846248-0222-4A3A-B22E-4E2A0B918D57}" type="slidenum">
              <a:rPr lang="en-US" smtClean="0"/>
              <a:pPr/>
              <a:t>19</a:t>
            </a:fld>
            <a:endParaRPr lang="en-US"/>
          </a:p>
        </p:txBody>
      </p:sp>
    </p:spTree>
    <p:extLst>
      <p:ext uri="{BB962C8B-B14F-4D97-AF65-F5344CB8AC3E}">
        <p14:creationId xmlns:p14="http://schemas.microsoft.com/office/powerpoint/2010/main" val="278797938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474991"/>
            <a:ext cx="9559637" cy="3963521"/>
          </a:xfrm>
          <a:prstGeom prst="rect">
            <a:avLst/>
          </a:prstGeom>
          <a:solidFill>
            <a:schemeClr val="accent5">
              <a:lumMod val="20000"/>
              <a:lumOff val="80000"/>
            </a:schemeClr>
          </a:solidFill>
        </p:spPr>
        <p:txBody>
          <a:bodyPr wrap="square">
            <a:spAutoFit/>
          </a:bodyPr>
          <a:lstStyle/>
          <a:p>
            <a:pPr algn="just">
              <a:lnSpc>
                <a:spcPct val="150000"/>
              </a:lnSpc>
            </a:pPr>
            <a:r>
              <a:rPr lang="en-US" sz="2667">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10</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bộ</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sách</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Kết</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nối</a:t>
            </a:r>
            <a:r>
              <a:rPr lang="en-US" sz="2400" i="1">
                <a:solidFill>
                  <a:srgbClr val="002060"/>
                </a:solidFill>
                <a:latin typeface="Arial" panose="020B0604020202020204" pitchFamily="34" charset="0"/>
                <a:cs typeface="Arial" panose="020B0604020202020204" pitchFamily="34" charset="0"/>
              </a:rPr>
              <a:t> tri </a:t>
            </a:r>
            <a:r>
              <a:rPr lang="en-US" sz="2400" i="1" err="1">
                <a:solidFill>
                  <a:srgbClr val="002060"/>
                </a:solidFill>
                <a:latin typeface="Arial" panose="020B0604020202020204" pitchFamily="34" charset="0"/>
                <a:cs typeface="Arial" panose="020B0604020202020204" pitchFamily="34" charset="0"/>
              </a:rPr>
              <a:t>thức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với</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cuộc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sống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đảm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bảo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đáp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ứng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yêu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Chuẩn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mực</a:t>
            </a:r>
            <a:r>
              <a:rPr lang="en-US" sz="2400">
                <a:solidFill>
                  <a:srgbClr val="002060"/>
                </a:solidFill>
                <a:latin typeface="Arial" panose="020B0604020202020204" pitchFamily="34" charset="0"/>
                <a:cs typeface="Arial" panose="020B0604020202020204" pitchFamily="34" charset="0"/>
              </a:rPr>
              <a:t> – </a:t>
            </a:r>
            <a:r>
              <a:rPr lang="en-US" sz="2400" err="1">
                <a:solidFill>
                  <a:srgbClr val="002060"/>
                </a:solidFill>
                <a:latin typeface="Arial" panose="020B0604020202020204" pitchFamily="34" charset="0"/>
                <a:cs typeface="Arial" panose="020B0604020202020204" pitchFamily="34" charset="0"/>
              </a:rPr>
              <a:t>Khoa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 </a:t>
            </a:r>
            <a:r>
              <a:rPr lang="en-US" sz="2400" err="1">
                <a:solidFill>
                  <a:srgbClr val="002060"/>
                </a:solidFill>
                <a:latin typeface="Arial" panose="020B0604020202020204" pitchFamily="34" charset="0"/>
                <a:cs typeface="Arial" panose="020B0604020202020204" pitchFamily="34" charset="0"/>
              </a:rPr>
              <a:t>Hiện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đại</a:t>
            </a:r>
            <a:r>
              <a:rPr lang="en-US" sz="2400">
                <a:solidFill>
                  <a:srgbClr val="002060"/>
                </a:solidFill>
                <a:latin typeface="Arial" panose="020B0604020202020204" pitchFamily="34" charset="0"/>
                <a:cs typeface="Arial" panose="020B0604020202020204" pitchFamily="34" charset="0"/>
              </a:rPr>
              <a:t>.</a:t>
            </a:r>
          </a:p>
          <a:p>
            <a:pPr algn="just">
              <a:lnSpc>
                <a:spcPct val="150000"/>
              </a:lnSpc>
            </a:pP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Nhà xuất bản Giáo dục Việt Nam, nhóm tác giả cùng các cộng sự sẽ luôn đồng hành, hỗ trợ tích cực các địa phương, nhà trường, Quý Thầy Cô và các em học sinh sử dụng </a:t>
            </a:r>
            <a:r>
              <a:rPr lang="en-US" sz="2400" err="1">
                <a:solidFill>
                  <a:srgbClr val="002060"/>
                </a:solidFill>
                <a:latin typeface="Arial" panose="020B0604020202020204" pitchFamily="34" charset="0"/>
                <a:cs typeface="Arial" panose="020B0604020202020204" pitchFamily="34" charset="0"/>
              </a:rPr>
              <a:t>sách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một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hiệu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góp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phần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nâng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cao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chất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lượng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dạy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Ngữ</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văn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những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năm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tới</a:t>
            </a:r>
            <a:r>
              <a:rPr lang="en-US" sz="2400">
                <a:solidFill>
                  <a:srgbClr val="002060"/>
                </a:solidFill>
                <a:latin typeface="Arial" panose="020B0604020202020204" pitchFamily="34" charset="0"/>
                <a:cs typeface="Arial" panose="020B0604020202020204" pitchFamily="34" charset="0"/>
              </a:rPr>
              <a:t>.</a:t>
            </a:r>
            <a:endParaRPr lang="vi-VN" sz="2400">
              <a:solidFill>
                <a:srgbClr val="002060"/>
              </a:solidFill>
              <a:latin typeface="Arial" panose="020B0604020202020204" pitchFamily="34" charset="0"/>
              <a:cs typeface="Arial" panose="020B0604020202020204" pitchFamily="34" charset="0"/>
            </a:endParaRPr>
          </a:p>
          <a:p>
            <a:pPr algn="just">
              <a:lnSpc>
                <a:spcPct val="150000"/>
              </a:lnSpc>
            </a:pPr>
            <a:r>
              <a:rPr lang="vi-VN" sz="2400">
                <a:solidFill>
                  <a:srgbClr val="002060"/>
                </a:solidFill>
                <a:latin typeface="Arial" panose="020B0604020202020204" pitchFamily="34" charset="0"/>
                <a:cs typeface="Arial" panose="020B0604020202020204" pitchFamily="34" charset="0"/>
              </a:rPr>
              <a:t>       </a:t>
            </a:r>
            <a:endParaRPr lang="en-US" sz="2400">
              <a:solidFill>
                <a:srgbClr val="00206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190</a:t>
            </a:fld>
            <a:endParaRPr lang="en-US"/>
          </a:p>
        </p:txBody>
      </p:sp>
    </p:spTree>
    <p:extLst>
      <p:ext uri="{BB962C8B-B14F-4D97-AF65-F5344CB8AC3E}">
        <p14:creationId xmlns:p14="http://schemas.microsoft.com/office/powerpoint/2010/main" val="83307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31062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sp>
        <p:nvSpPr>
          <p:cNvPr id="5" name="TextBox 4">
            <a:extLst>
              <a:ext uri="{FF2B5EF4-FFF2-40B4-BE49-F238E27FC236}">
                <a16:creationId xmlns:a16="http://schemas.microsoft.com/office/drawing/2014/main" id="{D3CBFF0F-280B-43A7-8C33-B7CBB41B455A}"/>
              </a:ext>
            </a:extLst>
          </p:cNvPr>
          <p:cNvSpPr txBox="1"/>
          <p:nvPr/>
        </p:nvSpPr>
        <p:spPr>
          <a:xfrm>
            <a:off x="2508674" y="720568"/>
            <a:ext cx="6765722" cy="830997"/>
          </a:xfrm>
          <a:prstGeom prst="rect">
            <a:avLst/>
          </a:prstGeom>
          <a:noFill/>
        </p:spPr>
        <p:txBody>
          <a:bodyPr wrap="square" rtlCol="0">
            <a:spAutoFit/>
          </a:bodyPr>
          <a:lstStyle/>
          <a:p>
            <a:pPr algn="ctr"/>
            <a:r>
              <a:rPr lang="en-US" sz="2400">
                <a:solidFill>
                  <a:srgbClr val="D0A955"/>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r>
              <a:rPr lang="en-US" sz="2400">
                <a:solidFill>
                  <a:srgbClr val="72BE43"/>
                </a:solidFill>
                <a:latin typeface="Open Sans Extrabold" panose="020B0906030804020204" pitchFamily="34" charset="0"/>
                <a:ea typeface="Open Sans Extrabold" panose="020B0906030804020204" pitchFamily="34" charset="0"/>
                <a:cs typeface="Open Sans Extrabold" panose="020B0906030804020204" pitchFamily="34" charset="0"/>
              </a:rPr>
              <a:t>KẾT NỐI TRI THỨC VỚI CUỘC SỐNG</a:t>
            </a:r>
          </a:p>
        </p:txBody>
      </p:sp>
      <p:pic>
        <p:nvPicPr>
          <p:cNvPr id="6" name="Picture 5">
            <a:extLst>
              <a:ext uri="{FF2B5EF4-FFF2-40B4-BE49-F238E27FC236}">
                <a16:creationId xmlns:a16="http://schemas.microsoft.com/office/drawing/2014/main" id="{6A5C0F38-3988-40ED-A9FC-498110CEE9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907" y="1551565"/>
            <a:ext cx="1371256" cy="495112"/>
          </a:xfrm>
          <a:prstGeom prst="rect">
            <a:avLst/>
          </a:prstGeom>
        </p:spPr>
      </p:pic>
      <p:sp>
        <p:nvSpPr>
          <p:cNvPr id="7" name="TextBox 6">
            <a:extLst>
              <a:ext uri="{FF2B5EF4-FFF2-40B4-BE49-F238E27FC236}">
                <a16:creationId xmlns:a16="http://schemas.microsoft.com/office/drawing/2014/main" id="{18F602BB-E207-4B94-9870-1007948A2EA5}"/>
              </a:ext>
            </a:extLst>
          </p:cNvPr>
          <p:cNvSpPr txBox="1"/>
          <p:nvPr/>
        </p:nvSpPr>
        <p:spPr>
          <a:xfrm>
            <a:off x="5286921" y="1583677"/>
            <a:ext cx="1209228" cy="430887"/>
          </a:xfrm>
          <a:prstGeom prst="rect">
            <a:avLst/>
          </a:prstGeom>
          <a:noFill/>
        </p:spPr>
        <p:txBody>
          <a:bodyPr wrap="square" rtlCol="0">
            <a:spAutoFit/>
          </a:body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10</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9365" y="2046676"/>
            <a:ext cx="8702099" cy="3421074"/>
          </a:xfrm>
          <a:prstGeom prst="rect">
            <a:avLst/>
          </a:prstGeom>
        </p:spPr>
      </p:pic>
      <p:sp>
        <p:nvSpPr>
          <p:cNvPr id="3" name="Slide Number Placeholder 2"/>
          <p:cNvSpPr>
            <a:spLocks noGrp="1"/>
          </p:cNvSpPr>
          <p:nvPr>
            <p:ph type="sldNum" sz="quarter" idx="12"/>
          </p:nvPr>
        </p:nvSpPr>
        <p:spPr/>
        <p:txBody>
          <a:bodyPr/>
          <a:lstStyle/>
          <a:p>
            <a:fld id="{0C846248-0222-4A3A-B22E-4E2A0B918D57}" type="slidenum">
              <a:rPr lang="en-US" smtClean="0"/>
              <a:pPr/>
              <a:t>2</a:t>
            </a:fld>
            <a:endParaRPr lang="en-US"/>
          </a:p>
        </p:txBody>
      </p:sp>
    </p:spTree>
    <p:extLst>
      <p:ext uri="{BB962C8B-B14F-4D97-AF65-F5344CB8AC3E}">
        <p14:creationId xmlns:p14="http://schemas.microsoft.com/office/powerpoint/2010/main" val="3145852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97E5AF-4625-449F-858F-9A97E6C0F68A}"/>
              </a:ext>
            </a:extLst>
          </p:cNvPr>
          <p:cNvSpPr>
            <a:spLocks noGrp="1"/>
          </p:cNvSpPr>
          <p:nvPr>
            <p:ph idx="1"/>
          </p:nvPr>
        </p:nvSpPr>
        <p:spPr>
          <a:xfrm>
            <a:off x="838200" y="1047054"/>
            <a:ext cx="10515600" cy="5672698"/>
          </a:xfrm>
        </p:spPr>
        <p:txBody>
          <a:bodyPr/>
          <a:lstStyle/>
          <a:p>
            <a:pPr algn="just">
              <a:lnSpc>
                <a:spcPct val="125000"/>
              </a:lnSpc>
              <a:spcBef>
                <a:spcPts val="600"/>
              </a:spcBef>
              <a:spcAft>
                <a:spcPts val="600"/>
              </a:spcAft>
            </a:pPr>
            <a:r>
              <a:rPr lang="en-US" sz="3200">
                <a:solidFill>
                  <a:srgbClr val="002060"/>
                </a:solidFill>
                <a:latin typeface="Arial" panose="020B0604020202020204" pitchFamily="34" charset="0"/>
                <a:cs typeface="Arial" panose="020B0604020202020204" pitchFamily="34" charset="0"/>
              </a:rPr>
              <a:t> </a:t>
            </a:r>
            <a:r>
              <a:rPr lang="en-US" sz="2400" b="1">
                <a:solidFill>
                  <a:srgbClr val="002060"/>
                </a:solidFill>
                <a:latin typeface="Arial" panose="020B0604020202020204" pitchFamily="34" charset="0"/>
                <a:cs typeface="Arial" panose="020B0604020202020204" pitchFamily="34" charset="0"/>
              </a:rPr>
              <a:t>NÓI VÀ NGHE</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Yêu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Chuẩn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bị</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nói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nghe</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Thực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hành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nói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nghe</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Trao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đổi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phần</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Trao</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đổi</a:t>
            </a:r>
            <a:r>
              <a:rPr lang="en-US" sz="2400" i="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gợi</a:t>
            </a:r>
            <a:r>
              <a:rPr lang="en-US" sz="2400">
                <a:solidFill>
                  <a:srgbClr val="002060"/>
                </a:solidFill>
                <a:latin typeface="Arial" panose="020B0604020202020204" pitchFamily="34" charset="0"/>
                <a:cs typeface="Arial" panose="020B0604020202020204" pitchFamily="34" charset="0"/>
              </a:rPr>
              <a:t> ý </a:t>
            </a:r>
            <a:r>
              <a:rPr lang="en-US" sz="2400" err="1">
                <a:solidFill>
                  <a:srgbClr val="002060"/>
                </a:solidFill>
                <a:latin typeface="Arial" panose="020B0604020202020204" pitchFamily="34" charset="0"/>
                <a:cs typeface="Arial" panose="020B0604020202020204" pitchFamily="34" charset="0"/>
              </a:rPr>
              <a:t>mẫu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bảng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đánh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đánh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nội</a:t>
            </a:r>
            <a:r>
              <a:rPr lang="en-US" sz="2400">
                <a:solidFill>
                  <a:srgbClr val="002060"/>
                </a:solidFill>
                <a:latin typeface="Arial" panose="020B0604020202020204" pitchFamily="34" charset="0"/>
                <a:cs typeface="Arial" panose="020B0604020202020204" pitchFamily="34" charset="0"/>
              </a:rPr>
              <a:t> dung </a:t>
            </a:r>
            <a:r>
              <a:rPr lang="en-US" sz="2400" err="1">
                <a:solidFill>
                  <a:srgbClr val="002060"/>
                </a:solidFill>
                <a:latin typeface="Arial" panose="020B0604020202020204" pitchFamily="34" charset="0"/>
                <a:cs typeface="Arial" panose="020B0604020202020204" pitchFamily="34" charset="0"/>
              </a:rPr>
              <a:t>thuyết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trình</a:t>
            </a:r>
            <a:r>
              <a:rPr lang="en-US" sz="2400">
                <a:solidFill>
                  <a:srgbClr val="002060"/>
                </a:solidFill>
                <a:latin typeface="Arial" panose="020B0604020202020204" pitchFamily="34" charset="0"/>
                <a:cs typeface="Arial" panose="020B0604020202020204" pitchFamily="34" charset="0"/>
              </a:rPr>
              <a:t> hay </a:t>
            </a:r>
            <a:r>
              <a:rPr lang="en-US" sz="2400" err="1">
                <a:solidFill>
                  <a:srgbClr val="002060"/>
                </a:solidFill>
                <a:latin typeface="Arial" panose="020B0604020202020204" pitchFamily="34" charset="0"/>
                <a:cs typeface="Arial" panose="020B0604020202020204" pitchFamily="34" charset="0"/>
              </a:rPr>
              <a:t>thảo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luận</a:t>
            </a:r>
            <a:r>
              <a:rPr lang="en-US" sz="2400">
                <a:solidFill>
                  <a:srgbClr val="002060"/>
                </a:solidFill>
                <a:latin typeface="Arial" panose="020B0604020202020204" pitchFamily="34" charset="0"/>
                <a:cs typeface="Arial" panose="020B0604020202020204" pitchFamily="34" charset="0"/>
              </a:rPr>
              <a:t>).</a:t>
            </a:r>
          </a:p>
          <a:p>
            <a:pPr algn="just">
              <a:lnSpc>
                <a:spcPct val="125000"/>
              </a:lnSpc>
              <a:spcBef>
                <a:spcPts val="600"/>
              </a:spcBef>
              <a:spcAft>
                <a:spcPts val="600"/>
              </a:spcAft>
            </a:pPr>
            <a:endParaRPr lang="en-US">
              <a:solidFill>
                <a:srgbClr val="002060"/>
              </a:solidFill>
              <a:highlight>
                <a:srgbClr val="FFFF00"/>
              </a:highlight>
              <a:latin typeface="Arial" panose="020B0604020202020204" pitchFamily="34" charset="0"/>
              <a:cs typeface="Arial" panose="020B0604020202020204" pitchFamily="34" charset="0"/>
            </a:endParaRPr>
          </a:p>
          <a:p>
            <a:pPr marL="0" indent="0" algn="just">
              <a:lnSpc>
                <a:spcPct val="125000"/>
              </a:lnSpc>
              <a:spcBef>
                <a:spcPts val="600"/>
              </a:spcBef>
              <a:spcAft>
                <a:spcPts val="600"/>
              </a:spcAft>
              <a:buNone/>
            </a:pPr>
            <a:endParaRPr lang="en-US" sz="2800">
              <a:solidFill>
                <a:srgbClr val="002060"/>
              </a:solidFill>
              <a:highlight>
                <a:srgbClr val="FFFF00"/>
              </a:highlight>
              <a:latin typeface="Arial" panose="020B0604020202020204" pitchFamily="34" charset="0"/>
              <a:cs typeface="Arial" panose="020B0604020202020204" pitchFamily="34" charset="0"/>
            </a:endParaRPr>
          </a:p>
          <a:p>
            <a:pPr algn="just">
              <a:lnSpc>
                <a:spcPct val="125000"/>
              </a:lnSpc>
              <a:spcBef>
                <a:spcPts val="600"/>
              </a:spcBef>
              <a:spcAft>
                <a:spcPts val="600"/>
              </a:spcAft>
            </a:pPr>
            <a:endParaRPr lang="en-US">
              <a:solidFill>
                <a:srgbClr val="002060"/>
              </a:solidFill>
              <a:latin typeface="Arial" panose="020B0604020202020204" pitchFamily="34" charset="0"/>
              <a:cs typeface="Arial" panose="020B0604020202020204" pitchFamily="34" charset="0"/>
            </a:endParaRPr>
          </a:p>
          <a:p>
            <a:pPr algn="just">
              <a:lnSpc>
                <a:spcPct val="125000"/>
              </a:lnSpc>
              <a:spcBef>
                <a:spcPts val="600"/>
              </a:spcBef>
              <a:spcAft>
                <a:spcPts val="600"/>
              </a:spcAft>
            </a:pPr>
            <a:endParaRPr lang="en-US" sz="3200">
              <a:solidFill>
                <a:srgbClr val="002060"/>
              </a:solidFill>
              <a:latin typeface="Arial" panose="020B0604020202020204" pitchFamily="34" charset="0"/>
              <a:cs typeface="Arial" panose="020B0604020202020204" pitchFamily="34" charset="0"/>
            </a:endParaRPr>
          </a:p>
          <a:p>
            <a:pPr algn="just">
              <a:lnSpc>
                <a:spcPct val="125000"/>
              </a:lnSpc>
              <a:spcBef>
                <a:spcPts val="600"/>
              </a:spcBef>
              <a:spcAft>
                <a:spcPts val="600"/>
              </a:spcAft>
            </a:pPr>
            <a:endParaRPr lang="en-US">
              <a:solidFill>
                <a:srgbClr val="002060"/>
              </a:solidFill>
              <a:latin typeface="Arial" panose="020B0604020202020204" pitchFamily="34" charset="0"/>
              <a:cs typeface="Arial" panose="020B0604020202020204" pitchFamily="34" charset="0"/>
            </a:endParaRPr>
          </a:p>
          <a:p>
            <a:pPr algn="just">
              <a:lnSpc>
                <a:spcPct val="125000"/>
              </a:lnSpc>
              <a:spcBef>
                <a:spcPts val="600"/>
              </a:spcBef>
              <a:spcAft>
                <a:spcPts val="600"/>
              </a:spcAft>
            </a:pPr>
            <a:endParaRPr lang="en-US" sz="3200">
              <a:solidFill>
                <a:srgbClr val="002060"/>
              </a:solidFill>
              <a:latin typeface="Arial" panose="020B0604020202020204" pitchFamily="34" charset="0"/>
              <a:cs typeface="Arial" panose="020B0604020202020204" pitchFamily="34" charset="0"/>
            </a:endParaRPr>
          </a:p>
          <a:p>
            <a:endParaRPr lang="en-US"/>
          </a:p>
        </p:txBody>
      </p:sp>
      <p:pic>
        <p:nvPicPr>
          <p:cNvPr id="4" name="Picture 3">
            <a:extLst>
              <a:ext uri="{FF2B5EF4-FFF2-40B4-BE49-F238E27FC236}">
                <a16:creationId xmlns:a16="http://schemas.microsoft.com/office/drawing/2014/main" id="{02A01532-A71D-43EE-976B-202A1E7D9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3995" y="2605548"/>
            <a:ext cx="3510728" cy="411420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9226" y="2467897"/>
            <a:ext cx="3470786" cy="4251855"/>
          </a:xfrm>
          <a:prstGeom prst="rect">
            <a:avLst/>
          </a:prstGeom>
        </p:spPr>
      </p:pic>
      <p:sp>
        <p:nvSpPr>
          <p:cNvPr id="2" name="Slide Number Placeholder 1"/>
          <p:cNvSpPr>
            <a:spLocks noGrp="1"/>
          </p:cNvSpPr>
          <p:nvPr>
            <p:ph type="sldNum" sz="quarter" idx="12"/>
          </p:nvPr>
        </p:nvSpPr>
        <p:spPr/>
        <p:txBody>
          <a:bodyPr/>
          <a:lstStyle/>
          <a:p>
            <a:fld id="{0C846248-0222-4A3A-B22E-4E2A0B918D57}" type="slidenum">
              <a:rPr lang="en-US" smtClean="0"/>
              <a:pPr/>
              <a:t>20</a:t>
            </a:fld>
            <a:endParaRPr lang="en-US"/>
          </a:p>
        </p:txBody>
      </p:sp>
    </p:spTree>
    <p:extLst>
      <p:ext uri="{BB962C8B-B14F-4D97-AF65-F5344CB8AC3E}">
        <p14:creationId xmlns:p14="http://schemas.microsoft.com/office/powerpoint/2010/main" val="1972670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A38920-7998-490C-9CBE-E9D12796A74C}"/>
              </a:ext>
            </a:extLst>
          </p:cNvPr>
          <p:cNvSpPr>
            <a:spLocks noGrp="1"/>
          </p:cNvSpPr>
          <p:nvPr>
            <p:ph idx="1"/>
          </p:nvPr>
        </p:nvSpPr>
        <p:spPr>
          <a:xfrm>
            <a:off x="838200" y="923612"/>
            <a:ext cx="10515600" cy="5595938"/>
          </a:xfrm>
        </p:spPr>
        <p:txBody>
          <a:bodyPr>
            <a:normAutofit/>
          </a:bodyPr>
          <a:lstStyle/>
          <a:p>
            <a:pPr>
              <a:lnSpc>
                <a:spcPct val="150000"/>
              </a:lnSpc>
            </a:pPr>
            <a:r>
              <a:rPr lang="en-US" sz="2400" b="1" err="1">
                <a:solidFill>
                  <a:schemeClr val="accent5">
                    <a:lumMod val="50000"/>
                  </a:schemeClr>
                </a:solidFill>
                <a:latin typeface="Arial" panose="020B0604020202020204" pitchFamily="34" charset="0"/>
                <a:cs typeface="Arial" panose="020B0604020202020204" pitchFamily="34" charset="0"/>
              </a:rPr>
              <a:t>Củng</a:t>
            </a:r>
            <a:r>
              <a:rPr lang="en-US" sz="2400" b="1">
                <a:solidFill>
                  <a:schemeClr val="accent5">
                    <a:lumMod val="50000"/>
                  </a:schemeClr>
                </a:solidFill>
                <a:latin typeface="Arial" panose="020B0604020202020204" pitchFamily="34" charset="0"/>
                <a:cs typeface="Arial" panose="020B0604020202020204" pitchFamily="34" charset="0"/>
              </a:rPr>
              <a:t> </a:t>
            </a:r>
            <a:r>
              <a:rPr lang="en-US" sz="2400" b="1" err="1">
                <a:solidFill>
                  <a:schemeClr val="accent5">
                    <a:lumMod val="50000"/>
                  </a:schemeClr>
                </a:solidFill>
                <a:latin typeface="Arial" panose="020B0604020202020204" pitchFamily="34" charset="0"/>
                <a:cs typeface="Arial" panose="020B0604020202020204" pitchFamily="34" charset="0"/>
              </a:rPr>
              <a:t>cố</a:t>
            </a:r>
            <a:r>
              <a:rPr lang="en-US" sz="2400" b="1">
                <a:solidFill>
                  <a:schemeClr val="accent5">
                    <a:lumMod val="50000"/>
                  </a:schemeClr>
                </a:solidFill>
                <a:latin typeface="Arial" panose="020B0604020202020204" pitchFamily="34" charset="0"/>
                <a:cs typeface="Arial" panose="020B0604020202020204" pitchFamily="34" charset="0"/>
              </a:rPr>
              <a:t>, </a:t>
            </a:r>
            <a:r>
              <a:rPr lang="en-US" sz="2400" b="1" err="1">
                <a:solidFill>
                  <a:schemeClr val="accent5">
                    <a:lumMod val="50000"/>
                  </a:schemeClr>
                </a:solidFill>
                <a:latin typeface="Arial" panose="020B0604020202020204" pitchFamily="34" charset="0"/>
                <a:cs typeface="Arial" panose="020B0604020202020204" pitchFamily="34" charset="0"/>
              </a:rPr>
              <a:t>mở</a:t>
            </a:r>
            <a:r>
              <a:rPr lang="en-US" sz="2400" b="1">
                <a:solidFill>
                  <a:schemeClr val="accent5">
                    <a:lumMod val="50000"/>
                  </a:schemeClr>
                </a:solidFill>
                <a:latin typeface="Arial" panose="020B0604020202020204" pitchFamily="34" charset="0"/>
                <a:cs typeface="Arial" panose="020B0604020202020204" pitchFamily="34" charset="0"/>
              </a:rPr>
              <a:t> </a:t>
            </a:r>
            <a:r>
              <a:rPr lang="en-US" sz="2400" b="1" err="1">
                <a:solidFill>
                  <a:schemeClr val="accent5">
                    <a:lumMod val="50000"/>
                  </a:schemeClr>
                </a:solidFill>
                <a:latin typeface="Arial" panose="020B0604020202020204" pitchFamily="34" charset="0"/>
                <a:cs typeface="Arial" panose="020B0604020202020204" pitchFamily="34" charset="0"/>
              </a:rPr>
              <a:t>rộng</a:t>
            </a:r>
            <a:r>
              <a:rPr lang="en-US" sz="2400" b="1">
                <a:solidFill>
                  <a:schemeClr val="accent5">
                    <a:lumMod val="50000"/>
                  </a:schemeClr>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a:t>
            </a:r>
            <a:r>
              <a:rPr lang="en-US" sz="2400" err="1">
                <a:solidFill>
                  <a:srgbClr val="002060"/>
                </a:solidFill>
                <a:latin typeface="Arial" panose="020B0604020202020204" pitchFamily="34" charset="0"/>
                <a:cs typeface="Arial" panose="020B0604020202020204" pitchFamily="34" charset="0"/>
              </a:rPr>
              <a:t>ôn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những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năng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chính</a:t>
            </a:r>
            <a:r>
              <a:rPr lang="en-US" sz="2400">
                <a:solidFill>
                  <a:srgbClr val="002060"/>
                </a:solidFill>
                <a:latin typeface="Arial" panose="020B0604020202020204" pitchFamily="34" charset="0"/>
                <a:cs typeface="Arial" panose="020B0604020202020204" pitchFamily="34" charset="0"/>
              </a:rPr>
              <a:t>). </a:t>
            </a:r>
          </a:p>
          <a:p>
            <a:pPr>
              <a:lnSpc>
                <a:spcPct val="150000"/>
              </a:lnSpc>
            </a:pPr>
            <a:r>
              <a:rPr lang="en-US" sz="2400" b="1" err="1">
                <a:solidFill>
                  <a:schemeClr val="accent5">
                    <a:lumMod val="50000"/>
                  </a:schemeClr>
                </a:solidFill>
                <a:latin typeface="Arial" panose="020B0604020202020204" pitchFamily="34" charset="0"/>
                <a:cs typeface="Arial" panose="020B0604020202020204" pitchFamily="34" charset="0"/>
              </a:rPr>
              <a:t>Thực</a:t>
            </a:r>
            <a:r>
              <a:rPr lang="en-US" sz="2400" b="1">
                <a:solidFill>
                  <a:schemeClr val="accent5">
                    <a:lumMod val="50000"/>
                  </a:schemeClr>
                </a:solidFill>
                <a:latin typeface="Arial" panose="020B0604020202020204" pitchFamily="34" charset="0"/>
                <a:cs typeface="Arial" panose="020B0604020202020204" pitchFamily="34" charset="0"/>
              </a:rPr>
              <a:t> </a:t>
            </a:r>
            <a:r>
              <a:rPr lang="en-US" sz="2400" b="1" err="1">
                <a:solidFill>
                  <a:schemeClr val="accent5">
                    <a:lumMod val="50000"/>
                  </a:schemeClr>
                </a:solidFill>
                <a:latin typeface="Arial" panose="020B0604020202020204" pitchFamily="34" charset="0"/>
                <a:cs typeface="Arial" panose="020B0604020202020204" pitchFamily="34" charset="0"/>
              </a:rPr>
              <a:t>hành</a:t>
            </a:r>
            <a:r>
              <a:rPr lang="en-US" sz="2400" b="1">
                <a:solidFill>
                  <a:schemeClr val="accent5">
                    <a:lumMod val="50000"/>
                  </a:schemeClr>
                </a:solidFill>
                <a:latin typeface="Arial" panose="020B0604020202020204" pitchFamily="34" charset="0"/>
                <a:cs typeface="Arial" panose="020B0604020202020204" pitchFamily="34" charset="0"/>
              </a:rPr>
              <a:t> </a:t>
            </a:r>
            <a:r>
              <a:rPr lang="en-US" sz="2400" b="1" err="1">
                <a:solidFill>
                  <a:schemeClr val="accent5">
                    <a:lumMod val="50000"/>
                  </a:schemeClr>
                </a:solidFill>
                <a:latin typeface="Arial" panose="020B0604020202020204" pitchFamily="34" charset="0"/>
                <a:cs typeface="Arial" panose="020B0604020202020204" pitchFamily="34" charset="0"/>
              </a:rPr>
              <a:t>đọc</a:t>
            </a:r>
            <a:r>
              <a:rPr lang="en-US" sz="2400">
                <a:solidFill>
                  <a:schemeClr val="accent5">
                    <a:lumMod val="50000"/>
                  </a:schemeClr>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a:t>
            </a:r>
            <a:r>
              <a:rPr lang="en-US" sz="2400" err="1">
                <a:solidFill>
                  <a:srgbClr val="002060"/>
                </a:solidFill>
                <a:latin typeface="Arial" panose="020B0604020202020204" pitchFamily="34" charset="0"/>
                <a:cs typeface="Arial" panose="020B0604020202020204" pitchFamily="34" charset="0"/>
              </a:rPr>
              <a:t>tự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một</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VB</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thuộc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chính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được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a:t>
            </a:r>
            <a:endParaRPr lang="en-US" sz="240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8946" y="2260260"/>
            <a:ext cx="3262745" cy="458072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0078" y="2243240"/>
            <a:ext cx="3286990" cy="4614760"/>
          </a:xfrm>
          <a:prstGeom prst="rect">
            <a:avLst/>
          </a:prstGeom>
        </p:spPr>
      </p:pic>
      <p:sp>
        <p:nvSpPr>
          <p:cNvPr id="5" name="Slide Number Placeholder 4"/>
          <p:cNvSpPr>
            <a:spLocks noGrp="1"/>
          </p:cNvSpPr>
          <p:nvPr>
            <p:ph type="sldNum" sz="quarter" idx="12"/>
          </p:nvPr>
        </p:nvSpPr>
        <p:spPr/>
        <p:txBody>
          <a:bodyPr/>
          <a:lstStyle/>
          <a:p>
            <a:fld id="{0C846248-0222-4A3A-B22E-4E2A0B918D57}" type="slidenum">
              <a:rPr lang="en-US" smtClean="0"/>
              <a:pPr/>
              <a:t>21</a:t>
            </a:fld>
            <a:endParaRPr lang="en-US"/>
          </a:p>
        </p:txBody>
      </p:sp>
    </p:spTree>
    <p:extLst>
      <p:ext uri="{BB962C8B-B14F-4D97-AF65-F5344CB8AC3E}">
        <p14:creationId xmlns:p14="http://schemas.microsoft.com/office/powerpoint/2010/main" val="1203391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6000" y="1307811"/>
            <a:ext cx="9976465" cy="3432478"/>
          </a:xfrm>
          <a:prstGeom prst="rect">
            <a:avLst/>
          </a:prstGeom>
          <a:solidFill>
            <a:schemeClr val="accent5">
              <a:lumMod val="20000"/>
              <a:lumOff val="80000"/>
            </a:schemeClr>
          </a:solidFill>
        </p:spPr>
        <p:txBody>
          <a:bodyPr wrap="square">
            <a:spAutoFit/>
          </a:bodyPr>
          <a:lstStyle/>
          <a:p>
            <a:pPr algn="just">
              <a:lnSpc>
                <a:spcPct val="125000"/>
              </a:lnSpc>
              <a:spcBef>
                <a:spcPts val="600"/>
              </a:spcBef>
              <a:spcAft>
                <a:spcPts val="600"/>
              </a:spcAft>
              <a:tabLst>
                <a:tab pos="-228600" algn="l"/>
              </a:tabLs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mở</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rộng</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Thay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vì</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soạn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riêng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THCS,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10</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đặt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Củng</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cố</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mở</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rộng</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25000"/>
              </a:lnSpc>
              <a:spcBef>
                <a:spcPts val="600"/>
              </a:spcBef>
              <a:spcAft>
                <a:spcPts val="600"/>
              </a:spcAft>
              <a:tabLst>
                <a:tab pos="-228600" algn="l"/>
              </a:tabLs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Do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lượng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10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rất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(105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so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140 </a:t>
            </a:r>
            <a:r>
              <a:rPr lang="en-US" sz="240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tiết</a:t>
            </a:r>
            <a:r>
              <a:rPr lang="en-US" sz="240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2400" err="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năm</a:t>
            </a:r>
            <a:r>
              <a:rPr lang="en-US" sz="240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ở THCS),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biên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soạn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mở</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rộng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lồng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ghép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như</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vậy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linh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fld id="{0C846248-0222-4A3A-B22E-4E2A0B918D57}" type="slidenum">
              <a:rPr lang="en-US" smtClean="0"/>
              <a:pPr/>
              <a:t>22</a:t>
            </a:fld>
            <a:endParaRPr lang="en-US"/>
          </a:p>
        </p:txBody>
      </p:sp>
    </p:spTree>
    <p:extLst>
      <p:ext uri="{BB962C8B-B14F-4D97-AF65-F5344CB8AC3E}">
        <p14:creationId xmlns:p14="http://schemas.microsoft.com/office/powerpoint/2010/main" val="43655079"/>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1455" y="1852159"/>
            <a:ext cx="9822023" cy="24017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a:spAutoFit/>
          </a:bodyPr>
          <a:lstStyle/>
          <a:p>
            <a:pPr lvl="0" algn="ctr">
              <a:lnSpc>
                <a:spcPct val="200000"/>
              </a:lnSpc>
            </a:pPr>
            <a:r>
              <a:rPr lang="en-US" sz="3200" b="1">
                <a:solidFill>
                  <a:srgbClr val="002060"/>
                </a:solidFill>
                <a:latin typeface="Arial"/>
                <a:ea typeface="Arial"/>
                <a:cs typeface="Arial"/>
              </a:rPr>
              <a:t>NHỮNG ĐIỂM MỚI NỔI BẬT </a:t>
            </a:r>
            <a:r>
              <a:rPr lang="en-US" sz="3200" b="1">
                <a:solidFill>
                  <a:srgbClr val="002060"/>
                </a:solidFill>
                <a:ea typeface="Arial"/>
                <a:cs typeface="Arial"/>
              </a:rPr>
              <a:t>CỦA </a:t>
            </a:r>
            <a:r>
              <a:rPr lang="en-US" sz="3200" b="1" i="1">
                <a:solidFill>
                  <a:srgbClr val="002060"/>
                </a:solidFill>
                <a:latin typeface="Arial"/>
                <a:ea typeface="Arial"/>
                <a:cs typeface="Arial"/>
              </a:rPr>
              <a:t>NGỮ VĂN 10</a:t>
            </a:r>
          </a:p>
          <a:p>
            <a:pPr lvl="0" algn="ctr"/>
            <a:endParaRPr lang="en-US" sz="3200" b="1" i="1">
              <a:solidFill>
                <a:schemeClr val="tx1"/>
              </a:solidFill>
              <a:latin typeface="Arial"/>
              <a:ea typeface="Arial"/>
              <a:cs typeface="Arial"/>
            </a:endParaRPr>
          </a:p>
          <a:p>
            <a:pPr lvl="0" algn="ctr">
              <a:lnSpc>
                <a:spcPct val="200000"/>
              </a:lnSpc>
            </a:pPr>
            <a:endParaRPr lang="en-US" sz="3200" b="1">
              <a:solidFill>
                <a:srgbClr val="002060"/>
              </a:solidFill>
              <a:latin typeface="Arial"/>
              <a:ea typeface="Arial"/>
              <a:cs typeface="Aria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23</a:t>
            </a:fld>
            <a:endParaRPr lang="en-US"/>
          </a:p>
        </p:txBody>
      </p:sp>
    </p:spTree>
    <p:extLst>
      <p:ext uri="{BB962C8B-B14F-4D97-AF65-F5344CB8AC3E}">
        <p14:creationId xmlns:p14="http://schemas.microsoft.com/office/powerpoint/2010/main" val="4236533166"/>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0607" y="1268444"/>
            <a:ext cx="9991958" cy="4201920"/>
          </a:xfrm>
          <a:prstGeom prst="rect">
            <a:avLst/>
          </a:prstGeom>
          <a:solidFill>
            <a:schemeClr val="accent5">
              <a:lumMod val="20000"/>
              <a:lumOff val="80000"/>
            </a:schemeClr>
          </a:solidFill>
        </p:spPr>
        <p:txBody>
          <a:bodyPr wrap="square">
            <a:spAutoFit/>
          </a:bodyPr>
          <a:lstStyle/>
          <a:p>
            <a:pPr algn="just">
              <a:lnSpc>
                <a:spcPct val="125000"/>
              </a:lnSpc>
            </a:pPr>
            <a:r>
              <a:rPr lang="en-US" sz="2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1</a:t>
            </a:r>
            <a:r>
              <a:rPr lang="vi-VN" sz="2400" b="1">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THCS, SGK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10</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rõ</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vấn</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hay</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yếu</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tố</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nổi</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bật</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nắm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sâu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góc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nhưng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lối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danh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cứng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nhắc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lặp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lại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giản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Nhìn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chung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10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màu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sắc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chương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nêu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vấn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trọng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tâm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khơi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gợi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hứng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thú</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a:t>
            </a:r>
          </a:p>
          <a:p>
            <a:pPr algn="just">
              <a:lnSpc>
                <a:spcPct val="125000"/>
              </a:lnSpc>
            </a:pPr>
            <a:endParaRPr lang="en-US" sz="2400">
              <a:solidFill>
                <a:srgbClr val="002060"/>
              </a:solidFill>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24</a:t>
            </a:fld>
            <a:endParaRPr lang="en-US"/>
          </a:p>
        </p:txBody>
      </p:sp>
    </p:spTree>
    <p:extLst>
      <p:ext uri="{BB962C8B-B14F-4D97-AF65-F5344CB8AC3E}">
        <p14:creationId xmlns:p14="http://schemas.microsoft.com/office/powerpoint/2010/main" val="2562954879"/>
      </p:ext>
    </p:extLst>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8266" y="1209369"/>
            <a:ext cx="10174702" cy="4862870"/>
          </a:xfrm>
          <a:prstGeom prst="rect">
            <a:avLst/>
          </a:prstGeom>
          <a:solidFill>
            <a:schemeClr val="accent5">
              <a:lumMod val="20000"/>
              <a:lumOff val="80000"/>
            </a:schemeClr>
          </a:solidFill>
        </p:spPr>
        <p:txBody>
          <a:bodyPr wrap="square">
            <a:spAutoFit/>
          </a:bodyPr>
          <a:lstStyle/>
          <a:p>
            <a:pPr algn="just">
              <a:lnSpc>
                <a:spcPct val="125000"/>
              </a:lnSpc>
              <a:spcBef>
                <a:spcPts val="600"/>
              </a:spcBef>
              <a:spcAft>
                <a:spcPts val="600"/>
              </a:spcAft>
            </a:pPr>
            <a:r>
              <a:rPr lang="en-US" sz="2400">
                <a:solidFill>
                  <a:srgbClr val="002060"/>
                </a:solidFill>
                <a:latin typeface="Arial" panose="020B0604020202020204" pitchFamily="34" charset="0"/>
                <a:cs typeface="Arial" panose="020B0604020202020204" pitchFamily="34" charset="0"/>
              </a:rPr>
              <a:t>      </a:t>
            </a:r>
            <a:r>
              <a:rPr lang="en-US" sz="2400" b="1">
                <a:solidFill>
                  <a:srgbClr val="002060"/>
                </a:solidFill>
                <a:latin typeface="Arial" panose="020B0604020202020204" pitchFamily="34" charset="0"/>
                <a:cs typeface="Arial" panose="020B0604020202020204" pitchFamily="34" charset="0"/>
              </a:rPr>
              <a:t>2.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Hệ</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thống</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liệu</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tính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thẩm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cao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giàu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tính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gũi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tiễn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cuộc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sống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10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thừa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lí</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liệu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đây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đồng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quan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tâm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tuyển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chọn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phục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vụ</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tốt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phù</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GD con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Nam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bối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cảnh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toàn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Khi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mặt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10</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nhiều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quen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thuộc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mang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mạo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trẻ</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trung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do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thiệu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cung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cấp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tin,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gợi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bám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mô</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2" name="Slide Number Placeholder 1"/>
          <p:cNvSpPr>
            <a:spLocks noGrp="1"/>
          </p:cNvSpPr>
          <p:nvPr>
            <p:ph type="sldNum" sz="quarter" idx="12"/>
          </p:nvPr>
        </p:nvSpPr>
        <p:spPr/>
        <p:txBody>
          <a:bodyPr/>
          <a:lstStyle/>
          <a:p>
            <a:fld id="{0C846248-0222-4A3A-B22E-4E2A0B918D57}" type="slidenum">
              <a:rPr lang="en-US" smtClean="0"/>
              <a:pPr/>
              <a:t>25</a:t>
            </a:fld>
            <a:endParaRPr lang="en-US"/>
          </a:p>
        </p:txBody>
      </p:sp>
    </p:spTree>
    <p:extLst>
      <p:ext uri="{BB962C8B-B14F-4D97-AF65-F5344CB8AC3E}">
        <p14:creationId xmlns:p14="http://schemas.microsoft.com/office/powerpoint/2010/main" val="1560415185"/>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2873" y="704168"/>
            <a:ext cx="7027626" cy="954107"/>
          </a:xfrm>
          <a:prstGeom prst="rect">
            <a:avLst/>
          </a:prstGeom>
        </p:spPr>
        <p:txBody>
          <a:bodyPr wrap="square">
            <a:spAutoFit/>
          </a:bodyPr>
          <a:lstStyle/>
          <a:p>
            <a:r>
              <a:rPr lang="en-US" sz="2800" b="1">
                <a:solidFill>
                  <a:srgbClr val="002060"/>
                </a:solidFill>
                <a:latin typeface="Arial" panose="020B0604020202020204" pitchFamily="34" charset="0"/>
                <a:cs typeface="Arial" panose="020B0604020202020204" pitchFamily="34" charset="0"/>
              </a:rPr>
              <a:t>  </a:t>
            </a:r>
            <a:endParaRPr lang="en-US" sz="2800">
              <a:solidFill>
                <a:srgbClr val="002060"/>
              </a:solidFill>
              <a:latin typeface="Arial" panose="020B0604020202020204" pitchFamily="34" charset="0"/>
              <a:cs typeface="Arial" panose="020B0604020202020204" pitchFamily="34" charset="0"/>
            </a:endParaRPr>
          </a:p>
          <a:p>
            <a:endParaRPr lang="en-US" sz="2800"/>
          </a:p>
        </p:txBody>
      </p:sp>
      <p:sp>
        <p:nvSpPr>
          <p:cNvPr id="8" name="Rectangle 7"/>
          <p:cNvSpPr/>
          <p:nvPr/>
        </p:nvSpPr>
        <p:spPr>
          <a:xfrm>
            <a:off x="255639" y="790575"/>
            <a:ext cx="7267379" cy="5478423"/>
          </a:xfrm>
          <a:prstGeom prst="rect">
            <a:avLst/>
          </a:prstGeom>
        </p:spPr>
        <p:txBody>
          <a:bodyPr wrap="square">
            <a:spAutoFit/>
          </a:bodyPr>
          <a:lstStyle/>
          <a:p>
            <a:pPr indent="228600" algn="just">
              <a:lnSpc>
                <a:spcPct val="125000"/>
              </a:lnSpc>
              <a:spcBef>
                <a:spcPts val="600"/>
              </a:spcBef>
              <a:spcAft>
                <a:spcPts val="600"/>
              </a:spcAft>
            </a:pP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3.</a:t>
            </a:r>
            <a:r>
              <a:rPr lang="en-US" sz="240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Tất</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cả</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đều</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mạch</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từng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nối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chặt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chẽ</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nhau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a:solidFill>
                  <a:srgbClr val="002060"/>
                </a:solidFill>
                <a:latin typeface="Arial" panose="020B0604020202020204" pitchFamily="34" charset="0"/>
                <a:cs typeface="Arial" panose="020B0604020202020204" pitchFamily="34" charset="0"/>
              </a:rPr>
              <a:t>Tri </a:t>
            </a:r>
            <a:r>
              <a:rPr lang="en-US" sz="2400" i="1" err="1">
                <a:solidFill>
                  <a:srgbClr val="002060"/>
                </a:solidFill>
                <a:latin typeface="Arial" panose="020B0604020202020204" pitchFamily="34" charset="0"/>
                <a:cs typeface="Arial" panose="020B0604020202020204" pitchFamily="34" charset="0"/>
              </a:rPr>
              <a:t>thức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ở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khái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niệm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cụ</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nắm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nhận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vị</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tượng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sâu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Sau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trang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bị</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tri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10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Sau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992" y="0"/>
            <a:ext cx="3327400" cy="439499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1155" y="2076865"/>
            <a:ext cx="3427753" cy="4781135"/>
          </a:xfrm>
          <a:prstGeom prst="rect">
            <a:avLst/>
          </a:prstGeom>
        </p:spPr>
      </p:pic>
      <p:sp>
        <p:nvSpPr>
          <p:cNvPr id="4" name="Slide Number Placeholder 3"/>
          <p:cNvSpPr>
            <a:spLocks noGrp="1"/>
          </p:cNvSpPr>
          <p:nvPr>
            <p:ph type="sldNum" sz="quarter" idx="12"/>
          </p:nvPr>
        </p:nvSpPr>
        <p:spPr/>
        <p:txBody>
          <a:bodyPr/>
          <a:lstStyle/>
          <a:p>
            <a:fld id="{0C846248-0222-4A3A-B22E-4E2A0B918D57}" type="slidenum">
              <a:rPr lang="en-US" smtClean="0"/>
              <a:pPr/>
              <a:t>26</a:t>
            </a:fld>
            <a:endParaRPr lang="en-US"/>
          </a:p>
        </p:txBody>
      </p:sp>
    </p:spTree>
    <p:extLst>
      <p:ext uri="{BB962C8B-B14F-4D97-AF65-F5344CB8AC3E}">
        <p14:creationId xmlns:p14="http://schemas.microsoft.com/office/powerpoint/2010/main" val="81092708"/>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408" y="811915"/>
            <a:ext cx="6456218" cy="5324535"/>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ở 2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nối</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VB</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nối</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đoạn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ngắn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gợi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ra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rèn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luyện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hồi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đáp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228600" algn="just">
              <a:lnSpc>
                <a:spcPct val="125000"/>
              </a:lnSpc>
              <a:spcBef>
                <a:spcPts val="600"/>
              </a:spcBef>
              <a:spcAft>
                <a:spcPts val="600"/>
              </a:spcAft>
            </a:pP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Viết</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bài</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theo</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kiểu</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loại</a:t>
            </a:r>
            <a:r>
              <a:rPr lang="en-US" sz="2400" i="1">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chỉ</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dẫn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cụ</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trình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xác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định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kiểu</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viết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yêu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đối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với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kiểu</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đó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phân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tích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tham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khảo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lựa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chọn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tìm</a:t>
            </a:r>
            <a:r>
              <a:rPr lang="en-US" sz="2400">
                <a:solidFill>
                  <a:srgbClr val="002060"/>
                </a:solidFill>
                <a:latin typeface="Arial" panose="020B0604020202020204" pitchFamily="34" charset="0"/>
                <a:cs typeface="Arial" panose="020B0604020202020204" pitchFamily="34" charset="0"/>
              </a:rPr>
              <a:t> ý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dàn</a:t>
            </a:r>
            <a:r>
              <a:rPr lang="en-US" sz="2400">
                <a:solidFill>
                  <a:srgbClr val="002060"/>
                </a:solidFill>
                <a:latin typeface="Arial" panose="020B0604020202020204" pitchFamily="34" charset="0"/>
                <a:cs typeface="Arial" panose="020B0604020202020204" pitchFamily="34" charset="0"/>
              </a:rPr>
              <a:t> ý (</a:t>
            </a:r>
            <a:r>
              <a:rPr lang="en-US" sz="2400" err="1">
                <a:solidFill>
                  <a:srgbClr val="002060"/>
                </a:solidFill>
                <a:latin typeface="Arial" panose="020B0604020202020204" pitchFamily="34" charset="0"/>
                <a:cs typeface="Arial" panose="020B0604020202020204" pitchFamily="34" charset="0"/>
              </a:rPr>
              <a:t>hoặc</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xây</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dựng</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đề</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cương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chỉnh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sửa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hoàn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thiện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viết</a:t>
            </a:r>
            <a:r>
              <a:rPr lang="en-US" sz="2400">
                <a:solidFill>
                  <a:srgbClr val="002060"/>
                </a:solidFill>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2C064C2E-9B84-412A-AA44-3F6E8B87CA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4632" y="1028700"/>
            <a:ext cx="4343637" cy="5829300"/>
          </a:xfrm>
          <a:prstGeom prst="rect">
            <a:avLst/>
          </a:prstGeom>
        </p:spPr>
      </p:pic>
      <p:sp>
        <p:nvSpPr>
          <p:cNvPr id="2" name="Slide Number Placeholder 1"/>
          <p:cNvSpPr>
            <a:spLocks noGrp="1"/>
          </p:cNvSpPr>
          <p:nvPr>
            <p:ph type="sldNum" sz="quarter" idx="12"/>
          </p:nvPr>
        </p:nvSpPr>
        <p:spPr/>
        <p:txBody>
          <a:bodyPr/>
          <a:lstStyle/>
          <a:p>
            <a:fld id="{0C846248-0222-4A3A-B22E-4E2A0B918D57}" type="slidenum">
              <a:rPr lang="en-US" smtClean="0"/>
              <a:pPr/>
              <a:t>27</a:t>
            </a:fld>
            <a:endParaRPr lang="en-US"/>
          </a:p>
        </p:txBody>
      </p:sp>
    </p:spTree>
    <p:extLst>
      <p:ext uri="{BB962C8B-B14F-4D97-AF65-F5344CB8AC3E}">
        <p14:creationId xmlns:p14="http://schemas.microsoft.com/office/powerpoint/2010/main" val="1114657367"/>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5497" y="1032388"/>
            <a:ext cx="6302478" cy="5324535"/>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trung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nào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dựa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trao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đổi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thảo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luận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sở</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gì</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lí</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phải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xác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đích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tiếp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nhận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tuân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thủ</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chuẩn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bị</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trao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đổi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đánh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108" y="212327"/>
            <a:ext cx="4764502" cy="6645673"/>
          </a:xfrm>
          <a:prstGeom prst="rect">
            <a:avLst/>
          </a:prstGeom>
        </p:spPr>
      </p:pic>
      <p:sp>
        <p:nvSpPr>
          <p:cNvPr id="4" name="Slide Number Placeholder 3"/>
          <p:cNvSpPr>
            <a:spLocks noGrp="1"/>
          </p:cNvSpPr>
          <p:nvPr>
            <p:ph type="sldNum" sz="quarter" idx="12"/>
          </p:nvPr>
        </p:nvSpPr>
        <p:spPr/>
        <p:txBody>
          <a:bodyPr/>
          <a:lstStyle/>
          <a:p>
            <a:fld id="{0C846248-0222-4A3A-B22E-4E2A0B918D57}" type="slidenum">
              <a:rPr lang="en-US" smtClean="0"/>
              <a:pPr/>
              <a:t>28</a:t>
            </a:fld>
            <a:endParaRPr lang="en-US"/>
          </a:p>
        </p:txBody>
      </p:sp>
    </p:spTree>
    <p:extLst>
      <p:ext uri="{BB962C8B-B14F-4D97-AF65-F5344CB8AC3E}">
        <p14:creationId xmlns:p14="http://schemas.microsoft.com/office/powerpoint/2010/main" val="1589270763"/>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2873" y="704168"/>
            <a:ext cx="7027626" cy="523220"/>
          </a:xfrm>
          <a:prstGeom prst="rect">
            <a:avLst/>
          </a:prstGeom>
        </p:spPr>
        <p:txBody>
          <a:bodyPr wrap="square">
            <a:spAutoFit/>
          </a:bodyPr>
          <a:lstStyle/>
          <a:p>
            <a:r>
              <a:rPr lang="en-US" sz="2800" b="1">
                <a:solidFill>
                  <a:srgbClr val="002060"/>
                </a:solidFill>
                <a:latin typeface="Arial" panose="020B0604020202020204" pitchFamily="34" charset="0"/>
                <a:cs typeface="Arial" panose="020B0604020202020204" pitchFamily="34" charset="0"/>
              </a:rPr>
              <a:t> </a:t>
            </a:r>
            <a:endParaRPr lang="en-US" sz="2800"/>
          </a:p>
        </p:txBody>
      </p:sp>
      <p:sp>
        <p:nvSpPr>
          <p:cNvPr id="3" name="Rectangle 2"/>
          <p:cNvSpPr/>
          <p:nvPr/>
        </p:nvSpPr>
        <p:spPr>
          <a:xfrm>
            <a:off x="580101" y="965778"/>
            <a:ext cx="10288789" cy="3477875"/>
          </a:xfrm>
          <a:prstGeom prst="rect">
            <a:avLst/>
          </a:prstGeom>
          <a:solidFill>
            <a:schemeClr val="accent5">
              <a:lumMod val="20000"/>
              <a:lumOff val="80000"/>
            </a:schemeClr>
          </a:solidFill>
        </p:spPr>
        <p:txBody>
          <a:bodyPr wrap="square">
            <a:spAutoFit/>
          </a:bodyPr>
          <a:lstStyle/>
          <a:p>
            <a:pPr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4.</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tiếng</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Việt</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đặt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dựa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này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mang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tính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cụ</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chính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linh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spcBef>
                <a:spcPts val="600"/>
              </a:spcBef>
              <a:spcAft>
                <a:spcPts val="600"/>
              </a:spcAft>
            </a:pP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Thực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hành</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tiếng</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Việt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thấy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rõ</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định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hướng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tổ</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qua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cảnh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nhất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Tiếng</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Việt</a:t>
            </a:r>
            <a:r>
              <a:rPr lang="en-US" sz="2400" i="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ở </a:t>
            </a:r>
            <a:r>
              <a:rPr lang="en-US" sz="2400" err="1">
                <a:solidFill>
                  <a:srgbClr val="002060"/>
                </a:solidFill>
                <a:latin typeface="Arial" panose="020B0604020202020204" pitchFamily="34" charset="0"/>
                <a:cs typeface="Arial" panose="020B0604020202020204" pitchFamily="34" charset="0"/>
              </a:rPr>
              <a:t>cả</a:t>
            </a:r>
            <a:r>
              <a:rPr lang="en-US" sz="2400">
                <a:solidFill>
                  <a:srgbClr val="002060"/>
                </a:solidFill>
                <a:latin typeface="Arial" panose="020B0604020202020204" pitchFamily="34" charset="0"/>
                <a:cs typeface="Arial" panose="020B0604020202020204" pitchFamily="34" charset="0"/>
              </a:rPr>
              <a:t> 3 </a:t>
            </a:r>
            <a:r>
              <a:rPr lang="en-US" sz="2400" err="1">
                <a:solidFill>
                  <a:srgbClr val="002060"/>
                </a:solidFill>
                <a:latin typeface="Arial" panose="020B0604020202020204" pitchFamily="34" charset="0"/>
                <a:cs typeface="Arial" panose="020B0604020202020204" pitchFamily="34" charset="0"/>
              </a:rPr>
              <a:t>cấp</a:t>
            </a:r>
            <a:r>
              <a:rPr lang="en-US" sz="2400">
                <a:solidFill>
                  <a:srgbClr val="002060"/>
                </a:solidFill>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2"/>
          </p:nvPr>
        </p:nvSpPr>
        <p:spPr/>
        <p:txBody>
          <a:bodyPr/>
          <a:lstStyle/>
          <a:p>
            <a:fld id="{0C846248-0222-4A3A-B22E-4E2A0B918D57}" type="slidenum">
              <a:rPr lang="en-US" smtClean="0"/>
              <a:pPr/>
              <a:t>29</a:t>
            </a:fld>
            <a:endParaRPr lang="en-US"/>
          </a:p>
        </p:txBody>
      </p:sp>
    </p:spTree>
    <p:extLst>
      <p:ext uri="{BB962C8B-B14F-4D97-AF65-F5344CB8AC3E}">
        <p14:creationId xmlns:p14="http://schemas.microsoft.com/office/powerpoint/2010/main" val="2091854218"/>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lowchart: Delay 1"/>
          <p:cNvSpPr/>
          <p:nvPr/>
        </p:nvSpPr>
        <p:spPr>
          <a:xfrm rot="5400000">
            <a:off x="5232221" y="-3783123"/>
            <a:ext cx="1727562" cy="12191996"/>
          </a:xfrm>
          <a:custGeom>
            <a:avLst/>
            <a:gdLst>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 name="connsiteX0" fmla="*/ 0 w 1962150"/>
              <a:gd name="connsiteY0" fmla="*/ 0 h 9144000"/>
              <a:gd name="connsiteX1" fmla="*/ 981075 w 1962150"/>
              <a:gd name="connsiteY1" fmla="*/ 0 h 9144000"/>
              <a:gd name="connsiteX2" fmla="*/ 1962150 w 1962150"/>
              <a:gd name="connsiteY2" fmla="*/ 4572000 h 9144000"/>
              <a:gd name="connsiteX3" fmla="*/ 981075 w 1962150"/>
              <a:gd name="connsiteY3" fmla="*/ 9144000 h 9144000"/>
              <a:gd name="connsiteX4" fmla="*/ 0 w 1962150"/>
              <a:gd name="connsiteY4" fmla="*/ 9144000 h 9144000"/>
              <a:gd name="connsiteX5" fmla="*/ 0 w 1962150"/>
              <a:gd name="connsiteY5"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2150" h="9144000">
                <a:moveTo>
                  <a:pt x="0" y="0"/>
                </a:moveTo>
                <a:lnTo>
                  <a:pt x="981075" y="0"/>
                </a:lnTo>
                <a:cubicBezTo>
                  <a:pt x="1351458" y="590550"/>
                  <a:pt x="1962150" y="2046954"/>
                  <a:pt x="1962150" y="4572000"/>
                </a:cubicBezTo>
                <a:cubicBezTo>
                  <a:pt x="1962150" y="7097046"/>
                  <a:pt x="1532433" y="8115300"/>
                  <a:pt x="981075" y="9144000"/>
                </a:cubicBezTo>
                <a:lnTo>
                  <a:pt x="0" y="9144000"/>
                </a:lnTo>
                <a:lnTo>
                  <a:pt x="0" y="0"/>
                </a:lnTo>
                <a:close/>
              </a:path>
            </a:pathLst>
          </a:cu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a:p>
        </p:txBody>
      </p:sp>
      <p:sp>
        <p:nvSpPr>
          <p:cNvPr id="26" name="Rectangle 25"/>
          <p:cNvSpPr/>
          <p:nvPr/>
        </p:nvSpPr>
        <p:spPr>
          <a:xfrm>
            <a:off x="1196036" y="1449091"/>
            <a:ext cx="9799933" cy="707886"/>
          </a:xfrm>
          <a:prstGeom prst="rect">
            <a:avLst/>
          </a:prstGeom>
        </p:spPr>
        <p:txBody>
          <a:bodyPr wrap="square">
            <a:spAutoFit/>
          </a:bodyPr>
          <a:lstStyle/>
          <a:p>
            <a:pPr algn="ctr" eaLnBrk="1" hangingPunct="1"/>
            <a:r>
              <a:rPr lang="en-US" altLang="en-US" sz="4000" b="1">
                <a:solidFill>
                  <a:schemeClr val="bg1"/>
                </a:solidFill>
                <a:latin typeface="Cambria" panose="02040503050406030204" pitchFamily="18" charset="0"/>
                <a:ea typeface="Cambria" panose="02040503050406030204" pitchFamily="18" charset="0"/>
                <a:cs typeface="Calibri" panose="020F0502020204030204" pitchFamily="34" charset="0"/>
              </a:rPr>
              <a:t>TẬP HUẤN SGK NGỮ VĂN 10</a:t>
            </a:r>
          </a:p>
        </p:txBody>
      </p:sp>
      <p:sp>
        <p:nvSpPr>
          <p:cNvPr id="28" name="Rectangle 27"/>
          <p:cNvSpPr/>
          <p:nvPr/>
        </p:nvSpPr>
        <p:spPr>
          <a:xfrm>
            <a:off x="1930402" y="1911821"/>
            <a:ext cx="8331200" cy="913199"/>
          </a:xfrm>
          <a:prstGeom prst="rect">
            <a:avLst/>
          </a:prstGeom>
        </p:spPr>
        <p:txBody>
          <a:bodyPr wrap="square">
            <a:spAutoFit/>
          </a:bodyPr>
          <a:lstStyle/>
          <a:p>
            <a:pPr algn="ctr" eaLnBrk="1" hangingPunct="1"/>
            <a:endParaRPr lang="en-US" altLang="en-US" sz="2667" b="1">
              <a:solidFill>
                <a:schemeClr val="bg1"/>
              </a:solidFill>
              <a:latin typeface="Calibri" panose="020F0502020204030204" pitchFamily="34" charset="0"/>
              <a:ea typeface="Cambria" panose="02040503050406030204" pitchFamily="18" charset="0"/>
              <a:cs typeface="Calibri" panose="020F0502020204030204" pitchFamily="34" charset="0"/>
            </a:endParaRPr>
          </a:p>
          <a:p>
            <a:pPr algn="ctr" eaLnBrk="1" hangingPunct="1"/>
            <a:r>
              <a:rPr lang="en-US" altLang="en-US" sz="2667" b="1" err="1">
                <a:solidFill>
                  <a:schemeClr val="bg1"/>
                </a:solidFill>
                <a:latin typeface="Calibri" panose="020F0502020204030204" pitchFamily="34" charset="0"/>
                <a:ea typeface="Cambria" panose="02040503050406030204" pitchFamily="18" charset="0"/>
                <a:cs typeface="Calibri" panose="020F0502020204030204" pitchFamily="34" charset="0"/>
              </a:rPr>
              <a:t>BỘ</a:t>
            </a:r>
            <a:r>
              <a:rPr lang="en-US" altLang="en-US" sz="2667" b="1">
                <a:solidFill>
                  <a:schemeClr val="bg1"/>
                </a:solidFill>
                <a:latin typeface="Calibri" panose="020F0502020204030204" pitchFamily="34" charset="0"/>
                <a:ea typeface="Cambria" panose="02040503050406030204" pitchFamily="18" charset="0"/>
                <a:cs typeface="Calibri" panose="020F0502020204030204" pitchFamily="34" charset="0"/>
              </a:rPr>
              <a:t> SÁCH </a:t>
            </a:r>
            <a:r>
              <a:rPr lang="en-US" altLang="en-US" sz="2667" b="1" i="1">
                <a:solidFill>
                  <a:schemeClr val="bg1"/>
                </a:solidFill>
                <a:latin typeface="Calibri" panose="020F0502020204030204" pitchFamily="34" charset="0"/>
                <a:ea typeface="Cambria" panose="02040503050406030204" pitchFamily="18" charset="0"/>
                <a:cs typeface="Calibri" panose="020F0502020204030204" pitchFamily="34" charset="0"/>
              </a:rPr>
              <a:t>KẾT NỐI TRI THỨC VỚI CUỘC SỐNG</a:t>
            </a:r>
          </a:p>
        </p:txBody>
      </p:sp>
      <p:pic>
        <p:nvPicPr>
          <p:cNvPr id="8" name="Picture 7">
            <a:extLst>
              <a:ext uri="{FF2B5EF4-FFF2-40B4-BE49-F238E27FC236}">
                <a16:creationId xmlns:a16="http://schemas.microsoft.com/office/drawing/2014/main" id="{18A6DFA6-6665-4246-A412-31FDE55E9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972" y="3158452"/>
            <a:ext cx="3647080" cy="3113181"/>
          </a:xfrm>
          <a:prstGeom prst="rect">
            <a:avLst/>
          </a:prstGeom>
        </p:spPr>
      </p:pic>
      <p:pic>
        <p:nvPicPr>
          <p:cNvPr id="9" name="Picture 8">
            <a:extLst>
              <a:ext uri="{FF2B5EF4-FFF2-40B4-BE49-F238E27FC236}">
                <a16:creationId xmlns:a16="http://schemas.microsoft.com/office/drawing/2014/main" id="{13578ED5-33FF-4B01-BB23-1F53306F2A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04" y="3190301"/>
            <a:ext cx="3647080" cy="311318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7530" y="3176653"/>
            <a:ext cx="1902921" cy="2737381"/>
          </a:xfrm>
          <a:prstGeom prst="rect">
            <a:avLst/>
          </a:prstGeom>
        </p:spPr>
      </p:pic>
      <p:sp>
        <p:nvSpPr>
          <p:cNvPr id="3" name="Slide Number Placeholder 2"/>
          <p:cNvSpPr>
            <a:spLocks noGrp="1"/>
          </p:cNvSpPr>
          <p:nvPr>
            <p:ph type="sldNum" sz="quarter" idx="12"/>
          </p:nvPr>
        </p:nvSpPr>
        <p:spPr/>
        <p:txBody>
          <a:bodyPr/>
          <a:lstStyle/>
          <a:p>
            <a:fld id="{0C846248-0222-4A3A-B22E-4E2A0B918D57}" type="slidenum">
              <a:rPr lang="en-US" smtClean="0"/>
              <a:t>3</a:t>
            </a:fld>
            <a:endParaRPr lang="en-US"/>
          </a:p>
        </p:txBody>
      </p:sp>
    </p:spTree>
    <p:extLst>
      <p:ext uri="{BB962C8B-B14F-4D97-AF65-F5344CB8AC3E}">
        <p14:creationId xmlns:p14="http://schemas.microsoft.com/office/powerpoint/2010/main" val="23806861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200"/>
                                        <p:tgtEl>
                                          <p:spTgt spid="2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amond(in)">
                                      <p:cBhvr>
                                        <p:cTn id="10" dur="1000"/>
                                        <p:tgtEl>
                                          <p:spTgt spid="26"/>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6356" y="1797078"/>
            <a:ext cx="6178124" cy="3894143"/>
          </a:xfrm>
          <a:prstGeom prst="rect">
            <a:avLst/>
          </a:prstGeom>
        </p:spPr>
        <p:txBody>
          <a:bodyPr wrap="square">
            <a:spAutoFit/>
          </a:bodyPr>
          <a:lstStyle/>
          <a:p>
            <a:pPr algn="just">
              <a:lnSpc>
                <a:spcPct val="125000"/>
              </a:lnSpc>
              <a:spcBef>
                <a:spcPts val="600"/>
              </a:spcBef>
              <a:spcAft>
                <a:spcPts val="600"/>
              </a:spcAft>
            </a:pP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5.</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b="1">
                <a:solidFill>
                  <a:srgbClr val="002060"/>
                </a:solidFill>
                <a:latin typeface="Arial" panose="020B0604020202020204" pitchFamily="34" charset="0"/>
                <a:ea typeface="Calibri" panose="020F0502020204030204" pitchFamily="34" charset="0"/>
                <a:cs typeface="Arial" panose="020B0604020202020204" pitchFamily="34" charset="0"/>
              </a:rPr>
              <a:t>Hệ thống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vi-VN"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được trình bày tường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minh,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đẹp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mắt</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b="1">
                <a:solidFill>
                  <a:srgbClr val="002060"/>
                </a:solidFill>
                <a:latin typeface="Arial" panose="020B0604020202020204" pitchFamily="34" charset="0"/>
                <a:ea typeface="Calibri" panose="020F0502020204030204" pitchFamily="34" charset="0"/>
                <a:cs typeface="Arial" panose="020B0604020202020204" pitchFamily="34" charset="0"/>
              </a:rPr>
              <a:t>Các thẻ và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đóng</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khung</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 (box)</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bố</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dễ</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nhận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phù</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từng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10</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đổi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đáng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kênh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trang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trở</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hấp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400">
              <a:solidFill>
                <a:srgbClr val="002060"/>
              </a:solidFill>
              <a:latin typeface="Arial" panose="020B0604020202020204" pitchFamily="34" charset="0"/>
              <a:cs typeface="Arial" panose="020B0604020202020204" pitchFamily="34" charset="0"/>
            </a:endParaRPr>
          </a:p>
          <a:p>
            <a:pPr algn="just">
              <a:lnSpc>
                <a:spcPct val="125000"/>
              </a:lnSpc>
              <a:spcBef>
                <a:spcPts val="600"/>
              </a:spcBef>
              <a:spcAft>
                <a:spcPts val="600"/>
              </a:spcAft>
            </a:pPr>
            <a:r>
              <a:rPr lang="en-US" sz="2400">
                <a:solidFill>
                  <a:srgbClr val="002060"/>
                </a:solidFill>
                <a:latin typeface="Arial" panose="020B0604020202020204" pitchFamily="34" charset="0"/>
                <a:cs typeface="Arial" panose="020B0604020202020204" pitchFamily="34" charset="0"/>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8373" y="157162"/>
            <a:ext cx="4916726" cy="6858000"/>
          </a:xfrm>
          <a:prstGeom prst="rect">
            <a:avLst/>
          </a:prstGeom>
        </p:spPr>
      </p:pic>
      <p:sp>
        <p:nvSpPr>
          <p:cNvPr id="2" name="Slide Number Placeholder 1"/>
          <p:cNvSpPr>
            <a:spLocks noGrp="1"/>
          </p:cNvSpPr>
          <p:nvPr>
            <p:ph type="sldNum" sz="quarter" idx="12"/>
          </p:nvPr>
        </p:nvSpPr>
        <p:spPr/>
        <p:txBody>
          <a:bodyPr/>
          <a:lstStyle/>
          <a:p>
            <a:fld id="{0C846248-0222-4A3A-B22E-4E2A0B918D57}" type="slidenum">
              <a:rPr lang="en-US" smtClean="0"/>
              <a:pPr/>
              <a:t>30</a:t>
            </a:fld>
            <a:endParaRPr lang="en-US"/>
          </a:p>
        </p:txBody>
      </p:sp>
    </p:spTree>
    <p:extLst>
      <p:ext uri="{BB962C8B-B14F-4D97-AF65-F5344CB8AC3E}">
        <p14:creationId xmlns:p14="http://schemas.microsoft.com/office/powerpoint/2010/main" val="2627943463"/>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7EF982-E846-41B7-8277-A49BE18D91BA}"/>
              </a:ext>
            </a:extLst>
          </p:cNvPr>
          <p:cNvSpPr>
            <a:spLocks noGrp="1"/>
          </p:cNvSpPr>
          <p:nvPr>
            <p:ph idx="1"/>
          </p:nvPr>
        </p:nvSpPr>
        <p:spPr>
          <a:xfrm>
            <a:off x="334766" y="1887270"/>
            <a:ext cx="10515600" cy="1462105"/>
          </a:xfrm>
        </p:spPr>
        <p:txBody>
          <a:bodyPr/>
          <a:lstStyle/>
          <a:p>
            <a:pPr marL="0" indent="0" algn="ctr">
              <a:lnSpc>
                <a:spcPct val="100000"/>
              </a:lnSpc>
              <a:spcBef>
                <a:spcPts val="600"/>
              </a:spcBef>
              <a:spcAft>
                <a:spcPts val="600"/>
              </a:spcAft>
              <a:buNone/>
            </a:pPr>
            <a:r>
              <a:rPr lang="en-US" sz="3200" b="1">
                <a:solidFill>
                  <a:srgbClr val="002060"/>
                </a:solidFill>
                <a:latin typeface="Arial"/>
                <a:cs typeface="Arial"/>
              </a:rPr>
              <a:t>SÁCH </a:t>
            </a:r>
            <a:r>
              <a:rPr lang="en-US" sz="3200" b="1" i="1">
                <a:solidFill>
                  <a:srgbClr val="002060"/>
                </a:solidFill>
                <a:latin typeface="Arial"/>
                <a:cs typeface="Arial"/>
              </a:rPr>
              <a:t>CHUYÊN ĐỀ HỌC TẬP </a:t>
            </a:r>
          </a:p>
          <a:p>
            <a:pPr marL="0" indent="0" algn="ctr">
              <a:lnSpc>
                <a:spcPct val="100000"/>
              </a:lnSpc>
              <a:spcBef>
                <a:spcPts val="600"/>
              </a:spcBef>
              <a:spcAft>
                <a:spcPts val="600"/>
              </a:spcAft>
              <a:buNone/>
            </a:pPr>
            <a:r>
              <a:rPr lang="en-US" sz="3200" b="1" i="1">
                <a:solidFill>
                  <a:srgbClr val="002060"/>
                </a:solidFill>
                <a:latin typeface="Arial"/>
                <a:cs typeface="Arial"/>
              </a:rPr>
              <a:t>NGỮ VĂN 10</a:t>
            </a:r>
          </a:p>
          <a:p>
            <a:endParaRPr lang="en-US"/>
          </a:p>
        </p:txBody>
      </p:sp>
      <p:sp>
        <p:nvSpPr>
          <p:cNvPr id="2" name="Slide Number Placeholder 1"/>
          <p:cNvSpPr>
            <a:spLocks noGrp="1"/>
          </p:cNvSpPr>
          <p:nvPr>
            <p:ph type="sldNum" sz="quarter" idx="12"/>
          </p:nvPr>
        </p:nvSpPr>
        <p:spPr/>
        <p:txBody>
          <a:bodyPr/>
          <a:lstStyle/>
          <a:p>
            <a:fld id="{0C846248-0222-4A3A-B22E-4E2A0B918D57}" type="slidenum">
              <a:rPr lang="en-US" smtClean="0"/>
              <a:pPr/>
              <a:t>31</a:t>
            </a:fld>
            <a:endParaRPr lang="en-US"/>
          </a:p>
        </p:txBody>
      </p:sp>
    </p:spTree>
    <p:extLst>
      <p:ext uri="{BB962C8B-B14F-4D97-AF65-F5344CB8AC3E}">
        <p14:creationId xmlns:p14="http://schemas.microsoft.com/office/powerpoint/2010/main" val="933386978"/>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0"/>
            <a:ext cx="12200180" cy="6858000"/>
          </a:xfrm>
          <a:prstGeom prst="rect">
            <a:avLst/>
          </a:prstGeom>
        </p:spPr>
      </p:pic>
      <p:sp>
        <p:nvSpPr>
          <p:cNvPr id="12" name="Rectangle 11"/>
          <p:cNvSpPr/>
          <p:nvPr/>
        </p:nvSpPr>
        <p:spPr>
          <a:xfrm>
            <a:off x="1260143" y="1279052"/>
            <a:ext cx="6096000" cy="3945054"/>
          </a:xfrm>
          <a:prstGeom prst="rect">
            <a:avLst/>
          </a:prstGeom>
        </p:spPr>
        <p:txBody>
          <a:bodyPr>
            <a:spAutoFit/>
          </a:bodyPr>
          <a:lstStyle/>
          <a:p>
            <a:pPr algn="ctr">
              <a:lnSpc>
                <a:spcPct val="107000"/>
              </a:lnSpc>
            </a:pPr>
            <a:r>
              <a:rPr lang="en-US" b="1">
                <a:solidFill>
                  <a:srgbClr val="00B050"/>
                </a:solidFill>
                <a:latin typeface="Arial" panose="020B0604020202020204" pitchFamily="34" charset="0"/>
                <a:ea typeface="Calibri" panose="020F0502020204030204" pitchFamily="34" charset="0"/>
                <a:cs typeface="Arial" panose="020B0604020202020204" pitchFamily="34" charset="0"/>
              </a:rPr>
              <a:t>CHUYÊN ĐỀ HỌC TẬP NGỮ VĂN 10</a:t>
            </a:r>
          </a:p>
          <a:p>
            <a:pPr algn="just">
              <a:lnSpc>
                <a:spcPct val="107000"/>
              </a:lnSpc>
            </a:pPr>
            <a:endParaRPr lang="en-US" b="1">
              <a:solidFill>
                <a:srgbClr val="0070C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b="1">
                <a:solidFill>
                  <a:srgbClr val="0070C0"/>
                </a:solidFill>
                <a:latin typeface="Arial" panose="020B0604020202020204" pitchFamily="34" charset="0"/>
                <a:ea typeface="Calibri" panose="020F0502020204030204" pitchFamily="34" charset="0"/>
                <a:cs typeface="Arial" panose="020B0604020202020204" pitchFamily="34" charset="0"/>
              </a:rPr>
              <a:t>Tổng Chủ biên: PGS.TS Bùi Mạnh Hùng</a:t>
            </a:r>
            <a:endParaRPr lang="en-US">
              <a:solidFill>
                <a:srgbClr val="0070C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b="1">
                <a:solidFill>
                  <a:srgbClr val="0070C0"/>
                </a:solidFill>
                <a:latin typeface="Arial" panose="020B0604020202020204" pitchFamily="34" charset="0"/>
                <a:ea typeface="Calibri" panose="020F0502020204030204" pitchFamily="34" charset="0"/>
                <a:cs typeface="Arial" panose="020B0604020202020204" pitchFamily="34" charset="0"/>
              </a:rPr>
              <a:t>Chủ biên: PGS.TS Phan Huy Dũng</a:t>
            </a:r>
          </a:p>
          <a:p>
            <a:pPr algn="just">
              <a:lnSpc>
                <a:spcPct val="107000"/>
              </a:lnSpc>
            </a:pPr>
            <a:endParaRPr lang="en-US">
              <a:solidFill>
                <a:srgbClr val="0070C0"/>
              </a:solidFill>
              <a:latin typeface="Arial" panose="020B0604020202020204" pitchFamily="34" charset="0"/>
              <a:ea typeface="Calibri" panose="020F0502020204030204" pitchFamily="34" charset="0"/>
              <a:cs typeface="Arial" panose="020B0604020202020204" pitchFamily="34" charset="0"/>
            </a:endParaRPr>
          </a:p>
          <a:p>
            <a:pPr marR="0" lvl="0" algn="just">
              <a:lnSpc>
                <a:spcPct val="107000"/>
              </a:lnSpc>
              <a:spcBef>
                <a:spcPts val="0"/>
              </a:spcBef>
              <a:spcAft>
                <a:spcPts val="0"/>
              </a:spcAft>
            </a:pPr>
            <a:r>
              <a:rPr lang="en-US" b="1">
                <a:solidFill>
                  <a:srgbClr val="0070C0"/>
                </a:solidFill>
                <a:latin typeface="Arial" panose="020B0604020202020204" pitchFamily="34" charset="0"/>
                <a:ea typeface="Calibri" panose="020F0502020204030204" pitchFamily="34" charset="0"/>
                <a:cs typeface="Arial" panose="020B0604020202020204" pitchFamily="34" charset="0"/>
              </a:rPr>
              <a:t>Tác giả: </a:t>
            </a:r>
          </a:p>
          <a:p>
            <a:pPr lvl="0" algn="just">
              <a:lnSpc>
                <a:spcPct val="107000"/>
              </a:lnSpc>
            </a:pPr>
            <a:r>
              <a:rPr lang="vi-VN" b="1">
                <a:solidFill>
                  <a:srgbClr val="0070C0"/>
                </a:solidFill>
                <a:ea typeface="Calibri" panose="020F0502020204030204" pitchFamily="34" charset="0"/>
                <a:cs typeface="Arial" panose="020B0604020202020204" pitchFamily="34" charset="0"/>
              </a:rPr>
              <a:t>TS </a:t>
            </a:r>
            <a:r>
              <a:rPr lang="en-US" b="1">
                <a:solidFill>
                  <a:srgbClr val="0070C0"/>
                </a:solidFill>
                <a:latin typeface="Arial" panose="020B0604020202020204" pitchFamily="34" charset="0"/>
                <a:ea typeface="Calibri" panose="020F0502020204030204" pitchFamily="34" charset="0"/>
                <a:cs typeface="Arial" panose="020B0604020202020204" pitchFamily="34" charset="0"/>
              </a:rPr>
              <a:t>Trần Ngọc Hiếu</a:t>
            </a:r>
            <a:endParaRPr lang="vi-VN" b="1">
              <a:solidFill>
                <a:srgbClr val="0070C0"/>
              </a:solidFill>
              <a:ea typeface="Calibri" panose="020F0502020204030204" pitchFamily="34" charset="0"/>
              <a:cs typeface="Arial" panose="020B0604020202020204" pitchFamily="34" charset="0"/>
            </a:endParaRPr>
          </a:p>
          <a:p>
            <a:pPr algn="just">
              <a:lnSpc>
                <a:spcPct val="107000"/>
              </a:lnSpc>
            </a:pPr>
            <a:r>
              <a:rPr lang="vi-VN" b="1">
                <a:solidFill>
                  <a:srgbClr val="0070C0"/>
                </a:solidFill>
                <a:ea typeface="Calibri" panose="020F0502020204030204" pitchFamily="34" charset="0"/>
                <a:cs typeface="Arial" panose="020B0604020202020204" pitchFamily="34" charset="0"/>
              </a:rPr>
              <a:t>TS </a:t>
            </a:r>
            <a:r>
              <a:rPr lang="en-US" b="1">
                <a:solidFill>
                  <a:srgbClr val="0070C0"/>
                </a:solidFill>
                <a:latin typeface="Arial" panose="020B0604020202020204" pitchFamily="34" charset="0"/>
                <a:ea typeface="Calibri" panose="020F0502020204030204" pitchFamily="34" charset="0"/>
                <a:cs typeface="Arial" panose="020B0604020202020204" pitchFamily="34" charset="0"/>
              </a:rPr>
              <a:t>Nguyễn Thị Diệu Linh</a:t>
            </a:r>
          </a:p>
          <a:p>
            <a:pPr algn="just">
              <a:lnSpc>
                <a:spcPct val="107000"/>
              </a:lnSpc>
            </a:pPr>
            <a:r>
              <a:rPr lang="en-US" b="1">
                <a:solidFill>
                  <a:srgbClr val="0070C0"/>
                </a:solidFill>
                <a:latin typeface="Arial" panose="020B0604020202020204" pitchFamily="34" charset="0"/>
                <a:ea typeface="Calibri" panose="020F0502020204030204" pitchFamily="34" charset="0"/>
                <a:cs typeface="Arial" panose="020B0604020202020204" pitchFamily="34" charset="0"/>
              </a:rPr>
              <a:t>TS Đặng Lưu</a:t>
            </a:r>
          </a:p>
          <a:p>
            <a:pPr algn="just">
              <a:lnSpc>
                <a:spcPct val="107000"/>
              </a:lnSpc>
            </a:pPr>
            <a:r>
              <a:rPr lang="en-US" b="1">
                <a:solidFill>
                  <a:srgbClr val="0070C0"/>
                </a:solidFill>
                <a:latin typeface="Arial" panose="020B0604020202020204" pitchFamily="34" charset="0"/>
                <a:ea typeface="Calibri" panose="020F0502020204030204" pitchFamily="34" charset="0"/>
                <a:cs typeface="Arial" panose="020B0604020202020204" pitchFamily="34" charset="0"/>
              </a:rPr>
              <a:t>TS Trần Hạnh Mai</a:t>
            </a:r>
          </a:p>
          <a:p>
            <a:pPr algn="just">
              <a:lnSpc>
                <a:spcPct val="107000"/>
              </a:lnSpc>
            </a:pPr>
            <a:r>
              <a:rPr lang="en-US" b="1">
                <a:solidFill>
                  <a:srgbClr val="0070C0"/>
                </a:solidFill>
                <a:latin typeface="Arial" panose="020B0604020202020204" pitchFamily="34" charset="0"/>
                <a:ea typeface="Calibri" panose="020F0502020204030204" pitchFamily="34" charset="0"/>
                <a:cs typeface="Arial" panose="020B0604020202020204" pitchFamily="34" charset="0"/>
              </a:rPr>
              <a:t>TS Nguyễn Thị Ngọc Minh</a:t>
            </a:r>
          </a:p>
          <a:p>
            <a:pPr algn="just">
              <a:lnSpc>
                <a:spcPct val="107000"/>
              </a:lnSpc>
            </a:pPr>
            <a:r>
              <a:rPr lang="en-US" b="1">
                <a:solidFill>
                  <a:srgbClr val="0070C0"/>
                </a:solidFill>
                <a:latin typeface="Arial" panose="020B0604020202020204" pitchFamily="34" charset="0"/>
                <a:ea typeface="Calibri" panose="020F0502020204030204" pitchFamily="34" charset="0"/>
                <a:cs typeface="Arial" panose="020B0604020202020204" pitchFamily="34" charset="0"/>
              </a:rPr>
              <a:t>PGS.TS Đỗ Hải Phong</a:t>
            </a:r>
          </a:p>
          <a:p>
            <a:pPr algn="just">
              <a:lnSpc>
                <a:spcPct val="107000"/>
              </a:lnSpc>
            </a:pPr>
            <a:r>
              <a:rPr lang="en-US" b="1">
                <a:solidFill>
                  <a:srgbClr val="0070C0"/>
                </a:solidFill>
                <a:latin typeface="Arial" panose="020B0604020202020204" pitchFamily="34" charset="0"/>
                <a:ea typeface="Calibri" panose="020F0502020204030204" pitchFamily="34" charset="0"/>
                <a:cs typeface="Arial" panose="020B0604020202020204" pitchFamily="34" charset="0"/>
              </a:rPr>
              <a:t>PGS.TS Nguyễn Thị Hồng Vân</a:t>
            </a:r>
            <a:endParaRPr lang="vi-VN" b="1">
              <a:solidFill>
                <a:srgbClr val="0070C0"/>
              </a:solidFill>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042" y="1279053"/>
            <a:ext cx="2702258" cy="3945054"/>
          </a:xfrm>
          <a:prstGeom prst="rect">
            <a:avLst/>
          </a:prstGeom>
        </p:spPr>
      </p:pic>
      <p:sp>
        <p:nvSpPr>
          <p:cNvPr id="2" name="Slide Number Placeholder 1"/>
          <p:cNvSpPr>
            <a:spLocks noGrp="1"/>
          </p:cNvSpPr>
          <p:nvPr>
            <p:ph type="sldNum" sz="quarter" idx="12"/>
          </p:nvPr>
        </p:nvSpPr>
        <p:spPr/>
        <p:txBody>
          <a:bodyPr/>
          <a:lstStyle/>
          <a:p>
            <a:fld id="{0C846248-0222-4A3A-B22E-4E2A0B918D57}" type="slidenum">
              <a:rPr lang="en-US" smtClean="0"/>
              <a:pPr/>
              <a:t>32</a:t>
            </a:fld>
            <a:endParaRPr lang="en-US"/>
          </a:p>
        </p:txBody>
      </p:sp>
    </p:spTree>
    <p:extLst>
      <p:ext uri="{BB962C8B-B14F-4D97-AF65-F5344CB8AC3E}">
        <p14:creationId xmlns:p14="http://schemas.microsoft.com/office/powerpoint/2010/main" val="4053312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graphicFrame>
        <p:nvGraphicFramePr>
          <p:cNvPr id="3" name="Diagram 2">
            <a:extLst>
              <a:ext uri="{FF2B5EF4-FFF2-40B4-BE49-F238E27FC236}">
                <a16:creationId xmlns:a16="http://schemas.microsoft.com/office/drawing/2014/main" id="{873E1AB0-1C7A-42F3-8A27-527805E6422D}"/>
              </a:ext>
            </a:extLst>
          </p:cNvPr>
          <p:cNvGraphicFramePr/>
          <p:nvPr>
            <p:extLst>
              <p:ext uri="{D42A27DB-BD31-4B8C-83A1-F6EECF244321}">
                <p14:modId xmlns:p14="http://schemas.microsoft.com/office/powerpoint/2010/main" val="348603362"/>
              </p:ext>
            </p:extLst>
          </p:nvPr>
        </p:nvGraphicFramePr>
        <p:xfrm>
          <a:off x="1154545" y="801384"/>
          <a:ext cx="9753600" cy="5344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0C846248-0222-4A3A-B22E-4E2A0B918D57}" type="slidenum">
              <a:rPr lang="en-US" smtClean="0"/>
              <a:pPr/>
              <a:t>33</a:t>
            </a:fld>
            <a:endParaRPr lang="en-US"/>
          </a:p>
        </p:txBody>
      </p:sp>
    </p:spTree>
    <p:extLst>
      <p:ext uri="{BB962C8B-B14F-4D97-AF65-F5344CB8AC3E}">
        <p14:creationId xmlns:p14="http://schemas.microsoft.com/office/powerpoint/2010/main" val="12285702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graphicFrame>
        <p:nvGraphicFramePr>
          <p:cNvPr id="3" name="Diagram 2">
            <a:extLst>
              <a:ext uri="{FF2B5EF4-FFF2-40B4-BE49-F238E27FC236}">
                <a16:creationId xmlns:a16="http://schemas.microsoft.com/office/drawing/2014/main" id="{D18F7FBA-A0EF-4B45-A570-1BE23928BFBC}"/>
              </a:ext>
            </a:extLst>
          </p:cNvPr>
          <p:cNvGraphicFramePr/>
          <p:nvPr>
            <p:extLst>
              <p:ext uri="{D42A27DB-BD31-4B8C-83A1-F6EECF244321}">
                <p14:modId xmlns:p14="http://schemas.microsoft.com/office/powerpoint/2010/main" val="3570246200"/>
              </p:ext>
            </p:extLst>
          </p:nvPr>
        </p:nvGraphicFramePr>
        <p:xfrm>
          <a:off x="979359" y="758216"/>
          <a:ext cx="9777698" cy="53415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0C846248-0222-4A3A-B22E-4E2A0B918D57}" type="slidenum">
              <a:rPr lang="en-US" smtClean="0"/>
              <a:pPr/>
              <a:t>34</a:t>
            </a:fld>
            <a:endParaRPr lang="en-US"/>
          </a:p>
        </p:txBody>
      </p:sp>
    </p:spTree>
    <p:extLst>
      <p:ext uri="{BB962C8B-B14F-4D97-AF65-F5344CB8AC3E}">
        <p14:creationId xmlns:p14="http://schemas.microsoft.com/office/powerpoint/2010/main" val="14070666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931717" y="795483"/>
            <a:ext cx="3432465" cy="5632311"/>
          </a:xfrm>
          <a:prstGeom prst="rect">
            <a:avLst/>
          </a:prstGeom>
        </p:spPr>
        <p:txBody>
          <a:bodyPr wrap="square">
            <a:spAutoFit/>
          </a:bodyPr>
          <a:lstStyle/>
          <a:p>
            <a:pPr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10,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3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chuyên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báo</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cáo</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vấn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dân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Sân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khấu</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hoá</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tác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giới</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thiệu</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thơ</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truyện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ngắn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tiểu</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thuyết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chuyên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10 – 15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35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2400">
              <a:solidFill>
                <a:srgbClr val="00206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824" y="290946"/>
            <a:ext cx="3429650" cy="481504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8333" y="1184850"/>
            <a:ext cx="3734431" cy="524294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9116" y="2100485"/>
            <a:ext cx="3304956" cy="4542412"/>
          </a:xfrm>
          <a:prstGeom prst="rect">
            <a:avLst/>
          </a:prstGeom>
        </p:spPr>
      </p:pic>
      <p:sp>
        <p:nvSpPr>
          <p:cNvPr id="3" name="Slide Number Placeholder 2"/>
          <p:cNvSpPr>
            <a:spLocks noGrp="1"/>
          </p:cNvSpPr>
          <p:nvPr>
            <p:ph type="sldNum" sz="quarter" idx="12"/>
          </p:nvPr>
        </p:nvSpPr>
        <p:spPr/>
        <p:txBody>
          <a:bodyPr/>
          <a:lstStyle/>
          <a:p>
            <a:fld id="{0C846248-0222-4A3A-B22E-4E2A0B918D57}" type="slidenum">
              <a:rPr lang="en-US" smtClean="0"/>
              <a:pPr/>
              <a:t>35</a:t>
            </a:fld>
            <a:endParaRPr lang="en-US"/>
          </a:p>
        </p:txBody>
      </p:sp>
    </p:spTree>
    <p:extLst>
      <p:ext uri="{BB962C8B-B14F-4D97-AF65-F5344CB8AC3E}">
        <p14:creationId xmlns:p14="http://schemas.microsoft.com/office/powerpoint/2010/main" val="2131283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484817" y="844747"/>
            <a:ext cx="7254991" cy="5286768"/>
          </a:xfrm>
          <a:prstGeom prst="rect">
            <a:avLst/>
          </a:prstGeom>
        </p:spPr>
        <p:txBody>
          <a:bodyPr wrap="square">
            <a:spAutoFit/>
          </a:bodyPr>
          <a:lstStyle/>
          <a:p>
            <a:pPr indent="228600" algn="just">
              <a:lnSpc>
                <a:spcPct val="125000"/>
              </a:lnSpc>
              <a:spcBef>
                <a:spcPts val="600"/>
              </a:spcBef>
              <a:spcAft>
                <a:spcPts val="600"/>
              </a:spcAft>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Chuyên</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1.</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báo</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cáo</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vấn</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dân</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gian</a:t>
            </a:r>
            <a:endParaRPr lang="en-US" sz="2000">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228600" algn="just">
              <a:lnSpc>
                <a:spcPct val="125000"/>
              </a:lnSpc>
              <a:spcBef>
                <a:spcPts val="600"/>
              </a:spcBef>
              <a:spcAft>
                <a:spcPts val="600"/>
              </a:spcAft>
            </a:pP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Mở</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đầu</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Tri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thức</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tổng</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quát</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indent="228600" algn="just">
              <a:lnSpc>
                <a:spcPct val="125000"/>
              </a:lnSpc>
              <a:spcBef>
                <a:spcPts val="600"/>
              </a:spcBef>
              <a:spcAft>
                <a:spcPts val="600"/>
              </a:spcAft>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Giới</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thuyết</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khái</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niệm</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sở</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dân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vấn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báo</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cáo</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báo</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cáo</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228600" algn="just">
              <a:lnSpc>
                <a:spcPct val="125000"/>
              </a:lnSpc>
              <a:spcBef>
                <a:spcPts val="600"/>
              </a:spcBef>
              <a:spcAft>
                <a:spcPts val="600"/>
              </a:spcAft>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Phần</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1.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Tập</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nghiên</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cứu</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indent="228600" algn="just">
              <a:lnSpc>
                <a:spcPct val="125000"/>
              </a:lnSpc>
              <a:spcBef>
                <a:spcPts val="600"/>
              </a:spcBef>
              <a:spcAft>
                <a:spcPts val="600"/>
              </a:spcAft>
            </a:pP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dẫn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qua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1: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xác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vấn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xác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tiêu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hoạch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2: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thập</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tin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vấn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nghiên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cứu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3: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xử</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lí</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tổng</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hợp</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tin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ghi</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chép</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hồ</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sơ</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liệu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0194" y="0"/>
            <a:ext cx="4060467" cy="5702405"/>
          </a:xfrm>
          <a:prstGeom prst="rect">
            <a:avLst/>
          </a:prstGeom>
        </p:spPr>
      </p:pic>
      <p:sp>
        <p:nvSpPr>
          <p:cNvPr id="4" name="Slide Number Placeholder 3"/>
          <p:cNvSpPr>
            <a:spLocks noGrp="1"/>
          </p:cNvSpPr>
          <p:nvPr>
            <p:ph type="sldNum" sz="quarter" idx="12"/>
          </p:nvPr>
        </p:nvSpPr>
        <p:spPr/>
        <p:txBody>
          <a:bodyPr/>
          <a:lstStyle/>
          <a:p>
            <a:fld id="{0C846248-0222-4A3A-B22E-4E2A0B918D57}" type="slidenum">
              <a:rPr lang="en-US" smtClean="0"/>
              <a:pPr/>
              <a:t>36</a:t>
            </a:fld>
            <a:endParaRPr lang="en-US"/>
          </a:p>
        </p:txBody>
      </p:sp>
    </p:spTree>
    <p:extLst>
      <p:ext uri="{BB962C8B-B14F-4D97-AF65-F5344CB8AC3E}">
        <p14:creationId xmlns:p14="http://schemas.microsoft.com/office/powerpoint/2010/main" val="735000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402650" y="1092629"/>
            <a:ext cx="6844042" cy="4709687"/>
          </a:xfrm>
          <a:prstGeom prst="rect">
            <a:avLst/>
          </a:prstGeom>
        </p:spPr>
        <p:txBody>
          <a:bodyPr wrap="square">
            <a:spAutoFit/>
          </a:bodyPr>
          <a:lstStyle/>
          <a:p>
            <a:pPr indent="228600" algn="just">
              <a:lnSpc>
                <a:spcPct val="125000"/>
              </a:lnSpc>
            </a:pPr>
            <a:r>
              <a:rPr lang="en-US" sz="22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Phần</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2.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Viết</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bài</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nghiên</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cứu</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về</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một</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vấn</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đề</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văn</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học</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dân</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gian</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indent="228600" algn="just">
              <a:lnSpc>
                <a:spcPct val="125000"/>
              </a:lnSpc>
            </a:pPr>
            <a:r>
              <a:rPr lang="en-US" sz="2000" b="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Cách</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triển</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khai</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báo</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cáo</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nghiên</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cứu</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theo</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từng</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loại</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đề</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tài</a:t>
            </a:r>
            <a:endParaRPr lang="en-US" sz="2000"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marL="800100" lvl="1" indent="-342900" algn="just">
              <a:lnSpc>
                <a:spcPct val="125000"/>
              </a:lnSpc>
              <a:buFont typeface="Wingdings" panose="05000000000000000000" pitchFamily="2" charset="2"/>
              <a:buChar char="v"/>
            </a:pP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a:t>
            </a:r>
            <a:r>
              <a:rPr lang="en-US" sz="2000" err="1">
                <a:solidFill>
                  <a:srgbClr val="002060"/>
                </a:solidFill>
                <a:latin typeface="Arial" panose="020B0604020202020204" pitchFamily="34" charset="0"/>
                <a:cs typeface="Arial" panose="020B0604020202020204" pitchFamily="34" charset="0"/>
              </a:rPr>
              <a:t>ghiên</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cứu</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một</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tác</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phẩm</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văn</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học</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dân</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gian</a:t>
            </a:r>
            <a:r>
              <a:rPr lang="en-US" sz="2000">
                <a:solidFill>
                  <a:srgbClr val="002060"/>
                </a:solidFill>
                <a:latin typeface="Arial" panose="020B0604020202020204" pitchFamily="34" charset="0"/>
                <a:cs typeface="Arial" panose="020B0604020202020204" pitchFamily="34" charset="0"/>
              </a:rPr>
              <a:t> </a:t>
            </a:r>
          </a:p>
          <a:p>
            <a:pPr marL="800100" lvl="1" indent="-342900" algn="just">
              <a:lnSpc>
                <a:spcPct val="125000"/>
              </a:lnSpc>
              <a:buFont typeface="Wingdings" panose="05000000000000000000" pitchFamily="2" charset="2"/>
              <a:buChar char="v"/>
            </a:pP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Nghiên</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cứu</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một</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loại</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hình</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tượng</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hoặc</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một</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loại</a:t>
            </a:r>
            <a:r>
              <a:rPr lang="en-US" sz="2000">
                <a:solidFill>
                  <a:srgbClr val="002060"/>
                </a:solidFill>
                <a:latin typeface="Arial" panose="020B0604020202020204" pitchFamily="34" charset="0"/>
                <a:cs typeface="Arial" panose="020B0604020202020204" pitchFamily="34" charset="0"/>
              </a:rPr>
              <a:t> chi </a:t>
            </a:r>
            <a:r>
              <a:rPr lang="en-US" sz="2000" err="1">
                <a:solidFill>
                  <a:srgbClr val="002060"/>
                </a:solidFill>
                <a:latin typeface="Arial" panose="020B0604020202020204" pitchFamily="34" charset="0"/>
                <a:cs typeface="Arial" panose="020B0604020202020204" pitchFamily="34" charset="0"/>
              </a:rPr>
              <a:t>tiết</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trong</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tác</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phẩm</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văn</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học</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dân</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gian</a:t>
            </a:r>
            <a:r>
              <a:rPr lang="en-US" sz="2000">
                <a:solidFill>
                  <a:srgbClr val="002060"/>
                </a:solidFill>
                <a:latin typeface="Arial" panose="020B0604020202020204" pitchFamily="34" charset="0"/>
                <a:cs typeface="Arial" panose="020B0604020202020204" pitchFamily="34" charset="0"/>
              </a:rPr>
              <a:t>.</a:t>
            </a:r>
          </a:p>
          <a:p>
            <a:pPr marL="800100" lvl="1" indent="-342900" algn="just">
              <a:lnSpc>
                <a:spcPct val="125000"/>
              </a:lnSpc>
              <a:buFont typeface="Wingdings" panose="05000000000000000000" pitchFamily="2" charset="2"/>
              <a:buChar char="v"/>
            </a:pP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Nghiên</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cứu</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một</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lễ</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hội</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dân</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gian</a:t>
            </a:r>
            <a:endParaRPr lang="en-US" sz="2000">
              <a:solidFill>
                <a:srgbClr val="002060"/>
              </a:solidFill>
              <a:latin typeface="Arial" panose="020B0604020202020204" pitchFamily="34" charset="0"/>
              <a:cs typeface="Arial" panose="020B0604020202020204" pitchFamily="34" charset="0"/>
            </a:endParaRPr>
          </a:p>
          <a:p>
            <a:pPr algn="just">
              <a:lnSpc>
                <a:spcPct val="125000"/>
              </a:lnSpc>
            </a:pP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Thuyết</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trình</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về</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kết</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quả</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nghiên</a:t>
            </a:r>
            <a:r>
              <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rPr>
              <a:t>cứu</a:t>
            </a:r>
            <a:endParaRPr lang="en-US" sz="2000" b="1" i="1">
              <a:solidFill>
                <a:schemeClr val="accent5">
                  <a:lumMod val="75000"/>
                </a:schemeClr>
              </a:solidFill>
              <a:latin typeface="Arial" panose="020B0604020202020204" pitchFamily="34" charset="0"/>
              <a:ea typeface="Calibri" panose="020F0502020204030204" pitchFamily="34" charset="0"/>
              <a:cs typeface="Arial" panose="020B0604020202020204" pitchFamily="34" charset="0"/>
            </a:endParaRPr>
          </a:p>
          <a:p>
            <a:pPr marL="800100" lvl="1" indent="-342900" algn="just">
              <a:lnSpc>
                <a:spcPct val="125000"/>
              </a:lnSpc>
              <a:buFont typeface="Wingdings" panose="05000000000000000000" pitchFamily="2" charset="2"/>
              <a:buChar char="v"/>
            </a:pPr>
            <a:r>
              <a:rPr lang="en-US" sz="2000" b="1" i="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Chuẩn</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bị</a:t>
            </a:r>
            <a:r>
              <a:rPr lang="en-US" sz="2000">
                <a:solidFill>
                  <a:srgbClr val="002060"/>
                </a:solidFill>
                <a:latin typeface="Arial" panose="020B0604020202020204" pitchFamily="34" charset="0"/>
                <a:cs typeface="Arial" panose="020B0604020202020204" pitchFamily="34" charset="0"/>
              </a:rPr>
              <a:t> </a:t>
            </a:r>
          </a:p>
          <a:p>
            <a:pPr marL="800100" lvl="1" indent="-342900" algn="just">
              <a:lnSpc>
                <a:spcPct val="125000"/>
              </a:lnSpc>
              <a:buFont typeface="Wingdings" panose="05000000000000000000" pitchFamily="2" charset="2"/>
              <a:buChar char="v"/>
            </a:pP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Trình</a:t>
            </a:r>
            <a:r>
              <a:rPr lang="en-US" sz="2000">
                <a:solidFill>
                  <a:srgbClr val="002060"/>
                </a:solidFill>
                <a:latin typeface="Arial" panose="020B0604020202020204" pitchFamily="34" charset="0"/>
                <a:cs typeface="Arial" panose="020B0604020202020204" pitchFamily="34" charset="0"/>
              </a:rPr>
              <a:t> </a:t>
            </a:r>
            <a:r>
              <a:rPr lang="en-US" sz="2000" err="1">
                <a:solidFill>
                  <a:srgbClr val="002060"/>
                </a:solidFill>
                <a:latin typeface="Arial" panose="020B0604020202020204" pitchFamily="34" charset="0"/>
                <a:cs typeface="Arial" panose="020B0604020202020204" pitchFamily="34" charset="0"/>
              </a:rPr>
              <a:t>bày</a:t>
            </a:r>
            <a:endParaRPr lang="en-US" sz="2000">
              <a:solidFill>
                <a:srgbClr val="002060"/>
              </a:solidFill>
              <a:latin typeface="Arial" panose="020B0604020202020204" pitchFamily="34" charset="0"/>
              <a:cs typeface="Arial" panose="020B0604020202020204" pitchFamily="34" charset="0"/>
            </a:endParaRPr>
          </a:p>
          <a:p>
            <a:pPr algn="just">
              <a:lnSpc>
                <a:spcPct val="125000"/>
              </a:lnSpc>
            </a:pPr>
            <a:r>
              <a:rPr lang="en-US" sz="2000" b="1" i="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4736" y="277238"/>
            <a:ext cx="4514807" cy="6340467"/>
          </a:xfrm>
          <a:prstGeom prst="rect">
            <a:avLst/>
          </a:prstGeom>
        </p:spPr>
      </p:pic>
      <p:sp>
        <p:nvSpPr>
          <p:cNvPr id="3" name="Slide Number Placeholder 2"/>
          <p:cNvSpPr>
            <a:spLocks noGrp="1"/>
          </p:cNvSpPr>
          <p:nvPr>
            <p:ph type="sldNum" sz="quarter" idx="12"/>
          </p:nvPr>
        </p:nvSpPr>
        <p:spPr/>
        <p:txBody>
          <a:bodyPr/>
          <a:lstStyle/>
          <a:p>
            <a:fld id="{0C846248-0222-4A3A-B22E-4E2A0B918D57}" type="slidenum">
              <a:rPr lang="en-US" smtClean="0"/>
              <a:pPr/>
              <a:t>37</a:t>
            </a:fld>
            <a:endParaRPr lang="en-US"/>
          </a:p>
        </p:txBody>
      </p:sp>
    </p:spTree>
    <p:extLst>
      <p:ext uri="{BB962C8B-B14F-4D97-AF65-F5344CB8AC3E}">
        <p14:creationId xmlns:p14="http://schemas.microsoft.com/office/powerpoint/2010/main" val="37409715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555014" y="841917"/>
            <a:ext cx="7130056" cy="4978992"/>
          </a:xfrm>
          <a:prstGeom prst="rect">
            <a:avLst/>
          </a:prstGeom>
        </p:spPr>
        <p:txBody>
          <a:bodyPr wrap="square">
            <a:spAutoFit/>
          </a:bodyPr>
          <a:lstStyle/>
          <a:p>
            <a:pPr indent="228600" algn="just">
              <a:lnSpc>
                <a:spcPct val="125000"/>
              </a:lnSpc>
            </a:pP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Chuyên</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2.</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Sân</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khấu</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hoá</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tác</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0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i="1" err="1">
                <a:solidFill>
                  <a:srgbClr val="002060"/>
                </a:solidFill>
                <a:latin typeface="Arial" panose="020B0604020202020204" pitchFamily="34" charset="0"/>
                <a:ea typeface="Calibri" panose="020F0502020204030204" pitchFamily="34" charset="0"/>
                <a:cs typeface="Arial" panose="020B0604020202020204" pitchFamily="34" charset="0"/>
              </a:rPr>
              <a:t>học</a:t>
            </a:r>
            <a:endParaRPr lang="en-US" sz="2000" b="1" i="1">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228600" algn="just">
              <a:lnSpc>
                <a:spcPct val="125000"/>
              </a:lnSpc>
              <a:spcBef>
                <a:spcPts val="600"/>
              </a:spcBef>
              <a:spcAft>
                <a:spcPts val="600"/>
              </a:spcAft>
            </a:pP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Mở</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đầu</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Tri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thức</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tổng</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quát</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indent="228600" algn="just">
              <a:lnSpc>
                <a:spcPct val="125000"/>
              </a:lnSpc>
              <a:spcBef>
                <a:spcPts val="600"/>
              </a:spcBef>
              <a:spcAft>
                <a:spcPts val="600"/>
              </a:spcAft>
            </a:pPr>
            <a:r>
              <a:rPr lang="en-US" sz="20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Giới</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thuyết</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khái</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niệm</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vấn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sân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khấu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hoá</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tác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sân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khấu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hoá</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tác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nghĩa</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sân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khấu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hoá</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228600" algn="just">
              <a:lnSpc>
                <a:spcPct val="125000"/>
              </a:lnSpc>
            </a:pP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Phần</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1.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Tìm</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hiểu</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sân</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khấu</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hoá</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tác</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phẩm</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văn</a:t>
            </a:r>
            <a:r>
              <a:rPr lang="en-US" sz="2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C00000"/>
                </a:solidFill>
                <a:latin typeface="Arial" panose="020B0604020202020204" pitchFamily="34" charset="0"/>
                <a:ea typeface="Calibri" panose="020F0502020204030204" pitchFamily="34" charset="0"/>
                <a:cs typeface="Arial" panose="020B0604020202020204" pitchFamily="34" charset="0"/>
              </a:rPr>
              <a:t>học</a:t>
            </a:r>
            <a:endParaRPr lang="en-US" sz="20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800100" lvl="1" indent="-342900" algn="just">
              <a:lnSpc>
                <a:spcPct val="125000"/>
              </a:lnSpc>
              <a:buFont typeface="Wingdings" panose="05000000000000000000" pitchFamily="2" charset="2"/>
              <a:buChar char="v"/>
            </a:pP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kịch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chuyển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tác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thế</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nào</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kịch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sân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khấu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chuyển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tác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a:t>
            </a:r>
          </a:p>
          <a:p>
            <a:pPr marL="800100" lvl="1" indent="-342900" algn="just">
              <a:lnSpc>
                <a:spcPct val="125000"/>
              </a:lnSpc>
              <a:buFont typeface="Wingdings" panose="05000000000000000000" pitchFamily="2" charset="2"/>
              <a:buChar char="v"/>
            </a:pP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Xem</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vở</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diễn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nắm</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chuyển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kịch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sân</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khấu</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err="1">
                <a:solidFill>
                  <a:srgbClr val="002060"/>
                </a:solidFill>
                <a:latin typeface="Arial" panose="020B0604020202020204" pitchFamily="34" charset="0"/>
                <a:ea typeface="Calibri" panose="020F0502020204030204" pitchFamily="34" charset="0"/>
                <a:cs typeface="Arial" panose="020B0604020202020204" pitchFamily="34" charset="0"/>
              </a:rPr>
              <a:t>kịch</a:t>
            </a:r>
            <a:r>
              <a:rPr lang="en-US" sz="2000">
                <a:solidFill>
                  <a:srgbClr val="002060"/>
                </a:solidFill>
                <a:latin typeface="Arial" panose="020B0604020202020204" pitchFamily="34" charset="0"/>
                <a:ea typeface="Calibri" panose="020F0502020204030204" pitchFamily="34" charset="0"/>
                <a:cs typeface="Arial" panose="020B0604020202020204" pitchFamily="34" charset="0"/>
              </a:rPr>
              <a:t>.</a:t>
            </a:r>
          </a:p>
          <a:p>
            <a:pPr indent="228600" algn="just">
              <a:lnSpc>
                <a:spcPct val="125000"/>
              </a:lnSpc>
            </a:pPr>
            <a:endParaRPr lang="en-US" sz="20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7100" y="682504"/>
            <a:ext cx="4130975" cy="5801424"/>
          </a:xfrm>
          <a:prstGeom prst="rect">
            <a:avLst/>
          </a:prstGeom>
        </p:spPr>
      </p:pic>
      <p:sp>
        <p:nvSpPr>
          <p:cNvPr id="3" name="Slide Number Placeholder 2"/>
          <p:cNvSpPr>
            <a:spLocks noGrp="1"/>
          </p:cNvSpPr>
          <p:nvPr>
            <p:ph type="sldNum" sz="quarter" idx="12"/>
          </p:nvPr>
        </p:nvSpPr>
        <p:spPr/>
        <p:txBody>
          <a:bodyPr/>
          <a:lstStyle/>
          <a:p>
            <a:fld id="{0C846248-0222-4A3A-B22E-4E2A0B918D57}" type="slidenum">
              <a:rPr lang="en-US" smtClean="0"/>
              <a:pPr/>
              <a:t>38</a:t>
            </a:fld>
            <a:endParaRPr lang="en-US"/>
          </a:p>
        </p:txBody>
      </p:sp>
    </p:spTree>
    <p:extLst>
      <p:ext uri="{BB962C8B-B14F-4D97-AF65-F5344CB8AC3E}">
        <p14:creationId xmlns:p14="http://schemas.microsoft.com/office/powerpoint/2010/main" val="23626154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482885" y="1205159"/>
            <a:ext cx="7052209" cy="4093428"/>
          </a:xfrm>
          <a:prstGeom prst="rect">
            <a:avLst/>
          </a:prstGeom>
        </p:spPr>
        <p:txBody>
          <a:bodyPr wrap="square">
            <a:spAutoFit/>
          </a:bodyPr>
          <a:lstStyle/>
          <a:p>
            <a:pPr indent="228600" algn="just">
              <a:lnSpc>
                <a:spcPct val="125000"/>
              </a:lnSpc>
              <a:spcBef>
                <a:spcPts val="600"/>
              </a:spcBef>
              <a:spcAft>
                <a:spcPts val="600"/>
              </a:spcAft>
            </a:pPr>
            <a:r>
              <a:rPr lang="en-US" sz="2400" b="1" err="1">
                <a:solidFill>
                  <a:srgbClr val="C00000"/>
                </a:solidFill>
                <a:latin typeface="Arial" panose="020B0604020202020204" pitchFamily="34" charset="0"/>
                <a:ea typeface="Calibri" panose="020F0502020204030204" pitchFamily="34" charset="0"/>
                <a:cs typeface="Arial" panose="020B0604020202020204" pitchFamily="34" charset="0"/>
              </a:rPr>
              <a:t>Phần</a:t>
            </a:r>
            <a:r>
              <a:rPr lang="en-US" sz="2400" b="1">
                <a:solidFill>
                  <a:srgbClr val="C00000"/>
                </a:solidFill>
                <a:latin typeface="Arial" panose="020B0604020202020204" pitchFamily="34" charset="0"/>
                <a:ea typeface="Calibri" panose="020F0502020204030204" pitchFamily="34" charset="0"/>
                <a:cs typeface="Arial" panose="020B0604020202020204" pitchFamily="34" charset="0"/>
              </a:rPr>
              <a:t> 2. </a:t>
            </a:r>
            <a:r>
              <a:rPr lang="en-US" sz="2400" b="1" err="1">
                <a:solidFill>
                  <a:srgbClr val="C00000"/>
                </a:solidFill>
                <a:latin typeface="Arial" panose="020B0604020202020204" pitchFamily="34" charset="0"/>
                <a:ea typeface="Calibri" panose="020F0502020204030204" pitchFamily="34" charset="0"/>
                <a:cs typeface="Arial" panose="020B0604020202020204" pitchFamily="34" charset="0"/>
              </a:rPr>
              <a:t>Thực</a:t>
            </a:r>
            <a:r>
              <a:rPr lang="en-US" sz="24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C00000"/>
                </a:solidFill>
                <a:latin typeface="Arial" panose="020B0604020202020204" pitchFamily="34" charset="0"/>
                <a:ea typeface="Calibri" panose="020F0502020204030204" pitchFamily="34" charset="0"/>
                <a:cs typeface="Arial" panose="020B0604020202020204" pitchFamily="34" charset="0"/>
              </a:rPr>
              <a:t>hành</a:t>
            </a:r>
            <a:r>
              <a:rPr lang="en-US" sz="24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C00000"/>
                </a:solidFill>
                <a:latin typeface="Arial" panose="020B0604020202020204" pitchFamily="34" charset="0"/>
                <a:ea typeface="Calibri" panose="020F0502020204030204" pitchFamily="34" charset="0"/>
                <a:cs typeface="Arial" panose="020B0604020202020204" pitchFamily="34" charset="0"/>
              </a:rPr>
              <a:t>sân</a:t>
            </a:r>
            <a:r>
              <a:rPr lang="en-US" sz="24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C00000"/>
                </a:solidFill>
                <a:latin typeface="Arial" panose="020B0604020202020204" pitchFamily="34" charset="0"/>
                <a:ea typeface="Calibri" panose="020F0502020204030204" pitchFamily="34" charset="0"/>
                <a:cs typeface="Arial" panose="020B0604020202020204" pitchFamily="34" charset="0"/>
              </a:rPr>
              <a:t>khấu</a:t>
            </a:r>
            <a:r>
              <a:rPr lang="en-US" sz="24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C00000"/>
                </a:solidFill>
                <a:latin typeface="Arial" panose="020B0604020202020204" pitchFamily="34" charset="0"/>
                <a:ea typeface="Calibri" panose="020F0502020204030204" pitchFamily="34" charset="0"/>
                <a:cs typeface="Arial" panose="020B0604020202020204" pitchFamily="34" charset="0"/>
              </a:rPr>
              <a:t>hoá</a:t>
            </a:r>
            <a:r>
              <a:rPr lang="en-US" sz="24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C00000"/>
                </a:solidFill>
                <a:latin typeface="Arial" panose="020B0604020202020204" pitchFamily="34" charset="0"/>
                <a:ea typeface="Calibri" panose="020F0502020204030204" pitchFamily="34" charset="0"/>
                <a:cs typeface="Arial" panose="020B0604020202020204" pitchFamily="34" charset="0"/>
              </a:rPr>
              <a:t>tác</a:t>
            </a:r>
            <a:r>
              <a:rPr lang="en-US" sz="24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C00000"/>
                </a:solidFill>
                <a:latin typeface="Arial" panose="020B0604020202020204" pitchFamily="34" charset="0"/>
                <a:ea typeface="Calibri" panose="020F0502020204030204" pitchFamily="34" charset="0"/>
                <a:cs typeface="Arial" panose="020B0604020202020204" pitchFamily="34" charset="0"/>
              </a:rPr>
              <a:t>phẩm</a:t>
            </a:r>
            <a:r>
              <a:rPr lang="en-US" sz="24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C00000"/>
                </a:solidFill>
                <a:latin typeface="Arial" panose="020B0604020202020204" pitchFamily="34" charset="0"/>
                <a:ea typeface="Calibri" panose="020F0502020204030204" pitchFamily="34" charset="0"/>
                <a:cs typeface="Arial" panose="020B0604020202020204" pitchFamily="34" charset="0"/>
              </a:rPr>
              <a:t>văn</a:t>
            </a:r>
            <a:r>
              <a:rPr lang="en-US" sz="24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C00000"/>
                </a:solidFill>
                <a:latin typeface="Arial" panose="020B0604020202020204" pitchFamily="34" charset="0"/>
                <a:ea typeface="Calibri" panose="020F0502020204030204" pitchFamily="34" charset="0"/>
                <a:cs typeface="Arial" panose="020B0604020202020204" pitchFamily="34" charset="0"/>
              </a:rPr>
              <a:t>học</a:t>
            </a:r>
            <a:endParaRPr lang="en-US" sz="2400" b="1">
              <a:solidFill>
                <a:srgbClr val="C00000"/>
              </a:solidFill>
              <a:latin typeface="Arial" panose="020B0604020202020204" pitchFamily="34" charset="0"/>
              <a:ea typeface="Calibri" panose="020F0502020204030204" pitchFamily="34" charset="0"/>
              <a:cs typeface="Arial" panose="020B0604020202020204" pitchFamily="34" charset="0"/>
            </a:endParaRPr>
          </a:p>
          <a:p>
            <a:pPr marL="800100" lvl="1" indent="-342900" algn="just">
              <a:lnSpc>
                <a:spcPct val="125000"/>
              </a:lnSpc>
              <a:spcBef>
                <a:spcPts val="600"/>
              </a:spcBef>
              <a:spcAft>
                <a:spcPts val="600"/>
              </a:spcAft>
              <a:buFont typeface="Wingdings" panose="05000000000000000000" pitchFamily="2" charset="2"/>
              <a:buChar char="v"/>
            </a:pP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Tìm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tố</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khấu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a:p>
            <a:pPr marL="800100" lvl="1" indent="-342900" algn="just">
              <a:lnSpc>
                <a:spcPct val="125000"/>
              </a:lnSpc>
              <a:spcBef>
                <a:spcPts val="600"/>
              </a:spcBef>
              <a:spcAft>
                <a:spcPts val="600"/>
              </a:spcAft>
              <a:buFont typeface="Wingdings" panose="05000000000000000000" pitchFamily="2" charset="2"/>
              <a:buChar char="v"/>
            </a:pP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khấu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tưởng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dàn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kịch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kịch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dượt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kịch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bản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chỉnh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sửa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diễn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2400">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6432" y="322118"/>
            <a:ext cx="4424994" cy="6213764"/>
          </a:xfrm>
          <a:prstGeom prst="rect">
            <a:avLst/>
          </a:prstGeom>
        </p:spPr>
      </p:pic>
      <p:sp>
        <p:nvSpPr>
          <p:cNvPr id="3" name="Slide Number Placeholder 2"/>
          <p:cNvSpPr>
            <a:spLocks noGrp="1"/>
          </p:cNvSpPr>
          <p:nvPr>
            <p:ph type="sldNum" sz="quarter" idx="12"/>
          </p:nvPr>
        </p:nvSpPr>
        <p:spPr/>
        <p:txBody>
          <a:bodyPr/>
          <a:lstStyle/>
          <a:p>
            <a:fld id="{0C846248-0222-4A3A-B22E-4E2A0B918D57}" type="slidenum">
              <a:rPr lang="en-US" smtClean="0"/>
              <a:pPr/>
              <a:t>39</a:t>
            </a:fld>
            <a:endParaRPr lang="en-US"/>
          </a:p>
        </p:txBody>
      </p:sp>
    </p:spTree>
    <p:extLst>
      <p:ext uri="{BB962C8B-B14F-4D97-AF65-F5344CB8AC3E}">
        <p14:creationId xmlns:p14="http://schemas.microsoft.com/office/powerpoint/2010/main" val="2162259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 y="-204717"/>
            <a:ext cx="12200180" cy="6858000"/>
          </a:xfrm>
          <a:prstGeom prst="rect">
            <a:avLst/>
          </a:prstGeom>
        </p:spPr>
      </p:pic>
      <p:pic>
        <p:nvPicPr>
          <p:cNvPr id="3" name="Picture 2">
            <a:extLst>
              <a:ext uri="{FF2B5EF4-FFF2-40B4-BE49-F238E27FC236}">
                <a16:creationId xmlns:a16="http://schemas.microsoft.com/office/drawing/2014/main" id="{18A6DFA6-6665-4246-A412-31FDE55E9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5124" y="1444916"/>
            <a:ext cx="3647080" cy="3113181"/>
          </a:xfrm>
          <a:prstGeom prst="rect">
            <a:avLst/>
          </a:prstGeom>
        </p:spPr>
      </p:pic>
      <p:sp>
        <p:nvSpPr>
          <p:cNvPr id="2" name="Rectangle 1"/>
          <p:cNvSpPr/>
          <p:nvPr/>
        </p:nvSpPr>
        <p:spPr>
          <a:xfrm>
            <a:off x="2226314" y="404221"/>
            <a:ext cx="6318606" cy="5839034"/>
          </a:xfrm>
          <a:prstGeom prst="rect">
            <a:avLst/>
          </a:prstGeom>
        </p:spPr>
        <p:txBody>
          <a:bodyPr wrap="square">
            <a:spAutoFit/>
          </a:bodyPr>
          <a:lstStyle/>
          <a:p>
            <a:pPr algn="ctr">
              <a:lnSpc>
                <a:spcPct val="107000"/>
              </a:lnSpc>
            </a:pPr>
            <a:r>
              <a:rPr lang="en-US" sz="2000" b="1">
                <a:solidFill>
                  <a:srgbClr val="00B050"/>
                </a:solidFill>
                <a:latin typeface="Arial" panose="020B0604020202020204" pitchFamily="34" charset="0"/>
                <a:ea typeface="Calibri" panose="020F0502020204030204" pitchFamily="34" charset="0"/>
                <a:cs typeface="Arial" panose="020B0604020202020204" pitchFamily="34" charset="0"/>
              </a:rPr>
              <a:t>            </a:t>
            </a:r>
          </a:p>
          <a:p>
            <a:pPr algn="ctr">
              <a:lnSpc>
                <a:spcPct val="107000"/>
              </a:lnSpc>
            </a:pPr>
            <a:endParaRPr lang="en-US" b="1">
              <a:solidFill>
                <a:srgbClr val="7030A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b="1">
                <a:solidFill>
                  <a:srgbClr val="0070C0"/>
                </a:solidFill>
                <a:latin typeface="Arial" panose="020B0604020202020204" pitchFamily="34" charset="0"/>
                <a:ea typeface="Calibri" panose="020F0502020204030204" pitchFamily="34" charset="0"/>
                <a:cs typeface="Arial" panose="020B0604020202020204" pitchFamily="34" charset="0"/>
              </a:rPr>
              <a:t>Tổng Chủ biên: PGS.TS Bùi Mạnh Hùng</a:t>
            </a:r>
            <a:endParaRPr lang="en-US">
              <a:solidFill>
                <a:srgbClr val="0070C0"/>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pPr>
            <a:r>
              <a:rPr lang="en-US" b="1">
                <a:solidFill>
                  <a:srgbClr val="0070C0"/>
                </a:solidFill>
                <a:latin typeface="Arial" panose="020B0604020202020204" pitchFamily="34" charset="0"/>
                <a:ea typeface="Calibri" panose="020F0502020204030204" pitchFamily="34" charset="0"/>
                <a:cs typeface="Arial" panose="020B0604020202020204" pitchFamily="34" charset="0"/>
              </a:rPr>
              <a:t>Chủ biên: PGS.TS Phan Huy Dũng</a:t>
            </a:r>
          </a:p>
          <a:p>
            <a:pPr marR="0" lvl="0" algn="just">
              <a:lnSpc>
                <a:spcPct val="125000"/>
              </a:lnSpc>
              <a:spcBef>
                <a:spcPts val="0"/>
              </a:spcBef>
              <a:spcAft>
                <a:spcPts val="0"/>
              </a:spcAft>
            </a:pPr>
            <a:endParaRPr lang="en-US" sz="2000" b="1">
              <a:solidFill>
                <a:srgbClr val="0070C0"/>
              </a:solidFill>
              <a:ea typeface="Calibri" panose="020F0502020204030204" pitchFamily="34" charset="0"/>
              <a:cs typeface="Arial" panose="020B0604020202020204" pitchFamily="34" charset="0"/>
            </a:endParaRPr>
          </a:p>
          <a:p>
            <a:pPr marR="0" lvl="0" algn="just">
              <a:lnSpc>
                <a:spcPct val="125000"/>
              </a:lnSpc>
              <a:spcBef>
                <a:spcPts val="0"/>
              </a:spcBef>
              <a:spcAft>
                <a:spcPts val="0"/>
              </a:spcAft>
            </a:pPr>
            <a:r>
              <a:rPr lang="en-US" sz="2000" b="1" err="1">
                <a:solidFill>
                  <a:srgbClr val="0070C0"/>
                </a:solidFill>
                <a:ea typeface="Calibri" panose="020F0502020204030204" pitchFamily="34" charset="0"/>
                <a:cs typeface="Arial" panose="020B0604020202020204" pitchFamily="34" charset="0"/>
              </a:rPr>
              <a:t>Tác</a:t>
            </a:r>
            <a:r>
              <a:rPr lang="en-US" sz="2000" b="1">
                <a:solidFill>
                  <a:srgbClr val="0070C0"/>
                </a:solidFill>
                <a:ea typeface="Calibri" panose="020F0502020204030204" pitchFamily="34" charset="0"/>
                <a:cs typeface="Arial" panose="020B0604020202020204" pitchFamily="34" charset="0"/>
              </a:rPr>
              <a:t> giả: </a:t>
            </a:r>
          </a:p>
          <a:p>
            <a:pPr lvl="0" algn="just">
              <a:lnSpc>
                <a:spcPct val="125000"/>
              </a:lnSpc>
            </a:pPr>
            <a:r>
              <a:rPr lang="vi-VN" sz="2000" b="1">
                <a:solidFill>
                  <a:srgbClr val="0070C0"/>
                </a:solidFill>
                <a:ea typeface="Calibri" panose="020F0502020204030204" pitchFamily="34" charset="0"/>
                <a:cs typeface="Arial" panose="020B0604020202020204" pitchFamily="34" charset="0"/>
              </a:rPr>
              <a:t>TS </a:t>
            </a:r>
            <a:r>
              <a:rPr lang="en-US" sz="2000" b="1">
                <a:solidFill>
                  <a:srgbClr val="0070C0"/>
                </a:solidFill>
                <a:ea typeface="Calibri" panose="020F0502020204030204" pitchFamily="34" charset="0"/>
                <a:cs typeface="Arial" panose="020B0604020202020204" pitchFamily="34" charset="0"/>
              </a:rPr>
              <a:t>Trần Ngọc Hiếu</a:t>
            </a:r>
            <a:endParaRPr lang="vi-VN" sz="2000" b="1">
              <a:solidFill>
                <a:srgbClr val="0070C0"/>
              </a:solidFill>
              <a:ea typeface="Calibri" panose="020F0502020204030204" pitchFamily="34" charset="0"/>
              <a:cs typeface="Arial" panose="020B0604020202020204" pitchFamily="34" charset="0"/>
            </a:endParaRPr>
          </a:p>
          <a:p>
            <a:pPr algn="just">
              <a:lnSpc>
                <a:spcPct val="125000"/>
              </a:lnSpc>
            </a:pPr>
            <a:r>
              <a:rPr lang="vi-VN" sz="2000" b="1">
                <a:solidFill>
                  <a:srgbClr val="0070C0"/>
                </a:solidFill>
                <a:ea typeface="Calibri" panose="020F0502020204030204" pitchFamily="34" charset="0"/>
                <a:cs typeface="Arial" panose="020B0604020202020204" pitchFamily="34" charset="0"/>
              </a:rPr>
              <a:t>TS </a:t>
            </a:r>
            <a:r>
              <a:rPr lang="en-US" sz="2000" b="1">
                <a:solidFill>
                  <a:srgbClr val="0070C0"/>
                </a:solidFill>
                <a:ea typeface="Calibri" panose="020F0502020204030204" pitchFamily="34" charset="0"/>
                <a:cs typeface="Arial" panose="020B0604020202020204" pitchFamily="34" charset="0"/>
              </a:rPr>
              <a:t>Nguyễn Thị Diệu Linh</a:t>
            </a:r>
          </a:p>
          <a:p>
            <a:pPr algn="just">
              <a:lnSpc>
                <a:spcPct val="125000"/>
              </a:lnSpc>
            </a:pPr>
            <a:r>
              <a:rPr lang="en-US" sz="2000" b="1">
                <a:solidFill>
                  <a:srgbClr val="0070C0"/>
                </a:solidFill>
                <a:ea typeface="Calibri" panose="020F0502020204030204" pitchFamily="34" charset="0"/>
                <a:cs typeface="Arial" panose="020B0604020202020204" pitchFamily="34" charset="0"/>
              </a:rPr>
              <a:t>TS </a:t>
            </a:r>
            <a:r>
              <a:rPr lang="en-US" sz="2000" b="1" err="1">
                <a:solidFill>
                  <a:srgbClr val="0070C0"/>
                </a:solidFill>
                <a:ea typeface="Calibri" panose="020F0502020204030204" pitchFamily="34" charset="0"/>
                <a:cs typeface="Arial" panose="020B0604020202020204" pitchFamily="34" charset="0"/>
              </a:rPr>
              <a:t>Đặng</a:t>
            </a:r>
            <a:r>
              <a:rPr lang="en-US" sz="2000" b="1">
                <a:solidFill>
                  <a:srgbClr val="0070C0"/>
                </a:solidFill>
                <a:ea typeface="Calibri" panose="020F0502020204030204" pitchFamily="34" charset="0"/>
                <a:cs typeface="Arial" panose="020B0604020202020204" pitchFamily="34" charset="0"/>
              </a:rPr>
              <a:t> </a:t>
            </a:r>
            <a:r>
              <a:rPr lang="en-US" sz="2000" b="1" err="1">
                <a:solidFill>
                  <a:srgbClr val="0070C0"/>
                </a:solidFill>
                <a:ea typeface="Calibri" panose="020F0502020204030204" pitchFamily="34" charset="0"/>
                <a:cs typeface="Arial" panose="020B0604020202020204" pitchFamily="34" charset="0"/>
              </a:rPr>
              <a:t>Lưu</a:t>
            </a:r>
            <a:endParaRPr lang="en-US" sz="2000" b="1">
              <a:solidFill>
                <a:srgbClr val="0070C0"/>
              </a:solidFill>
              <a:ea typeface="Calibri" panose="020F0502020204030204" pitchFamily="34" charset="0"/>
              <a:cs typeface="Arial" panose="020B0604020202020204" pitchFamily="34" charset="0"/>
            </a:endParaRPr>
          </a:p>
          <a:p>
            <a:pPr algn="just">
              <a:lnSpc>
                <a:spcPct val="125000"/>
              </a:lnSpc>
            </a:pPr>
            <a:r>
              <a:rPr lang="en-US" sz="2000" b="1">
                <a:solidFill>
                  <a:srgbClr val="0070C0"/>
                </a:solidFill>
                <a:ea typeface="Calibri" panose="020F0502020204030204" pitchFamily="34" charset="0"/>
                <a:cs typeface="Arial" panose="020B0604020202020204" pitchFamily="34" charset="0"/>
              </a:rPr>
              <a:t>TS </a:t>
            </a:r>
            <a:r>
              <a:rPr lang="en-US" sz="2000" b="1" err="1">
                <a:solidFill>
                  <a:srgbClr val="0070C0"/>
                </a:solidFill>
                <a:ea typeface="Calibri" panose="020F0502020204030204" pitchFamily="34" charset="0"/>
                <a:cs typeface="Arial" panose="020B0604020202020204" pitchFamily="34" charset="0"/>
              </a:rPr>
              <a:t>Trần</a:t>
            </a:r>
            <a:r>
              <a:rPr lang="en-US" sz="2000" b="1">
                <a:solidFill>
                  <a:srgbClr val="0070C0"/>
                </a:solidFill>
                <a:ea typeface="Calibri" panose="020F0502020204030204" pitchFamily="34" charset="0"/>
                <a:cs typeface="Arial" panose="020B0604020202020204" pitchFamily="34" charset="0"/>
              </a:rPr>
              <a:t> </a:t>
            </a:r>
            <a:r>
              <a:rPr lang="en-US" sz="2000" b="1" err="1">
                <a:solidFill>
                  <a:srgbClr val="0070C0"/>
                </a:solidFill>
                <a:ea typeface="Calibri" panose="020F0502020204030204" pitchFamily="34" charset="0"/>
                <a:cs typeface="Arial" panose="020B0604020202020204" pitchFamily="34" charset="0"/>
              </a:rPr>
              <a:t>Hạnh</a:t>
            </a:r>
            <a:r>
              <a:rPr lang="en-US" sz="2000" b="1">
                <a:solidFill>
                  <a:srgbClr val="0070C0"/>
                </a:solidFill>
                <a:ea typeface="Calibri" panose="020F0502020204030204" pitchFamily="34" charset="0"/>
                <a:cs typeface="Arial" panose="020B0604020202020204" pitchFamily="34" charset="0"/>
              </a:rPr>
              <a:t> Mai</a:t>
            </a:r>
          </a:p>
          <a:p>
            <a:pPr algn="just">
              <a:lnSpc>
                <a:spcPct val="125000"/>
              </a:lnSpc>
            </a:pPr>
            <a:r>
              <a:rPr lang="en-US" sz="2000" b="1">
                <a:solidFill>
                  <a:srgbClr val="0070C0"/>
                </a:solidFill>
                <a:ea typeface="Calibri" panose="020F0502020204030204" pitchFamily="34" charset="0"/>
                <a:cs typeface="Arial" panose="020B0604020202020204" pitchFamily="34" charset="0"/>
              </a:rPr>
              <a:t>PGS.TS Hà Văn Minh</a:t>
            </a:r>
          </a:p>
          <a:p>
            <a:pPr algn="just">
              <a:lnSpc>
                <a:spcPct val="125000"/>
              </a:lnSpc>
            </a:pPr>
            <a:r>
              <a:rPr lang="en-US" sz="2000" b="1">
                <a:solidFill>
                  <a:srgbClr val="0070C0"/>
                </a:solidFill>
                <a:ea typeface="Calibri" panose="020F0502020204030204" pitchFamily="34" charset="0"/>
                <a:cs typeface="Arial" panose="020B0604020202020204" pitchFamily="34" charset="0"/>
              </a:rPr>
              <a:t>TS Nguyễn Thị Ngọc Minh</a:t>
            </a:r>
          </a:p>
          <a:p>
            <a:pPr algn="just">
              <a:lnSpc>
                <a:spcPct val="125000"/>
              </a:lnSpc>
            </a:pPr>
            <a:r>
              <a:rPr lang="en-US" sz="2000" b="1">
                <a:solidFill>
                  <a:srgbClr val="0070C0"/>
                </a:solidFill>
                <a:ea typeface="Calibri" panose="020F0502020204030204" pitchFamily="34" charset="0"/>
                <a:cs typeface="Arial" panose="020B0604020202020204" pitchFamily="34" charset="0"/>
              </a:rPr>
              <a:t>TS Nguyễn Thị Nương</a:t>
            </a:r>
          </a:p>
          <a:p>
            <a:pPr algn="just">
              <a:lnSpc>
                <a:spcPct val="125000"/>
              </a:lnSpc>
            </a:pPr>
            <a:r>
              <a:rPr lang="en-US" sz="2000" b="1">
                <a:solidFill>
                  <a:srgbClr val="0070C0"/>
                </a:solidFill>
                <a:ea typeface="Calibri" panose="020F0502020204030204" pitchFamily="34" charset="0"/>
                <a:cs typeface="Arial" panose="020B0604020202020204" pitchFamily="34" charset="0"/>
              </a:rPr>
              <a:t>PGS.TS Đỗ </a:t>
            </a:r>
            <a:r>
              <a:rPr lang="en-US" sz="2000" b="1" err="1">
                <a:solidFill>
                  <a:srgbClr val="0070C0"/>
                </a:solidFill>
                <a:ea typeface="Calibri" panose="020F0502020204030204" pitchFamily="34" charset="0"/>
                <a:cs typeface="Arial" panose="020B0604020202020204" pitchFamily="34" charset="0"/>
              </a:rPr>
              <a:t>Hải</a:t>
            </a:r>
            <a:r>
              <a:rPr lang="en-US" sz="2000" b="1">
                <a:solidFill>
                  <a:srgbClr val="0070C0"/>
                </a:solidFill>
                <a:ea typeface="Calibri" panose="020F0502020204030204" pitchFamily="34" charset="0"/>
                <a:cs typeface="Arial" panose="020B0604020202020204" pitchFamily="34" charset="0"/>
              </a:rPr>
              <a:t> </a:t>
            </a:r>
            <a:r>
              <a:rPr lang="en-US" sz="2000" b="1" err="1">
                <a:solidFill>
                  <a:srgbClr val="0070C0"/>
                </a:solidFill>
                <a:ea typeface="Calibri" panose="020F0502020204030204" pitchFamily="34" charset="0"/>
                <a:cs typeface="Arial" panose="020B0604020202020204" pitchFamily="34" charset="0"/>
              </a:rPr>
              <a:t>Phong</a:t>
            </a:r>
            <a:endParaRPr lang="en-US" sz="2000" b="1">
              <a:solidFill>
                <a:srgbClr val="0070C0"/>
              </a:solidFill>
              <a:ea typeface="Calibri" panose="020F0502020204030204" pitchFamily="34" charset="0"/>
              <a:cs typeface="Arial" panose="020B0604020202020204" pitchFamily="34" charset="0"/>
            </a:endParaRPr>
          </a:p>
          <a:p>
            <a:pPr algn="just">
              <a:lnSpc>
                <a:spcPct val="125000"/>
              </a:lnSpc>
            </a:pPr>
            <a:r>
              <a:rPr lang="en-US" sz="2000" b="1">
                <a:solidFill>
                  <a:srgbClr val="0070C0"/>
                </a:solidFill>
                <a:ea typeface="Calibri" panose="020F0502020204030204" pitchFamily="34" charset="0"/>
                <a:cs typeface="Arial" panose="020B0604020202020204" pitchFamily="34" charset="0"/>
              </a:rPr>
              <a:t>PGS.TS. </a:t>
            </a:r>
            <a:r>
              <a:rPr lang="en-US" sz="2000" b="1" err="1">
                <a:solidFill>
                  <a:srgbClr val="0070C0"/>
                </a:solidFill>
                <a:ea typeface="Calibri" panose="020F0502020204030204" pitchFamily="34" charset="0"/>
                <a:cs typeface="Arial" panose="020B0604020202020204" pitchFamily="34" charset="0"/>
              </a:rPr>
              <a:t>Nguyễn</a:t>
            </a:r>
            <a:r>
              <a:rPr lang="en-US" sz="2000" b="1">
                <a:solidFill>
                  <a:srgbClr val="0070C0"/>
                </a:solidFill>
                <a:ea typeface="Calibri" panose="020F0502020204030204" pitchFamily="34" charset="0"/>
                <a:cs typeface="Arial" panose="020B0604020202020204" pitchFamily="34" charset="0"/>
              </a:rPr>
              <a:t> </a:t>
            </a:r>
            <a:r>
              <a:rPr lang="en-US" sz="2000" b="1" err="1">
                <a:solidFill>
                  <a:srgbClr val="0070C0"/>
                </a:solidFill>
                <a:ea typeface="Calibri" panose="020F0502020204030204" pitchFamily="34" charset="0"/>
                <a:cs typeface="Arial" panose="020B0604020202020204" pitchFamily="34" charset="0"/>
              </a:rPr>
              <a:t>Thị</a:t>
            </a:r>
            <a:r>
              <a:rPr lang="en-US" sz="2000" b="1">
                <a:solidFill>
                  <a:srgbClr val="0070C0"/>
                </a:solidFill>
                <a:ea typeface="Calibri" panose="020F0502020204030204" pitchFamily="34" charset="0"/>
                <a:cs typeface="Arial" panose="020B0604020202020204" pitchFamily="34" charset="0"/>
              </a:rPr>
              <a:t> </a:t>
            </a:r>
            <a:r>
              <a:rPr lang="en-US" sz="2000" b="1" err="1">
                <a:solidFill>
                  <a:srgbClr val="0070C0"/>
                </a:solidFill>
                <a:ea typeface="Calibri" panose="020F0502020204030204" pitchFamily="34" charset="0"/>
                <a:cs typeface="Arial" panose="020B0604020202020204" pitchFamily="34" charset="0"/>
              </a:rPr>
              <a:t>Hồng</a:t>
            </a:r>
            <a:r>
              <a:rPr lang="en-US" sz="2000" b="1">
                <a:solidFill>
                  <a:srgbClr val="0070C0"/>
                </a:solidFill>
                <a:ea typeface="Calibri" panose="020F0502020204030204" pitchFamily="34" charset="0"/>
                <a:cs typeface="Arial" panose="020B0604020202020204" pitchFamily="34" charset="0"/>
              </a:rPr>
              <a:t> </a:t>
            </a:r>
            <a:r>
              <a:rPr lang="en-US" sz="2000" b="1" err="1">
                <a:solidFill>
                  <a:srgbClr val="0070C0"/>
                </a:solidFill>
                <a:ea typeface="Calibri" panose="020F0502020204030204" pitchFamily="34" charset="0"/>
                <a:cs typeface="Arial" panose="020B0604020202020204" pitchFamily="34" charset="0"/>
              </a:rPr>
              <a:t>Vân</a:t>
            </a:r>
            <a:endParaRPr lang="en-US" sz="2000" b="1">
              <a:solidFill>
                <a:srgbClr val="0070C0"/>
              </a:solidFill>
              <a:ea typeface="Calibri" panose="020F0502020204030204" pitchFamily="34" charset="0"/>
              <a:cs typeface="Arial" panose="020B0604020202020204" pitchFamily="34" charset="0"/>
            </a:endParaRPr>
          </a:p>
          <a:p>
            <a:pPr algn="just">
              <a:lnSpc>
                <a:spcPct val="107000"/>
              </a:lnSpc>
            </a:pPr>
            <a:endParaRPr lang="en-US" b="1">
              <a:solidFill>
                <a:srgbClr val="0070C0"/>
              </a:solidFill>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3578ED5-33FF-4B01-BB23-1F53306F2A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2947" y="1503968"/>
            <a:ext cx="3647080" cy="3113181"/>
          </a:xfrm>
          <a:prstGeom prst="rect">
            <a:avLst/>
          </a:prstGeom>
        </p:spPr>
      </p:pic>
      <p:sp>
        <p:nvSpPr>
          <p:cNvPr id="6" name="Slide Number Placeholder 5"/>
          <p:cNvSpPr>
            <a:spLocks noGrp="1"/>
          </p:cNvSpPr>
          <p:nvPr>
            <p:ph type="sldNum" sz="quarter" idx="12"/>
          </p:nvPr>
        </p:nvSpPr>
        <p:spPr/>
        <p:txBody>
          <a:bodyPr/>
          <a:lstStyle/>
          <a:p>
            <a:fld id="{0C846248-0222-4A3A-B22E-4E2A0B918D57}" type="slidenum">
              <a:rPr lang="en-US" smtClean="0"/>
              <a:pPr/>
              <a:t>4</a:t>
            </a:fld>
            <a:endParaRPr lang="en-US"/>
          </a:p>
        </p:txBody>
      </p:sp>
    </p:spTree>
    <p:extLst>
      <p:ext uri="{BB962C8B-B14F-4D97-AF65-F5344CB8AC3E}">
        <p14:creationId xmlns:p14="http://schemas.microsoft.com/office/powerpoint/2010/main" val="4255744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508601"/>
          </a:xfrm>
          <a:prstGeom prst="rect">
            <a:avLst/>
          </a:prstGeom>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5" name="Rectangle 4"/>
          <p:cNvSpPr/>
          <p:nvPr/>
        </p:nvSpPr>
        <p:spPr>
          <a:xfrm>
            <a:off x="636998" y="1318470"/>
            <a:ext cx="6883475" cy="4247317"/>
          </a:xfrm>
          <a:prstGeom prst="rect">
            <a:avLst/>
          </a:prstGeom>
        </p:spPr>
        <p:txBody>
          <a:bodyPr wrap="square">
            <a:spAutoFit/>
          </a:bodyPr>
          <a:lstStyle/>
          <a:p>
            <a:pPr indent="228600" algn="just">
              <a:lnSpc>
                <a:spcPct val="125000"/>
              </a:lnSpc>
            </a:pP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Chuyên</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3.</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giới</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thiệu</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thơ</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truyện</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ngắn</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tiểu</a:t>
            </a:r>
            <a:r>
              <a:rPr lang="en-US" sz="2400" b="1"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i="1" err="1">
                <a:solidFill>
                  <a:srgbClr val="002060"/>
                </a:solidFill>
                <a:latin typeface="Arial" panose="020B0604020202020204" pitchFamily="34" charset="0"/>
                <a:ea typeface="Calibri" panose="020F0502020204030204" pitchFamily="34" charset="0"/>
                <a:cs typeface="Arial" panose="020B0604020202020204" pitchFamily="34" charset="0"/>
              </a:rPr>
              <a:t>thuyết</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228600" algn="just">
              <a:lnSpc>
                <a:spcPct val="125000"/>
              </a:lnSpc>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Mở</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Tri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quát</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228600" algn="just">
              <a:lnSpc>
                <a:spcPct val="125000"/>
              </a:lnSpc>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truyện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ngắn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thuyết</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228600" algn="just">
              <a:lnSpc>
                <a:spcPct val="125000"/>
              </a:lnSpc>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2.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thiệu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truyện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ngắn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thuyết</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a:p>
            <a:pPr indent="228600" algn="just">
              <a:lnSpc>
                <a:spcPct val="125000"/>
              </a:lnSpc>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3.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thiệu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dưới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truyện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ngắn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thuyết</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6605" y="0"/>
            <a:ext cx="4365395" cy="6130637"/>
          </a:xfrm>
          <a:prstGeom prst="rect">
            <a:avLst/>
          </a:prstGeom>
        </p:spPr>
      </p:pic>
      <p:sp>
        <p:nvSpPr>
          <p:cNvPr id="4" name="Slide Number Placeholder 3"/>
          <p:cNvSpPr>
            <a:spLocks noGrp="1"/>
          </p:cNvSpPr>
          <p:nvPr>
            <p:ph type="sldNum" sz="quarter" idx="12"/>
          </p:nvPr>
        </p:nvSpPr>
        <p:spPr/>
        <p:txBody>
          <a:bodyPr/>
          <a:lstStyle/>
          <a:p>
            <a:fld id="{0C846248-0222-4A3A-B22E-4E2A0B918D57}" type="slidenum">
              <a:rPr lang="en-US" smtClean="0"/>
              <a:pPr/>
              <a:t>40</a:t>
            </a:fld>
            <a:endParaRPr lang="en-US"/>
          </a:p>
        </p:txBody>
      </p:sp>
    </p:spTree>
    <p:extLst>
      <p:ext uri="{BB962C8B-B14F-4D97-AF65-F5344CB8AC3E}">
        <p14:creationId xmlns:p14="http://schemas.microsoft.com/office/powerpoint/2010/main" val="2164226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0021" y="1588621"/>
            <a:ext cx="9624290" cy="38790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200000"/>
              </a:lnSpc>
            </a:pPr>
            <a:endParaRPr lang="en-US" sz="3200" b="1" dirty="0" smtClean="0">
              <a:solidFill>
                <a:srgbClr val="002060"/>
              </a:solidFill>
              <a:latin typeface="Arial"/>
              <a:ea typeface="Arial"/>
              <a:cs typeface="Arial"/>
            </a:endParaRPr>
          </a:p>
          <a:p>
            <a:pPr algn="ctr">
              <a:lnSpc>
                <a:spcPct val="200000"/>
              </a:lnSpc>
            </a:pPr>
            <a:r>
              <a:rPr lang="en-US" sz="3200" b="1" dirty="0" smtClean="0">
                <a:solidFill>
                  <a:srgbClr val="002060"/>
                </a:solidFill>
                <a:latin typeface="Arial"/>
                <a:ea typeface="Arial"/>
                <a:cs typeface="Arial"/>
              </a:rPr>
              <a:t>SÁCH </a:t>
            </a:r>
            <a:r>
              <a:rPr lang="en-US" sz="3200" b="1" dirty="0">
                <a:solidFill>
                  <a:srgbClr val="002060"/>
                </a:solidFill>
                <a:latin typeface="Arial"/>
                <a:ea typeface="Arial"/>
                <a:cs typeface="Arial"/>
              </a:rPr>
              <a:t>GIÁO VIÊN</a:t>
            </a:r>
            <a:r>
              <a:rPr lang="vi-VN" sz="3200" b="1" dirty="0">
                <a:solidFill>
                  <a:srgbClr val="002060"/>
                </a:solidFill>
                <a:latin typeface="Arial"/>
                <a:ea typeface="Arial"/>
                <a:cs typeface="Arial"/>
              </a:rPr>
              <a:t> VÀ TÀI LIỆU BỔ TRỢ</a:t>
            </a:r>
            <a:endParaRPr lang="en-US" sz="3200" b="1" dirty="0">
              <a:solidFill>
                <a:srgbClr val="002060"/>
              </a:solidFill>
              <a:latin typeface="Arial"/>
              <a:ea typeface="Arial"/>
              <a:cs typeface="Arial"/>
            </a:endParaRPr>
          </a:p>
          <a:p>
            <a:pPr algn="ctr">
              <a:lnSpc>
                <a:spcPct val="200000"/>
              </a:lnSpc>
            </a:pPr>
            <a:endParaRPr lang="en-US" sz="3200" b="1" dirty="0">
              <a:solidFill>
                <a:srgbClr val="002060"/>
              </a:solidFill>
              <a:latin typeface="Arial"/>
              <a:ea typeface="Arial"/>
              <a:cs typeface="Arial"/>
            </a:endParaRPr>
          </a:p>
          <a:p>
            <a:pPr algn="ctr">
              <a:lnSpc>
                <a:spcPct val="200000"/>
              </a:lnSpc>
            </a:pPr>
            <a:endParaRPr lang="en-US" sz="3200" b="1" dirty="0">
              <a:solidFill>
                <a:srgbClr val="002060"/>
              </a:solidFill>
              <a:latin typeface="Arial"/>
              <a:ea typeface="Arial"/>
              <a:cs typeface="Aria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41</a:t>
            </a:fld>
            <a:endParaRPr lang="en-US"/>
          </a:p>
        </p:txBody>
      </p:sp>
    </p:spTree>
    <p:extLst>
      <p:ext uri="{BB962C8B-B14F-4D97-AF65-F5344CB8AC3E}">
        <p14:creationId xmlns:p14="http://schemas.microsoft.com/office/powerpoint/2010/main" val="2240502864"/>
      </p:ext>
    </p:extLst>
  </p:cSld>
  <p:clrMapOvr>
    <a:masterClrMapping/>
  </p:clrMapOvr>
  <p:transition spd="slow">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562074153"/>
              </p:ext>
            </p:extLst>
          </p:nvPr>
        </p:nvGraphicFramePr>
        <p:xfrm>
          <a:off x="1632050" y="914400"/>
          <a:ext cx="8128000" cy="4842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0C846248-0222-4A3A-B22E-4E2A0B918D57}" type="slidenum">
              <a:rPr lang="en-US" smtClean="0"/>
              <a:pPr/>
              <a:t>42</a:t>
            </a:fld>
            <a:endParaRPr lang="en-US"/>
          </a:p>
        </p:txBody>
      </p:sp>
    </p:spTree>
    <p:extLst>
      <p:ext uri="{BB962C8B-B14F-4D97-AF65-F5344CB8AC3E}">
        <p14:creationId xmlns:p14="http://schemas.microsoft.com/office/powerpoint/2010/main" val="169140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graphicEl>
                                              <a:dgm id="{CD69F758-C9DE-419B-AF04-99173FF6CF33}"/>
                                            </p:graphicEl>
                                          </p:spTgt>
                                        </p:tgtEl>
                                        <p:attrNameLst>
                                          <p:attrName>style.visibility</p:attrName>
                                        </p:attrNameLst>
                                      </p:cBhvr>
                                      <p:to>
                                        <p:strVal val="visible"/>
                                      </p:to>
                                    </p:set>
                                    <p:animEffect transition="in" filter="barn(inVertical)">
                                      <p:cBhvr>
                                        <p:cTn id="7" dur="500"/>
                                        <p:tgtEl>
                                          <p:spTgt spid="5">
                                            <p:graphicEl>
                                              <a:dgm id="{CD69F758-C9DE-419B-AF04-99173FF6CF33}"/>
                                            </p:graphic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graphicEl>
                                              <a:dgm id="{854E26D2-78BC-4CA8-9F51-1F9CA3A2A7CF}"/>
                                            </p:graphicEl>
                                          </p:spTgt>
                                        </p:tgtEl>
                                        <p:attrNameLst>
                                          <p:attrName>style.visibility</p:attrName>
                                        </p:attrNameLst>
                                      </p:cBhvr>
                                      <p:to>
                                        <p:strVal val="visible"/>
                                      </p:to>
                                    </p:set>
                                    <p:animEffect transition="in" filter="barn(inVertical)">
                                      <p:cBhvr>
                                        <p:cTn id="11" dur="500"/>
                                        <p:tgtEl>
                                          <p:spTgt spid="5">
                                            <p:graphicEl>
                                              <a:dgm id="{854E26D2-78BC-4CA8-9F51-1F9CA3A2A7CF}"/>
                                            </p:graphic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graphicEl>
                                              <a:dgm id="{3CEEA96B-BB8B-4E67-A8D0-737518999515}"/>
                                            </p:graphicEl>
                                          </p:spTgt>
                                        </p:tgtEl>
                                        <p:attrNameLst>
                                          <p:attrName>style.visibility</p:attrName>
                                        </p:attrNameLst>
                                      </p:cBhvr>
                                      <p:to>
                                        <p:strVal val="visible"/>
                                      </p:to>
                                    </p:set>
                                    <p:animEffect transition="in" filter="barn(inVertical)">
                                      <p:cBhvr>
                                        <p:cTn id="15" dur="500"/>
                                        <p:tgtEl>
                                          <p:spTgt spid="5">
                                            <p:graphicEl>
                                              <a:dgm id="{3CEEA96B-BB8B-4E67-A8D0-737518999515}"/>
                                            </p:graphic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5">
                                            <p:graphicEl>
                                              <a:dgm id="{C5D5316F-40CD-42CE-9666-99AD4CC6AB19}"/>
                                            </p:graphicEl>
                                          </p:spTgt>
                                        </p:tgtEl>
                                        <p:attrNameLst>
                                          <p:attrName>style.visibility</p:attrName>
                                        </p:attrNameLst>
                                      </p:cBhvr>
                                      <p:to>
                                        <p:strVal val="visible"/>
                                      </p:to>
                                    </p:set>
                                    <p:animEffect transition="in" filter="barn(inVertical)">
                                      <p:cBhvr>
                                        <p:cTn id="19" dur="500"/>
                                        <p:tgtEl>
                                          <p:spTgt spid="5">
                                            <p:graphicEl>
                                              <a:dgm id="{C5D5316F-40CD-42CE-9666-99AD4CC6AB19}"/>
                                            </p:graphic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5">
                                            <p:graphicEl>
                                              <a:dgm id="{05F57A28-AF6B-49D9-B042-42F023F23882}"/>
                                            </p:graphicEl>
                                          </p:spTgt>
                                        </p:tgtEl>
                                        <p:attrNameLst>
                                          <p:attrName>style.visibility</p:attrName>
                                        </p:attrNameLst>
                                      </p:cBhvr>
                                      <p:to>
                                        <p:strVal val="visible"/>
                                      </p:to>
                                    </p:set>
                                    <p:animEffect transition="in" filter="barn(inVertical)">
                                      <p:cBhvr>
                                        <p:cTn id="23" dur="500"/>
                                        <p:tgtEl>
                                          <p:spTgt spid="5">
                                            <p:graphicEl>
                                              <a:dgm id="{05F57A28-AF6B-49D9-B042-42F023F23882}"/>
                                            </p:graphicEl>
                                          </p:spTgt>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5">
                                            <p:graphicEl>
                                              <a:dgm id="{CE0274B8-C287-45A6-928B-6CBDA38CB7F9}"/>
                                            </p:graphicEl>
                                          </p:spTgt>
                                        </p:tgtEl>
                                        <p:attrNameLst>
                                          <p:attrName>style.visibility</p:attrName>
                                        </p:attrNameLst>
                                      </p:cBhvr>
                                      <p:to>
                                        <p:strVal val="visible"/>
                                      </p:to>
                                    </p:set>
                                    <p:animEffect transition="in" filter="barn(inVertical)">
                                      <p:cBhvr>
                                        <p:cTn id="27" dur="500"/>
                                        <p:tgtEl>
                                          <p:spTgt spid="5">
                                            <p:graphicEl>
                                              <a:dgm id="{CE0274B8-C287-45A6-928B-6CBDA38CB7F9}"/>
                                            </p:graphic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5">
                                            <p:graphicEl>
                                              <a:dgm id="{437C7E8B-F7A1-4BF8-8E0C-3272BA8DAB70}"/>
                                            </p:graphicEl>
                                          </p:spTgt>
                                        </p:tgtEl>
                                        <p:attrNameLst>
                                          <p:attrName>style.visibility</p:attrName>
                                        </p:attrNameLst>
                                      </p:cBhvr>
                                      <p:to>
                                        <p:strVal val="visible"/>
                                      </p:to>
                                    </p:set>
                                    <p:animEffect transition="in" filter="barn(inVertical)">
                                      <p:cBhvr>
                                        <p:cTn id="31" dur="500"/>
                                        <p:tgtEl>
                                          <p:spTgt spid="5">
                                            <p:graphicEl>
                                              <a:dgm id="{437C7E8B-F7A1-4BF8-8E0C-3272BA8DAB70}"/>
                                            </p:graphicEl>
                                          </p:spTgt>
                                        </p:tgtEl>
                                      </p:cBhvr>
                                    </p:animEffect>
                                  </p:childTnLst>
                                </p:cTn>
                              </p:par>
                            </p:childTnLst>
                          </p:cTn>
                        </p:par>
                        <p:par>
                          <p:cTn id="32" fill="hold">
                            <p:stCondLst>
                              <p:cond delay="3500"/>
                            </p:stCondLst>
                            <p:childTnLst>
                              <p:par>
                                <p:cTn id="33" presetID="16" presetClass="entr" presetSubtype="21" fill="hold" grpId="0" nodeType="afterEffect">
                                  <p:stCondLst>
                                    <p:cond delay="0"/>
                                  </p:stCondLst>
                                  <p:childTnLst>
                                    <p:set>
                                      <p:cBhvr>
                                        <p:cTn id="34" dur="1" fill="hold">
                                          <p:stCondLst>
                                            <p:cond delay="0"/>
                                          </p:stCondLst>
                                        </p:cTn>
                                        <p:tgtEl>
                                          <p:spTgt spid="5">
                                            <p:graphicEl>
                                              <a:dgm id="{DB12A80B-1958-4DA0-92FF-D3EA5D989456}"/>
                                            </p:graphicEl>
                                          </p:spTgt>
                                        </p:tgtEl>
                                        <p:attrNameLst>
                                          <p:attrName>style.visibility</p:attrName>
                                        </p:attrNameLst>
                                      </p:cBhvr>
                                      <p:to>
                                        <p:strVal val="visible"/>
                                      </p:to>
                                    </p:set>
                                    <p:animEffect transition="in" filter="barn(inVertical)">
                                      <p:cBhvr>
                                        <p:cTn id="35" dur="500"/>
                                        <p:tgtEl>
                                          <p:spTgt spid="5">
                                            <p:graphicEl>
                                              <a:dgm id="{DB12A80B-1958-4DA0-92FF-D3EA5D98945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08107" y="1072956"/>
            <a:ext cx="10577877" cy="3939540"/>
          </a:xfrm>
          <a:prstGeom prst="rect">
            <a:avLst/>
          </a:prstGeom>
          <a:solidFill>
            <a:schemeClr val="accent5">
              <a:lumMod val="20000"/>
              <a:lumOff val="80000"/>
            </a:schemeClr>
          </a:solidFill>
        </p:spPr>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Tương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ứng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với</a:t>
            </a:r>
            <a:r>
              <a:rPr lang="en-US" sz="2400">
                <a:solidFill>
                  <a:srgbClr val="002060"/>
                </a:solidFill>
                <a:latin typeface="Arial" panose="020B0604020202020204" pitchFamily="34" charset="0"/>
                <a:cs typeface="Arial" panose="020B0604020202020204" pitchFamily="34" charset="0"/>
              </a:rPr>
              <a:t> SGK </a:t>
            </a:r>
            <a:r>
              <a:rPr lang="en-US" sz="2400" err="1">
                <a:solidFill>
                  <a:srgbClr val="002060"/>
                </a:solidFill>
                <a:latin typeface="Arial" panose="020B0604020202020204" pitchFamily="34" charset="0"/>
                <a:cs typeface="Arial" panose="020B0604020202020204" pitchFamily="34" charset="0"/>
              </a:rPr>
              <a:t>là</a:t>
            </a:r>
            <a:r>
              <a:rPr lang="en-US" sz="2400">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Sách</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giáo</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viên</a:t>
            </a:r>
            <a:r>
              <a:rPr lang="en-US" sz="2400" b="1">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(SGV) </a:t>
            </a:r>
            <a:r>
              <a:rPr lang="en-US" sz="2400" err="1">
                <a:solidFill>
                  <a:srgbClr val="002060"/>
                </a:solidFill>
                <a:latin typeface="Arial" panose="020B0604020202020204" pitchFamily="34" charset="0"/>
                <a:cs typeface="Arial" panose="020B0604020202020204" pitchFamily="34" charset="0"/>
              </a:rPr>
              <a:t>gồm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hai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dành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cho</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10</a:t>
            </a:r>
            <a:r>
              <a:rPr lang="en-US" sz="2400">
                <a:solidFill>
                  <a:srgbClr val="002060"/>
                </a:solidFill>
                <a:latin typeface="Arial" panose="020B0604020202020204" pitchFamily="34" charset="0"/>
                <a:cs typeface="Arial" panose="020B0604020202020204" pitchFamily="34" charset="0"/>
              </a:rPr>
              <a:t> ở 2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kì</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một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dành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cho</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Chuyên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đề</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học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tập</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10</a:t>
            </a:r>
            <a:r>
              <a:rPr lang="en-US" sz="2400">
                <a:solidFill>
                  <a:srgbClr val="002060"/>
                </a:solidFill>
                <a:latin typeface="Arial" panose="020B0604020202020204" pitchFamily="34" charset="0"/>
                <a:cs typeface="Arial" panose="020B0604020202020204" pitchFamily="34" charset="0"/>
              </a:rPr>
              <a:t>. </a:t>
            </a:r>
          </a:p>
          <a:p>
            <a:pPr indent="228600" algn="just">
              <a:lnSpc>
                <a:spcPct val="125000"/>
              </a:lnSpc>
              <a:spcBef>
                <a:spcPts val="600"/>
              </a:spcBef>
              <a:spcAft>
                <a:spcPts val="600"/>
              </a:spcAft>
            </a:pPr>
            <a:r>
              <a:rPr lang="en-US" sz="2400">
                <a:solidFill>
                  <a:srgbClr val="002060"/>
                </a:solidFill>
                <a:latin typeface="Arial" panose="020B0604020202020204" pitchFamily="34" charset="0"/>
                <a:cs typeface="Arial" panose="020B0604020202020204" pitchFamily="34" charset="0"/>
              </a:rPr>
              <a:t>  SGV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những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hướng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dẫn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hoạt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động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rất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cụ</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bảo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đảm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mọi</a:t>
            </a:r>
            <a:r>
              <a:rPr lang="en-US" sz="2400">
                <a:solidFill>
                  <a:srgbClr val="002060"/>
                </a:solidFill>
                <a:latin typeface="Arial" panose="020B0604020202020204" pitchFamily="34" charset="0"/>
                <a:cs typeface="Arial" panose="020B0604020202020204" pitchFamily="34" charset="0"/>
              </a:rPr>
              <a:t> GV </a:t>
            </a:r>
            <a:r>
              <a:rPr lang="en-US" sz="2400" err="1">
                <a:solidFill>
                  <a:srgbClr val="002060"/>
                </a:solidFill>
                <a:latin typeface="Arial" panose="020B0604020202020204" pitchFamily="34" charset="0"/>
                <a:cs typeface="Arial" panose="020B0604020202020204" pitchFamily="34" charset="0"/>
              </a:rPr>
              <a:t>đều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dạy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10, </a:t>
            </a:r>
            <a:r>
              <a:rPr lang="en-US" sz="2400" i="1" err="1">
                <a:solidFill>
                  <a:srgbClr val="002060"/>
                </a:solidFill>
                <a:latin typeface="Arial" panose="020B0604020202020204" pitchFamily="34" charset="0"/>
                <a:cs typeface="Arial" panose="020B0604020202020204" pitchFamily="34" charset="0"/>
              </a:rPr>
              <a:t>Chuyên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đề</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học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tập</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văn</a:t>
            </a:r>
            <a:r>
              <a:rPr lang="en-US" sz="2400" i="1">
                <a:solidFill>
                  <a:srgbClr val="002060"/>
                </a:solidFill>
                <a:latin typeface="Arial" panose="020B0604020202020204" pitchFamily="34" charset="0"/>
                <a:cs typeface="Arial" panose="020B0604020202020204" pitchFamily="34" charset="0"/>
              </a:rPr>
              <a:t> 10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đúng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đổi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đồng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luôn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sẵn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rãi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thầy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huy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sáng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tạo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tri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đầy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đủ</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so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GV</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điểm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tựa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khai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2" name="Slide Number Placeholder 1"/>
          <p:cNvSpPr>
            <a:spLocks noGrp="1"/>
          </p:cNvSpPr>
          <p:nvPr>
            <p:ph type="sldNum" sz="quarter" idx="12"/>
          </p:nvPr>
        </p:nvSpPr>
        <p:spPr/>
        <p:txBody>
          <a:bodyPr/>
          <a:lstStyle/>
          <a:p>
            <a:fld id="{0C846248-0222-4A3A-B22E-4E2A0B918D57}" type="slidenum">
              <a:rPr lang="en-US" smtClean="0"/>
              <a:pPr/>
              <a:t>43</a:t>
            </a:fld>
            <a:endParaRPr lang="en-US"/>
          </a:p>
        </p:txBody>
      </p:sp>
    </p:spTree>
    <p:extLst>
      <p:ext uri="{BB962C8B-B14F-4D97-AF65-F5344CB8AC3E}">
        <p14:creationId xmlns:p14="http://schemas.microsoft.com/office/powerpoint/2010/main" val="32527579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444" y="950859"/>
            <a:ext cx="9716655" cy="4555093"/>
          </a:xfrm>
          <a:prstGeom prst="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Sách</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(SBT)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thêm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liệu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nhằm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kiểu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từng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SBT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liệu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rất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hữu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ích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đối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thầy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cụ</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hướng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đánh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10. </a:t>
            </a:r>
          </a:p>
          <a:p>
            <a:pPr indent="228600" algn="just">
              <a:lnSpc>
                <a:spcPct val="125000"/>
              </a:lnSpc>
              <a:spcBef>
                <a:spcPts val="600"/>
              </a:spcBef>
              <a:spcAft>
                <a:spcPts val="6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thầy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cô</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cũng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hoàn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SBT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thêm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đánh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thường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xuyên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44</a:t>
            </a:fld>
            <a:endParaRPr lang="en-US"/>
          </a:p>
        </p:txBody>
      </p:sp>
    </p:spTree>
    <p:extLst>
      <p:ext uri="{BB962C8B-B14F-4D97-AF65-F5344CB8AC3E}">
        <p14:creationId xmlns:p14="http://schemas.microsoft.com/office/powerpoint/2010/main" val="4698333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9271"/>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557607" y="1910863"/>
            <a:ext cx="10224655" cy="2862322"/>
          </a:xfrm>
          <a:prstGeom prst="rect">
            <a:avLst/>
          </a:prstGeom>
        </p:spPr>
        <p:txBody>
          <a:bodyPr wrap="square">
            <a:spAutoFit/>
          </a:bodyPr>
          <a:lstStyle/>
          <a:p>
            <a:pPr algn="ctr">
              <a:lnSpc>
                <a:spcPct val="150000"/>
              </a:lnSpc>
            </a:pPr>
            <a:r>
              <a:rPr lang="en-US" sz="2800" b="1" err="1">
                <a:solidFill>
                  <a:srgbClr val="002060"/>
                </a:solidFill>
                <a:latin typeface="Arial" panose="020B0604020202020204" pitchFamily="34" charset="0"/>
                <a:cs typeface="Arial" panose="020B0604020202020204" pitchFamily="34" charset="0"/>
              </a:rPr>
              <a:t>Phần</a:t>
            </a:r>
            <a:r>
              <a:rPr lang="en-US" sz="2800" b="1">
                <a:solidFill>
                  <a:srgbClr val="002060"/>
                </a:solidFill>
                <a:latin typeface="Arial" panose="020B0604020202020204" pitchFamily="34" charset="0"/>
                <a:cs typeface="Arial" panose="020B0604020202020204" pitchFamily="34" charset="0"/>
              </a:rPr>
              <a:t> 2</a:t>
            </a:r>
          </a:p>
          <a:p>
            <a:pPr algn="ctr">
              <a:lnSpc>
                <a:spcPct val="150000"/>
              </a:lnSpc>
            </a:pPr>
            <a:r>
              <a:rPr lang="en-US" sz="3200" b="1">
                <a:solidFill>
                  <a:srgbClr val="002060"/>
                </a:solidFill>
                <a:latin typeface="Arial" panose="020B0604020202020204" pitchFamily="34" charset="0"/>
                <a:cs typeface="Arial" panose="020B0604020202020204" pitchFamily="34" charset="0"/>
              </a:rPr>
              <a:t>HƯỚNG DẪN TỔ CHỨC DẠY HỌC </a:t>
            </a:r>
          </a:p>
          <a:p>
            <a:pPr algn="ctr">
              <a:lnSpc>
                <a:spcPct val="150000"/>
              </a:lnSpc>
            </a:pPr>
            <a:r>
              <a:rPr lang="en-US" sz="3200" b="1">
                <a:solidFill>
                  <a:srgbClr val="002060"/>
                </a:solidFill>
                <a:latin typeface="Arial" panose="020B0604020202020204" pitchFamily="34" charset="0"/>
                <a:cs typeface="Arial" panose="020B0604020202020204" pitchFamily="34" charset="0"/>
              </a:rPr>
              <a:t>VÀ ĐÁNH GIÁ KẾT QUẢ</a:t>
            </a:r>
          </a:p>
          <a:p>
            <a:pPr>
              <a:lnSpc>
                <a:spcPct val="150000"/>
              </a:lnSpc>
            </a:pPr>
            <a:endParaRPr lang="vi-VN" sz="2800" b="1">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45</a:t>
            </a:fld>
            <a:endParaRPr lang="en-US"/>
          </a:p>
        </p:txBody>
      </p:sp>
    </p:spTree>
    <p:extLst>
      <p:ext uri="{BB962C8B-B14F-4D97-AF65-F5344CB8AC3E}">
        <p14:creationId xmlns:p14="http://schemas.microsoft.com/office/powerpoint/2010/main" val="8272772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 y="0"/>
            <a:ext cx="12198284" cy="69342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831274" y="1296259"/>
            <a:ext cx="10446327" cy="3970702"/>
          </a:xfrm>
          <a:prstGeom prst="rect">
            <a:avLst/>
          </a:prstGeom>
        </p:spPr>
        <p:txBody>
          <a:bodyPr wrap="square">
            <a:spAutoFit/>
          </a:bodyPr>
          <a:lstStyle/>
          <a:p>
            <a:pPr algn="ctr">
              <a:lnSpc>
                <a:spcPct val="150000"/>
              </a:lnSpc>
            </a:pPr>
            <a:r>
              <a:rPr lang="en-US" sz="2800" b="1">
                <a:solidFill>
                  <a:srgbClr val="002060"/>
                </a:solidFill>
                <a:latin typeface="Arial" panose="020B0604020202020204" pitchFamily="34" charset="0"/>
                <a:cs typeface="Arial" panose="020B0604020202020204" pitchFamily="34" charset="0"/>
              </a:rPr>
              <a:t>NHỮNG YÊU CẦU CƠ BẢN </a:t>
            </a:r>
          </a:p>
          <a:p>
            <a:pPr algn="ctr">
              <a:lnSpc>
                <a:spcPct val="150000"/>
              </a:lnSpc>
            </a:pPr>
            <a:r>
              <a:rPr lang="en-US" sz="2800" b="1">
                <a:solidFill>
                  <a:srgbClr val="002060"/>
                </a:solidFill>
                <a:latin typeface="Arial" panose="020B0604020202020204" pitchFamily="34" charset="0"/>
                <a:cs typeface="Arial" panose="020B0604020202020204" pitchFamily="34" charset="0"/>
              </a:rPr>
              <a:t>VỀ PHƯƠNG PHÁP DẠY HỌC NGỮ VĂN</a:t>
            </a:r>
          </a:p>
          <a:p>
            <a:pPr algn="just">
              <a:lnSpc>
                <a:spcPct val="150000"/>
              </a:lnSpc>
            </a:pPr>
            <a:r>
              <a:rPr lang="en-US" sz="3200" i="1">
                <a:solidFill>
                  <a:srgbClr val="002060"/>
                </a:solidFill>
                <a:cs typeface="Arial" panose="020B0604020202020204" pitchFamily="34" charset="0"/>
              </a:rPr>
              <a:t>     </a:t>
            </a:r>
            <a:r>
              <a:rPr lang="vi-VN" sz="2667" i="1">
                <a:solidFill>
                  <a:srgbClr val="002060"/>
                </a:solidFill>
                <a:cs typeface="Arial" panose="020B0604020202020204" pitchFamily="34" charset="0"/>
              </a:rPr>
              <a:t>Ngữ văn </a:t>
            </a:r>
            <a:r>
              <a:rPr lang="en-US" sz="2667" i="1">
                <a:solidFill>
                  <a:srgbClr val="002060"/>
                </a:solidFill>
                <a:cs typeface="Arial" panose="020B0604020202020204" pitchFamily="34" charset="0"/>
              </a:rPr>
              <a:t>10</a:t>
            </a:r>
            <a:r>
              <a:rPr lang="vi-VN" sz="2667" i="1">
                <a:solidFill>
                  <a:srgbClr val="002060"/>
                </a:solidFill>
                <a:cs typeface="Arial" panose="020B0604020202020204" pitchFamily="34" charset="0"/>
              </a:rPr>
              <a:t> </a:t>
            </a:r>
            <a:r>
              <a:rPr lang="vi-VN" sz="2667">
                <a:solidFill>
                  <a:srgbClr val="002060"/>
                </a:solidFill>
                <a:cs typeface="Arial" panose="020B0604020202020204" pitchFamily="34" charset="0"/>
              </a:rPr>
              <a:t>bám sát định hướng đổi mới </a:t>
            </a:r>
            <a:r>
              <a:rPr lang="en-US" sz="2667" err="1">
                <a:solidFill>
                  <a:srgbClr val="002060"/>
                </a:solidFill>
                <a:latin typeface="Arial" panose="020B0604020202020204" pitchFamily="34" charset="0"/>
                <a:cs typeface="Arial" panose="020B0604020202020204" pitchFamily="34" charset="0"/>
              </a:rPr>
              <a:t>dạy</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học</a:t>
            </a:r>
            <a:r>
              <a:rPr lang="vi-VN" sz="2667">
                <a:solidFill>
                  <a:srgbClr val="002060"/>
                </a:solidFill>
                <a:cs typeface="Arial" panose="020B0604020202020204" pitchFamily="34" charset="0"/>
              </a:rPr>
              <a:t> của CT </a:t>
            </a:r>
            <a:r>
              <a:rPr lang="en-US" sz="2667">
                <a:solidFill>
                  <a:srgbClr val="002060"/>
                </a:solidFill>
                <a:cs typeface="Arial" panose="020B0604020202020204" pitchFamily="34" charset="0"/>
              </a:rPr>
              <a:t>GDPT </a:t>
            </a:r>
            <a:r>
              <a:rPr lang="en-US" sz="2667" err="1">
                <a:solidFill>
                  <a:srgbClr val="002060"/>
                </a:solidFill>
                <a:cs typeface="Arial" panose="020B0604020202020204" pitchFamily="34" charset="0"/>
              </a:rPr>
              <a:t>môn</a:t>
            </a:r>
            <a:r>
              <a:rPr lang="en-US" sz="2667">
                <a:solidFill>
                  <a:srgbClr val="002060"/>
                </a:solidFill>
                <a:cs typeface="Arial" panose="020B0604020202020204" pitchFamily="34" charset="0"/>
              </a:rPr>
              <a:t> </a:t>
            </a:r>
            <a:r>
              <a:rPr lang="vi-VN" sz="2667">
                <a:solidFill>
                  <a:srgbClr val="002060"/>
                </a:solidFill>
                <a:cs typeface="Arial" panose="020B0604020202020204" pitchFamily="34" charset="0"/>
              </a:rPr>
              <a:t>Ngữ văn </a:t>
            </a:r>
            <a:r>
              <a:rPr lang="en-US" sz="2667" err="1">
                <a:solidFill>
                  <a:srgbClr val="002060"/>
                </a:solidFill>
                <a:cs typeface="Arial" panose="020B0604020202020204" pitchFamily="34" charset="0"/>
              </a:rPr>
              <a:t>năm</a:t>
            </a:r>
            <a:r>
              <a:rPr lang="en-US" sz="2667">
                <a:solidFill>
                  <a:srgbClr val="002060"/>
                </a:solidFill>
                <a:cs typeface="Arial" panose="020B0604020202020204" pitchFamily="34" charset="0"/>
              </a:rPr>
              <a:t> </a:t>
            </a:r>
            <a:r>
              <a:rPr lang="vi-VN" sz="2667">
                <a:solidFill>
                  <a:srgbClr val="002060"/>
                </a:solidFill>
                <a:cs typeface="Arial" panose="020B0604020202020204" pitchFamily="34" charset="0"/>
              </a:rPr>
              <a:t>2018: tăng cường tích hợp và phân hoá; đa dạng hoá các </a:t>
            </a:r>
            <a:r>
              <a:rPr lang="en-US" sz="2667" err="1">
                <a:solidFill>
                  <a:srgbClr val="002060"/>
                </a:solidFill>
                <a:cs typeface="Arial" panose="020B0604020202020204" pitchFamily="34" charset="0"/>
              </a:rPr>
              <a:t>hình</a:t>
            </a:r>
            <a:r>
              <a:rPr lang="en-US" sz="2667">
                <a:solidFill>
                  <a:srgbClr val="002060"/>
                </a:solidFill>
                <a:cs typeface="Arial" panose="020B0604020202020204" pitchFamily="34" charset="0"/>
              </a:rPr>
              <a:t> </a:t>
            </a:r>
            <a:r>
              <a:rPr lang="en-US" sz="2667" err="1">
                <a:solidFill>
                  <a:srgbClr val="002060"/>
                </a:solidFill>
                <a:cs typeface="Arial" panose="020B0604020202020204" pitchFamily="34" charset="0"/>
              </a:rPr>
              <a:t>thức</a:t>
            </a:r>
            <a:r>
              <a:rPr lang="vi-VN" sz="2667">
                <a:solidFill>
                  <a:srgbClr val="002060"/>
                </a:solidFill>
                <a:cs typeface="Arial" panose="020B0604020202020204" pitchFamily="34" charset="0"/>
              </a:rPr>
              <a:t> tổ chức, </a:t>
            </a:r>
            <a:r>
              <a:rPr lang="en-US" sz="2667" err="1">
                <a:solidFill>
                  <a:srgbClr val="002060"/>
                </a:solidFill>
                <a:cs typeface="Arial" panose="020B0604020202020204" pitchFamily="34" charset="0"/>
              </a:rPr>
              <a:t>phương</a:t>
            </a:r>
            <a:r>
              <a:rPr lang="en-US" sz="2667">
                <a:solidFill>
                  <a:srgbClr val="002060"/>
                </a:solidFill>
                <a:cs typeface="Arial" panose="020B0604020202020204" pitchFamily="34" charset="0"/>
              </a:rPr>
              <a:t> </a:t>
            </a:r>
            <a:r>
              <a:rPr lang="en-US" sz="2667" err="1">
                <a:solidFill>
                  <a:srgbClr val="002060"/>
                </a:solidFill>
                <a:cs typeface="Arial" panose="020B0604020202020204" pitchFamily="34" charset="0"/>
              </a:rPr>
              <a:t>pháp</a:t>
            </a:r>
            <a:r>
              <a:rPr lang="en-US" sz="2667">
                <a:solidFill>
                  <a:srgbClr val="002060"/>
                </a:solidFill>
                <a:cs typeface="Arial" panose="020B0604020202020204" pitchFamily="34" charset="0"/>
              </a:rPr>
              <a:t> </a:t>
            </a:r>
            <a:r>
              <a:rPr lang="en-US" sz="2667" err="1">
                <a:solidFill>
                  <a:srgbClr val="002060"/>
                </a:solidFill>
                <a:cs typeface="Arial" panose="020B0604020202020204" pitchFamily="34" charset="0"/>
              </a:rPr>
              <a:t>và</a:t>
            </a:r>
            <a:r>
              <a:rPr lang="en-US" sz="2667">
                <a:solidFill>
                  <a:srgbClr val="002060"/>
                </a:solidFill>
                <a:cs typeface="Arial" panose="020B0604020202020204" pitchFamily="34" charset="0"/>
              </a:rPr>
              <a:t> </a:t>
            </a:r>
            <a:r>
              <a:rPr lang="en-US" sz="2667" err="1">
                <a:solidFill>
                  <a:srgbClr val="002060"/>
                </a:solidFill>
                <a:cs typeface="Arial" panose="020B0604020202020204" pitchFamily="34" charset="0"/>
              </a:rPr>
              <a:t>phương</a:t>
            </a:r>
            <a:r>
              <a:rPr lang="en-US" sz="2667">
                <a:solidFill>
                  <a:srgbClr val="002060"/>
                </a:solidFill>
                <a:cs typeface="Arial" panose="020B0604020202020204" pitchFamily="34" charset="0"/>
              </a:rPr>
              <a:t> </a:t>
            </a:r>
            <a:r>
              <a:rPr lang="en-US" sz="2667" err="1">
                <a:solidFill>
                  <a:srgbClr val="002060"/>
                </a:solidFill>
                <a:cs typeface="Arial" panose="020B0604020202020204" pitchFamily="34" charset="0"/>
              </a:rPr>
              <a:t>tiện</a:t>
            </a:r>
            <a:r>
              <a:rPr lang="vi-VN" sz="2667">
                <a:solidFill>
                  <a:srgbClr val="002060"/>
                </a:solidFill>
                <a:cs typeface="Arial" panose="020B0604020202020204" pitchFamily="34" charset="0"/>
              </a:rPr>
              <a:t> dạy học; phát huy tính tích cực, chủ động, sáng tạo của HS.</a:t>
            </a:r>
            <a:endParaRPr lang="vi-VN" sz="2667" b="1">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46</a:t>
            </a:fld>
            <a:endParaRPr lang="en-US"/>
          </a:p>
        </p:txBody>
      </p:sp>
    </p:spTree>
    <p:extLst>
      <p:ext uri="{BB962C8B-B14F-4D97-AF65-F5344CB8AC3E}">
        <p14:creationId xmlns:p14="http://schemas.microsoft.com/office/powerpoint/2010/main" val="1088454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30" y="762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344" y="1338147"/>
            <a:ext cx="9644456" cy="708014"/>
          </a:xfrm>
          <a:prstGeom prst="rect">
            <a:avLst/>
          </a:prstGeom>
        </p:spPr>
        <p:txBody>
          <a:bodyPr wrap="square">
            <a:spAutoFit/>
          </a:bodyPr>
          <a:lstStyle/>
          <a:p>
            <a:pPr algn="just">
              <a:lnSpc>
                <a:spcPct val="150000"/>
              </a:lnSpc>
            </a:pPr>
            <a:r>
              <a:rPr lang="vi-VN" sz="2667">
                <a:solidFill>
                  <a:srgbClr val="002060"/>
                </a:solidFill>
              </a:rPr>
              <a:t>      </a:t>
            </a:r>
            <a:endParaRPr lang="en-US" sz="2667">
              <a:solidFill>
                <a:srgbClr val="002060"/>
              </a:solidFill>
            </a:endParaRPr>
          </a:p>
        </p:txBody>
      </p:sp>
      <p:sp>
        <p:nvSpPr>
          <p:cNvPr id="3" name="TextBox 2"/>
          <p:cNvSpPr txBox="1"/>
          <p:nvPr/>
        </p:nvSpPr>
        <p:spPr>
          <a:xfrm>
            <a:off x="3556000" y="685801"/>
            <a:ext cx="5080000" cy="502766"/>
          </a:xfrm>
          <a:prstGeom prst="rect">
            <a:avLst/>
          </a:prstGeom>
          <a:noFill/>
        </p:spPr>
        <p:txBody>
          <a:bodyPr wrap="square" rtlCol="0">
            <a:spAutoFit/>
          </a:bodyPr>
          <a:lstStyle/>
          <a:p>
            <a:r>
              <a:rPr lang="en-US" sz="2667" b="1">
                <a:solidFill>
                  <a:srgbClr val="002060"/>
                </a:solidFill>
              </a:rPr>
              <a:t>YÊU CẦU ĐỐI VỚI GIÁO VIÊN</a:t>
            </a:r>
          </a:p>
        </p:txBody>
      </p:sp>
      <p:sp>
        <p:nvSpPr>
          <p:cNvPr id="6" name="Rectangle 5"/>
          <p:cNvSpPr/>
          <p:nvPr/>
        </p:nvSpPr>
        <p:spPr>
          <a:xfrm>
            <a:off x="812800" y="1669478"/>
            <a:ext cx="10464800" cy="4196020"/>
          </a:xfrm>
          <a:prstGeom prst="rect">
            <a:avLst/>
          </a:prstGeom>
        </p:spPr>
        <p:txBody>
          <a:bodyPr wrap="square">
            <a:spAutoFit/>
          </a:bodyPr>
          <a:lstStyle/>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mục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tiêu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chất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CT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2018,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về</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định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CT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10.</a:t>
            </a:r>
          </a:p>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10</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bộ</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sách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Kết</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nối</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tri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cuộc</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sống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liệu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huấn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 10</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Chú</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ý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nguyên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tắc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kế</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SGK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theo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mô</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Tham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khảo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video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minh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đánh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ưu</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điểm</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hạn</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chế</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vận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sáng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tạo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en-US" sz="2400">
              <a:solidFill>
                <a:srgbClr val="00206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47</a:t>
            </a:fld>
            <a:endParaRPr lang="en-US"/>
          </a:p>
        </p:txBody>
      </p:sp>
    </p:spTree>
    <p:extLst>
      <p:ext uri="{BB962C8B-B14F-4D97-AF65-F5344CB8AC3E}">
        <p14:creationId xmlns:p14="http://schemas.microsoft.com/office/powerpoint/2010/main" val="2230790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50607"/>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344" y="1338147"/>
            <a:ext cx="9644456" cy="708014"/>
          </a:xfrm>
          <a:prstGeom prst="rect">
            <a:avLst/>
          </a:prstGeom>
        </p:spPr>
        <p:txBody>
          <a:bodyPr wrap="square">
            <a:spAutoFit/>
          </a:bodyPr>
          <a:lstStyle/>
          <a:p>
            <a:pPr algn="just">
              <a:lnSpc>
                <a:spcPct val="150000"/>
              </a:lnSpc>
            </a:pPr>
            <a:r>
              <a:rPr lang="vi-VN" sz="2667">
                <a:solidFill>
                  <a:srgbClr val="002060"/>
                </a:solidFill>
              </a:rPr>
              <a:t>      </a:t>
            </a:r>
            <a:endParaRPr lang="en-US" sz="2667">
              <a:solidFill>
                <a:srgbClr val="002060"/>
              </a:solidFill>
            </a:endParaRPr>
          </a:p>
        </p:txBody>
      </p:sp>
      <p:sp>
        <p:nvSpPr>
          <p:cNvPr id="3" name="TextBox 2"/>
          <p:cNvSpPr txBox="1"/>
          <p:nvPr/>
        </p:nvSpPr>
        <p:spPr>
          <a:xfrm>
            <a:off x="3556000" y="685801"/>
            <a:ext cx="5080000" cy="502766"/>
          </a:xfrm>
          <a:prstGeom prst="rect">
            <a:avLst/>
          </a:prstGeom>
          <a:noFill/>
        </p:spPr>
        <p:txBody>
          <a:bodyPr wrap="square" rtlCol="0">
            <a:spAutoFit/>
          </a:bodyPr>
          <a:lstStyle/>
          <a:p>
            <a:r>
              <a:rPr lang="en-US" sz="2667" b="1">
                <a:solidFill>
                  <a:srgbClr val="002060"/>
                </a:solidFill>
              </a:rPr>
              <a:t>YÊU CẦU ĐỐI VỚI GIÁO VIÊN</a:t>
            </a:r>
          </a:p>
        </p:txBody>
      </p:sp>
      <p:sp>
        <p:nvSpPr>
          <p:cNvPr id="6" name="Rectangle 5"/>
          <p:cNvSpPr/>
          <p:nvPr/>
        </p:nvSpPr>
        <p:spPr>
          <a:xfrm>
            <a:off x="914400" y="1397001"/>
            <a:ext cx="10363200" cy="4657685"/>
          </a:xfrm>
          <a:prstGeom prst="rect">
            <a:avLst/>
          </a:prstGeom>
        </p:spPr>
        <p:txBody>
          <a:bodyPr wrap="square">
            <a:spAutoFit/>
          </a:bodyPr>
          <a:lstStyle/>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Chuyển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từ</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diễn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giải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thuyết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giảng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sang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Môn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viết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nghe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25000"/>
              </a:lnSpc>
              <a:spcBef>
                <a:spcPts val="800"/>
              </a:spcBef>
              <a:spcAft>
                <a:spcPts val="800"/>
              </a:spcAft>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tổ</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chức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nắm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thuật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thực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hiện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rPr>
              <a:t>khởi</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học</a:t>
            </a:r>
            <a:r>
              <a:rPr lang="en-US" sz="2400">
                <a:solidFill>
                  <a:srgbClr val="002060"/>
                </a:solidFill>
              </a:rPr>
              <a:t>, </a:t>
            </a:r>
            <a:r>
              <a:rPr lang="en-US" sz="2400" err="1">
                <a:solidFill>
                  <a:srgbClr val="002060"/>
                </a:solidFill>
              </a:rPr>
              <a:t>giao</a:t>
            </a:r>
            <a:r>
              <a:rPr lang="en-US" sz="2400">
                <a:solidFill>
                  <a:srgbClr val="002060"/>
                </a:solidFill>
              </a:rPr>
              <a:t> </a:t>
            </a:r>
            <a:r>
              <a:rPr lang="en-US" sz="2400" err="1">
                <a:solidFill>
                  <a:srgbClr val="002060"/>
                </a:solidFill>
              </a:rPr>
              <a:t>nhiệm</a:t>
            </a:r>
            <a:r>
              <a:rPr lang="en-US" sz="2400">
                <a:solidFill>
                  <a:srgbClr val="002060"/>
                </a:solidFill>
              </a:rPr>
              <a:t> </a:t>
            </a:r>
            <a:r>
              <a:rPr lang="en-US" sz="2400" err="1">
                <a:solidFill>
                  <a:srgbClr val="002060"/>
                </a:solidFill>
              </a:rPr>
              <a:t>vụ</a:t>
            </a:r>
            <a:r>
              <a:rPr lang="en-US" sz="2400">
                <a:solidFill>
                  <a:srgbClr val="002060"/>
                </a:solidFill>
              </a:rPr>
              <a:t> </a:t>
            </a:r>
            <a:r>
              <a:rPr lang="en-US" sz="2400" err="1">
                <a:solidFill>
                  <a:srgbClr val="002060"/>
                </a:solidFill>
              </a:rPr>
              <a:t>cho</a:t>
            </a:r>
            <a:r>
              <a:rPr lang="en-US" sz="2400">
                <a:solidFill>
                  <a:srgbClr val="002060"/>
                </a:solidFill>
              </a:rPr>
              <a:t> HS, </a:t>
            </a:r>
            <a:r>
              <a:rPr lang="pt-BR" sz="2400">
                <a:solidFill>
                  <a:srgbClr val="002060"/>
                </a:solidFill>
              </a:rPr>
              <a:t>hướng dẫn HS học hợp tác, hướng dẫn HS </a:t>
            </a:r>
            <a:r>
              <a:rPr lang="en-US" sz="2400" err="1">
                <a:solidFill>
                  <a:srgbClr val="002060"/>
                </a:solidFill>
              </a:rPr>
              <a:t>tự</a:t>
            </a:r>
            <a:r>
              <a:rPr lang="en-US" sz="2400">
                <a:solidFill>
                  <a:srgbClr val="002060"/>
                </a:solidFill>
              </a:rPr>
              <a:t> </a:t>
            </a:r>
            <a:r>
              <a:rPr lang="en-US" sz="2400" err="1">
                <a:solidFill>
                  <a:srgbClr val="002060"/>
                </a:solidFill>
              </a:rPr>
              <a:t>ghi</a:t>
            </a:r>
            <a:r>
              <a:rPr lang="en-US" sz="2400">
                <a:solidFill>
                  <a:srgbClr val="002060"/>
                </a:solidFill>
              </a:rPr>
              <a:t> </a:t>
            </a:r>
            <a:r>
              <a:rPr lang="en-US" sz="2400" err="1">
                <a:solidFill>
                  <a:srgbClr val="002060"/>
                </a:solidFill>
              </a:rPr>
              <a:t>bài</a:t>
            </a:r>
            <a:r>
              <a:rPr lang="en-US" sz="2400">
                <a:solidFill>
                  <a:srgbClr val="002060"/>
                </a:solidFill>
              </a:rPr>
              <a: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nắm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qua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khoá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huấn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đổi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video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dạy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minh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400" b="1"/>
              <a:t> </a:t>
            </a:r>
          </a:p>
          <a:p>
            <a:pPr algn="just">
              <a:lnSpc>
                <a:spcPct val="125000"/>
              </a:lnSpc>
              <a:spcBef>
                <a:spcPts val="800"/>
              </a:spcBef>
              <a:spcAft>
                <a:spcPts val="800"/>
              </a:spcAft>
            </a:pPr>
            <a:r>
              <a:rPr lang="en-US" sz="2400" b="1"/>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Đổi</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i="1">
                <a:solidFill>
                  <a:srgbClr val="002060"/>
                </a:solidFill>
                <a:latin typeface="Arial" panose="020B0604020202020204" pitchFamily="34" charset="0"/>
                <a:ea typeface="Calibri" panose="020F0502020204030204" pitchFamily="34" charset="0"/>
                <a:cs typeface="Arial" panose="020B0604020202020204" pitchFamily="34" charset="0"/>
              </a:rPr>
              <a:t>Teach less, learn more</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giảm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gian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nói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tăng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cường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hoạt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nhân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nhóm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lớp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GV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chỉ</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hỗ</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làm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thay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trả</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thay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Tạo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niềm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vui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tập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HS.</a:t>
            </a:r>
            <a:endParaRPr lang="en-US" sz="2400">
              <a:solidFill>
                <a:srgbClr val="00206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48</a:t>
            </a:fld>
            <a:endParaRPr lang="en-US"/>
          </a:p>
        </p:txBody>
      </p:sp>
    </p:spTree>
    <p:extLst>
      <p:ext uri="{BB962C8B-B14F-4D97-AF65-F5344CB8AC3E}">
        <p14:creationId xmlns:p14="http://schemas.microsoft.com/office/powerpoint/2010/main" val="2550911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28344" y="1338147"/>
            <a:ext cx="9644456" cy="5017784"/>
          </a:xfrm>
          <a:prstGeom prst="rect">
            <a:avLst/>
          </a:prstGeom>
        </p:spPr>
        <p:txBody>
          <a:bodyPr wrap="square">
            <a:spAutoFit/>
          </a:bodyPr>
          <a:lstStyle/>
          <a:p>
            <a:pPr algn="just">
              <a:lnSpc>
                <a:spcPct val="150000"/>
              </a:lnSpc>
            </a:pPr>
            <a:r>
              <a:rPr lang="vi-VN" sz="2667">
                <a:solidFill>
                  <a:srgbClr val="002060"/>
                </a:solidFill>
              </a:rPr>
              <a:t>      </a:t>
            </a:r>
            <a:r>
              <a:rPr lang="en-US" sz="2667" spc="-67">
                <a:solidFill>
                  <a:srgbClr val="002060"/>
                </a:solidFill>
              </a:rPr>
              <a:t>HS </a:t>
            </a:r>
            <a:r>
              <a:rPr lang="en-US" sz="2667" spc="-67" err="1">
                <a:solidFill>
                  <a:srgbClr val="002060"/>
                </a:solidFill>
              </a:rPr>
              <a:t>cần</a:t>
            </a:r>
            <a:r>
              <a:rPr lang="en-US" sz="2667" spc="-67">
                <a:solidFill>
                  <a:srgbClr val="002060"/>
                </a:solidFill>
              </a:rPr>
              <a:t> </a:t>
            </a:r>
            <a:r>
              <a:rPr lang="en-US" sz="2667" spc="-67" err="1">
                <a:solidFill>
                  <a:srgbClr val="002060"/>
                </a:solidFill>
              </a:rPr>
              <a:t>thực</a:t>
            </a:r>
            <a:r>
              <a:rPr lang="en-US" sz="2667" spc="-67">
                <a:solidFill>
                  <a:srgbClr val="002060"/>
                </a:solidFill>
              </a:rPr>
              <a:t> </a:t>
            </a:r>
            <a:r>
              <a:rPr lang="en-US" sz="2667" spc="-67" err="1">
                <a:solidFill>
                  <a:srgbClr val="002060"/>
                </a:solidFill>
              </a:rPr>
              <a:t>hiện</a:t>
            </a:r>
            <a:r>
              <a:rPr lang="en-US" sz="2667" spc="-67">
                <a:solidFill>
                  <a:srgbClr val="002060"/>
                </a:solidFill>
              </a:rPr>
              <a:t> </a:t>
            </a:r>
            <a:r>
              <a:rPr lang="en-US" sz="2667" spc="-67" err="1">
                <a:solidFill>
                  <a:srgbClr val="002060"/>
                </a:solidFill>
              </a:rPr>
              <a:t>nhiều</a:t>
            </a:r>
            <a:r>
              <a:rPr lang="en-US" sz="2667" spc="-67">
                <a:solidFill>
                  <a:srgbClr val="002060"/>
                </a:solidFill>
              </a:rPr>
              <a:t> </a:t>
            </a:r>
            <a:r>
              <a:rPr lang="en-US" sz="2667" spc="-67" err="1">
                <a:solidFill>
                  <a:srgbClr val="002060"/>
                </a:solidFill>
              </a:rPr>
              <a:t>hoạt</a:t>
            </a:r>
            <a:r>
              <a:rPr lang="en-US" sz="2667" spc="-67">
                <a:solidFill>
                  <a:srgbClr val="002060"/>
                </a:solidFill>
              </a:rPr>
              <a:t> </a:t>
            </a:r>
            <a:r>
              <a:rPr lang="en-US" sz="2667" spc="-67" err="1">
                <a:solidFill>
                  <a:srgbClr val="002060"/>
                </a:solidFill>
              </a:rPr>
              <a:t>động</a:t>
            </a:r>
            <a:r>
              <a:rPr lang="en-US" sz="2667" spc="-67">
                <a:solidFill>
                  <a:srgbClr val="002060"/>
                </a:solidFill>
              </a:rPr>
              <a:t> </a:t>
            </a:r>
            <a:r>
              <a:rPr lang="en-US" sz="2667" spc="-67" err="1">
                <a:solidFill>
                  <a:srgbClr val="002060"/>
                </a:solidFill>
              </a:rPr>
              <a:t>đa</a:t>
            </a:r>
            <a:r>
              <a:rPr lang="en-US" sz="2667" spc="-67">
                <a:solidFill>
                  <a:srgbClr val="002060"/>
                </a:solidFill>
              </a:rPr>
              <a:t> </a:t>
            </a:r>
            <a:r>
              <a:rPr lang="en-US" sz="2667" spc="-67" err="1">
                <a:solidFill>
                  <a:srgbClr val="002060"/>
                </a:solidFill>
              </a:rPr>
              <a:t>dạng</a:t>
            </a:r>
            <a:r>
              <a:rPr lang="en-US" sz="2667" spc="-67">
                <a:solidFill>
                  <a:srgbClr val="002060"/>
                </a:solidFill>
              </a:rPr>
              <a:t>, </a:t>
            </a:r>
            <a:r>
              <a:rPr lang="en-US" sz="2667" spc="-67" err="1">
                <a:solidFill>
                  <a:srgbClr val="002060"/>
                </a:solidFill>
              </a:rPr>
              <a:t>thể</a:t>
            </a:r>
            <a:r>
              <a:rPr lang="en-US" sz="2667" spc="-67">
                <a:solidFill>
                  <a:srgbClr val="002060"/>
                </a:solidFill>
              </a:rPr>
              <a:t> </a:t>
            </a:r>
            <a:r>
              <a:rPr lang="en-US" sz="2667" spc="-67" err="1">
                <a:solidFill>
                  <a:srgbClr val="002060"/>
                </a:solidFill>
              </a:rPr>
              <a:t>hiện</a:t>
            </a:r>
            <a:r>
              <a:rPr lang="en-US" sz="2667" spc="-67">
                <a:solidFill>
                  <a:srgbClr val="002060"/>
                </a:solidFill>
              </a:rPr>
              <a:t> </a:t>
            </a:r>
            <a:r>
              <a:rPr lang="en-US" sz="2667" spc="-67" err="1">
                <a:solidFill>
                  <a:srgbClr val="002060"/>
                </a:solidFill>
              </a:rPr>
              <a:t>vai</a:t>
            </a:r>
            <a:r>
              <a:rPr lang="en-US" sz="2667" spc="-67">
                <a:solidFill>
                  <a:srgbClr val="002060"/>
                </a:solidFill>
              </a:rPr>
              <a:t> </a:t>
            </a:r>
            <a:r>
              <a:rPr lang="en-US" sz="2667" spc="-67" err="1">
                <a:solidFill>
                  <a:srgbClr val="002060"/>
                </a:solidFill>
              </a:rPr>
              <a:t>trò</a:t>
            </a:r>
            <a:r>
              <a:rPr lang="en-US" sz="2667">
                <a:solidFill>
                  <a:srgbClr val="002060"/>
                </a:solidFill>
              </a:rPr>
              <a:t> </a:t>
            </a:r>
            <a:r>
              <a:rPr lang="en-US" sz="2667" err="1">
                <a:solidFill>
                  <a:srgbClr val="002060"/>
                </a:solidFill>
              </a:rPr>
              <a:t>chủ</a:t>
            </a:r>
            <a:r>
              <a:rPr lang="en-US" sz="2667">
                <a:solidFill>
                  <a:srgbClr val="002060"/>
                </a:solidFill>
              </a:rPr>
              <a:t> </a:t>
            </a:r>
            <a:r>
              <a:rPr lang="en-US" sz="2667" err="1">
                <a:solidFill>
                  <a:srgbClr val="002060"/>
                </a:solidFill>
              </a:rPr>
              <a:t>động</a:t>
            </a:r>
            <a:r>
              <a:rPr lang="en-US" sz="2667">
                <a:solidFill>
                  <a:srgbClr val="002060"/>
                </a:solidFill>
              </a:rPr>
              <a:t>, </a:t>
            </a:r>
            <a:r>
              <a:rPr lang="en-US" sz="2667" err="1">
                <a:solidFill>
                  <a:srgbClr val="002060"/>
                </a:solidFill>
              </a:rPr>
              <a:t>tích</a:t>
            </a:r>
            <a:r>
              <a:rPr lang="en-US" sz="2667">
                <a:solidFill>
                  <a:srgbClr val="002060"/>
                </a:solidFill>
              </a:rPr>
              <a:t> </a:t>
            </a:r>
            <a:r>
              <a:rPr lang="en-US" sz="2667" err="1">
                <a:solidFill>
                  <a:srgbClr val="002060"/>
                </a:solidFill>
              </a:rPr>
              <a:t>cực</a:t>
            </a:r>
            <a:r>
              <a:rPr lang="en-US" sz="2667">
                <a:solidFill>
                  <a:srgbClr val="002060"/>
                </a:solidFill>
              </a:rPr>
              <a:t> </a:t>
            </a:r>
            <a:r>
              <a:rPr lang="en-US" sz="2667" err="1">
                <a:solidFill>
                  <a:srgbClr val="002060"/>
                </a:solidFill>
              </a:rPr>
              <a:t>của</a:t>
            </a:r>
            <a:r>
              <a:rPr lang="en-US" sz="2667">
                <a:solidFill>
                  <a:srgbClr val="002060"/>
                </a:solidFill>
              </a:rPr>
              <a:t> </a:t>
            </a:r>
            <a:r>
              <a:rPr lang="en-US" sz="2667" err="1">
                <a:solidFill>
                  <a:srgbClr val="002060"/>
                </a:solidFill>
              </a:rPr>
              <a:t>người</a:t>
            </a:r>
            <a:r>
              <a:rPr lang="en-US" sz="2667">
                <a:solidFill>
                  <a:srgbClr val="002060"/>
                </a:solidFill>
              </a:rPr>
              <a:t> </a:t>
            </a:r>
            <a:r>
              <a:rPr lang="en-US" sz="2667" err="1">
                <a:solidFill>
                  <a:srgbClr val="002060"/>
                </a:solidFill>
              </a:rPr>
              <a:t>học</a:t>
            </a:r>
            <a:r>
              <a:rPr lang="en-US" sz="2667">
                <a:solidFill>
                  <a:srgbClr val="002060"/>
                </a:solidFill>
              </a:rPr>
              <a:t>:</a:t>
            </a:r>
            <a:r>
              <a:rPr lang="en-US" sz="2667" b="1">
                <a:solidFill>
                  <a:srgbClr val="002060"/>
                </a:solidFill>
              </a:rPr>
              <a:t> </a:t>
            </a:r>
            <a:endParaRPr lang="vi-VN" sz="2667" b="1">
              <a:solidFill>
                <a:srgbClr val="002060"/>
              </a:solidFill>
            </a:endParaRPr>
          </a:p>
          <a:p>
            <a:pPr algn="just">
              <a:lnSpc>
                <a:spcPct val="150000"/>
              </a:lnSpc>
            </a:pPr>
            <a:r>
              <a:rPr lang="vi-VN" sz="2667" b="1">
                <a:solidFill>
                  <a:srgbClr val="002060"/>
                </a:solidFill>
              </a:rPr>
              <a:t>      </a:t>
            </a:r>
            <a:r>
              <a:rPr lang="en-US" sz="2667">
                <a:solidFill>
                  <a:srgbClr val="002060"/>
                </a:solidFill>
              </a:rPr>
              <a:t>1</a:t>
            </a:r>
            <a:r>
              <a:rPr lang="en-US" sz="2667" spc="-93">
                <a:solidFill>
                  <a:srgbClr val="002060"/>
                </a:solidFill>
              </a:rPr>
              <a:t>.</a:t>
            </a:r>
            <a:r>
              <a:rPr lang="en-US" sz="2667" b="1" spc="-93">
                <a:solidFill>
                  <a:srgbClr val="002060"/>
                </a:solidFill>
              </a:rPr>
              <a:t> </a:t>
            </a:r>
            <a:r>
              <a:rPr lang="en-US" sz="2667" spc="-93" err="1">
                <a:solidFill>
                  <a:srgbClr val="002060"/>
                </a:solidFill>
              </a:rPr>
              <a:t>Chuẩn</a:t>
            </a:r>
            <a:r>
              <a:rPr lang="en-US" sz="2667" spc="-93">
                <a:solidFill>
                  <a:srgbClr val="002060"/>
                </a:solidFill>
              </a:rPr>
              <a:t> </a:t>
            </a:r>
            <a:r>
              <a:rPr lang="en-US" sz="2667" spc="-93" err="1">
                <a:solidFill>
                  <a:srgbClr val="002060"/>
                </a:solidFill>
              </a:rPr>
              <a:t>bị</a:t>
            </a:r>
            <a:r>
              <a:rPr lang="en-US" sz="2667" spc="-93">
                <a:solidFill>
                  <a:srgbClr val="002060"/>
                </a:solidFill>
              </a:rPr>
              <a:t> </a:t>
            </a:r>
            <a:r>
              <a:rPr lang="en-US" sz="2667" spc="-93" err="1">
                <a:solidFill>
                  <a:srgbClr val="002060"/>
                </a:solidFill>
              </a:rPr>
              <a:t>bài</a:t>
            </a:r>
            <a:r>
              <a:rPr lang="en-US" sz="2667" spc="-93">
                <a:solidFill>
                  <a:srgbClr val="002060"/>
                </a:solidFill>
              </a:rPr>
              <a:t> </a:t>
            </a:r>
            <a:r>
              <a:rPr lang="en-US" sz="2667" spc="-93" err="1">
                <a:solidFill>
                  <a:srgbClr val="002060"/>
                </a:solidFill>
              </a:rPr>
              <a:t>trước</a:t>
            </a:r>
            <a:r>
              <a:rPr lang="en-US" sz="2667" spc="-93">
                <a:solidFill>
                  <a:srgbClr val="002060"/>
                </a:solidFill>
              </a:rPr>
              <a:t> ở </a:t>
            </a:r>
            <a:r>
              <a:rPr lang="en-US" sz="2667" spc="-93" err="1">
                <a:solidFill>
                  <a:srgbClr val="002060"/>
                </a:solidFill>
              </a:rPr>
              <a:t>nhà</a:t>
            </a:r>
            <a:r>
              <a:rPr lang="vi-VN" sz="2667" spc="-93">
                <a:solidFill>
                  <a:srgbClr val="002060"/>
                </a:solidFill>
              </a:rPr>
              <a:t>.</a:t>
            </a:r>
            <a:r>
              <a:rPr lang="en-US" sz="2667" spc="-93">
                <a:solidFill>
                  <a:srgbClr val="002060"/>
                </a:solidFill>
              </a:rPr>
              <a:t> </a:t>
            </a:r>
            <a:r>
              <a:rPr lang="en-US" sz="2667" spc="-93" err="1">
                <a:solidFill>
                  <a:srgbClr val="002060"/>
                </a:solidFill>
              </a:rPr>
              <a:t>Chuẩn</a:t>
            </a:r>
            <a:r>
              <a:rPr lang="en-US" sz="2667" spc="-93">
                <a:solidFill>
                  <a:srgbClr val="002060"/>
                </a:solidFill>
              </a:rPr>
              <a:t> </a:t>
            </a:r>
            <a:r>
              <a:rPr lang="en-US" sz="2667" spc="-93" err="1">
                <a:solidFill>
                  <a:srgbClr val="002060"/>
                </a:solidFill>
              </a:rPr>
              <a:t>bị</a:t>
            </a:r>
            <a:r>
              <a:rPr lang="en-US" sz="2667" spc="-93">
                <a:solidFill>
                  <a:srgbClr val="002060"/>
                </a:solidFill>
              </a:rPr>
              <a:t> </a:t>
            </a:r>
            <a:r>
              <a:rPr lang="en-US" sz="2667" spc="-93" err="1">
                <a:solidFill>
                  <a:srgbClr val="002060"/>
                </a:solidFill>
              </a:rPr>
              <a:t>một</a:t>
            </a:r>
            <a:r>
              <a:rPr lang="en-US" sz="2667" spc="-93">
                <a:solidFill>
                  <a:srgbClr val="002060"/>
                </a:solidFill>
              </a:rPr>
              <a:t> </a:t>
            </a:r>
            <a:r>
              <a:rPr lang="en-US" sz="2667" spc="-93" err="1">
                <a:solidFill>
                  <a:srgbClr val="002060"/>
                </a:solidFill>
              </a:rPr>
              <a:t>số</a:t>
            </a:r>
            <a:r>
              <a:rPr lang="en-US" sz="2667" spc="-93">
                <a:solidFill>
                  <a:srgbClr val="002060"/>
                </a:solidFill>
              </a:rPr>
              <a:t> </a:t>
            </a:r>
            <a:r>
              <a:rPr lang="en-US" sz="2667" spc="-93" err="1">
                <a:solidFill>
                  <a:srgbClr val="002060"/>
                </a:solidFill>
              </a:rPr>
              <a:t>tư</a:t>
            </a:r>
            <a:r>
              <a:rPr lang="en-US" sz="2667" spc="-93">
                <a:solidFill>
                  <a:srgbClr val="002060"/>
                </a:solidFill>
              </a:rPr>
              <a:t> </a:t>
            </a:r>
            <a:r>
              <a:rPr lang="en-US" sz="2667" spc="-93" err="1">
                <a:solidFill>
                  <a:srgbClr val="002060"/>
                </a:solidFill>
              </a:rPr>
              <a:t>liệu</a:t>
            </a:r>
            <a:r>
              <a:rPr lang="en-US" sz="2667" spc="-93">
                <a:solidFill>
                  <a:srgbClr val="002060"/>
                </a:solidFill>
              </a:rPr>
              <a:t> (</a:t>
            </a:r>
            <a:r>
              <a:rPr lang="en-US" sz="2667" spc="-93" err="1">
                <a:solidFill>
                  <a:srgbClr val="002060"/>
                </a:solidFill>
              </a:rPr>
              <a:t>tranh</a:t>
            </a:r>
            <a:r>
              <a:rPr lang="en-US" sz="2667" spc="-93">
                <a:solidFill>
                  <a:srgbClr val="002060"/>
                </a:solidFill>
              </a:rPr>
              <a:t>, </a:t>
            </a:r>
            <a:r>
              <a:rPr lang="en-US" sz="2667" spc="-93" err="1">
                <a:solidFill>
                  <a:srgbClr val="002060"/>
                </a:solidFill>
              </a:rPr>
              <a:t>ảnh</a:t>
            </a:r>
            <a:r>
              <a:rPr lang="en-US" sz="2667" spc="-93">
                <a:solidFill>
                  <a:srgbClr val="002060"/>
                </a:solidFill>
              </a:rPr>
              <a:t>, </a:t>
            </a:r>
            <a:r>
              <a:rPr lang="en-US" sz="2667" spc="-93" err="1">
                <a:solidFill>
                  <a:srgbClr val="002060"/>
                </a:solidFill>
              </a:rPr>
              <a:t>hiện</a:t>
            </a:r>
            <a:r>
              <a:rPr lang="en-US" sz="2667" spc="-93">
                <a:solidFill>
                  <a:srgbClr val="002060"/>
                </a:solidFill>
              </a:rPr>
              <a:t> </a:t>
            </a:r>
            <a:r>
              <a:rPr lang="en-US" sz="2667" spc="-93" err="1">
                <a:solidFill>
                  <a:srgbClr val="002060"/>
                </a:solidFill>
              </a:rPr>
              <a:t>vật</a:t>
            </a:r>
            <a:r>
              <a:rPr lang="en-US" sz="2667" spc="-93">
                <a:solidFill>
                  <a:srgbClr val="002060"/>
                </a:solidFill>
              </a:rPr>
              <a:t>, video clip,…) </a:t>
            </a:r>
            <a:r>
              <a:rPr lang="en-US" sz="2667" spc="-93" err="1">
                <a:solidFill>
                  <a:srgbClr val="002060"/>
                </a:solidFill>
              </a:rPr>
              <a:t>cần</a:t>
            </a:r>
            <a:r>
              <a:rPr lang="en-US" sz="2667" spc="-93">
                <a:solidFill>
                  <a:srgbClr val="002060"/>
                </a:solidFill>
              </a:rPr>
              <a:t> </a:t>
            </a:r>
            <a:r>
              <a:rPr lang="en-US" sz="2667" spc="-93" err="1">
                <a:solidFill>
                  <a:srgbClr val="002060"/>
                </a:solidFill>
              </a:rPr>
              <a:t>cho</a:t>
            </a:r>
            <a:r>
              <a:rPr lang="en-US" sz="2667" spc="-93">
                <a:solidFill>
                  <a:srgbClr val="002060"/>
                </a:solidFill>
              </a:rPr>
              <a:t> </a:t>
            </a:r>
            <a:r>
              <a:rPr lang="en-US" sz="2667" spc="-93" err="1">
                <a:solidFill>
                  <a:srgbClr val="002060"/>
                </a:solidFill>
              </a:rPr>
              <a:t>bài</a:t>
            </a:r>
            <a:r>
              <a:rPr lang="en-US" sz="2667" spc="-93">
                <a:solidFill>
                  <a:srgbClr val="002060"/>
                </a:solidFill>
              </a:rPr>
              <a:t> </a:t>
            </a:r>
            <a:r>
              <a:rPr lang="en-US" sz="2667" spc="-93" err="1">
                <a:solidFill>
                  <a:srgbClr val="002060"/>
                </a:solidFill>
              </a:rPr>
              <a:t>học</a:t>
            </a:r>
            <a:r>
              <a:rPr lang="en-US" sz="2667" spc="-93">
                <a:solidFill>
                  <a:srgbClr val="002060"/>
                </a:solidFill>
              </a:rPr>
              <a:t> </a:t>
            </a:r>
            <a:r>
              <a:rPr lang="en-US" sz="2667" spc="-93" err="1">
                <a:solidFill>
                  <a:srgbClr val="002060"/>
                </a:solidFill>
              </a:rPr>
              <a:t>và</a:t>
            </a:r>
            <a:r>
              <a:rPr lang="en-US" sz="2667" spc="-93">
                <a:solidFill>
                  <a:srgbClr val="002060"/>
                </a:solidFill>
              </a:rPr>
              <a:t> </a:t>
            </a:r>
            <a:r>
              <a:rPr lang="en-US" sz="2667" spc="-93" err="1">
                <a:solidFill>
                  <a:srgbClr val="002060"/>
                </a:solidFill>
              </a:rPr>
              <a:t>tìm</a:t>
            </a:r>
            <a:r>
              <a:rPr lang="en-US" sz="2667" spc="-93">
                <a:solidFill>
                  <a:srgbClr val="002060"/>
                </a:solidFill>
              </a:rPr>
              <a:t> </a:t>
            </a:r>
            <a:r>
              <a:rPr lang="en-US" sz="2667" spc="-93" err="1">
                <a:solidFill>
                  <a:srgbClr val="002060"/>
                </a:solidFill>
              </a:rPr>
              <a:t>ngữ</a:t>
            </a:r>
            <a:r>
              <a:rPr lang="en-US" sz="2667" spc="-93">
                <a:solidFill>
                  <a:srgbClr val="002060"/>
                </a:solidFill>
              </a:rPr>
              <a:t> </a:t>
            </a:r>
            <a:r>
              <a:rPr lang="en-US" sz="2667" spc="-93" err="1">
                <a:solidFill>
                  <a:srgbClr val="002060"/>
                </a:solidFill>
              </a:rPr>
              <a:t>liệu</a:t>
            </a:r>
            <a:r>
              <a:rPr lang="en-US" sz="2667" spc="-93">
                <a:solidFill>
                  <a:srgbClr val="002060"/>
                </a:solidFill>
              </a:rPr>
              <a:t> </a:t>
            </a:r>
            <a:r>
              <a:rPr lang="en-US" sz="2667" err="1">
                <a:solidFill>
                  <a:srgbClr val="002060"/>
                </a:solidFill>
              </a:rPr>
              <a:t>đọc</a:t>
            </a:r>
            <a:r>
              <a:rPr lang="en-US" sz="2667">
                <a:solidFill>
                  <a:srgbClr val="002060"/>
                </a:solidFill>
              </a:rPr>
              <a:t> </a:t>
            </a:r>
            <a:r>
              <a:rPr lang="en-US" sz="2667" err="1">
                <a:solidFill>
                  <a:srgbClr val="002060"/>
                </a:solidFill>
              </a:rPr>
              <a:t>mở</a:t>
            </a:r>
            <a:r>
              <a:rPr lang="en-US" sz="2667">
                <a:solidFill>
                  <a:srgbClr val="002060"/>
                </a:solidFill>
              </a:rPr>
              <a:t> </a:t>
            </a:r>
            <a:r>
              <a:rPr lang="en-US" sz="2667" err="1">
                <a:solidFill>
                  <a:srgbClr val="002060"/>
                </a:solidFill>
              </a:rPr>
              <a:t>rộng</a:t>
            </a:r>
            <a:r>
              <a:rPr lang="en-US" sz="2667">
                <a:solidFill>
                  <a:srgbClr val="002060"/>
                </a:solidFill>
              </a:rPr>
              <a:t> </a:t>
            </a:r>
            <a:r>
              <a:rPr lang="en-US" sz="2667" err="1">
                <a:solidFill>
                  <a:srgbClr val="002060"/>
                </a:solidFill>
              </a:rPr>
              <a:t>theo</a:t>
            </a:r>
            <a:r>
              <a:rPr lang="en-US" sz="2667">
                <a:solidFill>
                  <a:srgbClr val="002060"/>
                </a:solidFill>
              </a:rPr>
              <a:t> </a:t>
            </a:r>
            <a:r>
              <a:rPr lang="en-US" sz="2667" err="1">
                <a:solidFill>
                  <a:srgbClr val="002060"/>
                </a:solidFill>
              </a:rPr>
              <a:t>hướng</a:t>
            </a:r>
            <a:r>
              <a:rPr lang="en-US" sz="2667">
                <a:solidFill>
                  <a:srgbClr val="002060"/>
                </a:solidFill>
              </a:rPr>
              <a:t> </a:t>
            </a:r>
            <a:r>
              <a:rPr lang="en-US" sz="2667" err="1">
                <a:solidFill>
                  <a:srgbClr val="002060"/>
                </a:solidFill>
              </a:rPr>
              <a:t>dẫn</a:t>
            </a:r>
            <a:r>
              <a:rPr lang="en-US" sz="2667">
                <a:solidFill>
                  <a:srgbClr val="002060"/>
                </a:solidFill>
              </a:rPr>
              <a:t> </a:t>
            </a:r>
            <a:r>
              <a:rPr lang="en-US" sz="2667" err="1">
                <a:solidFill>
                  <a:srgbClr val="002060"/>
                </a:solidFill>
              </a:rPr>
              <a:t>của</a:t>
            </a:r>
            <a:r>
              <a:rPr lang="en-US" sz="2667">
                <a:solidFill>
                  <a:srgbClr val="002060"/>
                </a:solidFill>
              </a:rPr>
              <a:t> GV.</a:t>
            </a:r>
          </a:p>
          <a:p>
            <a:pPr algn="just">
              <a:lnSpc>
                <a:spcPct val="150000"/>
              </a:lnSpc>
            </a:pPr>
            <a:r>
              <a:rPr lang="vi-VN" sz="2667">
                <a:solidFill>
                  <a:srgbClr val="002060"/>
                </a:solidFill>
              </a:rPr>
              <a:t>      </a:t>
            </a:r>
            <a:r>
              <a:rPr lang="en-US" sz="2667">
                <a:solidFill>
                  <a:srgbClr val="002060"/>
                </a:solidFill>
              </a:rPr>
              <a:t>2. </a:t>
            </a:r>
            <a:r>
              <a:rPr lang="en-US" sz="2667" spc="-93" err="1">
                <a:solidFill>
                  <a:srgbClr val="002060"/>
                </a:solidFill>
              </a:rPr>
              <a:t>Trả</a:t>
            </a:r>
            <a:r>
              <a:rPr lang="en-US" sz="2667" spc="-93">
                <a:solidFill>
                  <a:srgbClr val="002060"/>
                </a:solidFill>
              </a:rPr>
              <a:t> </a:t>
            </a:r>
            <a:r>
              <a:rPr lang="en-US" sz="2667" spc="-93" err="1">
                <a:solidFill>
                  <a:srgbClr val="002060"/>
                </a:solidFill>
              </a:rPr>
              <a:t>lời</a:t>
            </a:r>
            <a:r>
              <a:rPr lang="en-US" sz="2667" spc="-93">
                <a:solidFill>
                  <a:srgbClr val="002060"/>
                </a:solidFill>
              </a:rPr>
              <a:t> </a:t>
            </a:r>
            <a:r>
              <a:rPr lang="en-US" sz="2667" spc="-93" err="1">
                <a:solidFill>
                  <a:srgbClr val="002060"/>
                </a:solidFill>
              </a:rPr>
              <a:t>các</a:t>
            </a:r>
            <a:r>
              <a:rPr lang="en-US" sz="2667" spc="-93">
                <a:solidFill>
                  <a:srgbClr val="002060"/>
                </a:solidFill>
              </a:rPr>
              <a:t> </a:t>
            </a:r>
            <a:r>
              <a:rPr lang="en-US" sz="2667" spc="-93" err="1">
                <a:solidFill>
                  <a:srgbClr val="002060"/>
                </a:solidFill>
              </a:rPr>
              <a:t>câu</a:t>
            </a:r>
            <a:r>
              <a:rPr lang="en-US" sz="2667" spc="-93">
                <a:solidFill>
                  <a:srgbClr val="002060"/>
                </a:solidFill>
              </a:rPr>
              <a:t> </a:t>
            </a:r>
            <a:r>
              <a:rPr lang="en-US" sz="2667" spc="-93" err="1">
                <a:solidFill>
                  <a:srgbClr val="002060"/>
                </a:solidFill>
              </a:rPr>
              <a:t>hỏi</a:t>
            </a:r>
            <a:r>
              <a:rPr lang="en-US" sz="2667" spc="-93">
                <a:solidFill>
                  <a:srgbClr val="002060"/>
                </a:solidFill>
              </a:rPr>
              <a:t>, </a:t>
            </a:r>
            <a:r>
              <a:rPr lang="en-US" sz="2667" spc="-93" err="1">
                <a:solidFill>
                  <a:srgbClr val="002060"/>
                </a:solidFill>
              </a:rPr>
              <a:t>nhất</a:t>
            </a:r>
            <a:r>
              <a:rPr lang="en-US" sz="2667" spc="-93">
                <a:solidFill>
                  <a:srgbClr val="002060"/>
                </a:solidFill>
              </a:rPr>
              <a:t> </a:t>
            </a:r>
            <a:r>
              <a:rPr lang="en-US" sz="2667" spc="-93" err="1">
                <a:solidFill>
                  <a:srgbClr val="002060"/>
                </a:solidFill>
              </a:rPr>
              <a:t>là</a:t>
            </a:r>
            <a:r>
              <a:rPr lang="en-US" sz="2667" spc="-93">
                <a:solidFill>
                  <a:srgbClr val="002060"/>
                </a:solidFill>
              </a:rPr>
              <a:t> </a:t>
            </a:r>
            <a:r>
              <a:rPr lang="en-US" sz="2667" spc="-93" err="1">
                <a:solidFill>
                  <a:srgbClr val="002060"/>
                </a:solidFill>
              </a:rPr>
              <a:t>câu</a:t>
            </a:r>
            <a:r>
              <a:rPr lang="en-US" sz="2667" spc="-93">
                <a:solidFill>
                  <a:srgbClr val="002060"/>
                </a:solidFill>
              </a:rPr>
              <a:t> </a:t>
            </a:r>
            <a:r>
              <a:rPr lang="en-US" sz="2667" spc="-93" err="1">
                <a:solidFill>
                  <a:srgbClr val="002060"/>
                </a:solidFill>
              </a:rPr>
              <a:t>hỏi</a:t>
            </a:r>
            <a:r>
              <a:rPr lang="en-US" sz="2667" spc="-93">
                <a:solidFill>
                  <a:srgbClr val="002060"/>
                </a:solidFill>
              </a:rPr>
              <a:t> </a:t>
            </a:r>
            <a:r>
              <a:rPr lang="en-US" sz="2667" spc="-93" err="1">
                <a:solidFill>
                  <a:srgbClr val="002060"/>
                </a:solidFill>
              </a:rPr>
              <a:t>sau</a:t>
            </a:r>
            <a:r>
              <a:rPr lang="en-US" sz="2667" spc="-93">
                <a:solidFill>
                  <a:srgbClr val="002060"/>
                </a:solidFill>
              </a:rPr>
              <a:t> </a:t>
            </a:r>
            <a:r>
              <a:rPr lang="en-US" sz="2667" spc="-93" err="1">
                <a:solidFill>
                  <a:srgbClr val="002060"/>
                </a:solidFill>
              </a:rPr>
              <a:t>khi</a:t>
            </a:r>
            <a:r>
              <a:rPr lang="en-US" sz="2667" spc="-93">
                <a:solidFill>
                  <a:srgbClr val="002060"/>
                </a:solidFill>
              </a:rPr>
              <a:t> </a:t>
            </a:r>
            <a:r>
              <a:rPr lang="en-US" sz="2667" spc="-93" err="1">
                <a:solidFill>
                  <a:srgbClr val="002060"/>
                </a:solidFill>
              </a:rPr>
              <a:t>đọc</a:t>
            </a:r>
            <a:r>
              <a:rPr lang="en-US" sz="2667" spc="-93">
                <a:solidFill>
                  <a:srgbClr val="002060"/>
                </a:solidFill>
              </a:rPr>
              <a:t>; </a:t>
            </a:r>
            <a:r>
              <a:rPr lang="en-US" sz="2667" spc="-93" err="1">
                <a:solidFill>
                  <a:srgbClr val="002060"/>
                </a:solidFill>
              </a:rPr>
              <a:t>hoàn</a:t>
            </a:r>
            <a:r>
              <a:rPr lang="en-US" sz="2667" spc="-93">
                <a:solidFill>
                  <a:srgbClr val="002060"/>
                </a:solidFill>
              </a:rPr>
              <a:t> </a:t>
            </a:r>
            <a:r>
              <a:rPr lang="en-US" sz="2667" spc="-93" err="1">
                <a:solidFill>
                  <a:srgbClr val="002060"/>
                </a:solidFill>
              </a:rPr>
              <a:t>thành</a:t>
            </a:r>
            <a:r>
              <a:rPr lang="en-US" sz="2667" spc="-93">
                <a:solidFill>
                  <a:srgbClr val="002060"/>
                </a:solidFill>
              </a:rPr>
              <a:t> </a:t>
            </a:r>
            <a:r>
              <a:rPr lang="en-US" sz="2667" spc="-93" err="1">
                <a:solidFill>
                  <a:srgbClr val="002060"/>
                </a:solidFill>
              </a:rPr>
              <a:t>phiếu</a:t>
            </a:r>
            <a:r>
              <a:rPr lang="en-US" sz="2667" spc="-93">
                <a:solidFill>
                  <a:srgbClr val="002060"/>
                </a:solidFill>
              </a:rPr>
              <a:t> </a:t>
            </a:r>
            <a:r>
              <a:rPr lang="en-US" sz="2667" spc="-93" err="1">
                <a:solidFill>
                  <a:srgbClr val="002060"/>
                </a:solidFill>
              </a:rPr>
              <a:t>học</a:t>
            </a:r>
            <a:r>
              <a:rPr lang="en-US" sz="2667" spc="-93">
                <a:solidFill>
                  <a:srgbClr val="002060"/>
                </a:solidFill>
              </a:rPr>
              <a:t> </a:t>
            </a:r>
            <a:r>
              <a:rPr lang="en-US" sz="2667" spc="-93" err="1">
                <a:solidFill>
                  <a:srgbClr val="002060"/>
                </a:solidFill>
              </a:rPr>
              <a:t>tập</a:t>
            </a:r>
            <a:r>
              <a:rPr lang="en-US" sz="2667" spc="-93">
                <a:solidFill>
                  <a:srgbClr val="002060"/>
                </a:solidFill>
              </a:rPr>
              <a:t> </a:t>
            </a:r>
            <a:r>
              <a:rPr lang="en-US" sz="2667" spc="-93" err="1">
                <a:solidFill>
                  <a:srgbClr val="002060"/>
                </a:solidFill>
              </a:rPr>
              <a:t>mà</a:t>
            </a:r>
            <a:r>
              <a:rPr lang="en-US" sz="2667" spc="-93">
                <a:solidFill>
                  <a:srgbClr val="002060"/>
                </a:solidFill>
              </a:rPr>
              <a:t> GV </a:t>
            </a:r>
            <a:r>
              <a:rPr lang="en-US" sz="2667" spc="-93" err="1">
                <a:solidFill>
                  <a:srgbClr val="002060"/>
                </a:solidFill>
              </a:rPr>
              <a:t>giao</a:t>
            </a:r>
            <a:r>
              <a:rPr lang="vi-VN" sz="2667" spc="-93">
                <a:solidFill>
                  <a:srgbClr val="002060"/>
                </a:solidFill>
              </a:rPr>
              <a:t>. </a:t>
            </a:r>
            <a:endParaRPr lang="en-US" sz="2667" spc="-93">
              <a:solidFill>
                <a:srgbClr val="002060"/>
              </a:solidFill>
            </a:endParaRPr>
          </a:p>
          <a:p>
            <a:pPr algn="just">
              <a:lnSpc>
                <a:spcPct val="150000"/>
              </a:lnSpc>
            </a:pPr>
            <a:endParaRPr lang="en-US" sz="2667">
              <a:solidFill>
                <a:srgbClr val="002060"/>
              </a:solidFill>
            </a:endParaRPr>
          </a:p>
        </p:txBody>
      </p:sp>
      <p:sp>
        <p:nvSpPr>
          <p:cNvPr id="3" name="TextBox 2"/>
          <p:cNvSpPr txBox="1"/>
          <p:nvPr/>
        </p:nvSpPr>
        <p:spPr>
          <a:xfrm>
            <a:off x="3556000" y="685801"/>
            <a:ext cx="5080000" cy="502766"/>
          </a:xfrm>
          <a:prstGeom prst="rect">
            <a:avLst/>
          </a:prstGeom>
          <a:noFill/>
        </p:spPr>
        <p:txBody>
          <a:bodyPr wrap="square" rtlCol="0">
            <a:spAutoFit/>
          </a:bodyPr>
          <a:lstStyle/>
          <a:p>
            <a:r>
              <a:rPr lang="en-US" sz="2667" b="1">
                <a:solidFill>
                  <a:srgbClr val="002060"/>
                </a:solidFill>
              </a:rPr>
              <a:t>YÊU CẦU ĐỐI VỚI HỌC SINH</a:t>
            </a:r>
          </a:p>
        </p:txBody>
      </p:sp>
      <p:sp>
        <p:nvSpPr>
          <p:cNvPr id="6" name="Slide Number Placeholder 5"/>
          <p:cNvSpPr>
            <a:spLocks noGrp="1"/>
          </p:cNvSpPr>
          <p:nvPr>
            <p:ph type="sldNum" sz="quarter" idx="12"/>
          </p:nvPr>
        </p:nvSpPr>
        <p:spPr/>
        <p:txBody>
          <a:bodyPr/>
          <a:lstStyle/>
          <a:p>
            <a:fld id="{0C846248-0222-4A3A-B22E-4E2A0B918D57}" type="slidenum">
              <a:rPr lang="en-US" smtClean="0"/>
              <a:pPr/>
              <a:t>49</a:t>
            </a:fld>
            <a:endParaRPr lang="en-US"/>
          </a:p>
        </p:txBody>
      </p:sp>
    </p:spTree>
    <p:extLst>
      <p:ext uri="{BB962C8B-B14F-4D97-AF65-F5344CB8AC3E}">
        <p14:creationId xmlns:p14="http://schemas.microsoft.com/office/powerpoint/2010/main" val="1141726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599" y="-838200"/>
            <a:ext cx="13315884" cy="7696200"/>
          </a:xfrm>
          <a:prstGeom prst="rect">
            <a:avLst/>
          </a:prstGeom>
        </p:spPr>
      </p:pic>
      <p:sp>
        <p:nvSpPr>
          <p:cNvPr id="6" name="TextBox 5"/>
          <p:cNvSpPr txBox="1"/>
          <p:nvPr/>
        </p:nvSpPr>
        <p:spPr>
          <a:xfrm>
            <a:off x="3556000" y="342886"/>
            <a:ext cx="5677132" cy="584775"/>
          </a:xfrm>
          <a:prstGeom prst="rect">
            <a:avLst/>
          </a:prstGeom>
          <a:noFill/>
        </p:spPr>
        <p:txBody>
          <a:bodyPr wrap="none" rtlCol="0">
            <a:spAutoFit/>
          </a:bodyPr>
          <a:lstStyle/>
          <a:p>
            <a:r>
              <a:rPr lang="en-US" sz="3200" b="1">
                <a:solidFill>
                  <a:srgbClr val="002060"/>
                </a:solidFill>
              </a:rPr>
              <a:t>CHƯƠNG TRÌNH TẬP HUẤN</a:t>
            </a:r>
          </a:p>
        </p:txBody>
      </p:sp>
      <p:graphicFrame>
        <p:nvGraphicFramePr>
          <p:cNvPr id="7" name="Table 6"/>
          <p:cNvGraphicFramePr>
            <a:graphicFrameLocks noGrp="1"/>
          </p:cNvGraphicFramePr>
          <p:nvPr>
            <p:extLst>
              <p:ext uri="{D42A27DB-BD31-4B8C-83A1-F6EECF244321}">
                <p14:modId xmlns:p14="http://schemas.microsoft.com/office/powerpoint/2010/main" val="4136583933"/>
              </p:ext>
            </p:extLst>
          </p:nvPr>
        </p:nvGraphicFramePr>
        <p:xfrm>
          <a:off x="812800" y="1193802"/>
          <a:ext cx="10769600" cy="5020564"/>
        </p:xfrm>
        <a:graphic>
          <a:graphicData uri="http://schemas.openxmlformats.org/drawingml/2006/table">
            <a:tbl>
              <a:tblPr firstRow="1" firstCol="1" bandRow="1"/>
              <a:tblGrid>
                <a:gridCol w="2032001">
                  <a:extLst>
                    <a:ext uri="{9D8B030D-6E8A-4147-A177-3AD203B41FA5}">
                      <a16:colId xmlns:a16="http://schemas.microsoft.com/office/drawing/2014/main" val="2077958820"/>
                    </a:ext>
                  </a:extLst>
                </a:gridCol>
                <a:gridCol w="8534399">
                  <a:extLst>
                    <a:ext uri="{9D8B030D-6E8A-4147-A177-3AD203B41FA5}">
                      <a16:colId xmlns:a16="http://schemas.microsoft.com/office/drawing/2014/main" val="519094686"/>
                    </a:ext>
                  </a:extLst>
                </a:gridCol>
                <a:gridCol w="203200">
                  <a:extLst>
                    <a:ext uri="{9D8B030D-6E8A-4147-A177-3AD203B41FA5}">
                      <a16:colId xmlns:a16="http://schemas.microsoft.com/office/drawing/2014/main" val="538558601"/>
                    </a:ext>
                  </a:extLst>
                </a:gridCol>
              </a:tblGrid>
              <a:tr h="554229">
                <a:tc>
                  <a:txBody>
                    <a:bodyPr/>
                    <a:lstStyle/>
                    <a:p>
                      <a:pPr marL="0" marR="0" algn="ctr">
                        <a:lnSpc>
                          <a:spcPct val="107000"/>
                        </a:lnSpc>
                        <a:spcBef>
                          <a:spcPts val="0"/>
                        </a:spcBef>
                        <a:spcAft>
                          <a:spcPts val="800"/>
                        </a:spcAft>
                      </a:pPr>
                      <a:r>
                        <a:rPr lang="en-US" sz="2100" b="1" err="1">
                          <a:solidFill>
                            <a:srgbClr val="002060"/>
                          </a:solidFill>
                          <a:effectLst/>
                        </a:rPr>
                        <a:t>Thời</a:t>
                      </a:r>
                      <a:r>
                        <a:rPr lang="en-US" sz="2100" b="1">
                          <a:solidFill>
                            <a:srgbClr val="002060"/>
                          </a:solidFill>
                          <a:effectLst/>
                        </a:rPr>
                        <a:t> </a:t>
                      </a:r>
                      <a:r>
                        <a:rPr lang="en-US" sz="2100" b="1" err="1">
                          <a:solidFill>
                            <a:srgbClr val="002060"/>
                          </a:solidFill>
                          <a:effectLst/>
                        </a:rPr>
                        <a:t>gian</a:t>
                      </a:r>
                      <a:endParaRPr lang="en-US" sz="21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a:txBody>
                    <a:bodyPr/>
                    <a:lstStyle/>
                    <a:p>
                      <a:pPr marL="0" marR="0" algn="ctr">
                        <a:lnSpc>
                          <a:spcPct val="107000"/>
                        </a:lnSpc>
                        <a:spcBef>
                          <a:spcPts val="0"/>
                        </a:spcBef>
                        <a:spcAft>
                          <a:spcPts val="800"/>
                        </a:spcAft>
                      </a:pPr>
                      <a:r>
                        <a:rPr lang="en-US" sz="2100" b="1" err="1">
                          <a:solidFill>
                            <a:srgbClr val="002060"/>
                          </a:solidFill>
                          <a:effectLst/>
                        </a:rPr>
                        <a:t>Nội</a:t>
                      </a:r>
                      <a:r>
                        <a:rPr lang="en-US" sz="2100" b="1">
                          <a:solidFill>
                            <a:srgbClr val="002060"/>
                          </a:solidFill>
                          <a:effectLst/>
                        </a:rPr>
                        <a:t> dung</a:t>
                      </a:r>
                      <a:endParaRPr lang="en-US" sz="21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a:txBody>
                    <a:bodyPr/>
                    <a:lstStyle/>
                    <a:p>
                      <a:endParaRPr lang="en-US" sz="2400"/>
                    </a:p>
                  </a:txBody>
                  <a:tcPr marL="66779" marR="66779" marT="0" marB="0" anchor="ctr"/>
                </a:tc>
                <a:extLst>
                  <a:ext uri="{0D108BD9-81ED-4DB2-BD59-A6C34878D82A}">
                    <a16:rowId xmlns:a16="http://schemas.microsoft.com/office/drawing/2014/main" val="3472774963"/>
                  </a:ext>
                </a:extLst>
              </a:tr>
              <a:tr h="391329">
                <a:tc gridSpan="3">
                  <a:txBody>
                    <a:bodyPr/>
                    <a:lstStyle/>
                    <a:p>
                      <a:pPr marL="0" marR="0" algn="ctr">
                        <a:lnSpc>
                          <a:spcPct val="107000"/>
                        </a:lnSpc>
                        <a:spcBef>
                          <a:spcPts val="0"/>
                        </a:spcBef>
                        <a:spcAft>
                          <a:spcPts val="800"/>
                        </a:spcAft>
                      </a:pPr>
                      <a:r>
                        <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2400" b="1" baseline="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8:00 – 11:30</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61853561"/>
                  </a:ext>
                </a:extLst>
              </a:tr>
              <a:tr h="675293">
                <a:tc>
                  <a:txBody>
                    <a:bodyPr/>
                    <a:lstStyle/>
                    <a:p>
                      <a:pPr marL="0" marR="0" algn="ctr">
                        <a:lnSpc>
                          <a:spcPct val="107000"/>
                        </a:lnSpc>
                        <a:spcBef>
                          <a:spcPts val="0"/>
                        </a:spcBef>
                        <a:spcAft>
                          <a:spcPts val="800"/>
                        </a:spcAft>
                      </a:pPr>
                      <a:r>
                        <a:rPr lang="en-US" sz="2400" b="1">
                          <a:solidFill>
                            <a:srgbClr val="002060"/>
                          </a:solidFill>
                          <a:effectLst/>
                        </a:rPr>
                        <a:t>8:00 – 8:30</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gridSpan="2">
                  <a:txBody>
                    <a:bodyPr/>
                    <a:lstStyle/>
                    <a:p>
                      <a:pPr marL="0" marR="0" algn="ctr">
                        <a:lnSpc>
                          <a:spcPct val="107000"/>
                        </a:lnSpc>
                        <a:spcBef>
                          <a:spcPts val="0"/>
                        </a:spcBef>
                        <a:spcAft>
                          <a:spcPts val="800"/>
                        </a:spcAft>
                      </a:pPr>
                      <a:r>
                        <a:rPr lang="en-US" sz="2400" b="1" err="1">
                          <a:solidFill>
                            <a:srgbClr val="002060"/>
                          </a:solidFill>
                          <a:effectLst/>
                        </a:rPr>
                        <a:t>Giới</a:t>
                      </a:r>
                      <a:r>
                        <a:rPr lang="en-US" sz="2400" b="1">
                          <a:solidFill>
                            <a:srgbClr val="002060"/>
                          </a:solidFill>
                          <a:effectLst/>
                        </a:rPr>
                        <a:t> </a:t>
                      </a:r>
                      <a:r>
                        <a:rPr lang="en-US" sz="2400" b="1" err="1">
                          <a:solidFill>
                            <a:srgbClr val="002060"/>
                          </a:solidFill>
                          <a:effectLst/>
                        </a:rPr>
                        <a:t>thiệu</a:t>
                      </a:r>
                      <a:r>
                        <a:rPr lang="en-US" sz="2400" b="1">
                          <a:solidFill>
                            <a:srgbClr val="002060"/>
                          </a:solidFill>
                          <a:effectLst/>
                        </a:rPr>
                        <a:t> </a:t>
                      </a:r>
                      <a:r>
                        <a:rPr lang="en-US" sz="2400" b="1" err="1">
                          <a:solidFill>
                            <a:srgbClr val="002060"/>
                          </a:solidFill>
                          <a:effectLst/>
                        </a:rPr>
                        <a:t>chung</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hMerge="1">
                  <a:txBody>
                    <a:bodyPr/>
                    <a:lstStyle/>
                    <a:p>
                      <a:endParaRPr lang="en-US" dirty="0"/>
                    </a:p>
                  </a:txBody>
                  <a:tcPr marL="50084" marR="50084" marT="0" marB="0" anchor="ctr"/>
                </a:tc>
                <a:extLst>
                  <a:ext uri="{0D108BD9-81ED-4DB2-BD59-A6C34878D82A}">
                    <a16:rowId xmlns:a16="http://schemas.microsoft.com/office/drawing/2014/main" val="1892184525"/>
                  </a:ext>
                </a:extLst>
              </a:tr>
              <a:tr h="580665">
                <a:tc>
                  <a:txBody>
                    <a:bodyPr/>
                    <a:lstStyle/>
                    <a:p>
                      <a:pPr marL="0" marR="0" algn="ctr">
                        <a:lnSpc>
                          <a:spcPct val="107000"/>
                        </a:lnSpc>
                        <a:spcBef>
                          <a:spcPts val="0"/>
                        </a:spcBef>
                        <a:spcAft>
                          <a:spcPts val="800"/>
                        </a:spcAft>
                      </a:pPr>
                      <a:r>
                        <a:rPr lang="en-US" sz="2400" b="1">
                          <a:solidFill>
                            <a:srgbClr val="002060"/>
                          </a:solidFill>
                          <a:effectLst/>
                        </a:rPr>
                        <a:t>8:30 – 9:45</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gridSpan="2">
                  <a:txBody>
                    <a:bodyPr/>
                    <a:lstStyle/>
                    <a:p>
                      <a:pPr marL="0" marR="0" algn="ctr">
                        <a:lnSpc>
                          <a:spcPct val="107000"/>
                        </a:lnSpc>
                        <a:spcBef>
                          <a:spcPts val="0"/>
                        </a:spcBef>
                        <a:spcAft>
                          <a:spcPts val="800"/>
                        </a:spcAft>
                      </a:pPr>
                      <a:r>
                        <a:rPr lang="en-US" sz="2400" b="1" err="1">
                          <a:solidFill>
                            <a:srgbClr val="002060"/>
                          </a:solidFill>
                          <a:effectLst/>
                        </a:rPr>
                        <a:t>Dạy</a:t>
                      </a:r>
                      <a:r>
                        <a:rPr lang="en-US" sz="2400" b="1">
                          <a:solidFill>
                            <a:srgbClr val="002060"/>
                          </a:solidFill>
                          <a:effectLst/>
                        </a:rPr>
                        <a:t> </a:t>
                      </a:r>
                      <a:r>
                        <a:rPr lang="en-US" sz="2400" b="1" err="1">
                          <a:solidFill>
                            <a:srgbClr val="002060"/>
                          </a:solidFill>
                          <a:effectLst/>
                        </a:rPr>
                        <a:t>học</a:t>
                      </a:r>
                      <a:r>
                        <a:rPr lang="en-US" sz="2400" b="1">
                          <a:solidFill>
                            <a:srgbClr val="002060"/>
                          </a:solidFill>
                          <a:effectLst/>
                        </a:rPr>
                        <a:t> </a:t>
                      </a:r>
                      <a:r>
                        <a:rPr lang="en-US" sz="2400" b="1" err="1">
                          <a:solidFill>
                            <a:srgbClr val="002060"/>
                          </a:solidFill>
                          <a:effectLst/>
                        </a:rPr>
                        <a:t>Đọc</a:t>
                      </a:r>
                      <a:r>
                        <a:rPr lang="en-US" sz="2400" b="1">
                          <a:solidFill>
                            <a:srgbClr val="002060"/>
                          </a:solidFill>
                          <a:effectLst/>
                        </a:rPr>
                        <a:t> </a:t>
                      </a:r>
                      <a:r>
                        <a:rPr lang="en-US" sz="2400" b="1" err="1">
                          <a:solidFill>
                            <a:srgbClr val="002060"/>
                          </a:solidFill>
                          <a:effectLst/>
                        </a:rPr>
                        <a:t>và</a:t>
                      </a:r>
                      <a:r>
                        <a:rPr lang="en-US" sz="2400" b="1" baseline="0">
                          <a:solidFill>
                            <a:srgbClr val="002060"/>
                          </a:solidFill>
                          <a:effectLst/>
                        </a:rPr>
                        <a:t> </a:t>
                      </a:r>
                      <a:r>
                        <a:rPr lang="en-US" sz="2400" b="1" baseline="0" err="1">
                          <a:solidFill>
                            <a:srgbClr val="002060"/>
                          </a:solidFill>
                          <a:effectLst/>
                        </a:rPr>
                        <a:t>Thực</a:t>
                      </a:r>
                      <a:r>
                        <a:rPr lang="en-US" sz="2400" b="1" baseline="0">
                          <a:solidFill>
                            <a:srgbClr val="002060"/>
                          </a:solidFill>
                          <a:effectLst/>
                        </a:rPr>
                        <a:t> </a:t>
                      </a:r>
                      <a:r>
                        <a:rPr lang="en-US" sz="2400" b="1" baseline="0" err="1">
                          <a:solidFill>
                            <a:srgbClr val="002060"/>
                          </a:solidFill>
                          <a:effectLst/>
                        </a:rPr>
                        <a:t>hành</a:t>
                      </a:r>
                      <a:r>
                        <a:rPr lang="en-US" sz="2400" b="1" baseline="0">
                          <a:solidFill>
                            <a:srgbClr val="002060"/>
                          </a:solidFill>
                          <a:effectLst/>
                        </a:rPr>
                        <a:t> </a:t>
                      </a:r>
                      <a:r>
                        <a:rPr lang="en-US" sz="2400" b="1" baseline="0" err="1">
                          <a:solidFill>
                            <a:srgbClr val="002060"/>
                          </a:solidFill>
                          <a:effectLst/>
                        </a:rPr>
                        <a:t>tiếng</a:t>
                      </a:r>
                      <a:r>
                        <a:rPr lang="en-US" sz="2400" b="1" baseline="0">
                          <a:solidFill>
                            <a:srgbClr val="002060"/>
                          </a:solidFill>
                          <a:effectLst/>
                        </a:rPr>
                        <a:t> </a:t>
                      </a:r>
                      <a:r>
                        <a:rPr lang="en-US" sz="2400" b="1" baseline="0" err="1">
                          <a:solidFill>
                            <a:srgbClr val="002060"/>
                          </a:solidFill>
                          <a:effectLst/>
                        </a:rPr>
                        <a:t>Việt</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hMerge="1">
                  <a:txBody>
                    <a:bodyPr/>
                    <a:lstStyle/>
                    <a:p>
                      <a:endParaRPr lang="en-US"/>
                    </a:p>
                  </a:txBody>
                  <a:tcPr marL="50084" marR="50084" marT="0" marB="0" anchor="ctr"/>
                </a:tc>
                <a:extLst>
                  <a:ext uri="{0D108BD9-81ED-4DB2-BD59-A6C34878D82A}">
                    <a16:rowId xmlns:a16="http://schemas.microsoft.com/office/drawing/2014/main" val="4194095371"/>
                  </a:ext>
                </a:extLst>
              </a:tr>
              <a:tr h="616581">
                <a:tc>
                  <a:txBody>
                    <a:bodyPr/>
                    <a:lstStyle/>
                    <a:p>
                      <a:pPr marL="0" marR="0" algn="ctr">
                        <a:lnSpc>
                          <a:spcPct val="107000"/>
                        </a:lnSpc>
                        <a:spcBef>
                          <a:spcPts val="0"/>
                        </a:spcBef>
                        <a:spcAft>
                          <a:spcPts val="800"/>
                        </a:spcAft>
                      </a:pPr>
                      <a:r>
                        <a:rPr lang="en-US" sz="2400" b="1">
                          <a:solidFill>
                            <a:srgbClr val="002060"/>
                          </a:solidFill>
                          <a:effectLst/>
                        </a:rPr>
                        <a:t>9:45 – 10:00</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gridSpan="2">
                  <a:txBody>
                    <a:bodyPr/>
                    <a:lstStyle/>
                    <a:p>
                      <a:pPr marL="0" marR="0" indent="0" algn="ctr" defTabSz="685800" rtl="0" eaLnBrk="1" fontAlgn="auto" latinLnBrk="0" hangingPunct="1">
                        <a:lnSpc>
                          <a:spcPct val="107000"/>
                        </a:lnSpc>
                        <a:spcBef>
                          <a:spcPts val="0"/>
                        </a:spcBef>
                        <a:spcAft>
                          <a:spcPts val="800"/>
                        </a:spcAft>
                        <a:buClrTx/>
                        <a:buSzTx/>
                        <a:buFontTx/>
                        <a:buNone/>
                        <a:tabLst/>
                        <a:defRPr/>
                      </a:pPr>
                      <a:r>
                        <a:rPr lang="en-US" sz="2400" b="1" err="1">
                          <a:solidFill>
                            <a:srgbClr val="002060"/>
                          </a:solidFill>
                          <a:effectLst/>
                          <a:latin typeface="Arial"/>
                          <a:ea typeface="Calibri" panose="020F0502020204030204" pitchFamily="34" charset="0"/>
                          <a:cs typeface="Arial"/>
                        </a:rPr>
                        <a:t>Nghỉ</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giải</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lao</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hMerge="1">
                  <a:txBody>
                    <a:bodyPr/>
                    <a:lstStyle/>
                    <a:p>
                      <a:endParaRPr lang="en-US"/>
                    </a:p>
                  </a:txBody>
                  <a:tcPr marL="50084" marR="50084" marT="0" marB="0" anchor="ctr"/>
                </a:tc>
                <a:extLst>
                  <a:ext uri="{0D108BD9-81ED-4DB2-BD59-A6C34878D82A}">
                    <a16:rowId xmlns:a16="http://schemas.microsoft.com/office/drawing/2014/main" val="2938826608"/>
                  </a:ext>
                </a:extLst>
              </a:tr>
              <a:tr h="624603">
                <a:tc>
                  <a:txBody>
                    <a:bodyPr/>
                    <a:lstStyle/>
                    <a:p>
                      <a:pPr marL="0" marR="0" algn="ctr">
                        <a:lnSpc>
                          <a:spcPct val="107000"/>
                        </a:lnSpc>
                        <a:spcBef>
                          <a:spcPts val="0"/>
                        </a:spcBef>
                        <a:spcAft>
                          <a:spcPts val="800"/>
                        </a:spcAft>
                      </a:pPr>
                      <a:r>
                        <a:rPr lang="en-US" sz="2400" b="1">
                          <a:solidFill>
                            <a:srgbClr val="002060"/>
                          </a:solidFill>
                          <a:effectLst/>
                        </a:rPr>
                        <a:t>10:00 – 10:30</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gridSpan="2">
                  <a:txBody>
                    <a:bodyPr/>
                    <a:lstStyle/>
                    <a:p>
                      <a:pPr marL="0" marR="0" indent="0" algn="ctr" defTabSz="685800" rtl="0" eaLnBrk="1" fontAlgn="auto" latinLnBrk="0" hangingPunct="1">
                        <a:lnSpc>
                          <a:spcPct val="107000"/>
                        </a:lnSpc>
                        <a:spcBef>
                          <a:spcPts val="0"/>
                        </a:spcBef>
                        <a:spcAft>
                          <a:spcPts val="800"/>
                        </a:spcAft>
                        <a:buClrTx/>
                        <a:buSzTx/>
                        <a:buFontTx/>
                        <a:buNone/>
                        <a:tabLst/>
                        <a:defRPr/>
                      </a:pPr>
                      <a:r>
                        <a:rPr lang="en-US" sz="2400" b="1" err="1">
                          <a:solidFill>
                            <a:srgbClr val="002060"/>
                          </a:solidFill>
                          <a:effectLst/>
                          <a:latin typeface="Arial"/>
                          <a:ea typeface="Calibri" panose="020F0502020204030204" pitchFamily="34" charset="0"/>
                          <a:cs typeface="Arial"/>
                        </a:rPr>
                        <a:t>Dạy</a:t>
                      </a:r>
                      <a:r>
                        <a:rPr lang="en-US" sz="2400" b="1">
                          <a:solidFill>
                            <a:srgbClr val="002060"/>
                          </a:solidFill>
                          <a:effectLst/>
                          <a:latin typeface="Arial"/>
                          <a:ea typeface="Calibri" panose="020F0502020204030204" pitchFamily="34" charset="0"/>
                          <a:cs typeface="Arial"/>
                        </a:rPr>
                        <a:t> </a:t>
                      </a:r>
                      <a:r>
                        <a:rPr lang="en-US" sz="2400" b="1" err="1">
                          <a:solidFill>
                            <a:srgbClr val="002060"/>
                          </a:solidFill>
                          <a:effectLst/>
                          <a:latin typeface="Arial"/>
                          <a:ea typeface="Calibri" panose="020F0502020204030204" pitchFamily="34" charset="0"/>
                          <a:cs typeface="Arial"/>
                        </a:rPr>
                        <a:t>học</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Viết</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Nói</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và</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nghe</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hMerge="1">
                  <a:txBody>
                    <a:bodyPr/>
                    <a:lstStyle/>
                    <a:p>
                      <a:endParaRPr lang="en-US"/>
                    </a:p>
                  </a:txBody>
                  <a:tcPr marL="50084" marR="50084" marT="0" marB="0" anchor="ctr"/>
                </a:tc>
                <a:extLst>
                  <a:ext uri="{0D108BD9-81ED-4DB2-BD59-A6C34878D82A}">
                    <a16:rowId xmlns:a16="http://schemas.microsoft.com/office/drawing/2014/main" val="315878580"/>
                  </a:ext>
                </a:extLst>
              </a:tr>
              <a:tr h="624603">
                <a:tc>
                  <a:txBody>
                    <a:bodyPr/>
                    <a:lstStyle/>
                    <a:p>
                      <a:pPr marL="0" marR="0" algn="ctr">
                        <a:lnSpc>
                          <a:spcPct val="107000"/>
                        </a:lnSpc>
                        <a:spcBef>
                          <a:spcPts val="0"/>
                        </a:spcBef>
                        <a:spcAft>
                          <a:spcPts val="800"/>
                        </a:spcAft>
                      </a:pPr>
                      <a:r>
                        <a:rPr lang="en-US" sz="2400" b="1">
                          <a:solidFill>
                            <a:srgbClr val="002060"/>
                          </a:solidFill>
                          <a:effectLst/>
                        </a:rPr>
                        <a:t>10:30 – 11:00</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gridSpan="2">
                  <a:txBody>
                    <a:bodyPr/>
                    <a:lstStyle/>
                    <a:p>
                      <a:pPr marL="0" marR="0" algn="ctr">
                        <a:lnSpc>
                          <a:spcPct val="107000"/>
                        </a:lnSpc>
                        <a:spcBef>
                          <a:spcPts val="0"/>
                        </a:spcBef>
                        <a:spcAft>
                          <a:spcPts val="800"/>
                        </a:spcAft>
                      </a:pPr>
                      <a:r>
                        <a:rPr lang="en-US" sz="2400" b="1" baseline="0" err="1">
                          <a:solidFill>
                            <a:srgbClr val="002060"/>
                          </a:solidFill>
                          <a:effectLst/>
                          <a:latin typeface="Arial"/>
                          <a:ea typeface="Calibri" panose="020F0502020204030204" pitchFamily="34" charset="0"/>
                          <a:cs typeface="Arial"/>
                        </a:rPr>
                        <a:t>Kiểm</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tra</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đánh</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giá</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triển</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khai</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kế</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hoạch</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dạy</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học</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hMerge="1">
                  <a:txBody>
                    <a:bodyPr/>
                    <a:lstStyle/>
                    <a:p>
                      <a:endParaRPr lang="en-US"/>
                    </a:p>
                  </a:txBody>
                  <a:tcPr marL="50084" marR="50084" marT="0" marB="0" anchor="ctr"/>
                </a:tc>
                <a:extLst>
                  <a:ext uri="{0D108BD9-81ED-4DB2-BD59-A6C34878D82A}">
                    <a16:rowId xmlns:a16="http://schemas.microsoft.com/office/drawing/2014/main" val="3301750070"/>
                  </a:ext>
                </a:extLst>
              </a:tr>
              <a:tr h="795141">
                <a:tc>
                  <a:txBody>
                    <a:bodyPr/>
                    <a:lstStyle/>
                    <a:p>
                      <a:pPr marL="0" marR="0" algn="ctr">
                        <a:lnSpc>
                          <a:spcPct val="107000"/>
                        </a:lnSpc>
                        <a:spcBef>
                          <a:spcPts val="0"/>
                        </a:spcBef>
                        <a:spcAft>
                          <a:spcPts val="800"/>
                        </a:spcAft>
                      </a:pPr>
                      <a:r>
                        <a:rPr lang="en-US" sz="2400" b="1">
                          <a:solidFill>
                            <a:srgbClr val="002060"/>
                          </a:solidFill>
                          <a:effectLst/>
                        </a:rPr>
                        <a:t>11:00 – 11:30</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gridSpan="2">
                  <a:txBody>
                    <a:bodyPr/>
                    <a:lstStyle/>
                    <a:p>
                      <a:pPr marL="0" marR="0" algn="ctr">
                        <a:lnSpc>
                          <a:spcPct val="107000"/>
                        </a:lnSpc>
                        <a:spcBef>
                          <a:spcPts val="0"/>
                        </a:spcBef>
                        <a:spcAft>
                          <a:spcPts val="800"/>
                        </a:spcAft>
                      </a:pPr>
                      <a:r>
                        <a:rPr lang="en-US" sz="2400" b="1" err="1">
                          <a:solidFill>
                            <a:srgbClr val="002060"/>
                          </a:solidFill>
                          <a:effectLst/>
                          <a:latin typeface="Arial"/>
                          <a:ea typeface="Calibri" panose="020F0502020204030204" pitchFamily="34" charset="0"/>
                          <a:cs typeface="Arial"/>
                        </a:rPr>
                        <a:t>Trao</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đổi</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thảo</a:t>
                      </a:r>
                      <a:r>
                        <a:rPr lang="en-US" sz="2400" b="1" baseline="0">
                          <a:solidFill>
                            <a:srgbClr val="002060"/>
                          </a:solidFill>
                          <a:effectLst/>
                          <a:latin typeface="Arial"/>
                          <a:ea typeface="Calibri" panose="020F0502020204030204" pitchFamily="34" charset="0"/>
                          <a:cs typeface="Arial"/>
                        </a:rPr>
                        <a:t> </a:t>
                      </a:r>
                      <a:r>
                        <a:rPr lang="en-US" sz="2400" b="1" baseline="0" err="1">
                          <a:solidFill>
                            <a:srgbClr val="002060"/>
                          </a:solidFill>
                          <a:effectLst/>
                          <a:latin typeface="Arial"/>
                          <a:ea typeface="Calibri" panose="020F0502020204030204" pitchFamily="34" charset="0"/>
                          <a:cs typeface="Arial"/>
                        </a:rPr>
                        <a:t>luận</a:t>
                      </a:r>
                      <a:endParaRPr lang="en-US" sz="2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779" marR="66779" marT="0" marB="0" anchor="ctr"/>
                </a:tc>
                <a:tc hMerge="1">
                  <a:txBody>
                    <a:bodyPr/>
                    <a:lstStyle/>
                    <a:p>
                      <a:endParaRPr lang="en-US"/>
                    </a:p>
                  </a:txBody>
                  <a:tcPr marL="50084" marR="50084" marT="0" marB="0" anchor="ctr"/>
                </a:tc>
                <a:extLst>
                  <a:ext uri="{0D108BD9-81ED-4DB2-BD59-A6C34878D82A}">
                    <a16:rowId xmlns:a16="http://schemas.microsoft.com/office/drawing/2014/main" val="4170545127"/>
                  </a:ext>
                </a:extLst>
              </a:tr>
            </a:tbl>
          </a:graphicData>
        </a:graphic>
      </p:graphicFrame>
      <p:sp>
        <p:nvSpPr>
          <p:cNvPr id="3" name="Slide Number Placeholder 2"/>
          <p:cNvSpPr>
            <a:spLocks noGrp="1"/>
          </p:cNvSpPr>
          <p:nvPr>
            <p:ph type="sldNum" sz="quarter" idx="12"/>
          </p:nvPr>
        </p:nvSpPr>
        <p:spPr/>
        <p:txBody>
          <a:bodyPr/>
          <a:lstStyle/>
          <a:p>
            <a:fld id="{0C846248-0222-4A3A-B22E-4E2A0B918D57}" type="slidenum">
              <a:rPr lang="en-US" smtClean="0"/>
              <a:pPr/>
              <a:t>5</a:t>
            </a:fld>
            <a:endParaRPr lang="en-US"/>
          </a:p>
        </p:txBody>
      </p:sp>
    </p:spTree>
    <p:extLst>
      <p:ext uri="{BB962C8B-B14F-4D97-AF65-F5344CB8AC3E}">
        <p14:creationId xmlns:p14="http://schemas.microsoft.com/office/powerpoint/2010/main" val="2132981315"/>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253968" y="1321192"/>
            <a:ext cx="9847693" cy="4525085"/>
          </a:xfrm>
          <a:prstGeom prst="rect">
            <a:avLst/>
          </a:prstGeom>
        </p:spPr>
        <p:txBody>
          <a:bodyPr wrap="square">
            <a:spAutoFit/>
          </a:bodyPr>
          <a:lstStyle/>
          <a:p>
            <a:pPr algn="just">
              <a:lnSpc>
                <a:spcPct val="150000"/>
              </a:lnSpc>
            </a:pPr>
            <a:r>
              <a:rPr lang="vi-VN" sz="3200"/>
              <a:t>    </a:t>
            </a:r>
            <a:r>
              <a:rPr lang="en-US" sz="2667">
                <a:solidFill>
                  <a:srgbClr val="002060"/>
                </a:solidFill>
              </a:rPr>
              <a:t> 3. </a:t>
            </a:r>
            <a:r>
              <a:rPr lang="en-US" sz="2667" err="1">
                <a:solidFill>
                  <a:srgbClr val="002060"/>
                </a:solidFill>
              </a:rPr>
              <a:t>Trao</a:t>
            </a:r>
            <a:r>
              <a:rPr lang="en-US" sz="2667">
                <a:solidFill>
                  <a:srgbClr val="002060"/>
                </a:solidFill>
              </a:rPr>
              <a:t> </a:t>
            </a:r>
            <a:r>
              <a:rPr lang="en-US" sz="2667" err="1">
                <a:solidFill>
                  <a:srgbClr val="002060"/>
                </a:solidFill>
              </a:rPr>
              <a:t>đổi</a:t>
            </a:r>
            <a:r>
              <a:rPr lang="en-US" sz="2667">
                <a:solidFill>
                  <a:srgbClr val="002060"/>
                </a:solidFill>
              </a:rPr>
              <a:t>, </a:t>
            </a:r>
            <a:r>
              <a:rPr lang="en-US" sz="2667" err="1">
                <a:solidFill>
                  <a:srgbClr val="002060"/>
                </a:solidFill>
              </a:rPr>
              <a:t>thảo</a:t>
            </a:r>
            <a:r>
              <a:rPr lang="en-US" sz="2667">
                <a:solidFill>
                  <a:srgbClr val="002060"/>
                </a:solidFill>
              </a:rPr>
              <a:t> </a:t>
            </a:r>
            <a:r>
              <a:rPr lang="en-US" sz="2667" err="1">
                <a:solidFill>
                  <a:srgbClr val="002060"/>
                </a:solidFill>
              </a:rPr>
              <a:t>luận</a:t>
            </a:r>
            <a:r>
              <a:rPr lang="en-US" sz="2667">
                <a:solidFill>
                  <a:srgbClr val="002060"/>
                </a:solidFill>
              </a:rPr>
              <a:t> </a:t>
            </a:r>
            <a:r>
              <a:rPr lang="en-US" sz="2667" err="1">
                <a:solidFill>
                  <a:srgbClr val="002060"/>
                </a:solidFill>
              </a:rPr>
              <a:t>nhóm</a:t>
            </a:r>
            <a:r>
              <a:rPr lang="en-US" sz="2667">
                <a:solidFill>
                  <a:srgbClr val="002060"/>
                </a:solidFill>
              </a:rPr>
              <a:t> </a:t>
            </a:r>
            <a:r>
              <a:rPr lang="en-US" sz="2667" err="1">
                <a:solidFill>
                  <a:srgbClr val="002060"/>
                </a:solidFill>
              </a:rPr>
              <a:t>theo</a:t>
            </a:r>
            <a:r>
              <a:rPr lang="en-US" sz="2667">
                <a:solidFill>
                  <a:srgbClr val="002060"/>
                </a:solidFill>
              </a:rPr>
              <a:t> </a:t>
            </a:r>
            <a:r>
              <a:rPr lang="en-US" sz="2667" err="1">
                <a:solidFill>
                  <a:srgbClr val="002060"/>
                </a:solidFill>
              </a:rPr>
              <a:t>các</a:t>
            </a:r>
            <a:r>
              <a:rPr lang="en-US" sz="2667">
                <a:solidFill>
                  <a:srgbClr val="002060"/>
                </a:solidFill>
              </a:rPr>
              <a:t> </a:t>
            </a:r>
            <a:r>
              <a:rPr lang="en-US" sz="2667" err="1">
                <a:solidFill>
                  <a:srgbClr val="002060"/>
                </a:solidFill>
              </a:rPr>
              <a:t>nội</a:t>
            </a:r>
            <a:r>
              <a:rPr lang="en-US" sz="2667">
                <a:solidFill>
                  <a:srgbClr val="002060"/>
                </a:solidFill>
              </a:rPr>
              <a:t> dung GV </a:t>
            </a:r>
            <a:r>
              <a:rPr lang="en-US" sz="2667" err="1">
                <a:solidFill>
                  <a:srgbClr val="002060"/>
                </a:solidFill>
              </a:rPr>
              <a:t>nêu</a:t>
            </a:r>
            <a:r>
              <a:rPr lang="en-US" sz="2667">
                <a:solidFill>
                  <a:srgbClr val="002060"/>
                </a:solidFill>
              </a:rPr>
              <a:t> </a:t>
            </a:r>
            <a:r>
              <a:rPr lang="en-US" sz="2667" err="1">
                <a:solidFill>
                  <a:srgbClr val="002060"/>
                </a:solidFill>
              </a:rPr>
              <a:t>ra</a:t>
            </a:r>
            <a:r>
              <a:rPr lang="vi-VN" sz="2667">
                <a:solidFill>
                  <a:srgbClr val="002060"/>
                </a:solidFill>
              </a:rPr>
              <a:t>.</a:t>
            </a:r>
            <a:r>
              <a:rPr lang="en-US" sz="2667">
                <a:solidFill>
                  <a:srgbClr val="002060"/>
                </a:solidFill>
              </a:rPr>
              <a:t> </a:t>
            </a:r>
            <a:r>
              <a:rPr lang="en-US" sz="2667" err="1">
                <a:solidFill>
                  <a:srgbClr val="002060"/>
                </a:solidFill>
              </a:rPr>
              <a:t>Thuyết</a:t>
            </a:r>
            <a:r>
              <a:rPr lang="en-US" sz="2667">
                <a:solidFill>
                  <a:srgbClr val="002060"/>
                </a:solidFill>
              </a:rPr>
              <a:t> </a:t>
            </a:r>
            <a:r>
              <a:rPr lang="en-US" sz="2667" err="1">
                <a:solidFill>
                  <a:srgbClr val="002060"/>
                </a:solidFill>
              </a:rPr>
              <a:t>trình</a:t>
            </a:r>
            <a:r>
              <a:rPr lang="en-US" sz="2667">
                <a:solidFill>
                  <a:srgbClr val="002060"/>
                </a:solidFill>
              </a:rPr>
              <a:t> </a:t>
            </a:r>
            <a:r>
              <a:rPr lang="en-US" sz="2667" err="1">
                <a:solidFill>
                  <a:srgbClr val="002060"/>
                </a:solidFill>
              </a:rPr>
              <a:t>kết</a:t>
            </a:r>
            <a:r>
              <a:rPr lang="en-US" sz="2667">
                <a:solidFill>
                  <a:srgbClr val="002060"/>
                </a:solidFill>
              </a:rPr>
              <a:t> </a:t>
            </a:r>
            <a:r>
              <a:rPr lang="en-US" sz="2667" err="1">
                <a:solidFill>
                  <a:srgbClr val="002060"/>
                </a:solidFill>
              </a:rPr>
              <a:t>quả</a:t>
            </a:r>
            <a:r>
              <a:rPr lang="en-US" sz="2667">
                <a:solidFill>
                  <a:srgbClr val="002060"/>
                </a:solidFill>
              </a:rPr>
              <a:t> </a:t>
            </a:r>
            <a:r>
              <a:rPr lang="en-US" sz="2667" err="1">
                <a:solidFill>
                  <a:srgbClr val="002060"/>
                </a:solidFill>
              </a:rPr>
              <a:t>trao</a:t>
            </a:r>
            <a:r>
              <a:rPr lang="en-US" sz="2667">
                <a:solidFill>
                  <a:srgbClr val="002060"/>
                </a:solidFill>
              </a:rPr>
              <a:t> </a:t>
            </a:r>
            <a:r>
              <a:rPr lang="en-US" sz="2667" err="1">
                <a:solidFill>
                  <a:srgbClr val="002060"/>
                </a:solidFill>
              </a:rPr>
              <a:t>đổi</a:t>
            </a:r>
            <a:r>
              <a:rPr lang="en-US" sz="2667">
                <a:solidFill>
                  <a:srgbClr val="002060"/>
                </a:solidFill>
              </a:rPr>
              <a:t>, </a:t>
            </a:r>
            <a:r>
              <a:rPr lang="en-US" sz="2667" err="1">
                <a:solidFill>
                  <a:srgbClr val="002060"/>
                </a:solidFill>
              </a:rPr>
              <a:t>thảo</a:t>
            </a:r>
            <a:r>
              <a:rPr lang="en-US" sz="2667">
                <a:solidFill>
                  <a:srgbClr val="002060"/>
                </a:solidFill>
              </a:rPr>
              <a:t> </a:t>
            </a:r>
            <a:r>
              <a:rPr lang="en-US" sz="2667" err="1">
                <a:solidFill>
                  <a:srgbClr val="002060"/>
                </a:solidFill>
              </a:rPr>
              <a:t>luận</a:t>
            </a:r>
            <a:r>
              <a:rPr lang="en-US" sz="2667">
                <a:solidFill>
                  <a:srgbClr val="002060"/>
                </a:solidFill>
              </a:rPr>
              <a:t> </a:t>
            </a:r>
            <a:r>
              <a:rPr lang="en-US" sz="2667" err="1">
                <a:solidFill>
                  <a:srgbClr val="002060"/>
                </a:solidFill>
              </a:rPr>
              <a:t>của</a:t>
            </a:r>
            <a:r>
              <a:rPr lang="en-US" sz="2667">
                <a:solidFill>
                  <a:srgbClr val="002060"/>
                </a:solidFill>
              </a:rPr>
              <a:t> </a:t>
            </a:r>
            <a:r>
              <a:rPr lang="en-US" sz="2667" err="1">
                <a:solidFill>
                  <a:srgbClr val="002060"/>
                </a:solidFill>
              </a:rPr>
              <a:t>nhóm</a:t>
            </a:r>
            <a:r>
              <a:rPr lang="en-US" sz="2667">
                <a:solidFill>
                  <a:srgbClr val="002060"/>
                </a:solidFill>
              </a:rPr>
              <a:t> </a:t>
            </a:r>
            <a:r>
              <a:rPr lang="en-US" sz="2667" err="1">
                <a:solidFill>
                  <a:srgbClr val="002060"/>
                </a:solidFill>
              </a:rPr>
              <a:t>nếu</a:t>
            </a:r>
            <a:r>
              <a:rPr lang="en-US" sz="2667">
                <a:solidFill>
                  <a:srgbClr val="002060"/>
                </a:solidFill>
              </a:rPr>
              <a:t> </a:t>
            </a:r>
            <a:r>
              <a:rPr lang="en-US" sz="2667" err="1">
                <a:solidFill>
                  <a:srgbClr val="002060"/>
                </a:solidFill>
              </a:rPr>
              <a:t>được</a:t>
            </a:r>
            <a:r>
              <a:rPr lang="en-US" sz="2667">
                <a:solidFill>
                  <a:srgbClr val="002060"/>
                </a:solidFill>
              </a:rPr>
              <a:t> </a:t>
            </a:r>
            <a:r>
              <a:rPr lang="en-US" sz="2667" err="1">
                <a:solidFill>
                  <a:srgbClr val="002060"/>
                </a:solidFill>
              </a:rPr>
              <a:t>giao</a:t>
            </a:r>
            <a:r>
              <a:rPr lang="en-US" sz="2667">
                <a:solidFill>
                  <a:srgbClr val="002060"/>
                </a:solidFill>
              </a:rPr>
              <a:t> </a:t>
            </a:r>
            <a:r>
              <a:rPr lang="en-US" sz="2667" err="1">
                <a:solidFill>
                  <a:srgbClr val="002060"/>
                </a:solidFill>
              </a:rPr>
              <a:t>nhiệm</a:t>
            </a:r>
            <a:r>
              <a:rPr lang="en-US" sz="2667">
                <a:solidFill>
                  <a:srgbClr val="002060"/>
                </a:solidFill>
              </a:rPr>
              <a:t> </a:t>
            </a:r>
            <a:r>
              <a:rPr lang="en-US" sz="2667" err="1">
                <a:solidFill>
                  <a:srgbClr val="002060"/>
                </a:solidFill>
              </a:rPr>
              <a:t>vụ</a:t>
            </a:r>
            <a:r>
              <a:rPr lang="vi-VN" sz="2667">
                <a:solidFill>
                  <a:srgbClr val="002060"/>
                </a:solidFill>
              </a:rPr>
              <a:t>.</a:t>
            </a:r>
            <a:r>
              <a:rPr lang="en-US" sz="2667">
                <a:solidFill>
                  <a:srgbClr val="002060"/>
                </a:solidFill>
              </a:rPr>
              <a:t> </a:t>
            </a:r>
          </a:p>
          <a:p>
            <a:pPr algn="just">
              <a:lnSpc>
                <a:spcPct val="150000"/>
              </a:lnSpc>
            </a:pPr>
            <a:r>
              <a:rPr lang="en-US" sz="2667">
                <a:solidFill>
                  <a:srgbClr val="002060"/>
                </a:solidFill>
              </a:rPr>
              <a:t>     4. </a:t>
            </a:r>
            <a:r>
              <a:rPr lang="en-US" sz="2667" err="1">
                <a:solidFill>
                  <a:srgbClr val="002060"/>
                </a:solidFill>
              </a:rPr>
              <a:t>Tương</a:t>
            </a:r>
            <a:r>
              <a:rPr lang="en-US" sz="2667">
                <a:solidFill>
                  <a:srgbClr val="002060"/>
                </a:solidFill>
              </a:rPr>
              <a:t> </a:t>
            </a:r>
            <a:r>
              <a:rPr lang="en-US" sz="2667" err="1">
                <a:solidFill>
                  <a:srgbClr val="002060"/>
                </a:solidFill>
              </a:rPr>
              <a:t>tác</a:t>
            </a:r>
            <a:r>
              <a:rPr lang="en-US" sz="2667">
                <a:solidFill>
                  <a:srgbClr val="002060"/>
                </a:solidFill>
              </a:rPr>
              <a:t> </a:t>
            </a:r>
            <a:r>
              <a:rPr lang="vi-VN" sz="2667">
                <a:solidFill>
                  <a:srgbClr val="002060"/>
                </a:solidFill>
              </a:rPr>
              <a:t>tích cực </a:t>
            </a:r>
            <a:r>
              <a:rPr lang="en-US" sz="2667" err="1">
                <a:solidFill>
                  <a:srgbClr val="002060"/>
                </a:solidFill>
              </a:rPr>
              <a:t>với</a:t>
            </a:r>
            <a:r>
              <a:rPr lang="en-US" sz="2667">
                <a:solidFill>
                  <a:srgbClr val="002060"/>
                </a:solidFill>
              </a:rPr>
              <a:t> GV</a:t>
            </a:r>
            <a:r>
              <a:rPr lang="vi-VN" sz="2667">
                <a:solidFill>
                  <a:srgbClr val="002060"/>
                </a:solidFill>
              </a:rPr>
              <a:t>.</a:t>
            </a:r>
            <a:endParaRPr lang="en-US" sz="2667">
              <a:solidFill>
                <a:srgbClr val="002060"/>
              </a:solidFill>
            </a:endParaRPr>
          </a:p>
          <a:p>
            <a:pPr algn="just">
              <a:lnSpc>
                <a:spcPct val="150000"/>
              </a:lnSpc>
            </a:pPr>
            <a:r>
              <a:rPr lang="en-US" sz="2667">
                <a:solidFill>
                  <a:srgbClr val="002060"/>
                </a:solidFill>
              </a:rPr>
              <a:t>     </a:t>
            </a:r>
            <a:r>
              <a:rPr lang="en-US" sz="2667" b="1" err="1">
                <a:solidFill>
                  <a:srgbClr val="002060"/>
                </a:solidFill>
              </a:rPr>
              <a:t>Đổi</a:t>
            </a:r>
            <a:r>
              <a:rPr lang="en-US" sz="2667" b="1">
                <a:solidFill>
                  <a:srgbClr val="002060"/>
                </a:solidFill>
              </a:rPr>
              <a:t> </a:t>
            </a:r>
            <a:r>
              <a:rPr lang="en-US" sz="2667" b="1" err="1">
                <a:solidFill>
                  <a:srgbClr val="002060"/>
                </a:solidFill>
              </a:rPr>
              <a:t>mới</a:t>
            </a:r>
            <a:r>
              <a:rPr lang="en-US" sz="2667" b="1">
                <a:solidFill>
                  <a:srgbClr val="002060"/>
                </a:solidFill>
              </a:rPr>
              <a:t>: </a:t>
            </a:r>
            <a:r>
              <a:rPr lang="en-US" sz="2667" err="1">
                <a:solidFill>
                  <a:srgbClr val="002060"/>
                </a:solidFill>
              </a:rPr>
              <a:t>chủ</a:t>
            </a:r>
            <a:r>
              <a:rPr lang="en-US" sz="2667">
                <a:solidFill>
                  <a:srgbClr val="002060"/>
                </a:solidFill>
              </a:rPr>
              <a:t> </a:t>
            </a:r>
            <a:r>
              <a:rPr lang="en-US" sz="2667" err="1">
                <a:solidFill>
                  <a:srgbClr val="002060"/>
                </a:solidFill>
              </a:rPr>
              <a:t>động</a:t>
            </a:r>
            <a:r>
              <a:rPr lang="en-US" sz="2667">
                <a:solidFill>
                  <a:srgbClr val="002060"/>
                </a:solidFill>
              </a:rPr>
              <a:t> </a:t>
            </a:r>
            <a:r>
              <a:rPr lang="en-US" sz="2667" err="1">
                <a:solidFill>
                  <a:srgbClr val="002060"/>
                </a:solidFill>
              </a:rPr>
              <a:t>hơn</a:t>
            </a:r>
            <a:r>
              <a:rPr lang="en-US" sz="2667">
                <a:solidFill>
                  <a:srgbClr val="002060"/>
                </a:solidFill>
              </a:rPr>
              <a:t> </a:t>
            </a:r>
            <a:r>
              <a:rPr lang="en-US" sz="2667" err="1">
                <a:solidFill>
                  <a:srgbClr val="002060"/>
                </a:solidFill>
              </a:rPr>
              <a:t>trong</a:t>
            </a:r>
            <a:r>
              <a:rPr lang="en-US" sz="2667">
                <a:solidFill>
                  <a:srgbClr val="002060"/>
                </a:solidFill>
              </a:rPr>
              <a:t> </a:t>
            </a:r>
            <a:r>
              <a:rPr lang="en-US" sz="2667" err="1">
                <a:solidFill>
                  <a:srgbClr val="002060"/>
                </a:solidFill>
              </a:rPr>
              <a:t>chuẩn</a:t>
            </a:r>
            <a:r>
              <a:rPr lang="en-US" sz="2667">
                <a:solidFill>
                  <a:srgbClr val="002060"/>
                </a:solidFill>
              </a:rPr>
              <a:t> </a:t>
            </a:r>
            <a:r>
              <a:rPr lang="en-US" sz="2667" err="1">
                <a:solidFill>
                  <a:srgbClr val="002060"/>
                </a:solidFill>
              </a:rPr>
              <a:t>bị</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học</a:t>
            </a:r>
            <a:r>
              <a:rPr lang="en-US" sz="2667">
                <a:solidFill>
                  <a:srgbClr val="002060"/>
                </a:solidFill>
              </a:rPr>
              <a:t> (</a:t>
            </a:r>
            <a:r>
              <a:rPr lang="en-US" sz="2667" err="1">
                <a:solidFill>
                  <a:srgbClr val="002060"/>
                </a:solidFill>
              </a:rPr>
              <a:t>phát</a:t>
            </a:r>
            <a:r>
              <a:rPr lang="en-US" sz="2667">
                <a:solidFill>
                  <a:srgbClr val="002060"/>
                </a:solidFill>
              </a:rPr>
              <a:t> </a:t>
            </a:r>
            <a:r>
              <a:rPr lang="en-US" sz="2667" err="1">
                <a:solidFill>
                  <a:srgbClr val="002060"/>
                </a:solidFill>
              </a:rPr>
              <a:t>triển</a:t>
            </a:r>
            <a:r>
              <a:rPr lang="en-US" sz="2667">
                <a:solidFill>
                  <a:srgbClr val="002060"/>
                </a:solidFill>
              </a:rPr>
              <a:t> </a:t>
            </a:r>
            <a:r>
              <a:rPr lang="en-US" sz="2667" err="1">
                <a:solidFill>
                  <a:srgbClr val="002060"/>
                </a:solidFill>
              </a:rPr>
              <a:t>khả</a:t>
            </a:r>
            <a:r>
              <a:rPr lang="en-US" sz="2667">
                <a:solidFill>
                  <a:srgbClr val="002060"/>
                </a:solidFill>
              </a:rPr>
              <a:t> </a:t>
            </a:r>
            <a:r>
              <a:rPr lang="en-US" sz="2667" err="1">
                <a:solidFill>
                  <a:srgbClr val="002060"/>
                </a:solidFill>
              </a:rPr>
              <a:t>năng</a:t>
            </a:r>
            <a:r>
              <a:rPr lang="en-US" sz="2667">
                <a:solidFill>
                  <a:srgbClr val="002060"/>
                </a:solidFill>
              </a:rPr>
              <a:t> </a:t>
            </a:r>
            <a:r>
              <a:rPr lang="en-US" sz="2667" err="1">
                <a:solidFill>
                  <a:srgbClr val="002060"/>
                </a:solidFill>
              </a:rPr>
              <a:t>tự</a:t>
            </a:r>
            <a:r>
              <a:rPr lang="en-US" sz="2667">
                <a:solidFill>
                  <a:srgbClr val="002060"/>
                </a:solidFill>
              </a:rPr>
              <a:t> </a:t>
            </a:r>
            <a:r>
              <a:rPr lang="en-US" sz="2667" err="1">
                <a:solidFill>
                  <a:srgbClr val="002060"/>
                </a:solidFill>
              </a:rPr>
              <a:t>học</a:t>
            </a:r>
            <a:r>
              <a:rPr lang="en-US" sz="2667">
                <a:solidFill>
                  <a:srgbClr val="002060"/>
                </a:solidFill>
              </a:rPr>
              <a:t>); </a:t>
            </a:r>
            <a:r>
              <a:rPr lang="en-US" sz="2667" err="1">
                <a:solidFill>
                  <a:srgbClr val="002060"/>
                </a:solidFill>
              </a:rPr>
              <a:t>làm</a:t>
            </a:r>
            <a:r>
              <a:rPr lang="en-US" sz="2667">
                <a:solidFill>
                  <a:srgbClr val="002060"/>
                </a:solidFill>
              </a:rPr>
              <a:t> </a:t>
            </a:r>
            <a:r>
              <a:rPr lang="en-US" sz="2667" err="1">
                <a:solidFill>
                  <a:srgbClr val="002060"/>
                </a:solidFill>
              </a:rPr>
              <a:t>việc</a:t>
            </a:r>
            <a:r>
              <a:rPr lang="en-US" sz="2667">
                <a:solidFill>
                  <a:srgbClr val="002060"/>
                </a:solidFill>
              </a:rPr>
              <a:t> </a:t>
            </a:r>
            <a:r>
              <a:rPr lang="en-US" sz="2667" err="1">
                <a:solidFill>
                  <a:srgbClr val="002060"/>
                </a:solidFill>
              </a:rPr>
              <a:t>nhóm</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tương</a:t>
            </a:r>
            <a:r>
              <a:rPr lang="en-US" sz="2667">
                <a:solidFill>
                  <a:srgbClr val="002060"/>
                </a:solidFill>
              </a:rPr>
              <a:t> </a:t>
            </a:r>
            <a:r>
              <a:rPr lang="en-US" sz="2667" err="1">
                <a:solidFill>
                  <a:srgbClr val="002060"/>
                </a:solidFill>
              </a:rPr>
              <a:t>tác</a:t>
            </a:r>
            <a:r>
              <a:rPr lang="en-US" sz="2667">
                <a:solidFill>
                  <a:srgbClr val="002060"/>
                </a:solidFill>
              </a:rPr>
              <a:t> </a:t>
            </a:r>
            <a:r>
              <a:rPr lang="en-US" sz="2667" err="1">
                <a:solidFill>
                  <a:srgbClr val="002060"/>
                </a:solidFill>
              </a:rPr>
              <a:t>tích</a:t>
            </a:r>
            <a:r>
              <a:rPr lang="en-US" sz="2667">
                <a:solidFill>
                  <a:srgbClr val="002060"/>
                </a:solidFill>
              </a:rPr>
              <a:t> </a:t>
            </a:r>
            <a:r>
              <a:rPr lang="en-US" sz="2667" err="1">
                <a:solidFill>
                  <a:srgbClr val="002060"/>
                </a:solidFill>
              </a:rPr>
              <a:t>cực</a:t>
            </a:r>
            <a:r>
              <a:rPr lang="en-US" sz="2667">
                <a:solidFill>
                  <a:srgbClr val="002060"/>
                </a:solidFill>
              </a:rPr>
              <a:t> </a:t>
            </a:r>
            <a:r>
              <a:rPr lang="en-US" sz="2667" err="1">
                <a:solidFill>
                  <a:srgbClr val="002060"/>
                </a:solidFill>
              </a:rPr>
              <a:t>hơn</a:t>
            </a:r>
            <a:r>
              <a:rPr lang="en-US" sz="2667">
                <a:solidFill>
                  <a:srgbClr val="002060"/>
                </a:solidFill>
              </a:rPr>
              <a:t> </a:t>
            </a:r>
            <a:r>
              <a:rPr lang="en-US" sz="2667" err="1">
                <a:solidFill>
                  <a:srgbClr val="002060"/>
                </a:solidFill>
              </a:rPr>
              <a:t>với</a:t>
            </a:r>
            <a:r>
              <a:rPr lang="en-US" sz="2667">
                <a:solidFill>
                  <a:srgbClr val="002060"/>
                </a:solidFill>
              </a:rPr>
              <a:t> </a:t>
            </a:r>
            <a:r>
              <a:rPr lang="en-US" sz="2667" err="1">
                <a:solidFill>
                  <a:srgbClr val="002060"/>
                </a:solidFill>
              </a:rPr>
              <a:t>bạn</a:t>
            </a:r>
            <a:r>
              <a:rPr lang="en-US" sz="2667">
                <a:solidFill>
                  <a:srgbClr val="002060"/>
                </a:solidFill>
              </a:rPr>
              <a:t> </a:t>
            </a:r>
            <a:r>
              <a:rPr lang="en-US" sz="2667" err="1">
                <a:solidFill>
                  <a:srgbClr val="002060"/>
                </a:solidFill>
              </a:rPr>
              <a:t>và</a:t>
            </a:r>
            <a:r>
              <a:rPr lang="en-US" sz="2667">
                <a:solidFill>
                  <a:srgbClr val="002060"/>
                </a:solidFill>
              </a:rPr>
              <a:t> </a:t>
            </a:r>
            <a:r>
              <a:rPr lang="en-US" sz="2667" err="1">
                <a:solidFill>
                  <a:srgbClr val="002060"/>
                </a:solidFill>
              </a:rPr>
              <a:t>với</a:t>
            </a:r>
            <a:r>
              <a:rPr lang="en-US" sz="2667">
                <a:solidFill>
                  <a:srgbClr val="002060"/>
                </a:solidFill>
              </a:rPr>
              <a:t> </a:t>
            </a:r>
            <a:r>
              <a:rPr lang="en-US" sz="2667" err="1">
                <a:solidFill>
                  <a:srgbClr val="002060"/>
                </a:solidFill>
              </a:rPr>
              <a:t>thầy</a:t>
            </a:r>
            <a:r>
              <a:rPr lang="en-US" sz="2667">
                <a:solidFill>
                  <a:srgbClr val="002060"/>
                </a:solidFill>
              </a:rPr>
              <a:t> </a:t>
            </a:r>
            <a:r>
              <a:rPr lang="en-US" sz="2667" err="1">
                <a:solidFill>
                  <a:srgbClr val="002060"/>
                </a:solidFill>
              </a:rPr>
              <a:t>cô</a:t>
            </a:r>
            <a:r>
              <a:rPr lang="en-US" sz="2667">
                <a:solidFill>
                  <a:srgbClr val="002060"/>
                </a:solidFill>
              </a:rPr>
              <a:t>.</a:t>
            </a:r>
            <a:r>
              <a:rPr lang="vi-VN" sz="2667">
                <a:solidFill>
                  <a:srgbClr val="002060"/>
                </a:solidFill>
              </a:rPr>
              <a:t>    </a:t>
            </a:r>
            <a:r>
              <a:rPr lang="en-US" sz="2667">
                <a:solidFill>
                  <a:srgbClr val="002060"/>
                </a:solidFill>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50</a:t>
            </a:fld>
            <a:endParaRPr lang="en-US"/>
          </a:p>
        </p:txBody>
      </p:sp>
    </p:spTree>
    <p:extLst>
      <p:ext uri="{BB962C8B-B14F-4D97-AF65-F5344CB8AC3E}">
        <p14:creationId xmlns:p14="http://schemas.microsoft.com/office/powerpoint/2010/main" val="1300954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1750143" y="2223960"/>
            <a:ext cx="7888004" cy="1754326"/>
          </a:xfrm>
          <a:prstGeom prst="rect">
            <a:avLst/>
          </a:prstGeom>
        </p:spPr>
        <p:txBody>
          <a:bodyPr wrap="square">
            <a:spAutoFit/>
          </a:bodyPr>
          <a:lstStyle/>
          <a:p>
            <a:pPr algn="ctr">
              <a:lnSpc>
                <a:spcPct val="150000"/>
              </a:lnSpc>
            </a:pPr>
            <a:r>
              <a:rPr lang="es-ES" sz="3600" b="1" dirty="0">
                <a:solidFill>
                  <a:srgbClr val="002060"/>
                </a:solidFill>
                <a:latin typeface="Arial" panose="020B0604020202020204" pitchFamily="34" charset="0"/>
                <a:cs typeface="Arial" panose="020B0604020202020204" pitchFamily="34" charset="0"/>
              </a:rPr>
              <a:t>HƯỚNG DẪN TỔ CHỨC DẠY </a:t>
            </a:r>
            <a:r>
              <a:rPr lang="es-ES" sz="3600" b="1" dirty="0" smtClean="0">
                <a:solidFill>
                  <a:srgbClr val="002060"/>
                </a:solidFill>
                <a:latin typeface="Arial" panose="020B0604020202020204" pitchFamily="34" charset="0"/>
                <a:cs typeface="Arial" panose="020B0604020202020204" pitchFamily="34" charset="0"/>
              </a:rPr>
              <a:t>HỌC ĐỌC, VIẾT, NÓI VÀ NGHE</a:t>
            </a:r>
            <a:endParaRPr lang="vi-VN" sz="3600" b="1" dirty="0">
              <a:solidFill>
                <a:srgbClr val="002060"/>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51</a:t>
            </a:fld>
            <a:endParaRPr lang="en-US"/>
          </a:p>
        </p:txBody>
      </p:sp>
    </p:spTree>
    <p:extLst>
      <p:ext uri="{BB962C8B-B14F-4D97-AF65-F5344CB8AC3E}">
        <p14:creationId xmlns:p14="http://schemas.microsoft.com/office/powerpoint/2010/main" val="2403074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894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406400" y="1610127"/>
            <a:ext cx="10002981" cy="2262158"/>
          </a:xfrm>
          <a:prstGeom prst="rect">
            <a:avLst/>
          </a:prstGeom>
        </p:spPr>
        <p:txBody>
          <a:bodyPr wrap="square">
            <a:spAutoFit/>
          </a:bodyPr>
          <a:lstStyle/>
          <a:p>
            <a:pPr marL="609570" algn="just">
              <a:lnSpc>
                <a:spcPct val="125000"/>
              </a:lnSpc>
              <a:spcBef>
                <a:spcPts val="800"/>
              </a:spcBef>
              <a:spcAft>
                <a:spcPts val="800"/>
              </a:spcAft>
            </a:pPr>
            <a:endParaRPr lang="en-US" sz="3200" b="1"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609570" algn="ctr">
              <a:lnSpc>
                <a:spcPct val="125000"/>
              </a:lnSpc>
              <a:spcBef>
                <a:spcPts val="800"/>
              </a:spcBef>
              <a:spcAft>
                <a:spcPts val="800"/>
              </a:spcAft>
            </a:pPr>
            <a:r>
              <a:rPr lang="en-US" sz="3600" b="1" dirty="0">
                <a:solidFill>
                  <a:srgbClr val="002060"/>
                </a:solidFill>
                <a:latin typeface="Arial" panose="020B0604020202020204" pitchFamily="34" charset="0"/>
                <a:ea typeface="Calibri" panose="020F0502020204030204" pitchFamily="34" charset="0"/>
                <a:cs typeface="Arial" panose="020B0604020202020204" pitchFamily="34" charset="0"/>
              </a:rPr>
              <a:t>    HƯỚNG DẪN TỔ CHỨC DẠY HỌC ĐỌC</a:t>
            </a:r>
          </a:p>
          <a:p>
            <a:pPr marL="609570" algn="just">
              <a:lnSpc>
                <a:spcPct val="150000"/>
              </a:lnSpc>
              <a:spcBef>
                <a:spcPts val="600"/>
              </a:spcBef>
              <a:spcAft>
                <a:spcPts val="600"/>
              </a:spcAft>
            </a:pPr>
            <a:r>
              <a:rPr lang="en-US" sz="2400" dirty="0">
                <a:latin typeface="Arial" panose="020B0604020202020204" pitchFamily="34" charset="0"/>
                <a:cs typeface="Arial" panose="020B0604020202020204" pitchFamily="34" charset="0"/>
              </a:rPr>
              <a:t>      </a:t>
            </a:r>
            <a:endParaRPr lang="en-US" sz="32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pPr/>
              <a:t>52</a:t>
            </a:fld>
            <a:endParaRPr lang="en-US"/>
          </a:p>
        </p:txBody>
      </p:sp>
    </p:spTree>
    <p:extLst>
      <p:ext uri="{BB962C8B-B14F-4D97-AF65-F5344CB8AC3E}">
        <p14:creationId xmlns:p14="http://schemas.microsoft.com/office/powerpoint/2010/main" val="76151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12186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406400" y="990600"/>
            <a:ext cx="11067845" cy="4319452"/>
          </a:xfrm>
          <a:prstGeom prst="rect">
            <a:avLst/>
          </a:prstGeom>
        </p:spPr>
        <p:txBody>
          <a:bodyPr wrap="square">
            <a:spAutoFit/>
          </a:bodyPr>
          <a:lstStyle/>
          <a:p>
            <a:pPr marL="457189" algn="ctr">
              <a:lnSpc>
                <a:spcPct val="150000"/>
              </a:lnSpc>
              <a:spcBef>
                <a:spcPts val="600"/>
              </a:spcBef>
              <a:spcAft>
                <a:spcPts val="600"/>
              </a:spcAft>
            </a:pPr>
            <a:r>
              <a:rPr lang="en-US" sz="28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200" b="1"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200" b="1" err="1">
                <a:solidFill>
                  <a:srgbClr val="002060"/>
                </a:solidFill>
                <a:latin typeface="Arial" panose="020B0604020202020204" pitchFamily="34" charset="0"/>
                <a:ea typeface="Calibri" panose="020F0502020204030204" pitchFamily="34" charset="0"/>
                <a:cs typeface="Arial" panose="020B0604020202020204" pitchFamily="34" charset="0"/>
              </a:rPr>
              <a:t>tích</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200" b="1"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200" b="1"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3200" b="1"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3200" b="1">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en-US" sz="3200">
              <a:solidFill>
                <a:srgbClr val="002060"/>
              </a:solidFill>
              <a:latin typeface="Arial" panose="020B0604020202020204" pitchFamily="34" charset="0"/>
              <a:ea typeface="Calibri" panose="020F0502020204030204" pitchFamily="34" charset="0"/>
              <a:cs typeface="Arial" panose="020B0604020202020204" pitchFamily="34" charset="0"/>
            </a:endParaRPr>
          </a:p>
          <a:p>
            <a:pPr marL="457189" algn="ctr">
              <a:lnSpc>
                <a:spcPct val="125000"/>
              </a:lnSpc>
              <a:spcBef>
                <a:spcPts val="600"/>
              </a:spcBef>
              <a:spcAft>
                <a:spcPts val="600"/>
              </a:spcAft>
            </a:pPr>
            <a:r>
              <a:rPr lang="en-US" sz="28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err="1">
                <a:solidFill>
                  <a:srgbClr val="002060"/>
                </a:solidFill>
                <a:latin typeface="Arial (Body)"/>
                <a:ea typeface="Calibri" panose="020F0502020204030204" pitchFamily="34" charset="0"/>
                <a:cs typeface="Arial" panose="020B0604020202020204" pitchFamily="34" charset="0"/>
              </a:rPr>
              <a:t>Bài</a:t>
            </a:r>
            <a:r>
              <a:rPr lang="en-US" sz="2800" b="1">
                <a:solidFill>
                  <a:srgbClr val="002060"/>
                </a:solidFill>
                <a:latin typeface="Arial (Body)"/>
                <a:ea typeface="Calibri" panose="020F0502020204030204" pitchFamily="34" charset="0"/>
                <a:cs typeface="Arial" panose="020B0604020202020204" pitchFamily="34" charset="0"/>
              </a:rPr>
              <a:t> 1. </a:t>
            </a:r>
            <a:r>
              <a:rPr lang="en-US" sz="2800" b="1" err="1">
                <a:solidFill>
                  <a:srgbClr val="002060"/>
                </a:solidFill>
                <a:latin typeface="Arial (Body)"/>
                <a:ea typeface="Calibri" panose="020F0502020204030204" pitchFamily="34" charset="0"/>
                <a:cs typeface="Arial" panose="020B0604020202020204" pitchFamily="34" charset="0"/>
              </a:rPr>
              <a:t>Sức</a:t>
            </a:r>
            <a:r>
              <a:rPr lang="en-US" sz="2800" b="1">
                <a:solidFill>
                  <a:srgbClr val="002060"/>
                </a:solidFill>
                <a:latin typeface="Arial (Body)"/>
                <a:ea typeface="Calibri" panose="020F0502020204030204" pitchFamily="34" charset="0"/>
                <a:cs typeface="Arial" panose="020B0604020202020204" pitchFamily="34" charset="0"/>
              </a:rPr>
              <a:t> </a:t>
            </a:r>
            <a:r>
              <a:rPr lang="en-US" sz="2800" b="1" err="1">
                <a:solidFill>
                  <a:srgbClr val="002060"/>
                </a:solidFill>
                <a:latin typeface="Arial (Body)"/>
                <a:ea typeface="Calibri" panose="020F0502020204030204" pitchFamily="34" charset="0"/>
                <a:cs typeface="Arial" panose="020B0604020202020204" pitchFamily="34" charset="0"/>
              </a:rPr>
              <a:t>hấp</a:t>
            </a:r>
            <a:r>
              <a:rPr lang="en-US" sz="2800" b="1">
                <a:solidFill>
                  <a:srgbClr val="002060"/>
                </a:solidFill>
                <a:latin typeface="Arial (Body)"/>
                <a:ea typeface="Calibri" panose="020F0502020204030204" pitchFamily="34" charset="0"/>
                <a:cs typeface="Arial" panose="020B0604020202020204" pitchFamily="34" charset="0"/>
              </a:rPr>
              <a:t> </a:t>
            </a:r>
            <a:r>
              <a:rPr lang="en-US" sz="2800" b="1" err="1">
                <a:solidFill>
                  <a:srgbClr val="002060"/>
                </a:solidFill>
                <a:latin typeface="Arial (Body)"/>
                <a:ea typeface="Calibri" panose="020F0502020204030204" pitchFamily="34" charset="0"/>
                <a:cs typeface="Arial" panose="020B0604020202020204" pitchFamily="34" charset="0"/>
              </a:rPr>
              <a:t>dẫn</a:t>
            </a:r>
            <a:r>
              <a:rPr lang="en-US" sz="2800" b="1">
                <a:solidFill>
                  <a:srgbClr val="002060"/>
                </a:solidFill>
                <a:latin typeface="Arial (Body)"/>
                <a:ea typeface="Calibri" panose="020F0502020204030204" pitchFamily="34" charset="0"/>
                <a:cs typeface="Arial" panose="020B0604020202020204" pitchFamily="34" charset="0"/>
              </a:rPr>
              <a:t> </a:t>
            </a:r>
            <a:r>
              <a:rPr lang="en-US" sz="2800" b="1" err="1">
                <a:solidFill>
                  <a:srgbClr val="002060"/>
                </a:solidFill>
                <a:latin typeface="Arial (Body)"/>
                <a:ea typeface="Calibri" panose="020F0502020204030204" pitchFamily="34" charset="0"/>
                <a:cs typeface="Arial" panose="020B0604020202020204" pitchFamily="34" charset="0"/>
              </a:rPr>
              <a:t>của</a:t>
            </a:r>
            <a:r>
              <a:rPr lang="en-US" sz="2800" b="1">
                <a:solidFill>
                  <a:srgbClr val="002060"/>
                </a:solidFill>
                <a:latin typeface="Arial (Body)"/>
                <a:ea typeface="Calibri" panose="020F0502020204030204" pitchFamily="34" charset="0"/>
                <a:cs typeface="Arial" panose="020B0604020202020204" pitchFamily="34" charset="0"/>
              </a:rPr>
              <a:t> </a:t>
            </a:r>
            <a:r>
              <a:rPr lang="en-US" sz="2800" b="1" err="1">
                <a:solidFill>
                  <a:srgbClr val="002060"/>
                </a:solidFill>
                <a:latin typeface="Arial (Body)"/>
                <a:ea typeface="Calibri" panose="020F0502020204030204" pitchFamily="34" charset="0"/>
                <a:cs typeface="Arial" panose="020B0604020202020204" pitchFamily="34" charset="0"/>
              </a:rPr>
              <a:t>truyện</a:t>
            </a:r>
            <a:r>
              <a:rPr lang="en-US" sz="2800" b="1">
                <a:solidFill>
                  <a:srgbClr val="002060"/>
                </a:solidFill>
                <a:latin typeface="Arial (Body)"/>
                <a:ea typeface="Calibri" panose="020F0502020204030204" pitchFamily="34" charset="0"/>
                <a:cs typeface="Arial" panose="020B0604020202020204" pitchFamily="34" charset="0"/>
              </a:rPr>
              <a:t> </a:t>
            </a:r>
            <a:r>
              <a:rPr lang="en-US" sz="2800" b="1" err="1">
                <a:solidFill>
                  <a:srgbClr val="002060"/>
                </a:solidFill>
                <a:latin typeface="Arial (Body)"/>
                <a:ea typeface="Calibri" panose="020F0502020204030204" pitchFamily="34" charset="0"/>
                <a:cs typeface="Arial" panose="020B0604020202020204" pitchFamily="34" charset="0"/>
              </a:rPr>
              <a:t>kể</a:t>
            </a:r>
            <a:endParaRPr lang="en-US" sz="2800" b="1">
              <a:solidFill>
                <a:srgbClr val="002060"/>
              </a:solidFill>
              <a:latin typeface="Arial (Body)"/>
              <a:ea typeface="Calibri" panose="020F0502020204030204" pitchFamily="34" charset="0"/>
              <a:cs typeface="Arial" panose="020B0604020202020204" pitchFamily="34" charset="0"/>
            </a:endParaRPr>
          </a:p>
          <a:p>
            <a:pPr marL="457189" algn="just">
              <a:lnSpc>
                <a:spcPct val="125000"/>
              </a:lnSpc>
              <a:spcBef>
                <a:spcPts val="600"/>
              </a:spcBef>
              <a:spcAft>
                <a:spcPts val="600"/>
              </a:spcAft>
            </a:pPr>
            <a:r>
              <a:rPr lang="vi-VN" sz="2667" b="1">
                <a:solidFill>
                  <a:srgbClr val="002060"/>
                </a:solidFill>
                <a:latin typeface="Arial (Body)"/>
                <a:ea typeface="Calibri" panose="020F0502020204030204" pitchFamily="34" charset="0"/>
                <a:cs typeface="Times New Roman" pitchFamily="18" charset="0"/>
              </a:rPr>
              <a:t>Thể loại</a:t>
            </a:r>
            <a:r>
              <a:rPr lang="en-US" sz="2667" b="1">
                <a:solidFill>
                  <a:srgbClr val="002060"/>
                </a:solidFill>
                <a:latin typeface="Arial (Body)"/>
                <a:ea typeface="Calibri" panose="020F0502020204030204" pitchFamily="34" charset="0"/>
                <a:cs typeface="Times New Roman" pitchFamily="18" charset="0"/>
              </a:rPr>
              <a:t>:</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Truyện</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thần</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thoại</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truyện</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trung</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đại</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truyện</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ngắn</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hiện</a:t>
            </a:r>
            <a:r>
              <a:rPr lang="en-US" sz="2667">
                <a:solidFill>
                  <a:srgbClr val="002060"/>
                </a:solidFill>
                <a:latin typeface="Arial (Body)"/>
                <a:ea typeface="Calibri" panose="020F0502020204030204" pitchFamily="34" charset="0"/>
                <a:cs typeface="Times New Roman" pitchFamily="18" charset="0"/>
              </a:rPr>
              <a:t> </a:t>
            </a:r>
            <a:r>
              <a:rPr lang="en-US" sz="2667" err="1">
                <a:solidFill>
                  <a:srgbClr val="002060"/>
                </a:solidFill>
                <a:latin typeface="Arial (Body)"/>
                <a:ea typeface="Calibri" panose="020F0502020204030204" pitchFamily="34" charset="0"/>
                <a:cs typeface="Times New Roman" pitchFamily="18" charset="0"/>
              </a:rPr>
              <a:t>đại</a:t>
            </a:r>
            <a:r>
              <a:rPr lang="en-US" sz="2667">
                <a:solidFill>
                  <a:srgbClr val="002060"/>
                </a:solidFill>
                <a:latin typeface="Arial (Body)"/>
                <a:ea typeface="Calibri" panose="020F0502020204030204" pitchFamily="34" charset="0"/>
                <a:cs typeface="Times New Roman" pitchFamily="18" charset="0"/>
              </a:rPr>
              <a:t>)</a:t>
            </a:r>
          </a:p>
          <a:p>
            <a:pPr>
              <a:lnSpc>
                <a:spcPct val="125000"/>
              </a:lnSpc>
            </a:pPr>
            <a:r>
              <a:rPr lang="en-US" sz="2667" b="1">
                <a:solidFill>
                  <a:srgbClr val="002060"/>
                </a:solidFill>
                <a:latin typeface="Arial (Body)"/>
                <a:cs typeface="Times New Roman" pitchFamily="18" charset="0"/>
              </a:rPr>
              <a:t>     </a:t>
            </a:r>
            <a:r>
              <a:rPr lang="en-US" sz="2667" b="1" err="1">
                <a:solidFill>
                  <a:srgbClr val="002060"/>
                </a:solidFill>
                <a:latin typeface="Arial (Body)"/>
                <a:cs typeface="Times New Roman" pitchFamily="18" charset="0"/>
              </a:rPr>
              <a:t>Ngữ</a:t>
            </a:r>
            <a:r>
              <a:rPr lang="en-US" sz="2667" b="1">
                <a:solidFill>
                  <a:srgbClr val="002060"/>
                </a:solidFill>
                <a:latin typeface="Arial (Body)"/>
                <a:cs typeface="Times New Roman" pitchFamily="18" charset="0"/>
              </a:rPr>
              <a:t> </a:t>
            </a:r>
            <a:r>
              <a:rPr lang="en-US" sz="2667" b="1" err="1">
                <a:solidFill>
                  <a:srgbClr val="002060"/>
                </a:solidFill>
                <a:latin typeface="Arial (Body)"/>
                <a:cs typeface="Times New Roman" pitchFamily="18" charset="0"/>
              </a:rPr>
              <a:t>liệu</a:t>
            </a:r>
            <a:r>
              <a:rPr lang="en-US" sz="2667" b="1">
                <a:solidFill>
                  <a:srgbClr val="002060"/>
                </a:solidFill>
                <a:latin typeface="Arial (Body)"/>
                <a:cs typeface="Times New Roman" pitchFamily="18" charset="0"/>
              </a:rPr>
              <a:t> </a:t>
            </a:r>
            <a:r>
              <a:rPr lang="en-US" sz="2667" b="1" err="1">
                <a:solidFill>
                  <a:srgbClr val="002060"/>
                </a:solidFill>
                <a:latin typeface="Arial (Body)"/>
                <a:cs typeface="Times New Roman" pitchFamily="18" charset="0"/>
              </a:rPr>
              <a:t>đọc</a:t>
            </a:r>
            <a:r>
              <a:rPr lang="en-US" sz="2667" b="1">
                <a:solidFill>
                  <a:srgbClr val="002060"/>
                </a:solidFill>
                <a:latin typeface="Arial (Body)"/>
                <a:cs typeface="Times New Roman" pitchFamily="18" charset="0"/>
              </a:rPr>
              <a:t>:</a:t>
            </a:r>
            <a:endParaRPr lang="en-US" sz="2667">
              <a:solidFill>
                <a:srgbClr val="002060"/>
              </a:solidFill>
              <a:latin typeface="Arial (Body)"/>
              <a:cs typeface="Times New Roman" pitchFamily="18" charset="0"/>
            </a:endParaRPr>
          </a:p>
          <a:p>
            <a:pPr>
              <a:lnSpc>
                <a:spcPct val="125000"/>
              </a:lnSpc>
            </a:pPr>
            <a:r>
              <a:rPr lang="en-US" sz="2667" i="1">
                <a:solidFill>
                  <a:srgbClr val="002060"/>
                </a:solidFill>
                <a:latin typeface="Arial" panose="020B0604020202020204" pitchFamily="34" charset="0"/>
                <a:cs typeface="Arial" panose="020B0604020202020204" pitchFamily="34" charset="0"/>
              </a:rPr>
              <a:t>     </a:t>
            </a:r>
            <a:r>
              <a:rPr lang="en-US" sz="2667">
                <a:solidFill>
                  <a:srgbClr val="002060"/>
                </a:solidFill>
              </a:rPr>
              <a:t>• VB 1: </a:t>
            </a:r>
            <a:r>
              <a:rPr lang="en-US" sz="2667" i="1" err="1">
                <a:solidFill>
                  <a:srgbClr val="002060"/>
                </a:solidFill>
              </a:rPr>
              <a:t>Truyện</a:t>
            </a:r>
            <a:r>
              <a:rPr lang="en-US" sz="2667" i="1">
                <a:solidFill>
                  <a:srgbClr val="002060"/>
                </a:solidFill>
              </a:rPr>
              <a:t> </a:t>
            </a:r>
            <a:r>
              <a:rPr lang="en-US" sz="2667" i="1" err="1">
                <a:solidFill>
                  <a:srgbClr val="002060"/>
                </a:solidFill>
              </a:rPr>
              <a:t>về</a:t>
            </a:r>
            <a:r>
              <a:rPr lang="en-US" sz="2667" i="1">
                <a:solidFill>
                  <a:srgbClr val="002060"/>
                </a:solidFill>
              </a:rPr>
              <a:t> </a:t>
            </a:r>
            <a:r>
              <a:rPr lang="en-US" sz="2667" i="1" err="1">
                <a:solidFill>
                  <a:srgbClr val="002060"/>
                </a:solidFill>
              </a:rPr>
              <a:t>các</a:t>
            </a:r>
            <a:r>
              <a:rPr lang="en-US" sz="2667" i="1">
                <a:solidFill>
                  <a:srgbClr val="002060"/>
                </a:solidFill>
              </a:rPr>
              <a:t> </a:t>
            </a:r>
            <a:r>
              <a:rPr lang="en-US" sz="2667" i="1" err="1">
                <a:solidFill>
                  <a:srgbClr val="002060"/>
                </a:solidFill>
              </a:rPr>
              <a:t>vị</a:t>
            </a:r>
            <a:r>
              <a:rPr lang="en-US" sz="2667" i="1">
                <a:solidFill>
                  <a:srgbClr val="002060"/>
                </a:solidFill>
              </a:rPr>
              <a:t> </a:t>
            </a:r>
            <a:r>
              <a:rPr lang="en-US" sz="2667" i="1" err="1">
                <a:solidFill>
                  <a:srgbClr val="002060"/>
                </a:solidFill>
              </a:rPr>
              <a:t>thần</a:t>
            </a:r>
            <a:r>
              <a:rPr lang="en-US" sz="2667" i="1">
                <a:solidFill>
                  <a:srgbClr val="002060"/>
                </a:solidFill>
              </a:rPr>
              <a:t> </a:t>
            </a:r>
            <a:r>
              <a:rPr lang="en-US" sz="2667" i="1" err="1">
                <a:solidFill>
                  <a:srgbClr val="002060"/>
                </a:solidFill>
              </a:rPr>
              <a:t>sáng</a:t>
            </a:r>
            <a:r>
              <a:rPr lang="en-US" sz="2667" i="1">
                <a:solidFill>
                  <a:srgbClr val="002060"/>
                </a:solidFill>
              </a:rPr>
              <a:t> </a:t>
            </a:r>
            <a:r>
              <a:rPr lang="en-US" sz="2667" i="1" err="1">
                <a:solidFill>
                  <a:srgbClr val="002060"/>
                </a:solidFill>
              </a:rPr>
              <a:t>tạo</a:t>
            </a:r>
            <a:r>
              <a:rPr lang="en-US" sz="2667" i="1">
                <a:solidFill>
                  <a:srgbClr val="002060"/>
                </a:solidFill>
              </a:rPr>
              <a:t> </a:t>
            </a:r>
            <a:r>
              <a:rPr lang="en-US" sz="2667" i="1" err="1">
                <a:solidFill>
                  <a:srgbClr val="002060"/>
                </a:solidFill>
              </a:rPr>
              <a:t>thế</a:t>
            </a:r>
            <a:r>
              <a:rPr lang="en-US" sz="2667" i="1">
                <a:solidFill>
                  <a:srgbClr val="002060"/>
                </a:solidFill>
              </a:rPr>
              <a:t> </a:t>
            </a:r>
            <a:r>
              <a:rPr lang="en-US" sz="2667" i="1" err="1">
                <a:solidFill>
                  <a:srgbClr val="002060"/>
                </a:solidFill>
              </a:rPr>
              <a:t>giới</a:t>
            </a:r>
            <a:r>
              <a:rPr lang="en-US" sz="2667" i="1">
                <a:solidFill>
                  <a:srgbClr val="002060"/>
                </a:solidFill>
              </a:rPr>
              <a:t> </a:t>
            </a:r>
            <a:r>
              <a:rPr lang="en-US" sz="2667">
                <a:solidFill>
                  <a:srgbClr val="002060"/>
                </a:solidFill>
              </a:rPr>
              <a:t>(</a:t>
            </a:r>
            <a:r>
              <a:rPr lang="en-US" sz="2667" err="1">
                <a:solidFill>
                  <a:srgbClr val="002060"/>
                </a:solidFill>
              </a:rPr>
              <a:t>thần</a:t>
            </a:r>
            <a:r>
              <a:rPr lang="en-US" sz="2667">
                <a:solidFill>
                  <a:srgbClr val="002060"/>
                </a:solidFill>
              </a:rPr>
              <a:t> </a:t>
            </a:r>
            <a:r>
              <a:rPr lang="en-US" sz="2667" err="1">
                <a:solidFill>
                  <a:srgbClr val="002060"/>
                </a:solidFill>
              </a:rPr>
              <a:t>thoại</a:t>
            </a:r>
            <a:r>
              <a:rPr lang="en-US" sz="2667">
                <a:solidFill>
                  <a:srgbClr val="002060"/>
                </a:solidFill>
              </a:rPr>
              <a:t> </a:t>
            </a:r>
            <a:r>
              <a:rPr lang="en-US" sz="2667" err="1">
                <a:solidFill>
                  <a:srgbClr val="002060"/>
                </a:solidFill>
              </a:rPr>
              <a:t>Việt</a:t>
            </a:r>
            <a:r>
              <a:rPr lang="en-US" sz="2667">
                <a:solidFill>
                  <a:srgbClr val="002060"/>
                </a:solidFill>
              </a:rPr>
              <a:t> Nam)</a:t>
            </a:r>
          </a:p>
          <a:p>
            <a:pPr>
              <a:lnSpc>
                <a:spcPct val="125000"/>
              </a:lnSpc>
            </a:pPr>
            <a:r>
              <a:rPr lang="en-US" sz="2667">
                <a:solidFill>
                  <a:srgbClr val="002060"/>
                </a:solidFill>
              </a:rPr>
              <a:t>     • VB 2: </a:t>
            </a:r>
            <a:r>
              <a:rPr lang="en-US" sz="2667" i="1" err="1">
                <a:solidFill>
                  <a:srgbClr val="002060"/>
                </a:solidFill>
              </a:rPr>
              <a:t>Chuyện</a:t>
            </a:r>
            <a:r>
              <a:rPr lang="en-US" sz="2667" i="1">
                <a:solidFill>
                  <a:srgbClr val="002060"/>
                </a:solidFill>
              </a:rPr>
              <a:t> </a:t>
            </a:r>
            <a:r>
              <a:rPr lang="en-US" sz="2667" i="1" err="1">
                <a:solidFill>
                  <a:srgbClr val="002060"/>
                </a:solidFill>
              </a:rPr>
              <a:t>chức</a:t>
            </a:r>
            <a:r>
              <a:rPr lang="en-US" sz="2667" i="1">
                <a:solidFill>
                  <a:srgbClr val="002060"/>
                </a:solidFill>
              </a:rPr>
              <a:t> </a:t>
            </a:r>
            <a:r>
              <a:rPr lang="en-US" sz="2667" i="1" err="1">
                <a:solidFill>
                  <a:srgbClr val="002060"/>
                </a:solidFill>
              </a:rPr>
              <a:t>Phán</a:t>
            </a:r>
            <a:r>
              <a:rPr lang="en-US" sz="2667" i="1">
                <a:solidFill>
                  <a:srgbClr val="002060"/>
                </a:solidFill>
              </a:rPr>
              <a:t> </a:t>
            </a:r>
            <a:r>
              <a:rPr lang="en-US" sz="2667" i="1" err="1">
                <a:solidFill>
                  <a:srgbClr val="002060"/>
                </a:solidFill>
              </a:rPr>
              <a:t>sự</a:t>
            </a:r>
            <a:r>
              <a:rPr lang="en-US" sz="2667" i="1">
                <a:solidFill>
                  <a:srgbClr val="002060"/>
                </a:solidFill>
              </a:rPr>
              <a:t> </a:t>
            </a:r>
            <a:r>
              <a:rPr lang="en-US" sz="2667" i="1" err="1">
                <a:solidFill>
                  <a:srgbClr val="002060"/>
                </a:solidFill>
              </a:rPr>
              <a:t>đền</a:t>
            </a:r>
            <a:r>
              <a:rPr lang="en-US" sz="2667" i="1">
                <a:solidFill>
                  <a:srgbClr val="002060"/>
                </a:solidFill>
              </a:rPr>
              <a:t> </a:t>
            </a:r>
            <a:r>
              <a:rPr lang="en-US" sz="2667" i="1" err="1">
                <a:solidFill>
                  <a:srgbClr val="002060"/>
                </a:solidFill>
              </a:rPr>
              <a:t>Tản</a:t>
            </a:r>
            <a:r>
              <a:rPr lang="en-US" sz="2667" i="1">
                <a:solidFill>
                  <a:srgbClr val="002060"/>
                </a:solidFill>
              </a:rPr>
              <a:t> </a:t>
            </a:r>
            <a:r>
              <a:rPr lang="en-US" sz="2667" i="1" err="1">
                <a:solidFill>
                  <a:srgbClr val="002060"/>
                </a:solidFill>
              </a:rPr>
              <a:t>Viê</a:t>
            </a:r>
            <a:r>
              <a:rPr lang="en-US" sz="2667" err="1">
                <a:solidFill>
                  <a:srgbClr val="002060"/>
                </a:solidFill>
              </a:rPr>
              <a:t>n</a:t>
            </a:r>
            <a:r>
              <a:rPr lang="en-US" sz="2667">
                <a:solidFill>
                  <a:srgbClr val="002060"/>
                </a:solidFill>
              </a:rPr>
              <a:t> (</a:t>
            </a:r>
            <a:r>
              <a:rPr lang="en-US" sz="2667" err="1">
                <a:solidFill>
                  <a:srgbClr val="002060"/>
                </a:solidFill>
              </a:rPr>
              <a:t>Nguyễn</a:t>
            </a:r>
            <a:r>
              <a:rPr lang="en-US" sz="2667">
                <a:solidFill>
                  <a:srgbClr val="002060"/>
                </a:solidFill>
              </a:rPr>
              <a:t> </a:t>
            </a:r>
            <a:r>
              <a:rPr lang="en-US" sz="2667" err="1">
                <a:solidFill>
                  <a:srgbClr val="002060"/>
                </a:solidFill>
              </a:rPr>
              <a:t>Dữ</a:t>
            </a:r>
            <a:r>
              <a:rPr lang="en-US" sz="2667">
                <a:solidFill>
                  <a:srgbClr val="002060"/>
                </a:solidFill>
              </a:rPr>
              <a:t>)</a:t>
            </a:r>
          </a:p>
          <a:p>
            <a:pPr>
              <a:lnSpc>
                <a:spcPct val="125000"/>
              </a:lnSpc>
            </a:pPr>
            <a:r>
              <a:rPr lang="en-US" sz="2667" b="1" i="1">
                <a:solidFill>
                  <a:srgbClr val="002060"/>
                </a:solidFill>
              </a:rPr>
              <a:t>     </a:t>
            </a:r>
            <a:r>
              <a:rPr lang="en-US" sz="2667">
                <a:solidFill>
                  <a:srgbClr val="002060"/>
                </a:solidFill>
              </a:rPr>
              <a:t>• VB 3: </a:t>
            </a:r>
            <a:r>
              <a:rPr lang="en-US" sz="2667" i="1" err="1">
                <a:solidFill>
                  <a:srgbClr val="002060"/>
                </a:solidFill>
              </a:rPr>
              <a:t>Chữ</a:t>
            </a:r>
            <a:r>
              <a:rPr lang="en-US" sz="2667" i="1">
                <a:solidFill>
                  <a:srgbClr val="002060"/>
                </a:solidFill>
              </a:rPr>
              <a:t> </a:t>
            </a:r>
            <a:r>
              <a:rPr lang="en-US" sz="2667" i="1" err="1">
                <a:solidFill>
                  <a:srgbClr val="002060"/>
                </a:solidFill>
              </a:rPr>
              <a:t>người</a:t>
            </a:r>
            <a:r>
              <a:rPr lang="en-US" sz="2667" i="1">
                <a:solidFill>
                  <a:srgbClr val="002060"/>
                </a:solidFill>
              </a:rPr>
              <a:t> </a:t>
            </a:r>
            <a:r>
              <a:rPr lang="en-US" sz="2667" i="1" err="1">
                <a:solidFill>
                  <a:srgbClr val="002060"/>
                </a:solidFill>
              </a:rPr>
              <a:t>tử</a:t>
            </a:r>
            <a:r>
              <a:rPr lang="en-US" sz="2667" i="1">
                <a:solidFill>
                  <a:srgbClr val="002060"/>
                </a:solidFill>
              </a:rPr>
              <a:t> </a:t>
            </a:r>
            <a:r>
              <a:rPr lang="en-US" sz="2667" i="1" err="1">
                <a:solidFill>
                  <a:srgbClr val="002060"/>
                </a:solidFill>
              </a:rPr>
              <a:t>tù</a:t>
            </a:r>
            <a:r>
              <a:rPr lang="en-US" sz="2667" i="1">
                <a:solidFill>
                  <a:srgbClr val="002060"/>
                </a:solidFill>
              </a:rPr>
              <a:t> </a:t>
            </a:r>
            <a:r>
              <a:rPr lang="en-US" sz="2667">
                <a:solidFill>
                  <a:srgbClr val="002060"/>
                </a:solidFill>
              </a:rPr>
              <a:t>(</a:t>
            </a:r>
            <a:r>
              <a:rPr lang="en-US" sz="2667" err="1">
                <a:solidFill>
                  <a:srgbClr val="002060"/>
                </a:solidFill>
              </a:rPr>
              <a:t>Nguyễn</a:t>
            </a:r>
            <a:r>
              <a:rPr lang="en-US" sz="2667">
                <a:solidFill>
                  <a:srgbClr val="002060"/>
                </a:solidFill>
              </a:rPr>
              <a:t> </a:t>
            </a:r>
            <a:r>
              <a:rPr lang="en-US" sz="2667" err="1">
                <a:solidFill>
                  <a:srgbClr val="002060"/>
                </a:solidFill>
              </a:rPr>
              <a:t>Tuân</a:t>
            </a:r>
            <a:r>
              <a:rPr lang="en-US" sz="2667">
                <a:solidFill>
                  <a:srgbClr val="002060"/>
                </a:solidFill>
              </a:rPr>
              <a:t>)</a:t>
            </a:r>
          </a:p>
        </p:txBody>
      </p:sp>
      <p:sp>
        <p:nvSpPr>
          <p:cNvPr id="5" name="Slide Number Placeholder 4"/>
          <p:cNvSpPr>
            <a:spLocks noGrp="1"/>
          </p:cNvSpPr>
          <p:nvPr>
            <p:ph type="sldNum" sz="quarter" idx="12"/>
          </p:nvPr>
        </p:nvSpPr>
        <p:spPr/>
        <p:txBody>
          <a:bodyPr/>
          <a:lstStyle/>
          <a:p>
            <a:fld id="{0C846248-0222-4A3A-B22E-4E2A0B918D57}" type="slidenum">
              <a:rPr lang="en-US" smtClean="0"/>
              <a:pPr/>
              <a:t>53</a:t>
            </a:fld>
            <a:endParaRPr lang="en-US"/>
          </a:p>
        </p:txBody>
      </p:sp>
    </p:spTree>
    <p:extLst>
      <p:ext uri="{BB962C8B-B14F-4D97-AF65-F5344CB8AC3E}">
        <p14:creationId xmlns:p14="http://schemas.microsoft.com/office/powerpoint/2010/main" val="33665772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6793"/>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57084" y="1199535"/>
            <a:ext cx="10648336" cy="5170646"/>
          </a:xfrm>
          <a:prstGeom prst="rect">
            <a:avLst/>
          </a:prstGeom>
        </p:spPr>
        <p:txBody>
          <a:bodyPr wrap="square">
            <a:spAutoFit/>
          </a:bodyPr>
          <a:lstStyle/>
          <a:p>
            <a:pPr algn="just">
              <a:lnSpc>
                <a:spcPct val="125000"/>
              </a:lnSpc>
            </a:pPr>
            <a:r>
              <a:rPr lang="en-US">
                <a:solidFill>
                  <a:srgbClr val="002060"/>
                </a:solidFill>
                <a:latin typeface="Arial (Body)"/>
                <a:cs typeface="Arial" panose="020B0604020202020204" pitchFamily="34" charset="0"/>
              </a:rPr>
              <a:t> </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Câu</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hỏi</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Lên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lớp</a:t>
            </a:r>
            <a:r>
              <a:rPr lang="en-US" sz="2400">
                <a:solidFill>
                  <a:srgbClr val="002060"/>
                </a:solidFill>
                <a:latin typeface="Arial (Body)"/>
                <a:cs typeface="Arial" panose="020B0604020202020204" pitchFamily="34" charset="0"/>
              </a:rPr>
              <a:t> 12 </a:t>
            </a:r>
            <a:r>
              <a:rPr lang="en-US" sz="2400" err="1">
                <a:solidFill>
                  <a:srgbClr val="002060"/>
                </a:solidFill>
                <a:latin typeface="Arial (Body)"/>
                <a:cs typeface="Arial" panose="020B0604020202020204" pitchFamily="34" charset="0"/>
              </a:rPr>
              <a:t>mới</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có</a:t>
            </a:r>
            <a:r>
              <a:rPr lang="en-US" sz="2400">
                <a:solidFill>
                  <a:srgbClr val="002060"/>
                </a:solidFill>
                <a:latin typeface="Arial (Body)"/>
                <a:cs typeface="Arial" panose="020B0604020202020204" pitchFamily="34" charset="0"/>
              </a:rPr>
              <a:t> YCCĐ </a:t>
            </a:r>
            <a:r>
              <a:rPr lang="en-US" sz="2400" err="1">
                <a:solidFill>
                  <a:srgbClr val="002060"/>
                </a:solidFill>
                <a:latin typeface="Arial (Body)"/>
                <a:cs typeface="Arial" panose="020B0604020202020204" pitchFamily="34" charset="0"/>
              </a:rPr>
              <a:t>về</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đọc</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hiểu</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truyện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truyền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kì</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Vậy</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đưa</a:t>
            </a:r>
            <a:r>
              <a:rPr lang="en-US" sz="2400">
                <a:solidFill>
                  <a:srgbClr val="002060"/>
                </a:solidFill>
                <a:latin typeface="Arial (Body)"/>
                <a:cs typeface="Arial" panose="020B0604020202020204" pitchFamily="34" charset="0"/>
              </a:rPr>
              <a:t> </a:t>
            </a:r>
            <a:r>
              <a:rPr lang="en-US" sz="2400" i="1" err="1">
                <a:solidFill>
                  <a:srgbClr val="002060"/>
                </a:solidFill>
                <a:latin typeface="Arial (Body)"/>
                <a:cs typeface="Arial" panose="020B0604020202020204" pitchFamily="34" charset="0"/>
              </a:rPr>
              <a:t>Chuyện</a:t>
            </a:r>
            <a:r>
              <a:rPr lang="en-US" sz="2400" i="1">
                <a:solidFill>
                  <a:srgbClr val="002060"/>
                </a:solidFill>
                <a:latin typeface="Arial (Body)"/>
                <a:cs typeface="Arial" panose="020B0604020202020204" pitchFamily="34" charset="0"/>
              </a:rPr>
              <a:t> </a:t>
            </a:r>
            <a:r>
              <a:rPr lang="en-US" sz="2400" i="1" err="1">
                <a:solidFill>
                  <a:srgbClr val="002060"/>
                </a:solidFill>
                <a:latin typeface="Arial (Body)"/>
                <a:cs typeface="Arial" panose="020B0604020202020204" pitchFamily="34" charset="0"/>
              </a:rPr>
              <a:t>chức</a:t>
            </a:r>
            <a:r>
              <a:rPr lang="en-US" sz="2400" i="1">
                <a:solidFill>
                  <a:srgbClr val="002060"/>
                </a:solidFill>
                <a:latin typeface="Arial (Body)"/>
                <a:cs typeface="Arial" panose="020B0604020202020204" pitchFamily="34" charset="0"/>
              </a:rPr>
              <a:t> </a:t>
            </a:r>
            <a:r>
              <a:rPr lang="en-US" sz="2400" i="1" err="1">
                <a:solidFill>
                  <a:srgbClr val="002060"/>
                </a:solidFill>
                <a:latin typeface="Arial (Body)"/>
                <a:cs typeface="Arial" panose="020B0604020202020204" pitchFamily="34" charset="0"/>
              </a:rPr>
              <a:t>Phán</a:t>
            </a:r>
            <a:r>
              <a:rPr lang="en-US" sz="2400" i="1">
                <a:solidFill>
                  <a:srgbClr val="002060"/>
                </a:solidFill>
                <a:latin typeface="Arial (Body)"/>
                <a:cs typeface="Arial" panose="020B0604020202020204" pitchFamily="34" charset="0"/>
              </a:rPr>
              <a:t> </a:t>
            </a:r>
            <a:r>
              <a:rPr lang="en-US" sz="2400" i="1" err="1">
                <a:solidFill>
                  <a:srgbClr val="002060"/>
                </a:solidFill>
                <a:latin typeface="Arial (Body)"/>
                <a:cs typeface="Arial" panose="020B0604020202020204" pitchFamily="34" charset="0"/>
              </a:rPr>
              <a:t>sự</a:t>
            </a:r>
            <a:r>
              <a:rPr lang="en-US" sz="2400" i="1">
                <a:solidFill>
                  <a:srgbClr val="002060"/>
                </a:solidFill>
                <a:latin typeface="Arial (Body)"/>
                <a:cs typeface="Arial" panose="020B0604020202020204" pitchFamily="34" charset="0"/>
              </a:rPr>
              <a:t> </a:t>
            </a:r>
            <a:r>
              <a:rPr lang="en-US" sz="2400" i="1" err="1">
                <a:solidFill>
                  <a:srgbClr val="002060"/>
                </a:solidFill>
                <a:latin typeface="Arial (Body)"/>
                <a:cs typeface="Arial" panose="020B0604020202020204" pitchFamily="34" charset="0"/>
              </a:rPr>
              <a:t>đền</a:t>
            </a:r>
            <a:r>
              <a:rPr lang="en-US" sz="2400" i="1">
                <a:solidFill>
                  <a:srgbClr val="002060"/>
                </a:solidFill>
                <a:latin typeface="Arial (Body)"/>
                <a:cs typeface="Arial" panose="020B0604020202020204" pitchFamily="34" charset="0"/>
              </a:rPr>
              <a:t> </a:t>
            </a:r>
            <a:r>
              <a:rPr lang="en-US" sz="2400" i="1" err="1">
                <a:solidFill>
                  <a:srgbClr val="002060"/>
                </a:solidFill>
                <a:latin typeface="Arial (Body)"/>
                <a:cs typeface="Arial" panose="020B0604020202020204" pitchFamily="34" charset="0"/>
              </a:rPr>
              <a:t>Tản</a:t>
            </a:r>
            <a:r>
              <a:rPr lang="en-US" sz="2400" i="1">
                <a:solidFill>
                  <a:srgbClr val="002060"/>
                </a:solidFill>
                <a:latin typeface="Arial (Body)"/>
                <a:cs typeface="Arial" panose="020B0604020202020204" pitchFamily="34" charset="0"/>
              </a:rPr>
              <a:t> </a:t>
            </a:r>
            <a:r>
              <a:rPr lang="en-US" sz="2400" i="1" err="1">
                <a:solidFill>
                  <a:srgbClr val="002060"/>
                </a:solidFill>
                <a:latin typeface="Arial (Body)"/>
                <a:cs typeface="Arial" panose="020B0604020202020204" pitchFamily="34" charset="0"/>
              </a:rPr>
              <a:t>Viên</a:t>
            </a:r>
            <a:r>
              <a:rPr lang="en-US" sz="2400" i="1">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có</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nằm</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ngoài</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chương</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trình</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không</a:t>
            </a:r>
            <a:r>
              <a:rPr lang="en-US" sz="2400">
                <a:solidFill>
                  <a:srgbClr val="002060"/>
                </a:solidFill>
                <a:latin typeface="Arial (Body)"/>
                <a:cs typeface="Arial" panose="020B0604020202020204" pitchFamily="34" charset="0"/>
              </a:rPr>
              <a:t>? </a:t>
            </a:r>
          </a:p>
          <a:p>
            <a:pPr algn="just">
              <a:lnSpc>
                <a:spcPct val="125000"/>
              </a:lnSpc>
            </a:pP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Trả</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lời</a:t>
            </a:r>
            <a:r>
              <a:rPr lang="en-US" sz="2400">
                <a:solidFill>
                  <a:srgbClr val="002060"/>
                </a:solidFill>
                <a:latin typeface="Arial (Body)"/>
                <a:cs typeface="Arial" panose="020B0604020202020204" pitchFamily="34" charset="0"/>
              </a:rPr>
              <a:t>: M</a:t>
            </a:r>
            <a:r>
              <a:rPr lang="vi-VN" sz="2400">
                <a:solidFill>
                  <a:srgbClr val="002060"/>
                </a:solidFill>
                <a:latin typeface="Arial (Body)"/>
                <a:cs typeface="Arial" panose="020B0604020202020204" pitchFamily="34" charset="0"/>
              </a:rPr>
              <a:t>ột VB có thể được khai thác </a:t>
            </a:r>
            <a:r>
              <a:rPr lang="en-US" sz="2400" err="1">
                <a:solidFill>
                  <a:srgbClr val="002060"/>
                </a:solidFill>
                <a:latin typeface="Arial (Body)"/>
                <a:cs typeface="Arial" panose="020B0604020202020204" pitchFamily="34" charset="0"/>
              </a:rPr>
              <a:t>từ</a:t>
            </a:r>
            <a:r>
              <a:rPr lang="vi-VN" sz="2400">
                <a:solidFill>
                  <a:srgbClr val="002060"/>
                </a:solidFill>
                <a:latin typeface="Arial (Body)"/>
                <a:cs typeface="Arial" panose="020B0604020202020204" pitchFamily="34" charset="0"/>
              </a:rPr>
              <a:t> các góc </a:t>
            </a:r>
            <a:r>
              <a:rPr lang="en-US" sz="2400" err="1">
                <a:solidFill>
                  <a:srgbClr val="002060"/>
                </a:solidFill>
                <a:latin typeface="Arial (Body)"/>
                <a:cs typeface="Arial" panose="020B0604020202020204" pitchFamily="34" charset="0"/>
              </a:rPr>
              <a:t>độ</a:t>
            </a:r>
            <a:r>
              <a:rPr lang="vi-VN" sz="2400">
                <a:solidFill>
                  <a:srgbClr val="002060"/>
                </a:solidFill>
                <a:latin typeface="Arial (Body)"/>
                <a:cs typeface="Arial" panose="020B0604020202020204" pitchFamily="34" charset="0"/>
              </a:rPr>
              <a:t> khác nhau. </a:t>
            </a:r>
            <a:r>
              <a:rPr lang="en-US" sz="2400">
                <a:solidFill>
                  <a:srgbClr val="002060"/>
                </a:solidFill>
                <a:latin typeface="Arial (Body)"/>
                <a:cs typeface="Arial" panose="020B0604020202020204" pitchFamily="34" charset="0"/>
              </a:rPr>
              <a:t>VB </a:t>
            </a:r>
            <a:r>
              <a:rPr lang="en-US" sz="2400" err="1">
                <a:solidFill>
                  <a:srgbClr val="002060"/>
                </a:solidFill>
                <a:latin typeface="Arial (Body)"/>
                <a:cs typeface="Arial" panose="020B0604020202020204" pitchFamily="34" charset="0"/>
              </a:rPr>
              <a:t>trên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nếu</a:t>
            </a:r>
            <a:r>
              <a:rPr lang="en-US" sz="2400">
                <a:solidFill>
                  <a:srgbClr val="002060"/>
                </a:solidFill>
                <a:latin typeface="Arial (Body)"/>
                <a:cs typeface="Arial" panose="020B0604020202020204" pitchFamily="34" charset="0"/>
              </a:rPr>
              <a:t> </a:t>
            </a:r>
            <a:r>
              <a:rPr lang="vi-VN" sz="2400">
                <a:solidFill>
                  <a:srgbClr val="002060"/>
                </a:solidFill>
                <a:latin typeface="Arial (Body)"/>
                <a:cs typeface="Arial" panose="020B0604020202020204" pitchFamily="34" charset="0"/>
              </a:rPr>
              <a:t>học ở lớp 12</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thì</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cần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khai</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thác</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đặc</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điểm</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thể</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loại</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truyện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truyền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kì</a:t>
            </a:r>
            <a:r>
              <a:rPr lang="en-US" sz="2400">
                <a:solidFill>
                  <a:srgbClr val="002060"/>
                </a:solidFill>
                <a:latin typeface="Arial (Body)"/>
                <a:cs typeface="Arial" panose="020B0604020202020204" pitchFamily="34" charset="0"/>
              </a:rPr>
              <a:t>,</a:t>
            </a:r>
            <a:r>
              <a:rPr lang="vi-VN"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còn</a:t>
            </a:r>
            <a:r>
              <a:rPr lang="vi-VN"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nếu</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dùng</a:t>
            </a:r>
            <a:r>
              <a:rPr lang="en-US" sz="2400">
                <a:solidFill>
                  <a:srgbClr val="002060"/>
                </a:solidFill>
                <a:latin typeface="Arial (Body)"/>
                <a:cs typeface="Arial" panose="020B0604020202020204" pitchFamily="34" charset="0"/>
              </a:rPr>
              <a:t> ở </a:t>
            </a:r>
            <a:r>
              <a:rPr lang="en-US" sz="2400" err="1">
                <a:solidFill>
                  <a:srgbClr val="002060"/>
                </a:solidFill>
                <a:latin typeface="Arial (Body)"/>
                <a:cs typeface="Arial" panose="020B0604020202020204" pitchFamily="34" charset="0"/>
              </a:rPr>
              <a:t>lớp</a:t>
            </a:r>
            <a:r>
              <a:rPr lang="en-US" sz="2400">
                <a:solidFill>
                  <a:srgbClr val="002060"/>
                </a:solidFill>
                <a:latin typeface="Arial (Body)"/>
                <a:cs typeface="Arial" panose="020B0604020202020204" pitchFamily="34" charset="0"/>
              </a:rPr>
              <a:t> 10 </a:t>
            </a:r>
            <a:r>
              <a:rPr lang="en-US" sz="2400" err="1">
                <a:solidFill>
                  <a:srgbClr val="002060"/>
                </a:solidFill>
                <a:latin typeface="Arial (Body)"/>
                <a:cs typeface="Arial" panose="020B0604020202020204" pitchFamily="34" charset="0"/>
              </a:rPr>
              <a:t>thì</a:t>
            </a:r>
            <a:r>
              <a:rPr lang="en-US" sz="2400">
                <a:solidFill>
                  <a:srgbClr val="002060"/>
                </a:solidFill>
                <a:latin typeface="Arial (Body)"/>
                <a:cs typeface="Arial" panose="020B0604020202020204" pitchFamily="34" charset="0"/>
              </a:rPr>
              <a:t> </a:t>
            </a:r>
            <a:r>
              <a:rPr lang="vi-VN" sz="2400">
                <a:solidFill>
                  <a:srgbClr val="002060"/>
                </a:solidFill>
                <a:latin typeface="Arial (Body)"/>
                <a:cs typeface="Arial" panose="020B0604020202020204" pitchFamily="34" charset="0"/>
              </a:rPr>
              <a:t>nó </a:t>
            </a:r>
            <a:r>
              <a:rPr lang="en-US" sz="2400" err="1">
                <a:solidFill>
                  <a:srgbClr val="002060"/>
                </a:solidFill>
                <a:latin typeface="Arial (Body)"/>
                <a:cs typeface="Arial" panose="020B0604020202020204" pitchFamily="34" charset="0"/>
              </a:rPr>
              <a:t>chỉ</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cần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được</a:t>
            </a:r>
            <a:r>
              <a:rPr lang="en-US" sz="2400">
                <a:solidFill>
                  <a:srgbClr val="002060"/>
                </a:solidFill>
                <a:latin typeface="Arial (Body)"/>
                <a:cs typeface="Arial" panose="020B0604020202020204" pitchFamily="34" charset="0"/>
              </a:rPr>
              <a:t> </a:t>
            </a:r>
            <a:r>
              <a:rPr lang="vi-VN" sz="2400">
                <a:solidFill>
                  <a:srgbClr val="002060"/>
                </a:solidFill>
                <a:latin typeface="Arial (Body)"/>
                <a:cs typeface="Arial" panose="020B0604020202020204" pitchFamily="34" charset="0"/>
              </a:rPr>
              <a:t>khai thác </a:t>
            </a:r>
            <a:r>
              <a:rPr lang="en-US" sz="2400" err="1">
                <a:solidFill>
                  <a:srgbClr val="002060"/>
                </a:solidFill>
                <a:latin typeface="Arial (Body)"/>
                <a:cs typeface="Arial" panose="020B0604020202020204" pitchFamily="34" charset="0"/>
              </a:rPr>
              <a:t>từ</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góc</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độ</a:t>
            </a:r>
            <a:r>
              <a:rPr lang="en-US" sz="2400">
                <a:solidFill>
                  <a:srgbClr val="002060"/>
                </a:solidFill>
                <a:latin typeface="Arial (Body)"/>
                <a:cs typeface="Arial" panose="020B0604020202020204" pitchFamily="34" charset="0"/>
              </a:rPr>
              <a:t> </a:t>
            </a:r>
            <a:r>
              <a:rPr lang="vi-VN" sz="2400">
                <a:solidFill>
                  <a:srgbClr val="002060"/>
                </a:solidFill>
                <a:latin typeface="Arial (Body)"/>
                <a:cs typeface="Arial" panose="020B0604020202020204" pitchFamily="34" charset="0"/>
              </a:rPr>
              <a:t>của truyện kể</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nói</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chung</a:t>
            </a:r>
            <a:r>
              <a:rPr lang="vi-VN" sz="2400">
                <a:solidFill>
                  <a:srgbClr val="002060"/>
                </a:solidFill>
                <a:latin typeface="Arial (Body)"/>
                <a:cs typeface="Arial" panose="020B0604020202020204" pitchFamily="34" charset="0"/>
              </a:rPr>
              <a:t>. Như vậy, với một </a:t>
            </a:r>
            <a:r>
              <a:rPr lang="en-US" sz="2400">
                <a:solidFill>
                  <a:srgbClr val="002060"/>
                </a:solidFill>
                <a:latin typeface="Arial (Body)"/>
                <a:cs typeface="Arial" panose="020B0604020202020204" pitchFamily="34" charset="0"/>
              </a:rPr>
              <a:t>VB</a:t>
            </a:r>
            <a:r>
              <a:rPr lang="vi-VN" sz="2400">
                <a:solidFill>
                  <a:srgbClr val="002060"/>
                </a:solidFill>
                <a:latin typeface="Arial (Body)"/>
                <a:cs typeface="Arial" panose="020B0604020202020204" pitchFamily="34" charset="0"/>
              </a:rPr>
              <a:t>, phải luôn bám vào YCCĐ để khai thác và tìm hiểu các phương diện giá trị của nó.</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Cần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lưu</a:t>
            </a:r>
            <a:r>
              <a:rPr lang="en-US" sz="2400">
                <a:solidFill>
                  <a:srgbClr val="002060"/>
                </a:solidFill>
                <a:latin typeface="Arial (Body)"/>
                <a:cs typeface="Arial" panose="020B0604020202020204" pitchFamily="34" charset="0"/>
              </a:rPr>
              <a:t> ý: </a:t>
            </a:r>
            <a:r>
              <a:rPr lang="en-US" sz="2400" err="1">
                <a:solidFill>
                  <a:srgbClr val="002060"/>
                </a:solidFill>
                <a:latin typeface="Arial (Body)"/>
                <a:cs typeface="Arial" panose="020B0604020202020204" pitchFamily="34" charset="0"/>
              </a:rPr>
              <a:t>Chương</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trình</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lớp</a:t>
            </a:r>
            <a:r>
              <a:rPr lang="en-US" sz="2400">
                <a:solidFill>
                  <a:srgbClr val="002060"/>
                </a:solidFill>
                <a:latin typeface="Arial (Body)"/>
                <a:cs typeface="Arial" panose="020B0604020202020204" pitchFamily="34" charset="0"/>
              </a:rPr>
              <a:t> 9 </a:t>
            </a:r>
            <a:r>
              <a:rPr lang="en-US" sz="2400" err="1">
                <a:solidFill>
                  <a:srgbClr val="002060"/>
                </a:solidFill>
                <a:latin typeface="Arial (Body)"/>
                <a:cs typeface="Arial" panose="020B0604020202020204" pitchFamily="34" charset="0"/>
              </a:rPr>
              <a:t>đã</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có</a:t>
            </a:r>
            <a:r>
              <a:rPr lang="en-US" sz="2400">
                <a:solidFill>
                  <a:srgbClr val="002060"/>
                </a:solidFill>
                <a:latin typeface="Arial (Body)"/>
                <a:cs typeface="Arial" panose="020B0604020202020204" pitchFamily="34" charset="0"/>
              </a:rPr>
              <a:t> YCCĐ </a:t>
            </a:r>
            <a:r>
              <a:rPr lang="en-US" sz="2400" err="1">
                <a:solidFill>
                  <a:srgbClr val="002060"/>
                </a:solidFill>
                <a:latin typeface="Arial (Body)"/>
                <a:cs typeface="Arial" panose="020B0604020202020204" pitchFamily="34" charset="0"/>
              </a:rPr>
              <a:t>về</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đọc</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hiểu</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truyện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truyền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kì</a:t>
            </a:r>
            <a:r>
              <a:rPr lang="en-US" sz="2400">
                <a:solidFill>
                  <a:srgbClr val="002060"/>
                </a:solidFill>
                <a:latin typeface="Arial (Body)"/>
                <a:cs typeface="Arial" panose="020B0604020202020204" pitchFamily="34" charset="0"/>
              </a:rPr>
              <a:t>).</a:t>
            </a:r>
          </a:p>
          <a:p>
            <a:pPr algn="just">
              <a:lnSpc>
                <a:spcPct val="125000"/>
              </a:lnSpc>
            </a:pP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Tương</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tự</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Chương</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trình</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Ngữ</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văn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lớp</a:t>
            </a:r>
            <a:r>
              <a:rPr lang="en-US" sz="2400">
                <a:solidFill>
                  <a:srgbClr val="002060"/>
                </a:solidFill>
                <a:latin typeface="Arial (Body)"/>
                <a:cs typeface="Arial" panose="020B0604020202020204" pitchFamily="34" charset="0"/>
              </a:rPr>
              <a:t> 6 </a:t>
            </a:r>
            <a:r>
              <a:rPr lang="en-US" sz="2400" err="1">
                <a:solidFill>
                  <a:srgbClr val="002060"/>
                </a:solidFill>
                <a:latin typeface="Arial (Body)"/>
                <a:cs typeface="Arial" panose="020B0604020202020204" pitchFamily="34" charset="0"/>
              </a:rPr>
              <a:t>chỉ</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có</a:t>
            </a:r>
            <a:r>
              <a:rPr lang="en-US" sz="2400">
                <a:solidFill>
                  <a:srgbClr val="002060"/>
                </a:solidFill>
                <a:latin typeface="Arial (Body)"/>
                <a:cs typeface="Arial" panose="020B0604020202020204" pitchFamily="34" charset="0"/>
              </a:rPr>
              <a:t> YCCĐ </a:t>
            </a:r>
            <a:r>
              <a:rPr lang="en-US" sz="2400" err="1">
                <a:solidFill>
                  <a:srgbClr val="002060"/>
                </a:solidFill>
                <a:latin typeface="Arial (Body)"/>
                <a:cs typeface="Arial" panose="020B0604020202020204" pitchFamily="34" charset="0"/>
              </a:rPr>
              <a:t>về</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đọc</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hiểu</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thơ</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lục</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bát</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nhưng</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không</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thể</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chỉ</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dạy</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thơ</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lục</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bát</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trong</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cả</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năm</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học</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mà</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phải</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dùng</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ngữ</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liệu</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là</a:t>
            </a:r>
            <a:r>
              <a:rPr lang="en-US" sz="2400">
                <a:solidFill>
                  <a:srgbClr val="002060"/>
                </a:solidFill>
                <a:latin typeface="Arial (Body)"/>
                <a:cs typeface="Arial" panose="020B0604020202020204" pitchFamily="34" charset="0"/>
              </a:rPr>
              <a:t> VB </a:t>
            </a:r>
            <a:r>
              <a:rPr lang="en-US" sz="2400" err="1">
                <a:solidFill>
                  <a:srgbClr val="002060"/>
                </a:solidFill>
                <a:latin typeface="Arial (Body)"/>
                <a:cs typeface="Arial" panose="020B0604020202020204" pitchFamily="34" charset="0"/>
              </a:rPr>
              <a:t>thơ</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thuộc</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thể</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thơ</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khác</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thơ</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bốn</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chữ</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năm</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chữ</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thơ</a:t>
            </a:r>
            <a:r>
              <a:rPr lang="en-US" sz="2400">
                <a:solidFill>
                  <a:srgbClr val="002060"/>
                </a:solidFill>
                <a:latin typeface="Arial (Body)"/>
                <a:cs typeface="Arial" panose="020B0604020202020204" pitchFamily="34" charset="0"/>
              </a:rPr>
              <a:t> </a:t>
            </a:r>
            <a:r>
              <a:rPr lang="en-US" sz="2400" err="1">
                <a:solidFill>
                  <a:srgbClr val="002060"/>
                </a:solidFill>
                <a:latin typeface="Arial (Body)"/>
                <a:cs typeface="Arial" panose="020B0604020202020204" pitchFamily="34" charset="0"/>
              </a:rPr>
              <a:t>tự</a:t>
            </a:r>
            <a:r>
              <a:rPr lang="en-US" sz="2400">
                <a:solidFill>
                  <a:srgbClr val="002060"/>
                </a:solidFill>
                <a:latin typeface="Arial (Body)"/>
                <a:cs typeface="Arial" panose="020B0604020202020204" pitchFamily="34" charset="0"/>
              </a:rPr>
              <a:t> do,…).</a:t>
            </a:r>
            <a:endParaRPr lang="en-US" sz="2400"/>
          </a:p>
        </p:txBody>
      </p:sp>
      <p:sp>
        <p:nvSpPr>
          <p:cNvPr id="3" name="Slide Number Placeholder 2"/>
          <p:cNvSpPr>
            <a:spLocks noGrp="1"/>
          </p:cNvSpPr>
          <p:nvPr>
            <p:ph type="sldNum" sz="quarter" idx="12"/>
          </p:nvPr>
        </p:nvSpPr>
        <p:spPr/>
        <p:txBody>
          <a:bodyPr/>
          <a:lstStyle/>
          <a:p>
            <a:fld id="{0C846248-0222-4A3A-B22E-4E2A0B918D57}" type="slidenum">
              <a:rPr lang="en-US" smtClean="0"/>
              <a:pPr/>
              <a:t>54</a:t>
            </a:fld>
            <a:endParaRPr lang="en-US"/>
          </a:p>
        </p:txBody>
      </p:sp>
    </p:spTree>
    <p:extLst>
      <p:ext uri="{BB962C8B-B14F-4D97-AF65-F5344CB8AC3E}">
        <p14:creationId xmlns:p14="http://schemas.microsoft.com/office/powerpoint/2010/main" val="30379688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2" y="4826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Rectangle 2"/>
          <p:cNvSpPr/>
          <p:nvPr/>
        </p:nvSpPr>
        <p:spPr>
          <a:xfrm>
            <a:off x="711200" y="1193801"/>
            <a:ext cx="10635226" cy="5068119"/>
          </a:xfrm>
          <a:prstGeom prst="rect">
            <a:avLst/>
          </a:prstGeom>
        </p:spPr>
        <p:txBody>
          <a:bodyPr wrap="square">
            <a:spAutoFit/>
          </a:bodyPr>
          <a:lstStyle/>
          <a:p>
            <a:pPr marL="457189" algn="ctr">
              <a:lnSpc>
                <a:spcPct val="125000"/>
              </a:lnSpc>
              <a:spcBef>
                <a:spcPts val="600"/>
              </a:spcBef>
              <a:spcAft>
                <a:spcPts val="600"/>
              </a:spcAft>
            </a:pPr>
            <a:r>
              <a:rPr lang="en-US" sz="2667" b="1">
                <a:solidFill>
                  <a:srgbClr val="002060"/>
                </a:solidFill>
                <a:ea typeface="Calibri" panose="020F0502020204030204" pitchFamily="34" charset="0"/>
                <a:cs typeface="Times New Roman" panose="02020603050405020304" pitchFamily="18" charset="0"/>
              </a:rPr>
              <a:t>YÊU CẦU CẦN ĐẠT</a:t>
            </a:r>
          </a:p>
          <a:p>
            <a:pPr marL="457189" algn="just">
              <a:lnSpc>
                <a:spcPct val="125000"/>
              </a:lnSpc>
              <a:spcBef>
                <a:spcPts val="600"/>
              </a:spcBef>
              <a:spcAft>
                <a:spcPts val="600"/>
              </a:spcAft>
            </a:pPr>
            <a:r>
              <a:rPr lang="en-US" sz="2400" err="1">
                <a:solidFill>
                  <a:srgbClr val="002060"/>
                </a:solidFill>
                <a:ea typeface="Calibri" panose="020F0502020204030204" pitchFamily="34" charset="0"/>
                <a:cs typeface="Times New Roman" panose="02020603050405020304" pitchFamily="18" charset="0"/>
              </a:rPr>
              <a:t>Yêu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cầu</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cần</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đạt</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bài</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học</a:t>
            </a:r>
            <a:r>
              <a:rPr lang="en-US" sz="2400">
                <a:solidFill>
                  <a:srgbClr val="002060"/>
                </a:solidFill>
                <a:ea typeface="Calibri" panose="020F0502020204030204" pitchFamily="34" charset="0"/>
                <a:cs typeface="Times New Roman" panose="02020603050405020304" pitchFamily="18" charset="0"/>
              </a:rPr>
              <a:t> </a:t>
            </a:r>
            <a:r>
              <a:rPr lang="vi-VN" sz="2400">
                <a:solidFill>
                  <a:srgbClr val="002060"/>
                </a:solidFill>
                <a:ea typeface="Calibri" panose="020F0502020204030204" pitchFamily="34" charset="0"/>
                <a:cs typeface="Times New Roman" panose="02020603050405020304" pitchFamily="18" charset="0"/>
              </a:rPr>
              <a:t>dựa vào </a:t>
            </a:r>
            <a:r>
              <a:rPr lang="en-US" sz="2400" err="1">
                <a:solidFill>
                  <a:srgbClr val="002060"/>
                </a:solidFill>
                <a:ea typeface="Calibri" panose="020F0502020204030204" pitchFamily="34" charset="0"/>
                <a:cs typeface="Times New Roman" panose="02020603050405020304" pitchFamily="18" charset="0"/>
              </a:rPr>
              <a:t>quy</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định</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của</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chương</a:t>
            </a:r>
            <a:r>
              <a:rPr lang="en-US" sz="2400">
                <a:solidFill>
                  <a:srgbClr val="002060"/>
                </a:solidFill>
                <a:ea typeface="Calibri" panose="020F0502020204030204" pitchFamily="34" charset="0"/>
                <a:cs typeface="Times New Roman" panose="02020603050405020304" pitchFamily="18" charset="0"/>
              </a:rPr>
              <a:t> </a:t>
            </a:r>
            <a:r>
              <a:rPr lang="en-US" sz="2400" err="1">
                <a:solidFill>
                  <a:srgbClr val="002060"/>
                </a:solidFill>
                <a:ea typeface="Calibri" panose="020F0502020204030204" pitchFamily="34" charset="0"/>
                <a:cs typeface="Times New Roman" panose="02020603050405020304" pitchFamily="18" charset="0"/>
              </a:rPr>
              <a:t>trình</a:t>
            </a:r>
            <a:r>
              <a:rPr lang="en-US" sz="2400">
                <a:solidFill>
                  <a:srgbClr val="002060"/>
                </a:solidFill>
                <a:ea typeface="Calibri" panose="020F0502020204030204" pitchFamily="34" charset="0"/>
                <a:cs typeface="Times New Roman" panose="02020603050405020304" pitchFamily="18" charset="0"/>
              </a:rPr>
              <a:t>: </a:t>
            </a:r>
          </a:p>
          <a:p>
            <a:pPr algn="just">
              <a:lnSpc>
                <a:spcPct val="125000"/>
              </a:lnSpc>
              <a:spcBef>
                <a:spcPts val="600"/>
              </a:spcBef>
              <a:spcAft>
                <a:spcPts val="600"/>
              </a:spcAft>
            </a:pPr>
            <a:r>
              <a:rPr lang="en-US" sz="2400" b="1">
                <a:solidFill>
                  <a:srgbClr val="002060"/>
                </a:solidFill>
                <a:ea typeface="Calibri" panose="020F0502020204030204" pitchFamily="34" charset="0"/>
                <a:cs typeface="Times New Roman" panose="02020603050405020304" pitchFamily="18" charset="0"/>
              </a:rPr>
              <a:t>     • Đ</a:t>
            </a:r>
            <a:r>
              <a:rPr lang="vi-VN" sz="2400" b="1">
                <a:solidFill>
                  <a:srgbClr val="002060"/>
                </a:solidFill>
                <a:ea typeface="Calibri" panose="020F0502020204030204" pitchFamily="34" charset="0"/>
                <a:cs typeface="Times New Roman" panose="02020603050405020304" pitchFamily="18" charset="0"/>
              </a:rPr>
              <a:t>ọc:</a:t>
            </a:r>
            <a:r>
              <a:rPr lang="en-US" sz="2400" b="1">
                <a:solidFill>
                  <a:srgbClr val="002060"/>
                </a:solidFill>
                <a:ea typeface="Calibri" panose="020F0502020204030204" pitchFamily="34" charset="0"/>
                <a:cs typeface="Times New Roman" panose="02020603050405020304" pitchFamily="18" charset="0"/>
              </a:rPr>
              <a:t> </a:t>
            </a:r>
          </a:p>
          <a:p>
            <a:pPr algn="just">
              <a:lnSpc>
                <a:spcPct val="125000"/>
              </a:lnSpc>
              <a:spcBef>
                <a:spcPts val="600"/>
              </a:spcBef>
              <a:spcAft>
                <a:spcPts val="600"/>
              </a:spcAft>
            </a:pPr>
            <a:r>
              <a:rPr lang="en-US" sz="2400" b="1">
                <a:solidFill>
                  <a:srgbClr val="002060"/>
                </a:solidFill>
                <a:cs typeface="Times New Roman" panose="02020603050405020304" pitchFamily="18" charset="0"/>
              </a:rPr>
              <a:t>      – </a:t>
            </a:r>
            <a:r>
              <a:rPr lang="vi-VN" sz="2400">
                <a:solidFill>
                  <a:srgbClr val="002060"/>
                </a:solidFill>
              </a:rPr>
              <a:t>Nhận biết và phân tích được một số yếu tố của truyện nói chung và thần thoại nói riêng như: cốt truyện, không gian, thời gian, nhân vật, lời người kể chuyện ngôi thứ ba và lời nhân vật. </a:t>
            </a:r>
            <a:endParaRPr lang="en-US" sz="2400">
              <a:solidFill>
                <a:srgbClr val="002060"/>
              </a:solidFill>
            </a:endParaRPr>
          </a:p>
          <a:p>
            <a:pPr algn="just">
              <a:lnSpc>
                <a:spcPct val="125000"/>
              </a:lnSpc>
              <a:spcBef>
                <a:spcPts val="600"/>
              </a:spcBef>
              <a:spcAft>
                <a:spcPts val="600"/>
              </a:spcAft>
            </a:pPr>
            <a:r>
              <a:rPr lang="en-US" sz="2400">
                <a:solidFill>
                  <a:srgbClr val="002060"/>
                </a:solidFill>
              </a:rPr>
              <a:t>     </a:t>
            </a:r>
            <a:r>
              <a:rPr lang="en-US" sz="2400" b="1">
                <a:solidFill>
                  <a:srgbClr val="002060"/>
                </a:solidFill>
                <a:cs typeface="Times New Roman" panose="02020603050405020304" pitchFamily="18" charset="0"/>
              </a:rPr>
              <a:t>– </a:t>
            </a:r>
            <a:r>
              <a:rPr lang="vi-VN" sz="2400">
                <a:solidFill>
                  <a:srgbClr val="002060"/>
                </a:solidFill>
              </a:rPr>
              <a:t>Phân tích và đánh giá được chủ đề, tư tưởng, thông điệp của văn bản; </a:t>
            </a:r>
            <a:r>
              <a:rPr lang="en-US" sz="2400">
                <a:solidFill>
                  <a:srgbClr val="002060"/>
                </a:solidFill>
              </a:rPr>
              <a:t> </a:t>
            </a:r>
            <a:r>
              <a:rPr lang="vi-VN" sz="2400">
                <a:solidFill>
                  <a:srgbClr val="002060"/>
                </a:solidFill>
              </a:rPr>
              <a:t>phân tích được một số căn cứ để xác định chủ đề. </a:t>
            </a:r>
            <a:endParaRPr lang="en-US" sz="2400">
              <a:solidFill>
                <a:srgbClr val="002060"/>
              </a:solidFill>
            </a:endParaRPr>
          </a:p>
          <a:p>
            <a:pPr algn="just">
              <a:lnSpc>
                <a:spcPct val="125000"/>
              </a:lnSpc>
              <a:spcBef>
                <a:spcPts val="600"/>
              </a:spcBef>
              <a:spcAft>
                <a:spcPts val="600"/>
              </a:spcAft>
            </a:pP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thực</a:t>
            </a:r>
            <a:r>
              <a:rPr lang="en-US" sz="2400">
                <a:solidFill>
                  <a:srgbClr val="002060"/>
                </a:solidFill>
              </a:rPr>
              <a:t> </a:t>
            </a:r>
            <a:r>
              <a:rPr lang="en-US" sz="2400" err="1">
                <a:solidFill>
                  <a:srgbClr val="002060"/>
                </a:solidFill>
              </a:rPr>
              <a:t>hành</a:t>
            </a:r>
            <a:r>
              <a:rPr lang="en-US" sz="2400">
                <a:solidFill>
                  <a:srgbClr val="002060"/>
                </a:solidFill>
              </a:rPr>
              <a:t> </a:t>
            </a:r>
            <a:r>
              <a:rPr lang="en-US" sz="2400" err="1">
                <a:solidFill>
                  <a:srgbClr val="002060"/>
                </a:solidFill>
              </a:rPr>
              <a:t>tiếng</a:t>
            </a:r>
            <a:r>
              <a:rPr lang="en-US" sz="2400">
                <a:solidFill>
                  <a:srgbClr val="002060"/>
                </a:solidFill>
              </a:rPr>
              <a:t> </a:t>
            </a:r>
            <a:r>
              <a:rPr lang="en-US" sz="2400" err="1">
                <a:solidFill>
                  <a:srgbClr val="002060"/>
                </a:solidFill>
              </a:rPr>
              <a:t>Việt</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hợp</a:t>
            </a:r>
            <a:r>
              <a:rPr lang="en-US" sz="2400">
                <a:solidFill>
                  <a:srgbClr val="002060"/>
                </a:solidFill>
              </a:rPr>
              <a:t> </a:t>
            </a:r>
            <a:r>
              <a:rPr lang="en-US" sz="2400" err="1">
                <a:solidFill>
                  <a:srgbClr val="002060"/>
                </a:solidFill>
              </a:rPr>
              <a:t>vào</a:t>
            </a:r>
            <a:r>
              <a:rPr lang="en-US" sz="2400">
                <a:solidFill>
                  <a:srgbClr val="002060"/>
                </a:solidFill>
              </a:rPr>
              <a:t> </a:t>
            </a:r>
            <a:r>
              <a:rPr lang="en-US" sz="2400" err="1">
                <a:solidFill>
                  <a:srgbClr val="002060"/>
                </a:solidFill>
              </a:rPr>
              <a:t>phần</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mỗi</a:t>
            </a:r>
            <a:r>
              <a:rPr lang="en-US" sz="2400">
                <a:solidFill>
                  <a:srgbClr val="002060"/>
                </a:solidFill>
              </a:rPr>
              <a:t> </a:t>
            </a:r>
            <a:r>
              <a:rPr lang="en-US" sz="2400" err="1">
                <a:solidFill>
                  <a:srgbClr val="002060"/>
                </a:solidFill>
              </a:rPr>
              <a:t>bài</a:t>
            </a:r>
            <a:r>
              <a:rPr lang="en-US" sz="2400">
                <a:solidFill>
                  <a:srgbClr val="002060"/>
                </a:solidFill>
              </a:rPr>
              <a:t>.)</a:t>
            </a:r>
          </a:p>
        </p:txBody>
      </p:sp>
      <p:sp>
        <p:nvSpPr>
          <p:cNvPr id="5" name="Slide Number Placeholder 4"/>
          <p:cNvSpPr>
            <a:spLocks noGrp="1"/>
          </p:cNvSpPr>
          <p:nvPr>
            <p:ph type="sldNum" sz="quarter" idx="12"/>
          </p:nvPr>
        </p:nvSpPr>
        <p:spPr/>
        <p:txBody>
          <a:bodyPr/>
          <a:lstStyle/>
          <a:p>
            <a:fld id="{0C846248-0222-4A3A-B22E-4E2A0B918D57}" type="slidenum">
              <a:rPr lang="en-US" smtClean="0"/>
              <a:pPr/>
              <a:t>55</a:t>
            </a:fld>
            <a:endParaRPr lang="en-US"/>
          </a:p>
        </p:txBody>
      </p:sp>
    </p:spTree>
    <p:extLst>
      <p:ext uri="{BB962C8B-B14F-4D97-AF65-F5344CB8AC3E}">
        <p14:creationId xmlns:p14="http://schemas.microsoft.com/office/powerpoint/2010/main" val="5533137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6000" y="1501550"/>
            <a:ext cx="10668000" cy="554960"/>
          </a:xfrm>
          <a:prstGeom prst="rect">
            <a:avLst/>
          </a:prstGeom>
        </p:spPr>
        <p:txBody>
          <a:bodyPr wrap="square">
            <a:spAutoFit/>
          </a:bodyPr>
          <a:lstStyle/>
          <a:p>
            <a:pPr algn="just">
              <a:lnSpc>
                <a:spcPct val="125000"/>
              </a:lnSpc>
              <a:spcBef>
                <a:spcPts val="800"/>
              </a:spcBef>
              <a:spcAft>
                <a:spcPts val="800"/>
              </a:spcAft>
            </a:pPr>
            <a:r>
              <a:rPr lang="en-US" sz="2667">
                <a:solidFill>
                  <a:srgbClr val="002060"/>
                </a:solidFill>
                <a:latin typeface="Arial" panose="020B0604020202020204" pitchFamily="34" charset="0"/>
                <a:cs typeface="Arial" panose="020B0604020202020204" pitchFamily="34" charset="0"/>
              </a:rPr>
              <a:t>              </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4521200" y="493583"/>
            <a:ext cx="3149600" cy="584775"/>
          </a:xfrm>
          <a:prstGeom prst="rect">
            <a:avLst/>
          </a:prstGeom>
          <a:noFill/>
        </p:spPr>
        <p:txBody>
          <a:bodyPr wrap="square" rtlCol="0">
            <a:spAutoFit/>
          </a:bodyPr>
          <a:lstStyle/>
          <a:p>
            <a:r>
              <a:rPr lang="en-US" sz="3200" b="1">
                <a:solidFill>
                  <a:srgbClr val="002060"/>
                </a:solidFill>
              </a:rPr>
              <a:t>   </a:t>
            </a:r>
          </a:p>
        </p:txBody>
      </p:sp>
      <p:sp>
        <p:nvSpPr>
          <p:cNvPr id="6" name="Rectangle 5"/>
          <p:cNvSpPr/>
          <p:nvPr/>
        </p:nvSpPr>
        <p:spPr>
          <a:xfrm>
            <a:off x="1016000" y="1501550"/>
            <a:ext cx="10409083" cy="3939540"/>
          </a:xfrm>
          <a:prstGeom prst="rect">
            <a:avLst/>
          </a:prstGeom>
        </p:spPr>
        <p:txBody>
          <a:bodyPr wrap="square">
            <a:spAutoFit/>
          </a:bodyPr>
          <a:lstStyle/>
          <a:p>
            <a:pPr algn="just">
              <a:lnSpc>
                <a:spcPct val="125000"/>
              </a:lnSpc>
              <a:spcBef>
                <a:spcPts val="800"/>
              </a:spcBef>
              <a:spcAft>
                <a:spcPts val="800"/>
              </a:spcAft>
            </a:pPr>
            <a:r>
              <a:rPr lang="en-US" sz="2400" b="1">
                <a:solidFill>
                  <a:srgbClr val="002060"/>
                </a:solidFill>
                <a:ea typeface="Calibri" panose="020F0502020204030204" pitchFamily="34" charset="0"/>
                <a:cs typeface="Times New Roman" panose="02020603050405020304" pitchFamily="18" charset="0"/>
              </a:rPr>
              <a:t>     • V</a:t>
            </a:r>
            <a:r>
              <a:rPr lang="vi-VN" sz="2400" b="1">
                <a:solidFill>
                  <a:srgbClr val="002060"/>
                </a:solidFill>
                <a:ea typeface="Calibri" panose="020F0502020204030204" pitchFamily="34" charset="0"/>
                <a:cs typeface="Times New Roman" panose="02020603050405020304" pitchFamily="18" charset="0"/>
              </a:rPr>
              <a:t>iết: </a:t>
            </a:r>
            <a:r>
              <a:rPr lang="vi-VN" sz="2400">
                <a:solidFill>
                  <a:srgbClr val="002060"/>
                </a:solidFill>
              </a:rPr>
              <a:t>Viết được một văn bản nghị luận phân tích, đánh giá chủ đề và những nét đặc sắc về nghệ thuật của một tác phẩm truyện.</a:t>
            </a:r>
            <a:endParaRPr lang="en-US" sz="2400" b="1">
              <a:solidFill>
                <a:srgbClr val="002060"/>
              </a:solidFill>
              <a:ea typeface="Calibri" panose="020F0502020204030204" pitchFamily="34" charset="0"/>
              <a:cs typeface="Times New Roman" panose="02020603050405020304" pitchFamily="18" charset="0"/>
            </a:endParaRPr>
          </a:p>
          <a:p>
            <a:pPr algn="just">
              <a:lnSpc>
                <a:spcPct val="125000"/>
              </a:lnSpc>
              <a:spcBef>
                <a:spcPts val="800"/>
              </a:spcBef>
              <a:spcAft>
                <a:spcPts val="800"/>
              </a:spcAft>
            </a:pPr>
            <a:r>
              <a:rPr lang="en-US" sz="2400" b="1">
                <a:solidFill>
                  <a:srgbClr val="002060"/>
                </a:solidFill>
                <a:ea typeface="Calibri" panose="020F0502020204030204" pitchFamily="34" charset="0"/>
                <a:cs typeface="Times New Roman" panose="02020603050405020304" pitchFamily="18" charset="0"/>
              </a:rPr>
              <a:t>      • N</a:t>
            </a:r>
            <a:r>
              <a:rPr lang="vi-VN" sz="2400" b="1">
                <a:solidFill>
                  <a:srgbClr val="002060"/>
                </a:solidFill>
                <a:ea typeface="Calibri" panose="020F0502020204030204" pitchFamily="34" charset="0"/>
                <a:cs typeface="Times New Roman" panose="02020603050405020304" pitchFamily="18" charset="0"/>
              </a:rPr>
              <a:t>ói và nghe:</a:t>
            </a:r>
            <a:r>
              <a:rPr lang="en-US" sz="2400" b="1">
                <a:solidFill>
                  <a:srgbClr val="002060"/>
                </a:solidFill>
                <a:ea typeface="Calibri" panose="020F0502020204030204" pitchFamily="34" charset="0"/>
                <a:cs typeface="Times New Roman" panose="02020603050405020304" pitchFamily="18" charset="0"/>
              </a:rPr>
              <a:t> </a:t>
            </a:r>
            <a:r>
              <a:rPr lang="en-US" sz="2400" err="1">
                <a:solidFill>
                  <a:srgbClr val="002060"/>
                </a:solidFill>
              </a:rPr>
              <a:t>Biết</a:t>
            </a:r>
            <a:r>
              <a:rPr lang="en-US" sz="2400">
                <a:solidFill>
                  <a:srgbClr val="002060"/>
                </a:solidFill>
              </a:rPr>
              <a:t> </a:t>
            </a:r>
            <a:r>
              <a:rPr lang="en-US" sz="2400" err="1">
                <a:solidFill>
                  <a:srgbClr val="002060"/>
                </a:solidFill>
              </a:rPr>
              <a:t>thuyết</a:t>
            </a:r>
            <a:r>
              <a:rPr lang="en-US" sz="2400">
                <a:solidFill>
                  <a:srgbClr val="002060"/>
                </a:solidFill>
              </a:rPr>
              <a:t> </a:t>
            </a:r>
            <a:r>
              <a:rPr lang="en-US" sz="2400" err="1">
                <a:solidFill>
                  <a:srgbClr val="002060"/>
                </a:solidFill>
              </a:rPr>
              <a:t>trình</a:t>
            </a:r>
            <a:r>
              <a:rPr lang="en-US" sz="2400">
                <a:solidFill>
                  <a:srgbClr val="002060"/>
                </a:solidFill>
              </a:rPr>
              <a:t> (</a:t>
            </a:r>
            <a:r>
              <a:rPr lang="en-US" sz="2400" err="1">
                <a:solidFill>
                  <a:srgbClr val="002060"/>
                </a:solidFill>
              </a:rPr>
              <a:t>giới</a:t>
            </a:r>
            <a:r>
              <a:rPr lang="en-US" sz="2400">
                <a:solidFill>
                  <a:srgbClr val="002060"/>
                </a:solidFill>
              </a:rPr>
              <a:t> </a:t>
            </a:r>
            <a:r>
              <a:rPr lang="en-US" sz="2400" err="1">
                <a:solidFill>
                  <a:srgbClr val="002060"/>
                </a:solidFill>
              </a:rPr>
              <a:t>thiệu</a:t>
            </a:r>
            <a:r>
              <a:rPr lang="en-US" sz="2400">
                <a:solidFill>
                  <a:srgbClr val="002060"/>
                </a:solidFill>
              </a:rPr>
              <a:t>, </a:t>
            </a:r>
            <a:r>
              <a:rPr lang="en-US" sz="2400" err="1">
                <a:solidFill>
                  <a:srgbClr val="002060"/>
                </a:solidFill>
              </a:rPr>
              <a:t>đánh</a:t>
            </a:r>
            <a:r>
              <a:rPr lang="en-US" sz="2400">
                <a:solidFill>
                  <a:srgbClr val="002060"/>
                </a:solidFill>
              </a:rPr>
              <a:t> </a:t>
            </a:r>
            <a:r>
              <a:rPr lang="en-US" sz="2400" err="1">
                <a:solidFill>
                  <a:srgbClr val="002060"/>
                </a:solidFill>
              </a:rPr>
              <a:t>giá</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và</a:t>
            </a:r>
            <a:r>
              <a:rPr lang="en-US" sz="2400">
                <a:solidFill>
                  <a:srgbClr val="002060"/>
                </a:solidFill>
              </a:rPr>
              <a:t> </a:t>
            </a:r>
            <a:r>
              <a:rPr lang="en-US" sz="2400" err="1">
                <a:solidFill>
                  <a:srgbClr val="002060"/>
                </a:solidFill>
              </a:rPr>
              <a:t>nghệ</a:t>
            </a:r>
            <a:r>
              <a:rPr lang="en-US" sz="2400">
                <a:solidFill>
                  <a:srgbClr val="002060"/>
                </a:solidFill>
              </a:rPr>
              <a:t> </a:t>
            </a:r>
            <a:r>
              <a:rPr lang="en-US" sz="2400" err="1">
                <a:solidFill>
                  <a:srgbClr val="002060"/>
                </a:solidFill>
              </a:rPr>
              <a:t>thuật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truyện</a:t>
            </a:r>
            <a:r>
              <a:rPr lang="en-US" sz="2400">
                <a:solidFill>
                  <a:srgbClr val="002060"/>
                </a:solidFill>
              </a:rPr>
              <a:t>. </a:t>
            </a:r>
          </a:p>
          <a:p>
            <a:pPr algn="just">
              <a:lnSpc>
                <a:spcPct val="125000"/>
              </a:lnSpc>
              <a:spcBef>
                <a:spcPts val="800"/>
              </a:spcBef>
              <a:spcAft>
                <a:spcPts val="800"/>
              </a:spcAft>
            </a:pPr>
            <a:r>
              <a:rPr lang="en-US" sz="2400">
                <a:solidFill>
                  <a:srgbClr val="002060"/>
                </a:solidFill>
              </a:rPr>
              <a:t>      </a:t>
            </a:r>
            <a:r>
              <a:rPr lang="en-US" sz="2400" b="1">
                <a:solidFill>
                  <a:srgbClr val="002060"/>
                </a:solidFill>
                <a:ea typeface="Calibri" panose="020F0502020204030204" pitchFamily="34" charset="0"/>
                <a:cs typeface="Times New Roman" panose="02020603050405020304" pitchFamily="18" charset="0"/>
              </a:rPr>
              <a:t>• </a:t>
            </a:r>
            <a:r>
              <a:rPr lang="en-US" sz="2400" b="1" err="1">
                <a:solidFill>
                  <a:srgbClr val="002060"/>
                </a:solidFill>
                <a:ea typeface="Calibri" panose="020F0502020204030204" pitchFamily="34" charset="0"/>
                <a:cs typeface="Times New Roman" panose="02020603050405020304" pitchFamily="18" charset="0"/>
              </a:rPr>
              <a:t>Phẩm</a:t>
            </a:r>
            <a:r>
              <a:rPr lang="en-US" sz="2400" b="1">
                <a:solidFill>
                  <a:srgbClr val="002060"/>
                </a:solidFill>
                <a:ea typeface="Calibri" panose="020F0502020204030204" pitchFamily="34" charset="0"/>
                <a:cs typeface="Times New Roman" panose="02020603050405020304" pitchFamily="18" charset="0"/>
              </a:rPr>
              <a:t> </a:t>
            </a:r>
            <a:r>
              <a:rPr lang="en-US" sz="2400" b="1" err="1">
                <a:solidFill>
                  <a:srgbClr val="002060"/>
                </a:solidFill>
                <a:ea typeface="Calibri" panose="020F0502020204030204" pitchFamily="34" charset="0"/>
                <a:cs typeface="Times New Roman" panose="02020603050405020304" pitchFamily="18" charset="0"/>
              </a:rPr>
              <a:t>chất</a:t>
            </a:r>
            <a:r>
              <a:rPr lang="en-US" sz="2400" b="1">
                <a:solidFill>
                  <a:srgbClr val="002060"/>
                </a:solidFill>
                <a:ea typeface="Calibri" panose="020F0502020204030204" pitchFamily="34" charset="0"/>
                <a:cs typeface="Times New Roman" panose="02020603050405020304" pitchFamily="18" charset="0"/>
              </a:rPr>
              <a:t>: </a:t>
            </a:r>
            <a:r>
              <a:rPr lang="vi-VN" sz="2400">
                <a:solidFill>
                  <a:srgbClr val="002060"/>
                </a:solidFill>
              </a:rPr>
              <a:t>Sống có khát vọng, có hoài bão và thể hiện được trách nhiệm với cộng đồng</a:t>
            </a:r>
            <a:r>
              <a:rPr lang="en-US" sz="2400">
                <a:solidFill>
                  <a:srgbClr val="002060"/>
                </a:solidFill>
              </a:rPr>
              <a:t>.</a:t>
            </a:r>
          </a:p>
          <a:p>
            <a:pPr algn="just">
              <a:lnSpc>
                <a:spcPct val="125000"/>
              </a:lnSpc>
              <a:spcBef>
                <a:spcPts val="800"/>
              </a:spcBef>
              <a:spcAft>
                <a:spcPts val="800"/>
              </a:spcAft>
            </a:pPr>
            <a:r>
              <a:rPr lang="en-US" sz="2400">
                <a:solidFill>
                  <a:srgbClr val="002060"/>
                </a:solidFill>
              </a:rPr>
              <a:t>      </a:t>
            </a:r>
            <a:r>
              <a:rPr lang="en-US" sz="2400" err="1">
                <a:solidFill>
                  <a:srgbClr val="002060"/>
                </a:solidFill>
              </a:rPr>
              <a:t>Yêu</a:t>
            </a:r>
            <a:r>
              <a:rPr lang="en-US" sz="2400">
                <a:solidFill>
                  <a:srgbClr val="002060"/>
                </a:solidFill>
              </a:rPr>
              <a:t> </a:t>
            </a:r>
            <a:r>
              <a:rPr lang="en-US" sz="2400" err="1">
                <a:solidFill>
                  <a:srgbClr val="002060"/>
                </a:solidFill>
              </a:rPr>
              <a:t>cầu</a:t>
            </a:r>
            <a:r>
              <a:rPr lang="en-US" sz="2400">
                <a:solidFill>
                  <a:srgbClr val="002060"/>
                </a:solidFill>
              </a:rPr>
              <a:t> </a:t>
            </a:r>
            <a:r>
              <a:rPr lang="en-US" sz="2400" err="1">
                <a:solidFill>
                  <a:srgbClr val="002060"/>
                </a:solidFill>
              </a:rPr>
              <a:t>cần</a:t>
            </a:r>
            <a:r>
              <a:rPr lang="en-US" sz="2400">
                <a:solidFill>
                  <a:srgbClr val="002060"/>
                </a:solidFill>
              </a:rPr>
              <a:t> </a:t>
            </a:r>
            <a:r>
              <a:rPr lang="en-US" sz="2400" err="1">
                <a:solidFill>
                  <a:srgbClr val="002060"/>
                </a:solidFill>
              </a:rPr>
              <a:t>đạt</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năng</a:t>
            </a:r>
            <a:r>
              <a:rPr lang="en-US" sz="2400">
                <a:solidFill>
                  <a:srgbClr val="002060"/>
                </a:solidFill>
              </a:rPr>
              <a:t> </a:t>
            </a:r>
            <a:r>
              <a:rPr lang="en-US" sz="2400" err="1">
                <a:solidFill>
                  <a:srgbClr val="002060"/>
                </a:solidFill>
              </a:rPr>
              <a:t>lực</a:t>
            </a:r>
            <a:r>
              <a:rPr lang="en-US" sz="2400">
                <a:solidFill>
                  <a:srgbClr val="002060"/>
                </a:solidFill>
              </a:rPr>
              <a:t> </a:t>
            </a:r>
            <a:r>
              <a:rPr lang="en-US" sz="2400" err="1">
                <a:solidFill>
                  <a:srgbClr val="002060"/>
                </a:solidFill>
              </a:rPr>
              <a:t>chung</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hiện</a:t>
            </a:r>
            <a:r>
              <a:rPr lang="en-US" sz="2400">
                <a:solidFill>
                  <a:srgbClr val="002060"/>
                </a:solidFill>
              </a:rPr>
              <a:t> ở </a:t>
            </a:r>
            <a:r>
              <a:rPr lang="en-US" sz="2400" err="1">
                <a:solidFill>
                  <a:srgbClr val="002060"/>
                </a:solidFill>
              </a:rPr>
              <a:t>từng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cụ</a:t>
            </a:r>
            <a:r>
              <a:rPr lang="en-US" sz="2400">
                <a:solidFill>
                  <a:srgbClr val="002060"/>
                </a:solidFill>
              </a:rPr>
              <a:t> </a:t>
            </a:r>
            <a:r>
              <a:rPr lang="en-US" sz="2400" err="1">
                <a:solidFill>
                  <a:srgbClr val="002060"/>
                </a:solidFill>
              </a:rPr>
              <a:t>thể</a:t>
            </a:r>
            <a:r>
              <a:rPr lang="en-US" sz="2400">
                <a:solidFill>
                  <a:srgbClr val="002060"/>
                </a:solidFill>
              </a:rPr>
              <a:t>.</a:t>
            </a:r>
          </a:p>
        </p:txBody>
      </p:sp>
      <p:sp>
        <p:nvSpPr>
          <p:cNvPr id="7" name="Slide Number Placeholder 6"/>
          <p:cNvSpPr>
            <a:spLocks noGrp="1"/>
          </p:cNvSpPr>
          <p:nvPr>
            <p:ph type="sldNum" sz="quarter" idx="12"/>
          </p:nvPr>
        </p:nvSpPr>
        <p:spPr/>
        <p:txBody>
          <a:bodyPr/>
          <a:lstStyle/>
          <a:p>
            <a:fld id="{0C846248-0222-4A3A-B22E-4E2A0B918D57}" type="slidenum">
              <a:rPr lang="en-US" smtClean="0"/>
              <a:pPr/>
              <a:t>56</a:t>
            </a:fld>
            <a:endParaRPr lang="en-US"/>
          </a:p>
        </p:txBody>
      </p:sp>
    </p:spTree>
    <p:extLst>
      <p:ext uri="{BB962C8B-B14F-4D97-AF65-F5344CB8AC3E}">
        <p14:creationId xmlns:p14="http://schemas.microsoft.com/office/powerpoint/2010/main" val="4122581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1"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189703" y="1501550"/>
            <a:ext cx="10038736" cy="2759986"/>
          </a:xfrm>
          <a:prstGeom prst="rect">
            <a:avLst/>
          </a:prstGeom>
        </p:spPr>
        <p:txBody>
          <a:bodyPr wrap="square">
            <a:spAutoFit/>
          </a:bodyPr>
          <a:lstStyle/>
          <a:p>
            <a:pPr algn="just">
              <a:lnSpc>
                <a:spcPct val="125000"/>
              </a:lnSpc>
              <a:spcBef>
                <a:spcPts val="800"/>
              </a:spcBef>
              <a:spcAft>
                <a:spcPts val="800"/>
              </a:spcAft>
            </a:pP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1. Tri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ngữ</a:t>
            </a:r>
            <a:r>
              <a:rPr lang="en-US" sz="2667"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b="1" err="1">
                <a:solidFill>
                  <a:srgbClr val="002060"/>
                </a:solidFill>
                <a:latin typeface="Arial" panose="020B0604020202020204" pitchFamily="34" charset="0"/>
                <a:ea typeface="Calibri" panose="020F0502020204030204" pitchFamily="34" charset="0"/>
                <a:cs typeface="Arial" panose="020B0604020202020204" pitchFamily="34" charset="0"/>
              </a:rPr>
              <a:t>văn</a:t>
            </a:r>
            <a:endParaRPr lang="vi-VN" sz="2667" b="1">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25000"/>
              </a:lnSpc>
              <a:spcBef>
                <a:spcPts val="800"/>
              </a:spcBef>
              <a:spcAft>
                <a:spcPts val="800"/>
              </a:spcAft>
            </a:pPr>
            <a:r>
              <a:rPr lang="en-US" sz="2667" b="1">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Cốt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người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nhân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vật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thoại</a:t>
            </a:r>
            <a:endParaRPr lang="en-US" sz="2667">
              <a:solidFill>
                <a:srgbClr val="002060"/>
              </a:solidFill>
              <a:latin typeface="Arial" panose="020B0604020202020204" pitchFamily="34" charset="0"/>
              <a:cs typeface="Arial" panose="020B0604020202020204" pitchFamily="34" charset="0"/>
            </a:endParaRPr>
          </a:p>
          <a:p>
            <a:pPr algn="just">
              <a:lnSpc>
                <a:spcPct val="125000"/>
              </a:lnSpc>
              <a:spcBef>
                <a:spcPts val="800"/>
              </a:spcBef>
              <a:spcAft>
                <a:spcPts val="800"/>
              </a:spcAft>
            </a:pPr>
            <a:r>
              <a:rPr lang="en-US" sz="2667" b="1">
                <a:solidFill>
                  <a:srgbClr val="002060"/>
                </a:solidFill>
                <a:latin typeface="Arial" panose="020B0604020202020204" pitchFamily="34" charset="0"/>
                <a:cs typeface="Arial" panose="020B0604020202020204" pitchFamily="34" charset="0"/>
              </a:rPr>
              <a:t>2. </a:t>
            </a:r>
            <a:r>
              <a:rPr lang="en-US" sz="2667" b="1" err="1">
                <a:solidFill>
                  <a:srgbClr val="002060"/>
                </a:solidFill>
                <a:latin typeface="Arial" panose="020B0604020202020204" pitchFamily="34" charset="0"/>
                <a:cs typeface="Arial" panose="020B0604020202020204" pitchFamily="34" charset="0"/>
              </a:rPr>
              <a:t>Phương</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tiện</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dạy</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học</a:t>
            </a:r>
            <a:endParaRPr lang="en-US" sz="2667" b="1">
              <a:solidFill>
                <a:srgbClr val="002060"/>
              </a:solidFill>
              <a:latin typeface="Arial" panose="020B0604020202020204" pitchFamily="34" charset="0"/>
              <a:cs typeface="Arial" panose="020B0604020202020204" pitchFamily="34" charset="0"/>
            </a:endParaRPr>
          </a:p>
          <a:p>
            <a:pPr algn="just">
              <a:lnSpc>
                <a:spcPct val="125000"/>
              </a:lnSpc>
              <a:spcBef>
                <a:spcPts val="800"/>
              </a:spcBef>
              <a:spcAft>
                <a:spcPts val="800"/>
              </a:spcAft>
            </a:pPr>
            <a:r>
              <a:rPr lang="en-US" sz="2667" err="1">
                <a:solidFill>
                  <a:srgbClr val="002060"/>
                </a:solidFill>
                <a:latin typeface="Arial" panose="020B0604020202020204" pitchFamily="34" charset="0"/>
                <a:cs typeface="Arial" panose="020B0604020202020204" pitchFamily="34" charset="0"/>
              </a:rPr>
              <a:t>Phiếu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học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tập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tranh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ảnh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có</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liên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quan</a:t>
            </a:r>
            <a:r>
              <a:rPr lang="en-US" sz="2667">
                <a:solidFill>
                  <a:srgbClr val="002060"/>
                </a:solidFill>
                <a:latin typeface="Arial" panose="020B0604020202020204" pitchFamily="34" charset="0"/>
                <a:cs typeface="Arial" panose="020B0604020202020204" pitchFamily="34" charset="0"/>
              </a:rPr>
              <a:t>,…              </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TextBox 2"/>
          <p:cNvSpPr txBox="1"/>
          <p:nvPr/>
        </p:nvSpPr>
        <p:spPr>
          <a:xfrm>
            <a:off x="4521200" y="493583"/>
            <a:ext cx="3149600" cy="584775"/>
          </a:xfrm>
          <a:prstGeom prst="rect">
            <a:avLst/>
          </a:prstGeom>
          <a:noFill/>
        </p:spPr>
        <p:txBody>
          <a:bodyPr wrap="square" rtlCol="0">
            <a:spAutoFit/>
          </a:bodyPr>
          <a:lstStyle/>
          <a:p>
            <a:r>
              <a:rPr lang="en-US" sz="3200" b="1">
                <a:solidFill>
                  <a:srgbClr val="002060"/>
                </a:solidFill>
              </a:rPr>
              <a:t>   CHUẨN BỊ</a:t>
            </a:r>
          </a:p>
        </p:txBody>
      </p:sp>
      <p:sp>
        <p:nvSpPr>
          <p:cNvPr id="6" name="Slide Number Placeholder 5"/>
          <p:cNvSpPr>
            <a:spLocks noGrp="1"/>
          </p:cNvSpPr>
          <p:nvPr>
            <p:ph type="sldNum" sz="quarter" idx="12"/>
          </p:nvPr>
        </p:nvSpPr>
        <p:spPr/>
        <p:txBody>
          <a:bodyPr/>
          <a:lstStyle/>
          <a:p>
            <a:fld id="{0C846248-0222-4A3A-B22E-4E2A0B918D57}" type="slidenum">
              <a:rPr lang="en-US" smtClean="0"/>
              <a:pPr/>
              <a:t>57</a:t>
            </a:fld>
            <a:endParaRPr lang="en-US"/>
          </a:p>
        </p:txBody>
      </p:sp>
    </p:spTree>
    <p:extLst>
      <p:ext uri="{BB962C8B-B14F-4D97-AF65-F5344CB8AC3E}">
        <p14:creationId xmlns:p14="http://schemas.microsoft.com/office/powerpoint/2010/main" val="36405572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1" y="-1270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07923" y="928479"/>
            <a:ext cx="10569677" cy="5017784"/>
          </a:xfrm>
          <a:prstGeom prst="rect">
            <a:avLst/>
          </a:prstGeom>
        </p:spPr>
        <p:txBody>
          <a:bodyPr wrap="square">
            <a:spAutoFit/>
          </a:bodyPr>
          <a:lstStyle/>
          <a:p>
            <a:pPr algn="just">
              <a:lnSpc>
                <a:spcPct val="150000"/>
              </a:lnSpc>
            </a:pPr>
            <a:r>
              <a:rPr lang="en-US" sz="2667">
                <a:solidFill>
                  <a:srgbClr val="002060"/>
                </a:solidFill>
                <a:latin typeface="Arial" panose="020B0604020202020204" pitchFamily="34" charset="0"/>
                <a:cs typeface="Arial" panose="020B0604020202020204" pitchFamily="34" charset="0"/>
              </a:rPr>
              <a:t>      </a:t>
            </a:r>
            <a:r>
              <a:rPr lang="vi-VN" sz="2400" b="1">
                <a:solidFill>
                  <a:srgbClr val="002060"/>
                </a:solidFill>
                <a:cs typeface="Arial" panose="020B0604020202020204" pitchFamily="34" charset="0"/>
              </a:rPr>
              <a:t>3</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Triển</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khai</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các</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hoạt</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động</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dạy</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học</a:t>
            </a:r>
            <a:endParaRPr lang="vi-VN" sz="2400" b="1">
              <a:solidFill>
                <a:srgbClr val="002060"/>
              </a:solidFill>
              <a:cs typeface="Arial" panose="020B0604020202020204" pitchFamily="34" charset="0"/>
            </a:endParaRPr>
          </a:p>
          <a:p>
            <a:pPr algn="just">
              <a:lnSpc>
                <a:spcPct val="150000"/>
              </a:lnSpc>
            </a:pPr>
            <a:r>
              <a:rPr lang="en-US" sz="2000">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Khám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phá</a:t>
            </a:r>
            <a:r>
              <a:rPr lang="en-US" sz="2667">
                <a:solidFill>
                  <a:srgbClr val="002060"/>
                </a:solidFill>
                <a:latin typeface="Arial" panose="020B0604020202020204" pitchFamily="34" charset="0"/>
                <a:cs typeface="Arial" panose="020B0604020202020204" pitchFamily="34" charset="0"/>
              </a:rPr>
              <a:t> </a:t>
            </a:r>
            <a:r>
              <a:rPr lang="en-US" sz="2667" i="1">
                <a:solidFill>
                  <a:srgbClr val="002060"/>
                </a:solidFill>
                <a:latin typeface="Arial" panose="020B0604020202020204" pitchFamily="34" charset="0"/>
                <a:cs typeface="Arial" panose="020B0604020202020204" pitchFamily="34" charset="0"/>
              </a:rPr>
              <a:t>Tri </a:t>
            </a:r>
            <a:r>
              <a:rPr lang="en-US" sz="2667" i="1" err="1">
                <a:solidFill>
                  <a:srgbClr val="002060"/>
                </a:solidFill>
                <a:latin typeface="Arial" panose="020B0604020202020204" pitchFamily="34" charset="0"/>
                <a:cs typeface="Arial" panose="020B0604020202020204" pitchFamily="34" charset="0"/>
              </a:rPr>
              <a:t>thức</a:t>
            </a:r>
            <a:r>
              <a:rPr lang="en-US" sz="2667" i="1">
                <a:solidFill>
                  <a:srgbClr val="002060"/>
                </a:solidFill>
                <a:latin typeface="Arial" panose="020B0604020202020204" pitchFamily="34" charset="0"/>
                <a:cs typeface="Arial" panose="020B0604020202020204" pitchFamily="34" charset="0"/>
              </a:rPr>
              <a:t> n</a:t>
            </a:r>
            <a:r>
              <a:rPr lang="vi-VN" sz="2667" i="1">
                <a:solidFill>
                  <a:srgbClr val="002060"/>
                </a:solidFill>
                <a:latin typeface="Arial" panose="020B0604020202020204" pitchFamily="34" charset="0"/>
                <a:cs typeface="Arial" panose="020B0604020202020204" pitchFamily="34" charset="0"/>
              </a:rPr>
              <a:t>gữ văn</a:t>
            </a:r>
            <a:r>
              <a:rPr lang="en-US" sz="2667">
                <a:solidFill>
                  <a:srgbClr val="002060"/>
                </a:solidFill>
                <a:latin typeface="Arial" panose="020B0604020202020204" pitchFamily="34" charset="0"/>
                <a:cs typeface="Arial" panose="020B0604020202020204" pitchFamily="34" charset="0"/>
              </a:rPr>
              <a:t>:</a:t>
            </a:r>
            <a:r>
              <a:rPr lang="en-US" sz="2667" b="1">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cs typeface="Arial" panose="020B0604020202020204" pitchFamily="34" charset="0"/>
              </a:rPr>
              <a:t>HS </a:t>
            </a:r>
            <a:r>
              <a:rPr lang="en-US" sz="2667" err="1">
                <a:solidFill>
                  <a:srgbClr val="002060"/>
                </a:solidFill>
                <a:latin typeface="Arial" panose="020B0604020202020204" pitchFamily="34" charset="0"/>
                <a:cs typeface="Arial" panose="020B0604020202020204" pitchFamily="34" charset="0"/>
              </a:rPr>
              <a:t>nhận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biết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khái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niệm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công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cụ</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cốt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người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nhân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vật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thoại</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nên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được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tiếp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cận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các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khái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niệm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này</a:t>
            </a:r>
            <a:r>
              <a:rPr lang="en-US" sz="2667">
                <a:solidFill>
                  <a:srgbClr val="002060"/>
                </a:solidFill>
                <a:latin typeface="Arial" panose="020B0604020202020204" pitchFamily="34" charset="0"/>
                <a:cs typeface="Arial" panose="020B0604020202020204" pitchFamily="34" charset="0"/>
              </a:rPr>
              <a:t> qua </a:t>
            </a:r>
            <a:r>
              <a:rPr lang="en-US" sz="2667" err="1">
                <a:solidFill>
                  <a:srgbClr val="002060"/>
                </a:solidFill>
                <a:latin typeface="Arial" panose="020B0604020202020204" pitchFamily="34" charset="0"/>
                <a:cs typeface="Arial" panose="020B0604020202020204" pitchFamily="34" charset="0"/>
              </a:rPr>
              <a:t>một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đã</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Nếu</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chưa</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thoại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thì</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khái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niệm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thoại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có</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giải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thích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riêng</a:t>
            </a:r>
            <a:r>
              <a:rPr lang="en-US" sz="2667">
                <a:solidFill>
                  <a:srgbClr val="002060"/>
                </a:solidFill>
                <a:latin typeface="Arial" panose="020B0604020202020204" pitchFamily="34" charset="0"/>
                <a:cs typeface="Arial" panose="020B0604020202020204" pitchFamily="34" charset="0"/>
              </a:rPr>
              <a:t>.</a:t>
            </a:r>
          </a:p>
          <a:p>
            <a:pPr algn="just">
              <a:lnSpc>
                <a:spcPct val="150000"/>
              </a:lnSpc>
            </a:pP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Thay</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vì</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tổ</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chức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cho</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tìm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hiểu</a:t>
            </a:r>
            <a:r>
              <a:rPr lang="en-US" sz="2667">
                <a:solidFill>
                  <a:srgbClr val="002060"/>
                </a:solidFill>
                <a:latin typeface="Arial" panose="020B0604020202020204" pitchFamily="34" charset="0"/>
                <a:cs typeface="Arial" panose="020B0604020202020204" pitchFamily="34" charset="0"/>
              </a:rPr>
              <a:t> tri </a:t>
            </a:r>
            <a:r>
              <a:rPr lang="en-US" sz="2667" err="1">
                <a:solidFill>
                  <a:srgbClr val="002060"/>
                </a:solidFill>
                <a:latin typeface="Arial" panose="020B0604020202020204" pitchFamily="34" charset="0"/>
                <a:cs typeface="Arial" panose="020B0604020202020204" pitchFamily="34" charset="0"/>
              </a:rPr>
              <a:t>thức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ngữ</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văn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trước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khi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VB, GV </a:t>
            </a:r>
            <a:r>
              <a:rPr lang="en-US" sz="2667" err="1">
                <a:solidFill>
                  <a:srgbClr val="002060"/>
                </a:solidFill>
                <a:latin typeface="Arial" panose="020B0604020202020204" pitchFamily="34" charset="0"/>
                <a:cs typeface="Arial" panose="020B0604020202020204" pitchFamily="34" charset="0"/>
              </a:rPr>
              <a:t>cũng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có</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cho</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tiếp</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cận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đồng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với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quá</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trình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VB.</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58</a:t>
            </a:fld>
            <a:endParaRPr lang="en-US"/>
          </a:p>
        </p:txBody>
      </p:sp>
    </p:spTree>
    <p:extLst>
      <p:ext uri="{BB962C8B-B14F-4D97-AF65-F5344CB8AC3E}">
        <p14:creationId xmlns:p14="http://schemas.microsoft.com/office/powerpoint/2010/main" val="29797106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 y="73892"/>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12801" y="1260647"/>
            <a:ext cx="10540999" cy="5786328"/>
          </a:xfrm>
          <a:prstGeom prst="rect">
            <a:avLst/>
          </a:prstGeom>
        </p:spPr>
        <p:txBody>
          <a:bodyPr wrap="square">
            <a:spAutoFit/>
          </a:bodyPr>
          <a:lstStyle/>
          <a:p>
            <a:pPr algn="ctr">
              <a:lnSpc>
                <a:spcPct val="150000"/>
              </a:lnSpc>
            </a:pPr>
            <a:r>
              <a:rPr lang="vi-VN" sz="28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8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8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8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err="1">
                <a:solidFill>
                  <a:srgbClr val="002060"/>
                </a:solidFill>
                <a:latin typeface="Arial" panose="020B0604020202020204" pitchFamily="34" charset="0"/>
                <a:ea typeface="Calibri" panose="020F0502020204030204" pitchFamily="34" charset="0"/>
                <a:cs typeface="Arial" panose="020B0604020202020204" pitchFamily="34" charset="0"/>
              </a:rPr>
              <a:t>văn</a:t>
            </a:r>
            <a:r>
              <a:rPr lang="en-US" sz="28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800" b="1" err="1">
                <a:solidFill>
                  <a:srgbClr val="002060"/>
                </a:solidFill>
                <a:latin typeface="Arial" panose="020B0604020202020204" pitchFamily="34" charset="0"/>
                <a:ea typeface="Calibri" panose="020F0502020204030204" pitchFamily="34" charset="0"/>
                <a:cs typeface="Arial" panose="020B0604020202020204" pitchFamily="34" charset="0"/>
              </a:rPr>
              <a:t>bản</a:t>
            </a:r>
            <a:endParaRPr lang="en-US" sz="2800" b="1">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Quy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gồm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3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bước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Trước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khi</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đọc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Đọc</a:t>
            </a:r>
            <a:r>
              <a:rPr lang="en-US" sz="2400" i="1">
                <a:solidFill>
                  <a:srgbClr val="002060"/>
                </a:solidFill>
                <a:latin typeface="Arial" panose="020B0604020202020204" pitchFamily="34" charset="0"/>
                <a:cs typeface="Arial" panose="020B0604020202020204" pitchFamily="34" charset="0"/>
              </a:rPr>
              <a:t> VB, </a:t>
            </a:r>
            <a:r>
              <a:rPr lang="en-US" sz="2400" i="1" err="1">
                <a:solidFill>
                  <a:srgbClr val="002060"/>
                </a:solidFill>
                <a:latin typeface="Arial" panose="020B0604020202020204" pitchFamily="34" charset="0"/>
                <a:cs typeface="Arial" panose="020B0604020202020204" pitchFamily="34" charset="0"/>
              </a:rPr>
              <a:t>Sau</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khi</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đọc</a:t>
            </a:r>
            <a:r>
              <a:rPr lang="en-US" sz="2400" i="1">
                <a:solidFill>
                  <a:srgbClr val="002060"/>
                </a:solidFill>
                <a:latin typeface="Arial" panose="020B0604020202020204" pitchFamily="34" charset="0"/>
                <a:cs typeface="Arial" panose="020B0604020202020204" pitchFamily="34" charset="0"/>
              </a:rPr>
              <a:t>.</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Bước</a:t>
            </a:r>
            <a:r>
              <a:rPr lang="en-US" sz="2667">
                <a:solidFill>
                  <a:srgbClr val="002060"/>
                </a:solidFill>
                <a:latin typeface="Arial" panose="020B0604020202020204" pitchFamily="34" charset="0"/>
                <a:cs typeface="Arial" panose="020B0604020202020204" pitchFamily="34" charset="0"/>
              </a:rPr>
              <a:t> 1: </a:t>
            </a:r>
            <a:r>
              <a:rPr lang="en-US" sz="2400" i="1" err="1">
                <a:solidFill>
                  <a:srgbClr val="002060"/>
                </a:solidFill>
                <a:latin typeface="Arial" panose="020B0604020202020204" pitchFamily="34" charset="0"/>
                <a:cs typeface="Arial" panose="020B0604020202020204" pitchFamily="34" charset="0"/>
              </a:rPr>
              <a:t>Trước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khi</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đọc</a:t>
            </a:r>
            <a:endParaRPr lang="en-US" sz="2400" i="1">
              <a:solidFill>
                <a:srgbClr val="002060"/>
              </a:solidFill>
              <a:latin typeface="Arial" panose="020B0604020202020204" pitchFamily="34" charset="0"/>
              <a:cs typeface="Arial" panose="020B0604020202020204" pitchFamily="34" charset="0"/>
            </a:endParaRPr>
          </a:p>
          <a:p>
            <a:pPr algn="just">
              <a:lnSpc>
                <a:spcPct val="150000"/>
              </a:lnSpc>
            </a:pPr>
            <a:r>
              <a:rPr lang="en-US" sz="2400" i="1">
                <a:solidFill>
                  <a:srgbClr val="002060"/>
                </a:solidFill>
                <a:latin typeface="Arial" panose="020B0604020202020204" pitchFamily="34" charset="0"/>
                <a:cs typeface="Arial" panose="020B0604020202020204" pitchFamily="34" charset="0"/>
              </a:rPr>
              <a:t>     – </a:t>
            </a:r>
            <a:r>
              <a:rPr lang="vi-VN" sz="2400">
                <a:solidFill>
                  <a:srgbClr val="002060"/>
                </a:solidFill>
                <a:cs typeface="Arial" panose="020B0604020202020204" pitchFamily="34" charset="0"/>
              </a:rPr>
              <a:t>Có mục tiêu khởi động, chuẩn bị tâm thế tiếp nhận tích cực cho HS, thông qua việc khơi dậy những hiểu biết, vốn sống, trải nghiệm, cảm xúc phù hợp.</a:t>
            </a:r>
            <a:endParaRPr lang="en-US" sz="2400">
              <a:solidFill>
                <a:srgbClr val="002060"/>
              </a:solidFill>
              <a:cs typeface="Arial" panose="020B0604020202020204" pitchFamily="34" charset="0"/>
            </a:endParaRPr>
          </a:p>
          <a:p>
            <a:pPr algn="just">
              <a:lnSpc>
                <a:spcPct val="150000"/>
              </a:lnSpc>
            </a:pPr>
            <a:r>
              <a:rPr lang="en-US" sz="2400">
                <a:solidFill>
                  <a:srgbClr val="002060"/>
                </a:solidFill>
                <a:latin typeface="Arial" panose="020B0604020202020204" pitchFamily="34" charset="0"/>
                <a:cs typeface="Arial" panose="020B0604020202020204" pitchFamily="34" charset="0"/>
              </a:rPr>
              <a:t>     </a:t>
            </a:r>
            <a:r>
              <a:rPr lang="en-US" sz="2400" i="1">
                <a:solidFill>
                  <a:srgbClr val="002060"/>
                </a:solidFill>
                <a:latin typeface="Arial" panose="020B0604020202020204" pitchFamily="34" charset="0"/>
                <a:cs typeface="Arial" panose="020B0604020202020204" pitchFamily="34" charset="0"/>
              </a:rPr>
              <a:t>– </a:t>
            </a:r>
            <a:r>
              <a:rPr lang="vi-VN" sz="2400">
                <a:solidFill>
                  <a:srgbClr val="002060"/>
                </a:solidFill>
                <a:cs typeface="Arial" panose="020B0604020202020204" pitchFamily="34" charset="0"/>
              </a:rPr>
              <a:t>Khởi động cần có định hướng rõ ràng, tương thích với yêu cầu cần đạt của bài học và gợi lên được những trải nghiệm nằm trong “vùng phát triển gần nhất” (Vygotsky) của tâm lí HS, nhằm thúc đẩy sự chủ động học tập ở các em.</a:t>
            </a:r>
            <a:endParaRPr lang="en-US"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59</a:t>
            </a:fld>
            <a:endParaRPr lang="en-US"/>
          </a:p>
        </p:txBody>
      </p:sp>
      <p:sp>
        <p:nvSpPr>
          <p:cNvPr id="6" name="Rectangle 1"/>
          <p:cNvSpPr>
            <a:spLocks noChangeArrowheads="1"/>
          </p:cNvSpPr>
          <p:nvPr/>
        </p:nvSpPr>
        <p:spPr bwMode="auto">
          <a:xfrm>
            <a:off x="0" y="0"/>
            <a:ext cx="2057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Bước 1: Trước khi đọc - Có mục tiêu khởi động, chuẩn bị tâm thế tiếp nhận tích cực cho HS, thông qua việc khơi dậy những hiểu biết, vốn sống, trải nghiệm, cảm xúc phù hợp. - Khởi động cần có định hướng rõ ràng, tương thích với yêu cầu cần đạt của bài học và gợi lên được những trải nghiệm nằm trong “vùng phát triển gần nhất” (Vygotsky) của tâm lí HS, nhằm thúc đẩy sự chủ động học tập ở các em.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chemeClr val="tx1"/>
                </a:solidFill>
                <a:effectLst/>
                <a:latin typeface="Arial" panose="020B0604020202020204" pitchFamily="34" charset="0"/>
              </a:rPr>
              <a:t>10:07</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2"/>
          <p:cNvSpPr>
            <a:spLocks noChangeArrowheads="1"/>
          </p:cNvSpPr>
          <p:nvPr/>
        </p:nvSpPr>
        <p:spPr bwMode="auto">
          <a:xfrm>
            <a:off x="0" y="0"/>
            <a:ext cx="2057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 tIns="0" rIns="12696"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tx1"/>
                </a:solidFill>
                <a:effectLst/>
                <a:latin typeface="Arial" panose="020B0604020202020204" pitchFamily="34" charset="0"/>
              </a:rPr>
              <a:t>/-heart</a:t>
            </a: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rPr>
              <a:t>1</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rPr>
              <a:t>/-heart</a:t>
            </a:r>
            <a:endParaRPr kumimoji="0" lang="en-US" altLang="en-US"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p:cNvSpPr>
            <a:spLocks noChangeArrowheads="1"/>
          </p:cNvSpPr>
          <p:nvPr/>
        </p:nvSpPr>
        <p:spPr bwMode="auto">
          <a:xfrm>
            <a:off x="0" y="0"/>
            <a:ext cx="1397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4436" tIns="50784" rIns="44436" bIns="38088" numCol="1" anchor="ctr" anchorCtr="0" compatLnSpc="1">
            <a:prstTxWarp prst="textNoShape">
              <a:avLst/>
            </a:prstTxWarp>
            <a:spAutoFit/>
          </a:bodyPr>
          <a:lstStyle/>
          <a:p>
            <a:endParaRPr lang="en-US"/>
          </a:p>
        </p:txBody>
      </p:sp>
      <p:sp>
        <p:nvSpPr>
          <p:cNvPr id="9" name="AutoShape 5" descr="blob:file:///25e96567-06fb-4cbc-9c02-8546d263980d"/>
          <p:cNvSpPr>
            <a:spLocks noChangeAspect="1" noChangeArrowheads="1"/>
          </p:cNvSpPr>
          <p:nvPr/>
        </p:nvSpPr>
        <p:spPr bwMode="auto">
          <a:xfrm>
            <a:off x="63500" y="-373887"/>
            <a:ext cx="304800" cy="3199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861219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8284" cy="6858000"/>
          </a:xfrm>
          <a:prstGeom prst="rect">
            <a:avLst/>
          </a:prstGeom>
        </p:spPr>
      </p:pic>
      <p:sp>
        <p:nvSpPr>
          <p:cNvPr id="2" name="TextBox 1"/>
          <p:cNvSpPr txBox="1"/>
          <p:nvPr/>
        </p:nvSpPr>
        <p:spPr>
          <a:xfrm>
            <a:off x="3352800" y="584650"/>
            <a:ext cx="5791200" cy="584775"/>
          </a:xfrm>
          <a:prstGeom prst="rect">
            <a:avLst/>
          </a:prstGeom>
          <a:noFill/>
        </p:spPr>
        <p:txBody>
          <a:bodyPr wrap="square" rtlCol="0">
            <a:spAutoFit/>
          </a:bodyPr>
          <a:lstStyle/>
          <a:p>
            <a:r>
              <a:rPr lang="en-US" sz="3200" b="1">
                <a:solidFill>
                  <a:srgbClr val="002060"/>
                </a:solidFill>
              </a:rPr>
              <a:t>   </a:t>
            </a:r>
          </a:p>
        </p:txBody>
      </p:sp>
      <p:sp>
        <p:nvSpPr>
          <p:cNvPr id="6" name="TextBox 5"/>
          <p:cNvSpPr txBox="1"/>
          <p:nvPr/>
        </p:nvSpPr>
        <p:spPr>
          <a:xfrm>
            <a:off x="3556000" y="611289"/>
            <a:ext cx="5677132" cy="584775"/>
          </a:xfrm>
          <a:prstGeom prst="rect">
            <a:avLst/>
          </a:prstGeom>
          <a:noFill/>
        </p:spPr>
        <p:txBody>
          <a:bodyPr wrap="none" rtlCol="0">
            <a:spAutoFit/>
          </a:bodyPr>
          <a:lstStyle/>
          <a:p>
            <a:r>
              <a:rPr lang="en-US" sz="3200" b="1">
                <a:solidFill>
                  <a:srgbClr val="002060"/>
                </a:solidFill>
              </a:rPr>
              <a:t>CHƯƠNG TRÌNH TẬP HUẤN</a:t>
            </a:r>
          </a:p>
        </p:txBody>
      </p:sp>
      <p:graphicFrame>
        <p:nvGraphicFramePr>
          <p:cNvPr id="8" name="Table 7"/>
          <p:cNvGraphicFramePr>
            <a:graphicFrameLocks noGrp="1"/>
          </p:cNvGraphicFramePr>
          <p:nvPr>
            <p:extLst>
              <p:ext uri="{D42A27DB-BD31-4B8C-83A1-F6EECF244321}">
                <p14:modId xmlns:p14="http://schemas.microsoft.com/office/powerpoint/2010/main" val="3864129820"/>
              </p:ext>
            </p:extLst>
          </p:nvPr>
        </p:nvGraphicFramePr>
        <p:xfrm>
          <a:off x="1146140" y="1498600"/>
          <a:ext cx="9906003" cy="4723525"/>
        </p:xfrm>
        <a:graphic>
          <a:graphicData uri="http://schemas.openxmlformats.org/drawingml/2006/table">
            <a:tbl>
              <a:tblPr firstRow="1" firstCol="1" bandRow="1"/>
              <a:tblGrid>
                <a:gridCol w="2616203">
                  <a:extLst>
                    <a:ext uri="{9D8B030D-6E8A-4147-A177-3AD203B41FA5}">
                      <a16:colId xmlns:a16="http://schemas.microsoft.com/office/drawing/2014/main" val="116615451"/>
                    </a:ext>
                  </a:extLst>
                </a:gridCol>
                <a:gridCol w="7289800">
                  <a:extLst>
                    <a:ext uri="{9D8B030D-6E8A-4147-A177-3AD203B41FA5}">
                      <a16:colId xmlns:a16="http://schemas.microsoft.com/office/drawing/2014/main" val="118649460"/>
                    </a:ext>
                  </a:extLst>
                </a:gridCol>
              </a:tblGrid>
              <a:tr h="1625600">
                <a:tc>
                  <a:txBody>
                    <a:bodyPr/>
                    <a:lstStyle/>
                    <a:p>
                      <a:pPr marL="0" marR="0" algn="ctr">
                        <a:lnSpc>
                          <a:spcPct val="100000"/>
                        </a:lnSpc>
                        <a:spcBef>
                          <a:spcPts val="0"/>
                        </a:spcBef>
                        <a:spcAft>
                          <a:spcPts val="0"/>
                        </a:spcAft>
                      </a:pPr>
                      <a:r>
                        <a:rPr lang="en-US" sz="2700" b="1">
                          <a:solidFill>
                            <a:srgbClr val="002060"/>
                          </a:solidFill>
                          <a:effectLst/>
                          <a:latin typeface="Arial" panose="020B0604020202020204" pitchFamily="34" charset="0"/>
                          <a:cs typeface="Arial" panose="020B0604020202020204" pitchFamily="34" charset="0"/>
                        </a:rPr>
                        <a:t>13:30 – 15:00</a:t>
                      </a:r>
                      <a:endParaRPr lang="en-US" sz="27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a:lnSpc>
                          <a:spcPct val="100000"/>
                        </a:lnSpc>
                        <a:spcBef>
                          <a:spcPts val="0"/>
                        </a:spcBef>
                        <a:spcAft>
                          <a:spcPts val="0"/>
                        </a:spcAft>
                      </a:pPr>
                      <a:endParaRPr lang="en-US" sz="2700" b="1">
                        <a:solidFill>
                          <a:srgbClr val="002060"/>
                        </a:solidFill>
                        <a:effectLst/>
                        <a:latin typeface="Arial" panose="020B0604020202020204" pitchFamily="34" charset="0"/>
                        <a:cs typeface="Arial" panose="020B0604020202020204" pitchFamily="34" charset="0"/>
                      </a:endParaRPr>
                    </a:p>
                    <a:p>
                      <a:pPr marL="0" marR="0" algn="ctr">
                        <a:lnSpc>
                          <a:spcPct val="100000"/>
                        </a:lnSpc>
                        <a:spcBef>
                          <a:spcPts val="0"/>
                        </a:spcBef>
                        <a:spcAft>
                          <a:spcPts val="0"/>
                        </a:spcAft>
                      </a:pPr>
                      <a:r>
                        <a:rPr lang="en-US" sz="2700" b="1" err="1">
                          <a:solidFill>
                            <a:srgbClr val="002060"/>
                          </a:solidFill>
                          <a:effectLst/>
                          <a:latin typeface="Arial" panose="020B0604020202020204" pitchFamily="34" charset="0"/>
                          <a:cs typeface="Arial" panose="020B0604020202020204" pitchFamily="34" charset="0"/>
                        </a:rPr>
                        <a:t>Xem</a:t>
                      </a:r>
                      <a:r>
                        <a:rPr lang="en-US" sz="2700" b="1">
                          <a:solidFill>
                            <a:srgbClr val="002060"/>
                          </a:solidFill>
                          <a:effectLst/>
                          <a:latin typeface="Arial" panose="020B0604020202020204" pitchFamily="34" charset="0"/>
                          <a:cs typeface="Arial" panose="020B0604020202020204" pitchFamily="34" charset="0"/>
                        </a:rPr>
                        <a:t> </a:t>
                      </a:r>
                      <a:r>
                        <a:rPr lang="en-US" sz="2700" b="1" err="1">
                          <a:solidFill>
                            <a:srgbClr val="002060"/>
                          </a:solidFill>
                          <a:effectLst/>
                          <a:latin typeface="Arial" panose="020B0604020202020204" pitchFamily="34" charset="0"/>
                          <a:cs typeface="Arial" panose="020B0604020202020204" pitchFamily="34" charset="0"/>
                        </a:rPr>
                        <a:t>và</a:t>
                      </a:r>
                      <a:r>
                        <a:rPr lang="en-US" sz="2700" b="1">
                          <a:solidFill>
                            <a:srgbClr val="002060"/>
                          </a:solidFill>
                          <a:effectLst/>
                          <a:latin typeface="Arial" panose="020B0604020202020204" pitchFamily="34" charset="0"/>
                          <a:cs typeface="Arial" panose="020B0604020202020204" pitchFamily="34" charset="0"/>
                        </a:rPr>
                        <a:t> </a:t>
                      </a:r>
                      <a:r>
                        <a:rPr lang="en-US" sz="2700" b="1" err="1">
                          <a:solidFill>
                            <a:srgbClr val="002060"/>
                          </a:solidFill>
                          <a:effectLst/>
                          <a:latin typeface="Arial" panose="020B0604020202020204" pitchFamily="34" charset="0"/>
                          <a:cs typeface="Arial" panose="020B0604020202020204" pitchFamily="34" charset="0"/>
                        </a:rPr>
                        <a:t>phân</a:t>
                      </a:r>
                      <a:r>
                        <a:rPr lang="en-US" sz="2700" b="1">
                          <a:solidFill>
                            <a:srgbClr val="002060"/>
                          </a:solidFill>
                          <a:effectLst/>
                          <a:latin typeface="Arial" panose="020B0604020202020204" pitchFamily="34" charset="0"/>
                          <a:cs typeface="Arial" panose="020B0604020202020204" pitchFamily="34" charset="0"/>
                        </a:rPr>
                        <a:t> </a:t>
                      </a:r>
                      <a:r>
                        <a:rPr lang="en-US" sz="2700" b="1" err="1">
                          <a:solidFill>
                            <a:srgbClr val="002060"/>
                          </a:solidFill>
                          <a:effectLst/>
                          <a:latin typeface="Arial" panose="020B0604020202020204" pitchFamily="34" charset="0"/>
                          <a:cs typeface="Arial" panose="020B0604020202020204" pitchFamily="34" charset="0"/>
                        </a:rPr>
                        <a:t>tích</a:t>
                      </a:r>
                      <a:r>
                        <a:rPr lang="en-US" sz="2700" b="1">
                          <a:solidFill>
                            <a:srgbClr val="002060"/>
                          </a:solidFill>
                          <a:effectLst/>
                          <a:latin typeface="Arial" panose="020B0604020202020204" pitchFamily="34" charset="0"/>
                          <a:cs typeface="Arial" panose="020B0604020202020204" pitchFamily="34" charset="0"/>
                        </a:rPr>
                        <a:t> video </a:t>
                      </a:r>
                      <a:r>
                        <a:rPr lang="en-US" sz="2700" b="1" err="1">
                          <a:solidFill>
                            <a:srgbClr val="002060"/>
                          </a:solidFill>
                          <a:effectLst/>
                          <a:latin typeface="Arial" panose="020B0604020202020204" pitchFamily="34" charset="0"/>
                          <a:cs typeface="Arial" panose="020B0604020202020204" pitchFamily="34" charset="0"/>
                        </a:rPr>
                        <a:t>bài</a:t>
                      </a:r>
                      <a:r>
                        <a:rPr lang="en-US" sz="2700" b="1">
                          <a:solidFill>
                            <a:srgbClr val="002060"/>
                          </a:solidFill>
                          <a:effectLst/>
                          <a:latin typeface="Arial" panose="020B0604020202020204" pitchFamily="34" charset="0"/>
                          <a:cs typeface="Arial" panose="020B0604020202020204" pitchFamily="34" charset="0"/>
                        </a:rPr>
                        <a:t> </a:t>
                      </a:r>
                      <a:r>
                        <a:rPr lang="en-US" sz="2700" b="1" err="1">
                          <a:solidFill>
                            <a:srgbClr val="002060"/>
                          </a:solidFill>
                          <a:effectLst/>
                          <a:latin typeface="Arial" panose="020B0604020202020204" pitchFamily="34" charset="0"/>
                          <a:cs typeface="Arial" panose="020B0604020202020204" pitchFamily="34" charset="0"/>
                        </a:rPr>
                        <a:t>dạy</a:t>
                      </a:r>
                      <a:r>
                        <a:rPr lang="en-US" sz="2700" b="1">
                          <a:solidFill>
                            <a:srgbClr val="002060"/>
                          </a:solidFill>
                          <a:effectLst/>
                          <a:latin typeface="Arial" panose="020B0604020202020204" pitchFamily="34" charset="0"/>
                          <a:cs typeface="Arial" panose="020B0604020202020204" pitchFamily="34" charset="0"/>
                        </a:rPr>
                        <a:t> minh </a:t>
                      </a:r>
                      <a:r>
                        <a:rPr lang="en-US" sz="2700" b="1" err="1">
                          <a:solidFill>
                            <a:srgbClr val="002060"/>
                          </a:solidFill>
                          <a:effectLst/>
                          <a:latin typeface="Arial" panose="020B0604020202020204" pitchFamily="34" charset="0"/>
                          <a:cs typeface="Arial" panose="020B0604020202020204" pitchFamily="34" charset="0"/>
                        </a:rPr>
                        <a:t>hoạ</a:t>
                      </a:r>
                      <a:endParaRPr lang="en-US" sz="2700" b="1">
                        <a:solidFill>
                          <a:srgbClr val="002060"/>
                        </a:solidFill>
                        <a:effectLst/>
                        <a:latin typeface="Arial" panose="020B0604020202020204" pitchFamily="34" charset="0"/>
                        <a:cs typeface="Arial" panose="020B0604020202020204" pitchFamily="34" charset="0"/>
                      </a:endParaRPr>
                    </a:p>
                    <a:p>
                      <a:pPr marL="0" marR="0" algn="ctr">
                        <a:lnSpc>
                          <a:spcPct val="100000"/>
                        </a:lnSpc>
                        <a:spcBef>
                          <a:spcPts val="0"/>
                        </a:spcBef>
                        <a:spcAft>
                          <a:spcPts val="0"/>
                        </a:spcAft>
                      </a:pPr>
                      <a:r>
                        <a:rPr lang="en-US" sz="2700" b="1" err="1">
                          <a:solidFill>
                            <a:srgbClr val="002060"/>
                          </a:solidFill>
                          <a:effectLst/>
                          <a:latin typeface="Arial" panose="020B0604020202020204" pitchFamily="34" charset="0"/>
                          <a:cs typeface="Arial" panose="020B0604020202020204" pitchFamily="34" charset="0"/>
                        </a:rPr>
                        <a:t>Thảo</a:t>
                      </a:r>
                      <a:r>
                        <a:rPr lang="en-US" sz="2700" b="1" baseline="0">
                          <a:solidFill>
                            <a:srgbClr val="002060"/>
                          </a:solidFill>
                          <a:effectLst/>
                          <a:latin typeface="Arial" panose="020B0604020202020204" pitchFamily="34" charset="0"/>
                          <a:cs typeface="Arial" panose="020B0604020202020204" pitchFamily="34" charset="0"/>
                        </a:rPr>
                        <a:t> </a:t>
                      </a:r>
                      <a:r>
                        <a:rPr lang="en-US" sz="2700" b="1" baseline="0" err="1">
                          <a:solidFill>
                            <a:srgbClr val="002060"/>
                          </a:solidFill>
                          <a:effectLst/>
                          <a:latin typeface="Arial" panose="020B0604020202020204" pitchFamily="34" charset="0"/>
                          <a:cs typeface="Arial" panose="020B0604020202020204" pitchFamily="34" charset="0"/>
                        </a:rPr>
                        <a:t>luận</a:t>
                      </a:r>
                      <a:endParaRPr lang="en-US" sz="2700" b="1" baseline="0">
                        <a:solidFill>
                          <a:srgbClr val="002060"/>
                        </a:solidFill>
                        <a:effectLst/>
                        <a:latin typeface="Arial" panose="020B0604020202020204" pitchFamily="34" charset="0"/>
                        <a:cs typeface="Arial" panose="020B0604020202020204" pitchFamily="34" charset="0"/>
                      </a:endParaRPr>
                    </a:p>
                    <a:p>
                      <a:pPr marL="0" marR="0" algn="ctr">
                        <a:lnSpc>
                          <a:spcPct val="100000"/>
                        </a:lnSpc>
                        <a:spcBef>
                          <a:spcPts val="0"/>
                        </a:spcBef>
                        <a:spcAft>
                          <a:spcPts val="0"/>
                        </a:spcAft>
                      </a:pPr>
                      <a:endParaRPr lang="en-US" sz="27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tc>
                <a:extLst>
                  <a:ext uri="{0D108BD9-81ED-4DB2-BD59-A6C34878D82A}">
                    <a16:rowId xmlns:a16="http://schemas.microsoft.com/office/drawing/2014/main" val="4105414890"/>
                  </a:ext>
                </a:extLst>
              </a:tr>
              <a:tr h="1219200">
                <a:tc>
                  <a:txBody>
                    <a:bodyPr/>
                    <a:lstStyle/>
                    <a:p>
                      <a:pPr marL="0" marR="0" algn="ctr">
                        <a:lnSpc>
                          <a:spcPct val="100000"/>
                        </a:lnSpc>
                        <a:spcBef>
                          <a:spcPts val="0"/>
                        </a:spcBef>
                        <a:spcAft>
                          <a:spcPts val="0"/>
                        </a:spcAft>
                      </a:pPr>
                      <a:endParaRPr lang="en-US" sz="2700" b="1">
                        <a:solidFill>
                          <a:srgbClr val="002060"/>
                        </a:solidFill>
                        <a:effectLst/>
                        <a:latin typeface="Arial" panose="020B0604020202020204" pitchFamily="34" charset="0"/>
                        <a:cs typeface="Arial" panose="020B0604020202020204" pitchFamily="34" charset="0"/>
                      </a:endParaRPr>
                    </a:p>
                    <a:p>
                      <a:pPr marL="0" marR="0" algn="ctr">
                        <a:lnSpc>
                          <a:spcPct val="100000"/>
                        </a:lnSpc>
                        <a:spcBef>
                          <a:spcPts val="0"/>
                        </a:spcBef>
                        <a:spcAft>
                          <a:spcPts val="0"/>
                        </a:spcAft>
                      </a:pPr>
                      <a:r>
                        <a:rPr lang="en-US" sz="2700" b="1">
                          <a:solidFill>
                            <a:srgbClr val="002060"/>
                          </a:solidFill>
                          <a:effectLst/>
                          <a:latin typeface="Arial" panose="020B0604020202020204" pitchFamily="34" charset="0"/>
                          <a:cs typeface="Arial" panose="020B0604020202020204" pitchFamily="34" charset="0"/>
                        </a:rPr>
                        <a:t>15:00 – 15:15</a:t>
                      </a:r>
                    </a:p>
                    <a:p>
                      <a:pPr marL="0" marR="0" algn="ctr">
                        <a:lnSpc>
                          <a:spcPct val="100000"/>
                        </a:lnSpc>
                        <a:spcBef>
                          <a:spcPts val="0"/>
                        </a:spcBef>
                        <a:spcAft>
                          <a:spcPts val="0"/>
                        </a:spcAft>
                      </a:pPr>
                      <a:endParaRPr lang="en-US" sz="27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algn="ctr">
                        <a:lnSpc>
                          <a:spcPct val="100000"/>
                        </a:lnSpc>
                        <a:spcBef>
                          <a:spcPts val="0"/>
                        </a:spcBef>
                        <a:spcAft>
                          <a:spcPts val="0"/>
                        </a:spcAft>
                      </a:pPr>
                      <a:r>
                        <a:rPr lang="en-US" sz="2700" b="1" err="1">
                          <a:solidFill>
                            <a:srgbClr val="002060"/>
                          </a:solidFill>
                          <a:effectLst/>
                          <a:latin typeface="Arial" panose="020B0604020202020204" pitchFamily="34" charset="0"/>
                          <a:cs typeface="Arial" panose="020B0604020202020204" pitchFamily="34" charset="0"/>
                        </a:rPr>
                        <a:t>Giải</a:t>
                      </a:r>
                      <a:r>
                        <a:rPr lang="en-US" sz="2700" b="1">
                          <a:solidFill>
                            <a:srgbClr val="002060"/>
                          </a:solidFill>
                          <a:effectLst/>
                          <a:latin typeface="Arial" panose="020B0604020202020204" pitchFamily="34" charset="0"/>
                          <a:cs typeface="Arial" panose="020B0604020202020204" pitchFamily="34" charset="0"/>
                        </a:rPr>
                        <a:t> </a:t>
                      </a:r>
                      <a:r>
                        <a:rPr lang="en-US" sz="2700" b="1" err="1">
                          <a:solidFill>
                            <a:srgbClr val="002060"/>
                          </a:solidFill>
                          <a:effectLst/>
                          <a:latin typeface="Arial" panose="020B0604020202020204" pitchFamily="34" charset="0"/>
                          <a:cs typeface="Arial" panose="020B0604020202020204" pitchFamily="34" charset="0"/>
                        </a:rPr>
                        <a:t>lao</a:t>
                      </a:r>
                      <a:endParaRPr lang="en-US" sz="27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tc>
                <a:extLst>
                  <a:ext uri="{0D108BD9-81ED-4DB2-BD59-A6C34878D82A}">
                    <a16:rowId xmlns:a16="http://schemas.microsoft.com/office/drawing/2014/main" val="2923310186"/>
                  </a:ext>
                </a:extLst>
              </a:tr>
              <a:tr h="1843165">
                <a:tc>
                  <a:txBody>
                    <a:bodyPr/>
                    <a:lstStyle/>
                    <a:p>
                      <a:pPr marL="0" marR="0" algn="ctr">
                        <a:lnSpc>
                          <a:spcPct val="100000"/>
                        </a:lnSpc>
                        <a:spcBef>
                          <a:spcPts val="0"/>
                        </a:spcBef>
                        <a:spcAft>
                          <a:spcPts val="0"/>
                        </a:spcAft>
                      </a:pPr>
                      <a:endParaRPr lang="en-US" sz="2700" b="1">
                        <a:solidFill>
                          <a:srgbClr val="002060"/>
                        </a:solidFill>
                        <a:effectLst/>
                        <a:latin typeface="Arial" panose="020B0604020202020204" pitchFamily="34" charset="0"/>
                        <a:cs typeface="Arial" panose="020B0604020202020204" pitchFamily="34" charset="0"/>
                      </a:endParaRPr>
                    </a:p>
                    <a:p>
                      <a:pPr marL="0" marR="0" algn="ctr">
                        <a:lnSpc>
                          <a:spcPct val="100000"/>
                        </a:lnSpc>
                        <a:spcBef>
                          <a:spcPts val="0"/>
                        </a:spcBef>
                        <a:spcAft>
                          <a:spcPts val="0"/>
                        </a:spcAft>
                      </a:pPr>
                      <a:r>
                        <a:rPr lang="en-US" sz="2700" b="1">
                          <a:solidFill>
                            <a:srgbClr val="002060"/>
                          </a:solidFill>
                          <a:effectLst/>
                          <a:latin typeface="Arial" panose="020B0604020202020204" pitchFamily="34" charset="0"/>
                          <a:cs typeface="Arial" panose="020B0604020202020204" pitchFamily="34" charset="0"/>
                        </a:rPr>
                        <a:t>15:15 – 17:00</a:t>
                      </a:r>
                      <a:endParaRPr lang="en-US" sz="27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00000"/>
                        </a:lnSpc>
                        <a:spcBef>
                          <a:spcPts val="0"/>
                        </a:spcBef>
                        <a:spcAft>
                          <a:spcPts val="0"/>
                        </a:spcAft>
                      </a:pPr>
                      <a:endParaRPr lang="en-US" sz="27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2700" b="1" err="1">
                          <a:solidFill>
                            <a:srgbClr val="002060"/>
                          </a:solidFill>
                          <a:effectLst/>
                          <a:latin typeface="Arial" panose="020B0604020202020204" pitchFamily="34" charset="0"/>
                          <a:cs typeface="Arial" panose="020B0604020202020204" pitchFamily="34" charset="0"/>
                        </a:rPr>
                        <a:t>Xem</a:t>
                      </a:r>
                      <a:r>
                        <a:rPr lang="en-US" sz="2700" b="1">
                          <a:solidFill>
                            <a:srgbClr val="002060"/>
                          </a:solidFill>
                          <a:effectLst/>
                          <a:latin typeface="Arial" panose="020B0604020202020204" pitchFamily="34" charset="0"/>
                          <a:cs typeface="Arial" panose="020B0604020202020204" pitchFamily="34" charset="0"/>
                        </a:rPr>
                        <a:t> </a:t>
                      </a:r>
                      <a:r>
                        <a:rPr lang="en-US" sz="2700" b="1" err="1">
                          <a:solidFill>
                            <a:srgbClr val="002060"/>
                          </a:solidFill>
                          <a:effectLst/>
                          <a:latin typeface="Arial" panose="020B0604020202020204" pitchFamily="34" charset="0"/>
                          <a:cs typeface="Arial" panose="020B0604020202020204" pitchFamily="34" charset="0"/>
                        </a:rPr>
                        <a:t>và</a:t>
                      </a:r>
                      <a:r>
                        <a:rPr lang="en-US" sz="2700" b="1">
                          <a:solidFill>
                            <a:srgbClr val="002060"/>
                          </a:solidFill>
                          <a:effectLst/>
                          <a:latin typeface="Arial" panose="020B0604020202020204" pitchFamily="34" charset="0"/>
                          <a:cs typeface="Arial" panose="020B0604020202020204" pitchFamily="34" charset="0"/>
                        </a:rPr>
                        <a:t> </a:t>
                      </a:r>
                      <a:r>
                        <a:rPr lang="en-US" sz="2700" b="1" err="1">
                          <a:solidFill>
                            <a:srgbClr val="002060"/>
                          </a:solidFill>
                          <a:effectLst/>
                          <a:latin typeface="Arial" panose="020B0604020202020204" pitchFamily="34" charset="0"/>
                          <a:cs typeface="Arial" panose="020B0604020202020204" pitchFamily="34" charset="0"/>
                        </a:rPr>
                        <a:t>phân</a:t>
                      </a:r>
                      <a:r>
                        <a:rPr lang="en-US" sz="2700" b="1">
                          <a:solidFill>
                            <a:srgbClr val="002060"/>
                          </a:solidFill>
                          <a:effectLst/>
                          <a:latin typeface="Arial" panose="020B0604020202020204" pitchFamily="34" charset="0"/>
                          <a:cs typeface="Arial" panose="020B0604020202020204" pitchFamily="34" charset="0"/>
                        </a:rPr>
                        <a:t> </a:t>
                      </a:r>
                      <a:r>
                        <a:rPr lang="en-US" sz="2700" b="1" err="1">
                          <a:solidFill>
                            <a:srgbClr val="002060"/>
                          </a:solidFill>
                          <a:effectLst/>
                          <a:latin typeface="Arial" panose="020B0604020202020204" pitchFamily="34" charset="0"/>
                          <a:cs typeface="Arial" panose="020B0604020202020204" pitchFamily="34" charset="0"/>
                        </a:rPr>
                        <a:t>tích</a:t>
                      </a:r>
                      <a:r>
                        <a:rPr lang="en-US" sz="2700" b="1">
                          <a:solidFill>
                            <a:srgbClr val="002060"/>
                          </a:solidFill>
                          <a:effectLst/>
                          <a:latin typeface="Arial" panose="020B0604020202020204" pitchFamily="34" charset="0"/>
                          <a:cs typeface="Arial" panose="020B0604020202020204" pitchFamily="34" charset="0"/>
                        </a:rPr>
                        <a:t> video </a:t>
                      </a:r>
                      <a:r>
                        <a:rPr lang="en-US" sz="2700" b="1" err="1">
                          <a:solidFill>
                            <a:srgbClr val="002060"/>
                          </a:solidFill>
                          <a:effectLst/>
                          <a:latin typeface="Arial" panose="020B0604020202020204" pitchFamily="34" charset="0"/>
                          <a:cs typeface="Arial" panose="020B0604020202020204" pitchFamily="34" charset="0"/>
                        </a:rPr>
                        <a:t>bài</a:t>
                      </a:r>
                      <a:r>
                        <a:rPr lang="en-US" sz="2700" b="1">
                          <a:solidFill>
                            <a:srgbClr val="002060"/>
                          </a:solidFill>
                          <a:effectLst/>
                          <a:latin typeface="Arial" panose="020B0604020202020204" pitchFamily="34" charset="0"/>
                          <a:cs typeface="Arial" panose="020B0604020202020204" pitchFamily="34" charset="0"/>
                        </a:rPr>
                        <a:t> </a:t>
                      </a:r>
                      <a:r>
                        <a:rPr lang="en-US" sz="2700" b="1" err="1">
                          <a:solidFill>
                            <a:srgbClr val="002060"/>
                          </a:solidFill>
                          <a:effectLst/>
                          <a:latin typeface="Arial" panose="020B0604020202020204" pitchFamily="34" charset="0"/>
                          <a:cs typeface="Arial" panose="020B0604020202020204" pitchFamily="34" charset="0"/>
                        </a:rPr>
                        <a:t>dạy</a:t>
                      </a:r>
                      <a:r>
                        <a:rPr lang="en-US" sz="2700" b="1">
                          <a:solidFill>
                            <a:srgbClr val="002060"/>
                          </a:solidFill>
                          <a:effectLst/>
                          <a:latin typeface="Arial" panose="020B0604020202020204" pitchFamily="34" charset="0"/>
                          <a:cs typeface="Arial" panose="020B0604020202020204" pitchFamily="34" charset="0"/>
                        </a:rPr>
                        <a:t> minh </a:t>
                      </a:r>
                      <a:r>
                        <a:rPr lang="en-US" sz="2700" b="1" err="1">
                          <a:solidFill>
                            <a:srgbClr val="002060"/>
                          </a:solidFill>
                          <a:effectLst/>
                          <a:latin typeface="Arial" panose="020B0604020202020204" pitchFamily="34" charset="0"/>
                          <a:cs typeface="Arial" panose="020B0604020202020204" pitchFamily="34" charset="0"/>
                        </a:rPr>
                        <a:t>ho</a:t>
                      </a:r>
                      <a:r>
                        <a:rPr lang="en-US" sz="2700" b="1" baseline="0" err="1">
                          <a:solidFill>
                            <a:srgbClr val="002060"/>
                          </a:solidFill>
                          <a:effectLst/>
                          <a:latin typeface="Arial" panose="020B0604020202020204" pitchFamily="34" charset="0"/>
                          <a:cs typeface="Arial" panose="020B0604020202020204" pitchFamily="34" charset="0"/>
                        </a:rPr>
                        <a:t>ạ</a:t>
                      </a:r>
                      <a:endParaRPr lang="en-US" sz="2700" b="1">
                        <a:solidFill>
                          <a:srgbClr val="002060"/>
                        </a:solidFill>
                        <a:effectLst/>
                        <a:latin typeface="Arial" panose="020B0604020202020204" pitchFamily="34" charset="0"/>
                        <a:cs typeface="Arial" panose="020B0604020202020204" pitchFamily="34" charset="0"/>
                      </a:endParaRPr>
                    </a:p>
                    <a:p>
                      <a:pPr marL="0" marR="0" indent="0" algn="ctr" defTabSz="685800" rtl="0" eaLnBrk="1" fontAlgn="auto" latinLnBrk="0" hangingPunct="1">
                        <a:lnSpc>
                          <a:spcPct val="100000"/>
                        </a:lnSpc>
                        <a:spcBef>
                          <a:spcPts val="0"/>
                        </a:spcBef>
                        <a:spcAft>
                          <a:spcPts val="0"/>
                        </a:spcAft>
                        <a:buClrTx/>
                        <a:buSzTx/>
                        <a:buFontTx/>
                        <a:buNone/>
                        <a:tabLst/>
                        <a:defRPr/>
                      </a:pPr>
                      <a:r>
                        <a:rPr lang="en-US" sz="2700" b="1" err="1">
                          <a:solidFill>
                            <a:srgbClr val="002060"/>
                          </a:solidFill>
                          <a:effectLst/>
                          <a:latin typeface="Arial" panose="020B0604020202020204" pitchFamily="34" charset="0"/>
                          <a:cs typeface="Arial" panose="020B0604020202020204" pitchFamily="34" charset="0"/>
                        </a:rPr>
                        <a:t>Thảo</a:t>
                      </a:r>
                      <a:r>
                        <a:rPr lang="en-US" sz="2700" b="1" baseline="0">
                          <a:solidFill>
                            <a:srgbClr val="002060"/>
                          </a:solidFill>
                          <a:effectLst/>
                          <a:latin typeface="Arial" panose="020B0604020202020204" pitchFamily="34" charset="0"/>
                          <a:cs typeface="Arial" panose="020B0604020202020204" pitchFamily="34" charset="0"/>
                        </a:rPr>
                        <a:t> </a:t>
                      </a:r>
                      <a:r>
                        <a:rPr lang="en-US" sz="2700" b="1" baseline="0" err="1">
                          <a:solidFill>
                            <a:srgbClr val="002060"/>
                          </a:solidFill>
                          <a:effectLst/>
                          <a:latin typeface="Arial" panose="020B0604020202020204" pitchFamily="34" charset="0"/>
                          <a:cs typeface="Arial" panose="020B0604020202020204" pitchFamily="34" charset="0"/>
                        </a:rPr>
                        <a:t>luận</a:t>
                      </a:r>
                      <a:r>
                        <a:rPr lang="en-US" sz="2700" b="1" baseline="0">
                          <a:solidFill>
                            <a:srgbClr val="002060"/>
                          </a:solidFill>
                          <a:effectLst/>
                          <a:latin typeface="Arial" panose="020B0604020202020204" pitchFamily="34" charset="0"/>
                          <a:cs typeface="Arial" panose="020B0604020202020204" pitchFamily="34" charset="0"/>
                        </a:rPr>
                        <a:t> &amp; </a:t>
                      </a:r>
                      <a:r>
                        <a:rPr lang="en-US" sz="2700" b="1" baseline="0" err="1">
                          <a:solidFill>
                            <a:srgbClr val="002060"/>
                          </a:solidFill>
                          <a:effectLst/>
                          <a:latin typeface="Arial" panose="020B0604020202020204" pitchFamily="34" charset="0"/>
                          <a:cs typeface="Arial" panose="020B0604020202020204" pitchFamily="34" charset="0"/>
                        </a:rPr>
                        <a:t>Tổng</a:t>
                      </a:r>
                      <a:r>
                        <a:rPr lang="en-US" sz="2700" b="1" baseline="0">
                          <a:solidFill>
                            <a:srgbClr val="002060"/>
                          </a:solidFill>
                          <a:effectLst/>
                          <a:latin typeface="Arial" panose="020B0604020202020204" pitchFamily="34" charset="0"/>
                          <a:cs typeface="Arial" panose="020B0604020202020204" pitchFamily="34" charset="0"/>
                        </a:rPr>
                        <a:t> </a:t>
                      </a:r>
                      <a:r>
                        <a:rPr lang="en-US" sz="2700" b="1" baseline="0" err="1">
                          <a:solidFill>
                            <a:srgbClr val="002060"/>
                          </a:solidFill>
                          <a:effectLst/>
                          <a:latin typeface="Arial" panose="020B0604020202020204" pitchFamily="34" charset="0"/>
                          <a:cs typeface="Arial" panose="020B0604020202020204" pitchFamily="34" charset="0"/>
                        </a:rPr>
                        <a:t>kết</a:t>
                      </a:r>
                      <a:endParaRPr lang="en-US" sz="2700" b="1">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tc>
                <a:extLst>
                  <a:ext uri="{0D108BD9-81ED-4DB2-BD59-A6C34878D82A}">
                    <a16:rowId xmlns:a16="http://schemas.microsoft.com/office/drawing/2014/main" val="617819227"/>
                  </a:ext>
                </a:extLst>
              </a:tr>
            </a:tbl>
          </a:graphicData>
        </a:graphic>
      </p:graphicFrame>
      <p:sp>
        <p:nvSpPr>
          <p:cNvPr id="3" name="Slide Number Placeholder 2"/>
          <p:cNvSpPr>
            <a:spLocks noGrp="1"/>
          </p:cNvSpPr>
          <p:nvPr>
            <p:ph type="sldNum" sz="quarter" idx="12"/>
          </p:nvPr>
        </p:nvSpPr>
        <p:spPr/>
        <p:txBody>
          <a:bodyPr/>
          <a:lstStyle/>
          <a:p>
            <a:fld id="{0C846248-0222-4A3A-B22E-4E2A0B918D57}" type="slidenum">
              <a:rPr lang="en-US" smtClean="0"/>
              <a:pPr/>
              <a:t>6</a:t>
            </a:fld>
            <a:endParaRPr lang="en-US"/>
          </a:p>
        </p:txBody>
      </p:sp>
    </p:spTree>
    <p:extLst>
      <p:ext uri="{BB962C8B-B14F-4D97-AF65-F5344CB8AC3E}">
        <p14:creationId xmlns:p14="http://schemas.microsoft.com/office/powerpoint/2010/main" val="2031409411"/>
      </p:ext>
    </p:extLst>
  </p:cSld>
  <p:clrMapOvr>
    <a:masterClrMapping/>
  </p:clrMapOvr>
  <p:transition spd="slow">
    <p:cov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 y="73892"/>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29265" y="690376"/>
            <a:ext cx="11149780" cy="5632311"/>
          </a:xfrm>
          <a:prstGeom prst="rect">
            <a:avLst/>
          </a:prstGeom>
        </p:spPr>
        <p:txBody>
          <a:bodyPr wrap="square">
            <a:spAutoFit/>
          </a:bodyPr>
          <a:lstStyle/>
          <a:p>
            <a:pPr algn="ctr">
              <a:lnSpc>
                <a:spcPct val="125000"/>
              </a:lnSpc>
            </a:pPr>
            <a:r>
              <a:rPr lang="en-US" sz="2400" b="1" err="1">
                <a:solidFill>
                  <a:srgbClr val="002060"/>
                </a:solidFill>
              </a:rPr>
              <a:t>Truyện</a:t>
            </a:r>
            <a:r>
              <a:rPr lang="en-US" sz="2400" b="1">
                <a:solidFill>
                  <a:srgbClr val="002060"/>
                </a:solidFill>
              </a:rPr>
              <a:t> </a:t>
            </a:r>
            <a:r>
              <a:rPr lang="en-US" sz="2400" b="1" err="1">
                <a:solidFill>
                  <a:srgbClr val="002060"/>
                </a:solidFill>
              </a:rPr>
              <a:t>về</a:t>
            </a:r>
            <a:r>
              <a:rPr lang="en-US" sz="2400" b="1">
                <a:solidFill>
                  <a:srgbClr val="002060"/>
                </a:solidFill>
              </a:rPr>
              <a:t> </a:t>
            </a:r>
            <a:r>
              <a:rPr lang="en-US" sz="2400" b="1" err="1">
                <a:solidFill>
                  <a:srgbClr val="002060"/>
                </a:solidFill>
              </a:rPr>
              <a:t>các</a:t>
            </a:r>
            <a:r>
              <a:rPr lang="en-US" sz="2400" b="1">
                <a:solidFill>
                  <a:srgbClr val="002060"/>
                </a:solidFill>
              </a:rPr>
              <a:t> </a:t>
            </a:r>
            <a:r>
              <a:rPr lang="en-US" sz="2400" b="1" err="1">
                <a:solidFill>
                  <a:srgbClr val="002060"/>
                </a:solidFill>
              </a:rPr>
              <a:t>vị</a:t>
            </a:r>
            <a:r>
              <a:rPr lang="en-US" sz="2400" b="1">
                <a:solidFill>
                  <a:srgbClr val="002060"/>
                </a:solidFill>
              </a:rPr>
              <a:t> </a:t>
            </a:r>
            <a:r>
              <a:rPr lang="en-US" sz="2400" b="1" err="1">
                <a:solidFill>
                  <a:srgbClr val="002060"/>
                </a:solidFill>
              </a:rPr>
              <a:t>thần</a:t>
            </a:r>
            <a:r>
              <a:rPr lang="en-US" sz="2400" b="1">
                <a:solidFill>
                  <a:srgbClr val="002060"/>
                </a:solidFill>
              </a:rPr>
              <a:t> </a:t>
            </a:r>
            <a:r>
              <a:rPr lang="en-US" sz="2400" b="1" err="1">
                <a:solidFill>
                  <a:srgbClr val="002060"/>
                </a:solidFill>
              </a:rPr>
              <a:t>sáng</a:t>
            </a:r>
            <a:r>
              <a:rPr lang="en-US" sz="2400" b="1">
                <a:solidFill>
                  <a:srgbClr val="002060"/>
                </a:solidFill>
              </a:rPr>
              <a:t> </a:t>
            </a:r>
            <a:r>
              <a:rPr lang="en-US" sz="2400" b="1" err="1">
                <a:solidFill>
                  <a:srgbClr val="002060"/>
                </a:solidFill>
              </a:rPr>
              <a:t>tạo</a:t>
            </a:r>
            <a:r>
              <a:rPr lang="en-US" sz="2400" b="1">
                <a:solidFill>
                  <a:srgbClr val="002060"/>
                </a:solidFill>
              </a:rPr>
              <a:t> </a:t>
            </a:r>
            <a:r>
              <a:rPr lang="en-US" sz="2400" b="1" err="1">
                <a:solidFill>
                  <a:srgbClr val="002060"/>
                </a:solidFill>
              </a:rPr>
              <a:t>thế</a:t>
            </a:r>
            <a:r>
              <a:rPr lang="en-US" sz="2400" b="1">
                <a:solidFill>
                  <a:srgbClr val="002060"/>
                </a:solidFill>
              </a:rPr>
              <a:t> </a:t>
            </a:r>
            <a:r>
              <a:rPr lang="en-US" sz="2400" b="1" err="1">
                <a:solidFill>
                  <a:srgbClr val="002060"/>
                </a:solidFill>
              </a:rPr>
              <a:t>giới</a:t>
            </a:r>
            <a:r>
              <a:rPr lang="en-US" sz="2400" b="1">
                <a:solidFill>
                  <a:srgbClr val="002060"/>
                </a:solidFill>
              </a:rPr>
              <a:t> </a:t>
            </a:r>
          </a:p>
          <a:p>
            <a:pPr algn="just">
              <a:lnSpc>
                <a:spcPct val="125000"/>
              </a:lnSpc>
            </a:pPr>
            <a:r>
              <a:rPr lang="en-US" sz="2400">
                <a:solidFill>
                  <a:srgbClr val="002060"/>
                </a:solidFill>
              </a:rPr>
              <a:t>    </a:t>
            </a:r>
            <a:r>
              <a:rPr lang="en-US" sz="2400" err="1">
                <a:solidFill>
                  <a:srgbClr val="002060"/>
                </a:solidFill>
              </a:rPr>
              <a:t>Nêu</a:t>
            </a:r>
            <a:r>
              <a:rPr lang="en-US" sz="2400">
                <a:solidFill>
                  <a:srgbClr val="002060"/>
                </a:solidFill>
              </a:rPr>
              <a:t> </a:t>
            </a:r>
            <a:r>
              <a:rPr lang="en-US" sz="2400" err="1">
                <a:solidFill>
                  <a:srgbClr val="002060"/>
                </a:solidFill>
              </a:rPr>
              <a:t>tên</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hoặc</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bộ</a:t>
            </a:r>
            <a:r>
              <a:rPr lang="en-US" sz="2400">
                <a:solidFill>
                  <a:srgbClr val="002060"/>
                </a:solidFill>
              </a:rPr>
              <a:t> </a:t>
            </a:r>
            <a:r>
              <a:rPr lang="en-US" sz="2400" err="1">
                <a:solidFill>
                  <a:srgbClr val="002060"/>
                </a:solidFill>
              </a:rPr>
              <a:t>phim</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chính</a:t>
            </a:r>
            <a:r>
              <a:rPr lang="en-US" sz="2400">
                <a:solidFill>
                  <a:srgbClr val="002060"/>
                </a:solidFill>
              </a:rPr>
              <a:t> </a:t>
            </a:r>
            <a:r>
              <a:rPr lang="en-US" sz="2400" err="1">
                <a:solidFill>
                  <a:srgbClr val="002060"/>
                </a:solidFill>
              </a:rPr>
              <a:t>là</a:t>
            </a:r>
            <a:r>
              <a:rPr lang="en-US" sz="2400">
                <a:solidFill>
                  <a:srgbClr val="002060"/>
                </a:solidFill>
              </a:rPr>
              <a:t> </a:t>
            </a:r>
            <a:r>
              <a:rPr lang="en-US" sz="2400" err="1">
                <a:solidFill>
                  <a:srgbClr val="002060"/>
                </a:solidFill>
              </a:rPr>
              <a:t>vị</a:t>
            </a:r>
            <a:r>
              <a:rPr lang="en-US" sz="2400">
                <a:solidFill>
                  <a:srgbClr val="002060"/>
                </a:solidFill>
              </a:rPr>
              <a:t> </a:t>
            </a:r>
            <a:r>
              <a:rPr lang="en-US" sz="2400" err="1">
                <a:solidFill>
                  <a:srgbClr val="002060"/>
                </a:solidFill>
              </a:rPr>
              <a:t>thần</a:t>
            </a:r>
            <a:r>
              <a:rPr lang="en-US" sz="2400">
                <a:solidFill>
                  <a:srgbClr val="002060"/>
                </a:solidFill>
              </a:rPr>
              <a:t>. Theo </a:t>
            </a:r>
            <a:r>
              <a:rPr lang="en-US" sz="2400" err="1">
                <a:solidFill>
                  <a:srgbClr val="002060"/>
                </a:solidFill>
              </a:rPr>
              <a:t>bạn</a:t>
            </a:r>
            <a:r>
              <a:rPr lang="en-US" sz="2400">
                <a:solidFill>
                  <a:srgbClr val="002060"/>
                </a:solidFill>
              </a:rPr>
              <a:t>, </a:t>
            </a:r>
            <a:r>
              <a:rPr lang="en-US" sz="2400" err="1">
                <a:solidFill>
                  <a:srgbClr val="002060"/>
                </a:solidFill>
              </a:rPr>
              <a:t>điều</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làm</a:t>
            </a:r>
            <a:r>
              <a:rPr lang="en-US" sz="2400">
                <a:solidFill>
                  <a:srgbClr val="002060"/>
                </a:solidFill>
              </a:rPr>
              <a:t> </a:t>
            </a:r>
            <a:r>
              <a:rPr lang="en-US" sz="2400" err="1">
                <a:solidFill>
                  <a:srgbClr val="002060"/>
                </a:solidFill>
              </a:rPr>
              <a:t>nên</a:t>
            </a:r>
            <a:r>
              <a:rPr lang="en-US" sz="2400">
                <a:solidFill>
                  <a:srgbClr val="002060"/>
                </a:solidFill>
              </a:rPr>
              <a:t> </a:t>
            </a:r>
            <a:r>
              <a:rPr lang="en-US" sz="2400" err="1">
                <a:solidFill>
                  <a:srgbClr val="002060"/>
                </a:solidFill>
              </a:rPr>
              <a:t>sức</a:t>
            </a:r>
            <a:r>
              <a:rPr lang="en-US" sz="2400">
                <a:solidFill>
                  <a:srgbClr val="002060"/>
                </a:solidFill>
              </a:rPr>
              <a:t> </a:t>
            </a:r>
            <a:r>
              <a:rPr lang="en-US" sz="2400" err="1">
                <a:solidFill>
                  <a:srgbClr val="002060"/>
                </a:solidFill>
              </a:rPr>
              <a:t>hấp</a:t>
            </a:r>
            <a:r>
              <a:rPr lang="en-US" sz="2400">
                <a:solidFill>
                  <a:srgbClr val="002060"/>
                </a:solidFill>
              </a:rPr>
              <a:t> </a:t>
            </a:r>
            <a:r>
              <a:rPr lang="en-US" sz="2400" err="1">
                <a:solidFill>
                  <a:srgbClr val="002060"/>
                </a:solidFill>
              </a:rPr>
              <a:t>dẫn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đó</a:t>
            </a:r>
            <a:r>
              <a:rPr lang="en-US" sz="2400">
                <a:solidFill>
                  <a:srgbClr val="002060"/>
                </a:solidFill>
              </a:rPr>
              <a:t>? </a:t>
            </a:r>
          </a:p>
          <a:p>
            <a:pPr>
              <a:lnSpc>
                <a:spcPct val="125000"/>
              </a:lnSpc>
            </a:pPr>
            <a:r>
              <a:rPr lang="en-US" sz="2400">
                <a:solidFill>
                  <a:srgbClr val="002060"/>
                </a:solidFill>
              </a:rPr>
              <a:t>                        </a:t>
            </a:r>
            <a:r>
              <a:rPr lang="en-US" sz="2400" b="1" err="1">
                <a:solidFill>
                  <a:srgbClr val="002060"/>
                </a:solidFill>
              </a:rPr>
              <a:t>Chuyện</a:t>
            </a:r>
            <a:r>
              <a:rPr lang="en-US" sz="2400" b="1">
                <a:solidFill>
                  <a:srgbClr val="002060"/>
                </a:solidFill>
              </a:rPr>
              <a:t> </a:t>
            </a:r>
            <a:r>
              <a:rPr lang="en-US" sz="2400" b="1" err="1">
                <a:solidFill>
                  <a:srgbClr val="002060"/>
                </a:solidFill>
              </a:rPr>
              <a:t>chức</a:t>
            </a:r>
            <a:r>
              <a:rPr lang="en-US" sz="2400" b="1">
                <a:solidFill>
                  <a:srgbClr val="002060"/>
                </a:solidFill>
              </a:rPr>
              <a:t> </a:t>
            </a:r>
            <a:r>
              <a:rPr lang="en-US" sz="2400" b="1" err="1">
                <a:solidFill>
                  <a:srgbClr val="002060"/>
                </a:solidFill>
              </a:rPr>
              <a:t>Phán</a:t>
            </a:r>
            <a:r>
              <a:rPr lang="en-US" sz="2400" b="1">
                <a:solidFill>
                  <a:srgbClr val="002060"/>
                </a:solidFill>
              </a:rPr>
              <a:t> </a:t>
            </a:r>
            <a:r>
              <a:rPr lang="en-US" sz="2400" b="1" err="1">
                <a:solidFill>
                  <a:srgbClr val="002060"/>
                </a:solidFill>
              </a:rPr>
              <a:t>sự</a:t>
            </a:r>
            <a:r>
              <a:rPr lang="en-US" sz="2400" b="1">
                <a:solidFill>
                  <a:srgbClr val="002060"/>
                </a:solidFill>
              </a:rPr>
              <a:t> </a:t>
            </a:r>
            <a:r>
              <a:rPr lang="en-US" sz="2400" b="1" err="1">
                <a:solidFill>
                  <a:srgbClr val="002060"/>
                </a:solidFill>
              </a:rPr>
              <a:t>đền</a:t>
            </a:r>
            <a:r>
              <a:rPr lang="en-US" sz="2400" b="1">
                <a:solidFill>
                  <a:srgbClr val="002060"/>
                </a:solidFill>
              </a:rPr>
              <a:t> </a:t>
            </a:r>
            <a:r>
              <a:rPr lang="en-US" sz="2400" b="1" err="1">
                <a:solidFill>
                  <a:srgbClr val="002060"/>
                </a:solidFill>
              </a:rPr>
              <a:t>Tản</a:t>
            </a:r>
            <a:r>
              <a:rPr lang="en-US" sz="2400" b="1">
                <a:solidFill>
                  <a:srgbClr val="002060"/>
                </a:solidFill>
              </a:rPr>
              <a:t> </a:t>
            </a:r>
            <a:r>
              <a:rPr lang="en-US" sz="2400" b="1" err="1">
                <a:solidFill>
                  <a:srgbClr val="002060"/>
                </a:solidFill>
              </a:rPr>
              <a:t>Viên</a:t>
            </a:r>
            <a:r>
              <a:rPr lang="en-US" sz="2400" b="1">
                <a:solidFill>
                  <a:srgbClr val="002060"/>
                </a:solidFill>
              </a:rPr>
              <a:t> (</a:t>
            </a:r>
            <a:r>
              <a:rPr lang="en-US" sz="2400" b="1" err="1">
                <a:solidFill>
                  <a:srgbClr val="002060"/>
                </a:solidFill>
              </a:rPr>
              <a:t>Nguyễn</a:t>
            </a:r>
            <a:r>
              <a:rPr lang="en-US" sz="2400" b="1">
                <a:solidFill>
                  <a:srgbClr val="002060"/>
                </a:solidFill>
              </a:rPr>
              <a:t> </a:t>
            </a:r>
            <a:r>
              <a:rPr lang="en-US" sz="2400" b="1" err="1">
                <a:solidFill>
                  <a:srgbClr val="002060"/>
                </a:solidFill>
              </a:rPr>
              <a:t>Dữ</a:t>
            </a:r>
            <a:r>
              <a:rPr lang="en-US" sz="2400" b="1">
                <a:solidFill>
                  <a:srgbClr val="002060"/>
                </a:solidFill>
              </a:rPr>
              <a:t>)</a:t>
            </a:r>
          </a:p>
          <a:p>
            <a:pPr algn="just">
              <a:lnSpc>
                <a:spcPct val="125000"/>
              </a:lnSpc>
            </a:pPr>
            <a:r>
              <a:rPr lang="en-US" sz="2400">
                <a:solidFill>
                  <a:srgbClr val="002060"/>
                </a:solidFill>
              </a:rPr>
              <a:t>   </a:t>
            </a:r>
            <a:r>
              <a:rPr lang="vi-VN" sz="2400">
                <a:solidFill>
                  <a:srgbClr val="002060"/>
                </a:solidFill>
              </a:rPr>
              <a:t>• Bạn có thích đọc những truyện kể chứa đựng các yếu tố kì ảo không? Vì sao? </a:t>
            </a:r>
            <a:endParaRPr lang="en-US" sz="2400">
              <a:solidFill>
                <a:srgbClr val="002060"/>
              </a:solidFill>
            </a:endParaRPr>
          </a:p>
          <a:p>
            <a:pPr algn="just">
              <a:lnSpc>
                <a:spcPct val="125000"/>
              </a:lnSpc>
            </a:pPr>
            <a:r>
              <a:rPr lang="en-US" sz="2400">
                <a:solidFill>
                  <a:srgbClr val="002060"/>
                </a:solidFill>
              </a:rPr>
              <a:t>   </a:t>
            </a:r>
            <a:r>
              <a:rPr lang="vi-VN" sz="2400">
                <a:solidFill>
                  <a:srgbClr val="002060"/>
                </a:solidFill>
              </a:rPr>
              <a:t>• Trong cuộc sống hằng ngày, đôi khi chúng ta phải chứng kiến hoặc trải qua những sự việc ngang trái, bất công. Lúc đó, bạn cảm thấy như thế nào và mong muốn điều gì?</a:t>
            </a:r>
            <a:endParaRPr lang="en-US" sz="2400">
              <a:solidFill>
                <a:srgbClr val="002060"/>
              </a:solidFill>
            </a:endParaRPr>
          </a:p>
          <a:p>
            <a:pPr>
              <a:lnSpc>
                <a:spcPct val="125000"/>
              </a:lnSpc>
            </a:pPr>
            <a:r>
              <a:rPr lang="en-US" sz="2400" b="1">
                <a:solidFill>
                  <a:srgbClr val="002060"/>
                </a:solidFill>
              </a:rPr>
              <a:t>                                     </a:t>
            </a:r>
            <a:r>
              <a:rPr lang="en-US" sz="2400" b="1" err="1">
                <a:solidFill>
                  <a:srgbClr val="002060"/>
                </a:solidFill>
              </a:rPr>
              <a:t>Chữ</a:t>
            </a:r>
            <a:r>
              <a:rPr lang="en-US" sz="2400" b="1">
                <a:solidFill>
                  <a:srgbClr val="002060"/>
                </a:solidFill>
              </a:rPr>
              <a:t> </a:t>
            </a:r>
            <a:r>
              <a:rPr lang="en-US" sz="2400" b="1" err="1">
                <a:solidFill>
                  <a:srgbClr val="002060"/>
                </a:solidFill>
              </a:rPr>
              <a:t>người</a:t>
            </a:r>
            <a:r>
              <a:rPr lang="en-US" sz="2400" b="1">
                <a:solidFill>
                  <a:srgbClr val="002060"/>
                </a:solidFill>
              </a:rPr>
              <a:t> </a:t>
            </a:r>
            <a:r>
              <a:rPr lang="en-US" sz="2400" b="1" err="1">
                <a:solidFill>
                  <a:srgbClr val="002060"/>
                </a:solidFill>
              </a:rPr>
              <a:t>tử</a:t>
            </a:r>
            <a:r>
              <a:rPr lang="en-US" sz="2400" b="1">
                <a:solidFill>
                  <a:srgbClr val="002060"/>
                </a:solidFill>
              </a:rPr>
              <a:t> </a:t>
            </a:r>
            <a:r>
              <a:rPr lang="en-US" sz="2400" b="1" err="1">
                <a:solidFill>
                  <a:srgbClr val="002060"/>
                </a:solidFill>
              </a:rPr>
              <a:t>tù</a:t>
            </a:r>
            <a:r>
              <a:rPr lang="en-US" sz="2400" b="1">
                <a:solidFill>
                  <a:srgbClr val="002060"/>
                </a:solidFill>
              </a:rPr>
              <a:t> (</a:t>
            </a:r>
            <a:r>
              <a:rPr lang="en-US" sz="2400" b="1" err="1">
                <a:solidFill>
                  <a:srgbClr val="002060"/>
                </a:solidFill>
              </a:rPr>
              <a:t>Nguyễn</a:t>
            </a:r>
            <a:r>
              <a:rPr lang="en-US" sz="2400" b="1">
                <a:solidFill>
                  <a:srgbClr val="002060"/>
                </a:solidFill>
              </a:rPr>
              <a:t> </a:t>
            </a:r>
            <a:r>
              <a:rPr lang="en-US" sz="2400" b="1" err="1">
                <a:solidFill>
                  <a:srgbClr val="002060"/>
                </a:solidFill>
              </a:rPr>
              <a:t>Tuân</a:t>
            </a:r>
            <a:r>
              <a:rPr lang="en-US" sz="2400" b="1">
                <a:solidFill>
                  <a:srgbClr val="002060"/>
                </a:solidFill>
              </a:rPr>
              <a:t>)</a:t>
            </a:r>
          </a:p>
          <a:p>
            <a:pPr algn="just">
              <a:lnSpc>
                <a:spcPct val="125000"/>
              </a:lnSpc>
            </a:pPr>
            <a:r>
              <a:rPr lang="en-US" sz="2400">
                <a:solidFill>
                  <a:srgbClr val="002060"/>
                </a:solidFill>
              </a:rPr>
              <a:t>     </a:t>
            </a:r>
            <a:r>
              <a:rPr lang="vi-VN" sz="2400">
                <a:solidFill>
                  <a:srgbClr val="002060"/>
                </a:solidFill>
              </a:rPr>
              <a:t>Dựa vào nhan đề </a:t>
            </a:r>
            <a:r>
              <a:rPr lang="vi-VN" sz="2400" i="1">
                <a:solidFill>
                  <a:srgbClr val="002060"/>
                </a:solidFill>
              </a:rPr>
              <a:t>Chữ người tử tù</a:t>
            </a:r>
            <a:r>
              <a:rPr lang="vi-VN" sz="2400">
                <a:solidFill>
                  <a:srgbClr val="002060"/>
                </a:solidFill>
              </a:rPr>
              <a:t>, bạn thử suy đoán xem tác phẩm viết về câu chuyện gì.</a:t>
            </a:r>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60</a:t>
            </a:fld>
            <a:endParaRPr lang="en-US"/>
          </a:p>
        </p:txBody>
      </p:sp>
    </p:spTree>
    <p:extLst>
      <p:ext uri="{BB962C8B-B14F-4D97-AF65-F5344CB8AC3E}">
        <p14:creationId xmlns:p14="http://schemas.microsoft.com/office/powerpoint/2010/main" val="3973486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3472" y="1008430"/>
            <a:ext cx="9939664" cy="4616648"/>
          </a:xfrm>
          <a:prstGeom prst="rect">
            <a:avLst/>
          </a:prstGeom>
        </p:spPr>
        <p:txBody>
          <a:bodyPr wrap="square">
            <a:spAutoFit/>
          </a:bodyPr>
          <a:lstStyle/>
          <a:p>
            <a:pPr algn="just">
              <a:lnSpc>
                <a:spcPct val="150000"/>
              </a:lnSpc>
            </a:pPr>
            <a:r>
              <a:rPr lang="en-US" sz="2400" i="1">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Bước</a:t>
            </a:r>
            <a:r>
              <a:rPr lang="en-US" sz="2800">
                <a:solidFill>
                  <a:srgbClr val="002060"/>
                </a:solidFill>
                <a:latin typeface="Arial" panose="020B0604020202020204" pitchFamily="34" charset="0"/>
                <a:cs typeface="Arial" panose="020B0604020202020204" pitchFamily="34" charset="0"/>
              </a:rPr>
              <a:t> 2: </a:t>
            </a:r>
            <a:r>
              <a:rPr lang="en-US" sz="2800" i="1" err="1">
                <a:solidFill>
                  <a:srgbClr val="002060"/>
                </a:solidFill>
                <a:latin typeface="Arial" panose="020B0604020202020204" pitchFamily="34" charset="0"/>
                <a:cs typeface="Arial" panose="020B0604020202020204" pitchFamily="34" charset="0"/>
              </a:rPr>
              <a:t>Đọc</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văn</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bản</a:t>
            </a:r>
            <a:endParaRPr lang="en-US" sz="2800" i="1">
              <a:solidFill>
                <a:srgbClr val="002060"/>
              </a:solidFill>
              <a:latin typeface="Arial" panose="020B0604020202020204" pitchFamily="34" charset="0"/>
              <a:cs typeface="Arial" panose="020B0604020202020204" pitchFamily="34" charset="0"/>
            </a:endParaRPr>
          </a:p>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800" i="1">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Những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gợi</a:t>
            </a:r>
            <a:r>
              <a:rPr lang="en-US" sz="2800">
                <a:solidFill>
                  <a:srgbClr val="002060"/>
                </a:solidFill>
                <a:latin typeface="Arial" panose="020B0604020202020204" pitchFamily="34" charset="0"/>
                <a:cs typeface="Arial" panose="020B0604020202020204" pitchFamily="34" charset="0"/>
              </a:rPr>
              <a:t> ý </a:t>
            </a:r>
            <a:r>
              <a:rPr lang="en-US" sz="2800" err="1">
                <a:solidFill>
                  <a:srgbClr val="002060"/>
                </a:solidFill>
                <a:latin typeface="Arial" panose="020B0604020202020204" pitchFamily="34" charset="0"/>
                <a:cs typeface="Arial" panose="020B0604020202020204" pitchFamily="34" charset="0"/>
              </a:rPr>
              <a:t>về</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chiến lược 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được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đặt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thẻ</a:t>
            </a:r>
            <a:r>
              <a:rPr lang="en-US" sz="2800">
                <a:solidFill>
                  <a:srgbClr val="002060"/>
                </a:solidFill>
                <a:latin typeface="Arial" panose="020B0604020202020204" pitchFamily="34" charset="0"/>
                <a:cs typeface="Arial" panose="020B0604020202020204" pitchFamily="34" charset="0"/>
              </a:rPr>
              <a:t> ở </a:t>
            </a:r>
            <a:r>
              <a:rPr lang="en-US" sz="2800" err="1">
                <a:solidFill>
                  <a:srgbClr val="002060"/>
                </a:solidFill>
                <a:latin typeface="Arial" panose="020B0604020202020204" pitchFamily="34" charset="0"/>
                <a:cs typeface="Arial" panose="020B0604020202020204" pitchFamily="34" charset="0"/>
              </a:rPr>
              <a:t>bên</a:t>
            </a:r>
            <a:r>
              <a:rPr lang="en-US" sz="2800">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phải</a:t>
            </a:r>
            <a:r>
              <a:rPr lang="en-US" sz="2800" spc="-67">
                <a:solidFill>
                  <a:srgbClr val="002060"/>
                </a:solidFill>
                <a:latin typeface="Arial" panose="020B0604020202020204" pitchFamily="34" charset="0"/>
                <a:cs typeface="Arial" panose="020B0604020202020204" pitchFamily="34" charset="0"/>
              </a:rPr>
              <a:t> VB </a:t>
            </a:r>
            <a:r>
              <a:rPr lang="en-US" sz="2800" spc="-67" err="1">
                <a:solidFill>
                  <a:srgbClr val="002060"/>
                </a:solidFill>
                <a:latin typeface="Arial" panose="020B0604020202020204" pitchFamily="34" charset="0"/>
                <a:cs typeface="Arial" panose="020B0604020202020204" pitchFamily="34" charset="0"/>
              </a:rPr>
              <a:t>đọc</a:t>
            </a:r>
            <a:r>
              <a:rPr lang="vi-VN" sz="2800" spc="-67">
                <a:solidFill>
                  <a:srgbClr val="002060"/>
                </a:solidFill>
                <a:latin typeface="Arial" panose="020B0604020202020204" pitchFamily="34" charset="0"/>
                <a:cs typeface="Arial" panose="020B0604020202020204" pitchFamily="34" charset="0"/>
              </a:rPr>
              <a:t>. </a:t>
            </a:r>
            <a:r>
              <a:rPr lang="en-US" sz="2800" spc="-67">
                <a:solidFill>
                  <a:srgbClr val="002060"/>
                </a:solidFill>
                <a:latin typeface="Arial" panose="020B0604020202020204" pitchFamily="34" charset="0"/>
                <a:cs typeface="Arial" panose="020B0604020202020204" pitchFamily="34" charset="0"/>
              </a:rPr>
              <a:t>HS </a:t>
            </a:r>
            <a:r>
              <a:rPr lang="en-US" sz="2800" spc="-67" err="1">
                <a:solidFill>
                  <a:srgbClr val="002060"/>
                </a:solidFill>
                <a:latin typeface="Arial" panose="020B0604020202020204" pitchFamily="34" charset="0"/>
                <a:cs typeface="Arial" panose="020B0604020202020204" pitchFamily="34" charset="0"/>
              </a:rPr>
              <a:t>cần</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được</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hướng</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dẫn</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và</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chuẩn</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bị</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trước</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khi</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học</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trên</a:t>
            </a:r>
            <a:r>
              <a:rPr lang="en-US" sz="2800" spc="-67">
                <a:solidFill>
                  <a:srgbClr val="002060"/>
                </a:solidFill>
                <a:latin typeface="Arial" panose="020B0604020202020204" pitchFamily="34" charset="0"/>
                <a:cs typeface="Arial" panose="020B0604020202020204" pitchFamily="34" charset="0"/>
              </a:rPr>
              <a:t> </a:t>
            </a:r>
            <a:r>
              <a:rPr lang="en-US" sz="2800" spc="-67" err="1">
                <a:solidFill>
                  <a:srgbClr val="002060"/>
                </a:solidFill>
                <a:latin typeface="Arial" panose="020B0604020202020204" pitchFamily="34" charset="0"/>
                <a:cs typeface="Arial" panose="020B0604020202020204" pitchFamily="34" charset="0"/>
              </a:rPr>
              <a:t>lớp</a:t>
            </a:r>
            <a:r>
              <a:rPr lang="en-US" sz="2800" spc="-67">
                <a:solidFill>
                  <a:srgbClr val="002060"/>
                </a:solidFill>
                <a:latin typeface="Arial" panose="020B0604020202020204" pitchFamily="34" charset="0"/>
                <a:cs typeface="Arial" panose="020B0604020202020204" pitchFamily="34" charset="0"/>
              </a:rPr>
              <a:t>. </a:t>
            </a:r>
          </a:p>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800" i="1">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GV </a:t>
            </a:r>
            <a:r>
              <a:rPr lang="en-US" sz="2800" err="1">
                <a:solidFill>
                  <a:srgbClr val="002060"/>
                </a:solidFill>
                <a:latin typeface="Arial" panose="020B0604020202020204" pitchFamily="34" charset="0"/>
                <a:cs typeface="Arial" panose="020B0604020202020204" pitchFamily="34" charset="0"/>
              </a:rPr>
              <a:t>cần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lưu</a:t>
            </a:r>
            <a:r>
              <a:rPr lang="en-US" sz="2800">
                <a:solidFill>
                  <a:srgbClr val="002060"/>
                </a:solidFill>
                <a:latin typeface="Arial" panose="020B0604020202020204" pitchFamily="34" charset="0"/>
                <a:cs typeface="Arial" panose="020B0604020202020204" pitchFamily="34" charset="0"/>
              </a:rPr>
              <a:t> ý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quan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tâm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tới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chiến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lược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này</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tự</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thầm</a:t>
            </a:r>
            <a:r>
              <a:rPr lang="en-US" sz="2800">
                <a:solidFill>
                  <a:srgbClr val="002060"/>
                </a:solidFill>
                <a:latin typeface="Arial" panose="020B0604020202020204" pitchFamily="34" charset="0"/>
                <a:cs typeface="Arial" panose="020B0604020202020204" pitchFamily="34" charset="0"/>
              </a:rPr>
              <a:t> VB hay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nghe</a:t>
            </a:r>
            <a:r>
              <a:rPr lang="en-US" sz="2800">
                <a:solidFill>
                  <a:srgbClr val="002060"/>
                </a:solidFill>
                <a:latin typeface="Arial" panose="020B0604020202020204" pitchFamily="34" charset="0"/>
                <a:cs typeface="Arial" panose="020B0604020202020204" pitchFamily="34" charset="0"/>
              </a:rPr>
              <a:t> GV </a:t>
            </a:r>
            <a:r>
              <a:rPr lang="en-US" sz="2800" err="1">
                <a:solidFill>
                  <a:srgbClr val="002060"/>
                </a:solidFill>
                <a:latin typeface="Arial" panose="020B0604020202020204" pitchFamily="34" charset="0"/>
                <a:cs typeface="Arial" panose="020B0604020202020204" pitchFamily="34" charset="0"/>
              </a:rPr>
              <a:t>hoặc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bạn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thành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tiếng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mẫu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trên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lớp</a:t>
            </a:r>
            <a:r>
              <a:rPr lang="en-US" sz="2800">
                <a:solidFill>
                  <a:srgbClr val="002060"/>
                </a:solidFill>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61</a:t>
            </a:fld>
            <a:endParaRPr lang="en-US"/>
          </a:p>
        </p:txBody>
      </p:sp>
    </p:spTree>
    <p:extLst>
      <p:ext uri="{BB962C8B-B14F-4D97-AF65-F5344CB8AC3E}">
        <p14:creationId xmlns:p14="http://schemas.microsoft.com/office/powerpoint/2010/main" val="22038410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348059" y="1399762"/>
            <a:ext cx="9495883" cy="4616648"/>
          </a:xfrm>
          <a:prstGeom prst="rect">
            <a:avLst/>
          </a:prstGeom>
        </p:spPr>
        <p:txBody>
          <a:bodyPr wrap="square">
            <a:spAutoFit/>
          </a:bodyPr>
          <a:lstStyle/>
          <a:p>
            <a:pPr algn="just">
              <a:lnSpc>
                <a:spcPct val="150000"/>
              </a:lnSpc>
            </a:pPr>
            <a:r>
              <a:rPr lang="vi-VN" sz="2400"/>
              <a:t>      </a:t>
            </a:r>
            <a:r>
              <a:rPr lang="en-US" sz="2800" err="1">
                <a:solidFill>
                  <a:srgbClr val="002060"/>
                </a:solidFill>
                <a:latin typeface="Arial" panose="020B0604020202020204" pitchFamily="34" charset="0"/>
                <a:cs typeface="Arial" panose="020B0604020202020204" pitchFamily="34" charset="0"/>
              </a:rPr>
              <a:t>Phần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lớn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câu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hỏi</a:t>
            </a:r>
            <a:r>
              <a:rPr lang="en-US" sz="2800">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Trong</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khi</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đọc</a:t>
            </a:r>
            <a:r>
              <a:rPr lang="en-US" sz="2800" i="1">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không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yêu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cầu</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phải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dừng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lại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trả</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lời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mà</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chỉ</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là</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những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lưu</a:t>
            </a:r>
            <a:r>
              <a:rPr lang="en-US" sz="2800">
                <a:solidFill>
                  <a:srgbClr val="002060"/>
                </a:solidFill>
                <a:latin typeface="Arial" panose="020B0604020202020204" pitchFamily="34" charset="0"/>
                <a:cs typeface="Arial" panose="020B0604020202020204" pitchFamily="34" charset="0"/>
              </a:rPr>
              <a:t> ý, </a:t>
            </a:r>
            <a:r>
              <a:rPr lang="en-US" sz="2800" err="1">
                <a:solidFill>
                  <a:srgbClr val="002060"/>
                </a:solidFill>
                <a:latin typeface="Arial" panose="020B0604020202020204" pitchFamily="34" charset="0"/>
                <a:cs typeface="Arial" panose="020B0604020202020204" pitchFamily="34" charset="0"/>
              </a:rPr>
              <a:t>chỉ</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dẫn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hỗ</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trợ</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quá</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trình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endParaRPr lang="vi-VN" sz="2800">
              <a:solidFill>
                <a:srgbClr val="002060"/>
              </a:solidFill>
              <a:latin typeface="Arial" panose="020B0604020202020204" pitchFamily="34" charset="0"/>
              <a:cs typeface="Arial" panose="020B0604020202020204" pitchFamily="34" charset="0"/>
            </a:endParaRPr>
          </a:p>
          <a:p>
            <a:pPr algn="just">
              <a:lnSpc>
                <a:spcPct val="150000"/>
              </a:lnSpc>
            </a:pPr>
            <a:r>
              <a:rPr lang="vi-VN" sz="2800">
                <a:solidFill>
                  <a:srgbClr val="002060"/>
                </a:solidFill>
                <a:latin typeface="Arial" panose="020B0604020202020204" pitchFamily="34" charset="0"/>
                <a:cs typeface="Arial" panose="020B0604020202020204" pitchFamily="34" charset="0"/>
              </a:rPr>
              <a:t>      </a:t>
            </a:r>
            <a:r>
              <a:rPr lang="en-US" sz="2800">
                <a:solidFill>
                  <a:srgbClr val="002060"/>
                </a:solidFill>
                <a:latin typeface="Arial" panose="020B0604020202020204" pitchFamily="34" charset="0"/>
                <a:cs typeface="Arial" panose="020B0604020202020204" pitchFamily="34" charset="0"/>
              </a:rPr>
              <a:t>GV </a:t>
            </a:r>
            <a:r>
              <a:rPr lang="en-US" sz="2800" err="1">
                <a:solidFill>
                  <a:srgbClr val="002060"/>
                </a:solidFill>
                <a:latin typeface="Arial" panose="020B0604020202020204" pitchFamily="34" charset="0"/>
                <a:cs typeface="Arial" panose="020B0604020202020204" pitchFamily="34" charset="0"/>
              </a:rPr>
              <a:t>nên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làm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mẫu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cho</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em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hiểu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được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quá</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trình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kiểu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câu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hỏi</a:t>
            </a:r>
            <a:r>
              <a:rPr lang="en-US" sz="2800">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Trong</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khi</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như</a:t>
            </a:r>
            <a:r>
              <a:rPr lang="en-US" sz="2800">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theo</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dõi</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suy</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luận</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hình</a:t>
            </a:r>
            <a:r>
              <a:rPr lang="en-US" sz="2800" i="1">
                <a:solidFill>
                  <a:srgbClr val="002060"/>
                </a:solidFill>
                <a:latin typeface="Arial" panose="020B0604020202020204" pitchFamily="34" charset="0"/>
                <a:cs typeface="Arial" panose="020B0604020202020204" pitchFamily="34" charset="0"/>
              </a:rPr>
              <a:t> dung, </a:t>
            </a:r>
            <a:r>
              <a:rPr lang="en-US" sz="2800" i="1" err="1">
                <a:solidFill>
                  <a:srgbClr val="002060"/>
                </a:solidFill>
                <a:latin typeface="Arial" panose="020B0604020202020204" pitchFamily="34" charset="0"/>
                <a:cs typeface="Arial" panose="020B0604020202020204" pitchFamily="34" charset="0"/>
              </a:rPr>
              <a:t>dự</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đoán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có</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dụng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hỗ</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trợ</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như</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thế</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nào</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cho</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người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62</a:t>
            </a:fld>
            <a:endParaRPr lang="en-US"/>
          </a:p>
        </p:txBody>
      </p:sp>
    </p:spTree>
    <p:extLst>
      <p:ext uri="{BB962C8B-B14F-4D97-AF65-F5344CB8AC3E}">
        <p14:creationId xmlns:p14="http://schemas.microsoft.com/office/powerpoint/2010/main" val="1213913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02"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51189" y="1425678"/>
            <a:ext cx="10690954" cy="3970318"/>
          </a:xfrm>
          <a:prstGeom prst="rect">
            <a:avLst/>
          </a:prstGeom>
        </p:spPr>
        <p:txBody>
          <a:bodyPr wrap="square">
            <a:spAutoFit/>
          </a:bodyPr>
          <a:lstStyle/>
          <a:p>
            <a:pPr algn="just">
              <a:lnSpc>
                <a:spcPct val="150000"/>
              </a:lnSpc>
            </a:pPr>
            <a:r>
              <a:rPr lang="vi-VN" sz="2400" dirty="0"/>
              <a:t>      </a:t>
            </a:r>
            <a:r>
              <a:rPr lang="en-US" sz="2400" dirty="0"/>
              <a:t>C</a:t>
            </a:r>
            <a:r>
              <a:rPr lang="vi-VN" sz="2400" dirty="0">
                <a:solidFill>
                  <a:srgbClr val="002060"/>
                </a:solidFill>
                <a:latin typeface="Arial" panose="020B0604020202020204" pitchFamily="34" charset="0"/>
                <a:cs typeface="Arial" panose="020B0604020202020204" pitchFamily="34" charset="0"/>
              </a:rPr>
              <a:t>hẳng hạn</a:t>
            </a:r>
            <a:r>
              <a:rPr lang="en-US" sz="2400" dirty="0">
                <a:solidFill>
                  <a:srgbClr val="002060"/>
                </a:solidFill>
                <a:latin typeface="Arial" panose="020B0604020202020204" pitchFamily="34" charset="0"/>
                <a:cs typeface="Arial" panose="020B0604020202020204" pitchFamily="34" charset="0"/>
              </a:rPr>
              <a:t>: </a:t>
            </a:r>
            <a:r>
              <a:rPr lang="en-US" sz="2400" b="1" dirty="0">
                <a:solidFill>
                  <a:srgbClr val="002060"/>
                </a:solidFill>
                <a:latin typeface="Arial" panose="020B0604020202020204" pitchFamily="34" charset="0"/>
                <a:cs typeface="Arial" panose="020B0604020202020204" pitchFamily="34" charset="0"/>
              </a:rPr>
              <a:t>Theo </a:t>
            </a:r>
            <a:r>
              <a:rPr lang="en-US" sz="2400" b="1" dirty="0" err="1">
                <a:solidFill>
                  <a:srgbClr val="002060"/>
                </a:solidFill>
                <a:latin typeface="Arial" panose="020B0604020202020204" pitchFamily="34" charset="0"/>
                <a:cs typeface="Arial" panose="020B0604020202020204" pitchFamily="34" charset="0"/>
              </a:rPr>
              <a:t>dõi</a:t>
            </a:r>
            <a:r>
              <a:rPr lang="en-US" sz="2400" b="1"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chú</a:t>
            </a:r>
            <a:r>
              <a:rPr lang="en-US" sz="2400" dirty="0">
                <a:solidFill>
                  <a:srgbClr val="002060"/>
                </a:solidFill>
                <a:latin typeface="Arial" panose="020B0604020202020204" pitchFamily="34" charset="0"/>
                <a:cs typeface="Arial" panose="020B0604020202020204" pitchFamily="34" charset="0"/>
              </a:rPr>
              <a:t> ý </a:t>
            </a:r>
            <a:r>
              <a:rPr lang="en-US" sz="2400" dirty="0" err="1">
                <a:solidFill>
                  <a:srgbClr val="002060"/>
                </a:solidFill>
                <a:latin typeface="Arial" panose="020B0604020202020204" pitchFamily="34" charset="0"/>
                <a:cs typeface="Arial" panose="020B0604020202020204" pitchFamily="34" charset="0"/>
              </a:rPr>
              <a:t>đến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những</a:t>
            </a:r>
            <a:r>
              <a:rPr lang="en-US" sz="2400" dirty="0">
                <a:solidFill>
                  <a:srgbClr val="002060"/>
                </a:solidFill>
                <a:latin typeface="Arial" panose="020B0604020202020204" pitchFamily="34" charset="0"/>
                <a:cs typeface="Arial" panose="020B0604020202020204" pitchFamily="34" charset="0"/>
              </a:rPr>
              <a:t> chi </a:t>
            </a:r>
            <a:r>
              <a:rPr lang="en-US" sz="2400" dirty="0" err="1">
                <a:solidFill>
                  <a:srgbClr val="002060"/>
                </a:solidFill>
                <a:latin typeface="Arial" panose="020B0604020202020204" pitchFamily="34" charset="0"/>
                <a:cs typeface="Arial" panose="020B0604020202020204" pitchFamily="34" charset="0"/>
              </a:rPr>
              <a:t>tiết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nổi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trong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đoạn</a:t>
            </a:r>
            <a:r>
              <a:rPr lang="en-US" sz="2400" dirty="0">
                <a:solidFill>
                  <a:srgbClr val="002060"/>
                </a:solidFill>
                <a:latin typeface="Arial" panose="020B0604020202020204" pitchFamily="34" charset="0"/>
                <a:cs typeface="Arial" panose="020B0604020202020204" pitchFamily="34" charset="0"/>
              </a:rPr>
              <a:t> VB </a:t>
            </a:r>
            <a:r>
              <a:rPr lang="en-US" sz="2400" dirty="0" err="1">
                <a:solidFill>
                  <a:srgbClr val="002060"/>
                </a:solidFill>
                <a:latin typeface="Arial" panose="020B0604020202020204" pitchFamily="34" charset="0"/>
                <a:cs typeface="Arial" panose="020B0604020202020204" pitchFamily="34" charset="0"/>
              </a:rPr>
              <a:t>đang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giúp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người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đọc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nắm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được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đầu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mối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để</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hiểu</a:t>
            </a:r>
            <a:r>
              <a:rPr lang="en-US" sz="2400" dirty="0">
                <a:solidFill>
                  <a:srgbClr val="002060"/>
                </a:solidFill>
                <a:latin typeface="Arial" panose="020B0604020202020204" pitchFamily="34" charset="0"/>
                <a:cs typeface="Arial" panose="020B0604020202020204" pitchFamily="34" charset="0"/>
              </a:rPr>
              <a:t> VB. </a:t>
            </a:r>
            <a:r>
              <a:rPr lang="en-US" sz="2400" spc="173" dirty="0" err="1">
                <a:solidFill>
                  <a:srgbClr val="002060"/>
                </a:solidFill>
                <a:latin typeface="Arial" panose="020B0604020202020204" pitchFamily="34" charset="0"/>
                <a:cs typeface="Arial" panose="020B0604020202020204" pitchFamily="34" charset="0"/>
              </a:rPr>
              <a:t>Ví</a:t>
            </a:r>
            <a:r>
              <a:rPr lang="en-US" sz="2400" spc="173" dirty="0">
                <a:solidFill>
                  <a:srgbClr val="002060"/>
                </a:solidFill>
                <a:latin typeface="Arial" panose="020B0604020202020204" pitchFamily="34" charset="0"/>
                <a:cs typeface="Arial" panose="020B0604020202020204" pitchFamily="34" charset="0"/>
              </a:rPr>
              <a:t> </a:t>
            </a:r>
            <a:r>
              <a:rPr lang="en-US" sz="2400" spc="173" dirty="0" err="1">
                <a:solidFill>
                  <a:srgbClr val="002060"/>
                </a:solidFill>
                <a:latin typeface="Arial" panose="020B0604020202020204" pitchFamily="34" charset="0"/>
                <a:cs typeface="Arial" panose="020B0604020202020204" pitchFamily="34" charset="0"/>
              </a:rPr>
              <a:t>dụ</a:t>
            </a:r>
            <a:r>
              <a:rPr lang="en-US" sz="2400" spc="173" dirty="0">
                <a:solidFill>
                  <a:srgbClr val="002060"/>
                </a:solidFill>
                <a:latin typeface="Arial" panose="020B0604020202020204" pitchFamily="34" charset="0"/>
                <a:cs typeface="Arial" panose="020B0604020202020204" pitchFamily="34" charset="0"/>
              </a:rPr>
              <a:t>:  </a:t>
            </a:r>
          </a:p>
          <a:p>
            <a:pPr algn="just">
              <a:lnSpc>
                <a:spcPct val="150000"/>
              </a:lnSpc>
            </a:pPr>
            <a:r>
              <a:rPr lang="en-US" sz="2400" spc="173" dirty="0">
                <a:solidFill>
                  <a:srgbClr val="002060"/>
                </a:solidFill>
                <a:latin typeface="Arial" panose="020B0604020202020204" pitchFamily="34" charset="0"/>
                <a:cs typeface="Arial" panose="020B0604020202020204" pitchFamily="34" charset="0"/>
              </a:rPr>
              <a:t>      </a:t>
            </a:r>
            <a:r>
              <a:rPr lang="en-US" sz="2400" spc="173" dirty="0" err="1">
                <a:solidFill>
                  <a:srgbClr val="002060"/>
                </a:solidFill>
                <a:latin typeface="Arial" panose="020B0604020202020204" pitchFamily="34" charset="0"/>
                <a:cs typeface="Arial" panose="020B0604020202020204" pitchFamily="34" charset="0"/>
              </a:rPr>
              <a:t>Trong</a:t>
            </a:r>
            <a:r>
              <a:rPr lang="en-US" sz="2400" spc="173" dirty="0">
                <a:solidFill>
                  <a:srgbClr val="002060"/>
                </a:solidFill>
                <a:latin typeface="Arial" panose="020B0604020202020204" pitchFamily="34" charset="0"/>
                <a:cs typeface="Arial" panose="020B0604020202020204" pitchFamily="34" charset="0"/>
              </a:rPr>
              <a:t> </a:t>
            </a:r>
            <a:r>
              <a:rPr lang="en-US" sz="2400" i="1" spc="173" dirty="0" err="1">
                <a:solidFill>
                  <a:srgbClr val="002060"/>
                </a:solidFill>
                <a:latin typeface="Arial" panose="020B0604020202020204" pitchFamily="34" charset="0"/>
                <a:cs typeface="Arial" panose="020B0604020202020204" pitchFamily="34" charset="0"/>
              </a:rPr>
              <a:t>Truyện</a:t>
            </a:r>
            <a:r>
              <a:rPr lang="en-US" sz="2400" i="1" spc="173" dirty="0">
                <a:solidFill>
                  <a:srgbClr val="002060"/>
                </a:solidFill>
                <a:latin typeface="Arial" panose="020B0604020202020204" pitchFamily="34" charset="0"/>
                <a:cs typeface="Arial" panose="020B0604020202020204" pitchFamily="34" charset="0"/>
              </a:rPr>
              <a:t> </a:t>
            </a:r>
            <a:r>
              <a:rPr lang="en-US" sz="2400" i="1" spc="173" dirty="0" err="1">
                <a:solidFill>
                  <a:srgbClr val="002060"/>
                </a:solidFill>
                <a:latin typeface="Arial" panose="020B0604020202020204" pitchFamily="34" charset="0"/>
                <a:cs typeface="Arial" panose="020B0604020202020204" pitchFamily="34" charset="0"/>
              </a:rPr>
              <a:t>về</a:t>
            </a:r>
            <a:r>
              <a:rPr lang="en-US" sz="2400" i="1" spc="173" dirty="0">
                <a:solidFill>
                  <a:srgbClr val="002060"/>
                </a:solidFill>
                <a:latin typeface="Arial" panose="020B0604020202020204" pitchFamily="34" charset="0"/>
                <a:cs typeface="Arial" panose="020B0604020202020204" pitchFamily="34" charset="0"/>
              </a:rPr>
              <a:t> </a:t>
            </a:r>
            <a:r>
              <a:rPr lang="en-US" sz="2400" i="1" spc="173" dirty="0" err="1">
                <a:solidFill>
                  <a:srgbClr val="002060"/>
                </a:solidFill>
                <a:latin typeface="Arial" panose="020B0604020202020204" pitchFamily="34" charset="0"/>
                <a:cs typeface="Arial" panose="020B0604020202020204" pitchFamily="34" charset="0"/>
              </a:rPr>
              <a:t>các</a:t>
            </a:r>
            <a:r>
              <a:rPr lang="en-US" sz="2400" i="1" spc="173" dirty="0">
                <a:solidFill>
                  <a:srgbClr val="002060"/>
                </a:solidFill>
                <a:latin typeface="Arial" panose="020B0604020202020204" pitchFamily="34" charset="0"/>
                <a:cs typeface="Arial" panose="020B0604020202020204" pitchFamily="34" charset="0"/>
              </a:rPr>
              <a:t> </a:t>
            </a:r>
            <a:r>
              <a:rPr lang="en-US" sz="2400" i="1" spc="173" dirty="0" err="1">
                <a:solidFill>
                  <a:srgbClr val="002060"/>
                </a:solidFill>
                <a:latin typeface="Arial" panose="020B0604020202020204" pitchFamily="34" charset="0"/>
                <a:cs typeface="Arial" panose="020B0604020202020204" pitchFamily="34" charset="0"/>
              </a:rPr>
              <a:t>vị</a:t>
            </a:r>
            <a:r>
              <a:rPr lang="en-US" sz="2400" i="1" spc="173" dirty="0">
                <a:solidFill>
                  <a:srgbClr val="002060"/>
                </a:solidFill>
                <a:latin typeface="Arial" panose="020B0604020202020204" pitchFamily="34" charset="0"/>
                <a:cs typeface="Arial" panose="020B0604020202020204" pitchFamily="34" charset="0"/>
              </a:rPr>
              <a:t> </a:t>
            </a:r>
            <a:r>
              <a:rPr lang="en-US" sz="2400" i="1" spc="173" dirty="0" err="1">
                <a:solidFill>
                  <a:srgbClr val="002060"/>
                </a:solidFill>
                <a:latin typeface="Arial" panose="020B0604020202020204" pitchFamily="34" charset="0"/>
                <a:cs typeface="Arial" panose="020B0604020202020204" pitchFamily="34" charset="0"/>
              </a:rPr>
              <a:t>thần</a:t>
            </a:r>
            <a:r>
              <a:rPr lang="en-US" sz="2400" i="1" spc="173" dirty="0">
                <a:solidFill>
                  <a:srgbClr val="002060"/>
                </a:solidFill>
                <a:latin typeface="Arial" panose="020B0604020202020204" pitchFamily="34" charset="0"/>
                <a:cs typeface="Arial" panose="020B0604020202020204" pitchFamily="34" charset="0"/>
              </a:rPr>
              <a:t> </a:t>
            </a:r>
            <a:r>
              <a:rPr lang="en-US" sz="2400" i="1" spc="173" dirty="0" err="1">
                <a:solidFill>
                  <a:srgbClr val="002060"/>
                </a:solidFill>
                <a:latin typeface="Arial" panose="020B0604020202020204" pitchFamily="34" charset="0"/>
                <a:cs typeface="Arial" panose="020B0604020202020204" pitchFamily="34" charset="0"/>
              </a:rPr>
              <a:t>sáng</a:t>
            </a:r>
            <a:r>
              <a:rPr lang="en-US" sz="2400" i="1" spc="173" dirty="0">
                <a:solidFill>
                  <a:srgbClr val="002060"/>
                </a:solidFill>
                <a:latin typeface="Arial" panose="020B0604020202020204" pitchFamily="34" charset="0"/>
                <a:cs typeface="Arial" panose="020B0604020202020204" pitchFamily="34" charset="0"/>
              </a:rPr>
              <a:t> </a:t>
            </a:r>
            <a:r>
              <a:rPr lang="en-US" sz="2400" i="1" spc="173" dirty="0" err="1">
                <a:solidFill>
                  <a:srgbClr val="002060"/>
                </a:solidFill>
                <a:latin typeface="Arial" panose="020B0604020202020204" pitchFamily="34" charset="0"/>
                <a:cs typeface="Arial" panose="020B0604020202020204" pitchFamily="34" charset="0"/>
              </a:rPr>
              <a:t>tạo</a:t>
            </a:r>
            <a:r>
              <a:rPr lang="en-US" sz="2400" i="1" spc="173" dirty="0">
                <a:solidFill>
                  <a:srgbClr val="002060"/>
                </a:solidFill>
                <a:latin typeface="Arial" panose="020B0604020202020204" pitchFamily="34" charset="0"/>
                <a:cs typeface="Arial" panose="020B0604020202020204" pitchFamily="34" charset="0"/>
              </a:rPr>
              <a:t> </a:t>
            </a:r>
            <a:r>
              <a:rPr lang="en-US" sz="2400" i="1" spc="173" dirty="0" err="1">
                <a:solidFill>
                  <a:srgbClr val="002060"/>
                </a:solidFill>
                <a:latin typeface="Arial" panose="020B0604020202020204" pitchFamily="34" charset="0"/>
                <a:cs typeface="Arial" panose="020B0604020202020204" pitchFamily="34" charset="0"/>
              </a:rPr>
              <a:t>thế</a:t>
            </a:r>
            <a:r>
              <a:rPr lang="en-US" sz="2400" i="1" spc="173" dirty="0">
                <a:solidFill>
                  <a:srgbClr val="002060"/>
                </a:solidFill>
                <a:latin typeface="Arial" panose="020B0604020202020204" pitchFamily="34" charset="0"/>
                <a:cs typeface="Arial" panose="020B0604020202020204" pitchFamily="34" charset="0"/>
              </a:rPr>
              <a:t> </a:t>
            </a:r>
            <a:r>
              <a:rPr lang="en-US" sz="2400" i="1" spc="173" dirty="0" err="1">
                <a:solidFill>
                  <a:srgbClr val="002060"/>
                </a:solidFill>
                <a:latin typeface="Arial" panose="020B0604020202020204" pitchFamily="34" charset="0"/>
                <a:cs typeface="Arial" panose="020B0604020202020204" pitchFamily="34" charset="0"/>
              </a:rPr>
              <a:t>giới</a:t>
            </a:r>
            <a:r>
              <a:rPr lang="en-US" sz="2400" i="1"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có</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yêu</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cầu</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theo</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dõi</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các</a:t>
            </a:r>
            <a:r>
              <a:rPr lang="en-US" sz="2400" spc="-80" dirty="0">
                <a:solidFill>
                  <a:srgbClr val="002060"/>
                </a:solidFill>
                <a:latin typeface="Arial" panose="020B0604020202020204" pitchFamily="34" charset="0"/>
                <a:cs typeface="Arial" panose="020B0604020202020204" pitchFamily="34" charset="0"/>
              </a:rPr>
              <a:t> chi </a:t>
            </a:r>
            <a:r>
              <a:rPr lang="en-US" sz="2400" spc="-80" dirty="0" err="1">
                <a:solidFill>
                  <a:srgbClr val="002060"/>
                </a:solidFill>
                <a:latin typeface="Arial" panose="020B0604020202020204" pitchFamily="34" charset="0"/>
                <a:cs typeface="Arial" panose="020B0604020202020204" pitchFamily="34" charset="0"/>
              </a:rPr>
              <a:t>tiết</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mở</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đ</a:t>
            </a:r>
            <a:r>
              <a:rPr lang="en-US" sz="2400" spc="-80" dirty="0" err="1" smtClean="0">
                <a:solidFill>
                  <a:srgbClr val="002060"/>
                </a:solidFill>
                <a:latin typeface="Arial" panose="020B0604020202020204" pitchFamily="34" charset="0"/>
                <a:cs typeface="Arial" panose="020B0604020202020204" pitchFamily="34" charset="0"/>
              </a:rPr>
              <a:t>ầu</a:t>
            </a:r>
            <a:r>
              <a:rPr lang="en-US" sz="2400" spc="-80" dirty="0" smtClean="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câu</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chuyện</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những</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vị</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thần</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được</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liệt</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kê</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trong</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bài</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vè</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các</a:t>
            </a:r>
            <a:r>
              <a:rPr lang="en-US" sz="2400" spc="-80" dirty="0">
                <a:solidFill>
                  <a:srgbClr val="002060"/>
                </a:solidFill>
                <a:latin typeface="Arial" panose="020B0604020202020204" pitchFamily="34" charset="0"/>
                <a:cs typeface="Arial" panose="020B0604020202020204" pitchFamily="34" charset="0"/>
              </a:rPr>
              <a:t> chi </a:t>
            </a:r>
            <a:r>
              <a:rPr lang="en-US" sz="2400" spc="-80" dirty="0" err="1">
                <a:solidFill>
                  <a:srgbClr val="002060"/>
                </a:solidFill>
                <a:latin typeface="Arial" panose="020B0604020202020204" pitchFamily="34" charset="0"/>
                <a:cs typeface="Arial" panose="020B0604020202020204" pitchFamily="34" charset="0"/>
              </a:rPr>
              <a:t>tiết</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miêu</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tả</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công</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việc</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và</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tính</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khí</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của</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thần</a:t>
            </a:r>
            <a:r>
              <a:rPr lang="en-US" sz="2400" spc="-80" dirty="0">
                <a:solidFill>
                  <a:srgbClr val="002060"/>
                </a:solidFill>
                <a:latin typeface="Arial" panose="020B0604020202020204" pitchFamily="34" charset="0"/>
                <a:cs typeface="Arial" panose="020B0604020202020204" pitchFamily="34" charset="0"/>
              </a:rPr>
              <a:t> </a:t>
            </a:r>
            <a:r>
              <a:rPr lang="en-US" sz="2400" spc="-80" dirty="0" err="1">
                <a:solidFill>
                  <a:srgbClr val="002060"/>
                </a:solidFill>
                <a:latin typeface="Arial" panose="020B0604020202020204" pitchFamily="34" charset="0"/>
                <a:cs typeface="Arial" panose="020B0604020202020204" pitchFamily="34" charset="0"/>
              </a:rPr>
              <a:t>Sét</a:t>
            </a:r>
            <a:r>
              <a:rPr lang="en-US" sz="2400" dirty="0">
                <a:solidFill>
                  <a:srgbClr val="002060"/>
                </a:solidFill>
                <a:latin typeface="Arial" panose="020B0604020202020204" pitchFamily="34" charset="0"/>
                <a:cs typeface="Arial" panose="020B0604020202020204" pitchFamily="34" charset="0"/>
              </a:rPr>
              <a:t>;…</a:t>
            </a:r>
          </a:p>
          <a:p>
            <a:pPr algn="just">
              <a:lnSpc>
                <a:spcPct val="150000"/>
              </a:lnSpc>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Trong</a:t>
            </a:r>
            <a:r>
              <a:rPr lang="en-US" sz="2400"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Chức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Phán</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sự</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đền</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Tản</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Viên</a:t>
            </a:r>
            <a:r>
              <a:rPr lang="en-US" sz="2400" i="1"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yêu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cầu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theo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dõi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lời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thiệu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nhân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vật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sự</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việc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dụng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xoay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chuyển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thế</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cuộc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xử</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án</a:t>
            </a:r>
            <a:r>
              <a:rPr lang="en-US" sz="2400" dirty="0">
                <a:solidFill>
                  <a:srgbClr val="002060"/>
                </a:solidFill>
                <a:latin typeface="Arial" panose="020B060402020202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63</a:t>
            </a:fld>
            <a:endParaRPr lang="en-US"/>
          </a:p>
        </p:txBody>
      </p:sp>
    </p:spTree>
    <p:extLst>
      <p:ext uri="{BB962C8B-B14F-4D97-AF65-F5344CB8AC3E}">
        <p14:creationId xmlns:p14="http://schemas.microsoft.com/office/powerpoint/2010/main" val="2946065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02"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53806" y="820175"/>
            <a:ext cx="10464800" cy="5632311"/>
          </a:xfrm>
          <a:prstGeom prst="rect">
            <a:avLst/>
          </a:prstGeom>
        </p:spPr>
        <p:txBody>
          <a:bodyPr wrap="square">
            <a:spAutoFit/>
          </a:bodyPr>
          <a:lstStyle/>
          <a:p>
            <a:pPr algn="just">
              <a:lnSpc>
                <a:spcPct val="150000"/>
              </a:lnSpc>
            </a:pPr>
            <a:r>
              <a:rPr lang="en-US" sz="2400" b="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Chữ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người</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tử</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tù</a:t>
            </a:r>
            <a:r>
              <a:rPr lang="en-US" sz="2400" i="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yêu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theo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dõi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chi </a:t>
            </a:r>
            <a:r>
              <a:rPr lang="en-US" sz="2400" err="1">
                <a:solidFill>
                  <a:srgbClr val="002060"/>
                </a:solidFill>
                <a:latin typeface="Arial" panose="020B0604020202020204" pitchFamily="34" charset="0"/>
                <a:cs typeface="Arial" panose="020B0604020202020204" pitchFamily="34" charset="0"/>
              </a:rPr>
              <a:t>tiết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ngoại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hình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suy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nghĩ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lời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nói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sở</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thích</a:t>
            </a:r>
            <a:r>
              <a:rPr lang="en-US" sz="2400">
                <a:solidFill>
                  <a:srgbClr val="002060"/>
                </a:solidFill>
                <a:latin typeface="Arial" panose="020B0604020202020204" pitchFamily="34" charset="0"/>
                <a:cs typeface="Arial" panose="020B0604020202020204" pitchFamily="34" charset="0"/>
              </a:rPr>
              <a:t>, môi </a:t>
            </a:r>
            <a:r>
              <a:rPr lang="en-US" sz="2400" err="1">
                <a:solidFill>
                  <a:srgbClr val="002060"/>
                </a:solidFill>
                <a:latin typeface="Arial" panose="020B0604020202020204" pitchFamily="34" charset="0"/>
                <a:cs typeface="Arial" panose="020B0604020202020204" pitchFamily="34" charset="0"/>
              </a:rPr>
              <a:t>trường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sống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quản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ngục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Huấn</a:t>
            </a:r>
            <a:r>
              <a:rPr lang="en-US" sz="2400">
                <a:solidFill>
                  <a:srgbClr val="002060"/>
                </a:solidFill>
                <a:latin typeface="Arial" panose="020B0604020202020204" pitchFamily="34" charset="0"/>
                <a:cs typeface="Arial" panose="020B0604020202020204" pitchFamily="34" charset="0"/>
              </a:rPr>
              <a:t> Cao </a:t>
            </a:r>
            <a:r>
              <a:rPr lang="en-US" sz="2400" err="1">
                <a:solidFill>
                  <a:srgbClr val="002060"/>
                </a:solidFill>
                <a:latin typeface="Arial" panose="020B0604020202020204" pitchFamily="34" charset="0"/>
                <a:cs typeface="Arial" panose="020B0604020202020204" pitchFamily="34" charset="0"/>
              </a:rPr>
              <a:t>tiếp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nhận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biệt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đãi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quản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ngục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chi </a:t>
            </a:r>
            <a:r>
              <a:rPr lang="en-US" sz="2400" err="1">
                <a:solidFill>
                  <a:srgbClr val="002060"/>
                </a:solidFill>
                <a:latin typeface="Arial" panose="020B0604020202020204" pitchFamily="34" charset="0"/>
                <a:cs typeface="Arial" panose="020B0604020202020204" pitchFamily="34" charset="0"/>
              </a:rPr>
              <a:t>tiết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được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dụng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dựng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cảnh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chữ</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bối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cảnh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lời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nói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chỉ</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hành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động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người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xin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chữ</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người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chữ</a:t>
            </a:r>
            <a:r>
              <a:rPr lang="en-US" sz="2400">
                <a:solidFill>
                  <a:srgbClr val="002060"/>
                </a:solidFill>
                <a:latin typeface="Arial" panose="020B0604020202020204" pitchFamily="34" charset="0"/>
                <a:cs typeface="Arial" panose="020B0604020202020204" pitchFamily="34" charset="0"/>
              </a:rPr>
              <a:t>.</a:t>
            </a:r>
          </a:p>
          <a:p>
            <a:pPr algn="just">
              <a:lnSpc>
                <a:spcPct val="150000"/>
              </a:lnSpc>
            </a:pP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Suy</a:t>
            </a:r>
            <a:r>
              <a:rPr lang="en-US" sz="2400" b="1">
                <a:solidFill>
                  <a:srgbClr val="002060"/>
                </a:solidFill>
                <a:latin typeface="Arial" panose="020B0604020202020204" pitchFamily="34" charset="0"/>
                <a:cs typeface="Arial" panose="020B0604020202020204" pitchFamily="34" charset="0"/>
              </a:rPr>
              <a:t> </a:t>
            </a:r>
            <a:r>
              <a:rPr lang="en-US" sz="2400" b="1" err="1">
                <a:solidFill>
                  <a:srgbClr val="002060"/>
                </a:solidFill>
                <a:latin typeface="Arial" panose="020B0604020202020204" pitchFamily="34" charset="0"/>
                <a:cs typeface="Arial" panose="020B0604020202020204" pitchFamily="34" charset="0"/>
              </a:rPr>
              <a:t>luận</a:t>
            </a:r>
            <a:r>
              <a:rPr lang="vi-VN" sz="2400" b="1">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l</a:t>
            </a:r>
            <a:r>
              <a:rPr lang="en-US" sz="2400">
                <a:solidFill>
                  <a:srgbClr val="002060"/>
                </a:solidFill>
                <a:latin typeface="Arial" panose="020B0604020202020204" pitchFamily="34" charset="0"/>
                <a:cs typeface="Arial" panose="020B0604020202020204" pitchFamily="34" charset="0"/>
              </a:rPr>
              <a:t>à </a:t>
            </a:r>
            <a:r>
              <a:rPr lang="en-US" sz="2400" err="1">
                <a:solidFill>
                  <a:srgbClr val="002060"/>
                </a:solidFill>
                <a:latin typeface="Arial" panose="020B0604020202020204" pitchFamily="34" charset="0"/>
                <a:cs typeface="Arial" panose="020B0604020202020204" pitchFamily="34" charset="0"/>
              </a:rPr>
              <a:t>suy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đoán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điều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không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hiện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trực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tiếp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trên</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VB</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giúp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người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nhìn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sâu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suy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nghĩ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hành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động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nhân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vật</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kết nối được các sự việc, chi tiết trong VB, nhờ đó </a:t>
            </a:r>
            <a:r>
              <a:rPr lang="en-US" sz="2400" err="1">
                <a:solidFill>
                  <a:srgbClr val="002060"/>
                </a:solidFill>
                <a:latin typeface="Arial" panose="020B0604020202020204" pitchFamily="34" charset="0"/>
                <a:cs typeface="Arial" panose="020B0604020202020204" pitchFamily="34" charset="0"/>
              </a:rPr>
              <a:t>hiểu</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sâu sắc hơn VB</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dụ</a:t>
            </a:r>
            <a:r>
              <a:rPr lang="en-US" sz="2400">
                <a:solidFill>
                  <a:srgbClr val="002060"/>
                </a:solidFill>
                <a:latin typeface="Arial" panose="020B0604020202020204" pitchFamily="34" charset="0"/>
                <a:cs typeface="Arial" panose="020B0604020202020204" pitchFamily="34" charset="0"/>
              </a:rPr>
              <a:t>:</a:t>
            </a:r>
            <a:r>
              <a:rPr lang="en-US" sz="2400" spc="173">
                <a:solidFill>
                  <a:srgbClr val="002060"/>
                </a:solidFill>
                <a:latin typeface="Arial" panose="020B0604020202020204" pitchFamily="34" charset="0"/>
                <a:cs typeface="Arial" panose="020B0604020202020204" pitchFamily="34" charset="0"/>
              </a:rPr>
              <a:t> </a:t>
            </a:r>
            <a:r>
              <a:rPr lang="en-US" sz="2400" spc="173" err="1">
                <a:solidFill>
                  <a:srgbClr val="002060"/>
                </a:solidFill>
                <a:latin typeface="Arial" panose="020B0604020202020204" pitchFamily="34" charset="0"/>
                <a:cs typeface="Arial" panose="020B0604020202020204" pitchFamily="34" charset="0"/>
              </a:rPr>
              <a:t>Trong</a:t>
            </a:r>
            <a:r>
              <a:rPr lang="en-US" sz="2400"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Truyện</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về</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các</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vị</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thần</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sáng</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tạo</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thế</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giới</a:t>
            </a:r>
            <a:r>
              <a:rPr lang="en-US" sz="2400" i="1"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có</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yêu</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cầu</a:t>
            </a:r>
            <a:r>
              <a:rPr lang="en-US" sz="2400" spc="-8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suy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luận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Mục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đích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việc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tạo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ra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nhân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vật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đứa</a:t>
            </a:r>
            <a:r>
              <a:rPr lang="en-US" sz="2400">
                <a:solidFill>
                  <a:srgbClr val="002060"/>
                </a:solidFill>
                <a:latin typeface="Arial" panose="020B0604020202020204" pitchFamily="34" charset="0"/>
                <a:cs typeface="Arial" panose="020B0604020202020204" pitchFamily="34" charset="0"/>
              </a:rPr>
              <a:t> con </a:t>
            </a:r>
            <a:r>
              <a:rPr lang="en-US" sz="2400" err="1">
                <a:solidFill>
                  <a:srgbClr val="002060"/>
                </a:solidFill>
                <a:latin typeface="Arial" panose="020B0604020202020204" pitchFamily="34" charset="0"/>
                <a:cs typeface="Arial" panose="020B0604020202020204" pitchFamily="34" charset="0"/>
              </a:rPr>
              <a:t>thần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gì</a:t>
            </a:r>
            <a:r>
              <a:rPr lang="en-US" sz="2400">
                <a:solidFill>
                  <a:srgbClr val="002060"/>
                </a:solidFill>
                <a:latin typeface="Arial" panose="020B060402020202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64</a:t>
            </a:fld>
            <a:endParaRPr lang="en-US"/>
          </a:p>
        </p:txBody>
      </p:sp>
    </p:spTree>
    <p:extLst>
      <p:ext uri="{BB962C8B-B14F-4D97-AF65-F5344CB8AC3E}">
        <p14:creationId xmlns:p14="http://schemas.microsoft.com/office/powerpoint/2010/main" val="1720870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02"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87163" y="1833085"/>
            <a:ext cx="10107561" cy="3416320"/>
          </a:xfrm>
          <a:prstGeom prst="rect">
            <a:avLst/>
          </a:prstGeom>
        </p:spPr>
        <p:txBody>
          <a:bodyPr wrap="square">
            <a:spAutoFit/>
          </a:bodyPr>
          <a:lstStyle/>
          <a:p>
            <a:pPr algn="just">
              <a:lnSpc>
                <a:spcPct val="150000"/>
              </a:lnSpc>
            </a:pP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Chức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Phán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sự</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đền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Tản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Viên</a:t>
            </a:r>
            <a:r>
              <a:rPr lang="en-US" sz="2400" i="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yêu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suy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luận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việc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nào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dụng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xoay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chuyển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tình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thế</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cuộc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xử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Vì</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sao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Văn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đồng</a:t>
            </a:r>
            <a:r>
              <a:rPr lang="en-US" sz="2400">
                <a:solidFill>
                  <a:srgbClr val="002060"/>
                </a:solidFill>
                <a:latin typeface="Arial" panose="020B0604020202020204" pitchFamily="34" charset="0"/>
                <a:cs typeface="Arial" panose="020B0604020202020204" pitchFamily="34" charset="0"/>
              </a:rPr>
              <a:t> ý </a:t>
            </a:r>
            <a:r>
              <a:rPr lang="en-US" sz="2400" err="1">
                <a:solidFill>
                  <a:srgbClr val="002060"/>
                </a:solidFill>
                <a:latin typeface="Arial" panose="020B0604020202020204" pitchFamily="34" charset="0"/>
                <a:cs typeface="Arial" panose="020B0604020202020204" pitchFamily="34" charset="0"/>
              </a:rPr>
              <a:t>nhận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chức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Phán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đền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Tản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Viên</a:t>
            </a:r>
            <a:r>
              <a:rPr lang="en-US" sz="2400">
                <a:solidFill>
                  <a:srgbClr val="002060"/>
                </a:solidFill>
                <a:latin typeface="Arial" panose="020B0604020202020204" pitchFamily="34" charset="0"/>
                <a:cs typeface="Arial" panose="020B0604020202020204" pitchFamily="34" charset="0"/>
              </a:rPr>
              <a:t>? </a:t>
            </a:r>
          </a:p>
          <a:p>
            <a:pPr algn="just">
              <a:lnSpc>
                <a:spcPct val="150000"/>
              </a:lnSpc>
            </a:pP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GV hướng dẫn HS </a:t>
            </a:r>
            <a:r>
              <a:rPr lang="en-US" sz="2400" err="1">
                <a:solidFill>
                  <a:srgbClr val="002060"/>
                </a:solidFill>
                <a:latin typeface="Arial" panose="020B0604020202020204" pitchFamily="34" charset="0"/>
                <a:cs typeface="Arial" panose="020B0604020202020204" pitchFamily="34" charset="0"/>
              </a:rPr>
              <a:t>kết</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nối </a:t>
            </a:r>
            <a:r>
              <a:rPr lang="en-US" sz="2400" err="1">
                <a:solidFill>
                  <a:srgbClr val="002060"/>
                </a:solidFill>
                <a:latin typeface="Arial" panose="020B0604020202020204" pitchFamily="34" charset="0"/>
                <a:cs typeface="Arial" panose="020B0604020202020204" pitchFamily="34" charset="0"/>
              </a:rPr>
              <a:t>hiểu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biết</a:t>
            </a:r>
            <a:r>
              <a:rPr lang="vi-VN" sz="2400">
                <a:solidFill>
                  <a:srgbClr val="002060"/>
                </a:solidFill>
                <a:latin typeface="Arial" panose="020B0604020202020204" pitchFamily="34" charset="0"/>
                <a:cs typeface="Arial" panose="020B0604020202020204" pitchFamily="34" charset="0"/>
              </a:rPr>
              <a:t>, trải nghiệm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chính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mình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với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suy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nghĩ</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hành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động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nhân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vật</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các sự việc, </a:t>
            </a:r>
            <a:r>
              <a:rPr lang="en-US" sz="2400">
                <a:solidFill>
                  <a:srgbClr val="002060"/>
                </a:solidFill>
                <a:latin typeface="Arial" panose="020B0604020202020204" pitchFamily="34" charset="0"/>
                <a:cs typeface="Arial" panose="020B0604020202020204" pitchFamily="34" charset="0"/>
              </a:rPr>
              <a:t>chi </a:t>
            </a:r>
            <a:r>
              <a:rPr lang="en-US" sz="2400" err="1">
                <a:solidFill>
                  <a:srgbClr val="002060"/>
                </a:solidFill>
                <a:latin typeface="Arial" panose="020B0604020202020204" pitchFamily="34" charset="0"/>
                <a:cs typeface="Arial" panose="020B0604020202020204" pitchFamily="34" charset="0"/>
              </a:rPr>
              <a:t>tiết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khi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hiểu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được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ẩn</a:t>
            </a:r>
            <a:r>
              <a:rPr lang="en-US" sz="2400">
                <a:solidFill>
                  <a:srgbClr val="002060"/>
                </a:solidFill>
                <a:latin typeface="Arial" panose="020B0604020202020204" pitchFamily="34" charset="0"/>
                <a:cs typeface="Arial" panose="020B0604020202020204" pitchFamily="34" charset="0"/>
              </a:rPr>
              <a:t> ý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giả</a:t>
            </a:r>
            <a:r>
              <a:rPr lang="en-US" sz="2400">
                <a:solidFill>
                  <a:srgbClr val="002060"/>
                </a:solidFill>
                <a:latin typeface="Arial" panose="020B0604020202020204" pitchFamily="34" charset="0"/>
                <a:cs typeface="Arial" panose="020B0604020202020204" pitchFamily="34" charset="0"/>
              </a:rPr>
              <a:t>.</a:t>
            </a:r>
            <a:r>
              <a:rPr lang="vi-VN" sz="2400">
                <a:solidFill>
                  <a:srgbClr val="002060"/>
                </a:solidFill>
                <a:latin typeface="Arial" panose="020B0604020202020204" pitchFamily="34" charset="0"/>
                <a:cs typeface="Arial" panose="020B0604020202020204" pitchFamily="34" charset="0"/>
              </a:rPr>
              <a:t> </a:t>
            </a:r>
            <a:endParaRPr lang="en-US" sz="240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65</a:t>
            </a:fld>
            <a:endParaRPr lang="en-US"/>
          </a:p>
        </p:txBody>
      </p:sp>
    </p:spTree>
    <p:extLst>
      <p:ext uri="{BB962C8B-B14F-4D97-AF65-F5344CB8AC3E}">
        <p14:creationId xmlns:p14="http://schemas.microsoft.com/office/powerpoint/2010/main" val="25110476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57007" y="910066"/>
            <a:ext cx="9936976" cy="5078313"/>
          </a:xfrm>
          <a:prstGeom prst="rect">
            <a:avLst/>
          </a:prstGeom>
        </p:spPr>
        <p:txBody>
          <a:bodyPr wrap="square">
            <a:spAutoFit/>
          </a:bodyPr>
          <a:lstStyle/>
          <a:p>
            <a:pPr algn="just">
              <a:lnSpc>
                <a:spcPct val="150000"/>
              </a:lnSpc>
            </a:pPr>
            <a:r>
              <a:rPr lang="vi-VN" sz="2400">
                <a:solidFill>
                  <a:srgbClr val="002060"/>
                </a:solidFill>
                <a:latin typeface="Arial" panose="020B0604020202020204" pitchFamily="34" charset="0"/>
                <a:cs typeface="Arial" panose="020B0604020202020204" pitchFamily="34" charset="0"/>
              </a:rPr>
              <a:t>     </a:t>
            </a:r>
            <a:r>
              <a:rPr lang="vi-VN" sz="2400" b="1">
                <a:solidFill>
                  <a:srgbClr val="002060"/>
                </a:solidFill>
                <a:latin typeface="Arial" panose="020B0604020202020204" pitchFamily="34" charset="0"/>
                <a:cs typeface="Arial" panose="020B0604020202020204" pitchFamily="34" charset="0"/>
              </a:rPr>
              <a:t>Hình dung</a:t>
            </a:r>
            <a:r>
              <a:rPr lang="en-US" sz="2400" b="1">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l</a:t>
            </a:r>
            <a:r>
              <a:rPr lang="en-US" sz="2400">
                <a:solidFill>
                  <a:srgbClr val="002060"/>
                </a:solidFill>
                <a:latin typeface="Arial" panose="020B0604020202020204" pitchFamily="34" charset="0"/>
                <a:cs typeface="Arial" panose="020B0604020202020204" pitchFamily="34" charset="0"/>
              </a:rPr>
              <a:t>à </a:t>
            </a:r>
            <a:r>
              <a:rPr lang="vi-VN" sz="2400">
                <a:solidFill>
                  <a:srgbClr val="002060"/>
                </a:solidFill>
                <a:latin typeface="Arial" panose="020B0604020202020204" pitchFamily="34" charset="0"/>
                <a:cs typeface="Arial" panose="020B0604020202020204" pitchFamily="34" charset="0"/>
              </a:rPr>
              <a:t>“</a:t>
            </a:r>
            <a:r>
              <a:rPr lang="en-US" sz="2400" err="1">
                <a:solidFill>
                  <a:srgbClr val="002060"/>
                </a:solidFill>
                <a:latin typeface="Arial" panose="020B0604020202020204" pitchFamily="34" charset="0"/>
                <a:cs typeface="Arial" panose="020B0604020202020204" pitchFamily="34" charset="0"/>
              </a:rPr>
              <a:t>vẽ</a:t>
            </a:r>
            <a:r>
              <a:rPr lang="vi-VN" sz="2400">
                <a:solidFill>
                  <a:srgbClr val="002060"/>
                </a:solidFill>
                <a:latin typeface="Arial" panose="020B0604020202020204" pitchFamily="34" charset="0"/>
                <a:cs typeface="Arial" panose="020B0604020202020204" pitchFamily="34" charset="0"/>
              </a:rPr>
              <a: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đầu</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hình ảnh </a:t>
            </a:r>
            <a:r>
              <a:rPr lang="en-US" sz="2400" err="1">
                <a:solidFill>
                  <a:srgbClr val="002060"/>
                </a:solidFill>
                <a:latin typeface="Arial" panose="020B0604020202020204" pitchFamily="34" charset="0"/>
                <a:cs typeface="Arial" panose="020B0604020202020204" pitchFamily="34" charset="0"/>
              </a:rPr>
              <a:t>về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nhân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vật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kiện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bối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cảnh</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xuất hiện trong VB đọc. Kĩ năng này g</a:t>
            </a:r>
            <a:r>
              <a:rPr lang="en-US" sz="2400" err="1">
                <a:solidFill>
                  <a:srgbClr val="002060"/>
                </a:solidFill>
                <a:latin typeface="Arial" panose="020B0604020202020204" pitchFamily="34" charset="0"/>
                <a:cs typeface="Arial" panose="020B0604020202020204" pitchFamily="34" charset="0"/>
              </a:rPr>
              <a:t>iúp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người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hiểu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ghi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nhớ</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nhân vật, sự việc, </a:t>
            </a:r>
            <a:r>
              <a:rPr lang="en-US" sz="2400">
                <a:solidFill>
                  <a:srgbClr val="002060"/>
                </a:solidFill>
                <a:latin typeface="Arial" panose="020B0604020202020204" pitchFamily="34" charset="0"/>
                <a:cs typeface="Arial" panose="020B0604020202020204" pitchFamily="34" charset="0"/>
              </a:rPr>
              <a:t>chi </a:t>
            </a:r>
            <a:r>
              <a:rPr lang="en-US" sz="2400" err="1">
                <a:solidFill>
                  <a:srgbClr val="002060"/>
                </a:solidFill>
                <a:latin typeface="Arial" panose="020B0604020202020204" pitchFamily="34" charset="0"/>
                <a:cs typeface="Arial" panose="020B0604020202020204" pitchFamily="34" charset="0"/>
              </a:rPr>
              <a:t>tiết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trình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đọc</a:t>
            </a:r>
            <a:r>
              <a:rPr lang="vi-VN"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dụ</a:t>
            </a:r>
            <a:r>
              <a:rPr lang="en-US" sz="2400">
                <a:solidFill>
                  <a:srgbClr val="002060"/>
                </a:solidFill>
                <a:latin typeface="Arial" panose="020B0604020202020204" pitchFamily="34" charset="0"/>
                <a:cs typeface="Arial" panose="020B0604020202020204" pitchFamily="34" charset="0"/>
              </a:rPr>
              <a:t>: </a:t>
            </a:r>
          </a:p>
          <a:p>
            <a:pPr algn="just">
              <a:lnSpc>
                <a:spcPct val="150000"/>
              </a:lnSpc>
            </a:pPr>
            <a:r>
              <a:rPr lang="en-US" sz="2400" spc="173">
                <a:solidFill>
                  <a:srgbClr val="002060"/>
                </a:solidFill>
                <a:latin typeface="Arial" panose="020B0604020202020204" pitchFamily="34" charset="0"/>
                <a:cs typeface="Arial" panose="020B0604020202020204" pitchFamily="34" charset="0"/>
              </a:rPr>
              <a:t>    </a:t>
            </a:r>
            <a:r>
              <a:rPr lang="en-US" sz="2400" spc="173" err="1">
                <a:solidFill>
                  <a:srgbClr val="002060"/>
                </a:solidFill>
                <a:latin typeface="Arial" panose="020B0604020202020204" pitchFamily="34" charset="0"/>
                <a:cs typeface="Arial" panose="020B0604020202020204" pitchFamily="34" charset="0"/>
              </a:rPr>
              <a:t>Trong</a:t>
            </a:r>
            <a:r>
              <a:rPr lang="en-US" sz="2400"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Truyện</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về</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các</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vị</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thần</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sáng</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tạo</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thế</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giới</a:t>
            </a:r>
            <a:r>
              <a:rPr lang="en-US" sz="2400" i="1"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có</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yêu</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cầu</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hình</a:t>
            </a:r>
            <a:r>
              <a:rPr lang="en-US" sz="2400" spc="-80">
                <a:solidFill>
                  <a:srgbClr val="002060"/>
                </a:solidFill>
                <a:latin typeface="Arial" panose="020B0604020202020204" pitchFamily="34" charset="0"/>
                <a:cs typeface="Arial" panose="020B0604020202020204" pitchFamily="34" charset="0"/>
              </a:rPr>
              <a:t> dung </a:t>
            </a:r>
            <a:r>
              <a:rPr lang="en-US" sz="2400" spc="-80" err="1">
                <a:solidFill>
                  <a:srgbClr val="002060"/>
                </a:solidFill>
                <a:latin typeface="Arial" panose="020B0604020202020204" pitchFamily="34" charset="0"/>
                <a:cs typeface="Arial" panose="020B0604020202020204" pitchFamily="34" charset="0"/>
              </a:rPr>
              <a:t>vóc</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dáng</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và</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những</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hành</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động</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của</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thần</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Trụ</a:t>
            </a: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Trời</a:t>
            </a:r>
            <a:r>
              <a:rPr lang="en-US" sz="2400" spc="-80">
                <a:solidFill>
                  <a:srgbClr val="002060"/>
                </a:solidFill>
                <a:latin typeface="Arial" panose="020B0604020202020204" pitchFamily="34" charset="0"/>
                <a:cs typeface="Arial" panose="020B0604020202020204" pitchFamily="34" charset="0"/>
              </a:rPr>
              <a:t>;…</a:t>
            </a:r>
          </a:p>
          <a:p>
            <a:pPr algn="just">
              <a:lnSpc>
                <a:spcPct val="150000"/>
              </a:lnSpc>
            </a:pPr>
            <a:r>
              <a:rPr lang="en-US" sz="2400" spc="-80">
                <a:solidFill>
                  <a:srgbClr val="002060"/>
                </a:solidFill>
                <a:latin typeface="Arial" panose="020B0604020202020204" pitchFamily="34" charset="0"/>
                <a:cs typeface="Arial" panose="020B0604020202020204" pitchFamily="34" charset="0"/>
              </a:rPr>
              <a:t>       </a:t>
            </a:r>
            <a:r>
              <a:rPr lang="en-US" sz="2400" spc="-80" err="1">
                <a:solidFill>
                  <a:srgbClr val="002060"/>
                </a:solidFill>
                <a:latin typeface="Arial" panose="020B0604020202020204" pitchFamily="34" charset="0"/>
                <a:cs typeface="Arial" panose="020B0604020202020204" pitchFamily="34" charset="0"/>
              </a:rPr>
              <a:t>T</a:t>
            </a:r>
            <a:r>
              <a:rPr lang="en-US" sz="2400" err="1">
                <a:solidFill>
                  <a:srgbClr val="002060"/>
                </a:solidFill>
                <a:latin typeface="Arial" panose="020B0604020202020204" pitchFamily="34" charset="0"/>
                <a:cs typeface="Arial" panose="020B0604020202020204" pitchFamily="34" charset="0"/>
              </a:rPr>
              <a:t>rong</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Chữ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người</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tử</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tù</a:t>
            </a:r>
            <a:r>
              <a:rPr lang="en-US" sz="2400" i="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yêu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hình</a:t>
            </a:r>
            <a:r>
              <a:rPr lang="en-US" sz="2400">
                <a:solidFill>
                  <a:srgbClr val="002060"/>
                </a:solidFill>
                <a:latin typeface="Arial" panose="020B0604020202020204" pitchFamily="34" charset="0"/>
                <a:cs typeface="Arial" panose="020B0604020202020204" pitchFamily="34" charset="0"/>
              </a:rPr>
              <a:t> dung </a:t>
            </a:r>
            <a:r>
              <a:rPr lang="en-US" sz="2400" err="1">
                <a:solidFill>
                  <a:srgbClr val="002060"/>
                </a:solidFill>
                <a:latin typeface="Arial" panose="020B0604020202020204" pitchFamily="34" charset="0"/>
                <a:cs typeface="Arial" panose="020B0604020202020204" pitchFamily="34" charset="0"/>
              </a:rPr>
              <a:t>hoàn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cảnh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cuộc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gặp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gỡ</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giữa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quản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ngục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Huấn</a:t>
            </a:r>
            <a:r>
              <a:rPr lang="en-US" sz="2400">
                <a:solidFill>
                  <a:srgbClr val="002060"/>
                </a:solidFill>
                <a:latin typeface="Arial" panose="020B0604020202020204" pitchFamily="34" charset="0"/>
                <a:cs typeface="Arial" panose="020B0604020202020204" pitchFamily="34" charset="0"/>
              </a:rPr>
              <a:t> Cao;…</a:t>
            </a:r>
          </a:p>
          <a:p>
            <a:pPr algn="just">
              <a:lnSpc>
                <a:spcPct val="150000"/>
              </a:lnSpc>
            </a:pP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GV hướng dẫn HS s</a:t>
            </a:r>
            <a:r>
              <a:rPr lang="en-US" sz="2400">
                <a:solidFill>
                  <a:srgbClr val="002060"/>
                </a:solidFill>
                <a:latin typeface="Arial" panose="020B0604020202020204" pitchFamily="34" charset="0"/>
                <a:cs typeface="Arial" panose="020B0604020202020204" pitchFamily="34" charset="0"/>
              </a:rPr>
              <a:t>ử </a:t>
            </a:r>
            <a:r>
              <a:rPr lang="en-US" sz="2400" err="1">
                <a:solidFill>
                  <a:srgbClr val="002060"/>
                </a:solidFill>
                <a:latin typeface="Arial" panose="020B0604020202020204" pitchFamily="34" charset="0"/>
                <a:cs typeface="Arial" panose="020B0604020202020204" pitchFamily="34" charset="0"/>
              </a:rPr>
              <a:t>dụng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chi </a:t>
            </a:r>
            <a:r>
              <a:rPr lang="en-US" sz="2400" err="1">
                <a:solidFill>
                  <a:srgbClr val="002060"/>
                </a:solidFill>
                <a:latin typeface="Arial" panose="020B0604020202020204" pitchFamily="34" charset="0"/>
                <a:cs typeface="Arial" panose="020B0604020202020204" pitchFamily="34" charset="0"/>
              </a:rPr>
              <a:t>tiết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từ</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cs typeface="Arial" panose="020B0604020202020204" pitchFamily="34" charset="0"/>
              </a:rPr>
              <a:t>VB</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đồng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thời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dụng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những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trải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nghiệm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chính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mình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tạo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ra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hình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ảnh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đầu</a:t>
            </a:r>
            <a:r>
              <a:rPr lang="en-US" sz="2400">
                <a:solidFill>
                  <a:srgbClr val="002060"/>
                </a:solidFill>
                <a:latin typeface="Arial" panose="020B060402020202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66</a:t>
            </a:fld>
            <a:endParaRPr lang="en-US"/>
          </a:p>
        </p:txBody>
      </p:sp>
    </p:spTree>
    <p:extLst>
      <p:ext uri="{BB962C8B-B14F-4D97-AF65-F5344CB8AC3E}">
        <p14:creationId xmlns:p14="http://schemas.microsoft.com/office/powerpoint/2010/main" val="1538072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6000" y="1397001"/>
            <a:ext cx="10160000" cy="4671407"/>
          </a:xfrm>
          <a:prstGeom prst="rect">
            <a:avLst/>
          </a:prstGeom>
        </p:spPr>
        <p:txBody>
          <a:bodyPr wrap="square">
            <a:spAutoFit/>
          </a:bodyPr>
          <a:lstStyle/>
          <a:p>
            <a:pPr algn="just">
              <a:lnSpc>
                <a:spcPct val="150000"/>
              </a:lnSpc>
              <a:spcBef>
                <a:spcPts val="600"/>
              </a:spcBef>
              <a:spcAft>
                <a:spcPts val="600"/>
              </a:spcAft>
              <a:tabLst>
                <a:tab pos="-304784" algn="l"/>
              </a:tabLst>
            </a:pPr>
            <a:r>
              <a:rPr lang="vi-VN" sz="2667">
                <a:latin typeface="Times New Roman" panose="02020603050405020304" pitchFamily="18" charset="0"/>
                <a:ea typeface="Calibri" panose="020F0502020204030204" pitchFamily="34" charset="0"/>
                <a:cs typeface="Times New Roman" panose="02020603050405020304" pitchFamily="18"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Dự</a:t>
            </a:r>
            <a:r>
              <a:rPr lang="en-US"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b="1" err="1">
                <a:solidFill>
                  <a:srgbClr val="002060"/>
                </a:solidFill>
                <a:latin typeface="Arial" panose="020B0604020202020204" pitchFamily="34" charset="0"/>
                <a:ea typeface="Calibri" panose="020F0502020204030204" pitchFamily="34" charset="0"/>
                <a:cs typeface="Arial" panose="020B0604020202020204" pitchFamily="34" charset="0"/>
              </a:rPr>
              <a:t>đoán</a:t>
            </a:r>
            <a:r>
              <a:rPr lang="vi-VN" sz="2400" b="1">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l</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à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đoán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trước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điều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có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xảy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ra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tiếp theo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VB. Kĩ năng này g</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iúp</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tham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chủ</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động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chuyện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phát</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triển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năng</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 suy đoán, làm cho việc đọc trở nên hấp dẫn và thú vị hơn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Ví</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dụ</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600"/>
              </a:spcBef>
              <a:spcAft>
                <a:spcPts val="600"/>
              </a:spcAft>
              <a:tabLst>
                <a:tab pos="-304784" algn="l"/>
              </a:tabLst>
            </a:pP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Chức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phán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sự</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đền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Tản</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Viên</a:t>
            </a:r>
            <a:r>
              <a:rPr lang="en-US" sz="2400" i="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yêu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đoán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cuộc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đấu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tranh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Văn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dưới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cõi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âm</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Trong q</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uá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dự</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đoán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ban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latin typeface="Arial" panose="020B0604020202020204" pitchFamily="34" charset="0"/>
                <a:ea typeface="Calibri" panose="020F0502020204030204" pitchFamily="34" charset="0"/>
                <a:cs typeface="Arial" panose="020B0604020202020204" pitchFamily="34" charset="0"/>
              </a:rPr>
              <a:t>có thể được điều chỉnh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thêm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tin: </a:t>
            </a:r>
            <a:r>
              <a:rPr lang="en-US" sz="2400" err="1">
                <a:solidFill>
                  <a:srgbClr val="002060"/>
                </a:solidFill>
                <a:latin typeface="Arial" panose="020B0604020202020204" pitchFamily="34" charset="0"/>
                <a:cs typeface="Arial" panose="020B0604020202020204" pitchFamily="34" charset="0"/>
              </a:rPr>
              <a:t>Diễn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cuộc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đấu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tranh</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Văn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giống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với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đoán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không</a:t>
            </a:r>
            <a:r>
              <a:rPr lang="en-US" sz="2400">
                <a:solidFill>
                  <a:srgbClr val="002060"/>
                </a:solidFill>
                <a:latin typeface="Arial" panose="020B0604020202020204" pitchFamily="34" charset="0"/>
                <a:cs typeface="Arial" panose="020B0604020202020204" pitchFamily="34" charset="0"/>
              </a:rPr>
              <a:t>?;…</a:t>
            </a:r>
            <a:endParaRPr lang="en-US" sz="240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67</a:t>
            </a:fld>
            <a:endParaRPr lang="en-US"/>
          </a:p>
        </p:txBody>
      </p:sp>
    </p:spTree>
    <p:extLst>
      <p:ext uri="{BB962C8B-B14F-4D97-AF65-F5344CB8AC3E}">
        <p14:creationId xmlns:p14="http://schemas.microsoft.com/office/powerpoint/2010/main" val="3098978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6000" y="1397001"/>
            <a:ext cx="10160000" cy="3970318"/>
          </a:xfrm>
          <a:prstGeom prst="rect">
            <a:avLst/>
          </a:prstGeom>
        </p:spPr>
        <p:txBody>
          <a:bodyPr wrap="square">
            <a:spAutoFit/>
          </a:bodyPr>
          <a:lstStyle/>
          <a:p>
            <a:pPr algn="just">
              <a:lnSpc>
                <a:spcPct val="150000"/>
              </a:lnSpc>
              <a:spcBef>
                <a:spcPts val="600"/>
              </a:spcBef>
              <a:spcAft>
                <a:spcPts val="600"/>
              </a:spcAft>
              <a:tabLst>
                <a:tab pos="-304784" algn="l"/>
              </a:tabLst>
            </a:pP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Trong</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Chữ</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người</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tử</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tù</a:t>
            </a:r>
            <a:r>
              <a:rPr lang="en-US" sz="2400" i="1">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yêu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cầu</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đoán</a:t>
            </a:r>
            <a:r>
              <a:rPr lang="en-US" sz="2400">
                <a:solidFill>
                  <a:srgbClr val="002060"/>
                </a:solidFill>
                <a:latin typeface="Arial" panose="020B0604020202020204" pitchFamily="34" charset="0"/>
                <a:cs typeface="Arial" panose="020B0604020202020204" pitchFamily="34" charset="0"/>
              </a:rPr>
              <a:t>: Theo </a:t>
            </a:r>
            <a:r>
              <a:rPr lang="en-US" sz="2400" err="1">
                <a:solidFill>
                  <a:srgbClr val="002060"/>
                </a:solidFill>
                <a:latin typeface="Arial" panose="020B0604020202020204" pitchFamily="34" charset="0"/>
                <a:cs typeface="Arial" panose="020B0604020202020204" pitchFamily="34" charset="0"/>
              </a:rPr>
              <a:t>bạn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viên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quản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ngục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sẽ</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đối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xử</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với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Huấn</a:t>
            </a:r>
            <a:r>
              <a:rPr lang="en-US" sz="2400">
                <a:solidFill>
                  <a:srgbClr val="002060"/>
                </a:solidFill>
                <a:latin typeface="Arial" panose="020B0604020202020204" pitchFamily="34" charset="0"/>
                <a:cs typeface="Arial" panose="020B0604020202020204" pitchFamily="34" charset="0"/>
              </a:rPr>
              <a:t> Cao </a:t>
            </a:r>
            <a:r>
              <a:rPr lang="en-US" sz="2400" err="1">
                <a:solidFill>
                  <a:srgbClr val="002060"/>
                </a:solidFill>
                <a:latin typeface="Arial" panose="020B0604020202020204" pitchFamily="34" charset="0"/>
                <a:cs typeface="Arial" panose="020B0604020202020204" pitchFamily="34" charset="0"/>
              </a:rPr>
              <a:t>như</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thế</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nào</a:t>
            </a:r>
            <a:r>
              <a:rPr lang="en-US" sz="2400">
                <a:solidFill>
                  <a:srgbClr val="002060"/>
                </a:solidFill>
                <a:latin typeface="Arial" panose="020B0604020202020204" pitchFamily="34" charset="0"/>
                <a:cs typeface="Arial" panose="020B0604020202020204" pitchFamily="34" charset="0"/>
              </a:rPr>
              <a:t>?; Chi </a:t>
            </a:r>
            <a:r>
              <a:rPr lang="en-US" sz="2400" err="1">
                <a:solidFill>
                  <a:srgbClr val="002060"/>
                </a:solidFill>
                <a:latin typeface="Arial" panose="020B0604020202020204" pitchFamily="34" charset="0"/>
                <a:cs typeface="Arial" panose="020B0604020202020204" pitchFamily="34" charset="0"/>
              </a:rPr>
              <a:t>tiết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nào</a:t>
            </a:r>
            <a:r>
              <a:rPr lang="en-US" sz="2400">
                <a:solidFill>
                  <a:srgbClr val="002060"/>
                </a:solidFill>
                <a:latin typeface="Arial" panose="020B0604020202020204" pitchFamily="34" charset="0"/>
                <a:cs typeface="Arial" panose="020B0604020202020204" pitchFamily="34" charset="0"/>
              </a:rPr>
              <a:t> ở </a:t>
            </a:r>
            <a:r>
              <a:rPr lang="en-US" sz="2400" err="1">
                <a:solidFill>
                  <a:srgbClr val="002060"/>
                </a:solidFill>
                <a:latin typeface="Arial" panose="020B0604020202020204" pitchFamily="34" charset="0"/>
                <a:cs typeface="Arial" panose="020B0604020202020204" pitchFamily="34" charset="0"/>
              </a:rPr>
              <a:t>phần</a:t>
            </a:r>
            <a:r>
              <a:rPr lang="en-US" sz="2400">
                <a:solidFill>
                  <a:srgbClr val="002060"/>
                </a:solidFill>
                <a:latin typeface="Arial" panose="020B0604020202020204" pitchFamily="34" charset="0"/>
                <a:cs typeface="Arial" panose="020B0604020202020204" pitchFamily="34" charset="0"/>
              </a:rPr>
              <a:t> 1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khiến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suy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đoán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như</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vậy</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Dự</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đoán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xem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Huấn</a:t>
            </a:r>
            <a:r>
              <a:rPr lang="en-US" sz="2400">
                <a:solidFill>
                  <a:srgbClr val="002060"/>
                </a:solidFill>
                <a:latin typeface="Arial" panose="020B0604020202020204" pitchFamily="34" charset="0"/>
                <a:cs typeface="Arial" panose="020B0604020202020204" pitchFamily="34" charset="0"/>
              </a:rPr>
              <a:t> Cao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bằng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lòng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cho</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chữ</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viên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quản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ngục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không</a:t>
            </a:r>
            <a:r>
              <a:rPr lang="en-US" sz="2400">
                <a:solidFill>
                  <a:srgbClr val="002060"/>
                </a:solidFill>
                <a:latin typeface="Arial" panose="020B0604020202020204" pitchFamily="34" charset="0"/>
                <a:cs typeface="Arial" panose="020B0604020202020204" pitchFamily="34" charset="0"/>
              </a:rPr>
              <a:t>?;…</a:t>
            </a:r>
            <a:r>
              <a:rPr lang="vi-VN" sz="2400">
                <a:solidFill>
                  <a:srgbClr val="002060"/>
                </a:solidFill>
                <a:ea typeface="Calibri" panose="020F0502020204030204" pitchFamily="34" charset="0"/>
                <a:cs typeface="Arial" panose="020B0604020202020204" pitchFamily="34" charset="0"/>
              </a:rPr>
              <a:t> Trong q</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uá</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trình</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vi-VN" sz="2400">
                <a:solidFill>
                  <a:srgbClr val="002060"/>
                </a:solidFill>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những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dự</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đoán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ban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đầu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có thể được điều chỉnh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thêm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tin: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dung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chuyện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kể</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giống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suy</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đoán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bạn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lúc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mới</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nhan</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đề</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tác</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phẩm</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err="1">
                <a:solidFill>
                  <a:srgbClr val="002060"/>
                </a:solidFill>
                <a:latin typeface="Arial" panose="020B0604020202020204" pitchFamily="34" charset="0"/>
                <a:ea typeface="Calibri" panose="020F0502020204030204" pitchFamily="34" charset="0"/>
                <a:cs typeface="Arial" panose="020B0604020202020204" pitchFamily="34" charset="0"/>
              </a:rPr>
              <a:t>không</a:t>
            </a:r>
            <a:r>
              <a:rPr lang="en-US" sz="2400">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3" name="Slide Number Placeholder 2"/>
          <p:cNvSpPr>
            <a:spLocks noGrp="1"/>
          </p:cNvSpPr>
          <p:nvPr>
            <p:ph type="sldNum" sz="quarter" idx="12"/>
          </p:nvPr>
        </p:nvSpPr>
        <p:spPr/>
        <p:txBody>
          <a:bodyPr/>
          <a:lstStyle/>
          <a:p>
            <a:fld id="{0C846248-0222-4A3A-B22E-4E2A0B918D57}" type="slidenum">
              <a:rPr lang="en-US" smtClean="0"/>
              <a:pPr/>
              <a:t>68</a:t>
            </a:fld>
            <a:endParaRPr lang="en-US"/>
          </a:p>
        </p:txBody>
      </p:sp>
    </p:spTree>
    <p:extLst>
      <p:ext uri="{BB962C8B-B14F-4D97-AF65-F5344CB8AC3E}">
        <p14:creationId xmlns:p14="http://schemas.microsoft.com/office/powerpoint/2010/main" val="3890948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19381" y="1403481"/>
            <a:ext cx="9822985" cy="4607287"/>
          </a:xfrm>
          <a:prstGeom prst="rect">
            <a:avLst/>
          </a:prstGeom>
        </p:spPr>
        <p:txBody>
          <a:bodyPr wrap="square">
            <a:spAutoFit/>
          </a:bodyPr>
          <a:lstStyle/>
          <a:p>
            <a:pPr algn="just">
              <a:lnSpc>
                <a:spcPct val="150000"/>
              </a:lnSpc>
              <a:spcBef>
                <a:spcPts val="800"/>
              </a:spcBef>
              <a:spcAft>
                <a:spcPts val="800"/>
              </a:spcAft>
              <a:tabLst>
                <a:tab pos="-304784" algn="l"/>
              </a:tabLst>
            </a:pPr>
            <a:r>
              <a:rPr lang="vi-VN" sz="2400">
                <a:latin typeface="Arial" panose="020B0604020202020204" pitchFamily="34" charset="0"/>
                <a:ea typeface="Calibri" panose="020F0502020204030204" pitchFamily="34" charset="0"/>
                <a:cs typeface="Arial" panose="020B0604020202020204" pitchFamily="34" charset="0"/>
              </a:rPr>
              <a:t>        </a:t>
            </a:r>
            <a:r>
              <a:rPr lang="en-US" sz="2400">
                <a:latin typeface="Arial" panose="020B0604020202020204" pitchFamily="34" charset="0"/>
                <a:ea typeface="Calibri" panose="020F0502020204030204" pitchFamily="34" charset="0"/>
                <a:cs typeface="Arial" panose="020B0604020202020204" pitchFamily="34" charset="0"/>
              </a:rPr>
              <a: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GV hướng dẫn HS d</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ựa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vào</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chi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VB như cách miêu tả bối cảnh và nhân vật,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sự</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việc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đã</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xảy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ra</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và</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hiểu biết, trải nghiệm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chính</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người</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suy</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đoán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spcBef>
                <a:spcPts val="800"/>
              </a:spcBef>
              <a:spcAft>
                <a:spcPts val="800"/>
              </a:spcAft>
              <a:tabLst>
                <a:tab pos="-304784" algn="l"/>
              </a:tabLst>
            </a:pPr>
            <a:r>
              <a:rPr lang="vi-VN" sz="2667">
                <a:solidFill>
                  <a:srgbClr val="002060"/>
                </a:solidFill>
                <a:latin typeface="Arial" panose="020B0604020202020204" pitchFamily="34" charset="0"/>
                <a:cs typeface="Arial" panose="020B0604020202020204" pitchFamily="34" charset="0"/>
              </a:rPr>
              <a:t>      </a:t>
            </a:r>
            <a:r>
              <a:rPr lang="vi-VN" sz="2667">
                <a:latin typeface="Times New Roman" panose="02020603050405020304" pitchFamily="18" charset="0"/>
                <a:ea typeface="Calibri" panose="020F0502020204030204" pitchFamily="34" charset="0"/>
                <a:cs typeface="Times New Roman" panose="02020603050405020304" pitchFamily="18" charset="0"/>
              </a:rPr>
              <a:t> </a:t>
            </a:r>
            <a:r>
              <a:rPr lang="en-US" sz="2667">
                <a:latin typeface="Arial" panose="020B0604020202020204" pitchFamily="34" charset="0"/>
                <a:ea typeface="Calibri" panose="020F0502020204030204" pitchFamily="34" charset="0"/>
                <a:cs typeface="Arial" panose="020B0604020202020204" pitchFamily="34" charset="0"/>
              </a:rPr>
              <a:t>–</a:t>
            </a:r>
            <a:r>
              <a:rPr lang="en-US" sz="2667">
                <a:latin typeface="Times New Roman" panose="02020603050405020304" pitchFamily="18" charset="0"/>
                <a:ea typeface="Calibri" panose="020F0502020204030204" pitchFamily="34" charset="0"/>
                <a:cs typeface="Times New Roman" panose="02020603050405020304" pitchFamily="18" charset="0"/>
              </a:rPr>
              <a:t> </a:t>
            </a:r>
            <a:r>
              <a:rPr lang="en-US" sz="2667" err="1">
                <a:solidFill>
                  <a:srgbClr val="002060"/>
                </a:solidFill>
                <a:latin typeface="Arial" panose="020B0604020202020204" pitchFamily="34" charset="0"/>
                <a:cs typeface="Arial" panose="020B0604020202020204" pitchFamily="34" charset="0"/>
              </a:rPr>
              <a:t>Có</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những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câu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hỏi</a:t>
            </a:r>
            <a:r>
              <a:rPr lang="vi-VN"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yêu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cầu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trong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khi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chỉ</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chú</a:t>
            </a:r>
            <a:r>
              <a:rPr lang="en-US" sz="2667">
                <a:solidFill>
                  <a:srgbClr val="002060"/>
                </a:solidFill>
                <a:latin typeface="Arial" panose="020B0604020202020204" pitchFamily="34" charset="0"/>
                <a:cs typeface="Arial" panose="020B0604020202020204" pitchFamily="34" charset="0"/>
              </a:rPr>
              <a:t> ý </a:t>
            </a:r>
            <a:r>
              <a:rPr lang="en-US" sz="2667" err="1">
                <a:solidFill>
                  <a:srgbClr val="002060"/>
                </a:solidFill>
                <a:latin typeface="Arial" panose="020B0604020202020204" pitchFamily="34" charset="0"/>
                <a:cs typeface="Arial" panose="020B0604020202020204" pitchFamily="34" charset="0"/>
              </a:rPr>
              <a:t>để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tăng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thêm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hiệu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quả</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hiểu</a:t>
            </a:r>
            <a:r>
              <a:rPr lang="en-US" sz="2667">
                <a:solidFill>
                  <a:srgbClr val="002060"/>
                </a:solidFill>
                <a:latin typeface="Arial" panose="020B0604020202020204" pitchFamily="34" charset="0"/>
                <a:cs typeface="Arial" panose="020B0604020202020204" pitchFamily="34" charset="0"/>
              </a:rPr>
              <a:t> (</a:t>
            </a:r>
            <a:r>
              <a:rPr lang="vi-VN" sz="2667" i="1">
                <a:solidFill>
                  <a:srgbClr val="002060"/>
                </a:solidFill>
                <a:latin typeface="Arial" panose="020B0604020202020204" pitchFamily="34" charset="0"/>
                <a:cs typeface="Arial" panose="020B0604020202020204" pitchFamily="34" charset="0"/>
              </a:rPr>
              <a:t>theo dõi,</a:t>
            </a:r>
            <a:r>
              <a:rPr lang="en-US" sz="2667" i="1">
                <a:solidFill>
                  <a:srgbClr val="002060"/>
                </a:solidFill>
                <a:latin typeface="Arial" panose="020B0604020202020204" pitchFamily="34" charset="0"/>
                <a:cs typeface="Arial" panose="020B0604020202020204" pitchFamily="34" charset="0"/>
              </a:rPr>
              <a:t> </a:t>
            </a:r>
            <a:r>
              <a:rPr lang="vi-VN" sz="2667" i="1">
                <a:solidFill>
                  <a:srgbClr val="002060"/>
                </a:solidFill>
                <a:latin typeface="Arial" panose="020B0604020202020204" pitchFamily="34" charset="0"/>
                <a:cs typeface="Arial" panose="020B0604020202020204" pitchFamily="34" charset="0"/>
              </a:rPr>
              <a:t>suy luận,</a:t>
            </a:r>
            <a:r>
              <a:rPr lang="en-US" sz="2667" i="1">
                <a:solidFill>
                  <a:srgbClr val="002060"/>
                </a:solidFill>
                <a:latin typeface="Arial" panose="020B0604020202020204" pitchFamily="34" charset="0"/>
                <a:cs typeface="Arial" panose="020B0604020202020204" pitchFamily="34" charset="0"/>
              </a:rPr>
              <a:t> </a:t>
            </a:r>
            <a:r>
              <a:rPr lang="en-US" sz="2667" i="1" err="1">
                <a:solidFill>
                  <a:srgbClr val="002060"/>
                </a:solidFill>
                <a:latin typeface="Arial" panose="020B0604020202020204" pitchFamily="34" charset="0"/>
                <a:cs typeface="Arial" panose="020B0604020202020204" pitchFamily="34" charset="0"/>
              </a:rPr>
              <a:t>hình</a:t>
            </a:r>
            <a:r>
              <a:rPr lang="en-US" sz="2667" i="1">
                <a:solidFill>
                  <a:srgbClr val="002060"/>
                </a:solidFill>
                <a:latin typeface="Arial" panose="020B0604020202020204" pitchFamily="34" charset="0"/>
                <a:cs typeface="Arial" panose="020B0604020202020204" pitchFamily="34" charset="0"/>
              </a:rPr>
              <a:t> dung</a:t>
            </a:r>
            <a:r>
              <a:rPr lang="vi-VN" sz="2667">
                <a:solidFill>
                  <a:srgbClr val="002060"/>
                </a:solidFill>
                <a:latin typeface="Arial" panose="020B0604020202020204" pitchFamily="34" charset="0"/>
                <a:cs typeface="Arial" panose="020B0604020202020204" pitchFamily="34" charset="0"/>
              </a:rPr>
              <a: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Nhưng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có</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những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câu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hỏi</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có</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dừng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lại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để</a:t>
            </a:r>
            <a:r>
              <a:rPr lang="en-US" sz="2667">
                <a:solidFill>
                  <a:srgbClr val="002060"/>
                </a:solidFill>
                <a:latin typeface="Arial" panose="020B0604020202020204" pitchFamily="34" charset="0"/>
                <a:cs typeface="Arial" panose="020B0604020202020204" pitchFamily="34" charset="0"/>
              </a:rPr>
              <a:t> chia </a:t>
            </a:r>
            <a:r>
              <a:rPr lang="en-US" sz="2667" err="1">
                <a:solidFill>
                  <a:srgbClr val="002060"/>
                </a:solidFill>
                <a:latin typeface="Arial" panose="020B0604020202020204" pitchFamily="34" charset="0"/>
                <a:cs typeface="Arial" panose="020B0604020202020204" pitchFamily="34" charset="0"/>
              </a:rPr>
              <a:t>sẻ</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câu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trả</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lời</a:t>
            </a:r>
            <a:r>
              <a:rPr lang="en-US" sz="2667">
                <a:solidFill>
                  <a:srgbClr val="002060"/>
                </a:solidFill>
                <a:latin typeface="Arial" panose="020B0604020202020204" pitchFamily="34" charset="0"/>
                <a:cs typeface="Arial" panose="020B0604020202020204" pitchFamily="34" charset="0"/>
              </a:rPr>
              <a:t> hay </a:t>
            </a:r>
            <a:r>
              <a:rPr lang="en-US" sz="2667" err="1">
                <a:solidFill>
                  <a:srgbClr val="002060"/>
                </a:solidFill>
                <a:latin typeface="Arial" panose="020B0604020202020204" pitchFamily="34" charset="0"/>
                <a:cs typeface="Arial" panose="020B0604020202020204" pitchFamily="34" charset="0"/>
              </a:rPr>
              <a:t>phản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hồi</a:t>
            </a:r>
            <a:r>
              <a:rPr lang="en-US" sz="2667">
                <a:solidFill>
                  <a:srgbClr val="002060"/>
                </a:solidFill>
                <a:latin typeface="Arial" panose="020B0604020202020204" pitchFamily="34" charset="0"/>
                <a:cs typeface="Arial" panose="020B0604020202020204" pitchFamily="34" charset="0"/>
              </a:rPr>
              <a:t> (</a:t>
            </a:r>
            <a:r>
              <a:rPr lang="en-US" sz="2667" i="1" err="1">
                <a:solidFill>
                  <a:srgbClr val="002060"/>
                </a:solidFill>
                <a:latin typeface="Arial" panose="020B0604020202020204" pitchFamily="34" charset="0"/>
                <a:cs typeface="Arial" panose="020B0604020202020204" pitchFamily="34" charset="0"/>
              </a:rPr>
              <a:t>dự</a:t>
            </a:r>
            <a:r>
              <a:rPr lang="en-US" sz="2667" i="1">
                <a:solidFill>
                  <a:srgbClr val="002060"/>
                </a:solidFill>
                <a:latin typeface="Arial" panose="020B0604020202020204" pitchFamily="34" charset="0"/>
                <a:cs typeface="Arial" panose="020B0604020202020204" pitchFamily="34" charset="0"/>
              </a:rPr>
              <a:t> </a:t>
            </a:r>
            <a:r>
              <a:rPr lang="en-US" sz="2667" i="1" err="1">
                <a:solidFill>
                  <a:srgbClr val="002060"/>
                </a:solidFill>
                <a:latin typeface="Arial" panose="020B0604020202020204" pitchFamily="34" charset="0"/>
                <a:cs typeface="Arial" panose="020B0604020202020204" pitchFamily="34" charset="0"/>
              </a:rPr>
              <a:t>đoán</a:t>
            </a:r>
            <a:r>
              <a:rPr lang="en-US" sz="2667" i="1">
                <a:solidFill>
                  <a:srgbClr val="002060"/>
                </a:solidFill>
                <a:latin typeface="Arial" panose="020B0604020202020204" pitchFamily="34" charset="0"/>
                <a:cs typeface="Arial" panose="020B0604020202020204" pitchFamily="34" charset="0"/>
              </a:rPr>
              <a:t>, </a:t>
            </a:r>
            <a:r>
              <a:rPr lang="en-US" sz="2667" i="1" err="1">
                <a:solidFill>
                  <a:srgbClr val="002060"/>
                </a:solidFill>
                <a:latin typeface="Arial" panose="020B0604020202020204" pitchFamily="34" charset="0"/>
                <a:cs typeface="Arial" panose="020B0604020202020204" pitchFamily="34" charset="0"/>
              </a:rPr>
              <a:t>đối</a:t>
            </a:r>
            <a:r>
              <a:rPr lang="en-US" sz="2667" i="1">
                <a:solidFill>
                  <a:srgbClr val="002060"/>
                </a:solidFill>
                <a:latin typeface="Arial" panose="020B0604020202020204" pitchFamily="34" charset="0"/>
                <a:cs typeface="Arial" panose="020B0604020202020204" pitchFamily="34" charset="0"/>
              </a:rPr>
              <a:t> </a:t>
            </a:r>
            <a:r>
              <a:rPr lang="en-US" sz="2667" i="1" err="1">
                <a:solidFill>
                  <a:srgbClr val="002060"/>
                </a:solidFill>
                <a:latin typeface="Arial" panose="020B0604020202020204" pitchFamily="34" charset="0"/>
                <a:cs typeface="Arial" panose="020B0604020202020204" pitchFamily="34" charset="0"/>
              </a:rPr>
              <a:t>chiếu</a:t>
            </a:r>
            <a:r>
              <a:rPr lang="en-US" sz="2667">
                <a:solidFill>
                  <a:srgbClr val="002060"/>
                </a:solidFill>
                <a:latin typeface="Arial" panose="020B0604020202020204" pitchFamily="34" charset="0"/>
                <a:cs typeface="Arial" panose="020B0604020202020204" pitchFamily="34" charset="0"/>
              </a:rPr>
              <a:t>,…). </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69</a:t>
            </a:fld>
            <a:endParaRPr lang="en-US"/>
          </a:p>
        </p:txBody>
      </p:sp>
    </p:spTree>
    <p:extLst>
      <p:ext uri="{BB962C8B-B14F-4D97-AF65-F5344CB8AC3E}">
        <p14:creationId xmlns:p14="http://schemas.microsoft.com/office/powerpoint/2010/main" val="13673297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551"/>
            <a:ext cx="12198284" cy="6858000"/>
          </a:xfrm>
          <a:prstGeom prst="rect">
            <a:avLst/>
          </a:prstGeom>
        </p:spPr>
      </p:pic>
      <p:sp>
        <p:nvSpPr>
          <p:cNvPr id="5" name="Rectangle 4"/>
          <p:cNvSpPr/>
          <p:nvPr/>
        </p:nvSpPr>
        <p:spPr>
          <a:xfrm>
            <a:off x="812800" y="1295400"/>
            <a:ext cx="10769600" cy="4852739"/>
          </a:xfrm>
          <a:prstGeom prst="rect">
            <a:avLst/>
          </a:prstGeom>
        </p:spPr>
        <p:txBody>
          <a:bodyPr wrap="square">
            <a:spAutoFit/>
          </a:bodyPr>
          <a:lstStyle/>
          <a:p>
            <a:pPr algn="ctr">
              <a:lnSpc>
                <a:spcPct val="150000"/>
              </a:lnSpc>
              <a:spcBef>
                <a:spcPts val="800"/>
              </a:spcBef>
              <a:spcAft>
                <a:spcPts val="800"/>
              </a:spcAft>
            </a:pPr>
            <a:r>
              <a:rPr lang="en-US" sz="3200" b="1">
                <a:solidFill>
                  <a:srgbClr val="002060"/>
                </a:solidFill>
              </a:rPr>
              <a:t>NỘI DUNG TẬP HUẤN</a:t>
            </a:r>
          </a:p>
          <a:p>
            <a:pPr algn="just">
              <a:lnSpc>
                <a:spcPct val="150000"/>
              </a:lnSpc>
              <a:spcBef>
                <a:spcPts val="800"/>
              </a:spcBef>
              <a:spcAft>
                <a:spcPts val="800"/>
              </a:spcAft>
            </a:pPr>
            <a:r>
              <a:rPr lang="en-US" sz="3200" b="1">
                <a:solidFill>
                  <a:srgbClr val="002060"/>
                </a:solidFill>
              </a:rPr>
              <a:t>   1. </a:t>
            </a:r>
            <a:r>
              <a:rPr lang="en-US" sz="3200" b="1" err="1">
                <a:solidFill>
                  <a:srgbClr val="002060"/>
                </a:solidFill>
              </a:rPr>
              <a:t>Giới</a:t>
            </a:r>
            <a:r>
              <a:rPr lang="en-US" sz="3200" b="1">
                <a:solidFill>
                  <a:srgbClr val="002060"/>
                </a:solidFill>
              </a:rPr>
              <a:t> </a:t>
            </a:r>
            <a:r>
              <a:rPr lang="en-US" sz="3200" b="1" err="1">
                <a:solidFill>
                  <a:srgbClr val="002060"/>
                </a:solidFill>
              </a:rPr>
              <a:t>thiệu</a:t>
            </a:r>
            <a:r>
              <a:rPr lang="en-US" sz="3200" b="1">
                <a:solidFill>
                  <a:srgbClr val="002060"/>
                </a:solidFill>
              </a:rPr>
              <a:t> </a:t>
            </a:r>
            <a:r>
              <a:rPr lang="en-US" sz="3200" b="1" err="1">
                <a:solidFill>
                  <a:srgbClr val="002060"/>
                </a:solidFill>
              </a:rPr>
              <a:t>chung</a:t>
            </a:r>
            <a:r>
              <a:rPr lang="en-US" sz="3200" b="1">
                <a:solidFill>
                  <a:srgbClr val="002060"/>
                </a:solidFill>
              </a:rPr>
              <a:t> </a:t>
            </a:r>
            <a:r>
              <a:rPr lang="en-US" sz="3200" b="1" err="1">
                <a:solidFill>
                  <a:srgbClr val="002060"/>
                </a:solidFill>
              </a:rPr>
              <a:t>về</a:t>
            </a:r>
            <a:r>
              <a:rPr lang="en-US" sz="3200" b="1">
                <a:solidFill>
                  <a:srgbClr val="002060"/>
                </a:solidFill>
              </a:rPr>
              <a:t> </a:t>
            </a:r>
            <a:r>
              <a:rPr lang="en-US" sz="3200" b="1" i="1" err="1">
                <a:solidFill>
                  <a:srgbClr val="002060"/>
                </a:solidFill>
              </a:rPr>
              <a:t>Ngữ</a:t>
            </a:r>
            <a:r>
              <a:rPr lang="en-US" sz="3200" b="1" i="1">
                <a:solidFill>
                  <a:srgbClr val="002060"/>
                </a:solidFill>
              </a:rPr>
              <a:t> </a:t>
            </a:r>
            <a:r>
              <a:rPr lang="en-US" sz="3200" b="1" i="1" err="1">
                <a:solidFill>
                  <a:srgbClr val="002060"/>
                </a:solidFill>
              </a:rPr>
              <a:t>văn</a:t>
            </a:r>
            <a:r>
              <a:rPr lang="en-US" sz="3200" b="1" i="1">
                <a:solidFill>
                  <a:srgbClr val="002060"/>
                </a:solidFill>
              </a:rPr>
              <a:t> 10</a:t>
            </a:r>
          </a:p>
          <a:p>
            <a:pPr algn="just">
              <a:lnSpc>
                <a:spcPct val="150000"/>
              </a:lnSpc>
              <a:spcBef>
                <a:spcPts val="800"/>
              </a:spcBef>
              <a:spcAft>
                <a:spcPts val="800"/>
              </a:spcAft>
            </a:pPr>
            <a:r>
              <a:rPr lang="en-US" sz="3200" b="1">
                <a:solidFill>
                  <a:srgbClr val="002060"/>
                </a:solidFill>
              </a:rPr>
              <a:t>   2. </a:t>
            </a:r>
            <a:r>
              <a:rPr lang="en-US" sz="3200" b="1" err="1">
                <a:solidFill>
                  <a:srgbClr val="002060"/>
                </a:solidFill>
              </a:rPr>
              <a:t>Hướng</a:t>
            </a:r>
            <a:r>
              <a:rPr lang="en-US" sz="3200" b="1">
                <a:solidFill>
                  <a:srgbClr val="002060"/>
                </a:solidFill>
              </a:rPr>
              <a:t> </a:t>
            </a:r>
            <a:r>
              <a:rPr lang="en-US" sz="3200" b="1" err="1">
                <a:solidFill>
                  <a:srgbClr val="002060"/>
                </a:solidFill>
              </a:rPr>
              <a:t>dẫn</a:t>
            </a:r>
            <a:r>
              <a:rPr lang="en-US" sz="3200" b="1">
                <a:solidFill>
                  <a:srgbClr val="002060"/>
                </a:solidFill>
              </a:rPr>
              <a:t> </a:t>
            </a:r>
            <a:r>
              <a:rPr lang="en-US" sz="3200" b="1" err="1">
                <a:solidFill>
                  <a:srgbClr val="002060"/>
                </a:solidFill>
              </a:rPr>
              <a:t>tổ</a:t>
            </a:r>
            <a:r>
              <a:rPr lang="en-US" sz="3200" b="1">
                <a:solidFill>
                  <a:srgbClr val="002060"/>
                </a:solidFill>
              </a:rPr>
              <a:t> </a:t>
            </a:r>
            <a:r>
              <a:rPr lang="en-US" sz="3200" b="1" err="1">
                <a:solidFill>
                  <a:srgbClr val="002060"/>
                </a:solidFill>
              </a:rPr>
              <a:t>chức</a:t>
            </a:r>
            <a:r>
              <a:rPr lang="en-US" sz="3200" b="1">
                <a:solidFill>
                  <a:srgbClr val="002060"/>
                </a:solidFill>
              </a:rPr>
              <a:t> </a:t>
            </a:r>
            <a:r>
              <a:rPr lang="en-US" sz="3200" b="1" err="1">
                <a:solidFill>
                  <a:srgbClr val="002060"/>
                </a:solidFill>
              </a:rPr>
              <a:t>dạy</a:t>
            </a:r>
            <a:r>
              <a:rPr lang="en-US" sz="3200" b="1">
                <a:solidFill>
                  <a:srgbClr val="002060"/>
                </a:solidFill>
              </a:rPr>
              <a:t> </a:t>
            </a:r>
            <a:r>
              <a:rPr lang="en-US" sz="3200" b="1" err="1">
                <a:solidFill>
                  <a:srgbClr val="002060"/>
                </a:solidFill>
              </a:rPr>
              <a:t>học</a:t>
            </a:r>
            <a:r>
              <a:rPr lang="en-US" sz="3200" b="1">
                <a:solidFill>
                  <a:srgbClr val="002060"/>
                </a:solidFill>
              </a:rPr>
              <a:t> </a:t>
            </a:r>
            <a:r>
              <a:rPr lang="en-US" sz="3200" b="1" err="1">
                <a:solidFill>
                  <a:srgbClr val="002060"/>
                </a:solidFill>
              </a:rPr>
              <a:t>và</a:t>
            </a:r>
            <a:r>
              <a:rPr lang="en-US" sz="3200" b="1">
                <a:solidFill>
                  <a:srgbClr val="002060"/>
                </a:solidFill>
              </a:rPr>
              <a:t> </a:t>
            </a:r>
            <a:r>
              <a:rPr lang="en-US" sz="3200" b="1" err="1">
                <a:solidFill>
                  <a:srgbClr val="002060"/>
                </a:solidFill>
              </a:rPr>
              <a:t>đánh</a:t>
            </a:r>
            <a:r>
              <a:rPr lang="en-US" sz="3200" b="1">
                <a:solidFill>
                  <a:srgbClr val="002060"/>
                </a:solidFill>
              </a:rPr>
              <a:t> </a:t>
            </a:r>
            <a:r>
              <a:rPr lang="en-US" sz="3200" b="1" err="1">
                <a:solidFill>
                  <a:srgbClr val="002060"/>
                </a:solidFill>
              </a:rPr>
              <a:t>giá</a:t>
            </a:r>
            <a:r>
              <a:rPr lang="en-US" sz="3200" b="1">
                <a:solidFill>
                  <a:srgbClr val="002060"/>
                </a:solidFill>
              </a:rPr>
              <a:t> </a:t>
            </a:r>
            <a:r>
              <a:rPr lang="en-US" sz="3200" b="1" err="1">
                <a:solidFill>
                  <a:srgbClr val="002060"/>
                </a:solidFill>
              </a:rPr>
              <a:t>kết</a:t>
            </a:r>
            <a:r>
              <a:rPr lang="en-US" sz="3200" b="1">
                <a:solidFill>
                  <a:srgbClr val="002060"/>
                </a:solidFill>
              </a:rPr>
              <a:t> </a:t>
            </a:r>
            <a:r>
              <a:rPr lang="en-US" sz="3200" b="1" err="1">
                <a:solidFill>
                  <a:srgbClr val="002060"/>
                </a:solidFill>
              </a:rPr>
              <a:t>quả</a:t>
            </a:r>
            <a:endParaRPr lang="en-US" sz="3200" b="1">
              <a:solidFill>
                <a:srgbClr val="002060"/>
              </a:solidFill>
            </a:endParaRPr>
          </a:p>
          <a:p>
            <a:pPr algn="just">
              <a:lnSpc>
                <a:spcPct val="150000"/>
              </a:lnSpc>
              <a:spcBef>
                <a:spcPts val="800"/>
              </a:spcBef>
              <a:spcAft>
                <a:spcPts val="800"/>
              </a:spcAft>
            </a:pPr>
            <a:r>
              <a:rPr lang="en-US" sz="3200" b="1">
                <a:solidFill>
                  <a:srgbClr val="002060"/>
                </a:solidFill>
              </a:rPr>
              <a:t>   3. </a:t>
            </a:r>
            <a:r>
              <a:rPr lang="en-US" sz="3200" b="1" err="1">
                <a:solidFill>
                  <a:srgbClr val="002060"/>
                </a:solidFill>
              </a:rPr>
              <a:t>Phân</a:t>
            </a:r>
            <a:r>
              <a:rPr lang="en-US" sz="3200" b="1">
                <a:solidFill>
                  <a:srgbClr val="002060"/>
                </a:solidFill>
              </a:rPr>
              <a:t> </a:t>
            </a:r>
            <a:r>
              <a:rPr lang="en-US" sz="3200" b="1" err="1">
                <a:solidFill>
                  <a:srgbClr val="002060"/>
                </a:solidFill>
              </a:rPr>
              <a:t>tích</a:t>
            </a:r>
            <a:r>
              <a:rPr lang="en-US" sz="3200" b="1">
                <a:solidFill>
                  <a:srgbClr val="002060"/>
                </a:solidFill>
              </a:rPr>
              <a:t> video </a:t>
            </a:r>
            <a:r>
              <a:rPr lang="en-US" sz="3200" b="1" err="1">
                <a:solidFill>
                  <a:srgbClr val="002060"/>
                </a:solidFill>
              </a:rPr>
              <a:t>bài</a:t>
            </a:r>
            <a:r>
              <a:rPr lang="en-US" sz="3200" b="1">
                <a:solidFill>
                  <a:srgbClr val="002060"/>
                </a:solidFill>
              </a:rPr>
              <a:t> </a:t>
            </a:r>
            <a:r>
              <a:rPr lang="en-US" sz="3200" b="1" err="1">
                <a:solidFill>
                  <a:srgbClr val="002060"/>
                </a:solidFill>
              </a:rPr>
              <a:t>dạy</a:t>
            </a:r>
            <a:r>
              <a:rPr lang="en-US" sz="3200" b="1">
                <a:solidFill>
                  <a:srgbClr val="002060"/>
                </a:solidFill>
              </a:rPr>
              <a:t> minh </a:t>
            </a:r>
            <a:r>
              <a:rPr lang="en-US" sz="3200" b="1" err="1">
                <a:solidFill>
                  <a:srgbClr val="002060"/>
                </a:solidFill>
              </a:rPr>
              <a:t>hoạ</a:t>
            </a:r>
            <a:endParaRPr lang="en-US" sz="3200" b="1">
              <a:solidFill>
                <a:srgbClr val="002060"/>
              </a:solidFill>
            </a:endParaRPr>
          </a:p>
          <a:p>
            <a:pPr>
              <a:lnSpc>
                <a:spcPct val="150000"/>
              </a:lnSpc>
              <a:spcBef>
                <a:spcPts val="800"/>
              </a:spcBef>
              <a:spcAft>
                <a:spcPts val="800"/>
              </a:spcAft>
            </a:pPr>
            <a:r>
              <a:rPr lang="en-US" sz="4267">
                <a:solidFill>
                  <a:srgbClr val="002060"/>
                </a:solidFill>
                <a:latin typeface="Arial" panose="020B0604020202020204" pitchFamily="34" charset="0"/>
                <a:cs typeface="Arial" panose="020B0604020202020204" pitchFamily="34" charset="0"/>
              </a:rPr>
              <a:t> </a:t>
            </a:r>
            <a:r>
              <a:rPr lang="en-US" sz="3200">
                <a:solidFill>
                  <a:srgbClr val="002060"/>
                </a:solidFill>
                <a:latin typeface="Arial" panose="020B0604020202020204" pitchFamily="34" charset="0"/>
                <a:cs typeface="Arial" panose="020B0604020202020204" pitchFamily="34" charset="0"/>
              </a:rPr>
              <a:t>         </a:t>
            </a:r>
            <a:endParaRPr lang="vi-VN" sz="4000">
              <a:solidFill>
                <a:srgbClr val="002060"/>
              </a:solidFill>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7</a:t>
            </a:fld>
            <a:endParaRPr lang="en-US"/>
          </a:p>
        </p:txBody>
      </p:sp>
    </p:spTree>
    <p:extLst>
      <p:ext uri="{BB962C8B-B14F-4D97-AF65-F5344CB8AC3E}">
        <p14:creationId xmlns:p14="http://schemas.microsoft.com/office/powerpoint/2010/main" val="319793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25949" y="1130328"/>
            <a:ext cx="10333818" cy="4821833"/>
          </a:xfrm>
          <a:prstGeom prst="rect">
            <a:avLst/>
          </a:prstGeom>
        </p:spPr>
        <p:txBody>
          <a:bodyPr wrap="square">
            <a:spAutoFit/>
          </a:bodyPr>
          <a:lstStyle/>
          <a:p>
            <a:pPr algn="just">
              <a:lnSpc>
                <a:spcPct val="150000"/>
              </a:lnSpc>
              <a:spcBef>
                <a:spcPts val="800"/>
              </a:spcBef>
              <a:spcAft>
                <a:spcPts val="800"/>
              </a:spcAft>
              <a:tabLst>
                <a:tab pos="-304784" algn="l"/>
              </a:tabLst>
            </a:pPr>
            <a:r>
              <a:rPr lang="vi-VN" sz="2667"/>
              <a:t>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mẫu</a:t>
            </a:r>
            <a:r>
              <a:rPr lang="en-US" sz="2800">
                <a:solidFill>
                  <a:srgbClr val="002060"/>
                </a:solidFill>
                <a:latin typeface="Arial" panose="020B0604020202020204" pitchFamily="34" charset="0"/>
                <a:cs typeface="Arial" panose="020B0604020202020204" pitchFamily="34" charset="0"/>
              </a:rPr>
              <a:t> hay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khi</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thành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tiếng</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thỉnh thoảng </a:t>
            </a:r>
            <a:r>
              <a:rPr lang="en-US" sz="2800">
                <a:solidFill>
                  <a:srgbClr val="002060"/>
                </a:solidFill>
                <a:latin typeface="Arial" panose="020B0604020202020204" pitchFamily="34" charset="0"/>
                <a:cs typeface="Arial" panose="020B0604020202020204" pitchFamily="34" charset="0"/>
              </a:rPr>
              <a:t>GV </a:t>
            </a:r>
            <a:r>
              <a:rPr lang="en-US" sz="2800" err="1">
                <a:solidFill>
                  <a:srgbClr val="002060"/>
                </a:solidFill>
                <a:latin typeface="Arial" panose="020B0604020202020204" pitchFamily="34" charset="0"/>
                <a:cs typeface="Arial" panose="020B0604020202020204" pitchFamily="34" charset="0"/>
              </a:rPr>
              <a:t>có</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thể</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diễn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giải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lại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cho</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nghe</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những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gì</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diễn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ra</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đầu</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với tư cách </a:t>
            </a:r>
            <a:r>
              <a:rPr lang="en-US" sz="2800" err="1">
                <a:solidFill>
                  <a:srgbClr val="002060"/>
                </a:solidFill>
                <a:latin typeface="Arial" panose="020B0604020202020204" pitchFamily="34" charset="0"/>
                <a:cs typeface="Arial" panose="020B0604020202020204" pitchFamily="34" charset="0"/>
              </a:rPr>
              <a:t>một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người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có</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kinh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nghiệm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gặp</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những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câu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hỏi</a:t>
            </a:r>
            <a:r>
              <a:rPr lang="en-US" sz="2800">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Trong</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khi</a:t>
            </a:r>
            <a:r>
              <a:rPr lang="en-US" sz="2800" i="1">
                <a:solidFill>
                  <a:srgbClr val="002060"/>
                </a:solidFill>
                <a:latin typeface="Arial" panose="020B0604020202020204" pitchFamily="34" charset="0"/>
                <a:cs typeface="Arial" panose="020B0604020202020204" pitchFamily="34" charset="0"/>
              </a:rPr>
              <a:t> </a:t>
            </a:r>
            <a:r>
              <a:rPr lang="en-US" sz="2800" i="1"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endParaRPr lang="vi-VN" sz="2800">
              <a:solidFill>
                <a:srgbClr val="002060"/>
              </a:solidFill>
              <a:latin typeface="Arial" panose="020B0604020202020204" pitchFamily="34" charset="0"/>
              <a:cs typeface="Arial" panose="020B0604020202020204" pitchFamily="34" charset="0"/>
            </a:endParaRPr>
          </a:p>
          <a:p>
            <a:pPr algn="just">
              <a:lnSpc>
                <a:spcPct val="150000"/>
              </a:lnSpc>
              <a:spcBef>
                <a:spcPts val="800"/>
              </a:spcBef>
              <a:spcAft>
                <a:spcPts val="800"/>
              </a:spcAft>
              <a:tabLst>
                <a:tab pos="-304784" algn="l"/>
              </a:tabLst>
            </a:pPr>
            <a:r>
              <a:rPr lang="vi-VN"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Cùng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với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hoạt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động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GV </a:t>
            </a:r>
            <a:r>
              <a:rPr lang="vi-VN" sz="2800">
                <a:solidFill>
                  <a:srgbClr val="002060"/>
                </a:solidFill>
                <a:latin typeface="Arial" panose="020B0604020202020204" pitchFamily="34" charset="0"/>
                <a:cs typeface="Arial" panose="020B0604020202020204" pitchFamily="34" charset="0"/>
              </a:rPr>
              <a:t>cần </a:t>
            </a:r>
            <a:r>
              <a:rPr lang="en-US" sz="2800" err="1">
                <a:solidFill>
                  <a:srgbClr val="002060"/>
                </a:solidFill>
                <a:latin typeface="Arial" panose="020B0604020202020204" pitchFamily="34" charset="0"/>
                <a:cs typeface="Arial" panose="020B0604020202020204" pitchFamily="34" charset="0"/>
              </a:rPr>
              <a:t>hướng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dẫn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để</a:t>
            </a:r>
            <a:r>
              <a:rPr lang="en-US" sz="2800">
                <a:solidFill>
                  <a:srgbClr val="002060"/>
                </a:solidFill>
                <a:latin typeface="Arial" panose="020B0604020202020204" pitchFamily="34" charset="0"/>
                <a:cs typeface="Arial" panose="020B0604020202020204" pitchFamily="34" charset="0"/>
              </a:rPr>
              <a:t> HS </a:t>
            </a:r>
            <a:r>
              <a:rPr lang="en-US" sz="2800" err="1">
                <a:solidFill>
                  <a:srgbClr val="002060"/>
                </a:solidFill>
                <a:latin typeface="Arial" panose="020B0604020202020204" pitchFamily="34" charset="0"/>
                <a:cs typeface="Arial" panose="020B0604020202020204" pitchFamily="34" charset="0"/>
              </a:rPr>
              <a:t>có</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kĩ</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năng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chủ</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động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tìm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hiểu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từ</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ngữ</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đã</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được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chú</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thích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hoặc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tự</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tìm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hiểu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thêm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những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từ</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ngữ</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mới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khó</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trong</a:t>
            </a:r>
            <a:r>
              <a:rPr lang="en-US" sz="2800">
                <a:solidFill>
                  <a:srgbClr val="002060"/>
                </a:solidFill>
                <a:latin typeface="Arial" panose="020B0604020202020204" pitchFamily="34" charset="0"/>
                <a:cs typeface="Arial" panose="020B0604020202020204" pitchFamily="34" charset="0"/>
              </a:rPr>
              <a:t> VB.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70</a:t>
            </a:fld>
            <a:endParaRPr lang="en-US"/>
          </a:p>
        </p:txBody>
      </p:sp>
    </p:spTree>
    <p:extLst>
      <p:ext uri="{BB962C8B-B14F-4D97-AF65-F5344CB8AC3E}">
        <p14:creationId xmlns:p14="http://schemas.microsoft.com/office/powerpoint/2010/main" val="13717149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 y="-92364"/>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4" y="1313680"/>
            <a:ext cx="10270385" cy="3600986"/>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r>
              <a:rPr lang="en-US" sz="2667" err="1">
                <a:solidFill>
                  <a:srgbClr val="002060"/>
                </a:solidFill>
              </a:rPr>
              <a:t>Bước</a:t>
            </a:r>
            <a:r>
              <a:rPr lang="en-US" sz="2667">
                <a:solidFill>
                  <a:srgbClr val="002060"/>
                </a:solidFill>
              </a:rPr>
              <a:t> 3: </a:t>
            </a:r>
            <a:r>
              <a:rPr lang="en-US" sz="2667" i="1">
                <a:solidFill>
                  <a:srgbClr val="002060"/>
                </a:solidFill>
              </a:rPr>
              <a:t>S</a:t>
            </a:r>
            <a:r>
              <a:rPr lang="vi-VN" sz="2667" i="1">
                <a:solidFill>
                  <a:srgbClr val="002060"/>
                </a:solidFill>
                <a:latin typeface="Arial" panose="020B0604020202020204" pitchFamily="34" charset="0"/>
                <a:cs typeface="Arial" panose="020B0604020202020204" pitchFamily="34" charset="0"/>
              </a:rPr>
              <a:t>au khi đọc</a:t>
            </a:r>
            <a:endParaRPr lang="en-US" sz="2667" i="1">
              <a:solidFill>
                <a:srgbClr val="002060"/>
              </a:solidFill>
              <a:latin typeface="Arial" panose="020B0604020202020204" pitchFamily="34" charset="0"/>
              <a:cs typeface="Arial" panose="020B0604020202020204" pitchFamily="34" charset="0"/>
            </a:endParaRPr>
          </a:p>
          <a:p>
            <a:pPr algn="just">
              <a:lnSpc>
                <a:spcPct val="150000"/>
              </a:lnSpc>
            </a:pPr>
            <a:r>
              <a:rPr lang="en-US" sz="2400">
                <a:solidFill>
                  <a:srgbClr val="002060"/>
                </a:solidFill>
                <a:latin typeface="Arial" panose="020B0604020202020204" pitchFamily="34" charset="0"/>
                <a:cs typeface="Arial" panose="020B0604020202020204" pitchFamily="34" charset="0"/>
              </a:rPr>
              <a:t>       </a:t>
            </a:r>
            <a:r>
              <a:rPr lang="en-US" sz="2400">
                <a:latin typeface="Arial" panose="020B0604020202020204" pitchFamily="34" charset="0"/>
                <a:ea typeface="Calibri" panose="020F0502020204030204" pitchFamily="34" charset="0"/>
                <a:cs typeface="Arial" panose="020B0604020202020204" pitchFamily="34" charset="0"/>
              </a:rPr>
              <a: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vi-VN" sz="2400">
                <a:solidFill>
                  <a:srgbClr val="002060"/>
                </a:solidFill>
                <a:latin typeface="Arial" panose="020B0604020202020204" pitchFamily="34" charset="0"/>
                <a:cs typeface="Arial" panose="020B0604020202020204" pitchFamily="34" charset="0"/>
              </a:rPr>
              <a:t>HS được khám phá sâu nội dung và hình thức của VB</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thông</a:t>
            </a:r>
            <a:r>
              <a:rPr lang="en-US" sz="2400">
                <a:solidFill>
                  <a:srgbClr val="002060"/>
                </a:solidFill>
                <a:latin typeface="Arial" panose="020B0604020202020204" pitchFamily="34" charset="0"/>
                <a:cs typeface="Arial" panose="020B0604020202020204" pitchFamily="34" charset="0"/>
              </a:rPr>
              <a:t> qua h</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ệ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thống</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hỏi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bám</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sát</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đạt</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bài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trong</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đó</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yêu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cầu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nhận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biết</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mã</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thể</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loại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400">
                <a:latin typeface="Arial" panose="020B0604020202020204" pitchFamily="34" charset="0"/>
                <a:ea typeface="Calibri" panose="020F0502020204030204" pitchFamily="34" charset="0"/>
                <a:cs typeface="Arial" panose="020B0604020202020204" pitchFamily="34" charset="0"/>
              </a:rPr>
              <a:t>–</a:t>
            </a:r>
            <a:r>
              <a:rPr lang="en-US" sz="2400">
                <a:latin typeface="Times New Roman" panose="02020603050405020304" pitchFamily="18" charset="0"/>
                <a:ea typeface="Calibri" panose="020F0502020204030204" pitchFamily="34" charset="0"/>
                <a:cs typeface="Times New Roman" panose="02020603050405020304" pitchFamily="18" charset="0"/>
              </a:rPr>
              <a:t> </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GV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cần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luyện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cho</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HS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thói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quen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đọc</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kĩ</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VB,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nhớ</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chi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tiết</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trả</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lời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câu</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hỏi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giúp</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em</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liên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hệ</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nội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dung</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VB</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với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kiến</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thức</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trải</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err="1">
                <a:solidFill>
                  <a:srgbClr val="002060"/>
                </a:solidFill>
                <a:latin typeface="Arial" panose="020B0604020202020204" pitchFamily="34" charset="0"/>
                <a:ea typeface="Calibri" panose="020F0502020204030204" pitchFamily="34" charset="0"/>
                <a:cs typeface="Arial" panose="020B0604020202020204" pitchFamily="34" charset="0"/>
              </a:rPr>
              <a:t>nghiệm</a:t>
            </a: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400">
                <a:solidFill>
                  <a:srgbClr val="002060"/>
                </a:solidFill>
                <a:ea typeface="Calibri" panose="020F0502020204030204" pitchFamily="34" charset="0"/>
                <a:cs typeface="Arial" panose="020B0604020202020204" pitchFamily="34" charset="0"/>
              </a:rPr>
              <a:t>đã có.</a:t>
            </a:r>
            <a:endParaRPr lang="en-US" sz="2400" b="1">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71</a:t>
            </a:fld>
            <a:endParaRPr lang="en-US"/>
          </a:p>
        </p:txBody>
      </p:sp>
    </p:spTree>
    <p:extLst>
      <p:ext uri="{BB962C8B-B14F-4D97-AF65-F5344CB8AC3E}">
        <p14:creationId xmlns:p14="http://schemas.microsoft.com/office/powerpoint/2010/main" val="5453003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3" y="-227588"/>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4021394" y="377137"/>
            <a:ext cx="5529006" cy="502766"/>
          </a:xfrm>
          <a:prstGeom prst="rect">
            <a:avLst/>
          </a:prstGeom>
        </p:spPr>
        <p:txBody>
          <a:bodyPr wrap="square">
            <a:spAutoFit/>
          </a:bodyPr>
          <a:lstStyle/>
          <a:p>
            <a:r>
              <a:rPr lang="en-US" sz="2667" b="1">
                <a:solidFill>
                  <a:srgbClr val="002060"/>
                </a:solidFill>
                <a:latin typeface="Arial" panose="020B0604020202020204" pitchFamily="34" charset="0"/>
                <a:cs typeface="Arial" panose="020B0604020202020204" pitchFamily="34" charset="0"/>
              </a:rPr>
              <a:t>CÂU HỎI SAU KHI ĐỌC</a:t>
            </a:r>
          </a:p>
        </p:txBody>
      </p:sp>
      <p:sp>
        <p:nvSpPr>
          <p:cNvPr id="6" name="Rectangle 5"/>
          <p:cNvSpPr/>
          <p:nvPr/>
        </p:nvSpPr>
        <p:spPr>
          <a:xfrm>
            <a:off x="711200" y="1092200"/>
            <a:ext cx="10668000" cy="5037341"/>
          </a:xfrm>
          <a:prstGeom prst="rect">
            <a:avLst/>
          </a:prstGeom>
        </p:spPr>
        <p:txBody>
          <a:bodyPr wrap="square">
            <a:spAutoFit/>
          </a:bodyPr>
          <a:lstStyle/>
          <a:p>
            <a:pPr algn="just">
              <a:lnSpc>
                <a:spcPct val="125000"/>
              </a:lnSpc>
            </a:pPr>
            <a:r>
              <a:rPr lang="en-US" sz="2667">
                <a:solidFill>
                  <a:srgbClr val="002060"/>
                </a:solidFill>
                <a:latin typeface="Arial" panose="020B0604020202020204" pitchFamily="34" charset="0"/>
                <a:cs typeface="Arial" panose="020B0604020202020204" pitchFamily="34" charset="0"/>
              </a:rPr>
              <a:t>      </a:t>
            </a:r>
            <a:r>
              <a:rPr lang="vi-VN" sz="2667">
                <a:solidFill>
                  <a:srgbClr val="002060"/>
                </a:solidFill>
                <a:latin typeface="Arial" panose="020B0604020202020204" pitchFamily="34" charset="0"/>
                <a:cs typeface="Arial" panose="020B0604020202020204" pitchFamily="34" charset="0"/>
              </a:rPr>
              <a:t>Câu hỏi sau khi đọc đ</a:t>
            </a:r>
            <a:r>
              <a:rPr lang="en-US" sz="2400" err="1">
                <a:solidFill>
                  <a:srgbClr val="002060"/>
                </a:solidFill>
                <a:cs typeface="Arial" panose="020B0604020202020204" pitchFamily="34" charset="0"/>
              </a:rPr>
              <a:t>ược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thiết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kế</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thành</a:t>
            </a:r>
            <a:r>
              <a:rPr lang="en-US" sz="2400">
                <a:solidFill>
                  <a:srgbClr val="002060"/>
                </a:solidFill>
                <a:cs typeface="Arial" panose="020B0604020202020204" pitchFamily="34" charset="0"/>
              </a:rPr>
              <a:t> 3 </a:t>
            </a:r>
            <a:r>
              <a:rPr lang="en-US" sz="2400" err="1">
                <a:solidFill>
                  <a:srgbClr val="002060"/>
                </a:solidFill>
                <a:cs typeface="Arial" panose="020B0604020202020204" pitchFamily="34" charset="0"/>
              </a:rPr>
              <a:t>nhóm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chẳng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hạn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đối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với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truyện</a:t>
            </a:r>
            <a:r>
              <a:rPr lang="en-US" sz="2400">
                <a:solidFill>
                  <a:srgbClr val="002060"/>
                </a:solidFill>
                <a:cs typeface="Arial" panose="020B0604020202020204" pitchFamily="34" charset="0"/>
              </a:rPr>
              <a:t>:</a:t>
            </a:r>
          </a:p>
          <a:p>
            <a:pPr algn="just">
              <a:lnSpc>
                <a:spcPct val="125000"/>
              </a:lnSpc>
            </a:pPr>
            <a:r>
              <a:rPr lang="en-US" sz="2400">
                <a:solidFill>
                  <a:srgbClr val="002060"/>
                </a:solidFill>
                <a:cs typeface="Arial" panose="020B0604020202020204" pitchFamily="34" charset="0"/>
              </a:rPr>
              <a:t>      </a:t>
            </a:r>
            <a:r>
              <a:rPr lang="en-US" sz="2400" spc="-80">
                <a:solidFill>
                  <a:srgbClr val="002060"/>
                </a:solidFill>
                <a:cs typeface="Arial" panose="020B0604020202020204" pitchFamily="34" charset="0"/>
              </a:rPr>
              <a:t>1. </a:t>
            </a:r>
            <a:r>
              <a:rPr lang="en-US" sz="2400" spc="-80" err="1">
                <a:solidFill>
                  <a:srgbClr val="002060"/>
                </a:solidFill>
                <a:cs typeface="Arial" panose="020B0604020202020204" pitchFamily="34" charset="0"/>
              </a:rPr>
              <a:t>Nhóm</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câu</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hỏi</a:t>
            </a:r>
            <a:r>
              <a:rPr lang="en-US" sz="2400" spc="-80">
                <a:solidFill>
                  <a:srgbClr val="002060"/>
                </a:solidFill>
                <a:cs typeface="Arial" panose="020B0604020202020204" pitchFamily="34" charset="0"/>
              </a:rPr>
              <a:t> </a:t>
            </a:r>
            <a:r>
              <a:rPr lang="en-US" sz="2400" b="1" spc="-80" err="1">
                <a:solidFill>
                  <a:srgbClr val="002060"/>
                </a:solidFill>
                <a:cs typeface="Arial" panose="020B0604020202020204" pitchFamily="34" charset="0"/>
              </a:rPr>
              <a:t>nhận</a:t>
            </a:r>
            <a:r>
              <a:rPr lang="en-US" sz="2400" b="1" spc="-80">
                <a:solidFill>
                  <a:srgbClr val="002060"/>
                </a:solidFill>
                <a:cs typeface="Arial" panose="020B0604020202020204" pitchFamily="34" charset="0"/>
              </a:rPr>
              <a:t> </a:t>
            </a:r>
            <a:r>
              <a:rPr lang="en-US" sz="2400" b="1" spc="-80" err="1">
                <a:solidFill>
                  <a:srgbClr val="002060"/>
                </a:solidFill>
                <a:cs typeface="Arial" panose="020B0604020202020204" pitchFamily="34" charset="0"/>
              </a:rPr>
              <a:t>biết</a:t>
            </a:r>
            <a:r>
              <a:rPr lang="en-US" sz="2400" b="1"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gắn</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với</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yêu</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cầu</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nhận</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biết</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nhân</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vật</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ngôi</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kể</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lời</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người</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kể</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chuyện</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tìm</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các</a:t>
            </a:r>
            <a:r>
              <a:rPr lang="en-US" sz="2400" spc="-80">
                <a:solidFill>
                  <a:srgbClr val="002060"/>
                </a:solidFill>
                <a:cs typeface="Arial" panose="020B0604020202020204" pitchFamily="34" charset="0"/>
              </a:rPr>
              <a:t> chi </a:t>
            </a:r>
            <a:r>
              <a:rPr lang="en-US" sz="2400" spc="-80" err="1">
                <a:solidFill>
                  <a:srgbClr val="002060"/>
                </a:solidFill>
                <a:cs typeface="Arial" panose="020B0604020202020204" pitchFamily="34" charset="0"/>
              </a:rPr>
              <a:t>tiết</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miêu</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tả</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thời</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gian</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không</a:t>
            </a:r>
            <a:r>
              <a:rPr lang="en-US" sz="2400" spc="-80">
                <a:solidFill>
                  <a:srgbClr val="002060"/>
                </a:solidFill>
                <a:cs typeface="Arial" panose="020B0604020202020204" pitchFamily="34" charset="0"/>
              </a:rPr>
              <a:t> </a:t>
            </a:r>
            <a:r>
              <a:rPr lang="en-US" sz="2400" spc="-80" err="1">
                <a:solidFill>
                  <a:srgbClr val="002060"/>
                </a:solidFill>
                <a:cs typeface="Arial" panose="020B0604020202020204" pitchFamily="34" charset="0"/>
              </a:rPr>
              <a:t>gian</a:t>
            </a:r>
            <a:r>
              <a:rPr lang="en-US" sz="2400" spc="-80">
                <a:solidFill>
                  <a:srgbClr val="002060"/>
                </a:solidFill>
                <a:cs typeface="Arial" panose="020B0604020202020204" pitchFamily="34" charset="0"/>
              </a:rPr>
              <a: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xác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định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sự</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kiện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chính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tóm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tắt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nội</a:t>
            </a:r>
            <a:r>
              <a:rPr lang="en-US" sz="2400">
                <a:solidFill>
                  <a:srgbClr val="002060"/>
                </a:solidFill>
                <a:cs typeface="Arial" panose="020B0604020202020204" pitchFamily="34" charset="0"/>
              </a:rPr>
              <a:t> dung </a:t>
            </a:r>
            <a:r>
              <a:rPr lang="en-US" sz="2400" err="1">
                <a:solidFill>
                  <a:srgbClr val="002060"/>
                </a:solidFill>
                <a:cs typeface="Arial" panose="020B0604020202020204" pitchFamily="34" charset="0"/>
              </a:rPr>
              <a:t>cốt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truyện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Một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số</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câu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hỏi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tiêu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biểu</a:t>
            </a:r>
            <a:r>
              <a:rPr lang="en-US" sz="2400">
                <a:solidFill>
                  <a:srgbClr val="002060"/>
                </a:solidFill>
                <a:cs typeface="Arial" panose="020B0604020202020204" pitchFamily="34" charset="0"/>
              </a:rPr>
              <a:t> ở </a:t>
            </a:r>
            <a:r>
              <a:rPr lang="en-US" sz="2400" err="1">
                <a:solidFill>
                  <a:srgbClr val="002060"/>
                </a:solidFill>
                <a:cs typeface="Arial" panose="020B0604020202020204" pitchFamily="34" charset="0"/>
              </a:rPr>
              <a:t>các</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p>
          <a:p>
            <a:pPr algn="just">
              <a:lnSpc>
                <a:spcPct val="125000"/>
              </a:lnSpc>
            </a:pPr>
            <a:r>
              <a:rPr lang="en-US" sz="2400">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Truyện</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về</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các</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vị</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thần</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sáng</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tạo</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thế</a:t>
            </a:r>
            <a:r>
              <a:rPr lang="en-US" sz="2400" i="1" spc="173">
                <a:solidFill>
                  <a:srgbClr val="002060"/>
                </a:solidFill>
                <a:latin typeface="Arial" panose="020B0604020202020204" pitchFamily="34" charset="0"/>
                <a:cs typeface="Arial" panose="020B0604020202020204" pitchFamily="34" charset="0"/>
              </a:rPr>
              <a:t> </a:t>
            </a:r>
            <a:r>
              <a:rPr lang="en-US" sz="2400" i="1" spc="173" err="1">
                <a:solidFill>
                  <a:srgbClr val="002060"/>
                </a:solidFill>
                <a:latin typeface="Arial" panose="020B0604020202020204" pitchFamily="34" charset="0"/>
                <a:cs typeface="Arial" panose="020B0604020202020204" pitchFamily="34" charset="0"/>
              </a:rPr>
              <a:t>giới</a:t>
            </a:r>
            <a:r>
              <a:rPr lang="en-US" sz="2400" i="1" spc="-80">
                <a:solidFill>
                  <a:srgbClr val="002060"/>
                </a:solidFill>
                <a:latin typeface="Arial" panose="020B0604020202020204" pitchFamily="34" charset="0"/>
                <a:cs typeface="Arial" panose="020B0604020202020204" pitchFamily="34" charset="0"/>
              </a:rPr>
              <a:t> </a:t>
            </a:r>
            <a:endParaRPr lang="vi-VN" sz="2400" i="1" spc="-80">
              <a:solidFill>
                <a:srgbClr val="002060"/>
              </a:solidFill>
              <a:latin typeface="Arial" panose="020B0604020202020204" pitchFamily="34" charset="0"/>
              <a:cs typeface="Arial" panose="020B0604020202020204" pitchFamily="34" charset="0"/>
            </a:endParaRPr>
          </a:p>
          <a:p>
            <a:pPr algn="just">
              <a:lnSpc>
                <a:spcPct val="125000"/>
              </a:lnSpc>
            </a:pPr>
            <a:r>
              <a:rPr lang="vi-VN" sz="2400" i="1" spc="-80">
                <a:solidFill>
                  <a:srgbClr val="002060"/>
                </a:solidFill>
                <a:latin typeface="Arial" panose="020B0604020202020204" pitchFamily="34" charset="0"/>
                <a:cs typeface="Arial" panose="020B0604020202020204" pitchFamily="34" charset="0"/>
              </a:rPr>
              <a:t>      + </a:t>
            </a:r>
            <a:r>
              <a:rPr lang="en-US" sz="2400" err="1">
                <a:solidFill>
                  <a:srgbClr val="002060"/>
                </a:solidFill>
              </a:rPr>
              <a:t>Xác</a:t>
            </a:r>
            <a:r>
              <a:rPr lang="en-US" sz="2400">
                <a:solidFill>
                  <a:srgbClr val="002060"/>
                </a:solidFill>
              </a:rPr>
              <a:t> </a:t>
            </a:r>
            <a:r>
              <a:rPr lang="en-US" sz="2400" err="1">
                <a:solidFill>
                  <a:srgbClr val="002060"/>
                </a:solidFill>
              </a:rPr>
              <a:t>định</a:t>
            </a:r>
            <a:r>
              <a:rPr lang="en-US" sz="2400">
                <a:solidFill>
                  <a:srgbClr val="002060"/>
                </a:solidFill>
              </a:rPr>
              <a:t> </a:t>
            </a:r>
            <a:r>
              <a:rPr lang="en-US" sz="2400" err="1">
                <a:solidFill>
                  <a:srgbClr val="002060"/>
                </a:solidFill>
              </a:rPr>
              <a:t>thời</a:t>
            </a:r>
            <a:r>
              <a:rPr lang="en-US" sz="2400">
                <a:solidFill>
                  <a:srgbClr val="002060"/>
                </a:solidFill>
              </a:rPr>
              <a:t> </a:t>
            </a:r>
            <a:r>
              <a:rPr lang="en-US" sz="2400" err="1">
                <a:solidFill>
                  <a:srgbClr val="002060"/>
                </a:solidFill>
              </a:rPr>
              <a:t>gian</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gian</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kiện</a:t>
            </a:r>
            <a:r>
              <a:rPr lang="en-US" sz="2400">
                <a:solidFill>
                  <a:srgbClr val="002060"/>
                </a:solidFill>
              </a:rPr>
              <a:t> </a:t>
            </a:r>
            <a:r>
              <a:rPr lang="en-US" sz="2400" err="1">
                <a:solidFill>
                  <a:srgbClr val="002060"/>
                </a:solidFill>
              </a:rPr>
              <a:t>chính</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từng</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kể</a:t>
            </a:r>
            <a:r>
              <a:rPr lang="en-US" sz="2400">
                <a:solidFill>
                  <a:srgbClr val="002060"/>
                </a:solidFill>
              </a:rPr>
              <a:t>.</a:t>
            </a:r>
            <a:endParaRPr lang="en-US" sz="2400" spc="-93">
              <a:solidFill>
                <a:srgbClr val="002060"/>
              </a:solidFill>
              <a:cs typeface="Arial" panose="020B0604020202020204" pitchFamily="34" charset="0"/>
            </a:endParaRPr>
          </a:p>
          <a:p>
            <a:pPr algn="just"/>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a:t>
            </a:r>
            <a:r>
              <a:rPr lang="en-US" sz="2400">
                <a:solidFill>
                  <a:srgbClr val="002060"/>
                </a:solidFill>
                <a:cs typeface="Arial" panose="020B0604020202020204" pitchFamily="34" charset="0"/>
              </a:rPr>
              <a:t> </a:t>
            </a:r>
            <a:r>
              <a:rPr lang="vi-VN" sz="2400">
                <a:solidFill>
                  <a:srgbClr val="002060"/>
                </a:solidFill>
              </a:rPr>
              <a:t>Hãy chỉ ra một số dấu hiệu giúp người đọc nhận biết ba truyện kể trên thuộc nhóm </a:t>
            </a:r>
            <a:r>
              <a:rPr lang="en-US" sz="2400" err="1">
                <a:solidFill>
                  <a:srgbClr val="002060"/>
                </a:solidFill>
              </a:rPr>
              <a:t>thần</a:t>
            </a:r>
            <a:r>
              <a:rPr lang="en-US" sz="2400">
                <a:solidFill>
                  <a:srgbClr val="002060"/>
                </a:solidFill>
              </a:rPr>
              <a:t> </a:t>
            </a:r>
            <a:r>
              <a:rPr lang="en-US" sz="2400" err="1">
                <a:solidFill>
                  <a:srgbClr val="002060"/>
                </a:solidFill>
              </a:rPr>
              <a:t>thoại</a:t>
            </a:r>
            <a:r>
              <a:rPr lang="en-US" sz="2400">
                <a:solidFill>
                  <a:srgbClr val="002060"/>
                </a:solidFill>
              </a:rPr>
              <a:t> </a:t>
            </a:r>
            <a:r>
              <a:rPr lang="en-US" sz="2400" err="1">
                <a:solidFill>
                  <a:srgbClr val="002060"/>
                </a:solidFill>
              </a:rPr>
              <a:t>suy</a:t>
            </a:r>
            <a:r>
              <a:rPr lang="en-US" sz="2400">
                <a:solidFill>
                  <a:srgbClr val="002060"/>
                </a:solidFill>
              </a:rPr>
              <a:t> </a:t>
            </a:r>
            <a:r>
              <a:rPr lang="en-US" sz="2400" err="1">
                <a:solidFill>
                  <a:srgbClr val="002060"/>
                </a:solidFill>
              </a:rPr>
              <a:t>nguyên</a:t>
            </a:r>
            <a:r>
              <a:rPr lang="en-US" sz="2400">
                <a:solidFill>
                  <a:srgbClr val="002060"/>
                </a:solidFill>
              </a:rPr>
              <a:t>.</a:t>
            </a:r>
            <a:endParaRPr lang="en-US" sz="2400">
              <a:solidFill>
                <a:srgbClr val="002060"/>
              </a:solidFill>
              <a:cs typeface="Arial" panose="020B0604020202020204" pitchFamily="34" charset="0"/>
            </a:endParaRPr>
          </a:p>
          <a:p>
            <a:pPr algn="just">
              <a:lnSpc>
                <a:spcPct val="125000"/>
              </a:lnSpc>
            </a:pPr>
            <a:r>
              <a:rPr lang="en-US" sz="2400">
                <a:solidFill>
                  <a:srgbClr val="002060"/>
                </a:solidFill>
                <a:cs typeface="Arial" panose="020B0604020202020204" pitchFamily="34" charset="0"/>
              </a:rPr>
              <a:t>      </a:t>
            </a:r>
          </a:p>
        </p:txBody>
      </p:sp>
      <p:sp>
        <p:nvSpPr>
          <p:cNvPr id="7" name="Slide Number Placeholder 6"/>
          <p:cNvSpPr>
            <a:spLocks noGrp="1"/>
          </p:cNvSpPr>
          <p:nvPr>
            <p:ph type="sldNum" sz="quarter" idx="12"/>
          </p:nvPr>
        </p:nvSpPr>
        <p:spPr/>
        <p:txBody>
          <a:bodyPr/>
          <a:lstStyle/>
          <a:p>
            <a:fld id="{0C846248-0222-4A3A-B22E-4E2A0B918D57}" type="slidenum">
              <a:rPr lang="en-US" smtClean="0"/>
              <a:pPr/>
              <a:t>72</a:t>
            </a:fld>
            <a:endParaRPr lang="en-US"/>
          </a:p>
        </p:txBody>
      </p:sp>
    </p:spTree>
    <p:extLst>
      <p:ext uri="{BB962C8B-B14F-4D97-AF65-F5344CB8AC3E}">
        <p14:creationId xmlns:p14="http://schemas.microsoft.com/office/powerpoint/2010/main" val="10291515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4572000" y="377137"/>
            <a:ext cx="4978400" cy="502766"/>
          </a:xfrm>
          <a:prstGeom prst="rect">
            <a:avLst/>
          </a:prstGeom>
        </p:spPr>
        <p:txBody>
          <a:bodyPr wrap="square">
            <a:spAutoFit/>
          </a:bodyPr>
          <a:lstStyle/>
          <a:p>
            <a:r>
              <a:rPr lang="en-US" sz="2667" b="1">
                <a:solidFill>
                  <a:srgbClr val="002060"/>
                </a:solidFill>
                <a:latin typeface="Arial" panose="020B0604020202020204" pitchFamily="34" charset="0"/>
                <a:cs typeface="Arial" panose="020B0604020202020204" pitchFamily="34" charset="0"/>
              </a:rPr>
              <a:t>CÂU HỎI SAU KHI ĐỌC</a:t>
            </a:r>
          </a:p>
        </p:txBody>
      </p:sp>
      <p:sp>
        <p:nvSpPr>
          <p:cNvPr id="6" name="Rectangle 5"/>
          <p:cNvSpPr/>
          <p:nvPr/>
        </p:nvSpPr>
        <p:spPr>
          <a:xfrm>
            <a:off x="711200" y="1092200"/>
            <a:ext cx="10668000" cy="554960"/>
          </a:xfrm>
          <a:prstGeom prst="rect">
            <a:avLst/>
          </a:prstGeom>
        </p:spPr>
        <p:txBody>
          <a:bodyPr wrap="square">
            <a:spAutoFit/>
          </a:bodyPr>
          <a:lstStyle/>
          <a:p>
            <a:pPr>
              <a:lnSpc>
                <a:spcPct val="125000"/>
              </a:lnSpc>
            </a:pPr>
            <a:r>
              <a:rPr lang="en-US" sz="2667">
                <a:solidFill>
                  <a:srgbClr val="002060"/>
                </a:solidFill>
                <a:latin typeface="Arial" panose="020B0604020202020204" pitchFamily="34" charset="0"/>
                <a:cs typeface="Arial" panose="020B0604020202020204" pitchFamily="34" charset="0"/>
              </a:rPr>
              <a:t>            </a:t>
            </a:r>
          </a:p>
        </p:txBody>
      </p:sp>
      <p:sp>
        <p:nvSpPr>
          <p:cNvPr id="7" name="Rectangle 6"/>
          <p:cNvSpPr/>
          <p:nvPr/>
        </p:nvSpPr>
        <p:spPr>
          <a:xfrm>
            <a:off x="711200" y="1092200"/>
            <a:ext cx="10668000" cy="5170646"/>
          </a:xfrm>
          <a:prstGeom prst="rect">
            <a:avLst/>
          </a:prstGeom>
        </p:spPr>
        <p:txBody>
          <a:bodyPr wrap="square">
            <a:spAutoFit/>
          </a:bodyPr>
          <a:lstStyle/>
          <a:p>
            <a:pPr algn="just">
              <a:lnSpc>
                <a:spcPct val="125000"/>
              </a:lnSpc>
            </a:pPr>
            <a:r>
              <a:rPr lang="vi-VN" sz="2400" spc="-93">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vi-VN" sz="2400" i="1">
                <a:solidFill>
                  <a:srgbClr val="002060"/>
                </a:solidFill>
              </a:rPr>
              <a:t>Chuyện chức Phán sự đền Tản Viên</a:t>
            </a:r>
          </a:p>
          <a:p>
            <a:pPr algn="just">
              <a:lnSpc>
                <a:spcPct val="125000"/>
              </a:lnSpc>
            </a:pPr>
            <a:r>
              <a:rPr lang="vi-VN" sz="2400" i="1">
                <a:solidFill>
                  <a:srgbClr val="002060"/>
                </a:solidFill>
              </a:rPr>
              <a:t>      + </a:t>
            </a:r>
            <a:r>
              <a:rPr lang="vi-VN" sz="2400">
                <a:solidFill>
                  <a:srgbClr val="002060"/>
                </a:solidFill>
              </a:rPr>
              <a:t>Xác định người kể chuyện trong truyện. Những lời kể</a:t>
            </a:r>
            <a:r>
              <a:rPr lang="en-US" sz="2400">
                <a:solidFill>
                  <a:srgbClr val="002060"/>
                </a:solidFill>
              </a:rPr>
              <a:t> </a:t>
            </a:r>
            <a:r>
              <a:rPr lang="vi-VN" sz="2400">
                <a:solidFill>
                  <a:srgbClr val="002060"/>
                </a:solidFill>
              </a:rPr>
              <a:t>nào giúp bạn có được sự hình dung ban đầu về tính cách của nhân vật Tử Văn?</a:t>
            </a:r>
          </a:p>
          <a:p>
            <a:pPr algn="just">
              <a:lnSpc>
                <a:spcPct val="125000"/>
              </a:lnSpc>
            </a:pPr>
            <a:r>
              <a:rPr lang="vi-VN" sz="2400" b="1">
                <a:solidFill>
                  <a:srgbClr val="002060"/>
                </a:solidFill>
              </a:rPr>
              <a:t>      </a:t>
            </a:r>
            <a:r>
              <a:rPr lang="vi-VN" sz="2400">
                <a:solidFill>
                  <a:srgbClr val="002060"/>
                </a:solidFill>
              </a:rPr>
              <a:t>+</a:t>
            </a:r>
            <a:r>
              <a:rPr lang="en-US" sz="2400" spc="-93">
                <a:solidFill>
                  <a:srgbClr val="002060"/>
                </a:solidFill>
                <a:cs typeface="Arial" panose="020B0604020202020204" pitchFamily="34" charset="0"/>
              </a:rPr>
              <a:t> </a:t>
            </a:r>
            <a:r>
              <a:rPr lang="vi-VN" sz="2400">
                <a:solidFill>
                  <a:srgbClr val="002060"/>
                </a:solidFill>
              </a:rPr>
              <a:t>Nêu các sự kiện chính của câu chuyện. Các sự kiện đó được trình bày theo trình</a:t>
            </a:r>
            <a:r>
              <a:rPr lang="en-US" sz="2400">
                <a:solidFill>
                  <a:srgbClr val="002060"/>
                </a:solidFill>
              </a:rPr>
              <a:t> </a:t>
            </a:r>
            <a:r>
              <a:rPr lang="en-US" sz="2400" err="1">
                <a:solidFill>
                  <a:srgbClr val="002060"/>
                </a:solidFill>
              </a:rPr>
              <a:t>tự</a:t>
            </a:r>
            <a:r>
              <a:rPr lang="en-US" sz="2400">
                <a:solidFill>
                  <a:srgbClr val="002060"/>
                </a:solidFill>
              </a:rPr>
              <a:t> </a:t>
            </a:r>
            <a:r>
              <a:rPr lang="en-US" sz="2400" err="1">
                <a:solidFill>
                  <a:srgbClr val="002060"/>
                </a:solidFill>
              </a:rPr>
              <a:t>nào</a:t>
            </a:r>
            <a:r>
              <a:rPr lang="en-US" sz="2400">
                <a:solidFill>
                  <a:srgbClr val="002060"/>
                </a:solidFill>
              </a:rPr>
              <a:t>?</a:t>
            </a:r>
          </a:p>
          <a:p>
            <a:pPr algn="just">
              <a:lnSpc>
                <a:spcPct val="125000"/>
              </a:lnSpc>
            </a:pPr>
            <a:r>
              <a:rPr lang="vi-VN" sz="2400" b="1">
                <a:solidFill>
                  <a:srgbClr val="002060"/>
                </a:solidFill>
              </a:rPr>
              <a:t>      </a:t>
            </a:r>
            <a:r>
              <a:rPr lang="vi-VN" sz="2400">
                <a:solidFill>
                  <a:srgbClr val="002060"/>
                </a:solidFill>
              </a:rPr>
              <a:t>+</a:t>
            </a:r>
            <a:r>
              <a:rPr lang="en-US" sz="2400" spc="-93">
                <a:solidFill>
                  <a:srgbClr val="002060"/>
                </a:solidFill>
                <a:cs typeface="Arial" panose="020B0604020202020204" pitchFamily="34" charset="0"/>
              </a:rPr>
              <a:t> </a:t>
            </a:r>
            <a:r>
              <a:rPr lang="en-US" sz="2400" err="1">
                <a:solidFill>
                  <a:srgbClr val="002060"/>
                </a:solidFill>
              </a:rPr>
              <a:t>Tóm</a:t>
            </a:r>
            <a:r>
              <a:rPr lang="en-US" sz="2400">
                <a:solidFill>
                  <a:srgbClr val="002060"/>
                </a:solidFill>
              </a:rPr>
              <a:t> </a:t>
            </a:r>
            <a:r>
              <a:rPr lang="en-US" sz="2400" err="1">
                <a:solidFill>
                  <a:srgbClr val="002060"/>
                </a:solidFill>
              </a:rPr>
              <a:t>tắt</a:t>
            </a:r>
            <a:r>
              <a:rPr lang="en-US" sz="2400">
                <a:solidFill>
                  <a:srgbClr val="002060"/>
                </a:solidFill>
              </a:rPr>
              <a:t> </a:t>
            </a:r>
            <a:r>
              <a:rPr lang="en-US" sz="2400" err="1">
                <a:solidFill>
                  <a:srgbClr val="002060"/>
                </a:solidFill>
              </a:rPr>
              <a:t>diễn</a:t>
            </a:r>
            <a:r>
              <a:rPr lang="en-US" sz="2400">
                <a:solidFill>
                  <a:srgbClr val="002060"/>
                </a:solidFill>
              </a:rPr>
              <a:t> </a:t>
            </a:r>
            <a:r>
              <a:rPr lang="en-US" sz="2400" err="1">
                <a:solidFill>
                  <a:srgbClr val="002060"/>
                </a:solidFill>
              </a:rPr>
              <a:t>biến</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xử</a:t>
            </a:r>
            <a:r>
              <a:rPr lang="en-US" sz="2400">
                <a:solidFill>
                  <a:srgbClr val="002060"/>
                </a:solidFill>
              </a:rPr>
              <a:t> </a:t>
            </a:r>
            <a:r>
              <a:rPr lang="en-US" sz="2400" err="1">
                <a:solidFill>
                  <a:srgbClr val="002060"/>
                </a:solidFill>
              </a:rPr>
              <a:t>án</a:t>
            </a:r>
            <a:r>
              <a:rPr lang="en-US" sz="2400">
                <a:solidFill>
                  <a:srgbClr val="002060"/>
                </a:solidFill>
              </a:rPr>
              <a:t>. </a:t>
            </a:r>
            <a:r>
              <a:rPr lang="en-US" sz="2400" err="1">
                <a:solidFill>
                  <a:srgbClr val="002060"/>
                </a:solidFill>
              </a:rPr>
              <a:t>Chỉ</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en-US" sz="2400">
                <a:solidFill>
                  <a:srgbClr val="002060"/>
                </a:solidFill>
              </a:rPr>
              <a:t> </a:t>
            </a:r>
            <a:r>
              <a:rPr lang="en-US" sz="2400" err="1">
                <a:solidFill>
                  <a:srgbClr val="002060"/>
                </a:solidFill>
              </a:rPr>
              <a:t>góp</a:t>
            </a:r>
            <a:r>
              <a:rPr lang="en-US" sz="2400">
                <a:solidFill>
                  <a:srgbClr val="002060"/>
                </a:solidFill>
              </a:rPr>
              <a:t> </a:t>
            </a:r>
            <a:r>
              <a:rPr lang="en-US" sz="2400" err="1">
                <a:solidFill>
                  <a:srgbClr val="002060"/>
                </a:solidFill>
              </a:rPr>
              <a:t>phần</a:t>
            </a:r>
            <a:r>
              <a:rPr lang="en-US" sz="2400">
                <a:solidFill>
                  <a:srgbClr val="002060"/>
                </a:solidFill>
              </a:rPr>
              <a:t> </a:t>
            </a:r>
            <a:r>
              <a:rPr lang="en-US" sz="2400" err="1">
                <a:solidFill>
                  <a:srgbClr val="002060"/>
                </a:solidFill>
              </a:rPr>
              <a:t>làm</a:t>
            </a:r>
            <a:r>
              <a:rPr lang="en-US" sz="2400">
                <a:solidFill>
                  <a:srgbClr val="002060"/>
                </a:solidFill>
              </a:rPr>
              <a:t> </a:t>
            </a:r>
            <a:r>
              <a:rPr lang="en-US" sz="2400" err="1">
                <a:solidFill>
                  <a:srgbClr val="002060"/>
                </a:solidFill>
              </a:rPr>
              <a:t>nên</a:t>
            </a:r>
            <a:r>
              <a:rPr lang="en-US" sz="2400">
                <a:solidFill>
                  <a:srgbClr val="002060"/>
                </a:solidFill>
              </a:rPr>
              <a:t> </a:t>
            </a:r>
            <a:r>
              <a:rPr lang="en-US" sz="2400" err="1">
                <a:solidFill>
                  <a:srgbClr val="002060"/>
                </a:solidFill>
              </a:rPr>
              <a:t>chiến</a:t>
            </a:r>
            <a:r>
              <a:rPr lang="en-US" sz="2400">
                <a:solidFill>
                  <a:srgbClr val="002060"/>
                </a:solidFill>
              </a:rPr>
              <a:t> </a:t>
            </a:r>
            <a:r>
              <a:rPr lang="en-US" sz="2400" err="1">
                <a:solidFill>
                  <a:srgbClr val="002060"/>
                </a:solidFill>
              </a:rPr>
              <a:t>thắng</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Tử</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phiên</a:t>
            </a:r>
            <a:r>
              <a:rPr lang="en-US" sz="2400">
                <a:solidFill>
                  <a:srgbClr val="002060"/>
                </a:solidFill>
              </a:rPr>
              <a:t> </a:t>
            </a:r>
            <a:r>
              <a:rPr lang="en-US" sz="2400" err="1">
                <a:solidFill>
                  <a:srgbClr val="002060"/>
                </a:solidFill>
              </a:rPr>
              <a:t>toà</a:t>
            </a:r>
            <a:r>
              <a:rPr lang="en-US" sz="2400">
                <a:solidFill>
                  <a:srgbClr val="002060"/>
                </a:solidFill>
              </a:rPr>
              <a:t>. Theo </a:t>
            </a:r>
            <a:r>
              <a:rPr lang="en-US" sz="2400" err="1">
                <a:solidFill>
                  <a:srgbClr val="002060"/>
                </a:solidFill>
              </a:rPr>
              <a:t>bạn</a:t>
            </a:r>
            <a:r>
              <a:rPr lang="en-US" sz="2400">
                <a:solidFill>
                  <a:srgbClr val="002060"/>
                </a:solidFill>
              </a:rPr>
              <a:t>, </a:t>
            </a:r>
            <a:r>
              <a:rPr lang="en-US" sz="2400" err="1">
                <a:solidFill>
                  <a:srgbClr val="002060"/>
                </a:solidFill>
              </a:rPr>
              <a:t>yếu</a:t>
            </a:r>
            <a:r>
              <a:rPr lang="en-US" sz="2400">
                <a:solidFill>
                  <a:srgbClr val="002060"/>
                </a:solidFill>
              </a:rPr>
              <a:t> </a:t>
            </a:r>
            <a:r>
              <a:rPr lang="en-US" sz="2400" err="1">
                <a:solidFill>
                  <a:srgbClr val="002060"/>
                </a:solidFill>
              </a:rPr>
              <a:t>tố</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đóng</a:t>
            </a:r>
            <a:r>
              <a:rPr lang="en-US" sz="2400">
                <a:solidFill>
                  <a:srgbClr val="002060"/>
                </a:solidFill>
              </a:rPr>
              <a:t> </a:t>
            </a:r>
            <a:r>
              <a:rPr lang="en-US" sz="2400" err="1">
                <a:solidFill>
                  <a:srgbClr val="002060"/>
                </a:solidFill>
              </a:rPr>
              <a:t>vai</a:t>
            </a:r>
            <a:r>
              <a:rPr lang="en-US" sz="2400">
                <a:solidFill>
                  <a:srgbClr val="002060"/>
                </a:solidFill>
              </a:rPr>
              <a:t> </a:t>
            </a:r>
            <a:r>
              <a:rPr lang="en-US" sz="2400" err="1">
                <a:solidFill>
                  <a:srgbClr val="002060"/>
                </a:solidFill>
              </a:rPr>
              <a:t>trò</a:t>
            </a:r>
            <a:r>
              <a:rPr lang="en-US" sz="2400">
                <a:solidFill>
                  <a:srgbClr val="002060"/>
                </a:solidFill>
              </a:rPr>
              <a:t> </a:t>
            </a:r>
            <a:r>
              <a:rPr lang="en-US" sz="2400" err="1">
                <a:solidFill>
                  <a:srgbClr val="002060"/>
                </a:solidFill>
              </a:rPr>
              <a:t>quyết</a:t>
            </a:r>
            <a:r>
              <a:rPr lang="en-US" sz="2400">
                <a:solidFill>
                  <a:srgbClr val="002060"/>
                </a:solidFill>
              </a:rPr>
              <a:t> </a:t>
            </a:r>
            <a:r>
              <a:rPr lang="en-US" sz="2400" err="1">
                <a:solidFill>
                  <a:srgbClr val="002060"/>
                </a:solidFill>
              </a:rPr>
              <a:t>định</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chiến</a:t>
            </a:r>
            <a:r>
              <a:rPr lang="en-US" sz="2400">
                <a:solidFill>
                  <a:srgbClr val="002060"/>
                </a:solidFill>
              </a:rPr>
              <a:t> </a:t>
            </a:r>
            <a:r>
              <a:rPr lang="en-US" sz="2400" err="1">
                <a:solidFill>
                  <a:srgbClr val="002060"/>
                </a:solidFill>
              </a:rPr>
              <a:t>thắng</a:t>
            </a:r>
            <a:r>
              <a:rPr lang="en-US" sz="2400">
                <a:solidFill>
                  <a:srgbClr val="002060"/>
                </a:solidFill>
              </a:rPr>
              <a:t> </a:t>
            </a:r>
            <a:r>
              <a:rPr lang="en-US" sz="2400" err="1">
                <a:solidFill>
                  <a:srgbClr val="002060"/>
                </a:solidFill>
              </a:rPr>
              <a:t>đó</a:t>
            </a:r>
            <a:r>
              <a:rPr lang="en-US" sz="2400">
                <a:solidFill>
                  <a:srgbClr val="002060"/>
                </a:solidFill>
              </a:rPr>
              <a:t>?</a:t>
            </a:r>
          </a:p>
          <a:p>
            <a:pPr>
              <a:lnSpc>
                <a:spcPct val="125000"/>
              </a:lnSpc>
            </a:pPr>
            <a:r>
              <a:rPr lang="vi-VN" sz="2400" spc="-93">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vi-VN" sz="2400" i="1">
                <a:solidFill>
                  <a:srgbClr val="002060"/>
                </a:solidFill>
              </a:rPr>
              <a:t>Chữ người tử tù</a:t>
            </a:r>
          </a:p>
          <a:p>
            <a:pPr>
              <a:lnSpc>
                <a:spcPct val="125000"/>
              </a:lnSpc>
            </a:pPr>
            <a:r>
              <a:rPr lang="vi-VN" sz="2400" i="1">
                <a:solidFill>
                  <a:srgbClr val="002060"/>
                </a:solidFill>
              </a:rPr>
              <a:t>     + </a:t>
            </a:r>
            <a:r>
              <a:rPr lang="vi-VN" sz="2400">
                <a:solidFill>
                  <a:srgbClr val="002060"/>
                </a:solidFill>
              </a:rPr>
              <a:t>Hãy xác định tình huống truyện trong </a:t>
            </a:r>
            <a:r>
              <a:rPr lang="vi-VN" sz="2400" i="1">
                <a:solidFill>
                  <a:srgbClr val="002060"/>
                </a:solidFill>
              </a:rPr>
              <a:t>Chữ người tử tù</a:t>
            </a:r>
            <a:r>
              <a:rPr lang="vi-VN" sz="2400">
                <a:solidFill>
                  <a:srgbClr val="002060"/>
                </a:solidFill>
              </a:rPr>
              <a:t>.</a:t>
            </a:r>
          </a:p>
          <a:p>
            <a:pPr>
              <a:lnSpc>
                <a:spcPct val="125000"/>
              </a:lnSpc>
            </a:pPr>
            <a:r>
              <a:rPr lang="vi-VN" sz="2400" spc="-93">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en-US" sz="2400" err="1">
                <a:solidFill>
                  <a:srgbClr val="002060"/>
                </a:solidFill>
              </a:rPr>
              <a:t>Lời</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quản</a:t>
            </a:r>
            <a:r>
              <a:rPr lang="en-US" sz="2400">
                <a:solidFill>
                  <a:srgbClr val="002060"/>
                </a:solidFill>
              </a:rPr>
              <a:t> </a:t>
            </a:r>
            <a:r>
              <a:rPr lang="en-US" sz="2400" err="1">
                <a:solidFill>
                  <a:srgbClr val="002060"/>
                </a:solidFill>
              </a:rPr>
              <a:t>ngục</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phần</a:t>
            </a:r>
            <a:r>
              <a:rPr lang="en-US" sz="2400">
                <a:solidFill>
                  <a:srgbClr val="002060"/>
                </a:solidFill>
              </a:rPr>
              <a:t> 1) </a:t>
            </a:r>
            <a:r>
              <a:rPr lang="en-US" sz="2400" err="1">
                <a:solidFill>
                  <a:srgbClr val="002060"/>
                </a:solidFill>
              </a:rPr>
              <a:t>là</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ai</a:t>
            </a:r>
            <a:r>
              <a:rPr lang="en-US" sz="2400">
                <a:solidFill>
                  <a:srgbClr val="002060"/>
                </a:solidFill>
              </a:rPr>
              <a:t>? </a:t>
            </a:r>
          </a:p>
        </p:txBody>
      </p:sp>
      <p:sp>
        <p:nvSpPr>
          <p:cNvPr id="8" name="Slide Number Placeholder 7"/>
          <p:cNvSpPr>
            <a:spLocks noGrp="1"/>
          </p:cNvSpPr>
          <p:nvPr>
            <p:ph type="sldNum" sz="quarter" idx="12"/>
          </p:nvPr>
        </p:nvSpPr>
        <p:spPr/>
        <p:txBody>
          <a:bodyPr/>
          <a:lstStyle/>
          <a:p>
            <a:fld id="{0C846248-0222-4A3A-B22E-4E2A0B918D57}" type="slidenum">
              <a:rPr lang="en-US" smtClean="0"/>
              <a:pPr/>
              <a:t>73</a:t>
            </a:fld>
            <a:endParaRPr lang="en-US"/>
          </a:p>
        </p:txBody>
      </p:sp>
    </p:spTree>
    <p:extLst>
      <p:ext uri="{BB962C8B-B14F-4D97-AF65-F5344CB8AC3E}">
        <p14:creationId xmlns:p14="http://schemas.microsoft.com/office/powerpoint/2010/main" val="545177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9937"/>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4572000" y="377137"/>
            <a:ext cx="4978400" cy="502766"/>
          </a:xfrm>
          <a:prstGeom prst="rect">
            <a:avLst/>
          </a:prstGeom>
        </p:spPr>
        <p:txBody>
          <a:bodyPr wrap="square">
            <a:spAutoFit/>
          </a:bodyPr>
          <a:lstStyle/>
          <a:p>
            <a:r>
              <a:rPr lang="en-US" sz="2667" b="1">
                <a:solidFill>
                  <a:srgbClr val="002060"/>
                </a:solidFill>
                <a:latin typeface="Arial" panose="020B0604020202020204" pitchFamily="34" charset="0"/>
                <a:cs typeface="Arial" panose="020B0604020202020204" pitchFamily="34" charset="0"/>
              </a:rPr>
              <a:t>CÂU HỎI SAU KHI ĐỌC</a:t>
            </a:r>
          </a:p>
        </p:txBody>
      </p:sp>
      <p:sp>
        <p:nvSpPr>
          <p:cNvPr id="6" name="Rectangle 5"/>
          <p:cNvSpPr/>
          <p:nvPr/>
        </p:nvSpPr>
        <p:spPr>
          <a:xfrm>
            <a:off x="526025" y="1066716"/>
            <a:ext cx="11139949" cy="5170646"/>
          </a:xfrm>
          <a:prstGeom prst="rect">
            <a:avLst/>
          </a:prstGeom>
        </p:spPr>
        <p:txBody>
          <a:bodyPr wrap="square">
            <a:spAutoFit/>
          </a:bodyPr>
          <a:lstStyle/>
          <a:p>
            <a:pPr algn="just">
              <a:lnSpc>
                <a:spcPct val="125000"/>
              </a:lnSpc>
            </a:pPr>
            <a:r>
              <a:rPr lang="en-US" sz="2400">
                <a:solidFill>
                  <a:srgbClr val="002060"/>
                </a:solidFill>
                <a:cs typeface="Arial" panose="020B0604020202020204" pitchFamily="34" charset="0"/>
              </a:rPr>
              <a:t>     2. </a:t>
            </a:r>
            <a:r>
              <a:rPr lang="en-US" sz="2400" err="1">
                <a:solidFill>
                  <a:srgbClr val="002060"/>
                </a:solidFill>
                <a:cs typeface="Arial" panose="020B0604020202020204" pitchFamily="34" charset="0"/>
              </a:rPr>
              <a:t>Nhóm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câu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hỏi</a:t>
            </a:r>
            <a:r>
              <a:rPr lang="en-US" sz="2400">
                <a:solidFill>
                  <a:srgbClr val="002060"/>
                </a:solidFill>
                <a:cs typeface="Arial" panose="020B0604020202020204" pitchFamily="34" charset="0"/>
              </a:rPr>
              <a:t> </a:t>
            </a:r>
            <a:r>
              <a:rPr lang="en-US" sz="2400" b="1" err="1">
                <a:solidFill>
                  <a:srgbClr val="002060"/>
                </a:solidFill>
                <a:cs typeface="Arial" panose="020B0604020202020204" pitchFamily="34" charset="0"/>
              </a:rPr>
              <a:t>phân</a:t>
            </a:r>
            <a:r>
              <a:rPr lang="en-US" sz="2400" b="1">
                <a:solidFill>
                  <a:srgbClr val="002060"/>
                </a:solidFill>
                <a:cs typeface="Arial" panose="020B0604020202020204" pitchFamily="34" charset="0"/>
              </a:rPr>
              <a:t> </a:t>
            </a:r>
            <a:r>
              <a:rPr lang="en-US" sz="2400" b="1" err="1">
                <a:solidFill>
                  <a:srgbClr val="002060"/>
                </a:solidFill>
                <a:cs typeface="Arial" panose="020B0604020202020204" pitchFamily="34" charset="0"/>
              </a:rPr>
              <a:t>tích</a:t>
            </a:r>
            <a:r>
              <a:rPr lang="en-US" sz="2400" b="1">
                <a:solidFill>
                  <a:srgbClr val="002060"/>
                </a:solidFill>
                <a:cs typeface="Arial" panose="020B0604020202020204" pitchFamily="34" charset="0"/>
              </a:rPr>
              <a:t>, </a:t>
            </a:r>
            <a:r>
              <a:rPr lang="en-US" sz="2400" b="1" err="1">
                <a:solidFill>
                  <a:srgbClr val="002060"/>
                </a:solidFill>
                <a:cs typeface="Arial" panose="020B0604020202020204" pitchFamily="34" charset="0"/>
              </a:rPr>
              <a:t>suy</a:t>
            </a:r>
            <a:r>
              <a:rPr lang="en-US" sz="2400" b="1">
                <a:solidFill>
                  <a:srgbClr val="002060"/>
                </a:solidFill>
                <a:cs typeface="Arial" panose="020B0604020202020204" pitchFamily="34" charset="0"/>
              </a:rPr>
              <a:t> </a:t>
            </a:r>
            <a:r>
              <a:rPr lang="en-US" sz="2400" b="1" err="1">
                <a:solidFill>
                  <a:srgbClr val="002060"/>
                </a:solidFill>
                <a:cs typeface="Arial" panose="020B0604020202020204" pitchFamily="34" charset="0"/>
              </a:rPr>
              <a:t>luận</a:t>
            </a:r>
            <a:r>
              <a:rPr lang="en-US" sz="2400">
                <a:solidFill>
                  <a:srgbClr val="002060"/>
                </a:solidFill>
                <a:cs typeface="Arial" panose="020B0604020202020204" pitchFamily="34" charset="0"/>
              </a:rPr>
              <a:t>:</a:t>
            </a:r>
          </a:p>
          <a:p>
            <a:pPr>
              <a:lnSpc>
                <a:spcPct val="125000"/>
              </a:lnSpc>
            </a:pPr>
            <a:r>
              <a:rPr lang="en-US" sz="2400">
                <a:solidFill>
                  <a:srgbClr val="002060"/>
                </a:solidFill>
              </a:rPr>
              <a:t>      </a:t>
            </a:r>
            <a:r>
              <a:rPr lang="vi-VN" sz="2400" spc="-93">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Truyện</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về</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các</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vị</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thần</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sáng</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tạo</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thế</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giới</a:t>
            </a:r>
            <a:r>
              <a:rPr lang="en-US" sz="2400" i="1" spc="-80">
                <a:solidFill>
                  <a:srgbClr val="002060"/>
                </a:solidFill>
                <a:cs typeface="Arial" panose="020B0604020202020204" pitchFamily="34" charset="0"/>
              </a:rPr>
              <a:t> </a:t>
            </a:r>
            <a:endParaRPr lang="vi-VN" sz="2400" i="1" spc="-80">
              <a:solidFill>
                <a:srgbClr val="002060"/>
              </a:solidFill>
              <a:cs typeface="Arial" panose="020B0604020202020204" pitchFamily="34" charset="0"/>
            </a:endParaRPr>
          </a:p>
          <a:p>
            <a:pPr algn="just">
              <a:lnSpc>
                <a:spcPct val="125000"/>
              </a:lnSpc>
            </a:pPr>
            <a:r>
              <a:rPr lang="vi-VN" sz="2400" i="1" spc="-80">
                <a:solidFill>
                  <a:srgbClr val="002060"/>
                </a:solidFill>
                <a:cs typeface="Arial" panose="020B0604020202020204" pitchFamily="34" charset="0"/>
              </a:rPr>
              <a:t>        + </a:t>
            </a:r>
            <a:r>
              <a:rPr lang="vi-VN" sz="2400">
                <a:solidFill>
                  <a:srgbClr val="002060"/>
                </a:solidFill>
              </a:rPr>
              <a:t>Trong cái nhìn của con người thời cổ đại, thần Trụ Trời, thần Gió, thần Sét có hình dạng và tính khí ra sao? Sự tưởng tượng về các vị thần ấy được hình thành trên cơ sở nào?</a:t>
            </a:r>
            <a:endParaRPr lang="en-US" sz="2400">
              <a:solidFill>
                <a:srgbClr val="002060"/>
              </a:solidFill>
            </a:endParaRPr>
          </a:p>
          <a:p>
            <a:pPr algn="just">
              <a:lnSpc>
                <a:spcPct val="125000"/>
              </a:lnSpc>
            </a:pPr>
            <a:r>
              <a:rPr lang="en-US" sz="2400">
                <a:solidFill>
                  <a:srgbClr val="002060"/>
                </a:solidFill>
              </a:rPr>
              <a:t>      </a:t>
            </a:r>
            <a:r>
              <a:rPr lang="vi-VN" sz="2400">
                <a:solidFill>
                  <a:srgbClr val="002060"/>
                </a:solidFill>
              </a:rPr>
              <a:t>+ Hình tượng thần Trụ Trời, thần Sét và thần Gió phản ánh những quan niệm, nhận thức</a:t>
            </a:r>
            <a:r>
              <a:rPr lang="en-US" sz="2400">
                <a:solidFill>
                  <a:srgbClr val="002060"/>
                </a:solidFill>
              </a:rPr>
              <a:t> </a:t>
            </a:r>
            <a:r>
              <a:rPr lang="vi-VN" sz="2400">
                <a:solidFill>
                  <a:srgbClr val="002060"/>
                </a:solidFill>
              </a:rPr>
              <a:t>gì của người xưa về thế giới tự nhiên? Những khát vọng nào đã được họ gửi vào</a:t>
            </a:r>
            <a:r>
              <a:rPr lang="en-US" sz="2400">
                <a:solidFill>
                  <a:srgbClr val="002060"/>
                </a:solidFill>
              </a:rPr>
              <a:t> </a:t>
            </a:r>
            <a:r>
              <a:rPr lang="vi-VN" sz="2400">
                <a:solidFill>
                  <a:srgbClr val="002060"/>
                </a:solidFill>
              </a:rPr>
              <a:t>các hình tượng đó?</a:t>
            </a:r>
          </a:p>
          <a:p>
            <a:pPr algn="just">
              <a:lnSpc>
                <a:spcPct val="125000"/>
              </a:lnSpc>
            </a:pPr>
            <a:r>
              <a:rPr lang="vi-VN" sz="2400">
                <a:solidFill>
                  <a:srgbClr val="002060"/>
                </a:solidFill>
              </a:rPr>
              <a:t>      + </a:t>
            </a:r>
            <a:r>
              <a:rPr lang="en-US" sz="2400" err="1">
                <a:solidFill>
                  <a:srgbClr val="002060"/>
                </a:solidFill>
              </a:rPr>
              <a:t>Chỉ</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nổi</a:t>
            </a:r>
            <a:r>
              <a:rPr lang="en-US" sz="2400">
                <a:solidFill>
                  <a:srgbClr val="002060"/>
                </a:solidFill>
              </a:rPr>
              <a:t> </a:t>
            </a:r>
            <a:r>
              <a:rPr lang="en-US" sz="2400" err="1">
                <a:solidFill>
                  <a:srgbClr val="002060"/>
                </a:solidFill>
              </a:rPr>
              <a:t>bật</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xây</a:t>
            </a:r>
            <a:r>
              <a:rPr lang="en-US" sz="2400">
                <a:solidFill>
                  <a:srgbClr val="002060"/>
                </a:solidFill>
              </a:rPr>
              <a:t> </a:t>
            </a:r>
            <a:r>
              <a:rPr lang="en-US" sz="2400" err="1">
                <a:solidFill>
                  <a:srgbClr val="002060"/>
                </a:solidFill>
              </a:rPr>
              <a:t>dựng</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chùm</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đó</a:t>
            </a:r>
            <a:r>
              <a:rPr lang="en-US" sz="2400">
                <a:solidFill>
                  <a:srgbClr val="002060"/>
                </a:solidFill>
              </a:rPr>
              <a:t>, </a:t>
            </a:r>
            <a:r>
              <a:rPr lang="vi-VN" sz="2400">
                <a:solidFill>
                  <a:srgbClr val="002060"/>
                </a:solidFill>
              </a:rPr>
              <a:t>nhận xét về thái độ, tình cảm của người xưa đối với thế giới tự nhiên.</a:t>
            </a:r>
            <a:r>
              <a:rPr lang="en-US" sz="2400">
                <a:solidFill>
                  <a:srgbClr val="002060"/>
                </a:solidFill>
              </a:rPr>
              <a:t>    </a:t>
            </a:r>
            <a:endParaRPr lang="en-US" sz="2400">
              <a:solidFill>
                <a:srgbClr val="002060"/>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pPr/>
              <a:t>74</a:t>
            </a:fld>
            <a:endParaRPr lang="en-US"/>
          </a:p>
        </p:txBody>
      </p:sp>
    </p:spTree>
    <p:extLst>
      <p:ext uri="{BB962C8B-B14F-4D97-AF65-F5344CB8AC3E}">
        <p14:creationId xmlns:p14="http://schemas.microsoft.com/office/powerpoint/2010/main" val="955021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3" y="-227588"/>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4572000" y="377137"/>
            <a:ext cx="4978400" cy="502766"/>
          </a:xfrm>
          <a:prstGeom prst="rect">
            <a:avLst/>
          </a:prstGeom>
        </p:spPr>
        <p:txBody>
          <a:bodyPr wrap="square">
            <a:spAutoFit/>
          </a:bodyPr>
          <a:lstStyle/>
          <a:p>
            <a:r>
              <a:rPr lang="en-US" sz="2667" b="1">
                <a:solidFill>
                  <a:srgbClr val="002060"/>
                </a:solidFill>
                <a:latin typeface="Arial" panose="020B0604020202020204" pitchFamily="34" charset="0"/>
                <a:cs typeface="Arial" panose="020B0604020202020204" pitchFamily="34" charset="0"/>
              </a:rPr>
              <a:t>CÂU HỎI SAU KHI ĐỌC</a:t>
            </a:r>
          </a:p>
        </p:txBody>
      </p:sp>
      <p:sp>
        <p:nvSpPr>
          <p:cNvPr id="6" name="Rectangle 5"/>
          <p:cNvSpPr/>
          <p:nvPr/>
        </p:nvSpPr>
        <p:spPr>
          <a:xfrm>
            <a:off x="905616" y="1515342"/>
            <a:ext cx="10168785" cy="2093073"/>
          </a:xfrm>
          <a:prstGeom prst="rect">
            <a:avLst/>
          </a:prstGeom>
        </p:spPr>
        <p:txBody>
          <a:bodyPr wrap="square">
            <a:spAutoFit/>
          </a:bodyPr>
          <a:lstStyle/>
          <a:p>
            <a:pPr>
              <a:lnSpc>
                <a:spcPct val="125000"/>
              </a:lnSpc>
            </a:pPr>
            <a:r>
              <a:rPr lang="en-US" sz="2667">
                <a:solidFill>
                  <a:srgbClr val="002060"/>
                </a:solidFill>
                <a:latin typeface="Arial" panose="020B0604020202020204" pitchFamily="34" charset="0"/>
                <a:cs typeface="Arial" panose="020B0604020202020204" pitchFamily="34" charset="0"/>
              </a:rPr>
              <a:t>     </a:t>
            </a:r>
          </a:p>
          <a:p>
            <a:pPr>
              <a:lnSpc>
                <a:spcPct val="125000"/>
              </a:lnSpc>
            </a:pPr>
            <a:endParaRPr lang="en-US" sz="2667">
              <a:solidFill>
                <a:srgbClr val="002060"/>
              </a:solidFill>
              <a:latin typeface="Arial" panose="020B0604020202020204" pitchFamily="34" charset="0"/>
              <a:cs typeface="Arial" panose="020B0604020202020204" pitchFamily="34" charset="0"/>
            </a:endParaRPr>
          </a:p>
          <a:p>
            <a:pPr>
              <a:lnSpc>
                <a:spcPct val="125000"/>
              </a:lnSpc>
            </a:pPr>
            <a:endParaRPr lang="en-US" sz="2667">
              <a:solidFill>
                <a:srgbClr val="002060"/>
              </a:solidFill>
              <a:latin typeface="Arial" panose="020B0604020202020204" pitchFamily="34" charset="0"/>
              <a:cs typeface="Arial" panose="020B0604020202020204" pitchFamily="34" charset="0"/>
            </a:endParaRPr>
          </a:p>
          <a:p>
            <a:pPr>
              <a:lnSpc>
                <a:spcPct val="125000"/>
              </a:lnSpc>
            </a:pPr>
            <a:endParaRPr lang="en-US" sz="2400">
              <a:solidFill>
                <a:srgbClr val="002060"/>
              </a:solidFill>
              <a:latin typeface="+mj-lt"/>
              <a:cs typeface="Arial" panose="020B0604020202020204" pitchFamily="34" charset="0"/>
            </a:endParaRPr>
          </a:p>
        </p:txBody>
      </p:sp>
      <p:sp>
        <p:nvSpPr>
          <p:cNvPr id="7" name="Rectangle 6"/>
          <p:cNvSpPr/>
          <p:nvPr/>
        </p:nvSpPr>
        <p:spPr>
          <a:xfrm>
            <a:off x="1140542" y="1219200"/>
            <a:ext cx="10117392" cy="4708981"/>
          </a:xfrm>
          <a:prstGeom prst="rect">
            <a:avLst/>
          </a:prstGeom>
        </p:spPr>
        <p:txBody>
          <a:bodyPr wrap="square">
            <a:spAutoFit/>
          </a:bodyPr>
          <a:lstStyle/>
          <a:p>
            <a:pPr algn="just">
              <a:lnSpc>
                <a:spcPct val="125000"/>
              </a:lnSpc>
            </a:pPr>
            <a:r>
              <a:rPr lang="vi-VN" sz="2400" spc="-93">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vi-VN" sz="2400" i="1">
                <a:solidFill>
                  <a:srgbClr val="002060"/>
                </a:solidFill>
              </a:rPr>
              <a:t>Chuyện chức Phán sự đền Tản Viên</a:t>
            </a:r>
          </a:p>
          <a:p>
            <a:pPr algn="just">
              <a:lnSpc>
                <a:spcPct val="125000"/>
              </a:lnSpc>
            </a:pPr>
            <a:r>
              <a:rPr lang="vi-VN" sz="2400">
                <a:solidFill>
                  <a:srgbClr val="002060"/>
                </a:solidFill>
              </a:rPr>
              <a:t>     + Nhân vật Tử Văn được khắc hoạ chủ yếu qua những chi tiết nào? Chọn phân tích </a:t>
            </a:r>
            <a:r>
              <a:rPr lang="en-US" sz="2400" err="1">
                <a:solidFill>
                  <a:srgbClr val="002060"/>
                </a:solidFill>
              </a:rPr>
              <a:t>một</a:t>
            </a:r>
            <a:r>
              <a:rPr lang="en-US" sz="2400">
                <a:solidFill>
                  <a:srgbClr val="002060"/>
                </a:solidFill>
              </a:rPr>
              <a:t> </a:t>
            </a:r>
            <a:r>
              <a:rPr lang="en-US" sz="2400" err="1">
                <a:solidFill>
                  <a:srgbClr val="002060"/>
                </a:solidFill>
              </a:rPr>
              <a:t>số</a:t>
            </a:r>
            <a:r>
              <a:rPr lang="en-US" sz="2400">
                <a:solidFill>
                  <a:srgbClr val="002060"/>
                </a:solidFill>
              </a:rPr>
              <a:t> chi </a:t>
            </a:r>
            <a:r>
              <a:rPr lang="en-US" sz="2400" err="1">
                <a:solidFill>
                  <a:srgbClr val="002060"/>
                </a:solidFill>
              </a:rPr>
              <a:t>tiết</a:t>
            </a:r>
            <a:r>
              <a:rPr lang="en-US" sz="2400">
                <a:solidFill>
                  <a:srgbClr val="002060"/>
                </a:solidFill>
              </a:rPr>
              <a:t> </a:t>
            </a:r>
            <a:r>
              <a:rPr lang="en-US" sz="2400" err="1">
                <a:solidFill>
                  <a:srgbClr val="002060"/>
                </a:solidFill>
              </a:rPr>
              <a:t>tiêu</a:t>
            </a:r>
            <a:r>
              <a:rPr lang="en-US" sz="2400">
                <a:solidFill>
                  <a:srgbClr val="002060"/>
                </a:solidFill>
              </a:rPr>
              <a:t> </a:t>
            </a:r>
            <a:r>
              <a:rPr lang="en-US" sz="2400" err="1">
                <a:solidFill>
                  <a:srgbClr val="002060"/>
                </a:solidFill>
              </a:rPr>
              <a:t>biểu</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xét</a:t>
            </a:r>
            <a:r>
              <a:rPr lang="en-US" sz="2400">
                <a:solidFill>
                  <a:srgbClr val="002060"/>
                </a:solidFill>
              </a:rPr>
              <a:t> </a:t>
            </a:r>
            <a:r>
              <a:rPr lang="en-US" sz="2400" err="1">
                <a:solidFill>
                  <a:srgbClr val="002060"/>
                </a:solidFill>
              </a:rPr>
              <a:t>khái</a:t>
            </a:r>
            <a:r>
              <a:rPr lang="en-US" sz="2400">
                <a:solidFill>
                  <a:srgbClr val="002060"/>
                </a:solidFill>
              </a:rPr>
              <a:t> </a:t>
            </a:r>
            <a:r>
              <a:rPr lang="en-US" sz="2400" err="1">
                <a:solidFill>
                  <a:srgbClr val="002060"/>
                </a:solidFill>
              </a:rPr>
              <a:t>quát</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tính</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này</a:t>
            </a:r>
            <a:r>
              <a:rPr lang="en-US" sz="2400">
                <a:solidFill>
                  <a:srgbClr val="002060"/>
                </a:solidFill>
              </a:rPr>
              <a:t>.</a:t>
            </a:r>
          </a:p>
          <a:p>
            <a:pPr algn="just">
              <a:lnSpc>
                <a:spcPct val="125000"/>
              </a:lnSpc>
            </a:pPr>
            <a:r>
              <a:rPr lang="vi-VN" sz="2400" b="1">
                <a:solidFill>
                  <a:srgbClr val="002060"/>
                </a:solidFill>
              </a:rPr>
              <a:t>     </a:t>
            </a:r>
            <a:r>
              <a:rPr lang="vi-VN" sz="2400">
                <a:solidFill>
                  <a:srgbClr val="002060"/>
                </a:solidFill>
              </a:rPr>
              <a:t>+ Sáng tạo chi tiết người đi đường gặp Tử Văn ngồi trên “xe quan Phán sự” và việc người đời sau truyền nhau về “nhà quan Phán sự”, tác giả muốn nhấn mạnh điều gì?</a:t>
            </a:r>
          </a:p>
          <a:p>
            <a:pPr algn="just">
              <a:lnSpc>
                <a:spcPct val="125000"/>
              </a:lnSpc>
            </a:pPr>
            <a:r>
              <a:rPr lang="vi-VN" sz="2400">
                <a:solidFill>
                  <a:srgbClr val="002060"/>
                </a:solidFill>
              </a:rPr>
              <a:t>     + Thế giới thần linh, ma quỷ trong truyện là sản phẩm hư cấu nghệ thuật của Nguyễn Dữ. Khám phá thế giới đó, bạn hiểu thêm được điều gì về chủ đề của tác phẩm?</a:t>
            </a:r>
            <a:endParaRPr lang="en-US" sz="2400">
              <a:solidFill>
                <a:srgbClr val="002060"/>
              </a:solidFill>
            </a:endParaRPr>
          </a:p>
        </p:txBody>
      </p:sp>
      <p:sp>
        <p:nvSpPr>
          <p:cNvPr id="8" name="Slide Number Placeholder 7"/>
          <p:cNvSpPr>
            <a:spLocks noGrp="1"/>
          </p:cNvSpPr>
          <p:nvPr>
            <p:ph type="sldNum" sz="quarter" idx="12"/>
          </p:nvPr>
        </p:nvSpPr>
        <p:spPr/>
        <p:txBody>
          <a:bodyPr/>
          <a:lstStyle/>
          <a:p>
            <a:fld id="{0C846248-0222-4A3A-B22E-4E2A0B918D57}" type="slidenum">
              <a:rPr lang="en-US" smtClean="0"/>
              <a:pPr/>
              <a:t>75</a:t>
            </a:fld>
            <a:endParaRPr lang="en-US"/>
          </a:p>
        </p:txBody>
      </p:sp>
    </p:spTree>
    <p:extLst>
      <p:ext uri="{BB962C8B-B14F-4D97-AF65-F5344CB8AC3E}">
        <p14:creationId xmlns:p14="http://schemas.microsoft.com/office/powerpoint/2010/main" val="2624728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3" y="-227588"/>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4572000" y="377137"/>
            <a:ext cx="4978400" cy="502766"/>
          </a:xfrm>
          <a:prstGeom prst="rect">
            <a:avLst/>
          </a:prstGeom>
        </p:spPr>
        <p:txBody>
          <a:bodyPr wrap="square">
            <a:spAutoFit/>
          </a:bodyPr>
          <a:lstStyle/>
          <a:p>
            <a:r>
              <a:rPr lang="en-US" sz="2667" b="1">
                <a:solidFill>
                  <a:srgbClr val="002060"/>
                </a:solidFill>
                <a:latin typeface="Arial" panose="020B0604020202020204" pitchFamily="34" charset="0"/>
                <a:cs typeface="Arial" panose="020B0604020202020204" pitchFamily="34" charset="0"/>
              </a:rPr>
              <a:t>CÂU HỎI SAU KHI ĐỌC</a:t>
            </a:r>
          </a:p>
        </p:txBody>
      </p:sp>
      <p:sp>
        <p:nvSpPr>
          <p:cNvPr id="6" name="Rectangle 5"/>
          <p:cNvSpPr/>
          <p:nvPr/>
        </p:nvSpPr>
        <p:spPr>
          <a:xfrm>
            <a:off x="905616" y="1515342"/>
            <a:ext cx="10168785" cy="2093073"/>
          </a:xfrm>
          <a:prstGeom prst="rect">
            <a:avLst/>
          </a:prstGeom>
        </p:spPr>
        <p:txBody>
          <a:bodyPr wrap="square">
            <a:spAutoFit/>
          </a:bodyPr>
          <a:lstStyle/>
          <a:p>
            <a:pPr>
              <a:lnSpc>
                <a:spcPct val="125000"/>
              </a:lnSpc>
            </a:pPr>
            <a:r>
              <a:rPr lang="en-US" sz="2667">
                <a:solidFill>
                  <a:srgbClr val="002060"/>
                </a:solidFill>
                <a:latin typeface="Arial" panose="020B0604020202020204" pitchFamily="34" charset="0"/>
                <a:cs typeface="Arial" panose="020B0604020202020204" pitchFamily="34" charset="0"/>
              </a:rPr>
              <a:t>     </a:t>
            </a:r>
          </a:p>
          <a:p>
            <a:pPr>
              <a:lnSpc>
                <a:spcPct val="125000"/>
              </a:lnSpc>
            </a:pPr>
            <a:endParaRPr lang="en-US" sz="2667">
              <a:solidFill>
                <a:srgbClr val="002060"/>
              </a:solidFill>
              <a:latin typeface="Arial" panose="020B0604020202020204" pitchFamily="34" charset="0"/>
              <a:cs typeface="Arial" panose="020B0604020202020204" pitchFamily="34" charset="0"/>
            </a:endParaRPr>
          </a:p>
          <a:p>
            <a:pPr>
              <a:lnSpc>
                <a:spcPct val="125000"/>
              </a:lnSpc>
            </a:pPr>
            <a:endParaRPr lang="en-US" sz="2667">
              <a:solidFill>
                <a:srgbClr val="002060"/>
              </a:solidFill>
              <a:latin typeface="Arial" panose="020B0604020202020204" pitchFamily="34" charset="0"/>
              <a:cs typeface="Arial" panose="020B0604020202020204" pitchFamily="34" charset="0"/>
            </a:endParaRPr>
          </a:p>
          <a:p>
            <a:pPr>
              <a:lnSpc>
                <a:spcPct val="125000"/>
              </a:lnSpc>
            </a:pPr>
            <a:endParaRPr lang="en-US" sz="2400">
              <a:solidFill>
                <a:srgbClr val="002060"/>
              </a:solidFill>
              <a:latin typeface="+mj-lt"/>
              <a:cs typeface="Arial" panose="020B0604020202020204" pitchFamily="34" charset="0"/>
            </a:endParaRPr>
          </a:p>
        </p:txBody>
      </p:sp>
      <p:sp>
        <p:nvSpPr>
          <p:cNvPr id="7" name="Rectangle 6"/>
          <p:cNvSpPr/>
          <p:nvPr/>
        </p:nvSpPr>
        <p:spPr>
          <a:xfrm>
            <a:off x="1189703" y="1032387"/>
            <a:ext cx="10127225" cy="4524315"/>
          </a:xfrm>
          <a:prstGeom prst="rect">
            <a:avLst/>
          </a:prstGeom>
        </p:spPr>
        <p:txBody>
          <a:bodyPr wrap="square">
            <a:spAutoFit/>
          </a:bodyPr>
          <a:lstStyle/>
          <a:p>
            <a:endParaRPr lang="en-US"/>
          </a:p>
          <a:p>
            <a:pPr algn="just">
              <a:lnSpc>
                <a:spcPct val="125000"/>
              </a:lnSpc>
            </a:pPr>
            <a:r>
              <a:rPr lang="vi-VN" sz="2400" spc="-93">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vi-VN" sz="2400" i="1">
                <a:solidFill>
                  <a:srgbClr val="002060"/>
                </a:solidFill>
              </a:rPr>
              <a:t>Chữ người tử tù</a:t>
            </a:r>
          </a:p>
          <a:p>
            <a:pPr algn="just">
              <a:lnSpc>
                <a:spcPct val="125000"/>
              </a:lnSpc>
            </a:pPr>
            <a:r>
              <a:rPr lang="vi-VN" sz="2400">
                <a:solidFill>
                  <a:srgbClr val="002060"/>
                </a:solidFill>
              </a:rPr>
              <a:t>     + Sự kiện nào đã tạo nên bước chuyển trong thái độ của Huấn Cao với quản ngục? Sau sự kiện ấy, mối quan hệ của họ đã thay đổi như thế nào?</a:t>
            </a:r>
          </a:p>
          <a:p>
            <a:pPr algn="just">
              <a:lnSpc>
                <a:spcPct val="125000"/>
              </a:lnSpc>
            </a:pPr>
            <a:r>
              <a:rPr lang="vi-VN" sz="2400">
                <a:solidFill>
                  <a:srgbClr val="002060"/>
                </a:solidFill>
              </a:rPr>
              <a:t>     + Nhân vật Huấn Cao được tác giả khắc hoạ qua những chi tiết tiêu biểu nào? Hãy</a:t>
            </a:r>
            <a:r>
              <a:rPr lang="en-US" sz="2400">
                <a:solidFill>
                  <a:srgbClr val="002060"/>
                </a:solidFill>
              </a:rPr>
              <a:t> dựa </a:t>
            </a:r>
            <a:r>
              <a:rPr lang="en-US" sz="2400" err="1">
                <a:solidFill>
                  <a:srgbClr val="002060"/>
                </a:solidFill>
              </a:rPr>
              <a:t>vào</a:t>
            </a:r>
            <a:r>
              <a:rPr lang="en-US" sz="2400">
                <a:solidFill>
                  <a:srgbClr val="002060"/>
                </a:solidFill>
              </a:rPr>
              <a:t> </a:t>
            </a:r>
            <a:r>
              <a:rPr lang="en-US" sz="2400" err="1">
                <a:solidFill>
                  <a:srgbClr val="002060"/>
                </a:solidFill>
              </a:rPr>
              <a:t>các</a:t>
            </a:r>
            <a:r>
              <a:rPr lang="en-US" sz="2400">
                <a:solidFill>
                  <a:srgbClr val="002060"/>
                </a:solidFill>
              </a:rPr>
              <a:t> chi </a:t>
            </a:r>
            <a:r>
              <a:rPr lang="en-US" sz="2400" err="1">
                <a:solidFill>
                  <a:srgbClr val="002060"/>
                </a:solidFill>
              </a:rPr>
              <a:t>tiết</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khái</a:t>
            </a:r>
            <a:r>
              <a:rPr lang="en-US" sz="2400">
                <a:solidFill>
                  <a:srgbClr val="002060"/>
                </a:solidFill>
              </a:rPr>
              <a:t> </a:t>
            </a:r>
            <a:r>
              <a:rPr lang="en-US" sz="2400" err="1">
                <a:solidFill>
                  <a:srgbClr val="002060"/>
                </a:solidFill>
              </a:rPr>
              <a:t>quát</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tính</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Huấn</a:t>
            </a:r>
            <a:r>
              <a:rPr lang="en-US" sz="2400">
                <a:solidFill>
                  <a:srgbClr val="002060"/>
                </a:solidFill>
              </a:rPr>
              <a:t> Cao.</a:t>
            </a:r>
          </a:p>
          <a:p>
            <a:pPr algn="just">
              <a:lnSpc>
                <a:spcPct val="125000"/>
              </a:lnSpc>
            </a:pPr>
            <a:r>
              <a:rPr lang="vi-VN" sz="2400">
                <a:solidFill>
                  <a:srgbClr val="002060"/>
                </a:solidFill>
              </a:rPr>
              <a:t>     + Chỉ ra các yếu tố khiến cảnh cho chữ trở thành một cảnh tượng “xưa nay chưa từng có”. Hãy phân tích ý nghĩa của cảnh tượng kì lạ đó.</a:t>
            </a:r>
            <a:endParaRPr lang="en-US" sz="2400">
              <a:solidFill>
                <a:srgbClr val="002060"/>
              </a:solidFill>
            </a:endParaRPr>
          </a:p>
        </p:txBody>
      </p:sp>
      <p:sp>
        <p:nvSpPr>
          <p:cNvPr id="8" name="Slide Number Placeholder 7"/>
          <p:cNvSpPr>
            <a:spLocks noGrp="1"/>
          </p:cNvSpPr>
          <p:nvPr>
            <p:ph type="sldNum" sz="quarter" idx="12"/>
          </p:nvPr>
        </p:nvSpPr>
        <p:spPr/>
        <p:txBody>
          <a:bodyPr/>
          <a:lstStyle/>
          <a:p>
            <a:fld id="{0C846248-0222-4A3A-B22E-4E2A0B918D57}" type="slidenum">
              <a:rPr lang="en-US" smtClean="0"/>
              <a:pPr/>
              <a:t>76</a:t>
            </a:fld>
            <a:endParaRPr lang="en-US"/>
          </a:p>
        </p:txBody>
      </p:sp>
    </p:spTree>
    <p:extLst>
      <p:ext uri="{BB962C8B-B14F-4D97-AF65-F5344CB8AC3E}">
        <p14:creationId xmlns:p14="http://schemas.microsoft.com/office/powerpoint/2010/main" val="302928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658"/>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698537" y="1092201"/>
            <a:ext cx="10805205" cy="4760342"/>
          </a:xfrm>
          <a:prstGeom prst="rect">
            <a:avLst/>
          </a:prstGeom>
        </p:spPr>
        <p:txBody>
          <a:bodyPr wrap="square">
            <a:spAutoFit/>
          </a:bodyPr>
          <a:lstStyle/>
          <a:p>
            <a:pPr algn="just">
              <a:lnSpc>
                <a:spcPct val="125000"/>
              </a:lnSpc>
            </a:pPr>
            <a:r>
              <a:rPr lang="en-US" sz="2667">
                <a:solidFill>
                  <a:srgbClr val="002060"/>
                </a:solidFill>
                <a:latin typeface="Arial" panose="020B0604020202020204" pitchFamily="34" charset="0"/>
                <a:cs typeface="Arial" panose="020B0604020202020204" pitchFamily="34" charset="0"/>
              </a:rPr>
              <a:t>      </a:t>
            </a:r>
            <a:r>
              <a:rPr lang="en-US" sz="2400">
                <a:solidFill>
                  <a:srgbClr val="002060"/>
                </a:solidFill>
                <a:cs typeface="Arial" panose="020B0604020202020204" pitchFamily="34" charset="0"/>
              </a:rPr>
              <a:t>3. </a:t>
            </a:r>
            <a:r>
              <a:rPr lang="en-US" sz="2400" err="1">
                <a:solidFill>
                  <a:srgbClr val="002060"/>
                </a:solidFill>
                <a:cs typeface="Arial" panose="020B0604020202020204" pitchFamily="34" charset="0"/>
              </a:rPr>
              <a:t>Nhóm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câu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hỏi</a:t>
            </a:r>
            <a:r>
              <a:rPr lang="en-US" sz="2400">
                <a:solidFill>
                  <a:srgbClr val="002060"/>
                </a:solidFill>
                <a:cs typeface="Arial" panose="020B0604020202020204" pitchFamily="34" charset="0"/>
              </a:rPr>
              <a:t> </a:t>
            </a:r>
            <a:r>
              <a:rPr lang="en-US" sz="2400" b="1" err="1">
                <a:solidFill>
                  <a:srgbClr val="002060"/>
                </a:solidFill>
                <a:cs typeface="Arial" panose="020B0604020202020204" pitchFamily="34" charset="0"/>
              </a:rPr>
              <a:t>đánh</a:t>
            </a:r>
            <a:r>
              <a:rPr lang="en-US" sz="2400" b="1">
                <a:solidFill>
                  <a:srgbClr val="002060"/>
                </a:solidFill>
                <a:cs typeface="Arial" panose="020B0604020202020204" pitchFamily="34" charset="0"/>
              </a:rPr>
              <a:t> </a:t>
            </a:r>
            <a:r>
              <a:rPr lang="en-US" sz="2400" b="1" err="1">
                <a:solidFill>
                  <a:srgbClr val="002060"/>
                </a:solidFill>
                <a:cs typeface="Arial" panose="020B0604020202020204" pitchFamily="34" charset="0"/>
              </a:rPr>
              <a:t>giá</a:t>
            </a:r>
            <a:r>
              <a:rPr lang="en-US" sz="2400" b="1">
                <a:solidFill>
                  <a:srgbClr val="002060"/>
                </a:solidFill>
                <a:cs typeface="Arial" panose="020B0604020202020204" pitchFamily="34" charset="0"/>
              </a:rPr>
              <a:t>, </a:t>
            </a:r>
            <a:r>
              <a:rPr lang="en-US" sz="2400" b="1" err="1">
                <a:solidFill>
                  <a:srgbClr val="002060"/>
                </a:solidFill>
                <a:cs typeface="Arial" panose="020B0604020202020204" pitchFamily="34" charset="0"/>
              </a:rPr>
              <a:t>vận</a:t>
            </a:r>
            <a:r>
              <a:rPr lang="en-US" sz="2400" b="1">
                <a:solidFill>
                  <a:srgbClr val="002060"/>
                </a:solidFill>
                <a:cs typeface="Arial" panose="020B0604020202020204" pitchFamily="34" charset="0"/>
              </a:rPr>
              <a:t> </a:t>
            </a:r>
            <a:r>
              <a:rPr lang="en-US" sz="2400" b="1" err="1">
                <a:solidFill>
                  <a:srgbClr val="002060"/>
                </a:solidFill>
                <a:cs typeface="Arial" panose="020B0604020202020204" pitchFamily="34" charset="0"/>
              </a:rPr>
              <a:t>dụng</a:t>
            </a:r>
            <a:r>
              <a:rPr lang="en-US" sz="2400" b="1">
                <a:solidFill>
                  <a:srgbClr val="002060"/>
                </a:solidFill>
                <a:cs typeface="Arial" panose="020B0604020202020204" pitchFamily="34" charset="0"/>
              </a:rPr>
              <a:t> </a:t>
            </a:r>
            <a:r>
              <a:rPr lang="en-US" sz="2400" err="1">
                <a:solidFill>
                  <a:srgbClr val="002060"/>
                </a:solidFill>
                <a:cs typeface="Arial" panose="020B0604020202020204" pitchFamily="34" charset="0"/>
              </a:rPr>
              <a:t>chú</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trọng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phát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triển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năng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lực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đánh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giá</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vận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dụng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của</a:t>
            </a:r>
            <a:r>
              <a:rPr lang="en-US" sz="2400">
                <a:solidFill>
                  <a:srgbClr val="002060"/>
                </a:solidFill>
                <a:cs typeface="Arial" panose="020B0604020202020204" pitchFamily="34" charset="0"/>
              </a:rPr>
              <a:t> HS, </a:t>
            </a:r>
            <a:r>
              <a:rPr lang="en-US" sz="2400" err="1">
                <a:solidFill>
                  <a:srgbClr val="002060"/>
                </a:solidFill>
                <a:cs typeface="Arial" panose="020B0604020202020204" pitchFamily="34" charset="0"/>
              </a:rPr>
              <a:t>bồi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đắp</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hoàn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thiện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nhân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cách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các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em</a:t>
            </a: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 </a:t>
            </a:r>
            <a:endParaRPr lang="en-US" sz="2400">
              <a:solidFill>
                <a:srgbClr val="002060"/>
              </a:solidFill>
              <a:cs typeface="Arial" panose="020B0604020202020204" pitchFamily="34" charset="0"/>
            </a:endParaRPr>
          </a:p>
          <a:p>
            <a:pPr algn="just">
              <a:lnSpc>
                <a:spcPct val="125000"/>
              </a:lnSpc>
            </a:pPr>
            <a:r>
              <a:rPr lang="vi-VN" sz="2400">
                <a:solidFill>
                  <a:srgbClr val="002060"/>
                </a:solidFill>
                <a:cs typeface="Arial" panose="020B0604020202020204" pitchFamily="34" charset="0"/>
              </a:rPr>
              <a:t>       </a:t>
            </a:r>
            <a:r>
              <a:rPr lang="en-US" sz="2400" err="1">
                <a:solidFill>
                  <a:srgbClr val="002060"/>
                </a:solidFill>
                <a:cs typeface="Arial" panose="020B0604020202020204" pitchFamily="34" charset="0"/>
              </a:rPr>
              <a:t>Đánh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giá</a:t>
            </a:r>
            <a:r>
              <a:rPr lang="en-US" sz="2400">
                <a:solidFill>
                  <a:srgbClr val="002060"/>
                </a:solidFill>
                <a:cs typeface="Arial" panose="020B0604020202020204" pitchFamily="34" charset="0"/>
              </a:rPr>
              <a:t>: HS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như</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một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nhà</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phê</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bình</a:t>
            </a:r>
            <a:r>
              <a:rPr lang="vi-VN" sz="2400">
                <a:solidFill>
                  <a:srgbClr val="002060"/>
                </a:solidFill>
                <a:cs typeface="Arial" panose="020B0604020202020204" pitchFamily="34" charset="0"/>
              </a:rPr>
              <a:t>; v</a:t>
            </a:r>
            <a:r>
              <a:rPr lang="en-US" sz="2400" err="1">
                <a:solidFill>
                  <a:srgbClr val="002060"/>
                </a:solidFill>
                <a:cs typeface="Arial" panose="020B0604020202020204" pitchFamily="34" charset="0"/>
              </a:rPr>
              <a:t>ận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dụng</a:t>
            </a:r>
            <a:r>
              <a:rPr lang="en-US" sz="2400">
                <a:solidFill>
                  <a:srgbClr val="002060"/>
                </a:solidFill>
                <a:cs typeface="Arial" panose="020B0604020202020204" pitchFamily="34" charset="0"/>
              </a:rPr>
              <a:t>: HS </a:t>
            </a:r>
            <a:r>
              <a:rPr lang="en-US" sz="2400" err="1">
                <a:solidFill>
                  <a:srgbClr val="002060"/>
                </a:solidFill>
                <a:cs typeface="Arial" panose="020B0604020202020204" pitchFamily="34" charset="0"/>
              </a:rPr>
              <a:t>lựa</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chọn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theo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trải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nghiệm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cá</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nhân</a:t>
            </a:r>
            <a:r>
              <a:rPr lang="en-US" sz="2400">
                <a:solidFill>
                  <a:srgbClr val="002060"/>
                </a:solidFill>
                <a:cs typeface="Arial" panose="020B0604020202020204" pitchFamily="34" charset="0"/>
              </a:rPr>
              <a:t>, chia </a:t>
            </a:r>
            <a:r>
              <a:rPr lang="en-US" sz="2400" err="1">
                <a:solidFill>
                  <a:srgbClr val="002060"/>
                </a:solidFill>
                <a:cs typeface="Arial" panose="020B0604020202020204" pitchFamily="34" charset="0"/>
              </a:rPr>
              <a:t>sẻ</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về</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một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bài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mà</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bản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thân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mình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hiểu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và</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tâm</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đắc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Điều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này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giúp</a:t>
            </a:r>
            <a:r>
              <a:rPr lang="en-US" sz="2400">
                <a:solidFill>
                  <a:srgbClr val="002060"/>
                </a:solidFill>
                <a:cs typeface="Arial" panose="020B0604020202020204" pitchFamily="34" charset="0"/>
              </a:rPr>
              <a:t> HS </a:t>
            </a:r>
            <a:r>
              <a:rPr lang="en-US" sz="2400" err="1">
                <a:solidFill>
                  <a:srgbClr val="002060"/>
                </a:solidFill>
                <a:cs typeface="Arial" panose="020B0604020202020204" pitchFamily="34" charset="0"/>
              </a:rPr>
              <a:t>có</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hứng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thú</a:t>
            </a:r>
            <a:r>
              <a:rPr lang="vi-VN" sz="2400">
                <a:solidFill>
                  <a:srgbClr val="002060"/>
                </a:solidFill>
                <a:cs typeface="Arial" panose="020B0604020202020204" pitchFamily="34" charset="0"/>
              </a:rPr>
              <a:t>, </a:t>
            </a:r>
            <a:r>
              <a:rPr lang="en-US" sz="2400" err="1">
                <a:solidFill>
                  <a:srgbClr val="002060"/>
                </a:solidFill>
                <a:cs typeface="Arial" panose="020B0604020202020204" pitchFamily="34" charset="0"/>
              </a:rPr>
              <a:t>phát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huy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sự</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chủ</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động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sáng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tạo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trong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việc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hiểu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Ví</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dụ</a:t>
            </a:r>
            <a:r>
              <a:rPr lang="en-US" sz="2400">
                <a:solidFill>
                  <a:srgbClr val="002060"/>
                </a:solidFill>
                <a:cs typeface="Arial" panose="020B0604020202020204" pitchFamily="34" charset="0"/>
              </a:rPr>
              <a:t>: </a:t>
            </a:r>
            <a:endParaRPr lang="vi-VN" sz="2400">
              <a:solidFill>
                <a:srgbClr val="002060"/>
              </a:solidFill>
              <a:cs typeface="Arial" panose="020B0604020202020204" pitchFamily="34" charset="0"/>
            </a:endParaRPr>
          </a:p>
          <a:p>
            <a:pPr algn="just">
              <a:lnSpc>
                <a:spcPct val="125000"/>
              </a:lnSpc>
            </a:pPr>
            <a:r>
              <a:rPr lang="vi-VN" sz="2400" spc="-93">
                <a:solidFill>
                  <a:srgbClr val="002060"/>
                </a:solidFill>
                <a:cs typeface="Arial" panose="020B0604020202020204" pitchFamily="34" charset="0"/>
              </a:rPr>
              <a:t>        </a:t>
            </a:r>
            <a:r>
              <a:rPr lang="en-US" sz="2400" spc="-9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Truyện</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về</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các</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vị</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thần</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sáng</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tạo</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thế</a:t>
            </a:r>
            <a:r>
              <a:rPr lang="en-US" sz="2400" i="1" spc="173">
                <a:solidFill>
                  <a:srgbClr val="002060"/>
                </a:solidFill>
                <a:cs typeface="Arial" panose="020B0604020202020204" pitchFamily="34" charset="0"/>
              </a:rPr>
              <a:t> </a:t>
            </a:r>
            <a:r>
              <a:rPr lang="en-US" sz="2400" i="1" spc="173" err="1">
                <a:solidFill>
                  <a:srgbClr val="002060"/>
                </a:solidFill>
                <a:cs typeface="Arial" panose="020B0604020202020204" pitchFamily="34" charset="0"/>
              </a:rPr>
              <a:t>giới</a:t>
            </a:r>
            <a:r>
              <a:rPr lang="en-US" sz="2400" i="1" spc="-80">
                <a:solidFill>
                  <a:srgbClr val="002060"/>
                </a:solidFill>
                <a:cs typeface="Arial" panose="020B0604020202020204" pitchFamily="34" charset="0"/>
              </a:rPr>
              <a:t> </a:t>
            </a:r>
            <a:endParaRPr lang="vi-VN" sz="2400" i="1" spc="-80">
              <a:solidFill>
                <a:srgbClr val="002060"/>
              </a:solidFill>
              <a:cs typeface="Arial" panose="020B0604020202020204" pitchFamily="34" charset="0"/>
            </a:endParaRPr>
          </a:p>
          <a:p>
            <a:pPr algn="just">
              <a:lnSpc>
                <a:spcPct val="125000"/>
              </a:lnSpc>
            </a:pPr>
            <a:r>
              <a:rPr lang="vi-VN"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điều</a:t>
            </a:r>
            <a:r>
              <a:rPr lang="en-US" sz="2400">
                <a:solidFill>
                  <a:srgbClr val="002060"/>
                </a:solidFill>
              </a:rPr>
              <a:t> </a:t>
            </a:r>
            <a:r>
              <a:rPr lang="en-US" sz="2400" err="1">
                <a:solidFill>
                  <a:srgbClr val="002060"/>
                </a:solidFill>
              </a:rPr>
              <a:t>làm</a:t>
            </a:r>
            <a:r>
              <a:rPr lang="en-US" sz="2400">
                <a:solidFill>
                  <a:srgbClr val="002060"/>
                </a:solidFill>
              </a:rPr>
              <a:t> </a:t>
            </a:r>
            <a:r>
              <a:rPr lang="en-US" sz="2400" err="1">
                <a:solidFill>
                  <a:srgbClr val="002060"/>
                </a:solidFill>
              </a:rPr>
              <a:t>nên</a:t>
            </a:r>
            <a:r>
              <a:rPr lang="en-US" sz="2400">
                <a:solidFill>
                  <a:srgbClr val="002060"/>
                </a:solidFill>
              </a:rPr>
              <a:t> </a:t>
            </a:r>
            <a:r>
              <a:rPr lang="en-US" sz="2400" err="1">
                <a:solidFill>
                  <a:srgbClr val="002060"/>
                </a:solidFill>
              </a:rPr>
              <a:t>vẻ</a:t>
            </a:r>
            <a:r>
              <a:rPr lang="en-US" sz="2400">
                <a:solidFill>
                  <a:srgbClr val="002060"/>
                </a:solidFill>
              </a:rPr>
              <a:t> </a:t>
            </a:r>
            <a:r>
              <a:rPr lang="en-US" sz="2400" err="1">
                <a:solidFill>
                  <a:srgbClr val="002060"/>
                </a:solidFill>
              </a:rPr>
              <a:t>đẹp</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đi</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trở</a:t>
            </a:r>
            <a:r>
              <a:rPr lang="en-US" sz="2400">
                <a:solidFill>
                  <a:srgbClr val="002060"/>
                </a:solidFill>
              </a:rPr>
              <a:t> </a:t>
            </a:r>
            <a:r>
              <a:rPr lang="en-US" sz="2400" err="1">
                <a:solidFill>
                  <a:srgbClr val="002060"/>
                </a:solidFill>
              </a:rPr>
              <a:t>lại</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thần</a:t>
            </a:r>
            <a:r>
              <a:rPr lang="en-US" sz="2400">
                <a:solidFill>
                  <a:srgbClr val="002060"/>
                </a:solidFill>
              </a:rPr>
              <a:t> </a:t>
            </a:r>
            <a:r>
              <a:rPr lang="en-US" sz="2400" err="1">
                <a:solidFill>
                  <a:srgbClr val="002060"/>
                </a:solidFill>
              </a:rPr>
              <a:t>thoại</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niềm</a:t>
            </a:r>
            <a:r>
              <a:rPr lang="en-US" sz="2400">
                <a:solidFill>
                  <a:srgbClr val="002060"/>
                </a:solidFill>
              </a:rPr>
              <a:t> tin </a:t>
            </a:r>
            <a:r>
              <a:rPr lang="en-US" sz="2400" err="1">
                <a:solidFill>
                  <a:srgbClr val="002060"/>
                </a:solidFill>
              </a:rPr>
              <a:t>thiêng</a:t>
            </a:r>
            <a:r>
              <a:rPr lang="en-US" sz="2400">
                <a:solidFill>
                  <a:srgbClr val="002060"/>
                </a:solidFill>
              </a:rPr>
              <a:t> </a:t>
            </a:r>
            <a:r>
              <a:rPr lang="en-US" sz="2400" err="1">
                <a:solidFill>
                  <a:srgbClr val="002060"/>
                </a:solidFill>
              </a:rPr>
              <a:t>liêng</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thế</a:t>
            </a:r>
            <a:r>
              <a:rPr lang="en-US" sz="2400">
                <a:solidFill>
                  <a:srgbClr val="002060"/>
                </a:solidFill>
              </a:rPr>
              <a:t> </a:t>
            </a:r>
            <a:r>
              <a:rPr lang="en-US" sz="2400" err="1">
                <a:solidFill>
                  <a:srgbClr val="002060"/>
                </a:solidFill>
              </a:rPr>
              <a:t>giới</a:t>
            </a:r>
            <a:r>
              <a:rPr lang="en-US" sz="2400">
                <a:solidFill>
                  <a:srgbClr val="002060"/>
                </a:solidFill>
              </a:rPr>
              <a:t> </a:t>
            </a:r>
            <a:r>
              <a:rPr lang="en-US" sz="2400" err="1">
                <a:solidFill>
                  <a:srgbClr val="002060"/>
                </a:solidFill>
              </a:rPr>
              <a:t>mà</a:t>
            </a:r>
            <a:r>
              <a:rPr lang="en-US" sz="2400">
                <a:solidFill>
                  <a:srgbClr val="002060"/>
                </a:solidFill>
              </a:rPr>
              <a:t> ở </a:t>
            </a:r>
            <a:r>
              <a:rPr lang="en-US" sz="2400" err="1">
                <a:solidFill>
                  <a:srgbClr val="002060"/>
                </a:solidFill>
              </a:rPr>
              <a:t>đó</a:t>
            </a:r>
            <a:r>
              <a:rPr lang="en-US" sz="2400">
                <a:solidFill>
                  <a:srgbClr val="002060"/>
                </a:solidFill>
              </a:rPr>
              <a:t> </a:t>
            </a:r>
            <a:r>
              <a:rPr lang="en-US" sz="2400" err="1">
                <a:solidFill>
                  <a:srgbClr val="002060"/>
                </a:solidFill>
              </a:rPr>
              <a:t>vạn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đều</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linh</a:t>
            </a:r>
            <a:r>
              <a:rPr lang="en-US" sz="2400">
                <a:solidFill>
                  <a:srgbClr val="002060"/>
                </a:solidFill>
              </a:rPr>
              <a:t> </a:t>
            </a:r>
            <a:r>
              <a:rPr lang="en-US" sz="2400" err="1">
                <a:solidFill>
                  <a:srgbClr val="002060"/>
                </a:solidFill>
              </a:rPr>
              <a:t>hồn</a:t>
            </a:r>
            <a:r>
              <a:rPr lang="en-US" sz="2400">
                <a:solidFill>
                  <a:srgbClr val="002060"/>
                </a:solidFill>
              </a:rPr>
              <a:t>. Theo </a:t>
            </a:r>
            <a:r>
              <a:rPr lang="en-US" sz="2400" err="1">
                <a:solidFill>
                  <a:srgbClr val="002060"/>
                </a:solidFill>
              </a:rPr>
              <a:t>bạn</a:t>
            </a:r>
            <a:r>
              <a:rPr lang="en-US" sz="2400">
                <a:solidFill>
                  <a:srgbClr val="002060"/>
                </a:solidFill>
              </a:rPr>
              <a:t>, </a:t>
            </a:r>
            <a:r>
              <a:rPr lang="en-US" sz="2400" err="1">
                <a:solidFill>
                  <a:srgbClr val="002060"/>
                </a:solidFill>
              </a:rPr>
              <a:t>niềm</a:t>
            </a:r>
            <a:r>
              <a:rPr lang="en-US" sz="2400">
                <a:solidFill>
                  <a:srgbClr val="002060"/>
                </a:solidFill>
              </a:rPr>
              <a:t> tin </a:t>
            </a:r>
            <a:r>
              <a:rPr lang="en-US" sz="2400" err="1">
                <a:solidFill>
                  <a:srgbClr val="002060"/>
                </a:solidFill>
              </a:rPr>
              <a:t>ấy</a:t>
            </a:r>
            <a:r>
              <a:rPr lang="vi-VN" sz="2400">
                <a:solidFill>
                  <a:srgbClr val="002060"/>
                </a:solidFill>
              </a:rPr>
              <a:t> có còn sức hấp dẫn với con người hiện đại không? Vì sao?</a:t>
            </a:r>
            <a:endParaRPr lang="vi-VN" sz="2400" b="1">
              <a:solidFill>
                <a:srgbClr val="002060"/>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77</a:t>
            </a:fld>
            <a:endParaRPr lang="en-US"/>
          </a:p>
        </p:txBody>
      </p:sp>
    </p:spTree>
    <p:extLst>
      <p:ext uri="{BB962C8B-B14F-4D97-AF65-F5344CB8AC3E}">
        <p14:creationId xmlns:p14="http://schemas.microsoft.com/office/powerpoint/2010/main" val="11310852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3" y="-92364"/>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5615" y="1313679"/>
            <a:ext cx="9604917" cy="830997"/>
          </a:xfrm>
          <a:prstGeom prst="rect">
            <a:avLst/>
          </a:prstGeom>
        </p:spPr>
        <p:txBody>
          <a:bodyPr wrap="square">
            <a:spAutoFit/>
          </a:bodyPr>
          <a:lstStyle/>
          <a:p>
            <a:pPr algn="just">
              <a:lnSpc>
                <a:spcPct val="150000"/>
              </a:lnSpc>
            </a:pPr>
            <a:r>
              <a:rPr lang="vi-VN" sz="3200">
                <a:solidFill>
                  <a:srgbClr val="002060"/>
                </a:solidFill>
              </a:rPr>
              <a:t> </a:t>
            </a:r>
            <a:r>
              <a:rPr lang="en-US" sz="3200">
                <a:solidFill>
                  <a:srgbClr val="002060"/>
                </a:solidFill>
              </a:rPr>
              <a:t>    </a:t>
            </a:r>
            <a:endParaRPr lang="en-US" sz="24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678873" y="787401"/>
            <a:ext cx="10058400" cy="2144433"/>
          </a:xfrm>
          <a:prstGeom prst="rect">
            <a:avLst/>
          </a:prstGeom>
        </p:spPr>
        <p:txBody>
          <a:bodyPr wrap="square">
            <a:spAutoFit/>
          </a:bodyPr>
          <a:lstStyle/>
          <a:p>
            <a:pPr algn="just">
              <a:lnSpc>
                <a:spcPct val="125000"/>
              </a:lnSpc>
            </a:pPr>
            <a:r>
              <a:rPr lang="en-US" sz="2667">
                <a:solidFill>
                  <a:srgbClr val="002060"/>
                </a:solidFill>
                <a:latin typeface="Arial" panose="020B0604020202020204" pitchFamily="34" charset="0"/>
                <a:cs typeface="Arial" panose="020B0604020202020204" pitchFamily="34" charset="0"/>
              </a:rPr>
              <a:t>       </a:t>
            </a:r>
          </a:p>
          <a:p>
            <a:pPr algn="just">
              <a:lnSpc>
                <a:spcPct val="125000"/>
              </a:lnSpc>
            </a:pPr>
            <a:endParaRPr lang="en-US" sz="2667" b="1">
              <a:solidFill>
                <a:srgbClr val="002060"/>
              </a:solidFill>
              <a:latin typeface="Arial" panose="020B0604020202020204" pitchFamily="34" charset="0"/>
              <a:cs typeface="Arial" panose="020B0604020202020204" pitchFamily="34" charset="0"/>
            </a:endParaRPr>
          </a:p>
          <a:p>
            <a:pPr algn="just">
              <a:lnSpc>
                <a:spcPct val="125000"/>
              </a:lnSpc>
            </a:pPr>
            <a:endParaRPr lang="en-US" sz="2667" b="1">
              <a:solidFill>
                <a:srgbClr val="002060"/>
              </a:solidFill>
              <a:latin typeface="Arial" panose="020B0604020202020204" pitchFamily="34" charset="0"/>
              <a:cs typeface="Arial" panose="020B0604020202020204" pitchFamily="34" charset="0"/>
            </a:endParaRPr>
          </a:p>
          <a:p>
            <a:pPr algn="just">
              <a:lnSpc>
                <a:spcPct val="125000"/>
              </a:lnSpc>
            </a:pPr>
            <a:endParaRPr lang="vi-VN" sz="2667" b="1">
              <a:solidFill>
                <a:srgbClr val="002060"/>
              </a:solidFill>
              <a:latin typeface="Arial" panose="020B0604020202020204" pitchFamily="34" charset="0"/>
              <a:cs typeface="Arial" panose="020B0604020202020204" pitchFamily="34" charset="0"/>
            </a:endParaRPr>
          </a:p>
        </p:txBody>
      </p:sp>
      <p:sp>
        <p:nvSpPr>
          <p:cNvPr id="6" name="Rectangle 5"/>
          <p:cNvSpPr/>
          <p:nvPr/>
        </p:nvSpPr>
        <p:spPr>
          <a:xfrm>
            <a:off x="905615" y="1238865"/>
            <a:ext cx="10155675" cy="4247317"/>
          </a:xfrm>
          <a:prstGeom prst="rect">
            <a:avLst/>
          </a:prstGeom>
        </p:spPr>
        <p:txBody>
          <a:bodyPr wrap="square">
            <a:spAutoFit/>
          </a:bodyPr>
          <a:lstStyle/>
          <a:p>
            <a:pPr algn="just">
              <a:lnSpc>
                <a:spcPct val="125000"/>
              </a:lnSpc>
            </a:pPr>
            <a:r>
              <a:rPr lang="vi-VN" sz="2400">
                <a:solidFill>
                  <a:srgbClr val="002060"/>
                </a:solidFill>
              </a:rPr>
              <a:t> </a:t>
            </a:r>
            <a:r>
              <a:rPr lang="en-US" sz="2400">
                <a:solidFill>
                  <a:srgbClr val="002060"/>
                </a:solidFill>
              </a:rPr>
              <a:t>    </a:t>
            </a:r>
            <a:r>
              <a:rPr lang="en-US" sz="2400" spc="-93">
                <a:solidFill>
                  <a:srgbClr val="002060"/>
                </a:solidFill>
                <a:cs typeface="Arial" panose="020B0604020202020204" pitchFamily="34" charset="0"/>
              </a:rPr>
              <a:t>– </a:t>
            </a:r>
            <a:r>
              <a:rPr lang="vi-VN" sz="2400" i="1">
                <a:solidFill>
                  <a:srgbClr val="002060"/>
                </a:solidFill>
              </a:rPr>
              <a:t>Chuyện chức Phán sự đền Tản Viên</a:t>
            </a:r>
            <a:endParaRPr lang="vi-VN" sz="2400">
              <a:solidFill>
                <a:srgbClr val="002060"/>
              </a:solidFill>
            </a:endParaRPr>
          </a:p>
          <a:p>
            <a:pPr algn="just">
              <a:lnSpc>
                <a:spcPct val="125000"/>
              </a:lnSpc>
            </a:pPr>
            <a:r>
              <a:rPr lang="vi-VN" sz="2400">
                <a:solidFill>
                  <a:srgbClr val="002060"/>
                </a:solidFill>
              </a:rPr>
              <a:t>     Nêu quan niệm về kẻ sĩ được thể hiện trong lời bình cuối truyện. Bạn có đồng tình </a:t>
            </a:r>
            <a:r>
              <a:rPr lang="en-US" sz="2400" err="1">
                <a:solidFill>
                  <a:srgbClr val="002060"/>
                </a:solidFill>
              </a:rPr>
              <a:t>với</a:t>
            </a:r>
            <a:r>
              <a:rPr lang="en-US" sz="2400">
                <a:solidFill>
                  <a:srgbClr val="002060"/>
                </a:solidFill>
              </a:rPr>
              <a:t> </a:t>
            </a:r>
            <a:r>
              <a:rPr lang="en-US" sz="2400" err="1">
                <a:solidFill>
                  <a:srgbClr val="002060"/>
                </a:solidFill>
              </a:rPr>
              <a:t>quan</a:t>
            </a:r>
            <a:r>
              <a:rPr lang="en-US" sz="2400">
                <a:solidFill>
                  <a:srgbClr val="002060"/>
                </a:solidFill>
              </a:rPr>
              <a:t> </a:t>
            </a:r>
            <a:r>
              <a:rPr lang="en-US" sz="2400" err="1">
                <a:solidFill>
                  <a:srgbClr val="002060"/>
                </a:solidFill>
              </a:rPr>
              <a:t>niệm</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Vì</a:t>
            </a:r>
            <a:r>
              <a:rPr lang="en-US" sz="2400">
                <a:solidFill>
                  <a:srgbClr val="002060"/>
                </a:solidFill>
              </a:rPr>
              <a:t> </a:t>
            </a:r>
            <a:r>
              <a:rPr lang="en-US" sz="2400" err="1">
                <a:solidFill>
                  <a:srgbClr val="002060"/>
                </a:solidFill>
              </a:rPr>
              <a:t>sao</a:t>
            </a:r>
            <a:r>
              <a:rPr lang="en-US" sz="2400">
                <a:solidFill>
                  <a:srgbClr val="002060"/>
                </a:solidFill>
              </a:rPr>
              <a:t>?</a:t>
            </a:r>
          </a:p>
          <a:p>
            <a:pPr algn="just">
              <a:lnSpc>
                <a:spcPct val="125000"/>
              </a:lnSpc>
            </a:pPr>
            <a:r>
              <a:rPr lang="vi-VN" sz="2400" i="1">
                <a:solidFill>
                  <a:srgbClr val="002060"/>
                </a:solidFill>
              </a:rPr>
              <a:t> </a:t>
            </a:r>
            <a:r>
              <a:rPr lang="en-US" sz="2400" i="1">
                <a:solidFill>
                  <a:srgbClr val="002060"/>
                </a:solidFill>
              </a:rPr>
              <a:t>    </a:t>
            </a:r>
            <a:r>
              <a:rPr lang="en-US" sz="2400" spc="-93">
                <a:solidFill>
                  <a:srgbClr val="002060"/>
                </a:solidFill>
                <a:cs typeface="Arial" panose="020B0604020202020204" pitchFamily="34" charset="0"/>
              </a:rPr>
              <a:t>– </a:t>
            </a:r>
            <a:r>
              <a:rPr lang="vi-VN" sz="2400" i="1">
                <a:solidFill>
                  <a:srgbClr val="002060"/>
                </a:solidFill>
              </a:rPr>
              <a:t>Chữ người tử tù</a:t>
            </a:r>
            <a:endParaRPr lang="vi-VN" sz="2400">
              <a:solidFill>
                <a:srgbClr val="002060"/>
              </a:solidFill>
            </a:endParaRPr>
          </a:p>
          <a:p>
            <a:pPr algn="just">
              <a:lnSpc>
                <a:spcPct val="125000"/>
              </a:lnSpc>
            </a:pPr>
            <a:r>
              <a:rPr lang="vi-VN" sz="2400">
                <a:solidFill>
                  <a:srgbClr val="002060"/>
                </a:solidFill>
              </a:rPr>
              <a:t>     + </a:t>
            </a:r>
            <a:r>
              <a:rPr lang="en-US" sz="2400">
                <a:solidFill>
                  <a:srgbClr val="002060"/>
                </a:solidFill>
              </a:rPr>
              <a:t>Theo </a:t>
            </a:r>
            <a:r>
              <a:rPr lang="en-US" sz="2400" err="1">
                <a:solidFill>
                  <a:srgbClr val="002060"/>
                </a:solidFill>
              </a:rPr>
              <a:t>bạn</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chuyện</a:t>
            </a:r>
            <a:r>
              <a:rPr lang="en-US" sz="2400">
                <a:solidFill>
                  <a:srgbClr val="002060"/>
                </a:solidFill>
              </a:rPr>
              <a:t> </a:t>
            </a:r>
            <a:r>
              <a:rPr lang="en-US" sz="2400" err="1">
                <a:solidFill>
                  <a:srgbClr val="002060"/>
                </a:solidFill>
              </a:rPr>
              <a:t>xin</a:t>
            </a:r>
            <a:r>
              <a:rPr lang="en-US" sz="2400">
                <a:solidFill>
                  <a:srgbClr val="002060"/>
                </a:solidFill>
              </a:rPr>
              <a:t> </a:t>
            </a:r>
            <a:r>
              <a:rPr lang="en-US" sz="2400" err="1">
                <a:solidFill>
                  <a:srgbClr val="002060"/>
                </a:solidFill>
              </a:rPr>
              <a:t>chữ</a:t>
            </a:r>
            <a:r>
              <a:rPr lang="en-US" sz="2400">
                <a:solidFill>
                  <a:srgbClr val="002060"/>
                </a:solidFill>
              </a:rPr>
              <a:t> </a:t>
            </a:r>
            <a:r>
              <a:rPr lang="en-US" sz="2400" err="1">
                <a:solidFill>
                  <a:srgbClr val="002060"/>
                </a:solidFill>
              </a:rPr>
              <a:t>và</a:t>
            </a:r>
            <a:r>
              <a:rPr lang="vi-VN"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chữ</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làm</a:t>
            </a:r>
            <a:r>
              <a:rPr lang="en-US" sz="2400">
                <a:solidFill>
                  <a:srgbClr val="002060"/>
                </a:solidFill>
              </a:rPr>
              <a:t> </a:t>
            </a:r>
            <a:r>
              <a:rPr lang="en-US" sz="2400" err="1">
                <a:solidFill>
                  <a:srgbClr val="002060"/>
                </a:solidFill>
              </a:rPr>
              <a:t>toát</a:t>
            </a:r>
            <a:r>
              <a:rPr lang="en-US" sz="2400">
                <a:solidFill>
                  <a:srgbClr val="002060"/>
                </a:solidFill>
              </a:rPr>
              <a:t> </a:t>
            </a:r>
            <a:r>
              <a:rPr lang="en-US" sz="2400" err="1">
                <a:solidFill>
                  <a:srgbClr val="002060"/>
                </a:solidFill>
              </a:rPr>
              <a:t>lên</a:t>
            </a:r>
            <a:r>
              <a:rPr lang="en-US" sz="2400">
                <a:solidFill>
                  <a:srgbClr val="002060"/>
                </a:solidFill>
              </a:rPr>
              <a:t> </a:t>
            </a:r>
            <a:r>
              <a:rPr lang="en-US" sz="2400" err="1">
                <a:solidFill>
                  <a:srgbClr val="002060"/>
                </a:solidFill>
              </a:rPr>
              <a:t>thông</a:t>
            </a:r>
            <a:r>
              <a:rPr lang="en-US" sz="2400">
                <a:solidFill>
                  <a:srgbClr val="002060"/>
                </a:solidFill>
              </a:rPr>
              <a:t> </a:t>
            </a:r>
            <a:r>
              <a:rPr lang="en-US" sz="2400" err="1">
                <a:solidFill>
                  <a:srgbClr val="002060"/>
                </a:solidFill>
              </a:rPr>
              <a:t>điệp</a:t>
            </a:r>
            <a:r>
              <a:rPr lang="en-US" sz="2400">
                <a:solidFill>
                  <a:srgbClr val="002060"/>
                </a:solidFill>
              </a:rPr>
              <a:t> </a:t>
            </a:r>
            <a:r>
              <a:rPr lang="en-US" sz="2400" err="1">
                <a:solidFill>
                  <a:srgbClr val="002060"/>
                </a:solidFill>
              </a:rPr>
              <a:t>gì</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Nêu</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xét</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chung</a:t>
            </a:r>
            <a:r>
              <a:rPr lang="en-US" sz="2400">
                <a:solidFill>
                  <a:srgbClr val="002060"/>
                </a:solidFill>
              </a:rPr>
              <a:t> </a:t>
            </a:r>
            <a:r>
              <a:rPr lang="en-US" sz="2400" err="1">
                <a:solidFill>
                  <a:srgbClr val="002060"/>
                </a:solidFill>
              </a:rPr>
              <a:t>mà</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thấy</a:t>
            </a:r>
            <a:r>
              <a:rPr lang="en-US" sz="2400">
                <a:solidFill>
                  <a:srgbClr val="002060"/>
                </a:solidFill>
              </a:rPr>
              <a:t> </a:t>
            </a:r>
            <a:r>
              <a:rPr lang="en-US" sz="2400" err="1">
                <a:solidFill>
                  <a:srgbClr val="002060"/>
                </a:solidFill>
              </a:rPr>
              <a:t>giữa</a:t>
            </a:r>
            <a:r>
              <a:rPr lang="en-US" sz="2400">
                <a:solidFill>
                  <a:srgbClr val="002060"/>
                </a:solidFill>
              </a:rPr>
              <a:t> </a:t>
            </a:r>
            <a:r>
              <a:rPr lang="en-US" sz="2400" err="1">
                <a:solidFill>
                  <a:srgbClr val="002060"/>
                </a:solidFill>
              </a:rPr>
              <a:t>hai</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Tử</a:t>
            </a:r>
            <a:r>
              <a:rPr lang="en-US" sz="2400">
                <a:solidFill>
                  <a:srgbClr val="002060"/>
                </a:solidFill>
              </a:rPr>
              <a:t> </a:t>
            </a:r>
            <a:r>
              <a:rPr lang="en-US" sz="2400" err="1">
                <a:solidFill>
                  <a:srgbClr val="002060"/>
                </a:solidFill>
              </a:rPr>
              <a:t>Văn</a:t>
            </a:r>
            <a:r>
              <a:rPr lang="vi-VN" sz="2400">
                <a:solidFill>
                  <a:srgbClr val="002060"/>
                </a:solidFill>
              </a:rPr>
              <a:t> (</a:t>
            </a:r>
            <a:r>
              <a:rPr lang="vi-VN" sz="2400" i="1">
                <a:solidFill>
                  <a:srgbClr val="002060"/>
                </a:solidFill>
              </a:rPr>
              <a:t>Chuyện chức Phán sự đền Tản Viên</a:t>
            </a:r>
            <a:r>
              <a:rPr lang="vi-VN" sz="2400">
                <a:solidFill>
                  <a:srgbClr val="002060"/>
                </a:solidFill>
              </a:rPr>
              <a:t>, Nguyễn Dữ) và Huấn Cao (</a:t>
            </a:r>
            <a:r>
              <a:rPr lang="vi-VN" sz="2400" i="1">
                <a:solidFill>
                  <a:srgbClr val="002060"/>
                </a:solidFill>
              </a:rPr>
              <a:t>Chữ người tử tù</a:t>
            </a:r>
            <a:r>
              <a:rPr lang="vi-VN" sz="2400">
                <a:solidFill>
                  <a:srgbClr val="002060"/>
                </a:solidFill>
              </a:rPr>
              <a:t>, </a:t>
            </a:r>
            <a:r>
              <a:rPr lang="en-US" sz="2400" err="1">
                <a:solidFill>
                  <a:srgbClr val="002060"/>
                </a:solidFill>
              </a:rPr>
              <a:t>Nguyễn</a:t>
            </a:r>
            <a:r>
              <a:rPr lang="en-US" sz="2400">
                <a:solidFill>
                  <a:srgbClr val="002060"/>
                </a:solidFill>
              </a:rPr>
              <a:t> </a:t>
            </a:r>
            <a:r>
              <a:rPr lang="en-US" sz="2400" err="1">
                <a:solidFill>
                  <a:srgbClr val="002060"/>
                </a:solidFill>
              </a:rPr>
              <a:t>Tuân</a:t>
            </a:r>
            <a:r>
              <a:rPr lang="en-US" sz="2400">
                <a:solidFill>
                  <a:srgbClr val="002060"/>
                </a:solidFill>
              </a:rPr>
              <a:t>).</a:t>
            </a:r>
          </a:p>
        </p:txBody>
      </p:sp>
      <p:sp>
        <p:nvSpPr>
          <p:cNvPr id="7" name="Slide Number Placeholder 6"/>
          <p:cNvSpPr>
            <a:spLocks noGrp="1"/>
          </p:cNvSpPr>
          <p:nvPr>
            <p:ph type="sldNum" sz="quarter" idx="12"/>
          </p:nvPr>
        </p:nvSpPr>
        <p:spPr/>
        <p:txBody>
          <a:bodyPr/>
          <a:lstStyle/>
          <a:p>
            <a:fld id="{0C846248-0222-4A3A-B22E-4E2A0B918D57}" type="slidenum">
              <a:rPr lang="en-US" smtClean="0"/>
              <a:pPr/>
              <a:t>78</a:t>
            </a:fld>
            <a:endParaRPr lang="en-US"/>
          </a:p>
        </p:txBody>
      </p:sp>
    </p:spTree>
    <p:extLst>
      <p:ext uri="{BB962C8B-B14F-4D97-AF65-F5344CB8AC3E}">
        <p14:creationId xmlns:p14="http://schemas.microsoft.com/office/powerpoint/2010/main" val="15945070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9" y="0"/>
            <a:ext cx="12198284" cy="6858000"/>
          </a:xfrm>
          <a:prstGeom prst="rect">
            <a:avLst/>
          </a:prstGeom>
        </p:spPr>
      </p:pic>
      <p:sp>
        <p:nvSpPr>
          <p:cNvPr id="3" name="Rectangle 2"/>
          <p:cNvSpPr/>
          <p:nvPr/>
        </p:nvSpPr>
        <p:spPr>
          <a:xfrm>
            <a:off x="804703" y="1400277"/>
            <a:ext cx="10566400" cy="4201920"/>
          </a:xfrm>
          <a:prstGeom prst="rect">
            <a:avLst/>
          </a:prstGeom>
        </p:spPr>
        <p:txBody>
          <a:bodyPr wrap="square">
            <a:spAutoFit/>
          </a:bodyPr>
          <a:lstStyle/>
          <a:p>
            <a:pPr indent="359815" algn="just">
              <a:lnSpc>
                <a:spcPct val="125000"/>
              </a:lnSpc>
            </a:pPr>
            <a:r>
              <a:rPr lang="es-ES" sz="2400">
                <a:solidFill>
                  <a:srgbClr val="002060"/>
                </a:solidFill>
                <a:latin typeface="Arial" panose="020B0604020202020204" pitchFamily="34" charset="0"/>
                <a:ea typeface="Calibri" panose="020F0502020204030204" pitchFamily="34" charset="0"/>
                <a:cs typeface="Arial" panose="020B0604020202020204" pitchFamily="34" charset="0"/>
              </a:rPr>
              <a:t> </a:t>
            </a:r>
            <a:r>
              <a:rPr lang="es-ES" sz="2400">
                <a:solidFill>
                  <a:srgbClr val="002060"/>
                </a:solidFill>
                <a:ea typeface="Calibri" panose="020F0502020204030204" pitchFamily="34" charset="0"/>
                <a:cs typeface="Arial" panose="020B0604020202020204" pitchFamily="34" charset="0"/>
              </a:rPr>
              <a:t>– </a:t>
            </a:r>
            <a:r>
              <a:rPr lang="en-US" sz="2400" err="1">
                <a:solidFill>
                  <a:srgbClr val="002060"/>
                </a:solidFill>
                <a:cs typeface="Arial" panose="020B0604020202020204" pitchFamily="34" charset="0"/>
              </a:rPr>
              <a:t>Mỗi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người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là</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một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chủ</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tiếp</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nhận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năng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động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sáng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tạo</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quá</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trình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hiểu</a:t>
            </a:r>
            <a:r>
              <a:rPr lang="vi-VN" sz="2400">
                <a:solidFill>
                  <a:srgbClr val="002060"/>
                </a:solidFill>
                <a:cs typeface="Arial" panose="020B0604020202020204" pitchFamily="34" charset="0"/>
              </a:rPr>
              <a:t> VB</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nhất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là</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văn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mang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dấu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ấn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riêng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của</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từng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độc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giả</a:t>
            </a:r>
            <a:r>
              <a:rPr lang="en-US" sz="2400">
                <a:solidFill>
                  <a:srgbClr val="002060"/>
                </a:solidFill>
                <a:cs typeface="Arial" panose="020B0604020202020204" pitchFamily="34" charset="0"/>
              </a:rPr>
              <a:t>. </a:t>
            </a:r>
            <a:endParaRPr lang="vi-VN" sz="2400">
              <a:solidFill>
                <a:srgbClr val="002060"/>
              </a:solidFill>
              <a:cs typeface="Arial" panose="020B0604020202020204" pitchFamily="34" charset="0"/>
            </a:endParaRPr>
          </a:p>
          <a:p>
            <a:pPr indent="359815" algn="just">
              <a:lnSpc>
                <a:spcPct val="125000"/>
              </a:lnSpc>
            </a:pP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Trong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quá</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trình</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hướng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dẫn</a:t>
            </a:r>
            <a:r>
              <a:rPr lang="es-ES" sz="2400">
                <a:solidFill>
                  <a:srgbClr val="002060"/>
                </a:solidFill>
                <a:ea typeface="Calibri" panose="020F0502020204030204" pitchFamily="34" charset="0"/>
                <a:cs typeface="Arial" panose="020B0604020202020204" pitchFamily="34" charset="0"/>
              </a:rPr>
              <a:t> HS </a:t>
            </a:r>
            <a:r>
              <a:rPr lang="es-ES" sz="2400" err="1">
                <a:solidFill>
                  <a:srgbClr val="002060"/>
                </a:solidFill>
                <a:ea typeface="Calibri" panose="020F0502020204030204" pitchFamily="34" charset="0"/>
                <a:cs typeface="Arial" panose="020B0604020202020204" pitchFamily="34" charset="0"/>
              </a:rPr>
              <a:t>đọc</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hiểu</a:t>
            </a:r>
            <a:r>
              <a:rPr lang="es-ES" sz="2400">
                <a:solidFill>
                  <a:srgbClr val="002060"/>
                </a:solidFill>
                <a:ea typeface="Calibri" panose="020F0502020204030204" pitchFamily="34" charset="0"/>
                <a:cs typeface="Arial" panose="020B0604020202020204" pitchFamily="34" charset="0"/>
              </a:rPr>
              <a:t>, </a:t>
            </a:r>
            <a:r>
              <a:rPr lang="en-US" sz="2400">
                <a:solidFill>
                  <a:srgbClr val="002060"/>
                </a:solidFill>
                <a:cs typeface="Arial" panose="020B0604020202020204" pitchFamily="34" charset="0"/>
              </a:rPr>
              <a:t>GV </a:t>
            </a:r>
            <a:r>
              <a:rPr lang="en-US" sz="2400" err="1">
                <a:solidFill>
                  <a:srgbClr val="002060"/>
                </a:solidFill>
                <a:cs typeface="Arial" panose="020B0604020202020204" pitchFamily="34" charset="0"/>
              </a:rPr>
              <a:t>nên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sử</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dụng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linh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hoạt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hệ</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thống</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câu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hỏi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thay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đổi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trật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tự</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tách</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ghép</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có</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điều</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chỉnh</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bổ</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sung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câu</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hỏi</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ph</a:t>
            </a:r>
            <a:r>
              <a:rPr lang="vi-VN" sz="2400">
                <a:solidFill>
                  <a:srgbClr val="002060"/>
                </a:solidFill>
                <a:ea typeface="Calibri" panose="020F0502020204030204" pitchFamily="34" charset="0"/>
                <a:cs typeface="Arial" panose="020B0604020202020204" pitchFamily="34" charset="0"/>
              </a:rPr>
              <a:t>ù</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hợp</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với</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các</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nhóm</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đối</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tượng</a:t>
            </a:r>
            <a:r>
              <a:rPr lang="es-ES" sz="2400">
                <a:solidFill>
                  <a:srgbClr val="002060"/>
                </a:solidFill>
                <a:ea typeface="Calibri" panose="020F0502020204030204" pitchFamily="34" charset="0"/>
                <a:cs typeface="Arial" panose="020B0604020202020204" pitchFamily="34" charset="0"/>
              </a:rPr>
              <a:t> HS. </a:t>
            </a:r>
          </a:p>
          <a:p>
            <a:pPr indent="359815" algn="just">
              <a:lnSpc>
                <a:spcPct val="125000"/>
              </a:lnSpc>
            </a:pPr>
            <a:r>
              <a:rPr lang="en-US" sz="2400">
                <a:solidFill>
                  <a:srgbClr val="002060"/>
                </a:solidFill>
                <a:cs typeface="Arial" panose="020B0604020202020204" pitchFamily="34" charset="0"/>
              </a:rPr>
              <a:t> – </a:t>
            </a:r>
            <a:r>
              <a:rPr lang="es-ES" sz="2400">
                <a:solidFill>
                  <a:srgbClr val="002060"/>
                </a:solidFill>
                <a:ea typeface="Calibri" panose="020F0502020204030204" pitchFamily="34" charset="0"/>
                <a:cs typeface="Arial" panose="020B0604020202020204" pitchFamily="34" charset="0"/>
              </a:rPr>
              <a:t>GV </a:t>
            </a:r>
            <a:r>
              <a:rPr lang="es-ES" sz="2400" err="1">
                <a:solidFill>
                  <a:srgbClr val="002060"/>
                </a:solidFill>
                <a:ea typeface="Calibri" panose="020F0502020204030204" pitchFamily="34" charset="0"/>
                <a:cs typeface="Arial" panose="020B0604020202020204" pitchFamily="34" charset="0"/>
              </a:rPr>
              <a:t>hướng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dẫn</a:t>
            </a:r>
            <a:r>
              <a:rPr lang="es-ES" sz="2400">
                <a:solidFill>
                  <a:srgbClr val="002060"/>
                </a:solidFill>
                <a:ea typeface="Calibri" panose="020F0502020204030204" pitchFamily="34" charset="0"/>
                <a:cs typeface="Arial" panose="020B0604020202020204" pitchFamily="34" charset="0"/>
              </a:rPr>
              <a:t> HS </a:t>
            </a:r>
            <a:r>
              <a:rPr lang="es-ES" sz="2400" err="1">
                <a:solidFill>
                  <a:srgbClr val="002060"/>
                </a:solidFill>
                <a:ea typeface="Calibri" panose="020F0502020204030204" pitchFamily="34" charset="0"/>
                <a:cs typeface="Arial" panose="020B0604020202020204" pitchFamily="34" charset="0"/>
              </a:rPr>
              <a:t>bằng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chỉ</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dẫn</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gợi</a:t>
            </a:r>
            <a:r>
              <a:rPr lang="es-ES" sz="2400">
                <a:solidFill>
                  <a:srgbClr val="002060"/>
                </a:solidFill>
                <a:ea typeface="Calibri" panose="020F0502020204030204" pitchFamily="34" charset="0"/>
                <a:cs typeface="Arial" panose="020B0604020202020204" pitchFamily="34" charset="0"/>
              </a:rPr>
              <a:t> ý; </a:t>
            </a:r>
            <a:r>
              <a:rPr lang="es-ES" sz="2400" err="1">
                <a:solidFill>
                  <a:srgbClr val="002060"/>
                </a:solidFill>
                <a:ea typeface="Calibri" panose="020F0502020204030204" pitchFamily="34" charset="0"/>
                <a:cs typeface="Arial" panose="020B0604020202020204" pitchFamily="34" charset="0"/>
              </a:rPr>
              <a:t>tránh</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diễn</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giảng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không</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làm</a:t>
            </a:r>
            <a:r>
              <a:rPr lang="es-ES" sz="2400">
                <a:solidFill>
                  <a:srgbClr val="002060"/>
                </a:solidFill>
                <a:ea typeface="Calibri" panose="020F0502020204030204" pitchFamily="34" charset="0"/>
                <a:cs typeface="Arial" panose="020B0604020202020204" pitchFamily="34" charset="0"/>
              </a:rPr>
              <a:t> </a:t>
            </a:r>
            <a:r>
              <a:rPr lang="es-ES" sz="2400" err="1">
                <a:solidFill>
                  <a:srgbClr val="002060"/>
                </a:solidFill>
                <a:ea typeface="Calibri" panose="020F0502020204030204" pitchFamily="34" charset="0"/>
                <a:cs typeface="Arial" panose="020B0604020202020204" pitchFamily="34" charset="0"/>
              </a:rPr>
              <a:t>thay</a:t>
            </a:r>
            <a:r>
              <a:rPr lang="es-ES" sz="2400">
                <a:solidFill>
                  <a:srgbClr val="002060"/>
                </a:solidFill>
                <a:ea typeface="Calibri" panose="020F0502020204030204" pitchFamily="34" charset="0"/>
                <a:cs typeface="Arial" panose="020B0604020202020204" pitchFamily="34" charset="0"/>
              </a:rPr>
              <a:t>.</a:t>
            </a:r>
          </a:p>
          <a:p>
            <a:pPr indent="359815" algn="just">
              <a:lnSpc>
                <a:spcPct val="125000"/>
              </a:lnSpc>
            </a:pPr>
            <a:r>
              <a:rPr lang="es-ES" sz="2400">
                <a:solidFill>
                  <a:srgbClr val="002060"/>
                </a:solidFill>
                <a:ea typeface="Calibri" panose="020F0502020204030204" pitchFamily="34" charset="0"/>
                <a:cs typeface="Arial" panose="020B0604020202020204" pitchFamily="34" charset="0"/>
              </a:rPr>
              <a:t> – </a:t>
            </a:r>
            <a:r>
              <a:rPr lang="en-US" sz="2400" err="1">
                <a:solidFill>
                  <a:srgbClr val="002060"/>
                </a:solidFill>
                <a:cs typeface="Arial" panose="020B0604020202020204" pitchFamily="34" charset="0"/>
              </a:rPr>
              <a:t>Sau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khi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trả</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lời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câu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hỏi</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hiểu</a:t>
            </a:r>
            <a:r>
              <a:rPr lang="en-US" sz="2400">
                <a:solidFill>
                  <a:srgbClr val="002060"/>
                </a:solidFill>
                <a:cs typeface="Arial" panose="020B0604020202020204" pitchFamily="34" charset="0"/>
              </a:rPr>
              <a:t> VB, HS </a:t>
            </a:r>
            <a:r>
              <a:rPr lang="en-US" sz="2400" err="1">
                <a:solidFill>
                  <a:srgbClr val="002060"/>
                </a:solidFill>
                <a:cs typeface="Arial" panose="020B0604020202020204" pitchFamily="34" charset="0"/>
              </a:rPr>
              <a:t>được</a:t>
            </a:r>
            <a:r>
              <a:rPr lang="vi-VN" sz="2400">
                <a:solidFill>
                  <a:srgbClr val="002060"/>
                </a:solidFill>
                <a:cs typeface="Arial" panose="020B0604020202020204" pitchFamily="34" charset="0"/>
              </a:rPr>
              <a:t> </a:t>
            </a:r>
            <a:r>
              <a:rPr lang="en-US" sz="2400" err="1">
                <a:solidFill>
                  <a:srgbClr val="002060"/>
                </a:solidFill>
                <a:cs typeface="Arial" panose="020B0604020202020204" pitchFamily="34" charset="0"/>
              </a:rPr>
              <a:t>viết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đoạn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văn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ngắn</a:t>
            </a:r>
            <a:r>
              <a:rPr lang="vi-VN" sz="2400">
                <a:solidFill>
                  <a:srgbClr val="002060"/>
                </a:solidFill>
                <a:cs typeface="Arial" panose="020B0604020202020204" pitchFamily="34" charset="0"/>
              </a:rPr>
              <a:t> ở mục</a:t>
            </a:r>
            <a:r>
              <a:rPr lang="en-US" sz="2400">
                <a:solidFill>
                  <a:srgbClr val="002060"/>
                </a:solidFill>
                <a:cs typeface="Arial" panose="020B0604020202020204" pitchFamily="34" charset="0"/>
              </a:rPr>
              <a:t> </a:t>
            </a:r>
            <a:r>
              <a:rPr lang="en-US" sz="2400" i="1" err="1">
                <a:solidFill>
                  <a:srgbClr val="002060"/>
                </a:solidFill>
                <a:cs typeface="Arial" panose="020B0604020202020204" pitchFamily="34" charset="0"/>
              </a:rPr>
              <a:t>Kết</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nối</a:t>
            </a:r>
            <a:r>
              <a:rPr lang="en-US" sz="2400" i="1">
                <a:solidFill>
                  <a:srgbClr val="002060"/>
                </a:solidFill>
                <a:cs typeface="Arial" panose="020B0604020202020204" pitchFamily="34" charset="0"/>
              </a:rPr>
              <a:t> </a:t>
            </a:r>
            <a:r>
              <a:rPr lang="en-US" sz="2400" i="1" err="1">
                <a:solidFill>
                  <a:srgbClr val="002060"/>
                </a:solidFill>
                <a:cs typeface="Arial" panose="020B0604020202020204" pitchFamily="34" charset="0"/>
              </a:rPr>
              <a:t>đọc</a:t>
            </a:r>
            <a:r>
              <a:rPr lang="en-US" sz="2400" i="1">
                <a:solidFill>
                  <a:srgbClr val="002060"/>
                </a:solidFill>
                <a:cs typeface="Arial" panose="020B0604020202020204" pitchFamily="34" charset="0"/>
              </a:rPr>
              <a:t> – </a:t>
            </a:r>
            <a:r>
              <a:rPr lang="en-US" sz="2400" i="1" err="1">
                <a:solidFill>
                  <a:srgbClr val="002060"/>
                </a:solidFill>
                <a:cs typeface="Arial" panose="020B0604020202020204" pitchFamily="34" charset="0"/>
              </a:rPr>
              <a:t>viết</a:t>
            </a:r>
            <a:r>
              <a:rPr lang="vi-VN" sz="2400" i="1">
                <a:solidFill>
                  <a:srgbClr val="002060"/>
                </a:solidFill>
                <a:cs typeface="Arial" panose="020B0604020202020204" pitchFamily="34" charset="0"/>
              </a:rPr>
              <a:t>.</a:t>
            </a:r>
            <a:r>
              <a:rPr lang="en-US" sz="2400">
                <a:solidFill>
                  <a:srgbClr val="002060"/>
                </a:solidFill>
                <a:cs typeface="Arial" panose="020B0604020202020204" pitchFamily="34" charset="0"/>
              </a:rPr>
              <a:t> </a:t>
            </a:r>
            <a:endParaRPr lang="vi-VN" sz="2400">
              <a:solidFill>
                <a:srgbClr val="002060"/>
              </a:solidFill>
              <a:ea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79</a:t>
            </a:fld>
            <a:endParaRPr lang="en-US"/>
          </a:p>
        </p:txBody>
      </p:sp>
    </p:spTree>
    <p:extLst>
      <p:ext uri="{BB962C8B-B14F-4D97-AF65-F5344CB8AC3E}">
        <p14:creationId xmlns:p14="http://schemas.microsoft.com/office/powerpoint/2010/main" val="17649639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6551"/>
            <a:ext cx="12198284" cy="6858000"/>
          </a:xfrm>
          <a:prstGeom prst="rect">
            <a:avLst/>
          </a:prstGeom>
        </p:spPr>
      </p:pic>
      <p:sp>
        <p:nvSpPr>
          <p:cNvPr id="5" name="Rectangle 4"/>
          <p:cNvSpPr/>
          <p:nvPr/>
        </p:nvSpPr>
        <p:spPr>
          <a:xfrm>
            <a:off x="508000" y="956353"/>
            <a:ext cx="10464800" cy="5509329"/>
          </a:xfrm>
          <a:prstGeom prst="rect">
            <a:avLst/>
          </a:prstGeom>
        </p:spPr>
        <p:txBody>
          <a:bodyPr wrap="square">
            <a:spAutoFit/>
          </a:bodyPr>
          <a:lstStyle/>
          <a:p>
            <a:pPr algn="ctr">
              <a:lnSpc>
                <a:spcPct val="150000"/>
              </a:lnSpc>
            </a:pPr>
            <a:r>
              <a:rPr lang="en-US" sz="3200" b="1" err="1">
                <a:solidFill>
                  <a:srgbClr val="002060"/>
                </a:solidFill>
              </a:rPr>
              <a:t>Phần</a:t>
            </a:r>
            <a:r>
              <a:rPr lang="en-US" sz="3200" b="1">
                <a:solidFill>
                  <a:srgbClr val="002060"/>
                </a:solidFill>
              </a:rPr>
              <a:t> 1 </a:t>
            </a:r>
          </a:p>
          <a:p>
            <a:pPr algn="ctr">
              <a:lnSpc>
                <a:spcPct val="150000"/>
              </a:lnSpc>
            </a:pPr>
            <a:r>
              <a:rPr lang="vi-VN" sz="3200" b="1">
                <a:solidFill>
                  <a:srgbClr val="002060"/>
                </a:solidFill>
              </a:rPr>
              <a:t>GIỚI THIỆU </a:t>
            </a:r>
            <a:r>
              <a:rPr lang="en-US" sz="3200" b="1">
                <a:solidFill>
                  <a:srgbClr val="002060"/>
                </a:solidFill>
              </a:rPr>
              <a:t>CHUNG VỀ </a:t>
            </a:r>
            <a:r>
              <a:rPr lang="en-US" sz="3200" b="1" i="1">
                <a:solidFill>
                  <a:srgbClr val="002060"/>
                </a:solidFill>
              </a:rPr>
              <a:t>NGỮ VĂN 10</a:t>
            </a:r>
            <a:endParaRPr lang="en-US" sz="3200" b="1">
              <a:solidFill>
                <a:srgbClr val="002060"/>
              </a:solidFill>
            </a:endParaRPr>
          </a:p>
          <a:p>
            <a:pPr>
              <a:lnSpc>
                <a:spcPct val="150000"/>
              </a:lnSpc>
            </a:pPr>
            <a:r>
              <a:rPr lang="en-US" sz="4267">
                <a:solidFill>
                  <a:srgbClr val="002060"/>
                </a:solidFill>
                <a:latin typeface="Arial" panose="020B0604020202020204" pitchFamily="34" charset="0"/>
                <a:cs typeface="Arial" panose="020B0604020202020204" pitchFamily="34" charset="0"/>
              </a:rPr>
              <a:t> </a:t>
            </a:r>
            <a:r>
              <a:rPr lang="en-US" sz="3200">
                <a:solidFill>
                  <a:srgbClr val="002060"/>
                </a:solidFill>
                <a:latin typeface="Arial" panose="020B0604020202020204" pitchFamily="34" charset="0"/>
                <a:cs typeface="Arial" panose="020B0604020202020204" pitchFamily="34" charset="0"/>
              </a:rPr>
              <a:t>   1. </a:t>
            </a:r>
            <a:r>
              <a:rPr lang="en-US" sz="3200" err="1">
                <a:solidFill>
                  <a:srgbClr val="002060"/>
                </a:solidFill>
                <a:latin typeface="Arial" panose="020B0604020202020204" pitchFamily="34" charset="0"/>
                <a:cs typeface="Arial" panose="020B0604020202020204" pitchFamily="34" charset="0"/>
              </a:rPr>
              <a:t>Cấu</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trúc</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sách</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cấu</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trúc</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bài</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học</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và</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những</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điểm</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mới</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nổi</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bật</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của</a:t>
            </a:r>
            <a:r>
              <a:rPr lang="en-US" sz="3200">
                <a:solidFill>
                  <a:srgbClr val="002060"/>
                </a:solidFill>
                <a:latin typeface="Arial" panose="020B0604020202020204" pitchFamily="34" charset="0"/>
                <a:cs typeface="Arial" panose="020B0604020202020204" pitchFamily="34" charset="0"/>
              </a:rPr>
              <a:t> </a:t>
            </a:r>
            <a:r>
              <a:rPr lang="en-US" sz="3200" i="1" err="1">
                <a:solidFill>
                  <a:srgbClr val="002060"/>
                </a:solidFill>
                <a:latin typeface="Arial" panose="020B0604020202020204" pitchFamily="34" charset="0"/>
                <a:cs typeface="Arial" panose="020B0604020202020204" pitchFamily="34" charset="0"/>
              </a:rPr>
              <a:t>Ngữ</a:t>
            </a:r>
            <a:r>
              <a:rPr lang="en-US" sz="3200" i="1">
                <a:solidFill>
                  <a:srgbClr val="002060"/>
                </a:solidFill>
                <a:latin typeface="Arial" panose="020B0604020202020204" pitchFamily="34" charset="0"/>
                <a:cs typeface="Arial" panose="020B0604020202020204" pitchFamily="34" charset="0"/>
              </a:rPr>
              <a:t> </a:t>
            </a:r>
            <a:r>
              <a:rPr lang="en-US" sz="3200" i="1" err="1">
                <a:solidFill>
                  <a:srgbClr val="002060"/>
                </a:solidFill>
                <a:latin typeface="Arial" panose="020B0604020202020204" pitchFamily="34" charset="0"/>
                <a:cs typeface="Arial" panose="020B0604020202020204" pitchFamily="34" charset="0"/>
              </a:rPr>
              <a:t>văn</a:t>
            </a:r>
            <a:r>
              <a:rPr lang="en-US" sz="3200" i="1">
                <a:solidFill>
                  <a:srgbClr val="002060"/>
                </a:solidFill>
                <a:latin typeface="Arial" panose="020B0604020202020204" pitchFamily="34" charset="0"/>
                <a:cs typeface="Arial" panose="020B0604020202020204" pitchFamily="34" charset="0"/>
              </a:rPr>
              <a:t> 10</a:t>
            </a:r>
            <a:endParaRPr lang="en-US" sz="3200">
              <a:solidFill>
                <a:srgbClr val="002060"/>
              </a:solidFill>
              <a:latin typeface="Arial" panose="020B0604020202020204" pitchFamily="34" charset="0"/>
              <a:cs typeface="Arial" panose="020B0604020202020204" pitchFamily="34" charset="0"/>
            </a:endParaRPr>
          </a:p>
          <a:p>
            <a:pPr>
              <a:lnSpc>
                <a:spcPct val="150000"/>
              </a:lnSpc>
            </a:pPr>
            <a:r>
              <a:rPr lang="en-US" sz="3200" i="1">
                <a:solidFill>
                  <a:srgbClr val="002060"/>
                </a:solidFill>
                <a:latin typeface="Arial" panose="020B0604020202020204" pitchFamily="34" charset="0"/>
                <a:cs typeface="Arial" panose="020B0604020202020204" pitchFamily="34" charset="0"/>
              </a:rPr>
              <a:t>     </a:t>
            </a:r>
            <a:r>
              <a:rPr lang="en-US" sz="3200">
                <a:solidFill>
                  <a:srgbClr val="002060"/>
                </a:solidFill>
                <a:latin typeface="Arial" panose="020B0604020202020204" pitchFamily="34" charset="0"/>
                <a:cs typeface="Arial" panose="020B0604020202020204" pitchFamily="34" charset="0"/>
              </a:rPr>
              <a:t>2. </a:t>
            </a:r>
            <a:r>
              <a:rPr lang="en-US" sz="3200" err="1">
                <a:solidFill>
                  <a:srgbClr val="002060"/>
                </a:solidFill>
                <a:latin typeface="Arial" panose="020B0604020202020204" pitchFamily="34" charset="0"/>
                <a:cs typeface="Arial" panose="020B0604020202020204" pitchFamily="34" charset="0"/>
              </a:rPr>
              <a:t>Chuyên</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đề</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học</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tập</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Ngữ</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văn</a:t>
            </a:r>
            <a:r>
              <a:rPr lang="en-US" sz="3200">
                <a:solidFill>
                  <a:srgbClr val="002060"/>
                </a:solidFill>
                <a:latin typeface="Arial" panose="020B0604020202020204" pitchFamily="34" charset="0"/>
                <a:cs typeface="Arial" panose="020B0604020202020204" pitchFamily="34" charset="0"/>
              </a:rPr>
              <a:t> 10</a:t>
            </a:r>
          </a:p>
          <a:p>
            <a:pPr>
              <a:lnSpc>
                <a:spcPct val="150000"/>
              </a:lnSpc>
            </a:pPr>
            <a:r>
              <a:rPr lang="en-US" sz="3200">
                <a:solidFill>
                  <a:srgbClr val="002060"/>
                </a:solidFill>
                <a:latin typeface="Arial" panose="020B0604020202020204" pitchFamily="34" charset="0"/>
                <a:cs typeface="Arial" panose="020B0604020202020204" pitchFamily="34" charset="0"/>
              </a:rPr>
              <a:t>     3. </a:t>
            </a:r>
            <a:r>
              <a:rPr lang="en-US" sz="3200" err="1">
                <a:solidFill>
                  <a:srgbClr val="002060"/>
                </a:solidFill>
                <a:latin typeface="Arial" panose="020B0604020202020204" pitchFamily="34" charset="0"/>
                <a:cs typeface="Arial" panose="020B0604020202020204" pitchFamily="34" charset="0"/>
              </a:rPr>
              <a:t>Sách</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giáo</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viên</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và</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tài</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liệu</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bổ</a:t>
            </a:r>
            <a:r>
              <a:rPr lang="en-US" sz="320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trợ</a:t>
            </a:r>
            <a:endParaRPr lang="en-US" sz="3200">
              <a:solidFill>
                <a:srgbClr val="002060"/>
              </a:solidFill>
              <a:latin typeface="Arial" panose="020B0604020202020204" pitchFamily="34" charset="0"/>
              <a:cs typeface="Arial" panose="020B0604020202020204" pitchFamily="34" charset="0"/>
            </a:endParaRPr>
          </a:p>
          <a:p>
            <a:pPr>
              <a:lnSpc>
                <a:spcPct val="150000"/>
              </a:lnSpc>
            </a:pPr>
            <a:r>
              <a:rPr lang="en-US" sz="3200" b="1">
                <a:solidFill>
                  <a:srgbClr val="002060"/>
                </a:solidFill>
                <a:latin typeface="Arial" panose="020B0604020202020204" pitchFamily="34" charset="0"/>
                <a:cs typeface="Arial" panose="020B0604020202020204" pitchFamily="34" charset="0"/>
              </a:rPr>
              <a:t>     </a:t>
            </a:r>
            <a:r>
              <a:rPr lang="en-US" sz="3200">
                <a:solidFill>
                  <a:srgbClr val="002060"/>
                </a:solidFill>
                <a:latin typeface="Arial" panose="020B0604020202020204" pitchFamily="34" charset="0"/>
                <a:cs typeface="Arial" panose="020B0604020202020204" pitchFamily="34" charset="0"/>
              </a:rPr>
              <a:t>      </a:t>
            </a:r>
            <a:endParaRPr lang="vi-VN" sz="4000">
              <a:solidFill>
                <a:srgbClr val="002060"/>
              </a:solidFill>
            </a:endParaRPr>
          </a:p>
        </p:txBody>
      </p:sp>
      <p:sp>
        <p:nvSpPr>
          <p:cNvPr id="2" name="Slide Number Placeholder 1"/>
          <p:cNvSpPr>
            <a:spLocks noGrp="1"/>
          </p:cNvSpPr>
          <p:nvPr>
            <p:ph type="sldNum" sz="quarter" idx="12"/>
          </p:nvPr>
        </p:nvSpPr>
        <p:spPr/>
        <p:txBody>
          <a:bodyPr/>
          <a:lstStyle/>
          <a:p>
            <a:fld id="{0C846248-0222-4A3A-B22E-4E2A0B918D57}" type="slidenum">
              <a:rPr lang="en-US" smtClean="0"/>
              <a:pPr/>
              <a:t>8</a:t>
            </a:fld>
            <a:endParaRPr lang="en-US"/>
          </a:p>
        </p:txBody>
      </p:sp>
    </p:spTree>
    <p:extLst>
      <p:ext uri="{BB962C8B-B14F-4D97-AF65-F5344CB8AC3E}">
        <p14:creationId xmlns:p14="http://schemas.microsoft.com/office/powerpoint/2010/main" val="1202345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42" y="63016"/>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219199" y="608570"/>
            <a:ext cx="9832972" cy="3047373"/>
          </a:xfrm>
          <a:prstGeom prst="rect">
            <a:avLst/>
          </a:prstGeom>
        </p:spPr>
        <p:txBody>
          <a:bodyPr wrap="square">
            <a:spAutoFit/>
          </a:bodyPr>
          <a:lstStyle/>
          <a:p>
            <a:r>
              <a:rPr lang="vi-VN" sz="2667" b="1">
                <a:solidFill>
                  <a:srgbClr val="0000CC"/>
                </a:solidFill>
              </a:rPr>
              <a:t>                             </a:t>
            </a:r>
            <a:endParaRPr lang="en-US" sz="2667" b="1">
              <a:solidFill>
                <a:srgbClr val="0000CC"/>
              </a:solidFill>
            </a:endParaRPr>
          </a:p>
          <a:p>
            <a:r>
              <a:rPr lang="en-US" sz="2667" b="1">
                <a:solidFill>
                  <a:srgbClr val="0000CC"/>
                </a:solidFill>
              </a:rPr>
              <a:t>                              </a:t>
            </a:r>
          </a:p>
          <a:p>
            <a:endParaRPr lang="en-US" sz="2667" b="1">
              <a:solidFill>
                <a:srgbClr val="0000CC"/>
              </a:solidFill>
            </a:endParaRPr>
          </a:p>
          <a:p>
            <a:endParaRPr lang="en-US" sz="2667" b="1">
              <a:solidFill>
                <a:srgbClr val="0000CC"/>
              </a:solidFill>
            </a:endParaRPr>
          </a:p>
          <a:p>
            <a:r>
              <a:rPr lang="en-US" sz="2667" b="1">
                <a:solidFill>
                  <a:srgbClr val="002060"/>
                </a:solidFill>
              </a:rPr>
              <a:t>                                   </a:t>
            </a:r>
          </a:p>
          <a:p>
            <a:endParaRPr lang="en-US" sz="2667" b="1">
              <a:solidFill>
                <a:srgbClr val="002060"/>
              </a:solidFill>
              <a:latin typeface="Arial" panose="020B0604020202020204" pitchFamily="34" charset="0"/>
              <a:cs typeface="Arial" panose="020B0604020202020204" pitchFamily="34" charset="0"/>
            </a:endParaRPr>
          </a:p>
          <a:p>
            <a:endParaRPr lang="vi-VN" sz="3200" b="1">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865239" y="1134320"/>
            <a:ext cx="10599174" cy="5170646"/>
          </a:xfrm>
          <a:prstGeom prst="rect">
            <a:avLst/>
          </a:prstGeom>
        </p:spPr>
        <p:txBody>
          <a:bodyPr wrap="square">
            <a:spAutoFit/>
          </a:bodyPr>
          <a:lstStyle/>
          <a:p>
            <a:pPr marL="91440" marR="0" indent="269875" algn="just" eaLnBrk="0" hangingPunct="0">
              <a:lnSpc>
                <a:spcPct val="125000"/>
              </a:lnSpc>
              <a:spcBef>
                <a:spcPts val="0"/>
              </a:spcBef>
              <a:spcAft>
                <a:spcPts val="0"/>
              </a:spcAft>
            </a:pPr>
            <a:r>
              <a:rPr lang="en-US" sz="2400" spc="-20">
                <a:solidFill>
                  <a:srgbClr val="002060"/>
                </a:solidFill>
                <a:ea typeface="Times New Roman" panose="02020603050405020304" pitchFamily="18" charset="0"/>
              </a:rPr>
              <a:t> </a:t>
            </a:r>
            <a:r>
              <a:rPr lang="vi-VN" sz="2400" spc="-20">
                <a:solidFill>
                  <a:srgbClr val="002060"/>
                </a:solidFill>
                <a:ea typeface="Times New Roman" panose="02020603050405020304" pitchFamily="18" charset="0"/>
              </a:rPr>
              <a:t>HS viết những đoạn văn ngắn (khoảng 150 chữ), đơn giản, có nội dung được gợi ra từ VB mà các em vừa đọc. </a:t>
            </a:r>
            <a:r>
              <a:rPr lang="en-US" sz="2400" spc="-20">
                <a:solidFill>
                  <a:srgbClr val="002060"/>
                </a:solidFill>
                <a:ea typeface="Times New Roman" panose="02020603050405020304" pitchFamily="18" charset="0"/>
              </a:rPr>
              <a:t>Đ</a:t>
            </a:r>
            <a:r>
              <a:rPr lang="vi-VN" sz="2400" spc="-20">
                <a:solidFill>
                  <a:srgbClr val="002060"/>
                </a:solidFill>
                <a:ea typeface="Times New Roman" panose="02020603050405020304" pitchFamily="18" charset="0"/>
              </a:rPr>
              <a:t>oạn văn viết ở đây khá linh hoạt về kiểu loại.  </a:t>
            </a:r>
            <a:endParaRPr lang="en-US" sz="2400" spc="-20">
              <a:solidFill>
                <a:srgbClr val="002060"/>
              </a:solidFill>
              <a:ea typeface="Times New Roman" panose="02020603050405020304" pitchFamily="18" charset="0"/>
            </a:endParaRPr>
          </a:p>
          <a:p>
            <a:pPr marL="91440" marR="0" indent="269875" algn="just" eaLnBrk="0" hangingPunct="0">
              <a:lnSpc>
                <a:spcPct val="125000"/>
              </a:lnSpc>
              <a:spcBef>
                <a:spcPts val="0"/>
              </a:spcBef>
              <a:spcAft>
                <a:spcPts val="0"/>
              </a:spcAft>
            </a:pPr>
            <a:r>
              <a:rPr lang="vi-VN" sz="2400" spc="-20">
                <a:solidFill>
                  <a:srgbClr val="002060"/>
                </a:solidFill>
                <a:ea typeface="Times New Roman" panose="02020603050405020304" pitchFamily="18" charset="0"/>
              </a:rPr>
              <a:t> </a:t>
            </a:r>
            <a:r>
              <a:rPr lang="en-US" sz="2400" i="1" spc="-20">
                <a:solidFill>
                  <a:srgbClr val="002060"/>
                </a:solidFill>
                <a:ea typeface="Times New Roman" panose="02020603050405020304" pitchFamily="18" charset="0"/>
              </a:rPr>
              <a:t>K</a:t>
            </a:r>
            <a:r>
              <a:rPr lang="vi-VN" sz="2400" i="1" spc="-20">
                <a:solidFill>
                  <a:srgbClr val="002060"/>
                </a:solidFill>
                <a:ea typeface="Times New Roman" panose="02020603050405020304" pitchFamily="18" charset="0"/>
              </a:rPr>
              <a:t>ết nối đọc </a:t>
            </a:r>
            <a:r>
              <a:rPr lang="en-US" sz="2400" i="1" spc="-20">
                <a:solidFill>
                  <a:srgbClr val="002060"/>
                </a:solidFill>
                <a:ea typeface="Times New Roman" panose="02020603050405020304" pitchFamily="18" charset="0"/>
              </a:rPr>
              <a:t>– </a:t>
            </a:r>
            <a:r>
              <a:rPr lang="en-US" sz="2400" i="1" spc="-20" err="1">
                <a:solidFill>
                  <a:srgbClr val="002060"/>
                </a:solidFill>
                <a:ea typeface="Times New Roman" panose="02020603050405020304" pitchFamily="18" charset="0"/>
              </a:rPr>
              <a:t>viết</a:t>
            </a:r>
            <a:r>
              <a:rPr lang="vi-VN" sz="2400" spc="-20">
                <a:solidFill>
                  <a:srgbClr val="002060"/>
                </a:solidFill>
                <a:ea typeface="Times New Roman" panose="02020603050405020304" pitchFamily="18" charset="0"/>
              </a:rPr>
              <a:t> nhằm tạo cơ hội cho HS được luyện viết thường xuyên, từ đó giúp các em có thói quen viết, kĩ năng viết và hứng thú viết. </a:t>
            </a:r>
            <a:endParaRPr lang="en-US" sz="2400" spc="-20">
              <a:solidFill>
                <a:srgbClr val="002060"/>
              </a:solidFill>
              <a:ea typeface="Times New Roman" panose="02020603050405020304" pitchFamily="18" charset="0"/>
            </a:endParaRPr>
          </a:p>
          <a:p>
            <a:pPr marL="91440" marR="0" indent="269875" algn="just" eaLnBrk="0" hangingPunct="0">
              <a:lnSpc>
                <a:spcPct val="125000"/>
              </a:lnSpc>
              <a:spcBef>
                <a:spcPts val="0"/>
              </a:spcBef>
              <a:spcAft>
                <a:spcPts val="0"/>
              </a:spcAft>
            </a:pPr>
            <a:r>
              <a:rPr lang="vi-VN" sz="2400" spc="-20">
                <a:solidFill>
                  <a:srgbClr val="002060"/>
                </a:solidFill>
                <a:ea typeface="Times New Roman" panose="02020603050405020304" pitchFamily="18" charset="0"/>
              </a:rPr>
              <a:t>GV hướng dẫn HS sử dụng kết quả đọc để triển khai nội dung viết. Nội dung đó có thể cụ thể (SGK nêu rõ đề tài, HS không cần phải tìm kiếm) hoặc rất mở (SGK chỉ định hướng, còn nội dung cụ thể do HS lựa chọn). </a:t>
            </a:r>
            <a:endParaRPr lang="en-US" sz="2400" spc="-20">
              <a:solidFill>
                <a:srgbClr val="002060"/>
              </a:solidFill>
              <a:ea typeface="Times New Roman" panose="02020603050405020304" pitchFamily="18" charset="0"/>
            </a:endParaRPr>
          </a:p>
          <a:p>
            <a:pPr marL="91440" marR="0" indent="269875" algn="just" eaLnBrk="0" hangingPunct="0">
              <a:lnSpc>
                <a:spcPct val="125000"/>
              </a:lnSpc>
              <a:spcBef>
                <a:spcPts val="0"/>
              </a:spcBef>
              <a:spcAft>
                <a:spcPts val="0"/>
              </a:spcAft>
            </a:pPr>
            <a:r>
              <a:rPr lang="vi-VN" sz="2400" spc="-20">
                <a:solidFill>
                  <a:srgbClr val="002060"/>
                </a:solidFill>
                <a:ea typeface="Times New Roman" panose="02020603050405020304" pitchFamily="18" charset="0"/>
              </a:rPr>
              <a:t> Hoạt động </a:t>
            </a:r>
            <a:r>
              <a:rPr lang="en-US" sz="2400" spc="-20" err="1">
                <a:solidFill>
                  <a:srgbClr val="002060"/>
                </a:solidFill>
                <a:ea typeface="Times New Roman" panose="02020603050405020304" pitchFamily="18" charset="0"/>
              </a:rPr>
              <a:t>viết</a:t>
            </a:r>
            <a:r>
              <a:rPr lang="en-US" sz="2400" spc="-20">
                <a:solidFill>
                  <a:srgbClr val="002060"/>
                </a:solidFill>
                <a:ea typeface="Times New Roman" panose="02020603050405020304" pitchFamily="18" charset="0"/>
              </a:rPr>
              <a:t> </a:t>
            </a:r>
            <a:r>
              <a:rPr lang="en-US" sz="2400" spc="-20" err="1">
                <a:solidFill>
                  <a:srgbClr val="002060"/>
                </a:solidFill>
                <a:ea typeface="Times New Roman" panose="02020603050405020304" pitchFamily="18" charset="0"/>
              </a:rPr>
              <a:t>đoạn</a:t>
            </a:r>
            <a:r>
              <a:rPr lang="en-US" sz="2400" spc="-20">
                <a:solidFill>
                  <a:srgbClr val="002060"/>
                </a:solidFill>
                <a:ea typeface="Times New Roman" panose="02020603050405020304" pitchFamily="18" charset="0"/>
              </a:rPr>
              <a:t> </a:t>
            </a:r>
            <a:r>
              <a:rPr lang="en-US" sz="2400" spc="-20" err="1">
                <a:solidFill>
                  <a:srgbClr val="002060"/>
                </a:solidFill>
                <a:ea typeface="Times New Roman" panose="02020603050405020304" pitchFamily="18" charset="0"/>
              </a:rPr>
              <a:t>này</a:t>
            </a:r>
            <a:r>
              <a:rPr lang="en-US" sz="2400" spc="-20">
                <a:solidFill>
                  <a:srgbClr val="002060"/>
                </a:solidFill>
                <a:ea typeface="Times New Roman" panose="02020603050405020304" pitchFamily="18" charset="0"/>
              </a:rPr>
              <a:t> </a:t>
            </a:r>
            <a:r>
              <a:rPr lang="vi-VN" sz="2400" spc="-20">
                <a:solidFill>
                  <a:srgbClr val="002060"/>
                </a:solidFill>
                <a:ea typeface="Times New Roman" panose="02020603050405020304" pitchFamily="18" charset="0"/>
              </a:rPr>
              <a:t>có thể được tổ chức vào khoảng 7 – 10 phút cuối trong thời gian 2 hoặc 3 tiết cho mỗi VB đọc chính. Các em cũng có thể viết ở nhà tuỳ thuộc </a:t>
            </a:r>
            <a:r>
              <a:rPr lang="en-US" sz="2400" spc="-20" err="1">
                <a:solidFill>
                  <a:srgbClr val="002060"/>
                </a:solidFill>
                <a:ea typeface="Times New Roman" panose="02020603050405020304" pitchFamily="18" charset="0"/>
              </a:rPr>
              <a:t>vào</a:t>
            </a:r>
            <a:r>
              <a:rPr lang="en-US" sz="2400" spc="-20">
                <a:solidFill>
                  <a:srgbClr val="002060"/>
                </a:solidFill>
                <a:ea typeface="Times New Roman" panose="02020603050405020304" pitchFamily="18" charset="0"/>
              </a:rPr>
              <a:t> </a:t>
            </a:r>
            <a:r>
              <a:rPr lang="en-US" sz="2400" spc="-20" err="1">
                <a:solidFill>
                  <a:srgbClr val="002060"/>
                </a:solidFill>
                <a:ea typeface="Times New Roman" panose="02020603050405020304" pitchFamily="18" charset="0"/>
              </a:rPr>
              <a:t>điều</a:t>
            </a:r>
            <a:r>
              <a:rPr lang="en-US" sz="2400" spc="-20">
                <a:solidFill>
                  <a:srgbClr val="002060"/>
                </a:solidFill>
                <a:ea typeface="Times New Roman" panose="02020603050405020304" pitchFamily="18" charset="0"/>
              </a:rPr>
              <a:t> </a:t>
            </a:r>
            <a:r>
              <a:rPr lang="en-US" sz="2400" spc="-20" err="1">
                <a:solidFill>
                  <a:srgbClr val="002060"/>
                </a:solidFill>
                <a:ea typeface="Times New Roman" panose="02020603050405020304" pitchFamily="18" charset="0"/>
              </a:rPr>
              <a:t>kiện</a:t>
            </a:r>
            <a:r>
              <a:rPr lang="en-US" sz="2400" spc="-20">
                <a:solidFill>
                  <a:srgbClr val="002060"/>
                </a:solidFill>
                <a:ea typeface="Times New Roman" panose="02020603050405020304" pitchFamily="18" charset="0"/>
              </a:rPr>
              <a:t> </a:t>
            </a:r>
            <a:r>
              <a:rPr lang="vi-VN" sz="2400" spc="-20">
                <a:solidFill>
                  <a:srgbClr val="002060"/>
                </a:solidFill>
                <a:ea typeface="Times New Roman" panose="02020603050405020304" pitchFamily="18" charset="0"/>
              </a:rPr>
              <a:t>thời gian. </a:t>
            </a:r>
            <a:endParaRPr lang="en-US" sz="2400" spc="-20">
              <a:ea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pPr/>
              <a:t>80</a:t>
            </a:fld>
            <a:endParaRPr lang="en-US"/>
          </a:p>
        </p:txBody>
      </p:sp>
    </p:spTree>
    <p:extLst>
      <p:ext uri="{BB962C8B-B14F-4D97-AF65-F5344CB8AC3E}">
        <p14:creationId xmlns:p14="http://schemas.microsoft.com/office/powerpoint/2010/main" val="25794436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224491"/>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606176" y="0"/>
            <a:ext cx="10887734" cy="3777894"/>
          </a:xfrm>
          <a:prstGeom prst="rect">
            <a:avLst/>
          </a:prstGeom>
        </p:spPr>
        <p:txBody>
          <a:bodyPr wrap="square">
            <a:spAutoFit/>
          </a:bodyPr>
          <a:lstStyle/>
          <a:p>
            <a:r>
              <a:rPr lang="vi-VN" sz="2667" b="1">
                <a:solidFill>
                  <a:srgbClr val="0000CC"/>
                </a:solidFill>
              </a:rPr>
              <a:t>                             </a:t>
            </a:r>
            <a:endParaRPr lang="en-US" sz="2667" b="1">
              <a:solidFill>
                <a:srgbClr val="0000CC"/>
              </a:solidFill>
            </a:endParaRPr>
          </a:p>
          <a:p>
            <a:r>
              <a:rPr lang="en-US" sz="2667" b="1">
                <a:solidFill>
                  <a:srgbClr val="0000CC"/>
                </a:solidFill>
              </a:rPr>
              <a:t>                              </a:t>
            </a:r>
          </a:p>
          <a:p>
            <a:endParaRPr lang="en-US" sz="2667" b="1">
              <a:solidFill>
                <a:srgbClr val="0000CC"/>
              </a:solidFill>
            </a:endParaRPr>
          </a:p>
          <a:p>
            <a:endParaRPr lang="en-US" sz="2667" b="1">
              <a:solidFill>
                <a:srgbClr val="0000CC"/>
              </a:solidFill>
            </a:endParaRPr>
          </a:p>
          <a:p>
            <a:pPr>
              <a:lnSpc>
                <a:spcPct val="150000"/>
              </a:lnSpc>
            </a:pPr>
            <a:r>
              <a:rPr lang="en-US" sz="2667" b="1">
                <a:solidFill>
                  <a:srgbClr val="002060"/>
                </a:solidFill>
              </a:rPr>
              <a:t>                                       </a:t>
            </a:r>
            <a:r>
              <a:rPr lang="en-US" sz="3200" b="1">
                <a:solidFill>
                  <a:srgbClr val="002060"/>
                </a:solidFill>
              </a:rPr>
              <a:t>NHỮNG LƯU Ý</a:t>
            </a:r>
          </a:p>
          <a:p>
            <a:pPr>
              <a:lnSpc>
                <a:spcPct val="150000"/>
              </a:lnSpc>
            </a:pPr>
            <a:r>
              <a:rPr lang="en-US" sz="3200" b="1">
                <a:solidFill>
                  <a:srgbClr val="002060"/>
                </a:solidFill>
              </a:rPr>
              <a:t>                         </a:t>
            </a:r>
            <a:r>
              <a:rPr lang="en-US" sz="2800" b="1">
                <a:solidFill>
                  <a:srgbClr val="002060"/>
                </a:solidFill>
              </a:rPr>
              <a:t>ĐỐI VỚI VIỆC </a:t>
            </a:r>
            <a:r>
              <a:rPr lang="en-US" sz="2800" b="1">
                <a:solidFill>
                  <a:srgbClr val="002060"/>
                </a:solidFill>
                <a:cs typeface="Times New Roman" pitchFamily="18" charset="0"/>
              </a:rPr>
              <a:t>DẠY HỌC ĐỌC </a:t>
            </a:r>
          </a:p>
          <a:p>
            <a:pPr algn="ctr">
              <a:lnSpc>
                <a:spcPct val="150000"/>
              </a:lnSpc>
            </a:pPr>
            <a:r>
              <a:rPr lang="en-US" sz="2800" b="1">
                <a:solidFill>
                  <a:srgbClr val="002060"/>
                </a:solidFill>
              </a:rPr>
              <a:t>TỪNG LOẠI, THỂ LOẠI VĂN BẢN</a:t>
            </a:r>
            <a:r>
              <a:rPr lang="en-US" sz="2800" b="1">
                <a:solidFill>
                  <a:srgbClr val="002060"/>
                </a:solidFill>
                <a:cs typeface="Arial" panose="020B0604020202020204" pitchFamily="34" charset="0"/>
              </a:rPr>
              <a:t>     </a:t>
            </a:r>
            <a:endParaRPr lang="vi-VN" sz="2800" b="1">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81</a:t>
            </a:fld>
            <a:endParaRPr lang="en-US"/>
          </a:p>
        </p:txBody>
      </p:sp>
    </p:spTree>
    <p:extLst>
      <p:ext uri="{BB962C8B-B14F-4D97-AF65-F5344CB8AC3E}">
        <p14:creationId xmlns:p14="http://schemas.microsoft.com/office/powerpoint/2010/main" val="14917089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12782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43896" y="1206549"/>
            <a:ext cx="10471356" cy="4657814"/>
          </a:xfrm>
          <a:prstGeom prst="rect">
            <a:avLst/>
          </a:prstGeom>
        </p:spPr>
        <p:txBody>
          <a:bodyPr wrap="square">
            <a:spAutoFit/>
          </a:bodyPr>
          <a:lstStyle/>
          <a:p>
            <a:pPr algn="just">
              <a:lnSpc>
                <a:spcPct val="125000"/>
              </a:lnSpc>
              <a:spcBef>
                <a:spcPts val="800"/>
              </a:spcBef>
              <a:spcAft>
                <a:spcPts val="800"/>
              </a:spcAft>
            </a:pPr>
            <a:r>
              <a:rPr lang="vi-VN" sz="2667">
                <a:latin typeface="Arial" panose="020B0604020202020204" pitchFamily="34" charset="0"/>
                <a:cs typeface="Arial" panose="020B0604020202020204" pitchFamily="34" charset="0"/>
              </a:rPr>
              <a:t>       </a:t>
            </a:r>
            <a:r>
              <a:rPr lang="en-US" sz="2667">
                <a:latin typeface="Arial" panose="020B0604020202020204" pitchFamily="34" charset="0"/>
                <a:cs typeface="Arial" panose="020B0604020202020204" pitchFamily="34" charset="0"/>
              </a:rPr>
              <a:t>                    </a:t>
            </a:r>
            <a:r>
              <a:rPr lang="en-US" sz="2667" b="1">
                <a:solidFill>
                  <a:srgbClr val="002060"/>
                </a:solidFill>
                <a:latin typeface="Arial (Body)"/>
                <a:cs typeface="Times New Roman" pitchFamily="18" charset="0"/>
              </a:rPr>
              <a:t>DẠY HỌC ĐỌC VĂN BẢN TRUYỆN</a:t>
            </a:r>
          </a:p>
          <a:p>
            <a:pPr algn="just">
              <a:lnSpc>
                <a:spcPct val="125000"/>
              </a:lnSpc>
              <a:spcBef>
                <a:spcPts val="800"/>
              </a:spcBef>
              <a:spcAft>
                <a:spcPts val="800"/>
              </a:spcAft>
            </a:pPr>
            <a:r>
              <a:rPr lang="en-US" sz="2667">
                <a:solidFill>
                  <a:srgbClr val="002060"/>
                </a:solidFill>
                <a:latin typeface="Arial" panose="020B0604020202020204" pitchFamily="34" charset="0"/>
                <a:cs typeface="Arial" panose="020B0604020202020204" pitchFamily="34" charset="0"/>
              </a:rPr>
              <a:t>     </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Mục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tiêu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dạy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truyện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được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hiện</a:t>
            </a:r>
            <a:r>
              <a:rPr lang="en-US" sz="2400">
                <a:solidFill>
                  <a:srgbClr val="002060"/>
                </a:solidFill>
                <a:cs typeface="Arial" panose="020B0604020202020204" pitchFamily="34" charset="0"/>
              </a:rPr>
              <a:t> ở </a:t>
            </a:r>
            <a:r>
              <a:rPr lang="en-US" sz="2400" err="1">
                <a:solidFill>
                  <a:srgbClr val="002060"/>
                </a:solidFill>
                <a:cs typeface="Arial" panose="020B0604020202020204" pitchFamily="34" charset="0"/>
              </a:rPr>
              <a:t>các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yêu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cầu</a:t>
            </a:r>
            <a:r>
              <a:rPr lang="en-US" sz="2400">
                <a:solidFill>
                  <a:srgbClr val="002060"/>
                </a:solidFill>
                <a:cs typeface="Arial" panose="020B0604020202020204" pitchFamily="34" charset="0"/>
              </a:rPr>
              <a:t>: </a:t>
            </a:r>
            <a:endParaRPr lang="vi-VN" sz="2400">
              <a:solidFill>
                <a:srgbClr val="002060"/>
              </a:solidFill>
              <a:cs typeface="Arial" panose="020B0604020202020204" pitchFamily="34" charset="0"/>
            </a:endParaRPr>
          </a:p>
          <a:p>
            <a:pPr algn="just">
              <a:lnSpc>
                <a:spcPct val="125000"/>
              </a:lnSpc>
            </a:pPr>
            <a:r>
              <a:rPr lang="en-US" sz="2400">
                <a:solidFill>
                  <a:srgbClr val="002060"/>
                </a:solidFill>
              </a:rPr>
              <a:t>     </a:t>
            </a:r>
            <a:r>
              <a:rPr lang="en-US" sz="2400">
                <a:solidFill>
                  <a:srgbClr val="002060"/>
                </a:solidFill>
                <a:cs typeface="Arial" panose="020B0604020202020204" pitchFamily="34" charset="0"/>
              </a:rPr>
              <a:t>+ </a:t>
            </a:r>
            <a:r>
              <a:rPr lang="vi-VN" sz="2400">
                <a:solidFill>
                  <a:srgbClr val="002060"/>
                </a:solidFill>
              </a:rPr>
              <a:t>Nhận biết và phân tích được một số yếu tố của truyện nói chung và thần thoại nói</a:t>
            </a:r>
            <a:r>
              <a:rPr lang="en-US" sz="2400">
                <a:solidFill>
                  <a:srgbClr val="002060"/>
                </a:solidFill>
              </a:rPr>
              <a:t> </a:t>
            </a:r>
            <a:r>
              <a:rPr lang="vi-VN" sz="2400">
                <a:solidFill>
                  <a:srgbClr val="002060"/>
                </a:solidFill>
              </a:rPr>
              <a:t>riêng như: cốt truyện, không gian, thời gian, nhân vật, lời người kể chuyện ngôi thứ</a:t>
            </a:r>
            <a:r>
              <a:rPr lang="en-US" sz="2400">
                <a:solidFill>
                  <a:srgbClr val="002060"/>
                </a:solidFill>
              </a:rPr>
              <a:t> </a:t>
            </a:r>
            <a:r>
              <a:rPr lang="en-US" sz="2400" err="1">
                <a:solidFill>
                  <a:srgbClr val="002060"/>
                </a:solidFill>
              </a:rPr>
              <a:t>ba</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lời</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bài</a:t>
            </a:r>
            <a:r>
              <a:rPr lang="en-US" sz="2400">
                <a:solidFill>
                  <a:srgbClr val="002060"/>
                </a:solidFill>
              </a:rPr>
              <a:t> 1).</a:t>
            </a:r>
          </a:p>
          <a:p>
            <a:pPr algn="just">
              <a:lnSpc>
                <a:spcPct val="125000"/>
              </a:lnSpc>
            </a:pPr>
            <a:r>
              <a:rPr lang="en-US" sz="2400">
                <a:solidFill>
                  <a:srgbClr val="002060"/>
                </a:solidFill>
              </a:rPr>
              <a:t>       + </a:t>
            </a:r>
            <a:r>
              <a:rPr lang="vi-VN" sz="2400">
                <a:solidFill>
                  <a:srgbClr val="002060"/>
                </a:solidFill>
              </a:rPr>
              <a:t>Nhận biết và phân tích được một số yếu tố của truyện như: người kể chuyện ngôi thứ</a:t>
            </a:r>
            <a:r>
              <a:rPr lang="en-US" sz="2400">
                <a:solidFill>
                  <a:srgbClr val="002060"/>
                </a:solidFill>
              </a:rPr>
              <a:t> </a:t>
            </a:r>
            <a:r>
              <a:rPr lang="vi-VN" sz="2400">
                <a:solidFill>
                  <a:srgbClr val="002060"/>
                </a:solidFill>
              </a:rPr>
              <a:t>ba và người kể chuyện ngôi thứ nhất, điểm nhìn, lời người kể chuyện, lời nhân vật</a:t>
            </a:r>
            <a:r>
              <a:rPr lang="en-US" sz="2400">
                <a:solidFill>
                  <a:srgbClr val="002060"/>
                </a:solidFill>
              </a:rPr>
              <a:t> (</a:t>
            </a:r>
            <a:r>
              <a:rPr lang="en-US" sz="2400" err="1">
                <a:solidFill>
                  <a:srgbClr val="002060"/>
                </a:solidFill>
              </a:rPr>
              <a:t>bài</a:t>
            </a:r>
            <a:r>
              <a:rPr lang="en-US" sz="2400">
                <a:solidFill>
                  <a:srgbClr val="002060"/>
                </a:solidFill>
              </a:rPr>
              <a:t> 7)</a:t>
            </a:r>
            <a:r>
              <a:rPr lang="vi-VN" sz="2400">
                <a:solidFill>
                  <a:srgbClr val="002060"/>
                </a:solidFill>
              </a:rPr>
              <a:t>.</a:t>
            </a:r>
            <a:endParaRPr lang="en-US" sz="2400">
              <a:solidFill>
                <a:srgbClr val="002060"/>
              </a:solidFill>
            </a:endParaRPr>
          </a:p>
          <a:p>
            <a:pPr algn="just">
              <a:lnSpc>
                <a:spcPct val="125000"/>
              </a:lnSpc>
            </a:pPr>
            <a:r>
              <a:rPr lang="en-US" sz="2400">
                <a:solidFill>
                  <a:srgbClr val="002060"/>
                </a:solidFill>
              </a:rPr>
              <a:t>      </a:t>
            </a:r>
          </a:p>
        </p:txBody>
      </p:sp>
      <p:sp>
        <p:nvSpPr>
          <p:cNvPr id="3" name="Slide Number Placeholder 2"/>
          <p:cNvSpPr>
            <a:spLocks noGrp="1"/>
          </p:cNvSpPr>
          <p:nvPr>
            <p:ph type="sldNum" sz="quarter" idx="12"/>
          </p:nvPr>
        </p:nvSpPr>
        <p:spPr/>
        <p:txBody>
          <a:bodyPr/>
          <a:lstStyle/>
          <a:p>
            <a:fld id="{0C846248-0222-4A3A-B22E-4E2A0B918D57}" type="slidenum">
              <a:rPr lang="en-US" smtClean="0"/>
              <a:pPr/>
              <a:t>82</a:t>
            </a:fld>
            <a:endParaRPr lang="en-US"/>
          </a:p>
        </p:txBody>
      </p:sp>
    </p:spTree>
    <p:extLst>
      <p:ext uri="{BB962C8B-B14F-4D97-AF65-F5344CB8AC3E}">
        <p14:creationId xmlns:p14="http://schemas.microsoft.com/office/powerpoint/2010/main" val="4086605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106504"/>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06245" y="353961"/>
            <a:ext cx="10382864" cy="5760616"/>
          </a:xfrm>
          <a:prstGeom prst="rect">
            <a:avLst/>
          </a:prstGeom>
        </p:spPr>
        <p:txBody>
          <a:bodyPr wrap="square">
            <a:spAutoFit/>
          </a:bodyPr>
          <a:lstStyle/>
          <a:p>
            <a:pPr algn="just">
              <a:lnSpc>
                <a:spcPct val="125000"/>
              </a:lnSpc>
              <a:spcBef>
                <a:spcPts val="800"/>
              </a:spcBef>
              <a:spcAft>
                <a:spcPts val="800"/>
              </a:spcAft>
            </a:pPr>
            <a:r>
              <a:rPr lang="vi-VN" sz="2667">
                <a:latin typeface="Arial" panose="020B0604020202020204" pitchFamily="34" charset="0"/>
                <a:cs typeface="Arial" panose="020B0604020202020204" pitchFamily="34" charset="0"/>
              </a:rPr>
              <a:t>       </a:t>
            </a:r>
            <a:r>
              <a:rPr lang="en-US" sz="2667">
                <a:latin typeface="Arial" panose="020B0604020202020204" pitchFamily="34" charset="0"/>
                <a:cs typeface="Arial" panose="020B0604020202020204" pitchFamily="34" charset="0"/>
              </a:rPr>
              <a:t>                    </a:t>
            </a:r>
            <a:r>
              <a:rPr lang="en-US" sz="2667" b="1">
                <a:solidFill>
                  <a:srgbClr val="002060"/>
                </a:solidFill>
                <a:latin typeface="Arial (Body)"/>
                <a:cs typeface="Times New Roman" pitchFamily="18" charset="0"/>
              </a:rPr>
              <a:t>DẠY HỌC ĐỌC VĂN BẢN TRUYỆN</a:t>
            </a:r>
          </a:p>
          <a:p>
            <a:pPr algn="just">
              <a:lnSpc>
                <a:spcPct val="125000"/>
              </a:lnSpc>
              <a:spcBef>
                <a:spcPts val="800"/>
              </a:spcBef>
              <a:spcAft>
                <a:spcPts val="800"/>
              </a:spcAft>
            </a:pPr>
            <a:r>
              <a:rPr lang="en-US" sz="2800">
                <a:solidFill>
                  <a:srgbClr val="002060"/>
                </a:solidFill>
                <a:latin typeface="Arial" panose="020B0604020202020204" pitchFamily="34" charset="0"/>
                <a:cs typeface="Arial" panose="020B0604020202020204" pitchFamily="34" charset="0"/>
              </a:rPr>
              <a:t>     + </a:t>
            </a:r>
            <a:r>
              <a:rPr lang="vi-VN" sz="2800">
                <a:solidFill>
                  <a:srgbClr val="002060"/>
                </a:solidFill>
              </a:rPr>
              <a:t>Phân tích và đánh giá được chủ đề, tư tưởng, thông điệp của văn bản; phân tích được</a:t>
            </a:r>
            <a:r>
              <a:rPr lang="en-US" sz="2800">
                <a:solidFill>
                  <a:srgbClr val="002060"/>
                </a:solidFill>
              </a:rPr>
              <a:t> </a:t>
            </a:r>
            <a:r>
              <a:rPr lang="en-US" sz="2800" err="1">
                <a:solidFill>
                  <a:srgbClr val="002060"/>
                </a:solidFill>
              </a:rPr>
              <a:t>một</a:t>
            </a:r>
            <a:r>
              <a:rPr lang="en-US" sz="2800">
                <a:solidFill>
                  <a:srgbClr val="002060"/>
                </a:solidFill>
              </a:rPr>
              <a:t> </a:t>
            </a:r>
            <a:r>
              <a:rPr lang="en-US" sz="2800" err="1">
                <a:solidFill>
                  <a:srgbClr val="002060"/>
                </a:solidFill>
              </a:rPr>
              <a:t>số</a:t>
            </a:r>
            <a:r>
              <a:rPr lang="en-US" sz="2800">
                <a:solidFill>
                  <a:srgbClr val="002060"/>
                </a:solidFill>
              </a:rPr>
              <a:t> </a:t>
            </a:r>
            <a:r>
              <a:rPr lang="en-US" sz="2800" err="1">
                <a:solidFill>
                  <a:srgbClr val="002060"/>
                </a:solidFill>
              </a:rPr>
              <a:t>căn</a:t>
            </a:r>
            <a:r>
              <a:rPr lang="en-US" sz="2800">
                <a:solidFill>
                  <a:srgbClr val="002060"/>
                </a:solidFill>
              </a:rPr>
              <a:t> </a:t>
            </a:r>
            <a:r>
              <a:rPr lang="en-US" sz="2800" err="1">
                <a:solidFill>
                  <a:srgbClr val="002060"/>
                </a:solidFill>
              </a:rPr>
              <a:t>cứ</a:t>
            </a:r>
            <a:r>
              <a:rPr lang="en-US" sz="2800">
                <a:solidFill>
                  <a:srgbClr val="002060"/>
                </a:solidFill>
              </a:rPr>
              <a:t> </a:t>
            </a:r>
            <a:r>
              <a:rPr lang="en-US" sz="2800" err="1">
                <a:solidFill>
                  <a:srgbClr val="002060"/>
                </a:solidFill>
              </a:rPr>
              <a:t>để</a:t>
            </a:r>
            <a:r>
              <a:rPr lang="en-US" sz="2800">
                <a:solidFill>
                  <a:srgbClr val="002060"/>
                </a:solidFill>
              </a:rPr>
              <a:t> </a:t>
            </a:r>
            <a:r>
              <a:rPr lang="en-US" sz="2800" err="1">
                <a:solidFill>
                  <a:srgbClr val="002060"/>
                </a:solidFill>
              </a:rPr>
              <a:t>xác</a:t>
            </a:r>
            <a:r>
              <a:rPr lang="en-US" sz="2800">
                <a:solidFill>
                  <a:srgbClr val="002060"/>
                </a:solidFill>
              </a:rPr>
              <a:t> </a:t>
            </a:r>
            <a:r>
              <a:rPr lang="en-US" sz="2800" err="1">
                <a:solidFill>
                  <a:srgbClr val="002060"/>
                </a:solidFill>
              </a:rPr>
              <a:t>định</a:t>
            </a:r>
            <a:r>
              <a:rPr lang="en-US" sz="2800">
                <a:solidFill>
                  <a:srgbClr val="002060"/>
                </a:solidFill>
              </a:rPr>
              <a:t> </a:t>
            </a:r>
            <a:r>
              <a:rPr lang="en-US" sz="2800" err="1">
                <a:solidFill>
                  <a:srgbClr val="002060"/>
                </a:solidFill>
              </a:rPr>
              <a:t>chủ</a:t>
            </a:r>
            <a:r>
              <a:rPr lang="en-US" sz="2800">
                <a:solidFill>
                  <a:srgbClr val="002060"/>
                </a:solidFill>
              </a:rPr>
              <a:t> </a:t>
            </a:r>
            <a:r>
              <a:rPr lang="en-US" sz="2800" err="1">
                <a:solidFill>
                  <a:srgbClr val="002060"/>
                </a:solidFill>
              </a:rPr>
              <a:t>đề</a:t>
            </a:r>
            <a:r>
              <a:rPr lang="en-US" sz="2800">
                <a:solidFill>
                  <a:srgbClr val="002060"/>
                </a:solidFill>
              </a:rPr>
              <a:t> (</a:t>
            </a:r>
            <a:r>
              <a:rPr lang="en-US" sz="2800" err="1">
                <a:solidFill>
                  <a:srgbClr val="002060"/>
                </a:solidFill>
              </a:rPr>
              <a:t>yêu</a:t>
            </a:r>
            <a:r>
              <a:rPr lang="en-US" sz="2800">
                <a:solidFill>
                  <a:srgbClr val="002060"/>
                </a:solidFill>
              </a:rPr>
              <a:t> </a:t>
            </a:r>
            <a:r>
              <a:rPr lang="en-US" sz="2800" err="1">
                <a:solidFill>
                  <a:srgbClr val="002060"/>
                </a:solidFill>
              </a:rPr>
              <a:t>cầu</a:t>
            </a:r>
            <a:r>
              <a:rPr lang="en-US" sz="2800">
                <a:solidFill>
                  <a:srgbClr val="002060"/>
                </a:solidFill>
              </a:rPr>
              <a:t> </a:t>
            </a:r>
            <a:r>
              <a:rPr lang="en-US" sz="2800" err="1">
                <a:solidFill>
                  <a:srgbClr val="002060"/>
                </a:solidFill>
              </a:rPr>
              <a:t>chung</a:t>
            </a:r>
            <a:r>
              <a:rPr lang="en-US" sz="2800">
                <a:solidFill>
                  <a:srgbClr val="002060"/>
                </a:solidFill>
              </a:rPr>
              <a:t> </a:t>
            </a:r>
            <a:r>
              <a:rPr lang="en-US" sz="2800" err="1">
                <a:solidFill>
                  <a:srgbClr val="002060"/>
                </a:solidFill>
              </a:rPr>
              <a:t>đối</a:t>
            </a:r>
            <a:r>
              <a:rPr lang="en-US" sz="2800">
                <a:solidFill>
                  <a:srgbClr val="002060"/>
                </a:solidFill>
              </a:rPr>
              <a:t> </a:t>
            </a:r>
            <a:r>
              <a:rPr lang="en-US" sz="2800" err="1">
                <a:solidFill>
                  <a:srgbClr val="002060"/>
                </a:solidFill>
              </a:rPr>
              <a:t>với</a:t>
            </a:r>
            <a:r>
              <a:rPr lang="en-US" sz="2800">
                <a:solidFill>
                  <a:srgbClr val="002060"/>
                </a:solidFill>
              </a:rPr>
              <a:t> </a:t>
            </a:r>
            <a:r>
              <a:rPr lang="en-US" sz="2800" err="1">
                <a:solidFill>
                  <a:srgbClr val="002060"/>
                </a:solidFill>
              </a:rPr>
              <a:t>đọc</a:t>
            </a:r>
            <a:r>
              <a:rPr lang="en-US" sz="2800">
                <a:solidFill>
                  <a:srgbClr val="002060"/>
                </a:solidFill>
              </a:rPr>
              <a:t> </a:t>
            </a:r>
            <a:r>
              <a:rPr lang="en-US" sz="2800" err="1">
                <a:solidFill>
                  <a:srgbClr val="002060"/>
                </a:solidFill>
              </a:rPr>
              <a:t>hiểu</a:t>
            </a:r>
            <a:r>
              <a:rPr lang="en-US" sz="2800">
                <a:solidFill>
                  <a:srgbClr val="002060"/>
                </a:solidFill>
              </a:rPr>
              <a:t> VB </a:t>
            </a:r>
            <a:r>
              <a:rPr lang="en-US" sz="2800" err="1">
                <a:solidFill>
                  <a:srgbClr val="002060"/>
                </a:solidFill>
              </a:rPr>
              <a:t>văn</a:t>
            </a:r>
            <a:r>
              <a:rPr lang="en-US" sz="2800">
                <a:solidFill>
                  <a:srgbClr val="002060"/>
                </a:solidFill>
              </a:rPr>
              <a:t> </a:t>
            </a:r>
            <a:r>
              <a:rPr lang="en-US" sz="2800" err="1">
                <a:solidFill>
                  <a:srgbClr val="002060"/>
                </a:solidFill>
              </a:rPr>
              <a:t>học</a:t>
            </a:r>
            <a:r>
              <a:rPr lang="en-US" sz="2800">
                <a:solidFill>
                  <a:srgbClr val="002060"/>
                </a:solidFill>
              </a:rPr>
              <a:t>, </a:t>
            </a:r>
            <a:r>
              <a:rPr lang="en-US" sz="2800" err="1">
                <a:solidFill>
                  <a:srgbClr val="002060"/>
                </a:solidFill>
              </a:rPr>
              <a:t>đặt</a:t>
            </a:r>
            <a:r>
              <a:rPr lang="en-US" sz="2800">
                <a:solidFill>
                  <a:srgbClr val="002060"/>
                </a:solidFill>
              </a:rPr>
              <a:t> ở Bài 1).</a:t>
            </a:r>
            <a:r>
              <a:rPr lang="en-US" sz="2800" spc="-40">
                <a:solidFill>
                  <a:srgbClr val="002060"/>
                </a:solidFill>
                <a:ea typeface="Calibri" panose="020F0502020204030204" pitchFamily="34" charset="0"/>
                <a:cs typeface="Arial" panose="020B0604020202020204" pitchFamily="34" charset="0"/>
              </a:rPr>
              <a:t> </a:t>
            </a:r>
          </a:p>
          <a:p>
            <a:pPr algn="just">
              <a:lnSpc>
                <a:spcPct val="125000"/>
              </a:lnSpc>
            </a:pPr>
            <a:r>
              <a:rPr lang="en-US" sz="2800">
                <a:solidFill>
                  <a:srgbClr val="002060"/>
                </a:solidFill>
                <a:latin typeface="Arial" panose="020B0604020202020204" pitchFamily="34" charset="0"/>
                <a:cs typeface="Arial" panose="020B0604020202020204" pitchFamily="34" charset="0"/>
              </a:rPr>
              <a:t>     + </a:t>
            </a:r>
            <a:r>
              <a:rPr lang="vi-VN" sz="2800">
                <a:solidFill>
                  <a:srgbClr val="002060"/>
                </a:solidFill>
              </a:rPr>
              <a:t>Phân tích và đánh giá được tình cảm, cảm xúc, cảm hứng chủ đạo mà người viết</a:t>
            </a:r>
            <a:r>
              <a:rPr lang="en-US" sz="2800">
                <a:solidFill>
                  <a:srgbClr val="002060"/>
                </a:solidFill>
              </a:rPr>
              <a:t> </a:t>
            </a:r>
            <a:r>
              <a:rPr lang="vi-VN" sz="2800">
                <a:solidFill>
                  <a:srgbClr val="002060"/>
                </a:solidFill>
              </a:rPr>
              <a:t>thể hiện qua văn bản; phát hiện được các giá trị đạo đức, văn hoá từ văn bản</a:t>
            </a:r>
            <a:r>
              <a:rPr lang="en-US" sz="2800">
                <a:solidFill>
                  <a:srgbClr val="002060"/>
                </a:solidFill>
              </a:rPr>
              <a:t> (</a:t>
            </a:r>
            <a:r>
              <a:rPr lang="en-US" sz="2800" err="1">
                <a:solidFill>
                  <a:srgbClr val="002060"/>
                </a:solidFill>
              </a:rPr>
              <a:t>yêu</a:t>
            </a:r>
            <a:r>
              <a:rPr lang="en-US" sz="2800">
                <a:solidFill>
                  <a:srgbClr val="002060"/>
                </a:solidFill>
              </a:rPr>
              <a:t> </a:t>
            </a:r>
            <a:r>
              <a:rPr lang="en-US" sz="2800" err="1">
                <a:solidFill>
                  <a:srgbClr val="002060"/>
                </a:solidFill>
              </a:rPr>
              <a:t>cầu</a:t>
            </a:r>
            <a:r>
              <a:rPr lang="en-US" sz="2800">
                <a:solidFill>
                  <a:srgbClr val="002060"/>
                </a:solidFill>
              </a:rPr>
              <a:t> </a:t>
            </a:r>
            <a:r>
              <a:rPr lang="en-US" sz="2800" err="1">
                <a:solidFill>
                  <a:srgbClr val="002060"/>
                </a:solidFill>
              </a:rPr>
              <a:t>chung</a:t>
            </a:r>
            <a:r>
              <a:rPr lang="en-US" sz="2800">
                <a:solidFill>
                  <a:srgbClr val="002060"/>
                </a:solidFill>
              </a:rPr>
              <a:t> </a:t>
            </a:r>
            <a:r>
              <a:rPr lang="en-US" sz="2800" err="1">
                <a:solidFill>
                  <a:srgbClr val="002060"/>
                </a:solidFill>
              </a:rPr>
              <a:t>đối</a:t>
            </a:r>
            <a:r>
              <a:rPr lang="en-US" sz="2800">
                <a:solidFill>
                  <a:srgbClr val="002060"/>
                </a:solidFill>
              </a:rPr>
              <a:t> </a:t>
            </a:r>
            <a:r>
              <a:rPr lang="en-US" sz="2800" err="1">
                <a:solidFill>
                  <a:srgbClr val="002060"/>
                </a:solidFill>
              </a:rPr>
              <a:t>với</a:t>
            </a:r>
            <a:r>
              <a:rPr lang="en-US" sz="2800">
                <a:solidFill>
                  <a:srgbClr val="002060"/>
                </a:solidFill>
              </a:rPr>
              <a:t> </a:t>
            </a:r>
            <a:r>
              <a:rPr lang="en-US" sz="2800" err="1">
                <a:solidFill>
                  <a:srgbClr val="002060"/>
                </a:solidFill>
              </a:rPr>
              <a:t>đọc</a:t>
            </a:r>
            <a:r>
              <a:rPr lang="en-US" sz="2800">
                <a:solidFill>
                  <a:srgbClr val="002060"/>
                </a:solidFill>
              </a:rPr>
              <a:t> </a:t>
            </a:r>
            <a:r>
              <a:rPr lang="en-US" sz="2800" err="1">
                <a:solidFill>
                  <a:srgbClr val="002060"/>
                </a:solidFill>
              </a:rPr>
              <a:t>hiểu</a:t>
            </a:r>
            <a:r>
              <a:rPr lang="en-US" sz="2800">
                <a:solidFill>
                  <a:srgbClr val="002060"/>
                </a:solidFill>
              </a:rPr>
              <a:t> VB </a:t>
            </a:r>
            <a:r>
              <a:rPr lang="en-US" sz="2800" err="1">
                <a:solidFill>
                  <a:srgbClr val="002060"/>
                </a:solidFill>
              </a:rPr>
              <a:t>văn</a:t>
            </a:r>
            <a:r>
              <a:rPr lang="en-US" sz="2800">
                <a:solidFill>
                  <a:srgbClr val="002060"/>
                </a:solidFill>
              </a:rPr>
              <a:t> </a:t>
            </a:r>
            <a:r>
              <a:rPr lang="en-US" sz="2800" err="1">
                <a:solidFill>
                  <a:srgbClr val="002060"/>
                </a:solidFill>
              </a:rPr>
              <a:t>học</a:t>
            </a:r>
            <a:r>
              <a:rPr lang="en-US" sz="2800">
                <a:solidFill>
                  <a:srgbClr val="002060"/>
                </a:solidFill>
              </a:rPr>
              <a:t>, </a:t>
            </a:r>
            <a:r>
              <a:rPr lang="en-US" sz="2800" err="1">
                <a:solidFill>
                  <a:srgbClr val="002060"/>
                </a:solidFill>
              </a:rPr>
              <a:t>đặt</a:t>
            </a:r>
            <a:r>
              <a:rPr lang="en-US" sz="2800">
                <a:solidFill>
                  <a:srgbClr val="002060"/>
                </a:solidFill>
              </a:rPr>
              <a:t> ở </a:t>
            </a:r>
            <a:r>
              <a:rPr lang="en-US" sz="2800" err="1">
                <a:solidFill>
                  <a:srgbClr val="002060"/>
                </a:solidFill>
              </a:rPr>
              <a:t>B</a:t>
            </a:r>
            <a:r>
              <a:rPr lang="en-US" sz="2800">
                <a:solidFill>
                  <a:srgbClr val="002060"/>
                </a:solidFill>
              </a:rPr>
              <a:t>ài 7)</a:t>
            </a:r>
            <a:r>
              <a:rPr lang="vi-VN" sz="2800">
                <a:solidFill>
                  <a:srgbClr val="002060"/>
                </a:solidFill>
              </a:rPr>
              <a:t>.</a:t>
            </a:r>
            <a:endParaRPr lang="en-US" sz="2800">
              <a:solidFill>
                <a:srgbClr val="002060"/>
              </a:solidFill>
            </a:endParaRPr>
          </a:p>
          <a:p>
            <a:pPr algn="just">
              <a:lnSpc>
                <a:spcPct val="125000"/>
              </a:lnSpc>
            </a:pPr>
            <a:r>
              <a:rPr lang="en-US" sz="2800">
                <a:solidFill>
                  <a:srgbClr val="002060"/>
                </a:solidFill>
                <a:latin typeface="Arial" panose="020B0604020202020204" pitchFamily="34" charset="0"/>
                <a:cs typeface="Arial" panose="020B0604020202020204" pitchFamily="34" charset="0"/>
              </a:rPr>
              <a:t>     – </a:t>
            </a:r>
            <a:r>
              <a:rPr lang="en-US" sz="2800" err="1">
                <a:solidFill>
                  <a:srgbClr val="002060"/>
                </a:solidFill>
                <a:latin typeface="Arial" panose="020B0604020202020204" pitchFamily="34" charset="0"/>
                <a:cs typeface="Arial" panose="020B0604020202020204" pitchFamily="34" charset="0"/>
              </a:rPr>
              <a:t>Yêu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cầu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cần</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đạt</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mục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tiêu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bài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học</a:t>
            </a:r>
            <a:r>
              <a:rPr lang="en-US" sz="2800">
                <a:solidFill>
                  <a:srgbClr val="002060"/>
                </a:solidFill>
                <a:latin typeface="Arial" panose="020B0604020202020204" pitchFamily="34" charset="0"/>
                <a:cs typeface="Arial" panose="020B0604020202020204" pitchFamily="34" charset="0"/>
              </a:rPr>
              <a:t>) chi </a:t>
            </a:r>
            <a:r>
              <a:rPr lang="en-US" sz="2800" err="1">
                <a:solidFill>
                  <a:srgbClr val="002060"/>
                </a:solidFill>
                <a:latin typeface="Arial" panose="020B0604020202020204" pitchFamily="34" charset="0"/>
                <a:cs typeface="Arial" panose="020B0604020202020204" pitchFamily="34" charset="0"/>
              </a:rPr>
              <a:t>phối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định</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hướng</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khai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thác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khám</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phá</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giá</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trị</a:t>
            </a:r>
            <a:r>
              <a:rPr lang="en-US" sz="2800">
                <a:solidFill>
                  <a:srgbClr val="002060"/>
                </a:solidFill>
                <a:latin typeface="Arial" panose="020B0604020202020204" pitchFamily="34" charset="0"/>
                <a:cs typeface="Arial" panose="020B0604020202020204" pitchFamily="34" charset="0"/>
              </a:rPr>
              <a:t> VB (</a:t>
            </a:r>
            <a:r>
              <a:rPr lang="en-US" sz="2800" err="1">
                <a:solidFill>
                  <a:srgbClr val="002060"/>
                </a:solidFill>
                <a:latin typeface="Arial" panose="020B0604020202020204" pitchFamily="34" charset="0"/>
                <a:cs typeface="Arial" panose="020B0604020202020204" pitchFamily="34" charset="0"/>
              </a:rPr>
              <a:t>thông</a:t>
            </a:r>
            <a:r>
              <a:rPr lang="en-US" sz="2800">
                <a:solidFill>
                  <a:srgbClr val="002060"/>
                </a:solidFill>
                <a:latin typeface="Arial" panose="020B0604020202020204" pitchFamily="34" charset="0"/>
                <a:cs typeface="Arial" panose="020B0604020202020204" pitchFamily="34" charset="0"/>
              </a:rPr>
              <a:t> qua </a:t>
            </a:r>
            <a:r>
              <a:rPr lang="en-US" sz="2800" err="1">
                <a:solidFill>
                  <a:srgbClr val="002060"/>
                </a:solidFill>
                <a:latin typeface="Arial" panose="020B0604020202020204" pitchFamily="34" charset="0"/>
                <a:cs typeface="Arial" panose="020B0604020202020204" pitchFamily="34" charset="0"/>
              </a:rPr>
              <a:t>câu</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hỏi</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đọc</a:t>
            </a:r>
            <a:r>
              <a:rPr lang="en-US" sz="2800">
                <a:solidFill>
                  <a:srgbClr val="002060"/>
                </a:solidFill>
                <a:latin typeface="Arial" panose="020B0604020202020204" pitchFamily="34" charset="0"/>
                <a:cs typeface="Arial" panose="020B0604020202020204" pitchFamily="34" charset="0"/>
              </a:rPr>
              <a:t> </a:t>
            </a:r>
            <a:r>
              <a:rPr lang="en-US" sz="2800" err="1">
                <a:solidFill>
                  <a:srgbClr val="002060"/>
                </a:solidFill>
                <a:latin typeface="Arial" panose="020B0604020202020204" pitchFamily="34" charset="0"/>
                <a:cs typeface="Arial" panose="020B0604020202020204" pitchFamily="34" charset="0"/>
              </a:rPr>
              <a:t>hiểu</a:t>
            </a:r>
            <a:r>
              <a:rPr lang="en-US" sz="2800">
                <a:solidFill>
                  <a:srgbClr val="002060"/>
                </a:solidFill>
                <a:latin typeface="Arial" panose="020B0604020202020204" pitchFamily="34" charset="0"/>
                <a:cs typeface="Arial" panose="020B0604020202020204" pitchFamily="34" charset="0"/>
              </a:rPr>
              <a:t>).</a:t>
            </a:r>
            <a:endParaRPr lang="en-US" sz="2667">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83</a:t>
            </a:fld>
            <a:endParaRPr lang="en-US"/>
          </a:p>
        </p:txBody>
      </p:sp>
    </p:spTree>
    <p:extLst>
      <p:ext uri="{BB962C8B-B14F-4D97-AF65-F5344CB8AC3E}">
        <p14:creationId xmlns:p14="http://schemas.microsoft.com/office/powerpoint/2010/main" val="40224963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4249"/>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34066" y="798805"/>
            <a:ext cx="10461521" cy="4893647"/>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400" b="1">
                <a:solidFill>
                  <a:srgbClr val="002060"/>
                </a:solidFill>
                <a:cs typeface="Arial" panose="020B0604020202020204" pitchFamily="34" charset="0"/>
              </a:rPr>
              <a:t>MỘT SỐ CÂU HỎI SAU KHI ĐỌC </a:t>
            </a:r>
            <a:r>
              <a:rPr lang="en-US" sz="2400" b="1">
                <a:solidFill>
                  <a:srgbClr val="002060"/>
                </a:solidFill>
                <a:cs typeface="Times New Roman" pitchFamily="18" charset="0"/>
              </a:rPr>
              <a:t>VĂN BẢN TRUYỆN</a:t>
            </a:r>
          </a:p>
          <a:p>
            <a:pPr algn="just">
              <a:lnSpc>
                <a:spcPct val="125000"/>
              </a:lnSpc>
            </a:pPr>
            <a:r>
              <a:rPr lang="vi-VN"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Ngoài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truyện</a:t>
            </a:r>
            <a:r>
              <a:rPr lang="en-US" sz="2400">
                <a:solidFill>
                  <a:srgbClr val="002060"/>
                </a:solidFill>
                <a:latin typeface="Arial" panose="020B0604020202020204" pitchFamily="34" charset="0"/>
                <a:cs typeface="Arial" panose="020B0604020202020204" pitchFamily="34" charset="0"/>
              </a:rPr>
              <a:t> ở </a:t>
            </a:r>
            <a:r>
              <a:rPr lang="en-US" sz="2400" err="1">
                <a:solidFill>
                  <a:srgbClr val="002060"/>
                </a:solidFill>
                <a:latin typeface="Arial" panose="020B0604020202020204" pitchFamily="34" charset="0"/>
                <a:cs typeface="Arial" panose="020B0604020202020204" pitchFamily="34" charset="0"/>
              </a:rPr>
              <a:t>B</a:t>
            </a:r>
            <a:r>
              <a:rPr lang="en-US" sz="2400">
                <a:solidFill>
                  <a:srgbClr val="002060"/>
                </a:solidFill>
                <a:latin typeface="Arial" panose="020B0604020202020204" pitchFamily="34" charset="0"/>
                <a:cs typeface="Arial" panose="020B0604020202020204" pitchFamily="34" charset="0"/>
              </a:rPr>
              <a:t>ài 1, </a:t>
            </a:r>
            <a:r>
              <a:rPr lang="en-US" sz="2400" err="1">
                <a:solidFill>
                  <a:srgbClr val="002060"/>
                </a:solidFill>
                <a:latin typeface="Arial" panose="020B0604020202020204" pitchFamily="34" charset="0"/>
                <a:cs typeface="Arial" panose="020B0604020202020204" pitchFamily="34" charset="0"/>
              </a:rPr>
              <a:t>còn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có</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một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số</a:t>
            </a:r>
            <a:r>
              <a:rPr lang="en-US" sz="2400">
                <a:solidFill>
                  <a:srgbClr val="002060"/>
                </a:solidFill>
                <a:latin typeface="Arial" panose="020B0604020202020204" pitchFamily="34" charset="0"/>
                <a:cs typeface="Arial" panose="020B0604020202020204" pitchFamily="34" charset="0"/>
              </a:rPr>
              <a:t> VB </a:t>
            </a:r>
            <a:r>
              <a:rPr lang="en-US" sz="2400" err="1">
                <a:solidFill>
                  <a:srgbClr val="002060"/>
                </a:solidFill>
                <a:latin typeface="Arial" panose="020B0604020202020204" pitchFamily="34" charset="0"/>
                <a:cs typeface="Arial" panose="020B0604020202020204" pitchFamily="34" charset="0"/>
              </a:rPr>
              <a:t>truyện</a:t>
            </a:r>
            <a:r>
              <a:rPr lang="en-US" sz="2400">
                <a:solidFill>
                  <a:srgbClr val="002060"/>
                </a:solidFill>
                <a:latin typeface="Arial" panose="020B0604020202020204" pitchFamily="34" charset="0"/>
                <a:cs typeface="Arial" panose="020B0604020202020204" pitchFamily="34" charset="0"/>
              </a:rPr>
              <a:t> ở </a:t>
            </a:r>
            <a:r>
              <a:rPr lang="en-US" sz="2400" err="1">
                <a:solidFill>
                  <a:srgbClr val="002060"/>
                </a:solidFill>
                <a:latin typeface="Arial" panose="020B0604020202020204" pitchFamily="34" charset="0"/>
                <a:cs typeface="Arial" panose="020B0604020202020204" pitchFamily="34" charset="0"/>
              </a:rPr>
              <a:t>B</a:t>
            </a:r>
            <a:r>
              <a:rPr lang="en-US" sz="2400">
                <a:solidFill>
                  <a:srgbClr val="002060"/>
                </a:solidFill>
                <a:latin typeface="Arial" panose="020B0604020202020204" pitchFamily="34" charset="0"/>
                <a:cs typeface="Arial" panose="020B0604020202020204" pitchFamily="34" charset="0"/>
              </a:rPr>
              <a:t>ài 7, </a:t>
            </a:r>
            <a:r>
              <a:rPr lang="en-US" sz="2400" err="1">
                <a:solidFill>
                  <a:srgbClr val="002060"/>
                </a:solidFill>
                <a:latin typeface="Arial" panose="020B0604020202020204" pitchFamily="34" charset="0"/>
                <a:cs typeface="Arial" panose="020B0604020202020204" pitchFamily="34" charset="0"/>
              </a:rPr>
              <a:t>cụ</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a:t>
            </a:r>
          </a:p>
          <a:p>
            <a:pPr algn="just">
              <a:lnSpc>
                <a:spcPct val="125000"/>
              </a:lnSpc>
            </a:pPr>
            <a:r>
              <a:rPr lang="en-US" sz="2400">
                <a:solidFill>
                  <a:srgbClr val="002060"/>
                </a:solidFill>
                <a:latin typeface="Arial" panose="020B0604020202020204" pitchFamily="34" charset="0"/>
                <a:cs typeface="Arial" panose="020B0604020202020204" pitchFamily="34" charset="0"/>
              </a:rPr>
              <a:t>      </a:t>
            </a:r>
            <a:r>
              <a:rPr lang="en-US" sz="2400">
                <a:solidFill>
                  <a:srgbClr val="002060"/>
                </a:solidFill>
                <a:cs typeface="Arial" panose="020B0604020202020204" pitchFamily="34" charset="0"/>
              </a:rPr>
              <a:t>– VB </a:t>
            </a:r>
            <a:r>
              <a:rPr lang="vi-VN" sz="2400" i="1">
                <a:solidFill>
                  <a:srgbClr val="002060"/>
                </a:solidFill>
              </a:rPr>
              <a:t>Người cầm quyền khôi phục uy quyền</a:t>
            </a:r>
            <a:r>
              <a:rPr lang="en-US" sz="2400" i="1">
                <a:solidFill>
                  <a:srgbClr val="002060"/>
                </a:solidFill>
              </a:rPr>
              <a:t> </a:t>
            </a:r>
            <a:r>
              <a:rPr lang="vi-VN" sz="2400">
                <a:solidFill>
                  <a:srgbClr val="002060"/>
                </a:solidFill>
              </a:rPr>
              <a:t>(Trích </a:t>
            </a:r>
            <a:r>
              <a:rPr lang="vi-VN" sz="2400" i="1">
                <a:solidFill>
                  <a:srgbClr val="002060"/>
                </a:solidFill>
              </a:rPr>
              <a:t>Những người khốn khổ </a:t>
            </a:r>
            <a:r>
              <a:rPr lang="vi-VN" sz="2400">
                <a:solidFill>
                  <a:srgbClr val="002060"/>
                </a:solidFill>
              </a:rPr>
              <a:t>– Vích-to Huy-gô)</a:t>
            </a:r>
            <a:endParaRPr lang="en-US" sz="2400">
              <a:solidFill>
                <a:srgbClr val="002060"/>
              </a:solidFill>
            </a:endParaRPr>
          </a:p>
          <a:p>
            <a:pPr algn="just">
              <a:lnSpc>
                <a:spcPct val="125000"/>
              </a:lnSpc>
            </a:pPr>
            <a:r>
              <a:rPr lang="en-US" sz="2400">
                <a:solidFill>
                  <a:srgbClr val="002060"/>
                </a:solidFill>
              </a:rPr>
              <a:t>      + </a:t>
            </a:r>
            <a:r>
              <a:rPr lang="vi-VN" sz="2400">
                <a:solidFill>
                  <a:srgbClr val="002060"/>
                </a:solidFill>
              </a:rPr>
              <a:t>Qua lời của người kể chuyện, nhân vật Gia-ve hiện lên như thế nào? Hãy nhận xét</a:t>
            </a:r>
            <a:r>
              <a:rPr lang="en-US" sz="2400">
                <a:solidFill>
                  <a:srgbClr val="002060"/>
                </a:solidFill>
              </a:rPr>
              <a:t> </a:t>
            </a:r>
            <a:r>
              <a:rPr lang="vi-VN" sz="2400">
                <a:solidFill>
                  <a:srgbClr val="002060"/>
                </a:solidFill>
              </a:rPr>
              <a:t>về thái độ của người kể chuyện đối với nhân vật này.</a:t>
            </a:r>
          </a:p>
          <a:p>
            <a:pPr algn="just">
              <a:lnSpc>
                <a:spcPct val="125000"/>
              </a:lnSpc>
            </a:pPr>
            <a:r>
              <a:rPr lang="en-US" sz="2400">
                <a:solidFill>
                  <a:srgbClr val="002060"/>
                </a:solidFill>
              </a:rPr>
              <a:t>      +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thay</a:t>
            </a:r>
            <a:r>
              <a:rPr lang="en-US" sz="2400">
                <a:solidFill>
                  <a:srgbClr val="002060"/>
                </a:solidFill>
              </a:rPr>
              <a:t> </a:t>
            </a:r>
            <a:r>
              <a:rPr lang="en-US" sz="2400" err="1">
                <a:solidFill>
                  <a:srgbClr val="002060"/>
                </a:solidFill>
              </a:rPr>
              <a:t>đổi</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ngôn</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thái</a:t>
            </a:r>
            <a:r>
              <a:rPr lang="en-US" sz="2400">
                <a:solidFill>
                  <a:srgbClr val="002060"/>
                </a:solidFill>
              </a:rPr>
              <a:t> </a:t>
            </a:r>
            <a:r>
              <a:rPr lang="en-US" sz="2400" err="1">
                <a:solidFill>
                  <a:srgbClr val="002060"/>
                </a:solidFill>
              </a:rPr>
              <a:t>độ</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Giăng</a:t>
            </a:r>
            <a:r>
              <a:rPr lang="en-US" sz="2400">
                <a:solidFill>
                  <a:srgbClr val="002060"/>
                </a:solidFill>
              </a:rPr>
              <a:t> Van-</a:t>
            </a:r>
            <a:r>
              <a:rPr lang="en-US" sz="2400" err="1">
                <a:solidFill>
                  <a:srgbClr val="002060"/>
                </a:solidFill>
              </a:rPr>
              <a:t>giăng</a:t>
            </a:r>
            <a:r>
              <a:rPr lang="en-US" sz="2400">
                <a:solidFill>
                  <a:srgbClr val="002060"/>
                </a:solidFill>
              </a:rPr>
              <a:t> </a:t>
            </a:r>
            <a:r>
              <a:rPr lang="en-US" sz="2400" err="1">
                <a:solidFill>
                  <a:srgbClr val="002060"/>
                </a:solidFill>
              </a:rPr>
              <a:t>đối</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Gia-ve</a:t>
            </a:r>
            <a:r>
              <a:rPr lang="en-US" sz="2400">
                <a:solidFill>
                  <a:srgbClr val="002060"/>
                </a:solidFill>
              </a:rPr>
              <a:t> </a:t>
            </a:r>
            <a:r>
              <a:rPr lang="en-US" sz="2400" err="1">
                <a:solidFill>
                  <a:srgbClr val="002060"/>
                </a:solidFill>
              </a:rPr>
              <a:t>theo</a:t>
            </a:r>
            <a:r>
              <a:rPr lang="en-US" sz="2400">
                <a:solidFill>
                  <a:srgbClr val="002060"/>
                </a:solidFill>
              </a:rPr>
              <a:t> </a:t>
            </a:r>
            <a:r>
              <a:rPr lang="en-US" sz="2400" err="1">
                <a:solidFill>
                  <a:srgbClr val="002060"/>
                </a:solidFill>
              </a:rPr>
              <a:t>diễn</a:t>
            </a:r>
            <a:r>
              <a:rPr lang="en-US" sz="2400">
                <a:solidFill>
                  <a:srgbClr val="002060"/>
                </a:solidFill>
              </a:rPr>
              <a:t> </a:t>
            </a:r>
            <a:r>
              <a:rPr lang="en-US" sz="2400" err="1">
                <a:solidFill>
                  <a:srgbClr val="002060"/>
                </a:solidFill>
              </a:rPr>
              <a:t>biến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đoạn</a:t>
            </a:r>
            <a:r>
              <a:rPr lang="en-US" sz="2400">
                <a:solidFill>
                  <a:srgbClr val="002060"/>
                </a:solidFill>
              </a:rPr>
              <a:t> </a:t>
            </a:r>
            <a:r>
              <a:rPr lang="en-US" sz="2400" err="1">
                <a:solidFill>
                  <a:srgbClr val="002060"/>
                </a:solidFill>
              </a:rPr>
              <a:t>trích</a:t>
            </a:r>
            <a:r>
              <a:rPr lang="en-US" sz="2400">
                <a:solidFill>
                  <a:srgbClr val="002060"/>
                </a:solidFill>
              </a:rPr>
              <a:t>.</a:t>
            </a:r>
          </a:p>
          <a:p>
            <a:pPr algn="just">
              <a:lnSpc>
                <a:spcPct val="125000"/>
              </a:lnSpc>
            </a:pPr>
            <a:r>
              <a:rPr lang="en-US" sz="2400">
                <a:solidFill>
                  <a:srgbClr val="002060"/>
                </a:solidFill>
              </a:rPr>
              <a:t>      + </a:t>
            </a:r>
            <a:r>
              <a:rPr lang="vi-VN" sz="2400">
                <a:solidFill>
                  <a:srgbClr val="002060"/>
                </a:solidFill>
              </a:rPr>
              <a:t>Quyền năng của người kể chuyện ngôi thứ ba có được thể hiện trong đoạn trích này</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Vì</a:t>
            </a:r>
            <a:r>
              <a:rPr lang="en-US" sz="2400">
                <a:solidFill>
                  <a:srgbClr val="002060"/>
                </a:solidFill>
              </a:rPr>
              <a:t> </a:t>
            </a:r>
            <a:r>
              <a:rPr lang="en-US" sz="2400" err="1">
                <a:solidFill>
                  <a:srgbClr val="002060"/>
                </a:solidFill>
              </a:rPr>
              <a:t>sao</a:t>
            </a:r>
            <a:r>
              <a:rPr lang="en-US" sz="2400">
                <a:solidFill>
                  <a:srgbClr val="002060"/>
                </a:solidFill>
              </a:rPr>
              <a:t>?</a:t>
            </a:r>
            <a:endParaRPr lang="en-US"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84</a:t>
            </a:fld>
            <a:endParaRPr lang="en-US"/>
          </a:p>
        </p:txBody>
      </p:sp>
    </p:spTree>
    <p:extLst>
      <p:ext uri="{BB962C8B-B14F-4D97-AF65-F5344CB8AC3E}">
        <p14:creationId xmlns:p14="http://schemas.microsoft.com/office/powerpoint/2010/main" val="12882635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4249"/>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34067" y="798805"/>
            <a:ext cx="10412360" cy="4431983"/>
          </a:xfrm>
          <a:prstGeom prst="rect">
            <a:avLst/>
          </a:prstGeom>
        </p:spPr>
        <p:txBody>
          <a:bodyPr wrap="square">
            <a:spAutoFit/>
          </a:bodyPr>
          <a:lstStyle/>
          <a:p>
            <a:pPr algn="just">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400" b="1" dirty="0">
                <a:solidFill>
                  <a:srgbClr val="002060"/>
                </a:solidFill>
                <a:cs typeface="Arial" panose="020B0604020202020204" pitchFamily="34" charset="0"/>
              </a:rPr>
              <a:t>MỘT SỐ CÂU HỎI SAU KHI ĐỌC </a:t>
            </a:r>
            <a:r>
              <a:rPr lang="en-US" sz="2400" b="1" dirty="0">
                <a:solidFill>
                  <a:srgbClr val="002060"/>
                </a:solidFill>
                <a:cs typeface="Times New Roman" pitchFamily="18" charset="0"/>
              </a:rPr>
              <a:t>VĂN BẢN TRUYỆN</a:t>
            </a:r>
          </a:p>
          <a:p>
            <a:pPr algn="just">
              <a:lnSpc>
                <a:spcPct val="125000"/>
              </a:lnSpc>
            </a:pPr>
            <a:r>
              <a:rPr lang="vi-VN" sz="2400" dirty="0">
                <a:solidFill>
                  <a:srgbClr val="002060"/>
                </a:solidFill>
                <a:cs typeface="Arial" panose="020B0604020202020204" pitchFamily="34" charset="0"/>
              </a:rPr>
              <a:t>      </a:t>
            </a:r>
            <a:r>
              <a:rPr lang="en-US" sz="2400" dirty="0">
                <a:solidFill>
                  <a:srgbClr val="002060"/>
                </a:solidFill>
                <a:cs typeface="Arial" panose="020B0604020202020204" pitchFamily="34" charset="0"/>
              </a:rPr>
              <a:t>– VB </a:t>
            </a:r>
            <a:r>
              <a:rPr lang="vi-VN" sz="2400" i="1" dirty="0">
                <a:solidFill>
                  <a:srgbClr val="002060"/>
                </a:solidFill>
              </a:rPr>
              <a:t>Dưới bóng hoàng lan </a:t>
            </a:r>
            <a:r>
              <a:rPr lang="vi-VN" sz="2400" dirty="0">
                <a:solidFill>
                  <a:srgbClr val="002060"/>
                </a:solidFill>
              </a:rPr>
              <a:t>(Thạch Lam)</a:t>
            </a:r>
            <a:endParaRPr lang="en-US" sz="2400" dirty="0">
              <a:solidFill>
                <a:srgbClr val="002060"/>
              </a:solidFill>
            </a:endParaRPr>
          </a:p>
          <a:p>
            <a:pPr algn="just">
              <a:lnSpc>
                <a:spcPct val="125000"/>
              </a:lnSpc>
            </a:pPr>
            <a:r>
              <a:rPr lang="en-US" sz="2400" dirty="0">
                <a:solidFill>
                  <a:srgbClr val="002060"/>
                </a:solidFill>
              </a:rPr>
              <a:t>      + </a:t>
            </a:r>
            <a:r>
              <a:rPr lang="vi-VN" sz="2400" dirty="0">
                <a:solidFill>
                  <a:srgbClr val="002060"/>
                </a:solidFill>
              </a:rPr>
              <a:t>Câu chuyện được kể bằng lời của người kể chuyện ngôi thứ mấy? Ngôi kể ấy có nhất</a:t>
            </a:r>
            <a:r>
              <a:rPr lang="en-US" sz="2400" dirty="0">
                <a:solidFill>
                  <a:srgbClr val="002060"/>
                </a:solidFill>
              </a:rPr>
              <a:t> </a:t>
            </a:r>
            <a:r>
              <a:rPr lang="en-US" sz="2400" dirty="0" err="1">
                <a:solidFill>
                  <a:srgbClr val="002060"/>
                </a:solidFill>
              </a:rPr>
              <a:t>quán</a:t>
            </a:r>
            <a:r>
              <a:rPr lang="en-US" sz="2400" dirty="0">
                <a:solidFill>
                  <a:srgbClr val="002060"/>
                </a:solidFill>
              </a:rPr>
              <a:t> </a:t>
            </a:r>
            <a:r>
              <a:rPr lang="en-US" sz="2400" dirty="0" err="1">
                <a:solidFill>
                  <a:srgbClr val="002060"/>
                </a:solidFill>
              </a:rPr>
              <a:t>từ</a:t>
            </a:r>
            <a:r>
              <a:rPr lang="en-US" sz="2400" dirty="0">
                <a:solidFill>
                  <a:srgbClr val="002060"/>
                </a:solidFill>
              </a:rPr>
              <a:t> </a:t>
            </a:r>
            <a:r>
              <a:rPr lang="en-US" sz="2400" dirty="0" err="1">
                <a:solidFill>
                  <a:srgbClr val="002060"/>
                </a:solidFill>
              </a:rPr>
              <a:t>đầu</a:t>
            </a:r>
            <a:r>
              <a:rPr lang="en-US" sz="2400" dirty="0">
                <a:solidFill>
                  <a:srgbClr val="002060"/>
                </a:solidFill>
              </a:rPr>
              <a:t> </a:t>
            </a:r>
            <a:r>
              <a:rPr lang="en-US" sz="2400" dirty="0" err="1">
                <a:solidFill>
                  <a:srgbClr val="002060"/>
                </a:solidFill>
              </a:rPr>
              <a:t>đến</a:t>
            </a:r>
            <a:r>
              <a:rPr lang="en-US" sz="2400" dirty="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câu</a:t>
            </a:r>
            <a:r>
              <a:rPr lang="en-US" sz="2400" dirty="0">
                <a:solidFill>
                  <a:srgbClr val="002060"/>
                </a:solidFill>
              </a:rPr>
              <a:t> </a:t>
            </a:r>
            <a:r>
              <a:rPr lang="en-US" sz="2400" dirty="0" err="1">
                <a:solidFill>
                  <a:srgbClr val="002060"/>
                </a:solidFill>
              </a:rPr>
              <a:t>chuyện</a:t>
            </a:r>
            <a:r>
              <a:rPr lang="en-US" sz="2400" dirty="0">
                <a:solidFill>
                  <a:srgbClr val="002060"/>
                </a:solidFill>
              </a:rPr>
              <a:t> </a:t>
            </a:r>
            <a:r>
              <a:rPr lang="en-US" sz="2400" dirty="0" err="1">
                <a:solidFill>
                  <a:srgbClr val="002060"/>
                </a:solidFill>
              </a:rPr>
              <a:t>không</a:t>
            </a:r>
            <a:r>
              <a:rPr lang="en-US" sz="2400" dirty="0">
                <a:solidFill>
                  <a:srgbClr val="002060"/>
                </a:solidFill>
              </a:rPr>
              <a:t>?</a:t>
            </a:r>
          </a:p>
          <a:p>
            <a:pPr algn="just">
              <a:lnSpc>
                <a:spcPct val="125000"/>
              </a:lnSpc>
            </a:pPr>
            <a:r>
              <a:rPr lang="en-US" sz="2400" dirty="0">
                <a:solidFill>
                  <a:srgbClr val="002060"/>
                </a:solidFill>
              </a:rPr>
              <a:t>      + </a:t>
            </a:r>
            <a:r>
              <a:rPr lang="vi-VN" sz="2400" dirty="0">
                <a:solidFill>
                  <a:srgbClr val="002060"/>
                </a:solidFill>
              </a:rPr>
              <a:t>Hình ảnh thiên nhiên, con người, cảnh sinh hoạt,… hiện ra qua đôi mắt của nhân vật</a:t>
            </a:r>
            <a:r>
              <a:rPr lang="en-US" sz="2400" dirty="0">
                <a:solidFill>
                  <a:srgbClr val="002060"/>
                </a:solidFill>
              </a:rPr>
              <a:t> </a:t>
            </a:r>
            <a:r>
              <a:rPr lang="vi-VN" sz="2400" dirty="0">
                <a:solidFill>
                  <a:srgbClr val="002060"/>
                </a:solidFill>
              </a:rPr>
              <a:t>nào? Việc chọn điểm nhìn như vậy có ý nghĩa gì?</a:t>
            </a:r>
          </a:p>
          <a:p>
            <a:pPr algn="just">
              <a:lnSpc>
                <a:spcPct val="125000"/>
              </a:lnSpc>
            </a:pPr>
            <a:r>
              <a:rPr lang="en-US" sz="2400" dirty="0">
                <a:solidFill>
                  <a:srgbClr val="002060"/>
                </a:solidFill>
              </a:rPr>
              <a:t>      + </a:t>
            </a:r>
            <a:r>
              <a:rPr lang="vi-VN" sz="2400" dirty="0">
                <a:solidFill>
                  <a:srgbClr val="002060"/>
                </a:solidFill>
              </a:rPr>
              <a:t>Trong </a:t>
            </a:r>
            <a:r>
              <a:rPr lang="vi-VN" sz="2400" i="1" dirty="0">
                <a:solidFill>
                  <a:srgbClr val="002060"/>
                </a:solidFill>
              </a:rPr>
              <a:t>Dưới bóng hoàng lan</a:t>
            </a:r>
            <a:r>
              <a:rPr lang="vi-VN" sz="2400" dirty="0">
                <a:solidFill>
                  <a:srgbClr val="002060"/>
                </a:solidFill>
              </a:rPr>
              <a:t>, nghệ thuật viết truyện của Thạch Lam biểu hiện rõ nhất</a:t>
            </a:r>
            <a:r>
              <a:rPr lang="en-US" sz="2400" dirty="0">
                <a:solidFill>
                  <a:srgbClr val="002060"/>
                </a:solidFill>
              </a:rPr>
              <a:t> qua </a:t>
            </a:r>
            <a:r>
              <a:rPr lang="en-US" sz="2400" dirty="0" err="1">
                <a:solidFill>
                  <a:srgbClr val="002060"/>
                </a:solidFill>
              </a:rPr>
              <a:t>cốt</a:t>
            </a:r>
            <a:r>
              <a:rPr lang="en-US" sz="2400" dirty="0">
                <a:solidFill>
                  <a:srgbClr val="002060"/>
                </a:solidFill>
              </a:rPr>
              <a:t> </a:t>
            </a:r>
            <a:r>
              <a:rPr lang="en-US" sz="2400" dirty="0" err="1">
                <a:solidFill>
                  <a:srgbClr val="002060"/>
                </a:solidFill>
              </a:rPr>
              <a:t>truyện</a:t>
            </a:r>
            <a:r>
              <a:rPr lang="en-US" sz="2400" dirty="0">
                <a:solidFill>
                  <a:srgbClr val="002060"/>
                </a:solidFill>
              </a:rPr>
              <a:t>, </a:t>
            </a:r>
            <a:r>
              <a:rPr lang="en-US" sz="2400" dirty="0" err="1">
                <a:solidFill>
                  <a:srgbClr val="002060"/>
                </a:solidFill>
              </a:rPr>
              <a:t>nhân</a:t>
            </a:r>
            <a:r>
              <a:rPr lang="en-US" sz="2400" dirty="0">
                <a:solidFill>
                  <a:srgbClr val="002060"/>
                </a:solidFill>
              </a:rPr>
              <a:t> </a:t>
            </a:r>
            <a:r>
              <a:rPr lang="en-US" sz="2400" dirty="0" err="1">
                <a:solidFill>
                  <a:srgbClr val="002060"/>
                </a:solidFill>
              </a:rPr>
              <a:t>vật</a:t>
            </a:r>
            <a:r>
              <a:rPr lang="en-US" sz="2400" dirty="0">
                <a:solidFill>
                  <a:srgbClr val="002060"/>
                </a:solidFill>
              </a:rPr>
              <a:t> hay </a:t>
            </a:r>
            <a:r>
              <a:rPr lang="en-US" sz="2400" dirty="0" err="1">
                <a:solidFill>
                  <a:srgbClr val="002060"/>
                </a:solidFill>
              </a:rPr>
              <a:t>lời</a:t>
            </a:r>
            <a:r>
              <a:rPr lang="en-US" sz="2400" dirty="0">
                <a:solidFill>
                  <a:srgbClr val="002060"/>
                </a:solidFill>
              </a:rPr>
              <a:t> </a:t>
            </a:r>
            <a:r>
              <a:rPr lang="en-US" sz="2400" dirty="0" err="1">
                <a:solidFill>
                  <a:srgbClr val="002060"/>
                </a:solidFill>
              </a:rPr>
              <a:t>kể</a:t>
            </a:r>
            <a:r>
              <a:rPr lang="en-US" sz="2400" dirty="0">
                <a:solidFill>
                  <a:srgbClr val="002060"/>
                </a:solidFill>
              </a:rPr>
              <a:t>? </a:t>
            </a:r>
            <a:r>
              <a:rPr lang="en-US" sz="2400" dirty="0" err="1">
                <a:solidFill>
                  <a:srgbClr val="002060"/>
                </a:solidFill>
              </a:rPr>
              <a:t>Hãy</a:t>
            </a:r>
            <a:r>
              <a:rPr lang="en-US" sz="2400" dirty="0">
                <a:solidFill>
                  <a:srgbClr val="002060"/>
                </a:solidFill>
              </a:rPr>
              <a:t> </a:t>
            </a:r>
            <a:r>
              <a:rPr lang="en-US" sz="2400" dirty="0" err="1">
                <a:solidFill>
                  <a:srgbClr val="002060"/>
                </a:solidFill>
              </a:rPr>
              <a:t>phân</a:t>
            </a:r>
            <a:r>
              <a:rPr lang="en-US" sz="2400" dirty="0">
                <a:solidFill>
                  <a:srgbClr val="002060"/>
                </a:solidFill>
              </a:rPr>
              <a:t> </a:t>
            </a:r>
            <a:r>
              <a:rPr lang="en-US" sz="2400" dirty="0" err="1">
                <a:solidFill>
                  <a:srgbClr val="002060"/>
                </a:solidFill>
              </a:rPr>
              <a:t>tích</a:t>
            </a:r>
            <a:r>
              <a:rPr lang="en-US" sz="2400" dirty="0">
                <a:solidFill>
                  <a:srgbClr val="002060"/>
                </a:solidFill>
              </a:rPr>
              <a:t> </a:t>
            </a:r>
            <a:r>
              <a:rPr lang="en-US" sz="2400" dirty="0" err="1">
                <a:solidFill>
                  <a:srgbClr val="002060"/>
                </a:solidFill>
              </a:rPr>
              <a:t>một</a:t>
            </a:r>
            <a:r>
              <a:rPr lang="en-US" sz="2400" dirty="0">
                <a:solidFill>
                  <a:srgbClr val="002060"/>
                </a:solidFill>
              </a:rPr>
              <a:t> </a:t>
            </a:r>
            <a:r>
              <a:rPr lang="en-US" sz="2400" dirty="0" err="1">
                <a:solidFill>
                  <a:srgbClr val="002060"/>
                </a:solidFill>
              </a:rPr>
              <a:t>trong</a:t>
            </a:r>
            <a:r>
              <a:rPr lang="en-US" sz="2400" dirty="0">
                <a:solidFill>
                  <a:srgbClr val="002060"/>
                </a:solidFill>
              </a:rPr>
              <a:t> </a:t>
            </a:r>
            <a:r>
              <a:rPr lang="en-US" sz="2400" dirty="0" err="1">
                <a:solidFill>
                  <a:srgbClr val="002060"/>
                </a:solidFill>
              </a:rPr>
              <a:t>ba</a:t>
            </a:r>
            <a:r>
              <a:rPr lang="en-US" sz="2400" dirty="0">
                <a:solidFill>
                  <a:srgbClr val="002060"/>
                </a:solidFill>
              </a:rPr>
              <a:t> </a:t>
            </a:r>
            <a:r>
              <a:rPr lang="en-US" sz="2400" dirty="0" err="1">
                <a:solidFill>
                  <a:srgbClr val="002060"/>
                </a:solidFill>
              </a:rPr>
              <a:t>yếu</a:t>
            </a:r>
            <a:r>
              <a:rPr lang="en-US" sz="2400" dirty="0">
                <a:solidFill>
                  <a:srgbClr val="002060"/>
                </a:solidFill>
              </a:rPr>
              <a:t> </a:t>
            </a:r>
            <a:r>
              <a:rPr lang="en-US" sz="2400" dirty="0" err="1">
                <a:solidFill>
                  <a:srgbClr val="002060"/>
                </a:solidFill>
              </a:rPr>
              <a:t>tố</a:t>
            </a:r>
            <a:r>
              <a:rPr lang="en-US" sz="2400" dirty="0">
                <a:solidFill>
                  <a:srgbClr val="002060"/>
                </a:solidFill>
              </a:rPr>
              <a:t> </a:t>
            </a:r>
            <a:r>
              <a:rPr lang="en-US" sz="2400" dirty="0" err="1">
                <a:solidFill>
                  <a:srgbClr val="002060"/>
                </a:solidFill>
              </a:rPr>
              <a:t>đó</a:t>
            </a:r>
            <a:r>
              <a:rPr lang="en-US" sz="2400" dirty="0">
                <a:solidFill>
                  <a:srgbClr val="002060"/>
                </a:solidFill>
              </a:rPr>
              <a:t>.</a:t>
            </a:r>
            <a:endParaRPr lang="en-US" sz="2400" dirty="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85</a:t>
            </a:fld>
            <a:endParaRPr lang="en-US"/>
          </a:p>
        </p:txBody>
      </p:sp>
    </p:spTree>
    <p:extLst>
      <p:ext uri="{BB962C8B-B14F-4D97-AF65-F5344CB8AC3E}">
        <p14:creationId xmlns:p14="http://schemas.microsoft.com/office/powerpoint/2010/main" val="1371878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4249"/>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88206" y="1142934"/>
            <a:ext cx="10461521" cy="5355312"/>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400" b="1">
                <a:solidFill>
                  <a:srgbClr val="002060"/>
                </a:solidFill>
                <a:cs typeface="Arial" panose="020B0604020202020204" pitchFamily="34" charset="0"/>
              </a:rPr>
              <a:t>MỘT SỐ CÂU HỎI SAU KHI ĐỌC </a:t>
            </a:r>
            <a:r>
              <a:rPr lang="en-US" sz="2400" b="1">
                <a:solidFill>
                  <a:srgbClr val="002060"/>
                </a:solidFill>
                <a:cs typeface="Times New Roman" pitchFamily="18" charset="0"/>
              </a:rPr>
              <a:t>VĂN BẢN TRUYỆN</a:t>
            </a:r>
          </a:p>
          <a:p>
            <a:pPr algn="just">
              <a:lnSpc>
                <a:spcPct val="125000"/>
              </a:lnSpc>
            </a:pPr>
            <a:r>
              <a:rPr lang="vi-VN" sz="2400">
                <a:solidFill>
                  <a:srgbClr val="002060"/>
                </a:solidFill>
                <a:cs typeface="Arial" panose="020B0604020202020204" pitchFamily="34" charset="0"/>
              </a:rPr>
              <a:t>      </a:t>
            </a:r>
            <a:r>
              <a:rPr lang="en-US" sz="2400">
                <a:solidFill>
                  <a:srgbClr val="002060"/>
                </a:solidFill>
                <a:cs typeface="Arial" panose="020B0604020202020204" pitchFamily="34" charset="0"/>
              </a:rPr>
              <a:t>– VB </a:t>
            </a:r>
            <a:r>
              <a:rPr lang="en-US" sz="2400" i="1" err="1">
                <a:solidFill>
                  <a:srgbClr val="002060"/>
                </a:solidFill>
              </a:rPr>
              <a:t>Một</a:t>
            </a:r>
            <a:r>
              <a:rPr lang="en-US" sz="2400" i="1">
                <a:solidFill>
                  <a:srgbClr val="002060"/>
                </a:solidFill>
              </a:rPr>
              <a:t> </a:t>
            </a:r>
            <a:r>
              <a:rPr lang="en-US" sz="2400" i="1" err="1">
                <a:solidFill>
                  <a:srgbClr val="002060"/>
                </a:solidFill>
              </a:rPr>
              <a:t>chuyện</a:t>
            </a:r>
            <a:r>
              <a:rPr lang="en-US" sz="2400" i="1">
                <a:solidFill>
                  <a:srgbClr val="002060"/>
                </a:solidFill>
              </a:rPr>
              <a:t> </a:t>
            </a:r>
            <a:r>
              <a:rPr lang="en-US" sz="2400" i="1" err="1">
                <a:solidFill>
                  <a:srgbClr val="002060"/>
                </a:solidFill>
              </a:rPr>
              <a:t>đùa</a:t>
            </a:r>
            <a:r>
              <a:rPr lang="en-US" sz="2400" i="1">
                <a:solidFill>
                  <a:srgbClr val="002060"/>
                </a:solidFill>
              </a:rPr>
              <a:t> </a:t>
            </a:r>
            <a:r>
              <a:rPr lang="en-US" sz="2400" i="1" err="1">
                <a:solidFill>
                  <a:srgbClr val="002060"/>
                </a:solidFill>
              </a:rPr>
              <a:t>nho</a:t>
            </a:r>
            <a:r>
              <a:rPr lang="en-US" sz="2400" i="1">
                <a:solidFill>
                  <a:srgbClr val="002060"/>
                </a:solidFill>
              </a:rPr>
              <a:t> </a:t>
            </a:r>
            <a:r>
              <a:rPr lang="en-US" sz="2400" i="1" err="1">
                <a:solidFill>
                  <a:srgbClr val="002060"/>
                </a:solidFill>
              </a:rPr>
              <a:t>nhỏ</a:t>
            </a:r>
            <a:r>
              <a:rPr lang="en-US" sz="2400" i="1">
                <a:solidFill>
                  <a:srgbClr val="002060"/>
                </a:solidFill>
              </a:rPr>
              <a:t> </a:t>
            </a:r>
            <a:r>
              <a:rPr lang="en-US" sz="2400">
                <a:solidFill>
                  <a:srgbClr val="002060"/>
                </a:solidFill>
              </a:rPr>
              <a:t>(An-</a:t>
            </a:r>
            <a:r>
              <a:rPr lang="en-US" sz="2400" err="1">
                <a:solidFill>
                  <a:srgbClr val="002060"/>
                </a:solidFill>
              </a:rPr>
              <a:t>tôn</a:t>
            </a:r>
            <a:r>
              <a:rPr lang="en-US" sz="2400">
                <a:solidFill>
                  <a:srgbClr val="002060"/>
                </a:solidFill>
              </a:rPr>
              <a:t> </a:t>
            </a:r>
            <a:r>
              <a:rPr lang="en-US" sz="2400" err="1">
                <a:solidFill>
                  <a:srgbClr val="002060"/>
                </a:solidFill>
              </a:rPr>
              <a:t>Sê-khốp</a:t>
            </a:r>
            <a:r>
              <a:rPr lang="en-US" sz="2400">
                <a:solidFill>
                  <a:srgbClr val="002060"/>
                </a:solidFill>
              </a:rPr>
              <a:t>)</a:t>
            </a:r>
          </a:p>
          <a:p>
            <a:pPr algn="just">
              <a:lnSpc>
                <a:spcPct val="125000"/>
              </a:lnSpc>
            </a:pPr>
            <a:r>
              <a:rPr lang="en-US" sz="2400">
                <a:solidFill>
                  <a:srgbClr val="002060"/>
                </a:solidFill>
              </a:rPr>
              <a:t>      + </a:t>
            </a:r>
            <a:r>
              <a:rPr lang="vi-VN" sz="2400">
                <a:solidFill>
                  <a:srgbClr val="002060"/>
                </a:solidFill>
              </a:rPr>
              <a:t>Câu chuyện trong </a:t>
            </a:r>
            <a:r>
              <a:rPr lang="vi-VN" sz="2400" i="1">
                <a:solidFill>
                  <a:srgbClr val="002060"/>
                </a:solidFill>
              </a:rPr>
              <a:t>Một chuyện đùa nho nhỏ </a:t>
            </a:r>
            <a:r>
              <a:rPr lang="vi-VN" sz="2400">
                <a:solidFill>
                  <a:srgbClr val="002060"/>
                </a:solidFill>
              </a:rPr>
              <a:t>được kể bằng lời người kể chuyện ngôi</a:t>
            </a:r>
            <a:r>
              <a:rPr lang="en-US" sz="2400">
                <a:solidFill>
                  <a:srgbClr val="002060"/>
                </a:solidFill>
              </a:rPr>
              <a:t> </a:t>
            </a:r>
            <a:r>
              <a:rPr lang="vi-VN" sz="2400">
                <a:solidFill>
                  <a:srgbClr val="002060"/>
                </a:solidFill>
              </a:rPr>
              <a:t>thứ mấy? Người kể chuyện là nhân vật phụ chứng kiến, người được nghe kể lại hay</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tham</a:t>
            </a:r>
            <a:r>
              <a:rPr lang="en-US" sz="2400">
                <a:solidFill>
                  <a:srgbClr val="002060"/>
                </a:solidFill>
              </a:rPr>
              <a:t> </a:t>
            </a:r>
            <a:r>
              <a:rPr lang="en-US" sz="2400" err="1">
                <a:solidFill>
                  <a:srgbClr val="002060"/>
                </a:solidFill>
              </a:rPr>
              <a:t>gia</a:t>
            </a:r>
            <a:r>
              <a:rPr lang="en-US" sz="2400">
                <a:solidFill>
                  <a:srgbClr val="002060"/>
                </a:solidFill>
              </a:rPr>
              <a:t> </a:t>
            </a:r>
            <a:r>
              <a:rPr lang="en-US" sz="2400" err="1">
                <a:solidFill>
                  <a:srgbClr val="002060"/>
                </a:solidFill>
              </a:rPr>
              <a:t>hành</a:t>
            </a:r>
            <a:r>
              <a:rPr lang="en-US" sz="2400">
                <a:solidFill>
                  <a:srgbClr val="002060"/>
                </a:solidFill>
              </a:rPr>
              <a:t> </a:t>
            </a:r>
            <a:r>
              <a:rPr lang="en-US" sz="2400" err="1">
                <a:solidFill>
                  <a:srgbClr val="002060"/>
                </a:solidFill>
              </a:rPr>
              <a:t>động</a:t>
            </a:r>
            <a:r>
              <a:rPr lang="en-US" sz="2400">
                <a:solidFill>
                  <a:srgbClr val="002060"/>
                </a:solidFill>
              </a:rPr>
              <a:t> </a:t>
            </a:r>
            <a:r>
              <a:rPr lang="en-US" sz="2400" err="1">
                <a:solidFill>
                  <a:srgbClr val="002060"/>
                </a:solidFill>
              </a:rPr>
              <a:t>chính</a:t>
            </a:r>
            <a:r>
              <a:rPr lang="en-US" sz="2400">
                <a:solidFill>
                  <a:srgbClr val="002060"/>
                </a:solidFill>
              </a:rPr>
              <a:t>?</a:t>
            </a:r>
          </a:p>
          <a:p>
            <a:pPr algn="just">
              <a:lnSpc>
                <a:spcPct val="125000"/>
              </a:lnSpc>
            </a:pPr>
            <a:r>
              <a:rPr lang="en-US" sz="2400">
                <a:solidFill>
                  <a:srgbClr val="002060"/>
                </a:solidFill>
              </a:rPr>
              <a:t>      + </a:t>
            </a:r>
            <a:r>
              <a:rPr lang="en-US" sz="2400" err="1">
                <a:solidFill>
                  <a:srgbClr val="002060"/>
                </a:solidFill>
              </a:rPr>
              <a:t>Dựa</a:t>
            </a:r>
            <a:r>
              <a:rPr lang="en-US" sz="2400">
                <a:solidFill>
                  <a:srgbClr val="002060"/>
                </a:solidFill>
              </a:rPr>
              <a:t> </a:t>
            </a:r>
            <a:r>
              <a:rPr lang="en-US" sz="2400" err="1">
                <a:solidFill>
                  <a:srgbClr val="002060"/>
                </a:solidFill>
              </a:rPr>
              <a:t>vào</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thay</a:t>
            </a:r>
            <a:r>
              <a:rPr lang="en-US" sz="2400">
                <a:solidFill>
                  <a:srgbClr val="002060"/>
                </a:solidFill>
              </a:rPr>
              <a:t> </a:t>
            </a:r>
            <a:r>
              <a:rPr lang="en-US" sz="2400" err="1">
                <a:solidFill>
                  <a:srgbClr val="002060"/>
                </a:solidFill>
              </a:rPr>
              <a:t>đổi</a:t>
            </a:r>
            <a:r>
              <a:rPr lang="en-US" sz="2400">
                <a:solidFill>
                  <a:srgbClr val="002060"/>
                </a:solidFill>
              </a:rPr>
              <a:t> </a:t>
            </a:r>
            <a:r>
              <a:rPr lang="en-US" sz="2400" err="1">
                <a:solidFill>
                  <a:srgbClr val="002060"/>
                </a:solidFill>
              </a:rPr>
              <a:t>thời</a:t>
            </a:r>
            <a:r>
              <a:rPr lang="en-US" sz="2400">
                <a:solidFill>
                  <a:srgbClr val="002060"/>
                </a:solidFill>
              </a:rPr>
              <a:t> </a:t>
            </a:r>
            <a:r>
              <a:rPr lang="en-US" sz="2400" err="1">
                <a:solidFill>
                  <a:srgbClr val="002060"/>
                </a:solidFill>
              </a:rPr>
              <a:t>gian</a:t>
            </a:r>
            <a:r>
              <a:rPr lang="en-US" sz="2400">
                <a:solidFill>
                  <a:srgbClr val="002060"/>
                </a:solidFill>
              </a:rPr>
              <a:t>, </a:t>
            </a:r>
            <a:r>
              <a:rPr lang="en-US" sz="2400" err="1">
                <a:solidFill>
                  <a:srgbClr val="002060"/>
                </a:solidFill>
              </a:rPr>
              <a:t>địa</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thành</a:t>
            </a:r>
            <a:r>
              <a:rPr lang="en-US" sz="2400">
                <a:solidFill>
                  <a:srgbClr val="002060"/>
                </a:solidFill>
              </a:rPr>
              <a:t> </a:t>
            </a:r>
            <a:r>
              <a:rPr lang="en-US" sz="2400" err="1">
                <a:solidFill>
                  <a:srgbClr val="002060"/>
                </a:solidFill>
              </a:rPr>
              <a:t>phần</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mạch</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kể</a:t>
            </a:r>
            <a:r>
              <a:rPr lang="en-US" sz="2400">
                <a:solidFill>
                  <a:srgbClr val="002060"/>
                </a:solidFill>
              </a:rPr>
              <a:t>, </a:t>
            </a:r>
            <a:r>
              <a:rPr lang="vi-VN" sz="2400">
                <a:solidFill>
                  <a:srgbClr val="002060"/>
                </a:solidFill>
              </a:rPr>
              <a:t>có thể xác định truyện ngắn gồm mấy phần? Tóm lược nội dung từng phần.</a:t>
            </a:r>
          </a:p>
          <a:p>
            <a:pPr algn="just">
              <a:lnSpc>
                <a:spcPct val="125000"/>
              </a:lnSpc>
            </a:pPr>
            <a:r>
              <a:rPr lang="en-US" sz="2400">
                <a:solidFill>
                  <a:srgbClr val="002060"/>
                </a:solidFill>
              </a:rPr>
              <a:t>      + </a:t>
            </a:r>
            <a:r>
              <a:rPr lang="en-US" sz="2400" err="1">
                <a:solidFill>
                  <a:srgbClr val="002060"/>
                </a:solidFill>
              </a:rPr>
              <a:t>Trong</a:t>
            </a:r>
            <a:r>
              <a:rPr lang="en-US" sz="2400">
                <a:solidFill>
                  <a:srgbClr val="002060"/>
                </a:solidFill>
              </a:rPr>
              <a:t> </a:t>
            </a:r>
            <a:r>
              <a:rPr lang="en-US" sz="2400" err="1">
                <a:solidFill>
                  <a:srgbClr val="002060"/>
                </a:solidFill>
              </a:rPr>
              <a:t>phần</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khi</a:t>
            </a:r>
            <a:r>
              <a:rPr lang="en-US" sz="2400">
                <a:solidFill>
                  <a:srgbClr val="002060"/>
                </a:solidFill>
              </a:rPr>
              <a:t> </a:t>
            </a:r>
            <a:r>
              <a:rPr lang="en-US" sz="2400" err="1">
                <a:solidFill>
                  <a:srgbClr val="002060"/>
                </a:solidFill>
              </a:rPr>
              <a:t>kể</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tình</a:t>
            </a:r>
            <a:r>
              <a:rPr lang="en-US" sz="2400">
                <a:solidFill>
                  <a:srgbClr val="002060"/>
                </a:solidFill>
              </a:rPr>
              <a:t> </a:t>
            </a:r>
            <a:r>
              <a:rPr lang="en-US" sz="2400" err="1">
                <a:solidFill>
                  <a:srgbClr val="002060"/>
                </a:solidFill>
              </a:rPr>
              <a:t>trạng</a:t>
            </a:r>
            <a:r>
              <a:rPr lang="en-US" sz="2400">
                <a:solidFill>
                  <a:srgbClr val="002060"/>
                </a:solidFill>
              </a:rPr>
              <a:t> </a:t>
            </a:r>
            <a:r>
              <a:rPr lang="en-US" sz="2400" err="1">
                <a:solidFill>
                  <a:srgbClr val="002060"/>
                </a:solidFill>
              </a:rPr>
              <a:t>cuộc</a:t>
            </a:r>
            <a:r>
              <a:rPr lang="en-US" sz="2400">
                <a:solidFill>
                  <a:srgbClr val="002060"/>
                </a:solidFill>
              </a:rPr>
              <a:t> </a:t>
            </a:r>
            <a:r>
              <a:rPr lang="en-US" sz="2400" err="1">
                <a:solidFill>
                  <a:srgbClr val="002060"/>
                </a:solidFill>
              </a:rPr>
              <a:t>sống</a:t>
            </a:r>
            <a:r>
              <a:rPr lang="en-US" sz="2400">
                <a:solidFill>
                  <a:srgbClr val="002060"/>
                </a:solidFill>
              </a:rPr>
              <a:t> </a:t>
            </a:r>
            <a:r>
              <a:rPr lang="en-US" sz="2400" err="1">
                <a:solidFill>
                  <a:srgbClr val="002060"/>
                </a:solidFill>
              </a:rPr>
              <a:t>của</a:t>
            </a:r>
            <a:r>
              <a:rPr lang="en-US" sz="2400">
                <a:solidFill>
                  <a:srgbClr val="002060"/>
                </a:solidFill>
              </a:rPr>
              <a:t> Na-</a:t>
            </a:r>
            <a:r>
              <a:rPr lang="en-US" sz="2400" err="1">
                <a:solidFill>
                  <a:srgbClr val="002060"/>
                </a:solidFill>
              </a:rPr>
              <a:t>đi</a:t>
            </a:r>
            <a:r>
              <a:rPr lang="en-US" sz="2400">
                <a:solidFill>
                  <a:srgbClr val="002060"/>
                </a:solidFill>
              </a:rPr>
              <a:t>-a </a:t>
            </a:r>
            <a:r>
              <a:rPr lang="en-US" sz="2400" err="1">
                <a:solidFill>
                  <a:srgbClr val="002060"/>
                </a:solidFill>
              </a:rPr>
              <a:t>và</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mình</a:t>
            </a:r>
            <a:r>
              <a:rPr lang="en-US" sz="2400">
                <a:solidFill>
                  <a:srgbClr val="002060"/>
                </a:solidFill>
              </a:rPr>
              <a:t> </a:t>
            </a:r>
            <a:r>
              <a:rPr lang="en-US" sz="2400" err="1">
                <a:solidFill>
                  <a:srgbClr val="002060"/>
                </a:solidFill>
              </a:rPr>
              <a:t>nhiều</a:t>
            </a:r>
            <a:r>
              <a:rPr lang="en-US" sz="2400">
                <a:solidFill>
                  <a:srgbClr val="002060"/>
                </a:solidFill>
              </a:rPr>
              <a:t> </a:t>
            </a:r>
            <a:r>
              <a:rPr lang="en-US" sz="2400" err="1">
                <a:solidFill>
                  <a:srgbClr val="002060"/>
                </a:solidFill>
              </a:rPr>
              <a:t>năm</a:t>
            </a:r>
            <a:r>
              <a:rPr lang="en-US" sz="2400">
                <a:solidFill>
                  <a:srgbClr val="002060"/>
                </a:solidFill>
              </a:rPr>
              <a:t> </a:t>
            </a:r>
            <a:r>
              <a:rPr lang="vi-VN" sz="2400">
                <a:solidFill>
                  <a:srgbClr val="002060"/>
                </a:solidFill>
              </a:rPr>
              <a:t>sau, người kể chuyện có tâm trạng thế nào? Hãy nêu nhận xét về cảm hứng chủ đạo</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truyện</a:t>
            </a:r>
            <a:r>
              <a:rPr lang="en-US" sz="2400">
                <a:solidFill>
                  <a:srgbClr val="002060"/>
                </a:solidFill>
              </a:rPr>
              <a:t> </a:t>
            </a:r>
            <a:r>
              <a:rPr lang="en-US" sz="2400" err="1">
                <a:solidFill>
                  <a:srgbClr val="002060"/>
                </a:solidFill>
              </a:rPr>
              <a:t>ngắn</a:t>
            </a:r>
            <a:r>
              <a:rPr lang="en-US" sz="2400">
                <a:solidFill>
                  <a:srgbClr val="002060"/>
                </a:solidFill>
              </a:rPr>
              <a:t>.</a:t>
            </a:r>
            <a:endParaRPr lang="en-US"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86</a:t>
            </a:fld>
            <a:endParaRPr lang="en-US"/>
          </a:p>
        </p:txBody>
      </p:sp>
    </p:spTree>
    <p:extLst>
      <p:ext uri="{BB962C8B-B14F-4D97-AF65-F5344CB8AC3E}">
        <p14:creationId xmlns:p14="http://schemas.microsoft.com/office/powerpoint/2010/main" val="235522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278"/>
            <a:ext cx="12198284" cy="7082491"/>
          </a:xfrm>
          <a:prstGeom prst="rect">
            <a:avLst/>
          </a:prstGeom>
        </p:spPr>
      </p:pic>
      <p:sp>
        <p:nvSpPr>
          <p:cNvPr id="5" name="Rectangle 4"/>
          <p:cNvSpPr/>
          <p:nvPr/>
        </p:nvSpPr>
        <p:spPr>
          <a:xfrm>
            <a:off x="1016001" y="859489"/>
            <a:ext cx="9575993" cy="5325112"/>
          </a:xfrm>
          <a:prstGeom prst="rect">
            <a:avLst/>
          </a:prstGeom>
        </p:spPr>
        <p:txBody>
          <a:bodyPr wrap="square">
            <a:spAutoFit/>
          </a:bodyPr>
          <a:lstStyle/>
          <a:p>
            <a:pPr algn="just">
              <a:lnSpc>
                <a:spcPct val="125000"/>
              </a:lnSpc>
            </a:pPr>
            <a:r>
              <a:rPr lang="en-US" sz="3200">
                <a:latin typeface="Arial" panose="020B0604020202020204" pitchFamily="34" charset="0"/>
                <a:ea typeface="Calibri" panose="020F0502020204030204" pitchFamily="34" charset="0"/>
                <a:cs typeface="Arial" panose="020B0604020202020204" pitchFamily="34" charset="0"/>
              </a:rPr>
              <a:t>   </a:t>
            </a:r>
            <a:r>
              <a:rPr lang="en-US" sz="3200">
                <a:solidFill>
                  <a:srgbClr val="002060"/>
                </a:solidFill>
                <a:latin typeface="Arial" panose="020B0604020202020204" pitchFamily="34" charset="0"/>
                <a:cs typeface="Arial" panose="020B0604020202020204" pitchFamily="34" charset="0"/>
              </a:rPr>
              <a:t>– </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D</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ạy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học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vi-VN" sz="2667">
                <a:solidFill>
                  <a:srgbClr val="002060"/>
                </a:solidFill>
                <a:latin typeface="Arial" panose="020B0604020202020204" pitchFamily="34" charset="0"/>
                <a:ea typeface="Calibri" panose="020F0502020204030204" pitchFamily="34" charset="0"/>
                <a:cs typeface="Arial" panose="020B0604020202020204" pitchFamily="34" charset="0"/>
              </a:rPr>
              <a:t>đọc truyện</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có</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một</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số</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đặc</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điểm</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667" err="1">
                <a:solidFill>
                  <a:srgbClr val="002060"/>
                </a:solidFill>
                <a:latin typeface="Arial" panose="020B0604020202020204" pitchFamily="34" charset="0"/>
                <a:ea typeface="Calibri" panose="020F0502020204030204" pitchFamily="34" charset="0"/>
                <a:cs typeface="Arial" panose="020B0604020202020204" pitchFamily="34" charset="0"/>
              </a:rPr>
              <a:t>riêng</a:t>
            </a:r>
            <a:r>
              <a:rPr lang="en-US" sz="2667">
                <a:solidFill>
                  <a:srgbClr val="002060"/>
                </a:solidFill>
                <a:latin typeface="Arial" panose="020B0604020202020204" pitchFamily="34" charset="0"/>
                <a:ea typeface="Calibri" panose="020F0502020204030204" pitchFamily="34" charset="0"/>
                <a:cs typeface="Arial" panose="020B0604020202020204" pitchFamily="34" charset="0"/>
              </a:rPr>
              <a:t>:</a:t>
            </a:r>
            <a:endParaRPr lang="vi-VN" sz="2667">
              <a:solidFill>
                <a:srgbClr val="002060"/>
              </a:solidFill>
              <a:latin typeface="Arial" panose="020B0604020202020204" pitchFamily="34" charset="0"/>
              <a:cs typeface="Arial" panose="020B0604020202020204" pitchFamily="34" charset="0"/>
            </a:endParaRPr>
          </a:p>
          <a:p>
            <a:pPr algn="just">
              <a:lnSpc>
                <a:spcPct val="125000"/>
              </a:lnSpc>
            </a:pPr>
            <a:r>
              <a:rPr lang="en-US" sz="2667">
                <a:solidFill>
                  <a:srgbClr val="002060"/>
                </a:solidFill>
                <a:latin typeface="Arial" panose="020B0604020202020204" pitchFamily="34" charset="0"/>
                <a:cs typeface="Arial" panose="020B0604020202020204" pitchFamily="34" charset="0"/>
              </a:rPr>
              <a:t>    + </a:t>
            </a:r>
            <a:r>
              <a:rPr lang="en-US" sz="2667" err="1">
                <a:solidFill>
                  <a:srgbClr val="002060"/>
                </a:solidFill>
                <a:latin typeface="Arial" panose="020B0604020202020204" pitchFamily="34" charset="0"/>
                <a:cs typeface="Arial" panose="020B0604020202020204" pitchFamily="34" charset="0"/>
              </a:rPr>
              <a:t>Hoạt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động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VB:</a:t>
            </a:r>
            <a:r>
              <a:rPr lang="en-US" sz="2667" b="1">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cần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hiểu</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cốt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nhân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vật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lời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ngôi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kể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nhưng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trước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hết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phải</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nắm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được</a:t>
            </a:r>
            <a:r>
              <a:rPr lang="en-US" sz="2667">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cốt</a:t>
            </a:r>
            <a:r>
              <a:rPr lang="en-US" sz="2667" b="1">
                <a:solidFill>
                  <a:srgbClr val="002060"/>
                </a:solidFill>
                <a:latin typeface="Arial" panose="020B0604020202020204" pitchFamily="34" charset="0"/>
                <a:cs typeface="Arial" panose="020B0604020202020204" pitchFamily="34" charset="0"/>
              </a:rPr>
              <a:t> </a:t>
            </a:r>
            <a:r>
              <a:rPr lang="en-US" sz="2667" b="1" err="1">
                <a:solidFill>
                  <a:srgbClr val="002060"/>
                </a:solidFill>
                <a:latin typeface="Arial" panose="020B0604020202020204" pitchFamily="34" charset="0"/>
                <a:cs typeface="Arial" panose="020B0604020202020204" pitchFamily="34" charset="0"/>
              </a:rPr>
              <a:t>truyện</a:t>
            </a:r>
            <a:r>
              <a:rPr lang="vi-VN" sz="2667">
                <a:solidFill>
                  <a:srgbClr val="002060"/>
                </a:solidFill>
                <a:latin typeface="Arial" panose="020B0604020202020204" pitchFamily="34" charset="0"/>
                <a:cs typeface="Arial" panose="020B0604020202020204" pitchFamily="34" charset="0"/>
              </a:rPr>
              <a:t>. </a:t>
            </a:r>
            <a:r>
              <a:rPr lang="en-US" sz="2667">
                <a:solidFill>
                  <a:srgbClr val="002060"/>
                </a:solidFill>
              </a:rPr>
              <a:t>GV </a:t>
            </a:r>
            <a:r>
              <a:rPr lang="en-US" sz="2667" err="1">
                <a:solidFill>
                  <a:srgbClr val="002060"/>
                </a:solidFill>
              </a:rPr>
              <a:t>cần</a:t>
            </a:r>
            <a:r>
              <a:rPr lang="en-US" sz="2667">
                <a:solidFill>
                  <a:srgbClr val="002060"/>
                </a:solidFill>
              </a:rPr>
              <a:t> </a:t>
            </a:r>
            <a:r>
              <a:rPr lang="en-US" sz="2667" err="1">
                <a:solidFill>
                  <a:srgbClr val="002060"/>
                </a:solidFill>
              </a:rPr>
              <a:t>yêu</a:t>
            </a:r>
            <a:r>
              <a:rPr lang="en-US" sz="2667">
                <a:solidFill>
                  <a:srgbClr val="002060"/>
                </a:solidFill>
              </a:rPr>
              <a:t> </a:t>
            </a:r>
            <a:r>
              <a:rPr lang="en-US" sz="2667" err="1">
                <a:solidFill>
                  <a:srgbClr val="002060"/>
                </a:solidFill>
              </a:rPr>
              <a:t>cầu</a:t>
            </a:r>
            <a:r>
              <a:rPr lang="en-US" sz="2667">
                <a:solidFill>
                  <a:srgbClr val="002060"/>
                </a:solidFill>
              </a:rPr>
              <a:t> HS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VB </a:t>
            </a:r>
            <a:r>
              <a:rPr lang="en-US" sz="2667" err="1">
                <a:solidFill>
                  <a:srgbClr val="002060"/>
                </a:solidFill>
                <a:latin typeface="Arial" panose="020B0604020202020204" pitchFamily="34" charset="0"/>
                <a:cs typeface="Arial" panose="020B0604020202020204" pitchFamily="34" charset="0"/>
              </a:rPr>
              <a:t>để</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nắm</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cốt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truyện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và</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rPr>
              <a:t>thực</a:t>
            </a:r>
            <a:r>
              <a:rPr lang="en-US" sz="2667">
                <a:solidFill>
                  <a:srgbClr val="002060"/>
                </a:solidFill>
              </a:rPr>
              <a:t> </a:t>
            </a:r>
            <a:r>
              <a:rPr lang="en-US" sz="2667" err="1">
                <a:solidFill>
                  <a:srgbClr val="002060"/>
                </a:solidFill>
              </a:rPr>
              <a:t>hiện</a:t>
            </a:r>
            <a:r>
              <a:rPr lang="en-US" sz="2667">
                <a:solidFill>
                  <a:srgbClr val="002060"/>
                </a:solidFill>
              </a:rPr>
              <a:t> </a:t>
            </a:r>
            <a:r>
              <a:rPr lang="en-US" sz="2667" err="1">
                <a:solidFill>
                  <a:srgbClr val="002060"/>
                </a:solidFill>
              </a:rPr>
              <a:t>một</a:t>
            </a:r>
            <a:r>
              <a:rPr lang="en-US" sz="2667">
                <a:solidFill>
                  <a:srgbClr val="002060"/>
                </a:solidFill>
              </a:rPr>
              <a:t> </a:t>
            </a:r>
            <a:r>
              <a:rPr lang="en-US" sz="2667" err="1">
                <a:solidFill>
                  <a:srgbClr val="002060"/>
                </a:solidFill>
              </a:rPr>
              <a:t>số</a:t>
            </a:r>
            <a:r>
              <a:rPr lang="en-US" sz="2667">
                <a:solidFill>
                  <a:srgbClr val="002060"/>
                </a:solidFill>
              </a:rPr>
              <a:t> </a:t>
            </a:r>
            <a:r>
              <a:rPr lang="en-US" sz="2667" err="1">
                <a:solidFill>
                  <a:srgbClr val="002060"/>
                </a:solidFill>
              </a:rPr>
              <a:t>nhiệm</a:t>
            </a:r>
            <a:r>
              <a:rPr lang="en-US" sz="2667">
                <a:solidFill>
                  <a:srgbClr val="002060"/>
                </a:solidFill>
              </a:rPr>
              <a:t> </a:t>
            </a:r>
            <a:r>
              <a:rPr lang="en-US" sz="2667" err="1">
                <a:solidFill>
                  <a:srgbClr val="002060"/>
                </a:solidFill>
              </a:rPr>
              <a:t>vụ</a:t>
            </a:r>
            <a:r>
              <a:rPr lang="en-US" sz="2667">
                <a:solidFill>
                  <a:srgbClr val="002060"/>
                </a:solidFill>
              </a:rPr>
              <a:t> </a:t>
            </a:r>
            <a:r>
              <a:rPr lang="en-US" sz="2667" err="1">
                <a:solidFill>
                  <a:srgbClr val="002060"/>
                </a:solidFill>
              </a:rPr>
              <a:t>đọc</a:t>
            </a:r>
            <a:r>
              <a:rPr lang="en-US" sz="2667">
                <a:solidFill>
                  <a:srgbClr val="002060"/>
                </a:solidFill>
              </a:rPr>
              <a:t> </a:t>
            </a:r>
            <a:r>
              <a:rPr lang="en-US" sz="2667" err="1">
                <a:solidFill>
                  <a:srgbClr val="002060"/>
                </a:solidFill>
              </a:rPr>
              <a:t>khác</a:t>
            </a:r>
            <a:r>
              <a:rPr lang="en-US" sz="2667">
                <a:solidFill>
                  <a:srgbClr val="002060"/>
                </a:solidFill>
              </a:rPr>
              <a:t> </a:t>
            </a:r>
            <a:r>
              <a:rPr lang="en-US" sz="2667" err="1">
                <a:solidFill>
                  <a:srgbClr val="002060"/>
                </a:solidFill>
              </a:rPr>
              <a:t>để</a:t>
            </a:r>
            <a:r>
              <a:rPr lang="en-US" sz="2667">
                <a:solidFill>
                  <a:srgbClr val="002060"/>
                </a:solidFill>
              </a:rPr>
              <a:t> </a:t>
            </a:r>
            <a:r>
              <a:rPr lang="en-US" sz="2667" err="1">
                <a:solidFill>
                  <a:srgbClr val="002060"/>
                </a:solidFill>
              </a:rPr>
              <a:t>chuẩn</a:t>
            </a:r>
            <a:r>
              <a:rPr lang="en-US" sz="2667">
                <a:solidFill>
                  <a:srgbClr val="002060"/>
                </a:solidFill>
              </a:rPr>
              <a:t> </a:t>
            </a:r>
            <a:r>
              <a:rPr lang="en-US" sz="2667" err="1">
                <a:solidFill>
                  <a:srgbClr val="002060"/>
                </a:solidFill>
              </a:rPr>
              <a:t>bị</a:t>
            </a:r>
            <a:r>
              <a:rPr lang="en-US" sz="2667">
                <a:solidFill>
                  <a:srgbClr val="002060"/>
                </a:solidFill>
              </a:rPr>
              <a:t> </a:t>
            </a:r>
            <a:r>
              <a:rPr lang="en-US" sz="2667" err="1">
                <a:solidFill>
                  <a:srgbClr val="002060"/>
                </a:solidFill>
              </a:rPr>
              <a:t>bài</a:t>
            </a:r>
            <a:r>
              <a:rPr lang="en-US" sz="2667">
                <a:solidFill>
                  <a:srgbClr val="002060"/>
                </a:solidFill>
              </a:rPr>
              <a:t> </a:t>
            </a:r>
            <a:r>
              <a:rPr lang="en-US" sz="2667" err="1">
                <a:solidFill>
                  <a:srgbClr val="002060"/>
                </a:solidFill>
              </a:rPr>
              <a:t>trước</a:t>
            </a:r>
            <a:r>
              <a:rPr lang="en-US" sz="2667">
                <a:solidFill>
                  <a:srgbClr val="002060"/>
                </a:solidFill>
              </a:rPr>
              <a:t> </a:t>
            </a:r>
            <a:r>
              <a:rPr lang="en-US" sz="2667" err="1">
                <a:solidFill>
                  <a:srgbClr val="002060"/>
                </a:solidFill>
              </a:rPr>
              <a:t>khi</a:t>
            </a:r>
            <a:r>
              <a:rPr lang="en-US" sz="2667">
                <a:solidFill>
                  <a:srgbClr val="002060"/>
                </a:solidFill>
              </a:rPr>
              <a:t> </a:t>
            </a:r>
            <a:r>
              <a:rPr lang="en-US" sz="2667" err="1">
                <a:solidFill>
                  <a:srgbClr val="002060"/>
                </a:solidFill>
              </a:rPr>
              <a:t>đến</a:t>
            </a:r>
            <a:r>
              <a:rPr lang="en-US" sz="2667">
                <a:solidFill>
                  <a:srgbClr val="002060"/>
                </a:solidFill>
              </a:rPr>
              <a:t> </a:t>
            </a:r>
            <a:r>
              <a:rPr lang="en-US" sz="2667" err="1">
                <a:solidFill>
                  <a:srgbClr val="002060"/>
                </a:solidFill>
              </a:rPr>
              <a:t>lớp</a:t>
            </a:r>
            <a:r>
              <a:rPr lang="en-US" sz="2667">
                <a:solidFill>
                  <a:srgbClr val="002060"/>
                </a:solidFill>
              </a:rPr>
              <a:t>. GV </a:t>
            </a:r>
            <a:r>
              <a:rPr lang="en-US" sz="2667" err="1">
                <a:solidFill>
                  <a:srgbClr val="002060"/>
                </a:solidFill>
              </a:rPr>
              <a:t>kiểm</a:t>
            </a:r>
            <a:r>
              <a:rPr lang="en-US" sz="2667">
                <a:solidFill>
                  <a:srgbClr val="002060"/>
                </a:solidFill>
              </a:rPr>
              <a:t> </a:t>
            </a:r>
            <a:r>
              <a:rPr lang="en-US" sz="2667" err="1">
                <a:solidFill>
                  <a:srgbClr val="002060"/>
                </a:solidFill>
              </a:rPr>
              <a:t>tra</a:t>
            </a:r>
            <a:r>
              <a:rPr lang="en-US" sz="2667">
                <a:solidFill>
                  <a:srgbClr val="002060"/>
                </a:solidFill>
              </a:rPr>
              <a:t> </a:t>
            </a:r>
            <a:r>
              <a:rPr lang="en-US" sz="2667" err="1">
                <a:solidFill>
                  <a:srgbClr val="002060"/>
                </a:solidFill>
              </a:rPr>
              <a:t>kết</a:t>
            </a:r>
            <a:r>
              <a:rPr lang="en-US" sz="2667">
                <a:solidFill>
                  <a:srgbClr val="002060"/>
                </a:solidFill>
              </a:rPr>
              <a:t> </a:t>
            </a:r>
            <a:r>
              <a:rPr lang="en-US" sz="2667" err="1">
                <a:solidFill>
                  <a:srgbClr val="002060"/>
                </a:solidFill>
              </a:rPr>
              <a:t>quả</a:t>
            </a:r>
            <a:r>
              <a:rPr lang="en-US" sz="2667">
                <a:solidFill>
                  <a:srgbClr val="002060"/>
                </a:solidFill>
              </a:rPr>
              <a:t> </a:t>
            </a:r>
            <a:r>
              <a:rPr lang="en-US" sz="2667" err="1">
                <a:solidFill>
                  <a:srgbClr val="002060"/>
                </a:solidFill>
              </a:rPr>
              <a:t>thực</a:t>
            </a:r>
            <a:r>
              <a:rPr lang="en-US" sz="2667">
                <a:solidFill>
                  <a:srgbClr val="002060"/>
                </a:solidFill>
              </a:rPr>
              <a:t> </a:t>
            </a:r>
            <a:r>
              <a:rPr lang="en-US" sz="2667" err="1">
                <a:solidFill>
                  <a:srgbClr val="002060"/>
                </a:solidFill>
              </a:rPr>
              <a:t>hiện</a:t>
            </a:r>
            <a:r>
              <a:rPr lang="en-US" sz="2667">
                <a:solidFill>
                  <a:srgbClr val="002060"/>
                </a:solidFill>
              </a:rPr>
              <a:t> </a:t>
            </a:r>
            <a:r>
              <a:rPr lang="en-US" sz="2667" err="1">
                <a:solidFill>
                  <a:srgbClr val="002060"/>
                </a:solidFill>
              </a:rPr>
              <a:t>nhiệm</a:t>
            </a:r>
            <a:r>
              <a:rPr lang="en-US" sz="2667">
                <a:solidFill>
                  <a:srgbClr val="002060"/>
                </a:solidFill>
              </a:rPr>
              <a:t> </a:t>
            </a:r>
            <a:r>
              <a:rPr lang="en-US" sz="2667" err="1">
                <a:solidFill>
                  <a:srgbClr val="002060"/>
                </a:solidFill>
              </a:rPr>
              <a:t>vụ</a:t>
            </a:r>
            <a:r>
              <a:rPr lang="en-US" sz="2667">
                <a:solidFill>
                  <a:srgbClr val="002060"/>
                </a:solidFill>
              </a:rPr>
              <a:t> </a:t>
            </a:r>
            <a:r>
              <a:rPr lang="en-US" sz="2667" err="1">
                <a:solidFill>
                  <a:srgbClr val="002060"/>
                </a:solidFill>
              </a:rPr>
              <a:t>của</a:t>
            </a:r>
            <a:r>
              <a:rPr lang="en-US" sz="2667">
                <a:solidFill>
                  <a:srgbClr val="002060"/>
                </a:solidFill>
              </a:rPr>
              <a:t> HS </a:t>
            </a:r>
            <a:r>
              <a:rPr lang="en-US" sz="2667" err="1">
                <a:solidFill>
                  <a:srgbClr val="002060"/>
                </a:solidFill>
              </a:rPr>
              <a:t>và</a:t>
            </a:r>
            <a:r>
              <a:rPr lang="en-US" sz="2667">
                <a:solidFill>
                  <a:srgbClr val="002060"/>
                </a:solidFill>
              </a:rPr>
              <a:t> </a:t>
            </a:r>
            <a:r>
              <a:rPr lang="en-US" sz="2667" err="1">
                <a:solidFill>
                  <a:srgbClr val="002060"/>
                </a:solidFill>
              </a:rPr>
              <a:t>có</a:t>
            </a:r>
            <a:r>
              <a:rPr lang="en-US" sz="2667">
                <a:solidFill>
                  <a:srgbClr val="002060"/>
                </a:solidFill>
              </a:rPr>
              <a:t> </a:t>
            </a:r>
            <a:r>
              <a:rPr lang="en-US" sz="2667" err="1">
                <a:solidFill>
                  <a:srgbClr val="002060"/>
                </a:solidFill>
              </a:rPr>
              <a:t>thể</a:t>
            </a:r>
            <a:r>
              <a:rPr lang="en-US" sz="2667">
                <a:solidFill>
                  <a:srgbClr val="002060"/>
                </a:solidFill>
              </a:rPr>
              <a:t> </a:t>
            </a:r>
            <a:r>
              <a:rPr lang="en-US" sz="2667" err="1">
                <a:solidFill>
                  <a:srgbClr val="002060"/>
                </a:solidFill>
              </a:rPr>
              <a:t>sử</a:t>
            </a:r>
            <a:r>
              <a:rPr lang="en-US" sz="2667">
                <a:solidFill>
                  <a:srgbClr val="002060"/>
                </a:solidFill>
              </a:rPr>
              <a:t> </a:t>
            </a:r>
            <a:r>
              <a:rPr lang="en-US" sz="2667" err="1">
                <a:solidFill>
                  <a:srgbClr val="002060"/>
                </a:solidFill>
              </a:rPr>
              <a:t>dụng</a:t>
            </a:r>
            <a:r>
              <a:rPr lang="en-US" sz="2667">
                <a:solidFill>
                  <a:srgbClr val="002060"/>
                </a:solidFill>
              </a:rPr>
              <a:t> </a:t>
            </a:r>
            <a:r>
              <a:rPr lang="en-US" sz="2667" err="1">
                <a:solidFill>
                  <a:srgbClr val="002060"/>
                </a:solidFill>
              </a:rPr>
              <a:t>những</a:t>
            </a:r>
            <a:r>
              <a:rPr lang="en-US" sz="2667">
                <a:solidFill>
                  <a:srgbClr val="002060"/>
                </a:solidFill>
              </a:rPr>
              <a:t> </a:t>
            </a:r>
            <a:r>
              <a:rPr lang="en-US" sz="2667" err="1">
                <a:solidFill>
                  <a:srgbClr val="002060"/>
                </a:solidFill>
              </a:rPr>
              <a:t>kết</a:t>
            </a:r>
            <a:r>
              <a:rPr lang="en-US" sz="2667">
                <a:solidFill>
                  <a:srgbClr val="002060"/>
                </a:solidFill>
              </a:rPr>
              <a:t> </a:t>
            </a:r>
            <a:r>
              <a:rPr lang="en-US" sz="2667" err="1">
                <a:solidFill>
                  <a:srgbClr val="002060"/>
                </a:solidFill>
              </a:rPr>
              <a:t>quả</a:t>
            </a:r>
            <a:r>
              <a:rPr lang="en-US" sz="2667">
                <a:solidFill>
                  <a:srgbClr val="002060"/>
                </a:solidFill>
              </a:rPr>
              <a:t> </a:t>
            </a:r>
            <a:r>
              <a:rPr lang="en-US" sz="2667" err="1">
                <a:solidFill>
                  <a:srgbClr val="002060"/>
                </a:solidFill>
              </a:rPr>
              <a:t>đó</a:t>
            </a:r>
            <a:r>
              <a:rPr lang="en-US" sz="2667">
                <a:solidFill>
                  <a:srgbClr val="002060"/>
                </a:solidFill>
              </a:rPr>
              <a:t> </a:t>
            </a:r>
            <a:r>
              <a:rPr lang="en-US" sz="2667" err="1">
                <a:solidFill>
                  <a:srgbClr val="002060"/>
                </a:solidFill>
              </a:rPr>
              <a:t>để</a:t>
            </a:r>
            <a:r>
              <a:rPr lang="en-US" sz="2667">
                <a:solidFill>
                  <a:srgbClr val="002060"/>
                </a:solidFill>
              </a:rPr>
              <a:t> </a:t>
            </a:r>
            <a:r>
              <a:rPr lang="en-US" sz="2667" err="1">
                <a:solidFill>
                  <a:srgbClr val="002060"/>
                </a:solidFill>
              </a:rPr>
              <a:t>tổ</a:t>
            </a:r>
            <a:r>
              <a:rPr lang="en-US" sz="2667">
                <a:solidFill>
                  <a:srgbClr val="002060"/>
                </a:solidFill>
              </a:rPr>
              <a:t> </a:t>
            </a:r>
            <a:r>
              <a:rPr lang="en-US" sz="2667" err="1">
                <a:solidFill>
                  <a:srgbClr val="002060"/>
                </a:solidFill>
              </a:rPr>
              <a:t>chức</a:t>
            </a:r>
            <a:r>
              <a:rPr lang="en-US" sz="2667">
                <a:solidFill>
                  <a:srgbClr val="002060"/>
                </a:solidFill>
              </a:rPr>
              <a:t> </a:t>
            </a:r>
            <a:r>
              <a:rPr lang="en-US" sz="2667" err="1">
                <a:solidFill>
                  <a:srgbClr val="002060"/>
                </a:solidFill>
              </a:rPr>
              <a:t>hoạt</a:t>
            </a:r>
            <a:r>
              <a:rPr lang="en-US" sz="2667">
                <a:solidFill>
                  <a:srgbClr val="002060"/>
                </a:solidFill>
              </a:rPr>
              <a:t> </a:t>
            </a:r>
            <a:r>
              <a:rPr lang="en-US" sz="2667" err="1">
                <a:solidFill>
                  <a:srgbClr val="002060"/>
                </a:solidFill>
              </a:rPr>
              <a:t>động</a:t>
            </a:r>
            <a:r>
              <a:rPr lang="en-US" sz="2667">
                <a:solidFill>
                  <a:srgbClr val="002060"/>
                </a:solidFill>
              </a:rPr>
              <a:t> </a:t>
            </a:r>
            <a:r>
              <a:rPr lang="en-US" sz="2667" err="1">
                <a:solidFill>
                  <a:srgbClr val="002060"/>
                </a:solidFill>
              </a:rPr>
              <a:t>dạy</a:t>
            </a:r>
            <a:r>
              <a:rPr lang="en-US" sz="2667">
                <a:solidFill>
                  <a:srgbClr val="002060"/>
                </a:solidFill>
              </a:rPr>
              <a:t> </a:t>
            </a:r>
            <a:r>
              <a:rPr lang="en-US" sz="2667" err="1">
                <a:solidFill>
                  <a:srgbClr val="002060"/>
                </a:solidFill>
              </a:rPr>
              <a:t>học</a:t>
            </a:r>
            <a:r>
              <a:rPr lang="en-US" sz="2667">
                <a:solidFill>
                  <a:srgbClr val="002060"/>
                </a:solidFill>
              </a:rPr>
              <a:t>. </a:t>
            </a:r>
            <a:endParaRPr lang="en-US" sz="2667">
              <a:solidFill>
                <a:srgbClr val="002060"/>
              </a:solidFill>
              <a:latin typeface="Arial" panose="020B0604020202020204" pitchFamily="34" charset="0"/>
              <a:cs typeface="Arial" panose="020B0604020202020204" pitchFamily="34" charset="0"/>
            </a:endParaRPr>
          </a:p>
          <a:p>
            <a:pPr algn="just">
              <a:lnSpc>
                <a:spcPct val="125000"/>
              </a:lnSpc>
            </a:pPr>
            <a:r>
              <a:rPr lang="en-US" sz="2667">
                <a:solidFill>
                  <a:srgbClr val="002060"/>
                </a:solidFill>
                <a:latin typeface="Arial" panose="020B0604020202020204" pitchFamily="34" charset="0"/>
                <a:cs typeface="Arial" panose="020B0604020202020204" pitchFamily="34" charset="0"/>
              </a:rPr>
              <a:t>     + </a:t>
            </a:r>
            <a:r>
              <a:rPr lang="en-US" sz="2667" err="1">
                <a:solidFill>
                  <a:srgbClr val="002060"/>
                </a:solidFill>
                <a:latin typeface="Arial" panose="020B0604020202020204" pitchFamily="34" charset="0"/>
                <a:cs typeface="Arial" panose="020B0604020202020204" pitchFamily="34" charset="0"/>
              </a:rPr>
              <a:t>Trên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lớp</a:t>
            </a:r>
            <a:r>
              <a:rPr lang="en-US" sz="2667">
                <a:solidFill>
                  <a:srgbClr val="002060"/>
                </a:solidFill>
                <a:latin typeface="Arial" panose="020B0604020202020204" pitchFamily="34" charset="0"/>
                <a:cs typeface="Arial" panose="020B0604020202020204" pitchFamily="34" charset="0"/>
              </a:rPr>
              <a:t>, GV </a:t>
            </a:r>
            <a:r>
              <a:rPr lang="en-US" sz="2667" err="1">
                <a:solidFill>
                  <a:srgbClr val="002060"/>
                </a:solidFill>
                <a:latin typeface="Arial" panose="020B0604020202020204" pitchFamily="34" charset="0"/>
                <a:cs typeface="Arial" panose="020B0604020202020204" pitchFamily="34" charset="0"/>
              </a:rPr>
              <a:t>cho</a:t>
            </a:r>
            <a:r>
              <a:rPr lang="en-US" sz="2667">
                <a:solidFill>
                  <a:srgbClr val="002060"/>
                </a:solidFill>
                <a:latin typeface="Arial" panose="020B0604020202020204" pitchFamily="34" charset="0"/>
                <a:cs typeface="Arial" panose="020B0604020202020204" pitchFamily="34" charset="0"/>
              </a:rPr>
              <a:t> HS </a:t>
            </a:r>
            <a:r>
              <a:rPr lang="en-US" sz="2667" err="1">
                <a:solidFill>
                  <a:srgbClr val="002060"/>
                </a:solidFill>
                <a:latin typeface="Arial" panose="020B0604020202020204" pitchFamily="34" charset="0"/>
                <a:cs typeface="Arial" panose="020B0604020202020204" pitchFamily="34" charset="0"/>
              </a:rPr>
              <a:t>đọc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thành</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tiếng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một</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số</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đoạn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quan</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trọng</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hoặc</a:t>
            </a:r>
            <a:r>
              <a:rPr lang="en-US" sz="2667">
                <a:solidFill>
                  <a:srgbClr val="002060"/>
                </a:solidFill>
                <a:latin typeface="Arial" panose="020B0604020202020204" pitchFamily="34" charset="0"/>
                <a:cs typeface="Arial" panose="020B0604020202020204" pitchFamily="34" charset="0"/>
              </a:rPr>
              <a:t> </a:t>
            </a:r>
            <a:r>
              <a:rPr lang="en-US" sz="2667" err="1">
                <a:solidFill>
                  <a:srgbClr val="002060"/>
                </a:solidFill>
                <a:latin typeface="Arial" panose="020B0604020202020204" pitchFamily="34" charset="0"/>
                <a:cs typeface="Arial" panose="020B0604020202020204" pitchFamily="34" charset="0"/>
              </a:rPr>
              <a:t>toàn</a:t>
            </a:r>
            <a:r>
              <a:rPr lang="en-US" sz="2667">
                <a:solidFill>
                  <a:srgbClr val="002060"/>
                </a:solidFill>
                <a:latin typeface="Arial" panose="020B0604020202020204" pitchFamily="34" charset="0"/>
                <a:cs typeface="Arial" panose="020B0604020202020204" pitchFamily="34" charset="0"/>
              </a:rPr>
              <a:t> VB.</a:t>
            </a:r>
          </a:p>
        </p:txBody>
      </p:sp>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87</a:t>
            </a:fld>
            <a:endParaRPr lang="en-US"/>
          </a:p>
        </p:txBody>
      </p:sp>
    </p:spTree>
    <p:extLst>
      <p:ext uri="{BB962C8B-B14F-4D97-AF65-F5344CB8AC3E}">
        <p14:creationId xmlns:p14="http://schemas.microsoft.com/office/powerpoint/2010/main" val="2159967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4249"/>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25857" y="1368180"/>
            <a:ext cx="10186219" cy="3508653"/>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667" b="1">
                <a:solidFill>
                  <a:srgbClr val="002060"/>
                </a:solidFill>
                <a:latin typeface="Arial (Body)"/>
                <a:cs typeface="Times New Roman" pitchFamily="18" charset="0"/>
              </a:rPr>
              <a:t>DẠY HỌC ĐỌC VĂN BẢN THƠ</a:t>
            </a:r>
          </a:p>
          <a:p>
            <a:pPr algn="just">
              <a:lnSpc>
                <a:spcPct val="125000"/>
              </a:lnSpc>
            </a:pPr>
            <a:r>
              <a:rPr lang="en-US" sz="2400">
                <a:solidFill>
                  <a:srgbClr val="002060"/>
                </a:solidFill>
                <a:cs typeface="Arial" panose="020B0604020202020204" pitchFamily="34" charset="0"/>
              </a:rPr>
              <a:t>    – </a:t>
            </a:r>
            <a:r>
              <a:rPr lang="en-US" sz="2400" err="1">
                <a:solidFill>
                  <a:srgbClr val="002060"/>
                </a:solidFill>
                <a:cs typeface="Arial" panose="020B0604020202020204" pitchFamily="34" charset="0"/>
              </a:rPr>
              <a:t>Mục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tiêu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dạy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thơ</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được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thể</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hiện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chủ</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yếu</a:t>
            </a:r>
            <a:r>
              <a:rPr lang="en-US" sz="2400">
                <a:solidFill>
                  <a:srgbClr val="002060"/>
                </a:solidFill>
                <a:cs typeface="Arial" panose="020B0604020202020204" pitchFamily="34" charset="0"/>
              </a:rPr>
              <a:t> ở </a:t>
            </a:r>
            <a:r>
              <a:rPr lang="en-US" sz="2400" err="1">
                <a:solidFill>
                  <a:srgbClr val="002060"/>
                </a:solidFill>
                <a:cs typeface="Arial" panose="020B0604020202020204" pitchFamily="34" charset="0"/>
              </a:rPr>
              <a:t>các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yêu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cầu</a:t>
            </a:r>
            <a:r>
              <a:rPr lang="en-US" sz="2400">
                <a:solidFill>
                  <a:srgbClr val="002060"/>
                </a:solidFill>
                <a:cs typeface="Arial" panose="020B0604020202020204" pitchFamily="34" charset="0"/>
              </a:rPr>
              <a:t>: </a:t>
            </a:r>
            <a:endParaRPr lang="vi-VN" sz="2400">
              <a:solidFill>
                <a:srgbClr val="002060"/>
              </a:solidFill>
              <a:cs typeface="Arial" panose="020B0604020202020204" pitchFamily="34" charset="0"/>
            </a:endParaRPr>
          </a:p>
          <a:p>
            <a:pPr algn="just">
              <a:lnSpc>
                <a:spcPct val="125000"/>
              </a:lnSpc>
            </a:pPr>
            <a:r>
              <a:rPr lang="en-US" sz="2400">
                <a:solidFill>
                  <a:srgbClr val="002060"/>
                </a:solidFill>
                <a:cs typeface="Arial" panose="020B0604020202020204" pitchFamily="34" charset="0"/>
              </a:rPr>
              <a:t>    + </a:t>
            </a:r>
            <a:r>
              <a:rPr lang="vi-VN" sz="2400">
                <a:solidFill>
                  <a:srgbClr val="002060"/>
                </a:solidFill>
              </a:rPr>
              <a:t>Phân tích và đánh giá được giá trị thẩm mĩ của một số yếu tố trong thơ như từ ngữ,</a:t>
            </a:r>
            <a:r>
              <a:rPr lang="en-US" sz="2400">
                <a:solidFill>
                  <a:srgbClr val="002060"/>
                </a:solidFill>
              </a:rPr>
              <a:t> </a:t>
            </a:r>
            <a:r>
              <a:rPr lang="en-US" sz="2400" err="1">
                <a:solidFill>
                  <a:srgbClr val="002060"/>
                </a:solidFill>
              </a:rPr>
              <a:t>hình</a:t>
            </a:r>
            <a:r>
              <a:rPr lang="en-US" sz="2400">
                <a:solidFill>
                  <a:srgbClr val="002060"/>
                </a:solidFill>
              </a:rPr>
              <a:t> </a:t>
            </a:r>
            <a:r>
              <a:rPr lang="en-US" sz="2400" err="1">
                <a:solidFill>
                  <a:srgbClr val="002060"/>
                </a:solidFill>
              </a:rPr>
              <a:t>ảnh</a:t>
            </a:r>
            <a:r>
              <a:rPr lang="en-US" sz="2400">
                <a:solidFill>
                  <a:srgbClr val="002060"/>
                </a:solidFill>
              </a:rPr>
              <a:t>, </a:t>
            </a:r>
            <a:r>
              <a:rPr lang="en-US" sz="2400" err="1">
                <a:solidFill>
                  <a:srgbClr val="002060"/>
                </a:solidFill>
              </a:rPr>
              <a:t>vần</a:t>
            </a:r>
            <a:r>
              <a:rPr lang="en-US" sz="2400">
                <a:solidFill>
                  <a:srgbClr val="002060"/>
                </a:solidFill>
              </a:rPr>
              <a:t>, </a:t>
            </a:r>
            <a:r>
              <a:rPr lang="en-US" sz="2400" err="1">
                <a:solidFill>
                  <a:srgbClr val="002060"/>
                </a:solidFill>
              </a:rPr>
              <a:t>nhịp</a:t>
            </a:r>
            <a:r>
              <a:rPr lang="en-US" sz="2400">
                <a:solidFill>
                  <a:srgbClr val="002060"/>
                </a:solidFill>
              </a:rPr>
              <a:t>, </a:t>
            </a:r>
            <a:r>
              <a:rPr lang="en-US" sz="2400" err="1">
                <a:solidFill>
                  <a:srgbClr val="002060"/>
                </a:solidFill>
              </a:rPr>
              <a:t>đối</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trữ</a:t>
            </a:r>
            <a:r>
              <a:rPr lang="en-US" sz="2400">
                <a:solidFill>
                  <a:srgbClr val="002060"/>
                </a:solidFill>
              </a:rPr>
              <a:t> </a:t>
            </a:r>
            <a:r>
              <a:rPr lang="en-US" sz="2400" err="1">
                <a:solidFill>
                  <a:srgbClr val="002060"/>
                </a:solidFill>
              </a:rPr>
              <a:t>tình</a:t>
            </a:r>
            <a:r>
              <a:rPr lang="en-US" sz="2400">
                <a:solidFill>
                  <a:srgbClr val="002060"/>
                </a:solidFill>
              </a:rPr>
              <a:t> (</a:t>
            </a:r>
            <a:r>
              <a:rPr lang="en-US" sz="2400" err="1">
                <a:solidFill>
                  <a:srgbClr val="002060"/>
                </a:solidFill>
              </a:rPr>
              <a:t>chủ</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trữ</a:t>
            </a:r>
            <a:r>
              <a:rPr lang="en-US" sz="2400">
                <a:solidFill>
                  <a:srgbClr val="002060"/>
                </a:solidFill>
              </a:rPr>
              <a:t> </a:t>
            </a:r>
            <a:r>
              <a:rPr lang="en-US" sz="2400" err="1">
                <a:solidFill>
                  <a:srgbClr val="002060"/>
                </a:solidFill>
              </a:rPr>
              <a:t>tình</a:t>
            </a:r>
            <a:r>
              <a:rPr lang="en-US" sz="2400">
                <a:solidFill>
                  <a:srgbClr val="002060"/>
                </a:solidFill>
              </a:rPr>
              <a:t>) (Bài 2).</a:t>
            </a:r>
          </a:p>
          <a:p>
            <a:pPr algn="just">
              <a:lnSpc>
                <a:spcPct val="125000"/>
              </a:lnSpc>
            </a:pPr>
            <a:r>
              <a:rPr lang="en-US" sz="2400">
                <a:solidFill>
                  <a:srgbClr val="002060"/>
                </a:solidFill>
              </a:rPr>
              <a:t>    + </a:t>
            </a:r>
            <a:r>
              <a:rPr lang="vi-VN" sz="2400">
                <a:solidFill>
                  <a:srgbClr val="002060"/>
                </a:solidFill>
              </a:rPr>
              <a:t>Liên hệ để thấy được một số điểm gần gũi về nội dung giữa các tác phẩm thơ thuộc</a:t>
            </a:r>
            <a:r>
              <a:rPr lang="en-US" sz="2400">
                <a:solidFill>
                  <a:srgbClr val="002060"/>
                </a:solidFill>
              </a:rPr>
              <a:t> </a:t>
            </a:r>
            <a:r>
              <a:rPr lang="en-US" sz="2400" err="1">
                <a:solidFill>
                  <a:srgbClr val="002060"/>
                </a:solidFill>
              </a:rPr>
              <a:t>hai</a:t>
            </a:r>
            <a:r>
              <a:rPr lang="en-US" sz="2400">
                <a:solidFill>
                  <a:srgbClr val="002060"/>
                </a:solidFill>
              </a:rPr>
              <a:t> </a:t>
            </a:r>
            <a:r>
              <a:rPr lang="en-US" sz="2400" err="1">
                <a:solidFill>
                  <a:srgbClr val="002060"/>
                </a:solidFill>
              </a:rPr>
              <a:t>nền</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hoá</a:t>
            </a:r>
            <a:r>
              <a:rPr lang="en-US" sz="2400">
                <a:solidFill>
                  <a:srgbClr val="002060"/>
                </a:solidFill>
              </a:rPr>
              <a:t> </a:t>
            </a:r>
            <a:r>
              <a:rPr lang="en-US" sz="2400" err="1">
                <a:solidFill>
                  <a:srgbClr val="002060"/>
                </a:solidFill>
              </a:rPr>
              <a:t>khác</a:t>
            </a:r>
            <a:r>
              <a:rPr lang="en-US" sz="2400">
                <a:solidFill>
                  <a:srgbClr val="002060"/>
                </a:solidFill>
              </a:rPr>
              <a:t> </a:t>
            </a:r>
            <a:r>
              <a:rPr lang="en-US" sz="2400" err="1">
                <a:solidFill>
                  <a:srgbClr val="002060"/>
                </a:solidFill>
              </a:rPr>
              <a:t>nhau</a:t>
            </a:r>
            <a:r>
              <a:rPr lang="en-US" sz="2400">
                <a:solidFill>
                  <a:srgbClr val="002060"/>
                </a:solidFill>
              </a:rPr>
              <a:t> (Bài 2).</a:t>
            </a:r>
            <a:endParaRPr lang="en-US"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88</a:t>
            </a:fld>
            <a:endParaRPr lang="en-US"/>
          </a:p>
        </p:txBody>
      </p:sp>
    </p:spTree>
    <p:extLst>
      <p:ext uri="{BB962C8B-B14F-4D97-AF65-F5344CB8AC3E}">
        <p14:creationId xmlns:p14="http://schemas.microsoft.com/office/powerpoint/2010/main" val="14489760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121026"/>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25911" y="341670"/>
            <a:ext cx="10687663" cy="5970865"/>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667" b="1">
                <a:solidFill>
                  <a:srgbClr val="002060"/>
                </a:solidFill>
                <a:latin typeface="Arial (Body)"/>
                <a:cs typeface="Times New Roman" pitchFamily="18" charset="0"/>
              </a:rPr>
              <a:t>DẠY HỌC ĐỌC VĂN BẢN THƠ</a:t>
            </a:r>
          </a:p>
          <a:p>
            <a:pPr algn="just">
              <a:lnSpc>
                <a:spcPct val="125000"/>
              </a:lnSpc>
            </a:pPr>
            <a:r>
              <a:rPr lang="en-US" sz="2800">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a:t>
            </a:r>
            <a:r>
              <a:rPr lang="vi-VN"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Một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số</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lưu</a:t>
            </a:r>
            <a:r>
              <a:rPr lang="en-US" sz="2400">
                <a:solidFill>
                  <a:srgbClr val="002060"/>
                </a:solidFill>
                <a:latin typeface="Arial" panose="020B0604020202020204" pitchFamily="34" charset="0"/>
                <a:cs typeface="Arial" panose="020B0604020202020204" pitchFamily="34" charset="0"/>
              </a:rPr>
              <a:t> ý </a:t>
            </a:r>
            <a:r>
              <a:rPr lang="en-US" sz="2400" err="1">
                <a:solidFill>
                  <a:srgbClr val="002060"/>
                </a:solidFill>
                <a:latin typeface="Arial" panose="020B0604020202020204" pitchFamily="34" charset="0"/>
                <a:cs typeface="Arial" panose="020B0604020202020204" pitchFamily="34" charset="0"/>
              </a:rPr>
              <a:t>đối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với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bài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học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thơ</a:t>
            </a:r>
            <a:r>
              <a:rPr lang="en-US" sz="2400">
                <a:solidFill>
                  <a:srgbClr val="002060"/>
                </a:solidFill>
                <a:latin typeface="Arial" panose="020B0604020202020204" pitchFamily="34" charset="0"/>
                <a:cs typeface="Arial" panose="020B0604020202020204" pitchFamily="34" charset="0"/>
              </a:rPr>
              <a:t>: </a:t>
            </a:r>
          </a:p>
          <a:p>
            <a:pPr algn="just">
              <a:lnSpc>
                <a:spcPct val="125000"/>
              </a:lnSpc>
            </a:pPr>
            <a:r>
              <a:rPr lang="en-US" sz="2400">
                <a:solidFill>
                  <a:srgbClr val="002060"/>
                </a:solidFill>
                <a:latin typeface="Arial" panose="020B0604020202020204" pitchFamily="34" charset="0"/>
                <a:cs typeface="Arial" panose="020B0604020202020204" pitchFamily="34" charset="0"/>
              </a:rPr>
              <a:t>     + </a:t>
            </a:r>
            <a:r>
              <a:rPr lang="vi-VN" sz="2400">
                <a:solidFill>
                  <a:srgbClr val="002060"/>
                </a:solidFill>
                <a:latin typeface="Arial" panose="020B0604020202020204" pitchFamily="34" charset="0"/>
                <a:cs typeface="Arial" panose="020B0604020202020204" pitchFamily="34" charset="0"/>
              </a:rPr>
              <a:t>Các </a:t>
            </a:r>
            <a:r>
              <a:rPr lang="en-US" sz="2400">
                <a:solidFill>
                  <a:srgbClr val="002060"/>
                </a:solidFill>
                <a:latin typeface="Arial" panose="020B0604020202020204" pitchFamily="34" charset="0"/>
                <a:cs typeface="Arial" panose="020B0604020202020204" pitchFamily="34" charset="0"/>
              </a:rPr>
              <a:t>VB</a:t>
            </a:r>
            <a:r>
              <a:rPr lang="vi-VN" sz="2400">
                <a:solidFill>
                  <a:srgbClr val="002060"/>
                </a:solidFill>
                <a:latin typeface="Arial" panose="020B0604020202020204" pitchFamily="34" charset="0"/>
                <a:cs typeface="Arial" panose="020B0604020202020204" pitchFamily="34" charset="0"/>
              </a:rPr>
              <a:t> thơ </a:t>
            </a:r>
            <a:r>
              <a:rPr lang="en-US" sz="2400">
                <a:solidFill>
                  <a:srgbClr val="002060"/>
                </a:solidFill>
                <a:latin typeface="Arial" panose="020B0604020202020204" pitchFamily="34" charset="0"/>
                <a:cs typeface="Arial" panose="020B0604020202020204" pitchFamily="34" charset="0"/>
              </a:rPr>
              <a:t>ở Bài 2 </a:t>
            </a:r>
            <a:r>
              <a:rPr lang="en-US" sz="2400" err="1">
                <a:solidFill>
                  <a:srgbClr val="002060"/>
                </a:solidFill>
                <a:latin typeface="Arial" panose="020B0604020202020204" pitchFamily="34" charset="0"/>
                <a:cs typeface="Arial" panose="020B0604020202020204" pitchFamily="34" charset="0"/>
              </a:rPr>
              <a:t>tập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trung</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làm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rõ</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vẻ</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đẹp</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của</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thơ</a:t>
            </a:r>
            <a:r>
              <a:rPr lang="en-US" sz="2400">
                <a:solidFill>
                  <a:srgbClr val="002060"/>
                </a:solidFill>
                <a:latin typeface="Arial" panose="020B0604020202020204" pitchFamily="34" charset="0"/>
                <a:cs typeface="Arial" panose="020B0604020202020204" pitchFamily="34" charset="0"/>
              </a:rPr>
              <a:t> ca</a:t>
            </a:r>
            <a:r>
              <a:rPr lang="vi-VN" sz="2400">
                <a:solidFill>
                  <a:srgbClr val="002060"/>
                </a:solidFill>
                <a:cs typeface="Arial" panose="020B0604020202020204" pitchFamily="34" charset="0"/>
              </a:rPr>
              <a:t>, thuộc các thể thơ khác nhau</a:t>
            </a: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latin typeface="Arial" panose="020B0604020202020204" pitchFamily="34" charset="0"/>
                <a:cs typeface="Arial" panose="020B0604020202020204" pitchFamily="34" charset="0"/>
              </a:rPr>
              <a:t>của những nền văn học khác nhau, ở </a:t>
            </a:r>
            <a:r>
              <a:rPr lang="en-US" sz="2400" err="1">
                <a:solidFill>
                  <a:srgbClr val="002060"/>
                </a:solidFill>
                <a:latin typeface="Arial" panose="020B0604020202020204" pitchFamily="34" charset="0"/>
                <a:cs typeface="Arial" panose="020B0604020202020204" pitchFamily="34" charset="0"/>
              </a:rPr>
              <a:t>các</a:t>
            </a:r>
            <a:r>
              <a:rPr lang="vi-VN" sz="2400">
                <a:solidFill>
                  <a:srgbClr val="002060"/>
                </a:solidFill>
                <a:latin typeface="Arial" panose="020B0604020202020204" pitchFamily="34" charset="0"/>
                <a:cs typeface="Arial" panose="020B0604020202020204" pitchFamily="34" charset="0"/>
              </a:rPr>
              <a:t> thời kì khác nhau</a:t>
            </a:r>
            <a:r>
              <a:rPr lang="en-US" sz="2400">
                <a:solidFill>
                  <a:srgbClr val="002060"/>
                </a:solidFill>
                <a:latin typeface="Arial" panose="020B0604020202020204" pitchFamily="34" charset="0"/>
                <a:cs typeface="Arial" panose="020B0604020202020204" pitchFamily="34" charset="0"/>
              </a:rPr>
              <a:t>:</a:t>
            </a:r>
            <a:r>
              <a:rPr lang="vi-VN" sz="2400" i="1">
                <a:solidFill>
                  <a:srgbClr val="002060"/>
                </a:solidFill>
                <a:cs typeface="Arial" panose="020B0604020202020204" pitchFamily="34" charset="0"/>
              </a:rPr>
              <a:t> Chùm thơ hai-cư (Nhật Bản)</a:t>
            </a:r>
            <a:r>
              <a:rPr lang="en-US" sz="2400">
                <a:solidFill>
                  <a:srgbClr val="002060"/>
                </a:solidFill>
                <a:latin typeface="Arial" panose="020B0604020202020204" pitchFamily="34" charset="0"/>
                <a:cs typeface="Arial" panose="020B0604020202020204" pitchFamily="34" charset="0"/>
              </a:rPr>
              <a:t>, </a:t>
            </a:r>
            <a:r>
              <a:rPr lang="vi-VN" sz="2400" i="1">
                <a:solidFill>
                  <a:srgbClr val="002060"/>
                </a:solidFill>
              </a:rPr>
              <a:t>Thu hứng </a:t>
            </a:r>
            <a:r>
              <a:rPr lang="vi-VN" sz="2400">
                <a:solidFill>
                  <a:srgbClr val="002060"/>
                </a:solidFill>
              </a:rPr>
              <a:t>(Đỗ Phủ)</a:t>
            </a:r>
            <a:r>
              <a:rPr lang="en-US" sz="2400">
                <a:solidFill>
                  <a:srgbClr val="002060"/>
                </a:solidFill>
              </a:rPr>
              <a:t>, </a:t>
            </a:r>
            <a:r>
              <a:rPr lang="vi-VN" sz="2400" i="1">
                <a:solidFill>
                  <a:srgbClr val="002060"/>
                </a:solidFill>
                <a:cs typeface="Arial" panose="020B0604020202020204" pitchFamily="34" charset="0"/>
              </a:rPr>
              <a:t>Mùa xuân chín </a:t>
            </a:r>
            <a:r>
              <a:rPr lang="vi-VN" sz="2400">
                <a:solidFill>
                  <a:srgbClr val="002060"/>
                </a:solidFill>
                <a:cs typeface="Arial" panose="020B0604020202020204" pitchFamily="34" charset="0"/>
              </a:rPr>
              <a:t>(</a:t>
            </a:r>
            <a:r>
              <a:rPr lang="en-US" sz="2400" err="1">
                <a:solidFill>
                  <a:srgbClr val="002060"/>
                </a:solidFill>
                <a:cs typeface="Arial" panose="020B0604020202020204" pitchFamily="34" charset="0"/>
              </a:rPr>
              <a:t>Hàn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Mặc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Tử</a:t>
            </a:r>
            <a:r>
              <a:rPr lang="vi-VN" sz="2400">
                <a:solidFill>
                  <a:srgbClr val="002060"/>
                </a:solidFill>
                <a:cs typeface="Arial" panose="020B0604020202020204" pitchFamily="34" charset="0"/>
              </a:rPr>
              <a:t>)</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Còn</a:t>
            </a:r>
            <a:r>
              <a:rPr lang="en-US" sz="2400">
                <a:solidFill>
                  <a:srgbClr val="002060"/>
                </a:solidFill>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VB </a:t>
            </a:r>
            <a:r>
              <a:rPr lang="en-US" sz="2400" err="1">
                <a:solidFill>
                  <a:srgbClr val="002060"/>
                </a:solidFill>
                <a:latin typeface="Arial" panose="020B0604020202020204" pitchFamily="34" charset="0"/>
                <a:cs typeface="Arial" panose="020B0604020202020204" pitchFamily="34" charset="0"/>
              </a:rPr>
              <a:t>thơ</a:t>
            </a:r>
            <a:r>
              <a:rPr lang="en-US" sz="2400">
                <a:solidFill>
                  <a:srgbClr val="002060"/>
                </a:solidFill>
                <a:latin typeface="Arial" panose="020B0604020202020204" pitchFamily="34" charset="0"/>
                <a:cs typeface="Arial" panose="020B0604020202020204" pitchFamily="34" charset="0"/>
              </a:rPr>
              <a:t> ở Bài 6 (</a:t>
            </a:r>
            <a:r>
              <a:rPr lang="en-US" sz="2400" i="1" err="1">
                <a:solidFill>
                  <a:srgbClr val="002060"/>
                </a:solidFill>
                <a:latin typeface="Arial" panose="020B0604020202020204" pitchFamily="34" charset="0"/>
                <a:cs typeface="Arial" panose="020B0604020202020204" pitchFamily="34" charset="0"/>
              </a:rPr>
              <a:t>Bảo</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kính</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cảnh</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giới</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Dục</a:t>
            </a:r>
            <a:r>
              <a:rPr lang="en-US" sz="2400" i="1">
                <a:solidFill>
                  <a:srgbClr val="002060"/>
                </a:solidFill>
                <a:latin typeface="Arial" panose="020B0604020202020204" pitchFamily="34" charset="0"/>
                <a:cs typeface="Arial" panose="020B0604020202020204" pitchFamily="34" charset="0"/>
              </a:rPr>
              <a:t> Thuý </a:t>
            </a:r>
            <a:r>
              <a:rPr lang="en-US" sz="2400" i="1" err="1">
                <a:solidFill>
                  <a:srgbClr val="002060"/>
                </a:solidFill>
                <a:latin typeface="Arial" panose="020B0604020202020204" pitchFamily="34" charset="0"/>
                <a:cs typeface="Arial" panose="020B0604020202020204" pitchFamily="34" charset="0"/>
              </a:rPr>
              <a:t>sơn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làm</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rõ</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chủ</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tác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giả</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Nguyễn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Trãi</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và</a:t>
            </a:r>
            <a:r>
              <a:rPr lang="en-US" sz="2400">
                <a:solidFill>
                  <a:srgbClr val="002060"/>
                </a:solidFill>
                <a:latin typeface="Arial" panose="020B0604020202020204" pitchFamily="34" charset="0"/>
                <a:cs typeface="Arial" panose="020B0604020202020204" pitchFamily="34" charset="0"/>
              </a:rPr>
              <a:t> Bài 9 (</a:t>
            </a:r>
            <a:r>
              <a:rPr lang="en-US" sz="2400" i="1">
                <a:solidFill>
                  <a:srgbClr val="002060"/>
                </a:solidFill>
                <a:latin typeface="Arial" panose="020B0604020202020204" pitchFamily="34" charset="0"/>
                <a:cs typeface="Arial" panose="020B0604020202020204" pitchFamily="34" charset="0"/>
              </a:rPr>
              <a:t>Con </a:t>
            </a:r>
            <a:r>
              <a:rPr lang="en-US" sz="2400" i="1" err="1">
                <a:solidFill>
                  <a:srgbClr val="002060"/>
                </a:solidFill>
                <a:latin typeface="Arial" panose="020B0604020202020204" pitchFamily="34" charset="0"/>
                <a:cs typeface="Arial" panose="020B0604020202020204" pitchFamily="34" charset="0"/>
              </a:rPr>
              <a:t>đường</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không</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chọn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Rô-bớt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Phờ-rót</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thể</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hiện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chủ</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đề</a:t>
            </a:r>
            <a:r>
              <a:rPr lang="en-US" sz="2400">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Hành</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trang</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cuộc</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sống</a:t>
            </a:r>
            <a:r>
              <a:rPr lang="en-US" sz="2400">
                <a:solidFill>
                  <a:srgbClr val="002060"/>
                </a:solidFill>
                <a:latin typeface="Arial" panose="020B0604020202020204" pitchFamily="34" charset="0"/>
                <a:cs typeface="Arial" panose="020B0604020202020204" pitchFamily="34" charset="0"/>
              </a:rPr>
              <a:t>.</a:t>
            </a:r>
          </a:p>
          <a:p>
            <a:pPr algn="just">
              <a:lnSpc>
                <a:spcPct val="125000"/>
              </a:lnSpc>
            </a:pPr>
            <a:r>
              <a:rPr lang="en-US" sz="2400">
                <a:solidFill>
                  <a:srgbClr val="002060"/>
                </a:solidFill>
                <a:latin typeface="Arial" panose="020B0604020202020204" pitchFamily="34" charset="0"/>
                <a:cs typeface="Arial" panose="020B0604020202020204" pitchFamily="34" charset="0"/>
              </a:rPr>
              <a:t>    </a:t>
            </a:r>
            <a:r>
              <a:rPr lang="vi-VN" sz="2400">
                <a:solidFill>
                  <a:srgbClr val="002060"/>
                </a:solidFill>
                <a:cs typeface="Arial" panose="020B0604020202020204" pitchFamily="34" charset="0"/>
              </a:rPr>
              <a:t>+ Các chiến lược đọc thơ khác đáng kể so với chiến lược đọc truyện, chủ yếu là: chiến lược hình dung, tưởng tượng, ví dụ: hình dung màu sắc, không khí của khung cảnh được gợi tả trong bài thơ; khung cảnh mùa thu được tái hiện trong bài thơ;... </a:t>
            </a:r>
            <a:r>
              <a:rPr lang="vi-VN" sz="2800">
                <a:solidFill>
                  <a:srgbClr val="002060"/>
                </a:solidFill>
                <a:latin typeface="Arial" panose="020B0604020202020204" pitchFamily="34" charset="0"/>
                <a:cs typeface="Arial" panose="020B0604020202020204" pitchFamily="34" charset="0"/>
              </a:rPr>
              <a:t>   </a:t>
            </a:r>
            <a:endParaRPr lang="en-US" sz="280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89</a:t>
            </a:fld>
            <a:endParaRPr lang="en-US"/>
          </a:p>
        </p:txBody>
      </p:sp>
    </p:spTree>
    <p:extLst>
      <p:ext uri="{BB962C8B-B14F-4D97-AF65-F5344CB8AC3E}">
        <p14:creationId xmlns:p14="http://schemas.microsoft.com/office/powerpoint/2010/main" val="3086195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5056" y="1544613"/>
            <a:ext cx="10039926" cy="347787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3"/>
          </a:lnRef>
          <a:fillRef idx="2">
            <a:schemeClr val="accent3"/>
          </a:fillRef>
          <a:effectRef idx="1">
            <a:schemeClr val="accent3"/>
          </a:effectRef>
          <a:fontRef idx="minor">
            <a:schemeClr val="dk1"/>
          </a:fontRef>
        </p:style>
        <p:txBody>
          <a:bodyPr wrap="square">
            <a:spAutoFit/>
          </a:bodyPr>
          <a:lstStyle/>
          <a:p>
            <a:pPr lvl="0" algn="ctr">
              <a:lnSpc>
                <a:spcPct val="150000"/>
              </a:lnSpc>
            </a:pPr>
            <a:endParaRPr lang="en-US" sz="3200" b="1" dirty="0" smtClean="0">
              <a:solidFill>
                <a:srgbClr val="002060"/>
              </a:solidFill>
              <a:latin typeface="Arial"/>
              <a:ea typeface="Arial"/>
              <a:cs typeface="Arial"/>
            </a:endParaRPr>
          </a:p>
          <a:p>
            <a:pPr lvl="0" algn="ctr">
              <a:lnSpc>
                <a:spcPct val="150000"/>
              </a:lnSpc>
            </a:pPr>
            <a:r>
              <a:rPr lang="en-US" sz="3600" b="1" dirty="0" smtClean="0">
                <a:solidFill>
                  <a:srgbClr val="002060"/>
                </a:solidFill>
                <a:latin typeface="Arial"/>
                <a:ea typeface="Arial"/>
                <a:cs typeface="Arial"/>
              </a:rPr>
              <a:t>CẤU </a:t>
            </a:r>
            <a:r>
              <a:rPr lang="en-US" sz="3600" b="1" dirty="0">
                <a:solidFill>
                  <a:srgbClr val="002060"/>
                </a:solidFill>
                <a:latin typeface="Arial"/>
                <a:ea typeface="Arial"/>
                <a:cs typeface="Arial"/>
              </a:rPr>
              <a:t>TRÚC SÁCH, </a:t>
            </a:r>
            <a:r>
              <a:rPr lang="vi-VN" sz="3600" b="1" dirty="0">
                <a:solidFill>
                  <a:srgbClr val="002060"/>
                </a:solidFill>
                <a:latin typeface="Arial"/>
                <a:ea typeface="Arial"/>
                <a:cs typeface="Arial"/>
              </a:rPr>
              <a:t>CẤU TRÚC </a:t>
            </a:r>
            <a:r>
              <a:rPr lang="en-US" sz="3600" b="1" dirty="0">
                <a:solidFill>
                  <a:srgbClr val="002060"/>
                </a:solidFill>
                <a:latin typeface="Arial"/>
                <a:ea typeface="Arial"/>
                <a:cs typeface="Arial"/>
              </a:rPr>
              <a:t>BÀI HỌC</a:t>
            </a:r>
          </a:p>
          <a:p>
            <a:pPr lvl="0" algn="ctr">
              <a:lnSpc>
                <a:spcPct val="150000"/>
              </a:lnSpc>
            </a:pPr>
            <a:r>
              <a:rPr lang="en-US" sz="3600" b="1" dirty="0">
                <a:solidFill>
                  <a:srgbClr val="002060"/>
                </a:solidFill>
                <a:latin typeface="Arial"/>
                <a:cs typeface="Arial"/>
              </a:rPr>
              <a:t>VÀ NHỮNG ĐIỂM MỚI NỔI BẬT </a:t>
            </a:r>
          </a:p>
          <a:p>
            <a:pPr lvl="0" algn="ctr">
              <a:lnSpc>
                <a:spcPct val="200000"/>
              </a:lnSpc>
            </a:pPr>
            <a:endParaRPr lang="en-US" sz="3200" b="1" dirty="0">
              <a:solidFill>
                <a:srgbClr val="002060"/>
              </a:solidFill>
              <a:latin typeface="Arial"/>
              <a:ea typeface="Arial"/>
              <a:cs typeface="Arial"/>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a:t>
            </a:fld>
            <a:endParaRPr lang="en-US"/>
          </a:p>
        </p:txBody>
      </p:sp>
    </p:spTree>
    <p:extLst>
      <p:ext uri="{BB962C8B-B14F-4D97-AF65-F5344CB8AC3E}">
        <p14:creationId xmlns:p14="http://schemas.microsoft.com/office/powerpoint/2010/main" val="86315172"/>
      </p:ext>
    </p:extLst>
  </p:cSld>
  <p:clrMapOvr>
    <a:masterClrMapping/>
  </p:clrMapOvr>
  <p:transition spd="slow">
    <p:randomBar dir="ver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4249"/>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81549" y="990600"/>
            <a:ext cx="10196052" cy="1277273"/>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667" b="1">
                <a:solidFill>
                  <a:srgbClr val="002060"/>
                </a:solidFill>
                <a:latin typeface="Arial (Body)"/>
                <a:cs typeface="Times New Roman" pitchFamily="18" charset="0"/>
              </a:rPr>
              <a:t>DẠY HỌC ĐỌC VĂN BẢN THƠ</a:t>
            </a:r>
          </a:p>
          <a:p>
            <a:pPr algn="just">
              <a:lnSpc>
                <a:spcPct val="125000"/>
              </a:lnSpc>
            </a:pPr>
            <a:r>
              <a:rPr lang="vi-VN" sz="2800">
                <a:solidFill>
                  <a:srgbClr val="002060"/>
                </a:solidFill>
                <a:latin typeface="Arial" panose="020B0604020202020204" pitchFamily="34" charset="0"/>
                <a:cs typeface="Arial" panose="020B0604020202020204" pitchFamily="34" charset="0"/>
              </a:rPr>
              <a:t>   </a:t>
            </a:r>
            <a:endParaRPr lang="en-US" sz="280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963561" y="1927124"/>
            <a:ext cx="10028904" cy="3785652"/>
          </a:xfrm>
          <a:prstGeom prst="rect">
            <a:avLst/>
          </a:prstGeom>
        </p:spPr>
        <p:txBody>
          <a:bodyPr wrap="square">
            <a:spAutoFit/>
          </a:bodyPr>
          <a:lstStyle/>
          <a:p>
            <a:pPr algn="just">
              <a:lnSpc>
                <a:spcPct val="125000"/>
              </a:lnSpc>
            </a:pPr>
            <a:r>
              <a:rPr lang="vi-VN" sz="2400">
                <a:solidFill>
                  <a:srgbClr val="002060"/>
                </a:solidFill>
                <a:cs typeface="Arial" panose="020B0604020202020204" pitchFamily="34" charset="0"/>
              </a:rPr>
              <a:t>     Chiến lược liên tưởng, ví dụ: Ấn tượng mà “hoa triêu nhan” và “dây gàu” gợi ra cho bạn là gì?, Khi nhắc đến “con ốc” và “núi Phu-gi”, người ta thường nghĩ đến đặc điểm nào của chúng?; Âm thanh của tiếng dao thước may áo, tiếng chày đập vải gợi ra không khí gì?</a:t>
            </a:r>
          </a:p>
          <a:p>
            <a:pPr algn="just">
              <a:lnSpc>
                <a:spcPct val="125000"/>
              </a:lnSpc>
            </a:pPr>
            <a:r>
              <a:rPr lang="vi-VN" sz="2400">
                <a:solidFill>
                  <a:srgbClr val="002060"/>
                </a:solidFill>
                <a:cs typeface="Arial" panose="020B0604020202020204" pitchFamily="34" charset="0"/>
              </a:rPr>
              <a:t>     Đôi khi chiến lược theo dõi được áp dụng, ví dụ: Chú ý các vần được gieo trong bài thơ, những từ ngữ có thể gợi ra nhiều nét nghĩa, hoặc nhiều khả năng liên tưởng về âm thanh, hình ảnh; những kết hợp từ ngữ ít gặp trong lời nói thông thường;...</a:t>
            </a:r>
            <a:endParaRPr lang="en-US" sz="2400"/>
          </a:p>
        </p:txBody>
      </p:sp>
      <p:sp>
        <p:nvSpPr>
          <p:cNvPr id="6" name="Slide Number Placeholder 5"/>
          <p:cNvSpPr>
            <a:spLocks noGrp="1"/>
          </p:cNvSpPr>
          <p:nvPr>
            <p:ph type="sldNum" sz="quarter" idx="12"/>
          </p:nvPr>
        </p:nvSpPr>
        <p:spPr/>
        <p:txBody>
          <a:bodyPr/>
          <a:lstStyle/>
          <a:p>
            <a:fld id="{0C846248-0222-4A3A-B22E-4E2A0B918D57}" type="slidenum">
              <a:rPr lang="en-US" smtClean="0"/>
              <a:pPr/>
              <a:t>90</a:t>
            </a:fld>
            <a:endParaRPr lang="en-US"/>
          </a:p>
        </p:txBody>
      </p:sp>
    </p:spTree>
    <p:extLst>
      <p:ext uri="{BB962C8B-B14F-4D97-AF65-F5344CB8AC3E}">
        <p14:creationId xmlns:p14="http://schemas.microsoft.com/office/powerpoint/2010/main" val="11507187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4249"/>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07366" y="798805"/>
            <a:ext cx="10688221" cy="5355312"/>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400" b="1">
                <a:solidFill>
                  <a:srgbClr val="002060"/>
                </a:solidFill>
                <a:cs typeface="Arial" panose="020B0604020202020204" pitchFamily="34" charset="0"/>
              </a:rPr>
              <a:t>MỘT SỐ CÂU HỎI SAU KHI ĐỌC </a:t>
            </a:r>
            <a:r>
              <a:rPr lang="en-US" sz="2400" b="1">
                <a:solidFill>
                  <a:srgbClr val="002060"/>
                </a:solidFill>
                <a:cs typeface="Times New Roman" pitchFamily="18" charset="0"/>
              </a:rPr>
              <a:t>VĂN BẢN THƠ</a:t>
            </a:r>
          </a:p>
          <a:p>
            <a:pPr algn="just">
              <a:lnSpc>
                <a:spcPct val="125000"/>
              </a:lnSpc>
            </a:pPr>
            <a:r>
              <a:rPr lang="vi-VN" sz="2400">
                <a:solidFill>
                  <a:srgbClr val="002060"/>
                </a:solidFill>
                <a:latin typeface="Arial" panose="020B0604020202020204" pitchFamily="34" charset="0"/>
                <a:cs typeface="Arial" panose="020B0604020202020204" pitchFamily="34" charset="0"/>
              </a:rPr>
              <a:t>      </a:t>
            </a:r>
            <a:r>
              <a:rPr lang="en-US" sz="2400">
                <a:solidFill>
                  <a:srgbClr val="002060"/>
                </a:solidFill>
                <a:cs typeface="Arial" panose="020B0604020202020204" pitchFamily="34" charset="0"/>
              </a:rPr>
              <a:t>– VB </a:t>
            </a:r>
            <a:r>
              <a:rPr lang="vi-VN" sz="2400" i="1">
                <a:solidFill>
                  <a:srgbClr val="002060"/>
                </a:solidFill>
                <a:cs typeface="Arial" panose="020B0604020202020204" pitchFamily="34" charset="0"/>
              </a:rPr>
              <a:t>Chùm thơ hai-cư</a:t>
            </a:r>
            <a:r>
              <a:rPr lang="en-US" sz="2400">
                <a:solidFill>
                  <a:srgbClr val="002060"/>
                </a:solidFill>
                <a:cs typeface="Arial" panose="020B0604020202020204" pitchFamily="34" charset="0"/>
              </a:rPr>
              <a:t>:</a:t>
            </a:r>
          </a:p>
          <a:p>
            <a:pPr algn="just">
              <a:lnSpc>
                <a:spcPct val="125000"/>
              </a:lnSpc>
            </a:pP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  + </a:t>
            </a:r>
            <a:r>
              <a:rPr lang="vi-VN" sz="2400">
                <a:solidFill>
                  <a:srgbClr val="002060"/>
                </a:solidFill>
              </a:rPr>
              <a:t>Hãy nhận diện hình ảnh trung tâm ở từng bài thơ hai-cư trên và cho biết đặc điểm </a:t>
            </a:r>
            <a:r>
              <a:rPr lang="en-US" sz="2400" err="1">
                <a:solidFill>
                  <a:srgbClr val="002060"/>
                </a:solidFill>
              </a:rPr>
              <a:t>chung</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các</a:t>
            </a:r>
            <a:r>
              <a:rPr lang="en-US" sz="2400">
                <a:solidFill>
                  <a:srgbClr val="002060"/>
                </a:solidFill>
              </a:rPr>
              <a:t> </a:t>
            </a:r>
            <a:r>
              <a:rPr lang="en-US" sz="2400" err="1">
                <a:solidFill>
                  <a:srgbClr val="002060"/>
                </a:solidFill>
              </a:rPr>
              <a:t>hình</a:t>
            </a:r>
            <a:r>
              <a:rPr lang="en-US" sz="2400">
                <a:solidFill>
                  <a:srgbClr val="002060"/>
                </a:solidFill>
              </a:rPr>
              <a:t> </a:t>
            </a:r>
            <a:r>
              <a:rPr lang="en-US" sz="2400" err="1">
                <a:solidFill>
                  <a:srgbClr val="002060"/>
                </a:solidFill>
              </a:rPr>
              <a:t>ảnh</a:t>
            </a:r>
            <a:r>
              <a:rPr lang="en-US" sz="2400">
                <a:solidFill>
                  <a:srgbClr val="002060"/>
                </a:solidFill>
              </a:rPr>
              <a:t> </a:t>
            </a:r>
            <a:r>
              <a:rPr lang="en-US" sz="2400" err="1">
                <a:solidFill>
                  <a:srgbClr val="002060"/>
                </a:solidFill>
              </a:rPr>
              <a:t>ấy</a:t>
            </a:r>
            <a:r>
              <a:rPr lang="en-US" sz="2400">
                <a:solidFill>
                  <a:srgbClr val="002060"/>
                </a:solidFill>
              </a:rPr>
              <a:t>.</a:t>
            </a:r>
          </a:p>
          <a:p>
            <a:pPr algn="just">
              <a:lnSpc>
                <a:spcPct val="125000"/>
              </a:lnSpc>
            </a:pPr>
            <a:r>
              <a:rPr lang="vi-VN" sz="2400">
                <a:solidFill>
                  <a:srgbClr val="002060"/>
                </a:solidFill>
              </a:rPr>
              <a:t>      + Xác định mối quan hệ giữa hình ảnh trung tâm trong bài thơ của Ba-sô với các yếu tố </a:t>
            </a:r>
            <a:r>
              <a:rPr lang="en-US" sz="2400" err="1">
                <a:solidFill>
                  <a:srgbClr val="002060"/>
                </a:solidFill>
              </a:rPr>
              <a:t>thời</a:t>
            </a:r>
            <a:r>
              <a:rPr lang="en-US" sz="2400">
                <a:solidFill>
                  <a:srgbClr val="002060"/>
                </a:solidFill>
              </a:rPr>
              <a:t> </a:t>
            </a:r>
            <a:r>
              <a:rPr lang="en-US" sz="2400" err="1">
                <a:solidFill>
                  <a:srgbClr val="002060"/>
                </a:solidFill>
              </a:rPr>
              <a:t>gian</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gian</a:t>
            </a:r>
            <a:r>
              <a:rPr lang="en-US" sz="2400">
                <a:solidFill>
                  <a:srgbClr val="002060"/>
                </a:solidFill>
              </a:rPr>
              <a:t>.</a:t>
            </a:r>
          </a:p>
          <a:p>
            <a:pPr algn="just">
              <a:lnSpc>
                <a:spcPct val="125000"/>
              </a:lnSpc>
            </a:pPr>
            <a:r>
              <a:rPr lang="vi-VN" sz="2400">
                <a:solidFill>
                  <a:srgbClr val="002060"/>
                </a:solidFill>
              </a:rPr>
              <a:t>      + Bài thơ của Chi-</a:t>
            </a:r>
            <a:r>
              <a:rPr lang="en-US" sz="2400">
                <a:solidFill>
                  <a:srgbClr val="002060"/>
                </a:solidFill>
              </a:rPr>
              <a:t>y-</a:t>
            </a:r>
            <a:r>
              <a:rPr lang="vi-VN" sz="2400">
                <a:solidFill>
                  <a:srgbClr val="002060"/>
                </a:solidFill>
              </a:rPr>
              <a:t>ô được triển khai xoay quanh phát hiện nào? Theo bạn, vì sao phát hiện này lại dẫn dắt nhân vật trữ tình sang “xin nước nhà bên”?</a:t>
            </a:r>
          </a:p>
          <a:p>
            <a:pPr algn="just">
              <a:lnSpc>
                <a:spcPct val="125000"/>
              </a:lnSpc>
            </a:pPr>
            <a:r>
              <a:rPr lang="vi-VN" sz="2400">
                <a:solidFill>
                  <a:srgbClr val="002060"/>
                </a:solidFill>
              </a:rPr>
              <a:t>      + Từ những đặc điểm thường được liên hệ khi hình dung về “con ốc” và “núi Phu-gi”, hãy nhận xét về tương quan giữa hai hình ảnh này.    </a:t>
            </a:r>
            <a:endParaRPr lang="en-US" sz="2667">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91</a:t>
            </a:fld>
            <a:endParaRPr lang="en-US"/>
          </a:p>
        </p:txBody>
      </p:sp>
    </p:spTree>
    <p:extLst>
      <p:ext uri="{BB962C8B-B14F-4D97-AF65-F5344CB8AC3E}">
        <p14:creationId xmlns:p14="http://schemas.microsoft.com/office/powerpoint/2010/main" val="702460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0801"/>
            <a:ext cx="12198284" cy="729880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904567" y="648927"/>
            <a:ext cx="10510685" cy="5170646"/>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800" b="1">
                <a:solidFill>
                  <a:srgbClr val="002060"/>
                </a:solidFill>
                <a:cs typeface="Arial" panose="020B0604020202020204" pitchFamily="34" charset="0"/>
              </a:rPr>
              <a:t>MỘT SỐ CÂU HỎI SAU KHI ĐỌC </a:t>
            </a:r>
            <a:r>
              <a:rPr lang="en-US" sz="2800" b="1">
                <a:solidFill>
                  <a:srgbClr val="002060"/>
                </a:solidFill>
                <a:cs typeface="Times New Roman" pitchFamily="18" charset="0"/>
              </a:rPr>
              <a:t>VĂN BẢN THƠ</a:t>
            </a:r>
            <a:r>
              <a:rPr lang="vi-VN" sz="2400">
                <a:solidFill>
                  <a:srgbClr val="002060"/>
                </a:solidFill>
                <a:cs typeface="Arial" panose="020B0604020202020204" pitchFamily="34" charset="0"/>
              </a:rPr>
              <a:t>      </a:t>
            </a:r>
            <a:endParaRPr lang="en-US" sz="2400">
              <a:solidFill>
                <a:srgbClr val="002060"/>
              </a:solidFill>
              <a:cs typeface="Arial" panose="020B0604020202020204" pitchFamily="34" charset="0"/>
            </a:endParaRPr>
          </a:p>
          <a:p>
            <a:pPr algn="just">
              <a:lnSpc>
                <a:spcPct val="150000"/>
              </a:lnSpc>
            </a:pPr>
            <a:r>
              <a:rPr lang="en-US" sz="2400">
                <a:solidFill>
                  <a:srgbClr val="002060"/>
                </a:solidFill>
                <a:cs typeface="Arial" panose="020B0604020202020204" pitchFamily="34" charset="0"/>
              </a:rPr>
              <a:t>     – </a:t>
            </a:r>
            <a:r>
              <a:rPr lang="en-US" sz="2400">
                <a:solidFill>
                  <a:srgbClr val="002060"/>
                </a:solidFill>
              </a:rPr>
              <a:t>VB </a:t>
            </a:r>
            <a:r>
              <a:rPr lang="vi-VN" sz="2400" i="1">
                <a:solidFill>
                  <a:srgbClr val="002060"/>
                </a:solidFill>
              </a:rPr>
              <a:t>Thu hứng </a:t>
            </a:r>
            <a:r>
              <a:rPr lang="vi-VN" sz="2400">
                <a:solidFill>
                  <a:srgbClr val="002060"/>
                </a:solidFill>
              </a:rPr>
              <a:t>(Đỗ Phủ):</a:t>
            </a:r>
          </a:p>
          <a:p>
            <a:pPr algn="just">
              <a:lnSpc>
                <a:spcPct val="125000"/>
              </a:lnSpc>
            </a:pPr>
            <a:r>
              <a:rPr lang="vi-VN" sz="2400">
                <a:solidFill>
                  <a:srgbClr val="002060"/>
                </a:solidFill>
                <a:cs typeface="Arial" panose="020B0604020202020204" pitchFamily="34" charset="0"/>
              </a:rPr>
              <a:t>     + </a:t>
            </a:r>
            <a:r>
              <a:rPr lang="en-US" sz="2400" err="1">
                <a:solidFill>
                  <a:srgbClr val="002060"/>
                </a:solidFill>
              </a:rPr>
              <a:t>Mô</a:t>
            </a:r>
            <a:r>
              <a:rPr lang="en-US" sz="2400">
                <a:solidFill>
                  <a:srgbClr val="002060"/>
                </a:solidFill>
              </a:rPr>
              <a:t> </a:t>
            </a:r>
            <a:r>
              <a:rPr lang="en-US" sz="2400" err="1">
                <a:solidFill>
                  <a:srgbClr val="002060"/>
                </a:solidFill>
              </a:rPr>
              <a:t>tả</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số</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điểm</a:t>
            </a:r>
            <a:r>
              <a:rPr lang="en-US" sz="2400">
                <a:solidFill>
                  <a:srgbClr val="002060"/>
                </a:solidFill>
              </a:rPr>
              <a:t> </a:t>
            </a:r>
            <a:r>
              <a:rPr lang="en-US" sz="2400" err="1">
                <a:solidFill>
                  <a:srgbClr val="002060"/>
                </a:solidFill>
              </a:rPr>
              <a:t>cơ</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Đường</a:t>
            </a:r>
            <a:r>
              <a:rPr lang="en-US" sz="2400">
                <a:solidFill>
                  <a:srgbClr val="002060"/>
                </a:solidFill>
              </a:rPr>
              <a:t> </a:t>
            </a:r>
            <a:r>
              <a:rPr lang="en-US" sz="2400" err="1">
                <a:solidFill>
                  <a:srgbClr val="002060"/>
                </a:solidFill>
              </a:rPr>
              <a:t>luật</a:t>
            </a:r>
            <a:r>
              <a:rPr lang="en-US" sz="2400">
                <a:solidFill>
                  <a:srgbClr val="002060"/>
                </a:solidFill>
              </a:rPr>
              <a:t> (</a:t>
            </a:r>
            <a:r>
              <a:rPr lang="en-US" sz="2400" err="1">
                <a:solidFill>
                  <a:srgbClr val="002060"/>
                </a:solidFill>
              </a:rPr>
              <a:t>bố</a:t>
            </a:r>
            <a:r>
              <a:rPr lang="en-US" sz="2400">
                <a:solidFill>
                  <a:srgbClr val="002060"/>
                </a:solidFill>
              </a:rPr>
              <a:t> </a:t>
            </a:r>
            <a:r>
              <a:rPr lang="en-US" sz="2400" err="1">
                <a:solidFill>
                  <a:srgbClr val="002060"/>
                </a:solidFill>
              </a:rPr>
              <a:t>cục</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gieo</a:t>
            </a:r>
            <a:r>
              <a:rPr lang="en-US" sz="2400">
                <a:solidFill>
                  <a:srgbClr val="002060"/>
                </a:solidFill>
              </a:rPr>
              <a:t> </a:t>
            </a:r>
            <a:r>
              <a:rPr lang="en-US" sz="2400" err="1">
                <a:solidFill>
                  <a:srgbClr val="002060"/>
                </a:solidFill>
              </a:rPr>
              <a:t>vần</a:t>
            </a:r>
            <a:r>
              <a:rPr lang="en-US" sz="2400">
                <a:solidFill>
                  <a:srgbClr val="002060"/>
                </a:solidFill>
              </a:rPr>
              <a:t>, </a:t>
            </a:r>
            <a:r>
              <a:rPr lang="en-US" sz="2400" err="1">
                <a:solidFill>
                  <a:srgbClr val="002060"/>
                </a:solidFill>
              </a:rPr>
              <a:t>luật</a:t>
            </a:r>
            <a:r>
              <a:rPr lang="en-US" sz="2400">
                <a:solidFill>
                  <a:srgbClr val="002060"/>
                </a:solidFill>
              </a:rPr>
              <a:t> </a:t>
            </a:r>
            <a:r>
              <a:rPr lang="en-US" sz="2400" err="1">
                <a:solidFill>
                  <a:srgbClr val="002060"/>
                </a:solidFill>
              </a:rPr>
              <a:t>bằng</a:t>
            </a:r>
            <a:r>
              <a:rPr lang="en-US" sz="2400">
                <a:solidFill>
                  <a:srgbClr val="002060"/>
                </a:solidFill>
              </a:rPr>
              <a:t> – </a:t>
            </a:r>
            <a:r>
              <a:rPr lang="en-US" sz="2400" err="1">
                <a:solidFill>
                  <a:srgbClr val="002060"/>
                </a:solidFill>
              </a:rPr>
              <a:t>trắc</a:t>
            </a:r>
            <a:r>
              <a:rPr lang="en-US" sz="2400">
                <a:solidFill>
                  <a:srgbClr val="002060"/>
                </a:solidFill>
              </a:rPr>
              <a:t>, </a:t>
            </a:r>
            <a:r>
              <a:rPr lang="en-US" sz="2400" err="1">
                <a:solidFill>
                  <a:srgbClr val="002060"/>
                </a:solidFill>
              </a:rPr>
              <a:t>phép</a:t>
            </a:r>
            <a:r>
              <a:rPr lang="en-US" sz="2400">
                <a:solidFill>
                  <a:srgbClr val="002060"/>
                </a:solidFill>
              </a:rPr>
              <a:t> </a:t>
            </a:r>
            <a:r>
              <a:rPr lang="en-US" sz="2400" err="1">
                <a:solidFill>
                  <a:srgbClr val="002060"/>
                </a:solidFill>
              </a:rPr>
              <a:t>đối</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 </a:t>
            </a:r>
            <a:r>
              <a:rPr lang="en-US" sz="2400" i="1">
                <a:solidFill>
                  <a:srgbClr val="002060"/>
                </a:solidFill>
              </a:rPr>
              <a:t>Thu </a:t>
            </a:r>
            <a:r>
              <a:rPr lang="en-US" sz="2400" i="1" err="1">
                <a:solidFill>
                  <a:srgbClr val="002060"/>
                </a:solidFill>
              </a:rPr>
              <a:t>hứng</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Đối</a:t>
            </a:r>
            <a:r>
              <a:rPr lang="en-US" sz="2400">
                <a:solidFill>
                  <a:srgbClr val="002060"/>
                </a:solidFill>
              </a:rPr>
              <a:t> </a:t>
            </a:r>
            <a:r>
              <a:rPr lang="en-US" sz="2400" err="1">
                <a:solidFill>
                  <a:srgbClr val="002060"/>
                </a:solidFill>
              </a:rPr>
              <a:t>chiếu</a:t>
            </a:r>
            <a:r>
              <a:rPr lang="en-US" sz="2400">
                <a:solidFill>
                  <a:srgbClr val="002060"/>
                </a:solidFill>
              </a:rPr>
              <a:t> </a:t>
            </a:r>
            <a:r>
              <a:rPr lang="en-US" sz="2400" err="1">
                <a:solidFill>
                  <a:srgbClr val="002060"/>
                </a:solidFill>
              </a:rPr>
              <a:t>hai</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dịch</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nguyên</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thông</a:t>
            </a:r>
            <a:r>
              <a:rPr lang="en-US" sz="2400">
                <a:solidFill>
                  <a:srgbClr val="002060"/>
                </a:solidFill>
              </a:rPr>
              <a:t> qua </a:t>
            </a:r>
            <a:r>
              <a:rPr lang="en-US" sz="2400" err="1">
                <a:solidFill>
                  <a:srgbClr val="002060"/>
                </a:solidFill>
              </a:rPr>
              <a:t>bản</a:t>
            </a:r>
            <a:r>
              <a:rPr lang="en-US" sz="2400">
                <a:solidFill>
                  <a:srgbClr val="002060"/>
                </a:solidFill>
              </a:rPr>
              <a:t> </a:t>
            </a:r>
            <a:r>
              <a:rPr lang="en-US" sz="2400" err="1">
                <a:solidFill>
                  <a:srgbClr val="002060"/>
                </a:solidFill>
              </a:rPr>
              <a:t>dịch</a:t>
            </a:r>
            <a:r>
              <a:rPr lang="en-US" sz="2400">
                <a:solidFill>
                  <a:srgbClr val="002060"/>
                </a:solidFill>
              </a:rPr>
              <a:t> </a:t>
            </a:r>
            <a:r>
              <a:rPr lang="en-US" sz="2400" err="1">
                <a:solidFill>
                  <a:srgbClr val="002060"/>
                </a:solidFill>
              </a:rPr>
              <a:t>nghĩa</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chỉ</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chỗ</a:t>
            </a:r>
            <a:r>
              <a:rPr lang="en-US" sz="2400">
                <a:solidFill>
                  <a:srgbClr val="002060"/>
                </a:solidFill>
              </a:rPr>
              <a:t> </a:t>
            </a:r>
            <a:r>
              <a:rPr lang="en-US" sz="2400" err="1">
                <a:solidFill>
                  <a:srgbClr val="002060"/>
                </a:solidFill>
              </a:rPr>
              <a:t>hai</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dịch</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chưa</a:t>
            </a:r>
            <a:r>
              <a:rPr lang="en-US" sz="2400">
                <a:solidFill>
                  <a:srgbClr val="002060"/>
                </a:solidFill>
              </a:rPr>
              <a:t> </a:t>
            </a:r>
            <a:r>
              <a:rPr lang="en-US" sz="2400" err="1">
                <a:solidFill>
                  <a:srgbClr val="002060"/>
                </a:solidFill>
              </a:rPr>
              <a:t>diễn</a:t>
            </a:r>
            <a:r>
              <a:rPr lang="en-US" sz="2400">
                <a:solidFill>
                  <a:srgbClr val="002060"/>
                </a:solidFill>
              </a:rPr>
              <a:t> </a:t>
            </a:r>
            <a:r>
              <a:rPr lang="en-US" sz="2400" err="1">
                <a:solidFill>
                  <a:srgbClr val="002060"/>
                </a:solidFill>
              </a:rPr>
              <a:t>đạt</a:t>
            </a:r>
            <a:r>
              <a:rPr lang="en-US" sz="2400">
                <a:solidFill>
                  <a:srgbClr val="002060"/>
                </a:solidFill>
              </a:rPr>
              <a:t> </a:t>
            </a:r>
            <a:r>
              <a:rPr lang="en-US" sz="2400" err="1">
                <a:solidFill>
                  <a:srgbClr val="002060"/>
                </a:solidFill>
              </a:rPr>
              <a:t>hết</a:t>
            </a:r>
            <a:r>
              <a:rPr lang="en-US" sz="2400">
                <a:solidFill>
                  <a:srgbClr val="002060"/>
                </a:solidFill>
              </a:rPr>
              <a:t> </a:t>
            </a:r>
            <a:r>
              <a:rPr lang="en-US" sz="2400" err="1">
                <a:solidFill>
                  <a:srgbClr val="002060"/>
                </a:solidFill>
              </a:rPr>
              <a:t>sắc</a:t>
            </a:r>
            <a:r>
              <a:rPr lang="en-US" sz="2400">
                <a:solidFill>
                  <a:srgbClr val="002060"/>
                </a:solidFill>
              </a:rPr>
              <a:t> </a:t>
            </a:r>
            <a:r>
              <a:rPr lang="en-US" sz="2400" err="1">
                <a:solidFill>
                  <a:srgbClr val="002060"/>
                </a:solidFill>
              </a:rPr>
              <a:t>thái</a:t>
            </a:r>
            <a:r>
              <a:rPr lang="en-US" sz="2400">
                <a:solidFill>
                  <a:srgbClr val="002060"/>
                </a:solidFill>
              </a:rPr>
              <a:t> </a:t>
            </a:r>
            <a:r>
              <a:rPr lang="en-US" sz="2400" err="1">
                <a:solidFill>
                  <a:srgbClr val="002060"/>
                </a:solidFill>
              </a:rPr>
              <a:t>và</a:t>
            </a:r>
            <a:r>
              <a:rPr lang="en-US" sz="2400">
                <a:solidFill>
                  <a:srgbClr val="002060"/>
                </a:solidFill>
              </a:rPr>
              <a:t> ý </a:t>
            </a:r>
            <a:r>
              <a:rPr lang="en-US" sz="2400" err="1">
                <a:solidFill>
                  <a:srgbClr val="002060"/>
                </a:solidFill>
              </a:rPr>
              <a:t>nghĩa</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nguyên</a:t>
            </a:r>
            <a:r>
              <a:rPr lang="en-US" sz="2400">
                <a:solidFill>
                  <a:srgbClr val="002060"/>
                </a:solidFill>
              </a:rPr>
              <a:t> </a:t>
            </a:r>
            <a:r>
              <a:rPr lang="en-US" sz="2400" err="1">
                <a:solidFill>
                  <a:srgbClr val="002060"/>
                </a:solidFill>
              </a:rPr>
              <a:t>văn</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Những</a:t>
            </a:r>
            <a:r>
              <a:rPr lang="en-US" sz="2400">
                <a:solidFill>
                  <a:srgbClr val="002060"/>
                </a:solidFill>
              </a:rPr>
              <a:t> </a:t>
            </a:r>
            <a:r>
              <a:rPr lang="en-US" sz="2400" err="1">
                <a:solidFill>
                  <a:srgbClr val="002060"/>
                </a:solidFill>
              </a:rPr>
              <a:t>hình</a:t>
            </a:r>
            <a:r>
              <a:rPr lang="en-US" sz="2400">
                <a:solidFill>
                  <a:srgbClr val="002060"/>
                </a:solidFill>
              </a:rPr>
              <a:t> </a:t>
            </a:r>
            <a:r>
              <a:rPr lang="en-US" sz="2400" err="1">
                <a:solidFill>
                  <a:srgbClr val="002060"/>
                </a:solidFill>
              </a:rPr>
              <a:t>ảnh</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dùng</a:t>
            </a:r>
            <a:r>
              <a:rPr lang="en-US" sz="2400">
                <a:solidFill>
                  <a:srgbClr val="002060"/>
                </a:solidFill>
              </a:rPr>
              <a:t> </a:t>
            </a:r>
            <a:r>
              <a:rPr lang="en-US" sz="2400" err="1">
                <a:solidFill>
                  <a:srgbClr val="002060"/>
                </a:solidFill>
              </a:rPr>
              <a:t>để</a:t>
            </a:r>
            <a:r>
              <a:rPr lang="en-US" sz="2400">
                <a:solidFill>
                  <a:srgbClr val="002060"/>
                </a:solidFill>
              </a:rPr>
              <a:t> </a:t>
            </a:r>
            <a:r>
              <a:rPr lang="en-US" sz="2400" err="1">
                <a:solidFill>
                  <a:srgbClr val="002060"/>
                </a:solidFill>
              </a:rPr>
              <a:t>gợi</a:t>
            </a:r>
            <a:r>
              <a:rPr lang="en-US" sz="2400">
                <a:solidFill>
                  <a:srgbClr val="002060"/>
                </a:solidFill>
              </a:rPr>
              <a:t> </a:t>
            </a:r>
            <a:r>
              <a:rPr lang="en-US" sz="2400" err="1">
                <a:solidFill>
                  <a:srgbClr val="002060"/>
                </a:solidFill>
              </a:rPr>
              <a:t>không</a:t>
            </a:r>
            <a:r>
              <a:rPr lang="en-US" sz="2400">
                <a:solidFill>
                  <a:srgbClr val="002060"/>
                </a:solidFill>
              </a:rPr>
              <a:t> </a:t>
            </a:r>
            <a:r>
              <a:rPr lang="en-US" sz="2400" err="1">
                <a:solidFill>
                  <a:srgbClr val="002060"/>
                </a:solidFill>
              </a:rPr>
              <a:t>khí</a:t>
            </a:r>
            <a:r>
              <a:rPr lang="en-US" sz="2400">
                <a:solidFill>
                  <a:srgbClr val="002060"/>
                </a:solidFill>
              </a:rPr>
              <a:t> </a:t>
            </a:r>
            <a:r>
              <a:rPr lang="en-US" sz="2400" err="1">
                <a:solidFill>
                  <a:srgbClr val="002060"/>
                </a:solidFill>
              </a:rPr>
              <a:t>cảnh</a:t>
            </a:r>
            <a:r>
              <a:rPr lang="en-US" sz="2400">
                <a:solidFill>
                  <a:srgbClr val="002060"/>
                </a:solidFill>
              </a:rPr>
              <a:t> </a:t>
            </a:r>
            <a:r>
              <a:rPr lang="en-US" sz="2400" err="1">
                <a:solidFill>
                  <a:srgbClr val="002060"/>
                </a:solidFill>
              </a:rPr>
              <a:t>thu</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bốn</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đầu</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Khung</a:t>
            </a:r>
            <a:r>
              <a:rPr lang="en-US" sz="2400">
                <a:solidFill>
                  <a:srgbClr val="002060"/>
                </a:solidFill>
              </a:rPr>
              <a:t> </a:t>
            </a:r>
            <a:r>
              <a:rPr lang="en-US" sz="2400" err="1">
                <a:solidFill>
                  <a:srgbClr val="002060"/>
                </a:solidFill>
              </a:rPr>
              <a:t>cảnh</a:t>
            </a:r>
            <a:r>
              <a:rPr lang="en-US" sz="2400">
                <a:solidFill>
                  <a:srgbClr val="002060"/>
                </a:solidFill>
              </a:rPr>
              <a:t> </a:t>
            </a:r>
            <a:r>
              <a:rPr lang="en-US" sz="2400" err="1">
                <a:solidFill>
                  <a:srgbClr val="002060"/>
                </a:solidFill>
              </a:rPr>
              <a:t>mùa</a:t>
            </a:r>
            <a:r>
              <a:rPr lang="en-US" sz="2400">
                <a:solidFill>
                  <a:srgbClr val="002060"/>
                </a:solidFill>
              </a:rPr>
              <a:t> </a:t>
            </a:r>
            <a:r>
              <a:rPr lang="en-US" sz="2400" err="1">
                <a:solidFill>
                  <a:srgbClr val="002060"/>
                </a:solidFill>
              </a:rPr>
              <a:t>thu</a:t>
            </a:r>
            <a:r>
              <a:rPr lang="en-US" sz="2400">
                <a:solidFill>
                  <a:srgbClr val="002060"/>
                </a:solidFill>
              </a:rPr>
              <a:t> </a:t>
            </a:r>
            <a:r>
              <a:rPr lang="en-US" sz="2400" err="1">
                <a:solidFill>
                  <a:srgbClr val="002060"/>
                </a:solidFill>
              </a:rPr>
              <a:t>này</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gợi</a:t>
            </a:r>
            <a:r>
              <a:rPr lang="en-US"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ấn</a:t>
            </a:r>
            <a:r>
              <a:rPr lang="en-US" sz="2400">
                <a:solidFill>
                  <a:srgbClr val="002060"/>
                </a:solidFill>
              </a:rPr>
              <a:t> </a:t>
            </a:r>
            <a:r>
              <a:rPr lang="en-US" sz="2400" err="1">
                <a:solidFill>
                  <a:srgbClr val="002060"/>
                </a:solidFill>
              </a:rPr>
              <a:t>tượng</a:t>
            </a:r>
            <a:r>
              <a:rPr lang="en-US" sz="2400">
                <a:solidFill>
                  <a:srgbClr val="002060"/>
                </a:solidFill>
              </a:rPr>
              <a:t> </a:t>
            </a:r>
            <a:r>
              <a:rPr lang="en-US" sz="2400" err="1">
                <a:solidFill>
                  <a:srgbClr val="002060"/>
                </a:solidFill>
              </a:rPr>
              <a:t>gì</a:t>
            </a:r>
            <a:r>
              <a:rPr lang="en-US" sz="2400">
                <a:solidFill>
                  <a:srgbClr val="002060"/>
                </a:solidFill>
              </a:rPr>
              <a:t>?</a:t>
            </a:r>
            <a:endParaRPr lang="vi-VN" sz="240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92</a:t>
            </a:fld>
            <a:endParaRPr lang="en-US"/>
          </a:p>
        </p:txBody>
      </p:sp>
    </p:spTree>
    <p:extLst>
      <p:ext uri="{BB962C8B-B14F-4D97-AF65-F5344CB8AC3E}">
        <p14:creationId xmlns:p14="http://schemas.microsoft.com/office/powerpoint/2010/main" val="10706914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4249"/>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60386" y="877838"/>
            <a:ext cx="10717162" cy="5632311"/>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800" b="1">
                <a:solidFill>
                  <a:srgbClr val="002060"/>
                </a:solidFill>
                <a:cs typeface="Arial" panose="020B0604020202020204" pitchFamily="34" charset="0"/>
              </a:rPr>
              <a:t>MỘT SỐ CÂU HỎI SAU KHI ĐỌC </a:t>
            </a:r>
            <a:r>
              <a:rPr lang="en-US" sz="2800" b="1">
                <a:solidFill>
                  <a:srgbClr val="002060"/>
                </a:solidFill>
                <a:cs typeface="Times New Roman" pitchFamily="18" charset="0"/>
              </a:rPr>
              <a:t>VĂN BẢN THƠ</a:t>
            </a:r>
            <a:r>
              <a:rPr lang="vi-VN" sz="2400">
                <a:solidFill>
                  <a:srgbClr val="002060"/>
                </a:solidFill>
                <a:latin typeface="Arial" panose="020B0604020202020204" pitchFamily="34" charset="0"/>
                <a:cs typeface="Arial" panose="020B0604020202020204" pitchFamily="34" charset="0"/>
              </a:rPr>
              <a:t>    </a:t>
            </a:r>
            <a:endParaRPr lang="en-US" sz="2400">
              <a:solidFill>
                <a:srgbClr val="002060"/>
              </a:solidFill>
              <a:latin typeface="Arial" panose="020B0604020202020204" pitchFamily="34" charset="0"/>
              <a:cs typeface="Arial" panose="020B0604020202020204" pitchFamily="34" charset="0"/>
            </a:endParaRPr>
          </a:p>
          <a:p>
            <a:pPr algn="just">
              <a:lnSpc>
                <a:spcPct val="150000"/>
              </a:lnSpc>
            </a:pPr>
            <a:r>
              <a:rPr lang="en-US" sz="2400">
                <a:solidFill>
                  <a:srgbClr val="002060"/>
                </a:solidFill>
                <a:latin typeface="Arial" panose="020B0604020202020204" pitchFamily="34" charset="0"/>
                <a:cs typeface="Arial" panose="020B0604020202020204" pitchFamily="34" charset="0"/>
              </a:rPr>
              <a:t>    </a:t>
            </a:r>
            <a:r>
              <a:rPr lang="en-US" sz="2400">
                <a:solidFill>
                  <a:srgbClr val="002060"/>
                </a:solidFill>
                <a:cs typeface="Arial" panose="020B0604020202020204" pitchFamily="34" charset="0"/>
              </a:rPr>
              <a:t>– </a:t>
            </a:r>
            <a:r>
              <a:rPr lang="en-US" sz="2400">
                <a:solidFill>
                  <a:srgbClr val="002060"/>
                </a:solidFill>
              </a:rPr>
              <a:t>VB </a:t>
            </a:r>
            <a:r>
              <a:rPr lang="vi-VN" sz="2400" i="1">
                <a:solidFill>
                  <a:srgbClr val="002060"/>
                </a:solidFill>
              </a:rPr>
              <a:t>Thu hứng </a:t>
            </a:r>
            <a:r>
              <a:rPr lang="vi-VN" sz="2400">
                <a:solidFill>
                  <a:srgbClr val="002060"/>
                </a:solidFill>
              </a:rPr>
              <a:t>(Đỗ Phủ):</a:t>
            </a:r>
          </a:p>
          <a:p>
            <a:pPr algn="just">
              <a:lnSpc>
                <a:spcPct val="125000"/>
              </a:lnSpc>
            </a:pPr>
            <a:r>
              <a:rPr lang="vi-VN" sz="2400">
                <a:solidFill>
                  <a:srgbClr val="002060"/>
                </a:solidFill>
                <a:cs typeface="Arial" panose="020B0604020202020204" pitchFamily="34" charset="0"/>
              </a:rPr>
              <a:t>    +</a:t>
            </a:r>
            <a:r>
              <a:rPr lang="vi-VN" sz="2400">
                <a:solidFill>
                  <a:srgbClr val="002060"/>
                </a:solidFill>
              </a:rPr>
              <a:t> </a:t>
            </a:r>
            <a:r>
              <a:rPr lang="en-US" sz="2400">
                <a:solidFill>
                  <a:srgbClr val="002060"/>
                </a:solidFill>
              </a:rPr>
              <a:t>Qua </a:t>
            </a:r>
            <a:r>
              <a:rPr lang="en-US" sz="2400" err="1">
                <a:solidFill>
                  <a:srgbClr val="002060"/>
                </a:solidFill>
              </a:rPr>
              <a:t>các</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hình</a:t>
            </a:r>
            <a:r>
              <a:rPr lang="en-US" sz="2400">
                <a:solidFill>
                  <a:srgbClr val="002060"/>
                </a:solidFill>
              </a:rPr>
              <a:t> </a:t>
            </a:r>
            <a:r>
              <a:rPr lang="en-US" sz="2400" err="1">
                <a:solidFill>
                  <a:srgbClr val="002060"/>
                </a:solidFill>
              </a:rPr>
              <a:t>ảnh</a:t>
            </a:r>
            <a:r>
              <a:rPr lang="en-US" sz="2400">
                <a:solidFill>
                  <a:srgbClr val="002060"/>
                </a:solidFill>
              </a:rPr>
              <a:t> ở </a:t>
            </a:r>
            <a:r>
              <a:rPr lang="en-US" sz="2400" err="1">
                <a:solidFill>
                  <a:srgbClr val="002060"/>
                </a:solidFill>
              </a:rPr>
              <a:t>hai</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thơ</a:t>
            </a:r>
            <a:r>
              <a:rPr lang="en-US" sz="2400">
                <a:solidFill>
                  <a:srgbClr val="002060"/>
                </a:solidFill>
              </a:rPr>
              <a:t> 5 – 6, </a:t>
            </a:r>
            <a:r>
              <a:rPr lang="en-US" sz="2400" err="1">
                <a:solidFill>
                  <a:srgbClr val="002060"/>
                </a:solidFill>
              </a:rPr>
              <a:t>người</a:t>
            </a:r>
            <a:r>
              <a:rPr lang="en-US" sz="2400">
                <a:solidFill>
                  <a:srgbClr val="002060"/>
                </a:solidFill>
              </a:rPr>
              <a:t> </a:t>
            </a:r>
            <a:r>
              <a:rPr lang="en-US" sz="2400" err="1">
                <a:solidFill>
                  <a:srgbClr val="002060"/>
                </a:solidFill>
              </a:rPr>
              <a:t>đọc</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biết</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điều</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trữ</a:t>
            </a:r>
            <a:r>
              <a:rPr lang="en-US" sz="2400">
                <a:solidFill>
                  <a:srgbClr val="002060"/>
                </a:solidFill>
              </a:rPr>
              <a:t> </a:t>
            </a:r>
            <a:r>
              <a:rPr lang="en-US" sz="2400" err="1">
                <a:solidFill>
                  <a:srgbClr val="002060"/>
                </a:solidFill>
              </a:rPr>
              <a:t>tình</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Việc</a:t>
            </a:r>
            <a:r>
              <a:rPr lang="en-US" sz="2400">
                <a:solidFill>
                  <a:srgbClr val="002060"/>
                </a:solidFill>
              </a:rPr>
              <a:t> </a:t>
            </a:r>
            <a:r>
              <a:rPr lang="en-US" sz="2400" err="1">
                <a:solidFill>
                  <a:srgbClr val="002060"/>
                </a:solidFill>
              </a:rPr>
              <a:t>mô</a:t>
            </a:r>
            <a:r>
              <a:rPr lang="en-US" sz="2400">
                <a:solidFill>
                  <a:srgbClr val="002060"/>
                </a:solidFill>
              </a:rPr>
              <a:t> </a:t>
            </a:r>
            <a:r>
              <a:rPr lang="en-US" sz="2400" err="1">
                <a:solidFill>
                  <a:srgbClr val="002060"/>
                </a:solidFill>
              </a:rPr>
              <a:t>tả</a:t>
            </a:r>
            <a:r>
              <a:rPr lang="en-US" sz="2400">
                <a:solidFill>
                  <a:srgbClr val="002060"/>
                </a:solidFill>
              </a:rPr>
              <a:t> </a:t>
            </a:r>
            <a:r>
              <a:rPr lang="en-US" sz="2400" err="1">
                <a:solidFill>
                  <a:srgbClr val="002060"/>
                </a:solidFill>
              </a:rPr>
              <a:t>khung</a:t>
            </a:r>
            <a:r>
              <a:rPr lang="en-US" sz="2400">
                <a:solidFill>
                  <a:srgbClr val="002060"/>
                </a:solidFill>
              </a:rPr>
              <a:t> </a:t>
            </a:r>
            <a:r>
              <a:rPr lang="en-US" sz="2400" err="1">
                <a:solidFill>
                  <a:srgbClr val="002060"/>
                </a:solidFill>
              </a:rPr>
              <a:t>cảnh</a:t>
            </a:r>
            <a:r>
              <a:rPr lang="en-US" sz="2400">
                <a:solidFill>
                  <a:srgbClr val="002060"/>
                </a:solidFill>
              </a:rPr>
              <a:t> </a:t>
            </a:r>
            <a:r>
              <a:rPr lang="en-US" sz="2400" err="1">
                <a:solidFill>
                  <a:srgbClr val="002060"/>
                </a:solidFill>
              </a:rPr>
              <a:t>sinh</a:t>
            </a:r>
            <a:r>
              <a:rPr lang="en-US" sz="2400">
                <a:solidFill>
                  <a:srgbClr val="002060"/>
                </a:solidFill>
              </a:rPr>
              <a:t> </a:t>
            </a:r>
            <a:r>
              <a:rPr lang="en-US" sz="2400" err="1">
                <a:solidFill>
                  <a:srgbClr val="002060"/>
                </a:solidFill>
              </a:rPr>
              <a:t>hoạt</a:t>
            </a:r>
            <a:r>
              <a:rPr lang="en-US" sz="2400">
                <a:solidFill>
                  <a:srgbClr val="002060"/>
                </a:solidFill>
              </a:rPr>
              <a:t> </a:t>
            </a:r>
            <a:r>
              <a:rPr lang="en-US" sz="2400" err="1">
                <a:solidFill>
                  <a:srgbClr val="002060"/>
                </a:solidFill>
              </a:rPr>
              <a:t>của</a:t>
            </a:r>
            <a:r>
              <a:rPr lang="en-US" sz="2400">
                <a:solidFill>
                  <a:srgbClr val="002060"/>
                </a:solidFill>
              </a:rPr>
              <a:t> con </a:t>
            </a:r>
            <a:r>
              <a:rPr lang="en-US" sz="2400" err="1">
                <a:solidFill>
                  <a:srgbClr val="002060"/>
                </a:solidFill>
              </a:rPr>
              <a:t>người</a:t>
            </a:r>
            <a:r>
              <a:rPr lang="en-US" sz="2400">
                <a:solidFill>
                  <a:srgbClr val="002060"/>
                </a:solidFill>
              </a:rPr>
              <a:t> ở </a:t>
            </a:r>
            <a:r>
              <a:rPr lang="en-US" sz="2400" err="1">
                <a:solidFill>
                  <a:srgbClr val="002060"/>
                </a:solidFill>
              </a:rPr>
              <a:t>hai</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có</a:t>
            </a:r>
            <a:r>
              <a:rPr lang="en-US" sz="2400">
                <a:solidFill>
                  <a:srgbClr val="002060"/>
                </a:solidFill>
              </a:rPr>
              <a:t> ý </a:t>
            </a:r>
            <a:r>
              <a:rPr lang="en-US" sz="2400" err="1">
                <a:solidFill>
                  <a:srgbClr val="002060"/>
                </a:solidFill>
              </a:rPr>
              <a:t>nghĩa</a:t>
            </a:r>
            <a:r>
              <a:rPr lang="en-US" sz="2400">
                <a:solidFill>
                  <a:srgbClr val="002060"/>
                </a:solidFill>
              </a:rPr>
              <a:t> </a:t>
            </a:r>
            <a:r>
              <a:rPr lang="en-US" sz="2400" err="1">
                <a:solidFill>
                  <a:srgbClr val="002060"/>
                </a:solidFill>
              </a:rPr>
              <a:t>như</a:t>
            </a:r>
            <a:r>
              <a:rPr lang="en-US" sz="2400">
                <a:solidFill>
                  <a:srgbClr val="002060"/>
                </a:solidFill>
              </a:rPr>
              <a:t> </a:t>
            </a:r>
            <a:r>
              <a:rPr lang="en-US" sz="2400" err="1">
                <a:solidFill>
                  <a:srgbClr val="002060"/>
                </a:solidFill>
              </a:rPr>
              <a:t>thế</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việc</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xúc</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trữ</a:t>
            </a:r>
            <a:r>
              <a:rPr lang="en-US" sz="2400">
                <a:solidFill>
                  <a:srgbClr val="002060"/>
                </a:solidFill>
              </a:rPr>
              <a:t> </a:t>
            </a:r>
            <a:r>
              <a:rPr lang="en-US" sz="2400" err="1">
                <a:solidFill>
                  <a:srgbClr val="002060"/>
                </a:solidFill>
              </a:rPr>
              <a:t>tình</a:t>
            </a:r>
            <a:r>
              <a:rPr lang="en-US" sz="2400">
                <a:solidFill>
                  <a:srgbClr val="002060"/>
                </a:solidFill>
              </a:rPr>
              <a:t>?</a:t>
            </a:r>
          </a:p>
          <a:p>
            <a:pPr algn="just">
              <a:lnSpc>
                <a:spcPct val="125000"/>
              </a:lnSpc>
            </a:pPr>
            <a:r>
              <a:rPr lang="vi-VN" sz="2400">
                <a:solidFill>
                  <a:srgbClr val="002060"/>
                </a:solidFill>
              </a:rPr>
              <a:t>     + </a:t>
            </a:r>
            <a:r>
              <a:rPr lang="en-US" sz="2400" i="1">
                <a:solidFill>
                  <a:srgbClr val="002060"/>
                </a:solidFill>
              </a:rPr>
              <a:t>Thu </a:t>
            </a:r>
            <a:r>
              <a:rPr lang="en-US" sz="2400" i="1" err="1">
                <a:solidFill>
                  <a:srgbClr val="002060"/>
                </a:solidFill>
              </a:rPr>
              <a:t>hứng</a:t>
            </a:r>
            <a:r>
              <a:rPr lang="en-US" sz="2400" i="1">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viết</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hoàn</a:t>
            </a:r>
            <a:r>
              <a:rPr lang="en-US" sz="2400">
                <a:solidFill>
                  <a:srgbClr val="002060"/>
                </a:solidFill>
              </a:rPr>
              <a:t> </a:t>
            </a:r>
            <a:r>
              <a:rPr lang="en-US" sz="2400" err="1">
                <a:solidFill>
                  <a:srgbClr val="002060"/>
                </a:solidFill>
              </a:rPr>
              <a:t>cảnh</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biệt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cuộc</a:t>
            </a:r>
            <a:r>
              <a:rPr lang="en-US" sz="2400">
                <a:solidFill>
                  <a:srgbClr val="002060"/>
                </a:solidFill>
              </a:rPr>
              <a:t> </a:t>
            </a:r>
            <a:r>
              <a:rPr lang="en-US" sz="2400" err="1">
                <a:solidFill>
                  <a:srgbClr val="002060"/>
                </a:solidFill>
              </a:rPr>
              <a:t>đời</a:t>
            </a:r>
            <a:r>
              <a:rPr lang="en-US" sz="2400">
                <a:solidFill>
                  <a:srgbClr val="002060"/>
                </a:solidFill>
              </a:rPr>
              <a:t> </a:t>
            </a:r>
            <a:r>
              <a:rPr lang="en-US" sz="2400" err="1">
                <a:solidFill>
                  <a:srgbClr val="002060"/>
                </a:solidFill>
              </a:rPr>
              <a:t>Đỗ</a:t>
            </a:r>
            <a:r>
              <a:rPr lang="en-US" sz="2400">
                <a:solidFill>
                  <a:srgbClr val="002060"/>
                </a:solidFill>
              </a:rPr>
              <a:t> </a:t>
            </a:r>
            <a:r>
              <a:rPr lang="en-US" sz="2400" err="1">
                <a:solidFill>
                  <a:srgbClr val="002060"/>
                </a:solidFill>
              </a:rPr>
              <a:t>Phủ</a:t>
            </a:r>
            <a:r>
              <a:rPr lang="en-US" sz="2400">
                <a:solidFill>
                  <a:srgbClr val="002060"/>
                </a:solidFill>
              </a:rPr>
              <a:t>. </a:t>
            </a:r>
            <a:r>
              <a:rPr lang="en-US" sz="2400" err="1">
                <a:solidFill>
                  <a:srgbClr val="002060"/>
                </a:solidFill>
              </a:rPr>
              <a:t>Phải</a:t>
            </a:r>
            <a:r>
              <a:rPr lang="en-US" sz="2400">
                <a:solidFill>
                  <a:srgbClr val="002060"/>
                </a:solidFill>
              </a:rPr>
              <a:t> </a:t>
            </a:r>
            <a:r>
              <a:rPr lang="en-US" sz="2400" err="1">
                <a:solidFill>
                  <a:srgbClr val="002060"/>
                </a:solidFill>
              </a:rPr>
              <a:t>chăng</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phẩm</a:t>
            </a:r>
            <a:r>
              <a:rPr lang="en-US" sz="2400">
                <a:solidFill>
                  <a:srgbClr val="002060"/>
                </a:solidFill>
              </a:rPr>
              <a:t> </a:t>
            </a:r>
            <a:r>
              <a:rPr lang="en-US" sz="2400" err="1">
                <a:solidFill>
                  <a:srgbClr val="002060"/>
                </a:solidFill>
              </a:rPr>
              <a:t>chỉ</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nỗi</a:t>
            </a:r>
            <a:r>
              <a:rPr lang="en-US" sz="2400">
                <a:solidFill>
                  <a:srgbClr val="002060"/>
                </a:solidFill>
              </a:rPr>
              <a:t> </a:t>
            </a:r>
            <a:r>
              <a:rPr lang="en-US" sz="2400" err="1">
                <a:solidFill>
                  <a:srgbClr val="002060"/>
                </a:solidFill>
              </a:rPr>
              <a:t>niềm</a:t>
            </a:r>
            <a:r>
              <a:rPr lang="en-US" sz="2400">
                <a:solidFill>
                  <a:srgbClr val="002060"/>
                </a:solidFill>
              </a:rPr>
              <a:t> </a:t>
            </a:r>
            <a:r>
              <a:rPr lang="en-US" sz="2400" err="1">
                <a:solidFill>
                  <a:srgbClr val="002060"/>
                </a:solidFill>
              </a:rPr>
              <a:t>thân</a:t>
            </a:r>
            <a:r>
              <a:rPr lang="en-US" sz="2400">
                <a:solidFill>
                  <a:srgbClr val="002060"/>
                </a:solidFill>
              </a:rPr>
              <a:t> </a:t>
            </a:r>
            <a:r>
              <a:rPr lang="en-US" sz="2400" err="1">
                <a:solidFill>
                  <a:srgbClr val="002060"/>
                </a:solidFill>
              </a:rPr>
              <a:t>phận</a:t>
            </a:r>
            <a:r>
              <a:rPr lang="en-US" sz="2400">
                <a:solidFill>
                  <a:srgbClr val="002060"/>
                </a:solidFill>
              </a:rPr>
              <a:t> </a:t>
            </a:r>
            <a:r>
              <a:rPr lang="en-US" sz="2400" err="1">
                <a:solidFill>
                  <a:srgbClr val="002060"/>
                </a:solidFill>
              </a:rPr>
              <a:t>cá</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nhà</a:t>
            </a:r>
            <a:r>
              <a:rPr lang="en-US" sz="2400">
                <a:solidFill>
                  <a:srgbClr val="002060"/>
                </a:solidFill>
              </a:rPr>
              <a:t> </a:t>
            </a:r>
            <a:r>
              <a:rPr lang="en-US" sz="2400" err="1">
                <a:solidFill>
                  <a:srgbClr val="002060"/>
                </a:solidFill>
              </a:rPr>
              <a:t>thơ</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Có</a:t>
            </a:r>
            <a:r>
              <a:rPr lang="en-US" sz="2400">
                <a:solidFill>
                  <a:srgbClr val="002060"/>
                </a:solidFill>
              </a:rPr>
              <a:t> ý </a:t>
            </a:r>
            <a:r>
              <a:rPr lang="en-US" sz="2400" err="1">
                <a:solidFill>
                  <a:srgbClr val="002060"/>
                </a:solidFill>
              </a:rPr>
              <a:t>kiến</a:t>
            </a:r>
            <a:r>
              <a:rPr lang="en-US"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rằng</a:t>
            </a:r>
            <a:r>
              <a:rPr lang="en-US" sz="2400">
                <a:solidFill>
                  <a:srgbClr val="002060"/>
                </a:solidFill>
              </a:rPr>
              <a:t> </a:t>
            </a:r>
            <a:r>
              <a:rPr lang="en-US" sz="2400" err="1">
                <a:solidFill>
                  <a:srgbClr val="002060"/>
                </a:solidFill>
              </a:rPr>
              <a:t>câu</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cũng</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hiện</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xúc</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mùa</a:t>
            </a:r>
            <a:r>
              <a:rPr lang="en-US" sz="2400">
                <a:solidFill>
                  <a:srgbClr val="002060"/>
                </a:solidFill>
              </a:rPr>
              <a:t> </a:t>
            </a:r>
            <a:r>
              <a:rPr lang="en-US" sz="2400" err="1">
                <a:solidFill>
                  <a:srgbClr val="002060"/>
                </a:solidFill>
              </a:rPr>
              <a:t>thu</a:t>
            </a:r>
            <a:r>
              <a:rPr lang="en-US" sz="2400">
                <a:solidFill>
                  <a:srgbClr val="002060"/>
                </a:solidFill>
              </a:rPr>
              <a:t>, </a:t>
            </a:r>
            <a:r>
              <a:rPr lang="en-US" sz="2400" err="1">
                <a:solidFill>
                  <a:srgbClr val="002060"/>
                </a:solidFill>
              </a:rPr>
              <a:t>nỗi</a:t>
            </a:r>
            <a:r>
              <a:rPr lang="en-US" sz="2400">
                <a:solidFill>
                  <a:srgbClr val="002060"/>
                </a:solidFill>
              </a:rPr>
              <a:t> </a:t>
            </a:r>
            <a:r>
              <a:rPr lang="en-US" sz="2400" err="1">
                <a:solidFill>
                  <a:srgbClr val="002060"/>
                </a:solidFill>
              </a:rPr>
              <a:t>niềm</a:t>
            </a:r>
            <a:r>
              <a:rPr lang="en-US" sz="2400">
                <a:solidFill>
                  <a:srgbClr val="002060"/>
                </a:solidFill>
              </a:rPr>
              <a:t> </a:t>
            </a:r>
            <a:r>
              <a:rPr lang="en-US" sz="2400" err="1">
                <a:solidFill>
                  <a:srgbClr val="002060"/>
                </a:solidFill>
              </a:rPr>
              <a:t>tâm</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mùa</a:t>
            </a:r>
            <a:r>
              <a:rPr lang="en-US" sz="2400">
                <a:solidFill>
                  <a:srgbClr val="002060"/>
                </a:solidFill>
              </a:rPr>
              <a:t> </a:t>
            </a:r>
            <a:r>
              <a:rPr lang="en-US" sz="2400" err="1">
                <a:solidFill>
                  <a:srgbClr val="002060"/>
                </a:solidFill>
              </a:rPr>
              <a:t>thu</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suy</a:t>
            </a:r>
            <a:r>
              <a:rPr lang="en-US" sz="2400">
                <a:solidFill>
                  <a:srgbClr val="002060"/>
                </a:solidFill>
              </a:rPr>
              <a:t> </a:t>
            </a:r>
            <a:r>
              <a:rPr lang="en-US" sz="2400" err="1">
                <a:solidFill>
                  <a:srgbClr val="002060"/>
                </a:solidFill>
              </a:rPr>
              <a:t>nghĩ</a:t>
            </a:r>
            <a:r>
              <a:rPr lang="en-US" sz="2400">
                <a:solidFill>
                  <a:srgbClr val="002060"/>
                </a:solidFill>
              </a:rPr>
              <a:t> </a:t>
            </a:r>
            <a:r>
              <a:rPr lang="en-US" sz="2400" err="1">
                <a:solidFill>
                  <a:srgbClr val="002060"/>
                </a:solidFill>
              </a:rPr>
              <a:t>gì</a:t>
            </a:r>
            <a:r>
              <a:rPr lang="en-US" sz="2400">
                <a:solidFill>
                  <a:srgbClr val="002060"/>
                </a:solidFill>
              </a:rPr>
              <a:t> </a:t>
            </a:r>
            <a:r>
              <a:rPr lang="en-US" sz="2400" err="1">
                <a:solidFill>
                  <a:srgbClr val="002060"/>
                </a:solidFill>
              </a:rPr>
              <a:t>về</a:t>
            </a:r>
            <a:r>
              <a:rPr lang="en-US" sz="2400">
                <a:solidFill>
                  <a:srgbClr val="002060"/>
                </a:solidFill>
              </a:rPr>
              <a:t> ý </a:t>
            </a:r>
            <a:r>
              <a:rPr lang="en-US" sz="2400" err="1">
                <a:solidFill>
                  <a:srgbClr val="002060"/>
                </a:solidFill>
              </a:rPr>
              <a:t>kiến</a:t>
            </a:r>
            <a:r>
              <a:rPr lang="en-US" sz="2400">
                <a:solidFill>
                  <a:srgbClr val="002060"/>
                </a:solidFill>
              </a:rPr>
              <a:t> </a:t>
            </a:r>
            <a:r>
              <a:rPr lang="en-US" sz="2400" err="1">
                <a:solidFill>
                  <a:srgbClr val="002060"/>
                </a:solidFill>
              </a:rPr>
              <a:t>này</a:t>
            </a:r>
            <a:r>
              <a:rPr lang="en-US" sz="2400">
                <a:solidFill>
                  <a:srgbClr val="002060"/>
                </a:solidFill>
              </a:rPr>
              <a:t>?</a:t>
            </a:r>
            <a:endParaRPr lang="vi-VN" sz="240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93</a:t>
            </a:fld>
            <a:endParaRPr lang="en-US"/>
          </a:p>
        </p:txBody>
      </p:sp>
    </p:spTree>
    <p:extLst>
      <p:ext uri="{BB962C8B-B14F-4D97-AF65-F5344CB8AC3E}">
        <p14:creationId xmlns:p14="http://schemas.microsoft.com/office/powerpoint/2010/main" val="2157264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658"/>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84904" y="1093774"/>
            <a:ext cx="10569677" cy="3970318"/>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800" b="1">
                <a:solidFill>
                  <a:srgbClr val="002060"/>
                </a:solidFill>
                <a:cs typeface="Arial" panose="020B0604020202020204" pitchFamily="34" charset="0"/>
              </a:rPr>
              <a:t>MỘT SỐ CÂU HỎI SAU KHI ĐỌC </a:t>
            </a:r>
            <a:r>
              <a:rPr lang="en-US" sz="2800" b="1">
                <a:solidFill>
                  <a:srgbClr val="002060"/>
                </a:solidFill>
                <a:cs typeface="Times New Roman" pitchFamily="18" charset="0"/>
              </a:rPr>
              <a:t>VĂN BẢN THƠ</a:t>
            </a:r>
            <a:endParaRPr lang="en-US" sz="2667" b="1">
              <a:solidFill>
                <a:srgbClr val="002060"/>
              </a:solidFill>
              <a:latin typeface="Arial (Body)"/>
              <a:cs typeface="Times New Roman" pitchFamily="18" charset="0"/>
            </a:endParaRPr>
          </a:p>
          <a:p>
            <a:pPr>
              <a:lnSpc>
                <a:spcPct val="125000"/>
              </a:lnSpc>
            </a:pPr>
            <a:r>
              <a:rPr lang="vi-VN" sz="2400">
                <a:solidFill>
                  <a:srgbClr val="002060"/>
                </a:solidFill>
                <a:latin typeface="Arial" panose="020B0604020202020204" pitchFamily="34" charset="0"/>
                <a:cs typeface="Arial" panose="020B0604020202020204" pitchFamily="34" charset="0"/>
              </a:rPr>
              <a:t>     </a:t>
            </a:r>
            <a:r>
              <a:rPr lang="en-US" sz="2400">
                <a:solidFill>
                  <a:srgbClr val="002060"/>
                </a:solidFill>
                <a:cs typeface="Arial" panose="020B0604020202020204" pitchFamily="34" charset="0"/>
              </a:rPr>
              <a:t>– VB </a:t>
            </a:r>
            <a:r>
              <a:rPr lang="vi-VN" sz="2400" i="1">
                <a:solidFill>
                  <a:srgbClr val="002060"/>
                </a:solidFill>
                <a:cs typeface="Arial" panose="020B0604020202020204" pitchFamily="34" charset="0"/>
              </a:rPr>
              <a:t>Mùa xuân chín </a:t>
            </a:r>
            <a:r>
              <a:rPr lang="vi-VN" sz="2400">
                <a:solidFill>
                  <a:srgbClr val="002060"/>
                </a:solidFill>
                <a:cs typeface="Arial" panose="020B0604020202020204" pitchFamily="34" charset="0"/>
              </a:rPr>
              <a:t>(</a:t>
            </a:r>
            <a:r>
              <a:rPr lang="en-US" sz="2400" err="1">
                <a:solidFill>
                  <a:srgbClr val="002060"/>
                </a:solidFill>
                <a:cs typeface="Arial" panose="020B0604020202020204" pitchFamily="34" charset="0"/>
              </a:rPr>
              <a:t>Hàn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Mặc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Tử</a:t>
            </a:r>
            <a:r>
              <a:rPr lang="vi-VN" sz="2400">
                <a:solidFill>
                  <a:srgbClr val="002060"/>
                </a:solidFill>
                <a:cs typeface="Arial" panose="020B0604020202020204" pitchFamily="34" charset="0"/>
              </a:rPr>
              <a:t>)</a:t>
            </a:r>
            <a:r>
              <a:rPr lang="en-US" sz="2400">
                <a:solidFill>
                  <a:srgbClr val="002060"/>
                </a:solidFill>
                <a:cs typeface="Arial" panose="020B0604020202020204" pitchFamily="34" charset="0"/>
              </a:rPr>
              <a:t>:</a:t>
            </a:r>
          </a:p>
          <a:p>
            <a:pPr algn="just">
              <a:lnSpc>
                <a:spcPct val="125000"/>
              </a:lnSpc>
            </a:pP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 + </a:t>
            </a:r>
            <a:r>
              <a:rPr lang="en-US" sz="2400" err="1">
                <a:solidFill>
                  <a:srgbClr val="002060"/>
                </a:solidFill>
              </a:rPr>
              <a:t>Nhan</a:t>
            </a:r>
            <a:r>
              <a:rPr lang="en-US" sz="2400">
                <a:solidFill>
                  <a:srgbClr val="002060"/>
                </a:solidFill>
              </a:rPr>
              <a:t> </a:t>
            </a:r>
            <a:r>
              <a:rPr lang="en-US" sz="2400" err="1">
                <a:solidFill>
                  <a:srgbClr val="002060"/>
                </a:solidFill>
              </a:rPr>
              <a:t>đề</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 </a:t>
            </a:r>
            <a:r>
              <a:rPr lang="en-US" sz="2400" i="1" err="1">
                <a:solidFill>
                  <a:srgbClr val="002060"/>
                </a:solidFill>
              </a:rPr>
              <a:t>Mùa</a:t>
            </a:r>
            <a:r>
              <a:rPr lang="en-US" sz="2400" i="1">
                <a:solidFill>
                  <a:srgbClr val="002060"/>
                </a:solidFill>
              </a:rPr>
              <a:t> </a:t>
            </a:r>
            <a:r>
              <a:rPr lang="en-US" sz="2400" i="1" err="1">
                <a:solidFill>
                  <a:srgbClr val="002060"/>
                </a:solidFill>
              </a:rPr>
              <a:t>xuân</a:t>
            </a:r>
            <a:r>
              <a:rPr lang="en-US" sz="2400" i="1">
                <a:solidFill>
                  <a:srgbClr val="002060"/>
                </a:solidFill>
              </a:rPr>
              <a:t> </a:t>
            </a:r>
            <a:r>
              <a:rPr lang="en-US" sz="2400" i="1" err="1">
                <a:solidFill>
                  <a:srgbClr val="002060"/>
                </a:solidFill>
              </a:rPr>
              <a:t>chín</a:t>
            </a:r>
            <a:r>
              <a:rPr lang="en-US" sz="2400" i="1">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cấu</a:t>
            </a:r>
            <a:r>
              <a:rPr lang="en-US" sz="2400">
                <a:solidFill>
                  <a:srgbClr val="002060"/>
                </a:solidFill>
              </a:rPr>
              <a:t> </a:t>
            </a:r>
            <a:r>
              <a:rPr lang="en-US" sz="2400" err="1">
                <a:solidFill>
                  <a:srgbClr val="002060"/>
                </a:solidFill>
              </a:rPr>
              <a:t>tạo</a:t>
            </a:r>
            <a:r>
              <a:rPr lang="en-US" sz="2400">
                <a:solidFill>
                  <a:srgbClr val="002060"/>
                </a:solidFill>
              </a:rPr>
              <a:t> </a:t>
            </a:r>
            <a:r>
              <a:rPr lang="en-US" sz="2400" err="1">
                <a:solidFill>
                  <a:srgbClr val="002060"/>
                </a:solidFill>
              </a:rPr>
              <a:t>bởi</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thuộc</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loại</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gợi</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liên</a:t>
            </a:r>
            <a:r>
              <a:rPr lang="en-US" sz="2400">
                <a:solidFill>
                  <a:srgbClr val="002060"/>
                </a:solidFill>
              </a:rPr>
              <a:t> </a:t>
            </a:r>
            <a:r>
              <a:rPr lang="en-US" sz="2400" err="1">
                <a:solidFill>
                  <a:srgbClr val="002060"/>
                </a:solidFill>
              </a:rPr>
              <a:t>tưởng</a:t>
            </a:r>
            <a:r>
              <a:rPr lang="en-US" sz="2400">
                <a:solidFill>
                  <a:srgbClr val="002060"/>
                </a:solidFill>
              </a:rPr>
              <a:t> </a:t>
            </a:r>
            <a:r>
              <a:rPr lang="en-US" sz="2400" err="1">
                <a:solidFill>
                  <a:srgbClr val="002060"/>
                </a:solidFill>
              </a:rPr>
              <a:t>gì</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Trạng</a:t>
            </a:r>
            <a:r>
              <a:rPr lang="en-US" sz="2400">
                <a:solidFill>
                  <a:srgbClr val="002060"/>
                </a:solidFill>
              </a:rPr>
              <a:t> </a:t>
            </a:r>
            <a:r>
              <a:rPr lang="en-US" sz="2400" err="1">
                <a:solidFill>
                  <a:srgbClr val="002060"/>
                </a:solidFill>
              </a:rPr>
              <a:t>thái</a:t>
            </a:r>
            <a:r>
              <a:rPr lang="en-US" sz="2400">
                <a:solidFill>
                  <a:srgbClr val="002060"/>
                </a:solidFill>
              </a:rPr>
              <a:t> “</a:t>
            </a:r>
            <a:r>
              <a:rPr lang="en-US" sz="2400" err="1">
                <a:solidFill>
                  <a:srgbClr val="002060"/>
                </a:solidFill>
              </a:rPr>
              <a:t>chín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mùa</a:t>
            </a:r>
            <a:r>
              <a:rPr lang="en-US" sz="2400">
                <a:solidFill>
                  <a:srgbClr val="002060"/>
                </a:solidFill>
              </a:rPr>
              <a:t> </a:t>
            </a:r>
            <a:r>
              <a:rPr lang="en-US" sz="2400" err="1">
                <a:solidFill>
                  <a:srgbClr val="002060"/>
                </a:solidFill>
              </a:rPr>
              <a:t>xuân</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được</a:t>
            </a:r>
            <a:r>
              <a:rPr lang="en-US" sz="2400">
                <a:solidFill>
                  <a:srgbClr val="002060"/>
                </a:solidFill>
              </a:rPr>
              <a:t> </a:t>
            </a:r>
            <a:r>
              <a:rPr lang="en-US" sz="2400" err="1">
                <a:solidFill>
                  <a:srgbClr val="002060"/>
                </a:solidFill>
              </a:rPr>
              <a:t>thể</a:t>
            </a:r>
            <a:r>
              <a:rPr lang="en-US" sz="2400">
                <a:solidFill>
                  <a:srgbClr val="002060"/>
                </a:solidFill>
              </a:rPr>
              <a:t> hiện bằng </a:t>
            </a:r>
            <a:r>
              <a:rPr lang="en-US" sz="2400" err="1">
                <a:solidFill>
                  <a:srgbClr val="002060"/>
                </a:solidFill>
              </a:rPr>
              <a:t>những</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ngữ</a:t>
            </a:r>
            <a:r>
              <a:rPr lang="en-US" sz="2400">
                <a:solidFill>
                  <a:srgbClr val="002060"/>
                </a:solidFill>
              </a:rPr>
              <a:t> </a:t>
            </a:r>
            <a:r>
              <a:rPr lang="en-US" sz="2400" err="1">
                <a:solidFill>
                  <a:srgbClr val="002060"/>
                </a:solidFill>
              </a:rPr>
              <a:t>nào</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Hãy</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xét</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ngôn</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trên</a:t>
            </a:r>
            <a:r>
              <a:rPr lang="en-US" sz="2400">
                <a:solidFill>
                  <a:srgbClr val="002060"/>
                </a:solidFill>
              </a:rPr>
              <a:t> </a:t>
            </a:r>
            <a:r>
              <a:rPr lang="en-US" sz="2400" err="1">
                <a:solidFill>
                  <a:srgbClr val="002060"/>
                </a:solidFill>
              </a:rPr>
              <a:t>hai</a:t>
            </a:r>
            <a:r>
              <a:rPr lang="en-US" sz="2400">
                <a:solidFill>
                  <a:srgbClr val="002060"/>
                </a:solidFill>
              </a:rPr>
              <a:t> </a:t>
            </a:r>
            <a:r>
              <a:rPr lang="en-US" sz="2400" err="1">
                <a:solidFill>
                  <a:srgbClr val="002060"/>
                </a:solidFill>
              </a:rPr>
              <a:t>khía</a:t>
            </a:r>
            <a:r>
              <a:rPr lang="en-US" sz="2400">
                <a:solidFill>
                  <a:srgbClr val="002060"/>
                </a:solidFill>
              </a:rPr>
              <a:t> </a:t>
            </a:r>
            <a:r>
              <a:rPr lang="en-US" sz="2400" err="1">
                <a:solidFill>
                  <a:srgbClr val="002060"/>
                </a:solidFill>
              </a:rPr>
              <a:t>cạnh</a:t>
            </a:r>
            <a:r>
              <a:rPr lang="en-US" sz="2400">
                <a:solidFill>
                  <a:srgbClr val="002060"/>
                </a:solidFill>
              </a:rPr>
              <a:t> </a:t>
            </a:r>
            <a:r>
              <a:rPr lang="en-US" sz="2400" err="1">
                <a:solidFill>
                  <a:srgbClr val="002060"/>
                </a:solidFill>
              </a:rPr>
              <a:t>sau</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sự</a:t>
            </a:r>
            <a:r>
              <a:rPr lang="en-US" sz="2400">
                <a:solidFill>
                  <a:srgbClr val="002060"/>
                </a:solidFill>
              </a:rPr>
              <a:t> </a:t>
            </a:r>
            <a:r>
              <a:rPr lang="en-US" sz="2400" err="1">
                <a:solidFill>
                  <a:srgbClr val="002060"/>
                </a:solidFill>
              </a:rPr>
              <a:t>lựa</a:t>
            </a:r>
            <a:r>
              <a:rPr lang="en-US" sz="2400">
                <a:solidFill>
                  <a:srgbClr val="002060"/>
                </a:solidFill>
              </a:rPr>
              <a:t> </a:t>
            </a:r>
            <a:r>
              <a:rPr lang="en-US" sz="2400" err="1">
                <a:solidFill>
                  <a:srgbClr val="002060"/>
                </a:solidFill>
              </a:rPr>
              <a:t>chọn</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kết</a:t>
            </a:r>
            <a:r>
              <a:rPr lang="en-US" sz="2400">
                <a:solidFill>
                  <a:srgbClr val="002060"/>
                </a:solidFill>
              </a:rPr>
              <a:t> </a:t>
            </a:r>
            <a:r>
              <a:rPr lang="en-US" sz="2400" err="1">
                <a:solidFill>
                  <a:srgbClr val="002060"/>
                </a:solidFill>
              </a:rPr>
              <a:t>hợp</a:t>
            </a:r>
            <a:r>
              <a:rPr lang="en-US" sz="2400">
                <a:solidFill>
                  <a:srgbClr val="002060"/>
                </a:solidFill>
              </a:rPr>
              <a:t> </a:t>
            </a:r>
            <a:r>
              <a:rPr lang="en-US" sz="2400" err="1">
                <a:solidFill>
                  <a:srgbClr val="002060"/>
                </a:solidFill>
              </a:rPr>
              <a:t>ngôn</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khiến</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biệt</a:t>
            </a:r>
            <a:r>
              <a:rPr lang="en-US" sz="2400">
                <a:solidFill>
                  <a:srgbClr val="002060"/>
                </a:solidFill>
              </a:rPr>
              <a:t> </a:t>
            </a:r>
            <a:r>
              <a:rPr lang="en-US" sz="2400" err="1">
                <a:solidFill>
                  <a:srgbClr val="002060"/>
                </a:solidFill>
              </a:rPr>
              <a:t>chú</a:t>
            </a:r>
            <a:r>
              <a:rPr lang="en-US" sz="2400">
                <a:solidFill>
                  <a:srgbClr val="002060"/>
                </a:solidFill>
              </a:rPr>
              <a:t> ý?</a:t>
            </a:r>
            <a:endParaRPr lang="vi-VN"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94</a:t>
            </a:fld>
            <a:endParaRPr lang="en-US"/>
          </a:p>
        </p:txBody>
      </p:sp>
    </p:spTree>
    <p:extLst>
      <p:ext uri="{BB962C8B-B14F-4D97-AF65-F5344CB8AC3E}">
        <p14:creationId xmlns:p14="http://schemas.microsoft.com/office/powerpoint/2010/main" val="4095098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4" y="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737422" y="1418238"/>
            <a:ext cx="10540180" cy="3970318"/>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800" b="1">
                <a:solidFill>
                  <a:srgbClr val="002060"/>
                </a:solidFill>
                <a:cs typeface="Arial" panose="020B0604020202020204" pitchFamily="34" charset="0"/>
              </a:rPr>
              <a:t>MỘT SỐ CÂU HỎI SAU KHI ĐỌC </a:t>
            </a:r>
            <a:r>
              <a:rPr lang="en-US" sz="2800" b="1">
                <a:solidFill>
                  <a:srgbClr val="002060"/>
                </a:solidFill>
                <a:cs typeface="Times New Roman" pitchFamily="18" charset="0"/>
              </a:rPr>
              <a:t>VĂN BẢN THƠ</a:t>
            </a:r>
            <a:endParaRPr lang="en-US" sz="2667" b="1">
              <a:solidFill>
                <a:srgbClr val="002060"/>
              </a:solidFill>
              <a:latin typeface="Arial (Body)"/>
              <a:cs typeface="Times New Roman" pitchFamily="18" charset="0"/>
            </a:endParaRPr>
          </a:p>
          <a:p>
            <a:pPr>
              <a:lnSpc>
                <a:spcPct val="125000"/>
              </a:lnSpc>
            </a:pPr>
            <a:r>
              <a:rPr lang="vi-VN" sz="2400">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 VB </a:t>
            </a:r>
            <a:r>
              <a:rPr lang="vi-VN" sz="2400" i="1">
                <a:solidFill>
                  <a:srgbClr val="002060"/>
                </a:solidFill>
                <a:latin typeface="Arial" panose="020B0604020202020204" pitchFamily="34" charset="0"/>
                <a:cs typeface="Arial" panose="020B0604020202020204" pitchFamily="34" charset="0"/>
              </a:rPr>
              <a:t>Mùa xuân chín </a:t>
            </a:r>
            <a:r>
              <a:rPr lang="vi-VN" sz="2400">
                <a:solidFill>
                  <a:srgbClr val="002060"/>
                </a:solidFill>
                <a:latin typeface="Arial" panose="020B0604020202020204" pitchFamily="34" charset="0"/>
                <a:cs typeface="Arial" panose="020B0604020202020204" pitchFamily="34" charset="0"/>
              </a:rPr>
              <a:t>(</a:t>
            </a:r>
            <a:r>
              <a:rPr lang="en-US" sz="2400" err="1">
                <a:solidFill>
                  <a:srgbClr val="002060"/>
                </a:solidFill>
                <a:latin typeface="Arial" panose="020B0604020202020204" pitchFamily="34" charset="0"/>
                <a:cs typeface="Arial" panose="020B0604020202020204" pitchFamily="34" charset="0"/>
              </a:rPr>
              <a:t>Hàn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Mặc</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Tử</a:t>
            </a:r>
            <a:r>
              <a:rPr lang="vi-VN" sz="2400">
                <a:solidFill>
                  <a:srgbClr val="002060"/>
                </a:solidFill>
                <a:latin typeface="Arial" panose="020B0604020202020204" pitchFamily="34" charset="0"/>
                <a:cs typeface="Arial" panose="020B0604020202020204" pitchFamily="34" charset="0"/>
              </a:rPr>
              <a:t>)</a:t>
            </a:r>
            <a:r>
              <a:rPr lang="en-US" sz="2400">
                <a:solidFill>
                  <a:srgbClr val="002060"/>
                </a:solidFill>
                <a:latin typeface="Arial" panose="020B0604020202020204" pitchFamily="34" charset="0"/>
                <a:cs typeface="Arial" panose="020B0604020202020204" pitchFamily="34" charset="0"/>
              </a:rPr>
              <a:t>:</a:t>
            </a:r>
          </a:p>
          <a:p>
            <a:pPr algn="just">
              <a:lnSpc>
                <a:spcPct val="125000"/>
              </a:lnSpc>
            </a:pPr>
            <a:r>
              <a:rPr lang="en-US" sz="2400">
                <a:solidFill>
                  <a:srgbClr val="002060"/>
                </a:solidFill>
                <a:cs typeface="Arial" panose="020B0604020202020204" pitchFamily="34" charset="0"/>
              </a:rPr>
              <a:t>    </a:t>
            </a:r>
            <a:r>
              <a:rPr lang="vi-VN" sz="2400">
                <a:solidFill>
                  <a:srgbClr val="002060"/>
                </a:solidFill>
                <a:cs typeface="Arial" panose="020B0604020202020204" pitchFamily="34" charset="0"/>
              </a:rPr>
              <a:t> +</a:t>
            </a:r>
            <a:r>
              <a:rPr lang="en-US" sz="2400">
                <a:solidFill>
                  <a:srgbClr val="002060"/>
                </a:solidFill>
              </a:rPr>
              <a:t> </a:t>
            </a:r>
            <a:r>
              <a:rPr lang="en-US" sz="2400" err="1">
                <a:solidFill>
                  <a:srgbClr val="002060"/>
                </a:solidFill>
              </a:rPr>
              <a:t>Mô</a:t>
            </a:r>
            <a:r>
              <a:rPr lang="en-US" sz="2400">
                <a:solidFill>
                  <a:srgbClr val="002060"/>
                </a:solidFill>
              </a:rPr>
              <a:t> </a:t>
            </a:r>
            <a:r>
              <a:rPr lang="en-US" sz="2400" err="1">
                <a:solidFill>
                  <a:srgbClr val="002060"/>
                </a:solidFill>
              </a:rPr>
              <a:t>tả</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ngắt</a:t>
            </a:r>
            <a:r>
              <a:rPr lang="en-US" sz="2400">
                <a:solidFill>
                  <a:srgbClr val="002060"/>
                </a:solidFill>
              </a:rPr>
              <a:t> </a:t>
            </a:r>
            <a:r>
              <a:rPr lang="en-US" sz="2400" err="1">
                <a:solidFill>
                  <a:srgbClr val="002060"/>
                </a:solidFill>
              </a:rPr>
              <a:t>nhịp</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gieo</a:t>
            </a:r>
            <a:r>
              <a:rPr lang="en-US" sz="2400">
                <a:solidFill>
                  <a:srgbClr val="002060"/>
                </a:solidFill>
              </a:rPr>
              <a:t> </a:t>
            </a:r>
            <a:r>
              <a:rPr lang="en-US" sz="2400" err="1">
                <a:solidFill>
                  <a:srgbClr val="002060"/>
                </a:solidFill>
              </a:rPr>
              <a:t>vần</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Hãy</a:t>
            </a:r>
            <a:r>
              <a:rPr lang="en-US" sz="2400">
                <a:solidFill>
                  <a:srgbClr val="002060"/>
                </a:solidFill>
              </a:rPr>
              <a:t> so </a:t>
            </a:r>
            <a:r>
              <a:rPr lang="en-US" sz="2400" err="1">
                <a:solidFill>
                  <a:srgbClr val="002060"/>
                </a:solidFill>
              </a:rPr>
              <a:t>sánh</a:t>
            </a:r>
            <a:r>
              <a:rPr lang="en-US" sz="2400">
                <a:solidFill>
                  <a:srgbClr val="002060"/>
                </a:solidFill>
              </a:rPr>
              <a:t> </a:t>
            </a:r>
            <a:r>
              <a:rPr lang="en-US" sz="2400" err="1">
                <a:solidFill>
                  <a:srgbClr val="002060"/>
                </a:solidFill>
              </a:rPr>
              <a:t>mức</a:t>
            </a:r>
            <a:r>
              <a:rPr lang="en-US" sz="2400">
                <a:solidFill>
                  <a:srgbClr val="002060"/>
                </a:solidFill>
              </a:rPr>
              <a:t> </a:t>
            </a:r>
            <a:r>
              <a:rPr lang="en-US" sz="2400" err="1">
                <a:solidFill>
                  <a:srgbClr val="002060"/>
                </a:solidFill>
              </a:rPr>
              <a:t>độ</a:t>
            </a:r>
            <a:r>
              <a:rPr lang="en-US" sz="2400">
                <a:solidFill>
                  <a:srgbClr val="002060"/>
                </a:solidFill>
              </a:rPr>
              <a:t> </a:t>
            </a:r>
            <a:r>
              <a:rPr lang="en-US" sz="2400" err="1">
                <a:solidFill>
                  <a:srgbClr val="002060"/>
                </a:solidFill>
              </a:rPr>
              <a:t>chặt</a:t>
            </a:r>
            <a:r>
              <a:rPr lang="en-US" sz="2400">
                <a:solidFill>
                  <a:srgbClr val="002060"/>
                </a:solidFill>
              </a:rPr>
              <a:t> </a:t>
            </a:r>
            <a:r>
              <a:rPr lang="en-US" sz="2400" err="1">
                <a:solidFill>
                  <a:srgbClr val="002060"/>
                </a:solidFill>
              </a:rPr>
              <a:t>chẽ</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ngắt</a:t>
            </a:r>
            <a:r>
              <a:rPr lang="en-US" sz="2400">
                <a:solidFill>
                  <a:srgbClr val="002060"/>
                </a:solidFill>
              </a:rPr>
              <a:t> </a:t>
            </a:r>
            <a:r>
              <a:rPr lang="en-US" sz="2400" err="1">
                <a:solidFill>
                  <a:srgbClr val="002060"/>
                </a:solidFill>
              </a:rPr>
              <a:t>nhịp</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gieo</a:t>
            </a:r>
            <a:r>
              <a:rPr lang="en-US" sz="2400">
                <a:solidFill>
                  <a:srgbClr val="002060"/>
                </a:solidFill>
              </a:rPr>
              <a:t> </a:t>
            </a:r>
            <a:r>
              <a:rPr lang="en-US" sz="2400" err="1">
                <a:solidFill>
                  <a:srgbClr val="002060"/>
                </a:solidFill>
              </a:rPr>
              <a:t>vần</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này</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một</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trung</a:t>
            </a:r>
            <a:r>
              <a:rPr lang="en-US" sz="2400">
                <a:solidFill>
                  <a:srgbClr val="002060"/>
                </a:solidFill>
              </a:rPr>
              <a:t> </a:t>
            </a:r>
            <a:r>
              <a:rPr lang="en-US" sz="2400" err="1">
                <a:solidFill>
                  <a:srgbClr val="002060"/>
                </a:solidFill>
              </a:rPr>
              <a:t>đại</a:t>
            </a:r>
            <a:r>
              <a:rPr lang="en-US" sz="2400">
                <a:solidFill>
                  <a:srgbClr val="002060"/>
                </a:solidFill>
              </a:rPr>
              <a:t> </a:t>
            </a:r>
            <a:r>
              <a:rPr lang="en-US" sz="2400" err="1">
                <a:solidFill>
                  <a:srgbClr val="002060"/>
                </a:solidFill>
              </a:rPr>
              <a:t>làm</a:t>
            </a:r>
            <a:r>
              <a:rPr lang="en-US" sz="2400">
                <a:solidFill>
                  <a:srgbClr val="002060"/>
                </a:solidFill>
              </a:rPr>
              <a:t> </a:t>
            </a:r>
            <a:r>
              <a:rPr lang="en-US" sz="2400" err="1">
                <a:solidFill>
                  <a:srgbClr val="002060"/>
                </a:solidFill>
              </a:rPr>
              <a:t>theo</a:t>
            </a:r>
            <a:r>
              <a:rPr lang="en-US" sz="2400">
                <a:solidFill>
                  <a:srgbClr val="002060"/>
                </a:solidFill>
              </a:rPr>
              <a:t> </a:t>
            </a:r>
            <a:r>
              <a:rPr lang="en-US" sz="2400" err="1">
                <a:solidFill>
                  <a:srgbClr val="002060"/>
                </a:solidFill>
              </a:rPr>
              <a:t>thể</a:t>
            </a:r>
            <a:r>
              <a:rPr lang="en-US" sz="2400">
                <a:solidFill>
                  <a:srgbClr val="002060"/>
                </a:solidFill>
              </a:rPr>
              <a:t> </a:t>
            </a:r>
            <a:r>
              <a:rPr lang="en-US" sz="2400" err="1">
                <a:solidFill>
                  <a:srgbClr val="002060"/>
                </a:solidFill>
              </a:rPr>
              <a:t>Đường</a:t>
            </a:r>
            <a:r>
              <a:rPr lang="en-US" sz="2400">
                <a:solidFill>
                  <a:srgbClr val="002060"/>
                </a:solidFill>
              </a:rPr>
              <a:t> </a:t>
            </a:r>
            <a:r>
              <a:rPr lang="en-US" sz="2400" err="1">
                <a:solidFill>
                  <a:srgbClr val="002060"/>
                </a:solidFill>
              </a:rPr>
              <a:t>luật</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Hình</a:t>
            </a:r>
            <a:r>
              <a:rPr lang="en-US" sz="2400">
                <a:solidFill>
                  <a:srgbClr val="002060"/>
                </a:solidFill>
              </a:rPr>
              <a:t> </a:t>
            </a:r>
            <a:r>
              <a:rPr lang="en-US" sz="2400" err="1">
                <a:solidFill>
                  <a:srgbClr val="002060"/>
                </a:solidFill>
              </a:rPr>
              <a:t>ảnh</a:t>
            </a:r>
            <a:r>
              <a:rPr lang="en-US" sz="2400">
                <a:solidFill>
                  <a:srgbClr val="002060"/>
                </a:solidFill>
              </a:rPr>
              <a:t>, </a:t>
            </a:r>
            <a:r>
              <a:rPr lang="en-US" sz="2400" err="1">
                <a:solidFill>
                  <a:srgbClr val="002060"/>
                </a:solidFill>
              </a:rPr>
              <a:t>nhịp</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vần</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 </a:t>
            </a:r>
            <a:r>
              <a:rPr lang="en-US" sz="2400" err="1">
                <a:solidFill>
                  <a:srgbClr val="002060"/>
                </a:solidFill>
              </a:rPr>
              <a:t>có</a:t>
            </a:r>
            <a:r>
              <a:rPr lang="en-US" sz="2400">
                <a:solidFill>
                  <a:srgbClr val="002060"/>
                </a:solidFill>
              </a:rPr>
              <a:t> </a:t>
            </a:r>
            <a:r>
              <a:rPr lang="en-US" sz="2400" err="1">
                <a:solidFill>
                  <a:srgbClr val="002060"/>
                </a:solidFill>
              </a:rPr>
              <a:t>mối</a:t>
            </a:r>
            <a:r>
              <a:rPr lang="en-US" sz="2400">
                <a:solidFill>
                  <a:srgbClr val="002060"/>
                </a:solidFill>
              </a:rPr>
              <a:t> </a:t>
            </a:r>
            <a:r>
              <a:rPr lang="en-US" sz="2400" err="1">
                <a:solidFill>
                  <a:srgbClr val="002060"/>
                </a:solidFill>
              </a:rPr>
              <a:t>liên</a:t>
            </a:r>
            <a:r>
              <a:rPr lang="en-US" sz="2400">
                <a:solidFill>
                  <a:srgbClr val="002060"/>
                </a:solidFill>
              </a:rPr>
              <a:t> </a:t>
            </a:r>
            <a:r>
              <a:rPr lang="en-US" sz="2400" err="1">
                <a:solidFill>
                  <a:srgbClr val="002060"/>
                </a:solidFill>
              </a:rPr>
              <a:t>hệ</a:t>
            </a:r>
            <a:r>
              <a:rPr lang="en-US" sz="2400">
                <a:solidFill>
                  <a:srgbClr val="002060"/>
                </a:solidFill>
              </a:rPr>
              <a:t> </a:t>
            </a:r>
            <a:r>
              <a:rPr lang="en-US" sz="2400" err="1">
                <a:solidFill>
                  <a:srgbClr val="002060"/>
                </a:solidFill>
              </a:rPr>
              <a:t>như</a:t>
            </a:r>
            <a:r>
              <a:rPr lang="en-US" sz="2400">
                <a:solidFill>
                  <a:srgbClr val="002060"/>
                </a:solidFill>
              </a:rPr>
              <a:t> </a:t>
            </a:r>
            <a:r>
              <a:rPr lang="en-US" sz="2400" err="1">
                <a:solidFill>
                  <a:srgbClr val="002060"/>
                </a:solidFill>
              </a:rPr>
              <a:t>thế</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với</a:t>
            </a:r>
            <a:r>
              <a:rPr lang="en-US" sz="2400">
                <a:solidFill>
                  <a:srgbClr val="002060"/>
                </a:solidFill>
              </a:rPr>
              <a:t> </a:t>
            </a:r>
            <a:r>
              <a:rPr lang="en-US" sz="2400" err="1">
                <a:solidFill>
                  <a:srgbClr val="002060"/>
                </a:solidFill>
              </a:rPr>
              <a:t>mạch</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xúc</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trữ</a:t>
            </a:r>
            <a:r>
              <a:rPr lang="en-US" sz="2400">
                <a:solidFill>
                  <a:srgbClr val="002060"/>
                </a:solidFill>
              </a:rPr>
              <a:t> </a:t>
            </a:r>
            <a:r>
              <a:rPr lang="en-US" sz="2400" err="1">
                <a:solidFill>
                  <a:srgbClr val="002060"/>
                </a:solidFill>
              </a:rPr>
              <a:t>tình</a:t>
            </a:r>
            <a:r>
              <a:rPr lang="en-US" sz="2400">
                <a:solidFill>
                  <a:srgbClr val="002060"/>
                </a:solidFill>
              </a:rPr>
              <a:t>?</a:t>
            </a:r>
          </a:p>
          <a:p>
            <a:pPr algn="just">
              <a:lnSpc>
                <a:spcPct val="125000"/>
              </a:lnSpc>
            </a:pPr>
            <a:r>
              <a:rPr lang="vi-VN" sz="2400">
                <a:solidFill>
                  <a:srgbClr val="002060"/>
                </a:solidFill>
              </a:rPr>
              <a:t>     + </a:t>
            </a:r>
            <a:r>
              <a:rPr lang="en-US" sz="2400" err="1">
                <a:solidFill>
                  <a:srgbClr val="002060"/>
                </a:solidFill>
              </a:rPr>
              <a:t>Hãy</a:t>
            </a:r>
            <a:r>
              <a:rPr lang="en-US" sz="2400">
                <a:solidFill>
                  <a:srgbClr val="002060"/>
                </a:solidFill>
              </a:rPr>
              <a:t> </a:t>
            </a:r>
            <a:r>
              <a:rPr lang="en-US" sz="2400" err="1">
                <a:solidFill>
                  <a:srgbClr val="002060"/>
                </a:solidFill>
              </a:rPr>
              <a:t>nêu</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bạn</a:t>
            </a:r>
            <a:r>
              <a:rPr lang="en-US" sz="2400">
                <a:solidFill>
                  <a:srgbClr val="002060"/>
                </a:solidFill>
              </a:rPr>
              <a:t> </a:t>
            </a:r>
            <a:r>
              <a:rPr lang="en-US" sz="2400" err="1">
                <a:solidFill>
                  <a:srgbClr val="002060"/>
                </a:solidFill>
              </a:rPr>
              <a:t>về</a:t>
            </a:r>
            <a:r>
              <a:rPr lang="en-US" sz="2400">
                <a:solidFill>
                  <a:srgbClr val="002060"/>
                </a:solidFill>
              </a:rPr>
              <a:t> </a:t>
            </a:r>
            <a:r>
              <a:rPr lang="en-US" sz="2400" err="1">
                <a:solidFill>
                  <a:srgbClr val="002060"/>
                </a:solidFill>
              </a:rPr>
              <a:t>nhân</a:t>
            </a:r>
            <a:r>
              <a:rPr lang="en-US" sz="2400">
                <a:solidFill>
                  <a:srgbClr val="002060"/>
                </a:solidFill>
              </a:rPr>
              <a:t> </a:t>
            </a:r>
            <a:r>
              <a:rPr lang="en-US" sz="2400" err="1">
                <a:solidFill>
                  <a:srgbClr val="002060"/>
                </a:solidFill>
              </a:rPr>
              <a:t>vật</a:t>
            </a:r>
            <a:r>
              <a:rPr lang="en-US" sz="2400">
                <a:solidFill>
                  <a:srgbClr val="002060"/>
                </a:solidFill>
              </a:rPr>
              <a:t> </a:t>
            </a:r>
            <a:r>
              <a:rPr lang="en-US" sz="2400" err="1">
                <a:solidFill>
                  <a:srgbClr val="002060"/>
                </a:solidFill>
              </a:rPr>
              <a:t>trữ</a:t>
            </a:r>
            <a:r>
              <a:rPr lang="en-US" sz="2400">
                <a:solidFill>
                  <a:srgbClr val="002060"/>
                </a:solidFill>
              </a:rPr>
              <a:t> </a:t>
            </a:r>
            <a:r>
              <a:rPr lang="en-US" sz="2400" err="1">
                <a:solidFill>
                  <a:srgbClr val="002060"/>
                </a:solidFill>
              </a:rPr>
              <a:t>tình</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bài</a:t>
            </a:r>
            <a:r>
              <a:rPr lang="en-US" sz="2400">
                <a:solidFill>
                  <a:srgbClr val="002060"/>
                </a:solidFill>
              </a:rPr>
              <a:t> </a:t>
            </a:r>
            <a:r>
              <a:rPr lang="en-US" sz="2400" err="1">
                <a:solidFill>
                  <a:srgbClr val="002060"/>
                </a:solidFill>
              </a:rPr>
              <a:t>thơ</a:t>
            </a:r>
            <a:r>
              <a:rPr lang="en-US" sz="2400">
                <a:solidFill>
                  <a:srgbClr val="002060"/>
                </a:solidFill>
              </a:rPr>
              <a:t>.</a:t>
            </a:r>
            <a:endParaRPr lang="vi-VN" sz="240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95</a:t>
            </a:fld>
            <a:endParaRPr lang="en-US"/>
          </a:p>
        </p:txBody>
      </p:sp>
    </p:spTree>
    <p:extLst>
      <p:ext uri="{BB962C8B-B14F-4D97-AF65-F5344CB8AC3E}">
        <p14:creationId xmlns:p14="http://schemas.microsoft.com/office/powerpoint/2010/main" val="11067905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4249"/>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48877" y="1113438"/>
            <a:ext cx="10540180" cy="4893647"/>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800" b="1">
                <a:solidFill>
                  <a:srgbClr val="002060"/>
                </a:solidFill>
                <a:cs typeface="Arial" panose="020B0604020202020204" pitchFamily="34" charset="0"/>
              </a:rPr>
              <a:t>MỘT SỐ CÂU HỎI SAU KHI ĐỌC </a:t>
            </a:r>
            <a:r>
              <a:rPr lang="en-US" sz="2800" b="1">
                <a:solidFill>
                  <a:srgbClr val="002060"/>
                </a:solidFill>
                <a:cs typeface="Times New Roman" pitchFamily="18" charset="0"/>
              </a:rPr>
              <a:t>VĂN BẢN THƠ</a:t>
            </a:r>
            <a:endParaRPr lang="en-US" sz="2667" b="1">
              <a:solidFill>
                <a:srgbClr val="002060"/>
              </a:solidFill>
              <a:latin typeface="Arial (Body)"/>
              <a:cs typeface="Times New Roman" pitchFamily="18" charset="0"/>
            </a:endParaRPr>
          </a:p>
          <a:p>
            <a:pPr>
              <a:lnSpc>
                <a:spcPct val="125000"/>
              </a:lnSpc>
            </a:pPr>
            <a:r>
              <a:rPr lang="vi-VN" sz="2400">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 – VB </a:t>
            </a:r>
            <a:r>
              <a:rPr lang="en-US" sz="2400" i="1" err="1">
                <a:solidFill>
                  <a:srgbClr val="002060"/>
                </a:solidFill>
                <a:latin typeface="Arial" panose="020B0604020202020204" pitchFamily="34" charset="0"/>
                <a:cs typeface="Arial" panose="020B0604020202020204" pitchFamily="34" charset="0"/>
              </a:rPr>
              <a:t>Bảo</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kính</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cảnh</a:t>
            </a:r>
            <a:r>
              <a:rPr lang="en-US" sz="2400" i="1">
                <a:solidFill>
                  <a:srgbClr val="002060"/>
                </a:solidFill>
                <a:latin typeface="Arial" panose="020B0604020202020204" pitchFamily="34" charset="0"/>
                <a:cs typeface="Arial" panose="020B0604020202020204" pitchFamily="34" charset="0"/>
              </a:rPr>
              <a:t> </a:t>
            </a:r>
            <a:r>
              <a:rPr lang="en-US" sz="2400" i="1" err="1">
                <a:solidFill>
                  <a:srgbClr val="002060"/>
                </a:solidFill>
                <a:latin typeface="Arial" panose="020B0604020202020204" pitchFamily="34" charset="0"/>
                <a:cs typeface="Arial" panose="020B0604020202020204" pitchFamily="34" charset="0"/>
              </a:rPr>
              <a:t>giới</a:t>
            </a:r>
            <a:r>
              <a:rPr lang="en-US" sz="2400" i="1">
                <a:solidFill>
                  <a:srgbClr val="002060"/>
                </a:solidFill>
                <a:latin typeface="Arial" panose="020B0604020202020204" pitchFamily="34" charset="0"/>
                <a:cs typeface="Arial" panose="020B0604020202020204" pitchFamily="34" charset="0"/>
              </a:rPr>
              <a:t> </a:t>
            </a:r>
            <a:r>
              <a:rPr lang="en-US" sz="2400">
                <a:solidFill>
                  <a:srgbClr val="002060"/>
                </a:solidFill>
                <a:latin typeface="Arial" panose="020B0604020202020204" pitchFamily="34" charset="0"/>
                <a:cs typeface="Arial" panose="020B0604020202020204" pitchFamily="34" charset="0"/>
              </a:rPr>
              <a:t>(</a:t>
            </a:r>
            <a:r>
              <a:rPr lang="en-US" sz="2400" err="1">
                <a:solidFill>
                  <a:srgbClr val="002060"/>
                </a:solidFill>
                <a:latin typeface="Arial" panose="020B0604020202020204" pitchFamily="34" charset="0"/>
                <a:cs typeface="Arial" panose="020B0604020202020204" pitchFamily="34" charset="0"/>
              </a:rPr>
              <a:t>Nguyễn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Trãi</a:t>
            </a:r>
            <a:r>
              <a:rPr lang="en-US" sz="2400">
                <a:solidFill>
                  <a:srgbClr val="002060"/>
                </a:solidFill>
                <a:latin typeface="Arial" panose="020B0604020202020204" pitchFamily="34" charset="0"/>
                <a:cs typeface="Arial" panose="020B0604020202020204" pitchFamily="34" charset="0"/>
              </a:rPr>
              <a:t>) (Bài 6, </a:t>
            </a:r>
            <a:r>
              <a:rPr lang="en-US" sz="2400" err="1">
                <a:solidFill>
                  <a:srgbClr val="002060"/>
                </a:solidFill>
                <a:latin typeface="Arial" panose="020B0604020202020204" pitchFamily="34" charset="0"/>
                <a:cs typeface="Arial" panose="020B0604020202020204" pitchFamily="34" charset="0"/>
              </a:rPr>
              <a:t>về</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Nguyễn</a:t>
            </a:r>
            <a:r>
              <a:rPr lang="en-US" sz="2400">
                <a:solidFill>
                  <a:srgbClr val="002060"/>
                </a:solidFill>
                <a:latin typeface="Arial" panose="020B0604020202020204" pitchFamily="34" charset="0"/>
                <a:cs typeface="Arial" panose="020B0604020202020204" pitchFamily="34" charset="0"/>
              </a:rPr>
              <a:t> </a:t>
            </a:r>
            <a:r>
              <a:rPr lang="en-US" sz="2400" err="1">
                <a:solidFill>
                  <a:srgbClr val="002060"/>
                </a:solidFill>
                <a:latin typeface="Arial" panose="020B0604020202020204" pitchFamily="34" charset="0"/>
                <a:cs typeface="Arial" panose="020B0604020202020204" pitchFamily="34" charset="0"/>
              </a:rPr>
              <a:t>Trãi</a:t>
            </a:r>
            <a:r>
              <a:rPr lang="en-US" sz="2400">
                <a:solidFill>
                  <a:srgbClr val="002060"/>
                </a:solidFill>
                <a:latin typeface="Arial" panose="020B0604020202020204" pitchFamily="34" charset="0"/>
                <a:cs typeface="Arial" panose="020B0604020202020204" pitchFamily="34" charset="0"/>
              </a:rPr>
              <a:t>):</a:t>
            </a:r>
          </a:p>
          <a:p>
            <a:pPr algn="just">
              <a:lnSpc>
                <a:spcPct val="125000"/>
              </a:lnSpc>
            </a:pPr>
            <a:r>
              <a:rPr lang="en-US" sz="2400">
                <a:solidFill>
                  <a:srgbClr val="002060"/>
                </a:solidFill>
              </a:rPr>
              <a:t>     + </a:t>
            </a:r>
            <a:r>
              <a:rPr lang="vi-VN" sz="2400">
                <a:solidFill>
                  <a:srgbClr val="002060"/>
                </a:solidFill>
              </a:rPr>
              <a:t>Xác định thể loại và nêu bố cục của bài thơ.</a:t>
            </a:r>
          </a:p>
          <a:p>
            <a:pPr algn="just">
              <a:lnSpc>
                <a:spcPct val="125000"/>
              </a:lnSpc>
            </a:pPr>
            <a:r>
              <a:rPr lang="en-US" sz="2400">
                <a:solidFill>
                  <a:srgbClr val="002060"/>
                </a:solidFill>
              </a:rPr>
              <a:t>     + </a:t>
            </a:r>
            <a:r>
              <a:rPr lang="vi-VN" sz="2400">
                <a:solidFill>
                  <a:srgbClr val="002060"/>
                </a:solidFill>
              </a:rPr>
              <a:t>Câu thơ mở đầu cho biết điều gì về cuộc sống và tâm trạng của nhân vật trữ tình?</a:t>
            </a:r>
          </a:p>
          <a:p>
            <a:pPr algn="just">
              <a:lnSpc>
                <a:spcPct val="125000"/>
              </a:lnSpc>
            </a:pPr>
            <a:r>
              <a:rPr lang="en-US" sz="2400">
                <a:solidFill>
                  <a:srgbClr val="002060"/>
                </a:solidFill>
              </a:rPr>
              <a:t>     + </a:t>
            </a:r>
            <a:r>
              <a:rPr lang="vi-VN" sz="2400">
                <a:solidFill>
                  <a:srgbClr val="002060"/>
                </a:solidFill>
              </a:rPr>
              <a:t>Phân tích một số từ ngữ, hình ảnh được tác giả sử dụng để miêu tả cảnh sắc mùa</a:t>
            </a:r>
            <a:r>
              <a:rPr lang="en-US" sz="2400">
                <a:solidFill>
                  <a:srgbClr val="002060"/>
                </a:solidFill>
              </a:rPr>
              <a:t> </a:t>
            </a:r>
            <a:r>
              <a:rPr lang="en-US" sz="2400" err="1">
                <a:solidFill>
                  <a:srgbClr val="002060"/>
                </a:solidFill>
              </a:rPr>
              <a:t>hè</a:t>
            </a:r>
            <a:r>
              <a:rPr lang="en-US" sz="2400">
                <a:solidFill>
                  <a:srgbClr val="002060"/>
                </a:solidFill>
              </a:rPr>
              <a:t>. </a:t>
            </a:r>
            <a:r>
              <a:rPr lang="en-US" sz="2400" err="1">
                <a:solidFill>
                  <a:srgbClr val="002060"/>
                </a:solidFill>
              </a:rPr>
              <a:t>Từ</a:t>
            </a:r>
            <a:r>
              <a:rPr lang="en-US" sz="2400">
                <a:solidFill>
                  <a:srgbClr val="002060"/>
                </a:solidFill>
              </a:rPr>
              <a:t> </a:t>
            </a:r>
            <a:r>
              <a:rPr lang="en-US" sz="2400" err="1">
                <a:solidFill>
                  <a:srgbClr val="002060"/>
                </a:solidFill>
              </a:rPr>
              <a:t>đó</a:t>
            </a:r>
            <a:r>
              <a:rPr lang="en-US" sz="2400">
                <a:solidFill>
                  <a:srgbClr val="002060"/>
                </a:solidFill>
              </a:rPr>
              <a:t>, </a:t>
            </a:r>
            <a:r>
              <a:rPr lang="en-US" sz="2400" err="1">
                <a:solidFill>
                  <a:srgbClr val="002060"/>
                </a:solidFill>
              </a:rPr>
              <a:t>chỉ</a:t>
            </a:r>
            <a:r>
              <a:rPr lang="en-US" sz="2400">
                <a:solidFill>
                  <a:srgbClr val="002060"/>
                </a:solidFill>
              </a:rPr>
              <a:t> </a:t>
            </a:r>
            <a:r>
              <a:rPr lang="en-US" sz="2400" err="1">
                <a:solidFill>
                  <a:srgbClr val="002060"/>
                </a:solidFill>
              </a:rPr>
              <a:t>ra</a:t>
            </a:r>
            <a:r>
              <a:rPr lang="en-US" sz="2400">
                <a:solidFill>
                  <a:srgbClr val="002060"/>
                </a:solidFill>
              </a:rPr>
              <a:t> </a:t>
            </a:r>
            <a:r>
              <a:rPr lang="en-US" sz="2400" err="1">
                <a:solidFill>
                  <a:srgbClr val="002060"/>
                </a:solidFill>
              </a:rPr>
              <a:t>những</a:t>
            </a:r>
            <a:r>
              <a:rPr lang="en-US" sz="2400">
                <a:solidFill>
                  <a:srgbClr val="002060"/>
                </a:solidFill>
              </a:rPr>
              <a:t> </a:t>
            </a:r>
            <a:r>
              <a:rPr lang="en-US" sz="2400" err="1">
                <a:solidFill>
                  <a:srgbClr val="002060"/>
                </a:solidFill>
              </a:rPr>
              <a:t>nét</a:t>
            </a:r>
            <a:r>
              <a:rPr lang="en-US" sz="2400">
                <a:solidFill>
                  <a:srgbClr val="002060"/>
                </a:solidFill>
              </a:rPr>
              <a:t> </a:t>
            </a:r>
            <a:r>
              <a:rPr lang="en-US" sz="2400" err="1">
                <a:solidFill>
                  <a:srgbClr val="002060"/>
                </a:solidFill>
              </a:rPr>
              <a:t>đặc</a:t>
            </a:r>
            <a:r>
              <a:rPr lang="en-US" sz="2400">
                <a:solidFill>
                  <a:srgbClr val="002060"/>
                </a:solidFill>
              </a:rPr>
              <a:t> </a:t>
            </a:r>
            <a:r>
              <a:rPr lang="en-US" sz="2400" err="1">
                <a:solidFill>
                  <a:srgbClr val="002060"/>
                </a:solidFill>
              </a:rPr>
              <a:t>sắc</a:t>
            </a:r>
            <a:r>
              <a:rPr lang="en-US" sz="2400">
                <a:solidFill>
                  <a:srgbClr val="002060"/>
                </a:solidFill>
              </a:rPr>
              <a:t> </a:t>
            </a:r>
            <a:r>
              <a:rPr lang="en-US" sz="2400" err="1">
                <a:solidFill>
                  <a:srgbClr val="002060"/>
                </a:solidFill>
              </a:rPr>
              <a:t>trong</a:t>
            </a:r>
            <a:r>
              <a:rPr lang="en-US" sz="2400">
                <a:solidFill>
                  <a:srgbClr val="002060"/>
                </a:solidFill>
              </a:rPr>
              <a:t> </a:t>
            </a:r>
            <a:r>
              <a:rPr lang="en-US" sz="2400" err="1">
                <a:solidFill>
                  <a:srgbClr val="002060"/>
                </a:solidFill>
              </a:rPr>
              <a:t>cách</a:t>
            </a:r>
            <a:r>
              <a:rPr lang="en-US" sz="2400">
                <a:solidFill>
                  <a:srgbClr val="002060"/>
                </a:solidFill>
              </a:rPr>
              <a:t> </a:t>
            </a:r>
            <a:r>
              <a:rPr lang="en-US" sz="2400" err="1">
                <a:solidFill>
                  <a:srgbClr val="002060"/>
                </a:solidFill>
              </a:rPr>
              <a:t>cảm</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thiên</a:t>
            </a:r>
            <a:r>
              <a:rPr lang="en-US" sz="2400">
                <a:solidFill>
                  <a:srgbClr val="002060"/>
                </a:solidFill>
              </a:rPr>
              <a:t> </a:t>
            </a:r>
            <a:r>
              <a:rPr lang="en-US" sz="2400" err="1">
                <a:solidFill>
                  <a:srgbClr val="002060"/>
                </a:solidFill>
              </a:rPr>
              <a:t>nhiên</a:t>
            </a:r>
            <a:r>
              <a:rPr lang="en-US" sz="2400">
                <a:solidFill>
                  <a:srgbClr val="002060"/>
                </a:solidFill>
              </a:rPr>
              <a:t> </a:t>
            </a:r>
            <a:r>
              <a:rPr lang="en-US" sz="2400" err="1">
                <a:solidFill>
                  <a:srgbClr val="002060"/>
                </a:solidFill>
              </a:rPr>
              <a:t>và</a:t>
            </a:r>
            <a:r>
              <a:rPr lang="en-US" sz="2400">
                <a:solidFill>
                  <a:srgbClr val="002060"/>
                </a:solidFill>
              </a:rPr>
              <a:t> </a:t>
            </a:r>
            <a:r>
              <a:rPr lang="en-US" sz="2400" err="1">
                <a:solidFill>
                  <a:srgbClr val="002060"/>
                </a:solidFill>
              </a:rPr>
              <a:t>bút</a:t>
            </a:r>
            <a:r>
              <a:rPr lang="en-US" sz="2400">
                <a:solidFill>
                  <a:srgbClr val="002060"/>
                </a:solidFill>
              </a:rPr>
              <a:t> </a:t>
            </a:r>
            <a:r>
              <a:rPr lang="en-US" sz="2400" err="1">
                <a:solidFill>
                  <a:srgbClr val="002060"/>
                </a:solidFill>
              </a:rPr>
              <a:t>pháp</a:t>
            </a:r>
            <a:r>
              <a:rPr lang="en-US" sz="2400">
                <a:solidFill>
                  <a:srgbClr val="002060"/>
                </a:solidFill>
              </a:rPr>
              <a:t> </a:t>
            </a:r>
            <a:r>
              <a:rPr lang="en-US" sz="2400" err="1">
                <a:solidFill>
                  <a:srgbClr val="002060"/>
                </a:solidFill>
              </a:rPr>
              <a:t>tả</a:t>
            </a:r>
            <a:r>
              <a:rPr lang="en-US" sz="2400">
                <a:solidFill>
                  <a:srgbClr val="002060"/>
                </a:solidFill>
              </a:rPr>
              <a:t> </a:t>
            </a:r>
            <a:r>
              <a:rPr lang="en-US" sz="2400" err="1">
                <a:solidFill>
                  <a:srgbClr val="002060"/>
                </a:solidFill>
              </a:rPr>
              <a:t>cảnh</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tác</a:t>
            </a:r>
            <a:r>
              <a:rPr lang="en-US" sz="2400">
                <a:solidFill>
                  <a:srgbClr val="002060"/>
                </a:solidFill>
              </a:rPr>
              <a:t> </a:t>
            </a:r>
            <a:r>
              <a:rPr lang="en-US" sz="2400" err="1">
                <a:solidFill>
                  <a:srgbClr val="002060"/>
                </a:solidFill>
              </a:rPr>
              <a:t>giả</a:t>
            </a:r>
            <a:r>
              <a:rPr lang="en-US" sz="2400">
                <a:solidFill>
                  <a:srgbClr val="002060"/>
                </a:solidFill>
              </a:rPr>
              <a:t>.</a:t>
            </a:r>
          </a:p>
          <a:p>
            <a:pPr algn="just">
              <a:lnSpc>
                <a:spcPct val="125000"/>
              </a:lnSpc>
            </a:pPr>
            <a:r>
              <a:rPr lang="en-US" sz="2400">
                <a:solidFill>
                  <a:srgbClr val="002060"/>
                </a:solidFill>
                <a:cs typeface="Arial" panose="020B0604020202020204" pitchFamily="34" charset="0"/>
              </a:rPr>
              <a:t>     + </a:t>
            </a:r>
            <a:r>
              <a:rPr lang="vi-VN" sz="2400">
                <a:solidFill>
                  <a:srgbClr val="002060"/>
                </a:solidFill>
              </a:rPr>
              <a:t>Đọc bài thơ, bạn cảm nhận được điều gì về vẻ đẹp tâm hồn, tư tưởng của tác giả?</a:t>
            </a:r>
            <a:endParaRPr lang="vi-VN"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96</a:t>
            </a:fld>
            <a:endParaRPr lang="en-US"/>
          </a:p>
        </p:txBody>
      </p:sp>
    </p:spTree>
    <p:extLst>
      <p:ext uri="{BB962C8B-B14F-4D97-AF65-F5344CB8AC3E}">
        <p14:creationId xmlns:p14="http://schemas.microsoft.com/office/powerpoint/2010/main" val="36920032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4249"/>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48877" y="1113438"/>
            <a:ext cx="10540180" cy="4893647"/>
          </a:xfrm>
          <a:prstGeom prst="rect">
            <a:avLst/>
          </a:prstGeom>
        </p:spPr>
        <p:txBody>
          <a:bodyPr wrap="square">
            <a:spAutoFit/>
          </a:bodyPr>
          <a:lstStyle/>
          <a:p>
            <a:pPr algn="just">
              <a:lnSpc>
                <a:spcPct val="150000"/>
              </a:lnSpc>
            </a:pPr>
            <a:r>
              <a:rPr lang="en-US" sz="2800">
                <a:solidFill>
                  <a:srgbClr val="002060"/>
                </a:solidFill>
                <a:latin typeface="Arial" panose="020B0604020202020204" pitchFamily="34" charset="0"/>
                <a:cs typeface="Arial" panose="020B0604020202020204" pitchFamily="34" charset="0"/>
              </a:rPr>
              <a:t>             </a:t>
            </a:r>
            <a:r>
              <a:rPr lang="en-US" sz="2800" b="1">
                <a:solidFill>
                  <a:srgbClr val="002060"/>
                </a:solidFill>
                <a:cs typeface="Arial" panose="020B0604020202020204" pitchFamily="34" charset="0"/>
              </a:rPr>
              <a:t>MỘT SỐ CÂU HỎI SAU KHI ĐỌC </a:t>
            </a:r>
            <a:r>
              <a:rPr lang="en-US" sz="2800" b="1">
                <a:solidFill>
                  <a:srgbClr val="002060"/>
                </a:solidFill>
                <a:cs typeface="Times New Roman" pitchFamily="18" charset="0"/>
              </a:rPr>
              <a:t>VĂN BẢN THƠ</a:t>
            </a:r>
            <a:endParaRPr lang="en-US" sz="2667" b="1">
              <a:solidFill>
                <a:srgbClr val="002060"/>
              </a:solidFill>
              <a:latin typeface="Arial (Body)"/>
              <a:cs typeface="Times New Roman" pitchFamily="18" charset="0"/>
            </a:endParaRPr>
          </a:p>
          <a:p>
            <a:pPr>
              <a:lnSpc>
                <a:spcPct val="125000"/>
              </a:lnSpc>
            </a:pPr>
            <a:r>
              <a:rPr lang="vi-VN" sz="2400">
                <a:solidFill>
                  <a:srgbClr val="002060"/>
                </a:solidFill>
                <a:cs typeface="Arial" panose="020B0604020202020204" pitchFamily="34" charset="0"/>
              </a:rPr>
              <a:t>    </a:t>
            </a:r>
            <a:r>
              <a:rPr lang="en-US" sz="2400">
                <a:solidFill>
                  <a:srgbClr val="002060"/>
                </a:solidFill>
                <a:cs typeface="Arial" panose="020B0604020202020204" pitchFamily="34" charset="0"/>
              </a:rPr>
              <a:t> – VB </a:t>
            </a:r>
            <a:r>
              <a:rPr lang="en-US" sz="2400" i="1" err="1">
                <a:solidFill>
                  <a:srgbClr val="002060"/>
                </a:solidFill>
                <a:cs typeface="Arial" panose="020B0604020202020204" pitchFamily="34" charset="0"/>
              </a:rPr>
              <a:t>Dục</a:t>
            </a:r>
            <a:r>
              <a:rPr lang="en-US" sz="2400" i="1">
                <a:solidFill>
                  <a:srgbClr val="002060"/>
                </a:solidFill>
                <a:cs typeface="Arial" panose="020B0604020202020204" pitchFamily="34" charset="0"/>
              </a:rPr>
              <a:t> Thuý </a:t>
            </a:r>
            <a:r>
              <a:rPr lang="en-US" sz="2400" i="1" err="1">
                <a:solidFill>
                  <a:srgbClr val="002060"/>
                </a:solidFill>
                <a:cs typeface="Arial" panose="020B0604020202020204" pitchFamily="34" charset="0"/>
              </a:rPr>
              <a:t>sơn</a:t>
            </a:r>
            <a:r>
              <a:rPr lang="en-US" sz="2400" i="1">
                <a:solidFill>
                  <a:srgbClr val="002060"/>
                </a:solidFill>
                <a:cs typeface="Arial" panose="020B0604020202020204" pitchFamily="34" charset="0"/>
              </a:rPr>
              <a:t> </a:t>
            </a:r>
            <a:r>
              <a:rPr lang="en-US" sz="2400">
                <a:solidFill>
                  <a:srgbClr val="002060"/>
                </a:solidFill>
                <a:cs typeface="Arial" panose="020B0604020202020204" pitchFamily="34" charset="0"/>
              </a:rPr>
              <a:t>(</a:t>
            </a:r>
            <a:r>
              <a:rPr lang="en-US" sz="2400" err="1">
                <a:solidFill>
                  <a:srgbClr val="002060"/>
                </a:solidFill>
                <a:cs typeface="Arial" panose="020B0604020202020204" pitchFamily="34" charset="0"/>
              </a:rPr>
              <a:t>Nguyễn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Trãi</a:t>
            </a:r>
            <a:r>
              <a:rPr lang="en-US" sz="2400">
                <a:solidFill>
                  <a:srgbClr val="002060"/>
                </a:solidFill>
                <a:cs typeface="Arial" panose="020B0604020202020204" pitchFamily="34" charset="0"/>
              </a:rPr>
              <a:t>) (Bài 6, </a:t>
            </a:r>
            <a:r>
              <a:rPr lang="en-US" sz="2400" err="1">
                <a:solidFill>
                  <a:srgbClr val="002060"/>
                </a:solidFill>
                <a:cs typeface="Arial" panose="020B0604020202020204" pitchFamily="34" charset="0"/>
              </a:rPr>
              <a:t>về</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Nguyễn</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Trãi</a:t>
            </a:r>
            <a:r>
              <a:rPr lang="en-US" sz="2400">
                <a:solidFill>
                  <a:srgbClr val="002060"/>
                </a:solidFill>
                <a:cs typeface="Arial" panose="020B0604020202020204" pitchFamily="34" charset="0"/>
              </a:rPr>
              <a:t>):</a:t>
            </a:r>
          </a:p>
          <a:p>
            <a:pPr algn="just">
              <a:lnSpc>
                <a:spcPct val="125000"/>
              </a:lnSpc>
            </a:pPr>
            <a:r>
              <a:rPr lang="en-US" sz="2400">
                <a:solidFill>
                  <a:srgbClr val="002060"/>
                </a:solidFill>
              </a:rPr>
              <a:t>     + </a:t>
            </a:r>
            <a:r>
              <a:rPr lang="vi-VN" sz="2400">
                <a:solidFill>
                  <a:srgbClr val="002060"/>
                </a:solidFill>
              </a:rPr>
              <a:t>Nêu một vài điểm khác biệt đáng chú ý giữa bản dịch nghĩa và bản dịch thơ.</a:t>
            </a:r>
          </a:p>
          <a:p>
            <a:pPr algn="just">
              <a:lnSpc>
                <a:spcPct val="125000"/>
              </a:lnSpc>
            </a:pPr>
            <a:r>
              <a:rPr lang="en-US" sz="2400">
                <a:solidFill>
                  <a:srgbClr val="002060"/>
                </a:solidFill>
              </a:rPr>
              <a:t>      + </a:t>
            </a:r>
            <a:r>
              <a:rPr lang="vi-VN" sz="2400">
                <a:solidFill>
                  <a:srgbClr val="002060"/>
                </a:solidFill>
              </a:rPr>
              <a:t>Xác định đặc điểm kết cấu của </a:t>
            </a:r>
            <a:r>
              <a:rPr lang="vi-VN" sz="2400" i="1">
                <a:solidFill>
                  <a:srgbClr val="002060"/>
                </a:solidFill>
              </a:rPr>
              <a:t>Dục </a:t>
            </a:r>
            <a:r>
              <a:rPr lang="en-US" sz="2400" i="1">
                <a:solidFill>
                  <a:srgbClr val="002060"/>
                </a:solidFill>
                <a:cs typeface="Arial" panose="020B0604020202020204" pitchFamily="34" charset="0"/>
              </a:rPr>
              <a:t>Thuý</a:t>
            </a:r>
            <a:r>
              <a:rPr lang="vi-VN" sz="2400" i="1">
                <a:solidFill>
                  <a:srgbClr val="002060"/>
                </a:solidFill>
              </a:rPr>
              <a:t> sơn</a:t>
            </a:r>
            <a:r>
              <a:rPr lang="vi-VN" sz="2400">
                <a:solidFill>
                  <a:srgbClr val="002060"/>
                </a:solidFill>
              </a:rPr>
              <a:t>.</a:t>
            </a:r>
          </a:p>
          <a:p>
            <a:pPr algn="just">
              <a:lnSpc>
                <a:spcPct val="125000"/>
              </a:lnSpc>
            </a:pPr>
            <a:r>
              <a:rPr lang="en-US" sz="2400">
                <a:solidFill>
                  <a:srgbClr val="002060"/>
                </a:solidFill>
              </a:rPr>
              <a:t>      + </a:t>
            </a:r>
            <a:r>
              <a:rPr lang="vi-VN" sz="2400">
                <a:solidFill>
                  <a:srgbClr val="002060"/>
                </a:solidFill>
              </a:rPr>
              <a:t>Bức tranh toàn cảnh về vẻ đẹp của núi Dục Thuý được miêu tả như thế nào?</a:t>
            </a:r>
          </a:p>
          <a:p>
            <a:pPr algn="just">
              <a:lnSpc>
                <a:spcPct val="125000"/>
              </a:lnSpc>
            </a:pPr>
            <a:r>
              <a:rPr lang="en-US" sz="2400">
                <a:solidFill>
                  <a:srgbClr val="002060"/>
                </a:solidFill>
              </a:rPr>
              <a:t>      + </a:t>
            </a:r>
            <a:r>
              <a:rPr lang="vi-VN" sz="2400">
                <a:solidFill>
                  <a:srgbClr val="002060"/>
                </a:solidFill>
              </a:rPr>
              <a:t>Nêu những chi tiết miêu tả cận cảnh núi Dục Thuý. Những liên tưởng xuất hiện khi say</a:t>
            </a:r>
            <a:r>
              <a:rPr lang="en-US" sz="2400">
                <a:solidFill>
                  <a:srgbClr val="002060"/>
                </a:solidFill>
              </a:rPr>
              <a:t> </a:t>
            </a:r>
            <a:r>
              <a:rPr lang="en-US" sz="2400" err="1">
                <a:solidFill>
                  <a:srgbClr val="002060"/>
                </a:solidFill>
              </a:rPr>
              <a:t>ngắm</a:t>
            </a:r>
            <a:r>
              <a:rPr lang="en-US" sz="2400">
                <a:solidFill>
                  <a:srgbClr val="002060"/>
                </a:solidFill>
              </a:rPr>
              <a:t> </a:t>
            </a:r>
            <a:r>
              <a:rPr lang="en-US" sz="2400" err="1">
                <a:solidFill>
                  <a:srgbClr val="002060"/>
                </a:solidFill>
              </a:rPr>
              <a:t>thiên</a:t>
            </a:r>
            <a:r>
              <a:rPr lang="en-US" sz="2400">
                <a:solidFill>
                  <a:srgbClr val="002060"/>
                </a:solidFill>
              </a:rPr>
              <a:t> </a:t>
            </a:r>
            <a:r>
              <a:rPr lang="en-US" sz="2400" err="1">
                <a:solidFill>
                  <a:srgbClr val="002060"/>
                </a:solidFill>
              </a:rPr>
              <a:t>nhiên</a:t>
            </a:r>
            <a:r>
              <a:rPr lang="en-US" sz="2400">
                <a:solidFill>
                  <a:srgbClr val="002060"/>
                </a:solidFill>
              </a:rPr>
              <a:t> </a:t>
            </a:r>
            <a:r>
              <a:rPr lang="en-US" sz="2400" err="1">
                <a:solidFill>
                  <a:srgbClr val="002060"/>
                </a:solidFill>
              </a:rPr>
              <a:t>cho</a:t>
            </a:r>
            <a:r>
              <a:rPr lang="en-US" sz="2400">
                <a:solidFill>
                  <a:srgbClr val="002060"/>
                </a:solidFill>
              </a:rPr>
              <a:t> </a:t>
            </a:r>
            <a:r>
              <a:rPr lang="en-US" sz="2400" err="1">
                <a:solidFill>
                  <a:srgbClr val="002060"/>
                </a:solidFill>
              </a:rPr>
              <a:t>thấy</a:t>
            </a:r>
            <a:r>
              <a:rPr lang="en-US" sz="2400">
                <a:solidFill>
                  <a:srgbClr val="002060"/>
                </a:solidFill>
              </a:rPr>
              <a:t> </a:t>
            </a:r>
            <a:r>
              <a:rPr lang="en-US" sz="2400" err="1">
                <a:solidFill>
                  <a:srgbClr val="002060"/>
                </a:solidFill>
              </a:rPr>
              <a:t>nét</a:t>
            </a:r>
            <a:r>
              <a:rPr lang="en-US" sz="2400">
                <a:solidFill>
                  <a:srgbClr val="002060"/>
                </a:solidFill>
              </a:rPr>
              <a:t> </a:t>
            </a:r>
            <a:r>
              <a:rPr lang="en-US" sz="2400" err="1">
                <a:solidFill>
                  <a:srgbClr val="002060"/>
                </a:solidFill>
              </a:rPr>
              <a:t>đẹp</a:t>
            </a:r>
            <a:r>
              <a:rPr lang="en-US" sz="2400">
                <a:solidFill>
                  <a:srgbClr val="002060"/>
                </a:solidFill>
              </a:rPr>
              <a:t> </a:t>
            </a:r>
            <a:r>
              <a:rPr lang="en-US" sz="2400" err="1">
                <a:solidFill>
                  <a:srgbClr val="002060"/>
                </a:solidFill>
              </a:rPr>
              <a:t>nào</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tâm</a:t>
            </a:r>
            <a:r>
              <a:rPr lang="en-US" sz="2400">
                <a:solidFill>
                  <a:srgbClr val="002060"/>
                </a:solidFill>
              </a:rPr>
              <a:t> </a:t>
            </a:r>
            <a:r>
              <a:rPr lang="en-US" sz="2400" err="1">
                <a:solidFill>
                  <a:srgbClr val="002060"/>
                </a:solidFill>
              </a:rPr>
              <a:t>hồn</a:t>
            </a:r>
            <a:r>
              <a:rPr lang="en-US" sz="2400">
                <a:solidFill>
                  <a:srgbClr val="002060"/>
                </a:solidFill>
              </a:rPr>
              <a:t> </a:t>
            </a:r>
            <a:r>
              <a:rPr lang="en-US" sz="2400" err="1">
                <a:solidFill>
                  <a:srgbClr val="002060"/>
                </a:solidFill>
              </a:rPr>
              <a:t>Nguyễn</a:t>
            </a:r>
            <a:r>
              <a:rPr lang="en-US" sz="2400">
                <a:solidFill>
                  <a:srgbClr val="002060"/>
                </a:solidFill>
              </a:rPr>
              <a:t> </a:t>
            </a:r>
            <a:r>
              <a:rPr lang="en-US" sz="2400" err="1">
                <a:solidFill>
                  <a:srgbClr val="002060"/>
                </a:solidFill>
              </a:rPr>
              <a:t>Trãi</a:t>
            </a:r>
            <a:r>
              <a:rPr lang="en-US" sz="2400">
                <a:solidFill>
                  <a:srgbClr val="002060"/>
                </a:solidFill>
              </a:rPr>
              <a:t>?</a:t>
            </a:r>
            <a:endParaRPr lang="vi-VN"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97</a:t>
            </a:fld>
            <a:endParaRPr lang="en-US"/>
          </a:p>
        </p:txBody>
      </p:sp>
    </p:spTree>
    <p:extLst>
      <p:ext uri="{BB962C8B-B14F-4D97-AF65-F5344CB8AC3E}">
        <p14:creationId xmlns:p14="http://schemas.microsoft.com/office/powerpoint/2010/main" val="20098505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25" y="14249"/>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848877" y="1113438"/>
            <a:ext cx="10540180" cy="5309915"/>
          </a:xfrm>
          <a:prstGeom prst="rect">
            <a:avLst/>
          </a:prstGeom>
        </p:spPr>
        <p:txBody>
          <a:bodyPr wrap="square">
            <a:spAutoFit/>
          </a:bodyPr>
          <a:lstStyle/>
          <a:p>
            <a:pPr algn="just">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800" b="1" dirty="0">
                <a:solidFill>
                  <a:srgbClr val="002060"/>
                </a:solidFill>
                <a:cs typeface="Arial" panose="020B0604020202020204" pitchFamily="34" charset="0"/>
              </a:rPr>
              <a:t>MỘT SỐ CÂU HỎI SAU KHI ĐỌC </a:t>
            </a:r>
            <a:r>
              <a:rPr lang="en-US" sz="2800" b="1" dirty="0">
                <a:solidFill>
                  <a:srgbClr val="002060"/>
                </a:solidFill>
                <a:cs typeface="Times New Roman" pitchFamily="18" charset="0"/>
              </a:rPr>
              <a:t>VĂN BẢN THƠ</a:t>
            </a:r>
            <a:endParaRPr lang="en-US" sz="2667" b="1" dirty="0">
              <a:solidFill>
                <a:srgbClr val="002060"/>
              </a:solidFill>
              <a:latin typeface="Arial (Body)"/>
              <a:cs typeface="Times New Roman" pitchFamily="18" charset="0"/>
            </a:endParaRPr>
          </a:p>
          <a:p>
            <a:pPr algn="just">
              <a:lnSpc>
                <a:spcPct val="125000"/>
              </a:lnSpc>
            </a:pPr>
            <a:r>
              <a:rPr lang="vi-VN" sz="2400"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 – VB </a:t>
            </a:r>
            <a:r>
              <a:rPr lang="vi-VN" sz="2400" i="1" dirty="0">
                <a:solidFill>
                  <a:srgbClr val="002060"/>
                </a:solidFill>
                <a:latin typeface="Arial" panose="020B0604020202020204" pitchFamily="34" charset="0"/>
                <a:cs typeface="Arial" panose="020B0604020202020204" pitchFamily="34" charset="0"/>
              </a:rPr>
              <a:t>Con đường không chọn </a:t>
            </a:r>
            <a:r>
              <a:rPr lang="vi-VN" sz="2400" dirty="0">
                <a:solidFill>
                  <a:srgbClr val="002060"/>
                </a:solidFill>
                <a:latin typeface="Arial" panose="020B0604020202020204" pitchFamily="34" charset="0"/>
                <a:cs typeface="Arial" panose="020B0604020202020204" pitchFamily="34" charset="0"/>
              </a:rPr>
              <a:t>(Rô-bớt Phờ-rót)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Bài</a:t>
            </a:r>
            <a:r>
              <a:rPr lang="en-US" sz="2400" dirty="0">
                <a:solidFill>
                  <a:srgbClr val="002060"/>
                </a:solidFill>
                <a:latin typeface="Arial" panose="020B0604020202020204" pitchFamily="34" charset="0"/>
                <a:cs typeface="Arial" panose="020B0604020202020204" pitchFamily="34" charset="0"/>
              </a:rPr>
              <a:t> 9: </a:t>
            </a:r>
            <a:r>
              <a:rPr lang="en-US" sz="2400" i="1" dirty="0" err="1">
                <a:solidFill>
                  <a:srgbClr val="002060"/>
                </a:solidFill>
                <a:latin typeface="Arial" panose="020B0604020202020204" pitchFamily="34" charset="0"/>
                <a:cs typeface="Arial" panose="020B0604020202020204" pitchFamily="34" charset="0"/>
              </a:rPr>
              <a:t>Hành</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trang</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cuộc</a:t>
            </a:r>
            <a:r>
              <a:rPr lang="en-US" sz="2400" i="1" dirty="0">
                <a:solidFill>
                  <a:srgbClr val="002060"/>
                </a:solidFill>
                <a:latin typeface="Arial" panose="020B0604020202020204" pitchFamily="34" charset="0"/>
                <a:cs typeface="Arial" panose="020B0604020202020204" pitchFamily="34" charset="0"/>
              </a:rPr>
              <a:t> </a:t>
            </a:r>
            <a:r>
              <a:rPr lang="en-US" sz="2400" i="1" dirty="0" err="1">
                <a:solidFill>
                  <a:srgbClr val="002060"/>
                </a:solidFill>
                <a:latin typeface="Arial" panose="020B0604020202020204" pitchFamily="34" charset="0"/>
                <a:cs typeface="Arial" panose="020B0604020202020204" pitchFamily="34" charset="0"/>
              </a:rPr>
              <a:t>sống</a:t>
            </a:r>
            <a:r>
              <a:rPr lang="en-US" sz="2400" dirty="0">
                <a:solidFill>
                  <a:srgbClr val="002060"/>
                </a:solidFill>
                <a:latin typeface="Arial" panose="020B0604020202020204" pitchFamily="34" charset="0"/>
                <a:cs typeface="Arial" panose="020B0604020202020204" pitchFamily="34" charset="0"/>
              </a:rPr>
              <a:t>):</a:t>
            </a:r>
          </a:p>
          <a:p>
            <a:pPr>
              <a:lnSpc>
                <a:spcPct val="125000"/>
              </a:lnSpc>
            </a:pPr>
            <a:r>
              <a:rPr lang="en-US" sz="2400" dirty="0">
                <a:solidFill>
                  <a:srgbClr val="002060"/>
                </a:solidFill>
                <a:cs typeface="Arial" panose="020B0604020202020204" pitchFamily="34" charset="0"/>
              </a:rPr>
              <a:t>    </a:t>
            </a:r>
            <a:r>
              <a:rPr lang="vi-VN" sz="2400" dirty="0">
                <a:solidFill>
                  <a:srgbClr val="002060"/>
                </a:solidFill>
                <a:cs typeface="Arial" panose="020B0604020202020204" pitchFamily="34" charset="0"/>
              </a:rPr>
              <a:t> </a:t>
            </a:r>
            <a:r>
              <a:rPr lang="en-US" sz="2400" dirty="0">
                <a:solidFill>
                  <a:srgbClr val="002060"/>
                </a:solidFill>
                <a:cs typeface="Arial" panose="020B0604020202020204" pitchFamily="34" charset="0"/>
              </a:rPr>
              <a:t> </a:t>
            </a:r>
            <a:r>
              <a:rPr lang="vi-VN" sz="2400" dirty="0">
                <a:solidFill>
                  <a:srgbClr val="002060"/>
                </a:solidFill>
                <a:cs typeface="Arial" panose="020B0604020202020204" pitchFamily="34" charset="0"/>
              </a:rPr>
              <a:t>+</a:t>
            </a:r>
            <a:r>
              <a:rPr lang="en-US" sz="2400" dirty="0">
                <a:solidFill>
                  <a:srgbClr val="002060"/>
                </a:solidFill>
                <a:cs typeface="Arial" panose="020B0604020202020204" pitchFamily="34" charset="0"/>
              </a:rPr>
              <a:t> </a:t>
            </a:r>
            <a:r>
              <a:rPr lang="vi-VN" sz="2400" dirty="0">
                <a:solidFill>
                  <a:srgbClr val="002060"/>
                </a:solidFill>
              </a:rPr>
              <a:t>“Con đường” và “lối rẽ” trong bài thơ có thể xem là những ẩn dụ. Những ẩn dụ đó</a:t>
            </a:r>
            <a:r>
              <a:rPr lang="en-US" sz="2400" dirty="0">
                <a:solidFill>
                  <a:srgbClr val="002060"/>
                </a:solidFill>
              </a:rPr>
              <a:t> </a:t>
            </a:r>
            <a:r>
              <a:rPr lang="en-US" sz="2400" dirty="0" err="1">
                <a:solidFill>
                  <a:srgbClr val="002060"/>
                </a:solidFill>
              </a:rPr>
              <a:t>gợi</a:t>
            </a:r>
            <a:r>
              <a:rPr lang="en-US" sz="2400" dirty="0">
                <a:solidFill>
                  <a:srgbClr val="002060"/>
                </a:solidFill>
              </a:rPr>
              <a:t> </a:t>
            </a:r>
            <a:r>
              <a:rPr lang="en-US" sz="2400" dirty="0" err="1">
                <a:solidFill>
                  <a:srgbClr val="002060"/>
                </a:solidFill>
              </a:rPr>
              <a:t>cho</a:t>
            </a:r>
            <a:r>
              <a:rPr lang="en-US" sz="2400" dirty="0">
                <a:solidFill>
                  <a:srgbClr val="002060"/>
                </a:solidFill>
              </a:rPr>
              <a:t> </a:t>
            </a:r>
            <a:r>
              <a:rPr lang="en-US" sz="2400" dirty="0" err="1">
                <a:solidFill>
                  <a:srgbClr val="002060"/>
                </a:solidFill>
              </a:rPr>
              <a:t>bạn</a:t>
            </a:r>
            <a:r>
              <a:rPr lang="en-US" sz="2400" dirty="0">
                <a:solidFill>
                  <a:srgbClr val="002060"/>
                </a:solidFill>
              </a:rPr>
              <a:t> </a:t>
            </a:r>
            <a:r>
              <a:rPr lang="en-US" sz="2400" dirty="0" err="1">
                <a:solidFill>
                  <a:srgbClr val="002060"/>
                </a:solidFill>
              </a:rPr>
              <a:t>nghĩ</a:t>
            </a:r>
            <a:r>
              <a:rPr lang="en-US" sz="2400" dirty="0">
                <a:solidFill>
                  <a:srgbClr val="002060"/>
                </a:solidFill>
              </a:rPr>
              <a:t> </a:t>
            </a:r>
            <a:r>
              <a:rPr lang="en-US" sz="2400" dirty="0" err="1">
                <a:solidFill>
                  <a:srgbClr val="002060"/>
                </a:solidFill>
              </a:rPr>
              <a:t>đến</a:t>
            </a:r>
            <a:r>
              <a:rPr lang="en-US" sz="2400" dirty="0">
                <a:solidFill>
                  <a:srgbClr val="002060"/>
                </a:solidFill>
              </a:rPr>
              <a:t> </a:t>
            </a:r>
            <a:r>
              <a:rPr lang="en-US" sz="2400" dirty="0" err="1">
                <a:solidFill>
                  <a:srgbClr val="002060"/>
                </a:solidFill>
              </a:rPr>
              <a:t>điều</a:t>
            </a:r>
            <a:r>
              <a:rPr lang="en-US" sz="2400" dirty="0">
                <a:solidFill>
                  <a:srgbClr val="002060"/>
                </a:solidFill>
              </a:rPr>
              <a:t> </a:t>
            </a:r>
            <a:r>
              <a:rPr lang="en-US" sz="2400" dirty="0" err="1">
                <a:solidFill>
                  <a:srgbClr val="002060"/>
                </a:solidFill>
              </a:rPr>
              <a:t>gì</a:t>
            </a:r>
            <a:r>
              <a:rPr lang="en-US" sz="2400" dirty="0">
                <a:solidFill>
                  <a:srgbClr val="002060"/>
                </a:solidFill>
              </a:rPr>
              <a:t>?</a:t>
            </a:r>
          </a:p>
          <a:p>
            <a:pPr>
              <a:lnSpc>
                <a:spcPct val="125000"/>
              </a:lnSpc>
            </a:pPr>
            <a:r>
              <a:rPr lang="en-US" sz="2400" dirty="0">
                <a:solidFill>
                  <a:srgbClr val="002060"/>
                </a:solidFill>
              </a:rPr>
              <a:t>      + </a:t>
            </a:r>
            <a:r>
              <a:rPr lang="vi-VN" sz="2400" dirty="0">
                <a:solidFill>
                  <a:srgbClr val="002060"/>
                </a:solidFill>
              </a:rPr>
              <a:t>Theo bạn, tại sao Rô-bớt Phờ-rót lại đặt nhan đề bài thơ là </a:t>
            </a:r>
            <a:r>
              <a:rPr lang="vi-VN" sz="2400" i="1" dirty="0">
                <a:solidFill>
                  <a:srgbClr val="002060"/>
                </a:solidFill>
              </a:rPr>
              <a:t>Con đường không chọn</a:t>
            </a:r>
            <a:r>
              <a:rPr lang="en-US" sz="2400" i="1" dirty="0">
                <a:solidFill>
                  <a:srgbClr val="002060"/>
                </a:solidFill>
              </a:rPr>
              <a:t> </a:t>
            </a:r>
            <a:r>
              <a:rPr lang="vi-VN" sz="2400" dirty="0">
                <a:solidFill>
                  <a:srgbClr val="002060"/>
                </a:solidFill>
              </a:rPr>
              <a:t>chứ </a:t>
            </a:r>
            <a:r>
              <a:rPr lang="en-US" sz="2400" dirty="0" smtClean="0">
                <a:solidFill>
                  <a:srgbClr val="002060"/>
                </a:solidFill>
              </a:rPr>
              <a:t>(The Road Not Taken) </a:t>
            </a:r>
            <a:r>
              <a:rPr lang="vi-VN" sz="2400" dirty="0" smtClean="0">
                <a:solidFill>
                  <a:srgbClr val="002060"/>
                </a:solidFill>
              </a:rPr>
              <a:t>không </a:t>
            </a:r>
            <a:r>
              <a:rPr lang="vi-VN" sz="2400" dirty="0">
                <a:solidFill>
                  <a:srgbClr val="002060"/>
                </a:solidFill>
              </a:rPr>
              <a:t>phải </a:t>
            </a:r>
            <a:r>
              <a:rPr lang="vi-VN" sz="2400" i="1" dirty="0">
                <a:solidFill>
                  <a:srgbClr val="002060"/>
                </a:solidFill>
              </a:rPr>
              <a:t>Con đường tôi chọn </a:t>
            </a:r>
            <a:r>
              <a:rPr lang="vi-VN" sz="2400" dirty="0">
                <a:solidFill>
                  <a:srgbClr val="002060"/>
                </a:solidFill>
              </a:rPr>
              <a:t>hay </a:t>
            </a:r>
            <a:r>
              <a:rPr lang="vi-VN" sz="2400" i="1" dirty="0">
                <a:solidFill>
                  <a:srgbClr val="002060"/>
                </a:solidFill>
              </a:rPr>
              <a:t>Con đường ít người đi</a:t>
            </a:r>
            <a:r>
              <a:rPr lang="vi-VN" sz="2400" dirty="0">
                <a:solidFill>
                  <a:srgbClr val="002060"/>
                </a:solidFill>
              </a:rPr>
              <a:t>?</a:t>
            </a:r>
            <a:endParaRPr lang="en-US" sz="2400" dirty="0">
              <a:solidFill>
                <a:srgbClr val="002060"/>
              </a:solidFill>
            </a:endParaRPr>
          </a:p>
          <a:p>
            <a:pPr algn="just">
              <a:lnSpc>
                <a:spcPct val="125000"/>
              </a:lnSpc>
            </a:pPr>
            <a:r>
              <a:rPr lang="en-US" sz="2400" dirty="0">
                <a:solidFill>
                  <a:srgbClr val="002060"/>
                </a:solidFill>
              </a:rPr>
              <a:t>      + </a:t>
            </a:r>
            <a:r>
              <a:rPr lang="en-US" sz="2400" dirty="0" err="1">
                <a:solidFill>
                  <a:srgbClr val="002060"/>
                </a:solidFill>
              </a:rPr>
              <a:t>Bạn</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đồng</a:t>
            </a:r>
            <a:r>
              <a:rPr lang="en-US" sz="2400" dirty="0">
                <a:solidFill>
                  <a:srgbClr val="002060"/>
                </a:solidFill>
              </a:rPr>
              <a:t> </a:t>
            </a:r>
            <a:r>
              <a:rPr lang="en-US" sz="2400" dirty="0" err="1">
                <a:solidFill>
                  <a:srgbClr val="002060"/>
                </a:solidFill>
              </a:rPr>
              <a:t>cảm</a:t>
            </a:r>
            <a:r>
              <a:rPr lang="en-US" sz="2400" dirty="0">
                <a:solidFill>
                  <a:srgbClr val="002060"/>
                </a:solidFill>
              </a:rPr>
              <a:t> </a:t>
            </a:r>
            <a:r>
              <a:rPr lang="en-US" sz="2400" dirty="0" err="1">
                <a:solidFill>
                  <a:srgbClr val="002060"/>
                </a:solidFill>
              </a:rPr>
              <a:t>với</a:t>
            </a:r>
            <a:r>
              <a:rPr lang="en-US" sz="2400" dirty="0">
                <a:solidFill>
                  <a:srgbClr val="002060"/>
                </a:solidFill>
              </a:rPr>
              <a:t> </a:t>
            </a:r>
            <a:r>
              <a:rPr lang="en-US" sz="2400" dirty="0" err="1">
                <a:solidFill>
                  <a:srgbClr val="002060"/>
                </a:solidFill>
              </a:rPr>
              <a:t>trạng</a:t>
            </a:r>
            <a:r>
              <a:rPr lang="en-US" sz="2400" dirty="0">
                <a:solidFill>
                  <a:srgbClr val="002060"/>
                </a:solidFill>
              </a:rPr>
              <a:t> </a:t>
            </a:r>
            <a:r>
              <a:rPr lang="en-US" sz="2400" dirty="0" err="1">
                <a:solidFill>
                  <a:srgbClr val="002060"/>
                </a:solidFill>
              </a:rPr>
              <a:t>thái</a:t>
            </a:r>
            <a:r>
              <a:rPr lang="en-US" sz="2400" dirty="0">
                <a:solidFill>
                  <a:srgbClr val="002060"/>
                </a:solidFill>
              </a:rPr>
              <a:t> do </a:t>
            </a:r>
            <a:r>
              <a:rPr lang="en-US" sz="2400" dirty="0" err="1">
                <a:solidFill>
                  <a:srgbClr val="002060"/>
                </a:solidFill>
              </a:rPr>
              <a:t>dự</a:t>
            </a:r>
            <a:r>
              <a:rPr lang="en-US" sz="2400" dirty="0">
                <a:solidFill>
                  <a:srgbClr val="002060"/>
                </a:solidFill>
              </a:rPr>
              <a:t>, </a:t>
            </a:r>
            <a:r>
              <a:rPr lang="en-US" sz="2400" dirty="0" err="1">
                <a:solidFill>
                  <a:srgbClr val="002060"/>
                </a:solidFill>
              </a:rPr>
              <a:t>phân</a:t>
            </a:r>
            <a:r>
              <a:rPr lang="en-US" sz="2400" dirty="0">
                <a:solidFill>
                  <a:srgbClr val="002060"/>
                </a:solidFill>
              </a:rPr>
              <a:t> </a:t>
            </a:r>
            <a:r>
              <a:rPr lang="en-US" sz="2400" dirty="0" err="1">
                <a:solidFill>
                  <a:srgbClr val="002060"/>
                </a:solidFill>
              </a:rPr>
              <a:t>vân</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nhân</a:t>
            </a:r>
            <a:r>
              <a:rPr lang="en-US" sz="2400" dirty="0">
                <a:solidFill>
                  <a:srgbClr val="002060"/>
                </a:solidFill>
              </a:rPr>
              <a:t> </a:t>
            </a:r>
            <a:r>
              <a:rPr lang="en-US" sz="2400" dirty="0" err="1">
                <a:solidFill>
                  <a:srgbClr val="002060"/>
                </a:solidFill>
              </a:rPr>
              <a:t>vật</a:t>
            </a:r>
            <a:r>
              <a:rPr lang="en-US" sz="2400" dirty="0">
                <a:solidFill>
                  <a:srgbClr val="002060"/>
                </a:solidFill>
              </a:rPr>
              <a:t> </a:t>
            </a:r>
            <a:r>
              <a:rPr lang="en-US" sz="2400" dirty="0" err="1">
                <a:solidFill>
                  <a:srgbClr val="002060"/>
                </a:solidFill>
              </a:rPr>
              <a:t>trữ</a:t>
            </a:r>
            <a:r>
              <a:rPr lang="en-US" sz="2400" dirty="0">
                <a:solidFill>
                  <a:srgbClr val="002060"/>
                </a:solidFill>
              </a:rPr>
              <a:t> </a:t>
            </a:r>
            <a:r>
              <a:rPr lang="en-US" sz="2400" dirty="0" err="1">
                <a:solidFill>
                  <a:srgbClr val="002060"/>
                </a:solidFill>
              </a:rPr>
              <a:t>tình</a:t>
            </a:r>
            <a:r>
              <a:rPr lang="en-US" sz="2400" dirty="0">
                <a:solidFill>
                  <a:srgbClr val="002060"/>
                </a:solidFill>
              </a:rPr>
              <a:t> </a:t>
            </a:r>
            <a:r>
              <a:rPr lang="en-US" sz="2400" dirty="0" err="1">
                <a:solidFill>
                  <a:srgbClr val="002060"/>
                </a:solidFill>
              </a:rPr>
              <a:t>xuyên</a:t>
            </a:r>
            <a:r>
              <a:rPr lang="en-US" sz="2400" dirty="0">
                <a:solidFill>
                  <a:srgbClr val="002060"/>
                </a:solidFill>
              </a:rPr>
              <a:t> </a:t>
            </a:r>
            <a:r>
              <a:rPr lang="en-US" sz="2400" dirty="0" err="1">
                <a:solidFill>
                  <a:srgbClr val="002060"/>
                </a:solidFill>
              </a:rPr>
              <a:t>suốt</a:t>
            </a:r>
            <a:r>
              <a:rPr lang="en-US" sz="2400" dirty="0">
                <a:solidFill>
                  <a:srgbClr val="002060"/>
                </a:solidFill>
              </a:rPr>
              <a:t> </a:t>
            </a:r>
            <a:r>
              <a:rPr lang="vi-VN" sz="2400" dirty="0">
                <a:solidFill>
                  <a:srgbClr val="002060"/>
                </a:solidFill>
              </a:rPr>
              <a:t>bài thơ không? Vì sao?</a:t>
            </a:r>
          </a:p>
          <a:p>
            <a:pPr>
              <a:lnSpc>
                <a:spcPct val="125000"/>
              </a:lnSpc>
            </a:pPr>
            <a:r>
              <a:rPr lang="en-US" sz="2400" dirty="0">
                <a:solidFill>
                  <a:srgbClr val="002060"/>
                </a:solidFill>
              </a:rPr>
              <a:t>      + </a:t>
            </a:r>
            <a:r>
              <a:rPr lang="vi-VN" sz="2400" dirty="0">
                <a:solidFill>
                  <a:srgbClr val="002060"/>
                </a:solidFill>
              </a:rPr>
              <a:t>Hãy nêu một thông điệp từ bài thơ có ý nghĩa đối với cá nhân bạn.</a:t>
            </a:r>
            <a:endParaRPr lang="vi-VN" sz="2400" dirty="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98</a:t>
            </a:fld>
            <a:endParaRPr lang="en-US"/>
          </a:p>
        </p:txBody>
      </p:sp>
    </p:spTree>
    <p:extLst>
      <p:ext uri="{BB962C8B-B14F-4D97-AF65-F5344CB8AC3E}">
        <p14:creationId xmlns:p14="http://schemas.microsoft.com/office/powerpoint/2010/main" val="14494654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79400"/>
            <a:ext cx="12198284" cy="7082491"/>
          </a:xfrm>
          <a:prstGeom prst="rect">
            <a:avLst/>
          </a:prstGeom>
        </p:spPr>
      </p:pic>
      <p:sp>
        <p:nvSpPr>
          <p:cNvPr id="2" name="Rectangle 1"/>
          <p:cNvSpPr/>
          <p:nvPr/>
        </p:nvSpPr>
        <p:spPr>
          <a:xfrm>
            <a:off x="3048000" y="2760870"/>
            <a:ext cx="6096000" cy="361637"/>
          </a:xfrm>
          <a:prstGeom prst="rect">
            <a:avLst/>
          </a:prstGeom>
        </p:spPr>
        <p:txBody>
          <a:bodyPr>
            <a:spAutoFit/>
          </a:bodyPr>
          <a:lstStyle/>
          <a:p>
            <a:pPr marL="186258" algn="just">
              <a:lnSpc>
                <a:spcPct val="125000"/>
              </a:lnSpc>
              <a:spcBef>
                <a:spcPts val="1600"/>
              </a:spcBef>
              <a:buSzPct val="91000"/>
            </a:pPr>
            <a:endParaRPr lang="vi-VN" sz="1400">
              <a:solidFill>
                <a:srgbClr val="002060"/>
              </a:solidFill>
            </a:endParaRPr>
          </a:p>
        </p:txBody>
      </p:sp>
      <p:sp>
        <p:nvSpPr>
          <p:cNvPr id="5" name="Rectangle 4"/>
          <p:cNvSpPr/>
          <p:nvPr/>
        </p:nvSpPr>
        <p:spPr>
          <a:xfrm>
            <a:off x="1042218" y="1397000"/>
            <a:ext cx="10264879" cy="3991029"/>
          </a:xfrm>
          <a:prstGeom prst="rect">
            <a:avLst/>
          </a:prstGeom>
        </p:spPr>
        <p:txBody>
          <a:bodyPr wrap="square">
            <a:spAutoFit/>
          </a:bodyPr>
          <a:lstStyle/>
          <a:p>
            <a:pPr algn="just">
              <a:lnSpc>
                <a:spcPct val="150000"/>
              </a:lnSpc>
            </a:pPr>
            <a:r>
              <a:rPr lang="en-US" sz="2400" b="1">
                <a:solidFill>
                  <a:srgbClr val="002060"/>
                </a:solidFill>
                <a:latin typeface="Arial (Body)"/>
              </a:rPr>
              <a:t>                       </a:t>
            </a:r>
            <a:r>
              <a:rPr lang="en-US" sz="2667">
                <a:solidFill>
                  <a:srgbClr val="002060"/>
                </a:solidFill>
                <a:latin typeface="Arial" panose="020B0604020202020204" pitchFamily="34" charset="0"/>
                <a:cs typeface="Arial" panose="020B0604020202020204" pitchFamily="34" charset="0"/>
              </a:rPr>
              <a:t>   </a:t>
            </a:r>
            <a:r>
              <a:rPr lang="en-US" sz="2400" b="1">
                <a:solidFill>
                  <a:srgbClr val="002060"/>
                </a:solidFill>
                <a:latin typeface="Arial (Body)"/>
                <a:cs typeface="Times New Roman" pitchFamily="18" charset="0"/>
              </a:rPr>
              <a:t>DẠY HỌC ĐỌC VĂN BẢN SỬ THI</a:t>
            </a:r>
          </a:p>
          <a:p>
            <a:pPr algn="just">
              <a:lnSpc>
                <a:spcPct val="125000"/>
              </a:lnSpc>
            </a:pPr>
            <a:r>
              <a:rPr lang="en-US" sz="2667" b="1">
                <a:solidFill>
                  <a:srgbClr val="002060"/>
                </a:solidFill>
                <a:latin typeface="Arial" panose="020B0604020202020204" pitchFamily="34" charset="0"/>
                <a:cs typeface="Arial" panose="020B0604020202020204" pitchFamily="34" charset="0"/>
              </a:rPr>
              <a:t>     </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Mục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tiêu</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dạy</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học</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đọc</a:t>
            </a:r>
            <a:r>
              <a:rPr lang="en-US" sz="2400">
                <a:solidFill>
                  <a:srgbClr val="002060"/>
                </a:solidFill>
                <a:cs typeface="Arial" panose="020B0604020202020204" pitchFamily="34" charset="0"/>
              </a:rPr>
              <a:t> VB </a:t>
            </a:r>
            <a:r>
              <a:rPr lang="en-US" sz="2400" err="1">
                <a:solidFill>
                  <a:srgbClr val="002060"/>
                </a:solidFill>
                <a:cs typeface="Arial" panose="020B0604020202020204" pitchFamily="34" charset="0"/>
              </a:rPr>
              <a:t>sử</a:t>
            </a:r>
            <a:r>
              <a:rPr lang="en-US" sz="2400">
                <a:solidFill>
                  <a:srgbClr val="002060"/>
                </a:solidFill>
                <a:cs typeface="Arial" panose="020B0604020202020204" pitchFamily="34" charset="0"/>
              </a:rPr>
              <a:t> </a:t>
            </a:r>
            <a:r>
              <a:rPr lang="en-US" sz="2400" err="1">
                <a:solidFill>
                  <a:srgbClr val="002060"/>
                </a:solidFill>
                <a:cs typeface="Arial" panose="020B0604020202020204" pitchFamily="34" charset="0"/>
              </a:rPr>
              <a:t>thi</a:t>
            </a:r>
            <a:r>
              <a:rPr lang="en-US" sz="2400">
                <a:solidFill>
                  <a:srgbClr val="002060"/>
                </a:solidFill>
                <a:cs typeface="Arial" panose="020B0604020202020204" pitchFamily="34" charset="0"/>
              </a:rPr>
              <a:t>:</a:t>
            </a:r>
          </a:p>
          <a:p>
            <a:pPr algn="just">
              <a:lnSpc>
                <a:spcPct val="125000"/>
              </a:lnSpc>
            </a:pPr>
            <a:r>
              <a:rPr lang="en-US" sz="2400">
                <a:solidFill>
                  <a:srgbClr val="002060"/>
                </a:solidFill>
              </a:rPr>
              <a:t>     + </a:t>
            </a:r>
            <a:r>
              <a:rPr lang="vi-VN" sz="2400">
                <a:solidFill>
                  <a:srgbClr val="002060"/>
                </a:solidFill>
              </a:rPr>
              <a:t>Nhận biết và phân tích được một số yếu tố của sử thi: không gian, thời gian,</a:t>
            </a:r>
            <a:r>
              <a:rPr lang="en-US" sz="2400">
                <a:solidFill>
                  <a:srgbClr val="002060"/>
                </a:solidFill>
              </a:rPr>
              <a:t> </a:t>
            </a:r>
            <a:r>
              <a:rPr lang="vi-VN" sz="2400">
                <a:solidFill>
                  <a:srgbClr val="002060"/>
                </a:solidFill>
              </a:rPr>
              <a:t>cốt truyện, nhân vật, lời người kể chuyện và lời nhân vật.</a:t>
            </a:r>
          </a:p>
          <a:p>
            <a:pPr algn="just">
              <a:lnSpc>
                <a:spcPct val="125000"/>
              </a:lnSpc>
            </a:pPr>
            <a:r>
              <a:rPr lang="en-US" sz="2400">
                <a:solidFill>
                  <a:srgbClr val="002060"/>
                </a:solidFill>
              </a:rPr>
              <a:t>     + </a:t>
            </a:r>
            <a:r>
              <a:rPr lang="en-US" sz="2400" err="1">
                <a:solidFill>
                  <a:srgbClr val="002060"/>
                </a:solidFill>
              </a:rPr>
              <a:t>Biết</a:t>
            </a:r>
            <a:r>
              <a:rPr lang="en-US" sz="2400">
                <a:solidFill>
                  <a:srgbClr val="002060"/>
                </a:solidFill>
              </a:rPr>
              <a:t> </a:t>
            </a:r>
            <a:r>
              <a:rPr lang="en-US" sz="2400" err="1">
                <a:solidFill>
                  <a:srgbClr val="002060"/>
                </a:solidFill>
              </a:rPr>
              <a:t>nhận</a:t>
            </a:r>
            <a:r>
              <a:rPr lang="en-US" sz="2400">
                <a:solidFill>
                  <a:srgbClr val="002060"/>
                </a:solidFill>
              </a:rPr>
              <a:t> </a:t>
            </a:r>
            <a:r>
              <a:rPr lang="en-US" sz="2400" err="1">
                <a:solidFill>
                  <a:srgbClr val="002060"/>
                </a:solidFill>
              </a:rPr>
              <a:t>xét</a:t>
            </a:r>
            <a:r>
              <a:rPr lang="en-US" sz="2400">
                <a:solidFill>
                  <a:srgbClr val="002060"/>
                </a:solidFill>
              </a:rPr>
              <a:t> </a:t>
            </a:r>
            <a:r>
              <a:rPr lang="en-US" sz="2400" err="1">
                <a:solidFill>
                  <a:srgbClr val="002060"/>
                </a:solidFill>
              </a:rPr>
              <a:t>nội</a:t>
            </a:r>
            <a:r>
              <a:rPr lang="en-US" sz="2400">
                <a:solidFill>
                  <a:srgbClr val="002060"/>
                </a:solidFill>
              </a:rPr>
              <a:t> dung </a:t>
            </a:r>
            <a:r>
              <a:rPr lang="en-US" sz="2400" err="1">
                <a:solidFill>
                  <a:srgbClr val="002060"/>
                </a:solidFill>
              </a:rPr>
              <a:t>bao</a:t>
            </a:r>
            <a:r>
              <a:rPr lang="en-US" sz="2400">
                <a:solidFill>
                  <a:srgbClr val="002060"/>
                </a:solidFill>
              </a:rPr>
              <a:t> </a:t>
            </a:r>
            <a:r>
              <a:rPr lang="en-US" sz="2400" err="1">
                <a:solidFill>
                  <a:srgbClr val="002060"/>
                </a:solidFill>
              </a:rPr>
              <a:t>quát</a:t>
            </a:r>
            <a:r>
              <a:rPr lang="en-US" sz="2400">
                <a:solidFill>
                  <a:srgbClr val="002060"/>
                </a:solidFill>
              </a:rPr>
              <a:t> </a:t>
            </a:r>
            <a:r>
              <a:rPr lang="en-US" sz="2400" err="1">
                <a:solidFill>
                  <a:srgbClr val="002060"/>
                </a:solidFill>
              </a:rPr>
              <a:t>của</a:t>
            </a:r>
            <a:r>
              <a:rPr lang="en-US" sz="2400">
                <a:solidFill>
                  <a:srgbClr val="002060"/>
                </a:solidFill>
              </a:rPr>
              <a:t> </a:t>
            </a:r>
            <a:r>
              <a:rPr lang="en-US" sz="2400" err="1">
                <a:solidFill>
                  <a:srgbClr val="002060"/>
                </a:solidFill>
              </a:rPr>
              <a:t>văn</a:t>
            </a:r>
            <a:r>
              <a:rPr lang="en-US" sz="2400">
                <a:solidFill>
                  <a:srgbClr val="002060"/>
                </a:solidFill>
              </a:rPr>
              <a:t> </a:t>
            </a:r>
            <a:r>
              <a:rPr lang="en-US" sz="2400" err="1">
                <a:solidFill>
                  <a:srgbClr val="002060"/>
                </a:solidFill>
              </a:rPr>
              <a:t>bản</a:t>
            </a:r>
            <a:r>
              <a:rPr lang="en-US" sz="2400">
                <a:solidFill>
                  <a:srgbClr val="002060"/>
                </a:solidFill>
              </a:rPr>
              <a:t>; </a:t>
            </a:r>
            <a:r>
              <a:rPr lang="en-US" sz="2400" err="1">
                <a:solidFill>
                  <a:srgbClr val="002060"/>
                </a:solidFill>
              </a:rPr>
              <a:t>biết</a:t>
            </a:r>
            <a:r>
              <a:rPr lang="en-US" sz="2400">
                <a:solidFill>
                  <a:srgbClr val="002060"/>
                </a:solidFill>
              </a:rPr>
              <a:t> </a:t>
            </a:r>
            <a:r>
              <a:rPr lang="en-US" sz="2400" err="1">
                <a:solidFill>
                  <a:srgbClr val="002060"/>
                </a:solidFill>
              </a:rPr>
              <a:t>phân</a:t>
            </a:r>
            <a:r>
              <a:rPr lang="en-US" sz="2400">
                <a:solidFill>
                  <a:srgbClr val="002060"/>
                </a:solidFill>
              </a:rPr>
              <a:t> </a:t>
            </a:r>
            <a:r>
              <a:rPr lang="en-US" sz="2400" err="1">
                <a:solidFill>
                  <a:srgbClr val="002060"/>
                </a:solidFill>
              </a:rPr>
              <a:t>tích</a:t>
            </a:r>
            <a:r>
              <a:rPr lang="en-US" sz="2400">
                <a:solidFill>
                  <a:srgbClr val="002060"/>
                </a:solidFill>
              </a:rPr>
              <a:t> </a:t>
            </a:r>
            <a:r>
              <a:rPr lang="en-US" sz="2400" err="1">
                <a:solidFill>
                  <a:srgbClr val="002060"/>
                </a:solidFill>
              </a:rPr>
              <a:t>các</a:t>
            </a:r>
            <a:r>
              <a:rPr lang="en-US" sz="2400">
                <a:solidFill>
                  <a:srgbClr val="002060"/>
                </a:solidFill>
              </a:rPr>
              <a:t> chi </a:t>
            </a:r>
            <a:r>
              <a:rPr lang="en-US" sz="2400" err="1">
                <a:solidFill>
                  <a:srgbClr val="002060"/>
                </a:solidFill>
              </a:rPr>
              <a:t>tiết</a:t>
            </a:r>
            <a:r>
              <a:rPr lang="en-US" sz="2400">
                <a:solidFill>
                  <a:srgbClr val="002060"/>
                </a:solidFill>
              </a:rPr>
              <a:t> </a:t>
            </a:r>
            <a:r>
              <a:rPr lang="en-US" sz="2400" err="1">
                <a:solidFill>
                  <a:srgbClr val="002060"/>
                </a:solidFill>
              </a:rPr>
              <a:t>tiêu</a:t>
            </a:r>
            <a:r>
              <a:rPr lang="en-US" sz="2400">
                <a:solidFill>
                  <a:srgbClr val="002060"/>
                </a:solidFill>
              </a:rPr>
              <a:t> </a:t>
            </a:r>
            <a:r>
              <a:rPr lang="en-US" sz="2400" err="1">
                <a:solidFill>
                  <a:srgbClr val="002060"/>
                </a:solidFill>
              </a:rPr>
              <a:t>biểu</a:t>
            </a:r>
            <a:r>
              <a:rPr lang="en-US" sz="2400">
                <a:solidFill>
                  <a:srgbClr val="002060"/>
                </a:solidFill>
              </a:rPr>
              <a:t>, </a:t>
            </a:r>
            <a:r>
              <a:rPr lang="vi-VN" sz="2400">
                <a:solidFill>
                  <a:srgbClr val="002060"/>
                </a:solidFill>
              </a:rPr>
              <a:t>đề tài, câu chuyện, nhân vật và mối quan hệ giữa chúng; nêu được ý nghĩa của tác</a:t>
            </a:r>
            <a:r>
              <a:rPr lang="en-US" sz="2400">
                <a:solidFill>
                  <a:srgbClr val="002060"/>
                </a:solidFill>
              </a:rPr>
              <a:t> </a:t>
            </a:r>
            <a:r>
              <a:rPr lang="vi-VN" sz="2400">
                <a:solidFill>
                  <a:srgbClr val="002060"/>
                </a:solidFill>
              </a:rPr>
              <a:t>phẩm đối với người đọc (yêu cầu chung đối với đọc hiểu nội dung VB văn học được đưa vào bài về sử thi)</a:t>
            </a:r>
            <a:r>
              <a:rPr lang="en-US" sz="2400">
                <a:solidFill>
                  <a:srgbClr val="002060"/>
                </a:solidFill>
              </a:rPr>
              <a:t>.</a:t>
            </a:r>
            <a:endParaRPr lang="en-US" sz="2400">
              <a:solidFill>
                <a:srgbClr val="002060"/>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0C846248-0222-4A3A-B22E-4E2A0B918D57}" type="slidenum">
              <a:rPr lang="en-US" smtClean="0"/>
              <a:pPr/>
              <a:t>99</a:t>
            </a:fld>
            <a:endParaRPr lang="en-US"/>
          </a:p>
        </p:txBody>
      </p:sp>
    </p:spTree>
    <p:extLst>
      <p:ext uri="{BB962C8B-B14F-4D97-AF65-F5344CB8AC3E}">
        <p14:creationId xmlns:p14="http://schemas.microsoft.com/office/powerpoint/2010/main" val="32699853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4477</TotalTime>
  <Words>19422</Words>
  <Application>Microsoft Office PowerPoint</Application>
  <PresentationFormat>Widescreen</PresentationFormat>
  <Paragraphs>1100</Paragraphs>
  <Slides>191</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191</vt:i4>
      </vt:variant>
    </vt:vector>
  </HeadingPairs>
  <TitlesOfParts>
    <vt:vector size="202" baseType="lpstr">
      <vt:lpstr>Arial</vt:lpstr>
      <vt:lpstr>Arial (Body)</vt:lpstr>
      <vt:lpstr>Calibri</vt:lpstr>
      <vt:lpstr>Calibri (Body)</vt:lpstr>
      <vt:lpstr>Cambria</vt:lpstr>
      <vt:lpstr>MS Mincho</vt:lpstr>
      <vt:lpstr>Open Sans Extrabold</vt:lpstr>
      <vt:lpstr>Segoe UI 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Đặc trưng của dạy học viết trong Ngữ văn 10: Phát triển kĩ năng viết theo kiểu VB trên cơ sở những gì đã đọc. HS được phân tích bài viết tham khảo để hình dung rõ yêu cầu của kiểu bài và cách đáp ứng yêu cầu đó.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trúc chung của các chuyên đề</vt:lpstr>
      <vt:lpstr>Định hướng tổ chức dạy học chuyên đề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PHẠM VI ĐÁNH GIÁ </vt:lpstr>
      <vt:lpstr>PowerPoint Presentation</vt:lpstr>
      <vt:lpstr>PowerPoint Presentation</vt:lpstr>
      <vt:lpstr>PowerPoint Presentation</vt:lpstr>
      <vt:lpstr>   Lưu ý khi xây dựng đề kiểm tra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399</cp:revision>
  <dcterms:created xsi:type="dcterms:W3CDTF">2021-01-29T05:16:25Z</dcterms:created>
  <dcterms:modified xsi:type="dcterms:W3CDTF">2022-06-26T14:30:49Z</dcterms:modified>
</cp:coreProperties>
</file>