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2" r:id="rId5"/>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E04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2496" y="269"/>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180404-D474-4707-869A-465DBD505AA8}" type="datetimeFigureOut">
              <a:rPr lang="en-US" smtClean="0"/>
              <a:pPr/>
              <a:t>22/3/2023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D7D159-38EC-4317-9D5C-3620A4E41CA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180404-D474-4707-869A-465DBD505AA8}" type="datetimeFigureOut">
              <a:rPr lang="en-US" smtClean="0"/>
              <a:pPr/>
              <a:t>22/3/2023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D7D159-38EC-4317-9D5C-3620A4E41CA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180404-D474-4707-869A-465DBD505AA8}" type="datetimeFigureOut">
              <a:rPr lang="en-US" smtClean="0"/>
              <a:pPr/>
              <a:t>22/3/2023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D7D159-38EC-4317-9D5C-3620A4E41CA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180404-D474-4707-869A-465DBD505AA8}" type="datetimeFigureOut">
              <a:rPr lang="en-US" smtClean="0"/>
              <a:pPr/>
              <a:t>22/3/2023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D7D159-38EC-4317-9D5C-3620A4E41CA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180404-D474-4707-869A-465DBD505AA8}" type="datetimeFigureOut">
              <a:rPr lang="en-US" smtClean="0"/>
              <a:pPr/>
              <a:t>22/3/2023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D7D159-38EC-4317-9D5C-3620A4E41CA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180404-D474-4707-869A-465DBD505AA8}" type="datetimeFigureOut">
              <a:rPr lang="en-US" smtClean="0"/>
              <a:pPr/>
              <a:t>22/3/2023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D7D159-38EC-4317-9D5C-3620A4E41CA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180404-D474-4707-869A-465DBD505AA8}" type="datetimeFigureOut">
              <a:rPr lang="en-US" smtClean="0"/>
              <a:pPr/>
              <a:t>22/3/2023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D7D159-38EC-4317-9D5C-3620A4E41CA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180404-D474-4707-869A-465DBD505AA8}" type="datetimeFigureOut">
              <a:rPr lang="en-US" smtClean="0"/>
              <a:pPr/>
              <a:t>22/3/2023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D7D159-38EC-4317-9D5C-3620A4E41CA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80404-D474-4707-869A-465DBD505AA8}" type="datetimeFigureOut">
              <a:rPr lang="en-US" smtClean="0"/>
              <a:pPr/>
              <a:t>22/3/2023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D7D159-38EC-4317-9D5C-3620A4E41CA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180404-D474-4707-869A-465DBD505AA8}" type="datetimeFigureOut">
              <a:rPr lang="en-US" smtClean="0"/>
              <a:pPr/>
              <a:t>22/3/2023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D7D159-38EC-4317-9D5C-3620A4E41CA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180404-D474-4707-869A-465DBD505AA8}" type="datetimeFigureOut">
              <a:rPr lang="en-US" smtClean="0"/>
              <a:pPr/>
              <a:t>22/3/2023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D7D159-38EC-4317-9D5C-3620A4E41CA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63180404-D474-4707-869A-465DBD505AA8}" type="datetimeFigureOut">
              <a:rPr lang="en-US" smtClean="0"/>
              <a:pPr/>
              <a:t>22/3/2023</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69D7D159-38EC-4317-9D5C-3620A4E41CA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KHUNG"/>
          <p:cNvPicPr>
            <a:picLocks noChangeAspect="1" noChangeArrowheads="1"/>
          </p:cNvPicPr>
          <p:nvPr/>
        </p:nvPicPr>
        <p:blipFill>
          <a:blip r:embed="rId2" cstate="print"/>
          <a:srcRect/>
          <a:stretch>
            <a:fillRect/>
          </a:stretch>
        </p:blipFill>
        <p:spPr bwMode="auto">
          <a:xfrm>
            <a:off x="228600" y="228601"/>
            <a:ext cx="6400800" cy="8686800"/>
          </a:xfrm>
          <a:prstGeom prst="rect">
            <a:avLst/>
          </a:prstGeom>
          <a:solidFill>
            <a:srgbClr val="000000"/>
          </a:solidFill>
          <a:ln w="38100">
            <a:solidFill>
              <a:srgbClr val="000000"/>
            </a:solidFill>
            <a:miter lim="800000"/>
            <a:headEnd/>
            <a:tailEnd/>
          </a:ln>
        </p:spPr>
      </p:pic>
      <p:sp>
        <p:nvSpPr>
          <p:cNvPr id="11" name="TextBox 10"/>
          <p:cNvSpPr txBox="1"/>
          <p:nvPr/>
        </p:nvSpPr>
        <p:spPr>
          <a:xfrm>
            <a:off x="6292269" y="3200400"/>
            <a:ext cx="184731" cy="369332"/>
          </a:xfrm>
          <a:prstGeom prst="rect">
            <a:avLst/>
          </a:prstGeom>
          <a:noFill/>
        </p:spPr>
        <p:txBody>
          <a:bodyPr wrap="none" rtlCol="0">
            <a:spAutoFit/>
          </a:bodyPr>
          <a:lstStyle/>
          <a:p>
            <a:endParaRPr lang="en-US" dirty="0"/>
          </a:p>
        </p:txBody>
      </p:sp>
      <p:sp>
        <p:nvSpPr>
          <p:cNvPr id="13" name="Rectangle 12"/>
          <p:cNvSpPr/>
          <p:nvPr/>
        </p:nvSpPr>
        <p:spPr>
          <a:xfrm>
            <a:off x="3570952" y="3200400"/>
            <a:ext cx="184731" cy="923330"/>
          </a:xfrm>
          <a:prstGeom prst="rect">
            <a:avLst/>
          </a:prstGeom>
          <a:noFill/>
        </p:spPr>
        <p:txBody>
          <a:bodyPr wrap="none" lIns="91440" tIns="45720" rIns="91440" bIns="45720">
            <a:spAutoFit/>
          </a:bodyPr>
          <a:lstStyle/>
          <a:p>
            <a:pPr algn="ctr"/>
            <a:endParaRPr lang="en-US"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2" name="Rectangle 1"/>
          <p:cNvSpPr/>
          <p:nvPr/>
        </p:nvSpPr>
        <p:spPr>
          <a:xfrm>
            <a:off x="565150" y="-599287"/>
            <a:ext cx="5911850" cy="9010928"/>
          </a:xfrm>
          <a:prstGeom prst="rect">
            <a:avLst/>
          </a:prstGeom>
        </p:spPr>
        <p:txBody>
          <a:bodyPr wrap="square">
            <a:spAutoFit/>
          </a:bodyPr>
          <a:lstStyle/>
          <a:p>
            <a:pPr algn="ctr">
              <a:lnSpc>
                <a:spcPct val="115000"/>
              </a:lnSpc>
              <a:spcAft>
                <a:spcPts val="0"/>
              </a:spcAft>
            </a:pPr>
            <a:endParaRPr lang="en-US" b="1" dirty="0" smtClean="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endParaRPr lang="en-US" b="1"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endParaRPr lang="en-US" b="1" dirty="0" smtClean="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endParaRPr lang="en-US" b="1" dirty="0" smtClean="0">
              <a:solidFill>
                <a:srgbClr val="C00000"/>
              </a:solidFill>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en-US" b="1" dirty="0" smtClean="0">
                <a:latin typeface="Times New Roman" panose="02020603050405020304" pitchFamily="18" charset="0"/>
                <a:ea typeface="Calibri" panose="020F0502020204030204" pitchFamily="34" charset="0"/>
                <a:cs typeface="Times New Roman" panose="02020603050405020304" pitchFamily="18" charset="0"/>
              </a:rPr>
              <a:t>MỤC </a:t>
            </a:r>
            <a:r>
              <a:rPr lang="en-US" b="1" dirty="0">
                <a:latin typeface="Times New Roman" panose="02020603050405020304" pitchFamily="18" charset="0"/>
                <a:ea typeface="Calibri" panose="020F0502020204030204" pitchFamily="34" charset="0"/>
                <a:cs typeface="Times New Roman" panose="02020603050405020304" pitchFamily="18" charset="0"/>
              </a:rPr>
              <a:t>TIÊU CHIẾN LƯỢC PHÁT TRIỂN </a:t>
            </a:r>
            <a:endParaRPr lang="en-US" b="1" dirty="0" smtClean="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en-US" b="1" dirty="0" smtClean="0">
                <a:latin typeface="Times New Roman" panose="02020603050405020304" pitchFamily="18" charset="0"/>
                <a:ea typeface="Calibri" panose="020F0502020204030204" pitchFamily="34" charset="0"/>
                <a:cs typeface="Times New Roman" panose="02020603050405020304" pitchFamily="18" charset="0"/>
              </a:rPr>
              <a:t>NHÀ </a:t>
            </a:r>
            <a:r>
              <a:rPr lang="en-US" b="1" dirty="0">
                <a:latin typeface="Times New Roman" panose="02020603050405020304" pitchFamily="18" charset="0"/>
                <a:ea typeface="Calibri" panose="020F0502020204030204" pitchFamily="34" charset="0"/>
                <a:cs typeface="Times New Roman" panose="02020603050405020304" pitchFamily="18" charset="0"/>
              </a:rPr>
              <a:t>TRƯỜNG GIAI ĐOẠN 2020 - 2025, ĐỊNH HƯỚNG ĐẾN NĂM 2030</a:t>
            </a: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en-US" sz="700" b="1" dirty="0">
                <a:latin typeface="Times New Roman" panose="02020603050405020304" pitchFamily="18" charset="0"/>
                <a:ea typeface="Calibri" panose="020F0502020204030204" pitchFamily="34" charset="0"/>
                <a:cs typeface="Times New Roman" panose="02020603050405020304" pitchFamily="18" charset="0"/>
              </a:rPr>
              <a:t> </a:t>
            </a: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07000"/>
              </a:lnSpc>
              <a:spcAft>
                <a:spcPts val="0"/>
              </a:spcAft>
            </a:pPr>
            <a:r>
              <a:rPr lang="en-US" sz="2000" dirty="0" err="1">
                <a:latin typeface="Times New Roman" panose="02020603050405020304" pitchFamily="18" charset="0"/>
                <a:ea typeface="Calibri" panose="020F0502020204030204" pitchFamily="34" charset="0"/>
                <a:cs typeface="Times New Roman" panose="02020603050405020304" pitchFamily="18" charset="0"/>
              </a:rPr>
              <a:t>Đổi</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mới</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toàn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diện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xây</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dựng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trường</a:t>
            </a:r>
            <a:r>
              <a:rPr lang="en-US" sz="2000" dirty="0">
                <a:latin typeface="Times New Roman" panose="02020603050405020304" pitchFamily="18" charset="0"/>
                <a:ea typeface="Calibri" panose="020F0502020204030204" pitchFamily="34" charset="0"/>
                <a:cs typeface="Times New Roman" panose="02020603050405020304" pitchFamily="18" charset="0"/>
              </a:rPr>
              <a:t> MN </a:t>
            </a:r>
            <a:r>
              <a:rPr lang="en-US" sz="2000" dirty="0" err="1">
                <a:latin typeface="Times New Roman" panose="02020603050405020304" pitchFamily="18" charset="0"/>
                <a:ea typeface="Calibri" panose="020F0502020204030204" pitchFamily="34" charset="0"/>
                <a:cs typeface="Times New Roman" panose="02020603050405020304" pitchFamily="18" charset="0"/>
              </a:rPr>
              <a:t>lấy</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trẻ</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làm</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trung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tâm</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giúp</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trẻ</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phát</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triển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thể</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chất</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tình</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cảm</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trí</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tuệ</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thẩm</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mỹ</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hình</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thành</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những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yếu</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tố</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đầu</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tiên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nhân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cách</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những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kỹ</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năng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sống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cần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thiết</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phù</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hợp</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với</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lứa</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tuổi</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đáp</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ứng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yêu</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cầu</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đổi</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mới</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xu</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hướng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hội</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nhập</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trong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giai</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đoạn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000" dirty="0">
                <a:latin typeface="Times New Roman" panose="02020603050405020304" pitchFamily="18" charset="0"/>
                <a:ea typeface="Calibri" panose="020F0502020204030204" pitchFamily="34" charset="0"/>
                <a:cs typeface="Times New Roman" panose="02020603050405020304" pitchFamily="18" charset="0"/>
              </a:rPr>
              <a:t> nay. </a:t>
            </a:r>
            <a:r>
              <a:rPr lang="en-US" sz="2000" dirty="0" err="1">
                <a:latin typeface="Times New Roman" panose="02020603050405020304" pitchFamily="18" charset="0"/>
                <a:ea typeface="Calibri" panose="020F0502020204030204" pitchFamily="34" charset="0"/>
                <a:cs typeface="Times New Roman" panose="02020603050405020304" pitchFamily="18" charset="0"/>
              </a:rPr>
              <a:t>Mục</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tiêu</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cụ</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thể</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đến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năm</a:t>
            </a:r>
            <a:r>
              <a:rPr lang="en-US" sz="2000" dirty="0">
                <a:latin typeface="Times New Roman" panose="02020603050405020304" pitchFamily="18" charset="0"/>
                <a:ea typeface="Calibri" panose="020F0502020204030204" pitchFamily="34" charset="0"/>
                <a:cs typeface="Times New Roman" panose="02020603050405020304" pitchFamily="18" charset="0"/>
              </a:rPr>
              <a:t> 2025:</a:t>
            </a:r>
          </a:p>
          <a:p>
            <a:pPr indent="457200" algn="just">
              <a:spcAft>
                <a:spcPts val="0"/>
              </a:spcAft>
            </a:pPr>
            <a:r>
              <a:rPr lang="vi-VN" sz="2000" b="1" dirty="0">
                <a:latin typeface="Times New Roman" panose="02020603050405020304" pitchFamily="18" charset="0"/>
                <a:ea typeface="Times New Roman" panose="02020603050405020304" pitchFamily="18" charset="0"/>
              </a:rPr>
              <a:t>1. Cơ sở vật chất, </a:t>
            </a:r>
            <a:r>
              <a:rPr lang="vi-VN" sz="2000" b="1" dirty="0">
                <a:solidFill>
                  <a:srgbClr val="000000"/>
                </a:solidFill>
                <a:latin typeface="Times New Roman" panose="02020603050405020304" pitchFamily="18" charset="0"/>
                <a:ea typeface="Times New Roman" panose="02020603050405020304" pitchFamily="18" charset="0"/>
              </a:rPr>
              <a:t>xây dựng phát triển đội ngũ</a:t>
            </a:r>
            <a:endParaRPr lang="en-US" sz="2000" dirty="0">
              <a:latin typeface="Times New Roman" panose="02020603050405020304" pitchFamily="18" charset="0"/>
              <a:ea typeface="Times New Roman" panose="02020603050405020304" pitchFamily="18" charset="0"/>
            </a:endParaRPr>
          </a:p>
          <a:p>
            <a:pPr indent="457200" algn="just">
              <a:lnSpc>
                <a:spcPct val="107000"/>
              </a:lnSpc>
              <a:spcAft>
                <a:spcPts val="0"/>
              </a:spcAft>
            </a:pPr>
            <a:r>
              <a:rPr lang="en-US" sz="2000" b="1" dirty="0">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latin typeface="Times New Roman" panose="02020603050405020304" pitchFamily="18" charset="0"/>
                <a:ea typeface="Calibri" panose="020F0502020204030204" pitchFamily="34" charset="0"/>
                <a:cs typeface="Times New Roman" panose="02020603050405020304" pitchFamily="18" charset="0"/>
              </a:rPr>
              <a:t>Cơ</a:t>
            </a:r>
            <a:r>
              <a:rPr lang="en-US" sz="2000" b="1" dirty="0">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latin typeface="Times New Roman" panose="02020603050405020304" pitchFamily="18" charset="0"/>
                <a:ea typeface="Calibri" panose="020F0502020204030204" pitchFamily="34" charset="0"/>
                <a:cs typeface="Times New Roman" panose="02020603050405020304" pitchFamily="18" charset="0"/>
              </a:rPr>
              <a:t>sở</a:t>
            </a:r>
            <a:r>
              <a:rPr lang="en-US" sz="2000" b="1" dirty="0">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latin typeface="Times New Roman" panose="02020603050405020304" pitchFamily="18" charset="0"/>
                <a:ea typeface="Calibri" panose="020F0502020204030204" pitchFamily="34" charset="0"/>
                <a:cs typeface="Times New Roman" panose="02020603050405020304" pitchFamily="18" charset="0"/>
              </a:rPr>
              <a:t>vật</a:t>
            </a:r>
            <a:r>
              <a:rPr lang="en-US" sz="2000" b="1" dirty="0">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latin typeface="Times New Roman" panose="02020603050405020304" pitchFamily="18" charset="0"/>
                <a:ea typeface="Calibri" panose="020F0502020204030204" pitchFamily="34" charset="0"/>
                <a:cs typeface="Times New Roman" panose="02020603050405020304" pitchFamily="18" charset="0"/>
              </a:rPr>
              <a:t>chất</a:t>
            </a:r>
            <a:r>
              <a:rPr lang="en-US" sz="2000" b="1" dirty="0">
                <a:latin typeface="Times New Roman" panose="02020603050405020304" pitchFamily="18" charset="0"/>
                <a:ea typeface="Calibri" panose="020F0502020204030204" pitchFamily="34" charset="0"/>
                <a:cs typeface="Times New Roman" panose="02020603050405020304" pitchFamily="18" charset="0"/>
              </a:rPr>
              <a:t>.</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vi-VN" sz="2000" dirty="0" smtClean="0">
                <a:latin typeface="Times New Roman" panose="02020603050405020304" pitchFamily="18" charset="0"/>
                <a:ea typeface="Calibri" panose="020F0502020204030204" pitchFamily="34" charset="0"/>
                <a:cs typeface="Times New Roman" panose="02020603050405020304" pitchFamily="18" charset="0"/>
              </a:rPr>
              <a:t>Xây </a:t>
            </a:r>
            <a:r>
              <a:rPr lang="vi-VN" sz="2000" dirty="0">
                <a:latin typeface="Times New Roman" panose="02020603050405020304" pitchFamily="18" charset="0"/>
                <a:ea typeface="Calibri" panose="020F0502020204030204" pitchFamily="34" charset="0"/>
                <a:cs typeface="Times New Roman" panose="02020603050405020304" pitchFamily="18" charset="0"/>
              </a:rPr>
              <a:t>dựng môi trường GD thân thiện, hiện đại gần gũi với thiên nhiên, đảm bảo </a:t>
            </a:r>
            <a:r>
              <a:rPr lang="en-US" sz="2000" dirty="0" err="1">
                <a:latin typeface="Times New Roman" panose="02020603050405020304" pitchFamily="18" charset="0"/>
                <a:ea typeface="Calibri" panose="020F0502020204030204" pitchFamily="34" charset="0"/>
                <a:cs typeface="Times New Roman" panose="02020603050405020304" pitchFamily="18" charset="0"/>
              </a:rPr>
              <a:t>môi</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trường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Xanh</a:t>
            </a:r>
            <a:r>
              <a:rPr lang="en-US" sz="2000" dirty="0">
                <a:latin typeface="Times New Roman" panose="02020603050405020304" pitchFamily="18" charset="0"/>
                <a:ea typeface="Calibri" panose="020F0502020204030204" pitchFamily="34" charset="0"/>
                <a:cs typeface="Times New Roman" panose="02020603050405020304" pitchFamily="18" charset="0"/>
              </a:rPr>
              <a:t> - An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toàn</a:t>
            </a:r>
            <a:r>
              <a:rPr lang="en-US" sz="2000" dirty="0">
                <a:latin typeface="Times New Roman" panose="02020603050405020304" pitchFamily="18" charset="0"/>
                <a:ea typeface="Calibri" panose="020F0502020204030204" pitchFamily="34" charset="0"/>
                <a:cs typeface="Times New Roman" panose="02020603050405020304" pitchFamily="18" charset="0"/>
              </a:rPr>
              <a:t> -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Thân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thiện</a:t>
            </a:r>
            <a:r>
              <a:rPr lang="vi-VN"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trường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học</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Sáng</a:t>
            </a:r>
            <a:r>
              <a:rPr lang="en-US" sz="2000" dirty="0">
                <a:latin typeface="Times New Roman" panose="02020603050405020304" pitchFamily="18" charset="0"/>
                <a:ea typeface="Calibri" panose="020F0502020204030204" pitchFamily="34" charset="0"/>
                <a:cs typeface="Times New Roman" panose="02020603050405020304" pitchFamily="18" charset="0"/>
              </a:rPr>
              <a:t> - </a:t>
            </a:r>
            <a:r>
              <a:rPr lang="en-US" sz="2000" dirty="0" err="1">
                <a:latin typeface="Times New Roman" panose="02020603050405020304" pitchFamily="18" charset="0"/>
                <a:ea typeface="Calibri" panose="020F0502020204030204" pitchFamily="34" charset="0"/>
                <a:cs typeface="Times New Roman" panose="02020603050405020304" pitchFamily="18" charset="0"/>
              </a:rPr>
              <a:t>Xanh</a:t>
            </a:r>
            <a:r>
              <a:rPr lang="en-US" sz="2000" dirty="0">
                <a:latin typeface="Times New Roman" panose="02020603050405020304" pitchFamily="18" charset="0"/>
                <a:ea typeface="Calibri" panose="020F0502020204030204" pitchFamily="34" charset="0"/>
                <a:cs typeface="Times New Roman" panose="02020603050405020304" pitchFamily="18" charset="0"/>
              </a:rPr>
              <a:t> - </a:t>
            </a:r>
            <a:r>
              <a:rPr lang="en-US" sz="2000" dirty="0" err="1">
                <a:latin typeface="Times New Roman" panose="02020603050405020304" pitchFamily="18" charset="0"/>
                <a:ea typeface="Calibri" panose="020F0502020204030204" pitchFamily="34" charset="0"/>
                <a:cs typeface="Times New Roman" panose="02020603050405020304" pitchFamily="18" charset="0"/>
              </a:rPr>
              <a:t>Sạch</a:t>
            </a:r>
            <a:r>
              <a:rPr lang="en-US" sz="2000" dirty="0">
                <a:latin typeface="Times New Roman" panose="02020603050405020304" pitchFamily="18" charset="0"/>
                <a:ea typeface="Calibri" panose="020F0502020204030204" pitchFamily="34" charset="0"/>
                <a:cs typeface="Times New Roman" panose="02020603050405020304" pitchFamily="18" charset="0"/>
              </a:rPr>
              <a:t> - </a:t>
            </a:r>
            <a:r>
              <a:rPr lang="en-US" sz="2000" dirty="0" err="1">
                <a:latin typeface="Times New Roman" panose="02020603050405020304" pitchFamily="18" charset="0"/>
                <a:ea typeface="Calibri" panose="020F0502020204030204" pitchFamily="34" charset="0"/>
                <a:cs typeface="Times New Roman" panose="02020603050405020304" pitchFamily="18" charset="0"/>
              </a:rPr>
              <a:t>Đẹp</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vi-VN" sz="2000" dirty="0">
                <a:latin typeface="Times New Roman" panose="02020603050405020304" pitchFamily="18" charset="0"/>
                <a:ea typeface="Calibri" panose="020F0502020204030204" pitchFamily="34" charset="0"/>
                <a:cs typeface="Times New Roman" panose="02020603050405020304" pitchFamily="18" charset="0"/>
              </a:rPr>
              <a:t>đáp ứng tối đa nhu cầu hoạt động của trẻ.</a:t>
            </a:r>
            <a:r>
              <a:rPr lang="vi-VN" sz="2000" dirty="0">
                <a:ea typeface="Calibri" panose="020F0502020204030204" pitchFamily="34" charset="0"/>
                <a:cs typeface="Times New Roman" panose="02020603050405020304" pitchFamily="18" charset="0"/>
              </a:rPr>
              <a:t> </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Tham</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mưu</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mở</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rộng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diện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tích</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đất</a:t>
            </a:r>
            <a:r>
              <a:rPr lang="en-US" sz="2000" dirty="0">
                <a:latin typeface="Times New Roman" panose="02020603050405020304" pitchFamily="18" charset="0"/>
                <a:ea typeface="Calibri" panose="020F0502020204030204" pitchFamily="34" charset="0"/>
                <a:cs typeface="Times New Roman" panose="02020603050405020304" pitchFamily="18" charset="0"/>
              </a:rPr>
              <a:t>, c</a:t>
            </a:r>
            <a:r>
              <a:rPr lang="vi-VN"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ải tạo, nâng cấp, bổ sung CSVC, trang thiết bị hiện đại, đồng bộ cho nhà trường bao gồm</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Q</a:t>
            </a:r>
            <a:r>
              <a:rPr lang="vi-VN"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uy hoạch</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tổng</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thể</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nhà</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trường</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nâng</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cấp</a:t>
            </a:r>
            <a:r>
              <a:rPr lang="vi-VN"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lại</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hệ</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thống</a:t>
            </a:r>
            <a:r>
              <a:rPr lang="vi-VN"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sân chơi, xây mới </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8-10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phòng</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học</a:t>
            </a:r>
            <a:r>
              <a:rPr lang="vi-VN"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vi-VN" sz="20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xây</a:t>
            </a:r>
            <a:endParaRPr lang="en-US" sz="20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vi-VN" sz="20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phòng </a:t>
            </a:r>
            <a:r>
              <a:rPr lang="vi-VN"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chức năng, bếp ăn; bổ sung trang thiết </a:t>
            </a:r>
            <a:r>
              <a:rPr lang="en-US" sz="20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vi-VN" sz="20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bị </a:t>
            </a:r>
            <a:r>
              <a:rPr lang="vi-VN"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dạy học, đồ dùng, đồ chơi, học liệu đồng </a:t>
            </a:r>
            <a:r>
              <a:rPr lang="vi-VN" sz="20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bộ,</a:t>
            </a:r>
            <a:r>
              <a:rPr lang="en-US" sz="20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vi-VN" sz="20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hiện </a:t>
            </a:r>
            <a:r>
              <a:rPr lang="vi-VN"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đại.</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KHUNG"/>
          <p:cNvPicPr>
            <a:picLocks noChangeAspect="1" noChangeArrowheads="1"/>
          </p:cNvPicPr>
          <p:nvPr/>
        </p:nvPicPr>
        <p:blipFill>
          <a:blip r:embed="rId2" cstate="print"/>
          <a:srcRect/>
          <a:stretch>
            <a:fillRect/>
          </a:stretch>
        </p:blipFill>
        <p:spPr bwMode="auto">
          <a:xfrm>
            <a:off x="152400" y="152401"/>
            <a:ext cx="6477000" cy="8763000"/>
          </a:xfrm>
          <a:prstGeom prst="rect">
            <a:avLst/>
          </a:prstGeom>
          <a:solidFill>
            <a:srgbClr val="000000"/>
          </a:solidFill>
          <a:ln w="38100">
            <a:solidFill>
              <a:srgbClr val="000000"/>
            </a:solidFill>
            <a:miter lim="800000"/>
            <a:headEnd/>
            <a:tailEnd/>
          </a:ln>
        </p:spPr>
      </p:pic>
      <p:sp>
        <p:nvSpPr>
          <p:cNvPr id="11" name="TextBox 10"/>
          <p:cNvSpPr txBox="1"/>
          <p:nvPr/>
        </p:nvSpPr>
        <p:spPr>
          <a:xfrm>
            <a:off x="6292269" y="3200400"/>
            <a:ext cx="184731" cy="369332"/>
          </a:xfrm>
          <a:prstGeom prst="rect">
            <a:avLst/>
          </a:prstGeom>
          <a:noFill/>
        </p:spPr>
        <p:txBody>
          <a:bodyPr wrap="none" rtlCol="0">
            <a:spAutoFit/>
          </a:bodyPr>
          <a:lstStyle/>
          <a:p>
            <a:endParaRPr lang="en-US" dirty="0"/>
          </a:p>
        </p:txBody>
      </p:sp>
      <p:sp>
        <p:nvSpPr>
          <p:cNvPr id="13" name="Rectangle 12"/>
          <p:cNvSpPr/>
          <p:nvPr/>
        </p:nvSpPr>
        <p:spPr>
          <a:xfrm>
            <a:off x="3570952" y="3200400"/>
            <a:ext cx="184731" cy="923330"/>
          </a:xfrm>
          <a:prstGeom prst="rect">
            <a:avLst/>
          </a:prstGeom>
          <a:noFill/>
        </p:spPr>
        <p:txBody>
          <a:bodyPr wrap="none" lIns="91440" tIns="45720" rIns="91440" bIns="45720">
            <a:spAutoFit/>
          </a:bodyPr>
          <a:lstStyle/>
          <a:p>
            <a:pPr algn="ctr"/>
            <a:endParaRPr lang="en-US"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2" name="Rectangle 1"/>
          <p:cNvSpPr/>
          <p:nvPr/>
        </p:nvSpPr>
        <p:spPr>
          <a:xfrm>
            <a:off x="565150" y="-599287"/>
            <a:ext cx="5911850" cy="9019392"/>
          </a:xfrm>
          <a:prstGeom prst="rect">
            <a:avLst/>
          </a:prstGeom>
        </p:spPr>
        <p:txBody>
          <a:bodyPr wrap="square">
            <a:spAutoFit/>
          </a:bodyPr>
          <a:lstStyle/>
          <a:p>
            <a:pPr algn="ctr">
              <a:lnSpc>
                <a:spcPct val="115000"/>
              </a:lnSpc>
              <a:spcAft>
                <a:spcPts val="0"/>
              </a:spcAft>
            </a:pPr>
            <a:endParaRPr lang="en-US" b="1" dirty="0" smtClean="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endParaRPr lang="en-US" b="1"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pPr>
            <a:endParaRPr lang="en-US" dirty="0">
              <a:latin typeface="Times New Roman" panose="02020603050405020304" pitchFamily="18" charset="0"/>
              <a:cs typeface="Times New Roman" panose="02020603050405020304" pitchFamily="18" charset="0"/>
            </a:endParaRPr>
          </a:p>
          <a:p>
            <a:pPr algn="just"/>
            <a:endParaRPr lang="en-US" b="1" dirty="0">
              <a:latin typeface="Times New Roman" panose="02020603050405020304" pitchFamily="18" charset="0"/>
              <a:cs typeface="Times New Roman" panose="02020603050405020304" pitchFamily="18" charset="0"/>
            </a:endParaRPr>
          </a:p>
          <a:p>
            <a:pPr algn="just"/>
            <a:r>
              <a:rPr lang="en-US" sz="2000" b="1" dirty="0" smtClean="0">
                <a:latin typeface="Times New Roman" panose="02020603050405020304" pitchFamily="18" charset="0"/>
                <a:cs typeface="Times New Roman" panose="02020603050405020304" pitchFamily="18" charset="0"/>
              </a:rPr>
              <a:t> </a:t>
            </a:r>
            <a:r>
              <a:rPr lang="en-US" sz="2000" b="1" dirty="0" smtClean="0">
                <a:latin typeface="Times New Roman" panose="02020603050405020304" pitchFamily="18" charset="0"/>
                <a:cs typeface="Times New Roman" panose="02020603050405020304" pitchFamily="18" charset="0"/>
              </a:rPr>
              <a:t>             *.  </a:t>
            </a:r>
            <a:r>
              <a:rPr lang="en-US" sz="2000" b="1" dirty="0" err="1" smtClean="0">
                <a:latin typeface="Times New Roman" panose="02020603050405020304" pitchFamily="18" charset="0"/>
                <a:cs typeface="Times New Roman" panose="02020603050405020304" pitchFamily="18" charset="0"/>
              </a:rPr>
              <a:t>Xây</a:t>
            </a:r>
            <a:r>
              <a:rPr lang="en-US" sz="2000" b="1" dirty="0" smtClean="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dựng</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phát</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triển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đội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ngũ</a:t>
            </a:r>
            <a:r>
              <a:rPr lang="en-US" sz="2000" b="1" dirty="0" smtClean="0">
                <a:latin typeface="Times New Roman" panose="02020603050405020304" pitchFamily="18" charset="0"/>
                <a:cs typeface="Times New Roman" panose="02020603050405020304" pitchFamily="18" charset="0"/>
              </a:rPr>
              <a:t>:</a:t>
            </a:r>
            <a:r>
              <a:rPr lang="vi-VN" sz="2000" dirty="0">
                <a:latin typeface="Times New Roman" panose="02020603050405020304" pitchFamily="18" charset="0"/>
                <a:cs typeface="Times New Roman" panose="02020603050405020304" pitchFamily="18" charset="0"/>
              </a:rPr>
              <a:t> </a:t>
            </a:r>
            <a:endParaRPr lang="en-US" sz="2000" dirty="0" smtClean="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a:p>
            <a:pPr algn="just"/>
            <a:r>
              <a:rPr lang="en-US" sz="2000" dirty="0" smtClean="0">
                <a:latin typeface="Times New Roman" panose="02020603050405020304" pitchFamily="18" charset="0"/>
                <a:cs typeface="Times New Roman" panose="02020603050405020304" pitchFamily="18" charset="0"/>
              </a:rPr>
              <a:t>     </a:t>
            </a:r>
            <a:r>
              <a:rPr lang="vi-VN" sz="2000" dirty="0" smtClean="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Nâng cao trình độ chuyên môn trên chuẩn cho đội ngũ giáo viên, nhân viên. Xây dựng được tập thể Cán bộ - Giáo viên - Nhân viên đoàn kết, đồng lòng, có đạo đức tốt - phong cách đẹp - chuyên môn nghiệp vụ giỏi. Duy trì và khai thác hiệu quả các buổi sinh hoạt chuyên môn, khuyến khích giáo viên chủ động, tích cực, mạnh dạn thử nghiệm phương pháp mới, ý tưởng mới. </a:t>
            </a:r>
            <a:endParaRPr lang="en-US" sz="2000" dirty="0">
              <a:latin typeface="Times New Roman" panose="02020603050405020304" pitchFamily="18" charset="0"/>
              <a:cs typeface="Times New Roman" panose="02020603050405020304" pitchFamily="18" charset="0"/>
            </a:endParaRPr>
          </a:p>
          <a:p>
            <a:pPr algn="just"/>
            <a:r>
              <a:rPr lang="vi-VN" sz="2000" b="1" dirty="0">
                <a:latin typeface="Times New Roman" panose="02020603050405020304" pitchFamily="18" charset="0"/>
                <a:cs typeface="Times New Roman" panose="02020603050405020304" pitchFamily="18" charset="0"/>
              </a:rPr>
              <a:t>2. Phát triển Chương trình giáo dục nhà trường:</a:t>
            </a:r>
            <a:endParaRPr lang="en-US" sz="2000" dirty="0">
              <a:latin typeface="Times New Roman" panose="02020603050405020304" pitchFamily="18" charset="0"/>
              <a:cs typeface="Times New Roman" panose="02020603050405020304" pitchFamily="18" charset="0"/>
            </a:endParaRPr>
          </a:p>
          <a:p>
            <a:pPr algn="just"/>
            <a:r>
              <a:rPr lang="vi-VN" sz="2000" dirty="0">
                <a:latin typeface="Times New Roman" panose="02020603050405020304" pitchFamily="18" charset="0"/>
                <a:cs typeface="Times New Roman" panose="02020603050405020304" pitchFamily="18" charset="0"/>
              </a:rPr>
              <a:t>- Bổ sung, nâng cao một số mục tiêu GD theo hướng tiếp cận năng lực của học sinh theo từng độ tuổi. Cung cấp cho trẻ kỹ năng tư duy logic, phán đoán, đặt câu hỏi, giải quyết vấn đề…Chú trọng các mục tiêu phát triển thể lực, tố chất vận động của trẻ. Phát triển khả năng ngôn ngữ, khả năng giao tiếp và bộc lộ cảm xúc cho trẻ. Bổ sung mục tiêu cho trẻ làm quen với tiếng Anh, tiếp cận với công nghệ thông tin, phát triển năng khiếu nghệ thuật.</a:t>
            </a:r>
            <a:endParaRPr lang="en-US" sz="2000" dirty="0">
              <a:latin typeface="Times New Roman" panose="02020603050405020304" pitchFamily="18" charset="0"/>
              <a:cs typeface="Times New Roman" panose="02020603050405020304" pitchFamily="18" charset="0"/>
            </a:endParaRPr>
          </a:p>
          <a:p>
            <a:pPr algn="just"/>
            <a:r>
              <a:rPr lang="vi-VN" sz="2000" dirty="0">
                <a:latin typeface="Times New Roman" panose="02020603050405020304" pitchFamily="18" charset="0"/>
                <a:cs typeface="Times New Roman" panose="02020603050405020304" pitchFamily="18" charset="0"/>
              </a:rPr>
              <a:t>- Xây dựng kế hoạch, lựa chọn các chủ đề xuất phát từ nhu cầu, gần gũi với cuộc sống hàng ngày của trẻ. Thiết kế, tổ chức các hoạt đ</a:t>
            </a:r>
            <a:r>
              <a:rPr lang="en-US" sz="2000" dirty="0">
                <a:latin typeface="Times New Roman" panose="02020603050405020304" pitchFamily="18" charset="0"/>
                <a:cs typeface="Times New Roman" panose="02020603050405020304" pitchFamily="18" charset="0"/>
              </a:rPr>
              <a:t>ộ</a:t>
            </a:r>
            <a:r>
              <a:rPr lang="vi-VN" sz="2000" dirty="0">
                <a:latin typeface="Times New Roman" panose="02020603050405020304" pitchFamily="18" charset="0"/>
                <a:cs typeface="Times New Roman" panose="02020603050405020304" pitchFamily="18" charset="0"/>
              </a:rPr>
              <a:t>ng giáo dục theo quan điểm “Giáo dục lấy trẻ làm trung tâm”. Đổi mới phương thức tiếp cận, GV là người định hướng, gợi mở để trẻ có cơ hội bộc lộ kinh nghiệm của bản </a:t>
            </a:r>
            <a:r>
              <a:rPr lang="vi-VN" sz="2000" dirty="0" smtClean="0">
                <a:latin typeface="Times New Roman" panose="02020603050405020304" pitchFamily="18" charset="0"/>
                <a:cs typeface="Times New Roman" panose="02020603050405020304" pitchFamily="18" charset="0"/>
              </a:rPr>
              <a:t>thân</a:t>
            </a:r>
            <a:r>
              <a:rPr lang="en-US" sz="2000" dirty="0">
                <a:latin typeface="Times New Roman" panose="02020603050405020304" pitchFamily="18" charset="0"/>
                <a:cs typeface="Times New Roman" panose="02020603050405020304" pitchFamily="18" charset="0"/>
              </a:rPr>
              <a:t>.</a:t>
            </a:r>
            <a:endParaRPr lang="en-US" sz="2000" b="1"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73344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KHUNG"/>
          <p:cNvPicPr>
            <a:picLocks noChangeAspect="1" noChangeArrowheads="1"/>
          </p:cNvPicPr>
          <p:nvPr/>
        </p:nvPicPr>
        <p:blipFill>
          <a:blip r:embed="rId2" cstate="print"/>
          <a:srcRect/>
          <a:stretch>
            <a:fillRect/>
          </a:stretch>
        </p:blipFill>
        <p:spPr bwMode="auto">
          <a:xfrm>
            <a:off x="228600" y="228601"/>
            <a:ext cx="6400800" cy="8686800"/>
          </a:xfrm>
          <a:prstGeom prst="rect">
            <a:avLst/>
          </a:prstGeom>
          <a:solidFill>
            <a:srgbClr val="000000"/>
          </a:solidFill>
          <a:ln w="38100">
            <a:solidFill>
              <a:srgbClr val="000000"/>
            </a:solidFill>
            <a:miter lim="800000"/>
            <a:headEnd/>
            <a:tailEnd/>
          </a:ln>
        </p:spPr>
      </p:pic>
      <p:sp>
        <p:nvSpPr>
          <p:cNvPr id="11" name="TextBox 10"/>
          <p:cNvSpPr txBox="1"/>
          <p:nvPr/>
        </p:nvSpPr>
        <p:spPr>
          <a:xfrm>
            <a:off x="6292269" y="3200400"/>
            <a:ext cx="184731" cy="369332"/>
          </a:xfrm>
          <a:prstGeom prst="rect">
            <a:avLst/>
          </a:prstGeom>
          <a:noFill/>
        </p:spPr>
        <p:txBody>
          <a:bodyPr wrap="none" rtlCol="0">
            <a:spAutoFit/>
          </a:bodyPr>
          <a:lstStyle/>
          <a:p>
            <a:endParaRPr lang="en-US" dirty="0"/>
          </a:p>
        </p:txBody>
      </p:sp>
      <p:sp>
        <p:nvSpPr>
          <p:cNvPr id="13" name="Rectangle 12"/>
          <p:cNvSpPr/>
          <p:nvPr/>
        </p:nvSpPr>
        <p:spPr>
          <a:xfrm>
            <a:off x="3570952" y="3200400"/>
            <a:ext cx="184731" cy="923330"/>
          </a:xfrm>
          <a:prstGeom prst="rect">
            <a:avLst/>
          </a:prstGeom>
          <a:noFill/>
        </p:spPr>
        <p:txBody>
          <a:bodyPr wrap="none" lIns="91440" tIns="45720" rIns="91440" bIns="45720">
            <a:spAutoFit/>
          </a:bodyPr>
          <a:lstStyle/>
          <a:p>
            <a:pPr algn="ctr"/>
            <a:endParaRPr lang="en-US"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2" name="Rectangle 1"/>
          <p:cNvSpPr/>
          <p:nvPr/>
        </p:nvSpPr>
        <p:spPr>
          <a:xfrm>
            <a:off x="565150" y="-599287"/>
            <a:ext cx="5911850" cy="1720471"/>
          </a:xfrm>
          <a:prstGeom prst="rect">
            <a:avLst/>
          </a:prstGeom>
        </p:spPr>
        <p:txBody>
          <a:bodyPr wrap="square">
            <a:spAutoFit/>
          </a:bodyPr>
          <a:lstStyle/>
          <a:p>
            <a:pPr algn="ctr">
              <a:lnSpc>
                <a:spcPct val="115000"/>
              </a:lnSpc>
              <a:spcAft>
                <a:spcPts val="0"/>
              </a:spcAft>
            </a:pPr>
            <a:endParaRPr lang="en-US" b="1" dirty="0" smtClean="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endParaRPr lang="en-US" b="1"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pPr>
            <a:endParaRPr lang="en-US" dirty="0">
              <a:latin typeface="Times New Roman" panose="02020603050405020304" pitchFamily="18" charset="0"/>
              <a:cs typeface="Times New Roman" panose="02020603050405020304" pitchFamily="18" charset="0"/>
            </a:endParaRPr>
          </a:p>
          <a:p>
            <a:pPr algn="ctr">
              <a:lnSpc>
                <a:spcPct val="115000"/>
              </a:lnSpc>
              <a:spcAft>
                <a:spcPts val="0"/>
              </a:spcAft>
            </a:pPr>
            <a:endParaRPr lang="en-US" b="1"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endParaRPr lang="en-US" sz="2000" b="1"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p:cNvSpPr/>
          <p:nvPr/>
        </p:nvSpPr>
        <p:spPr>
          <a:xfrm>
            <a:off x="381000" y="821294"/>
            <a:ext cx="6096000" cy="6678751"/>
          </a:xfrm>
          <a:prstGeom prst="rect">
            <a:avLst/>
          </a:prstGeom>
        </p:spPr>
        <p:txBody>
          <a:bodyPr wrap="square">
            <a:spAutoFit/>
          </a:bodyPr>
          <a:lstStyle/>
          <a:p>
            <a:pPr indent="457200" algn="just">
              <a:lnSpc>
                <a:spcPct val="107000"/>
              </a:lnSpc>
            </a:pPr>
            <a:r>
              <a:rPr lang="vi-VN" sz="2000" dirty="0" smtClean="0">
                <a:latin typeface="Times New Roman" panose="02020603050405020304" pitchFamily="18" charset="0"/>
                <a:cs typeface="Times New Roman" panose="02020603050405020304" pitchFamily="18" charset="0"/>
              </a:rPr>
              <a:t>tự </a:t>
            </a:r>
            <a:r>
              <a:rPr lang="vi-VN" sz="2000" dirty="0">
                <a:latin typeface="Times New Roman" panose="02020603050405020304" pitchFamily="18" charset="0"/>
                <a:cs typeface="Times New Roman" panose="02020603050405020304" pitchFamily="18" charset="0"/>
              </a:rPr>
              <a:t>rút ra kiến thức, kỹ năng  cho mình thông qua các hoạt động quan sát, thu thập thông tin, thực hành, thí nghiệm, trải nghiệm thực tế, trò chơi, bài tập…với nhóm lớn và cá nhân trẻ</a:t>
            </a:r>
            <a:r>
              <a:rPr lang="vi-VN" sz="2000" dirty="0" smtClean="0">
                <a:latin typeface="Times New Roman" panose="02020603050405020304" pitchFamily="18" charset="0"/>
                <a:cs typeface="Times New Roman" panose="02020603050405020304" pitchFamily="18" charset="0"/>
              </a:rPr>
              <a:t>.</a:t>
            </a:r>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07000"/>
              </a:lnSpc>
              <a:spcAft>
                <a:spcPts val="0"/>
              </a:spcAft>
            </a:pPr>
            <a:r>
              <a:rPr lang="vi-VN"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vi-VN" sz="2000" dirty="0">
                <a:latin typeface="Times New Roman" panose="02020603050405020304" pitchFamily="18" charset="0"/>
                <a:ea typeface="Calibri" panose="020F0502020204030204" pitchFamily="34" charset="0"/>
                <a:cs typeface="Times New Roman" panose="02020603050405020304" pitchFamily="18" charset="0"/>
              </a:rPr>
              <a:t>Tạo điều kiện, cơ hội cho trẻ tham gia vào các hoạt động phù hợp với khả năng nhu cầu và hứng thú của trẻ. Tận dụng hoàn cảnh, tình huống thật để hướng dẫn kỹ năng kiến thức và thái độ cho trẻ, trẻ được hoạt động trải nghiệm, khám phá trong môi trường an toàn.</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07000"/>
              </a:lnSpc>
              <a:spcAft>
                <a:spcPts val="0"/>
              </a:spcAft>
            </a:pPr>
            <a:r>
              <a:rPr lang="vi-VN"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Khai thác</a:t>
            </a:r>
            <a:r>
              <a:rPr lang="vi-VN" sz="2000" dirty="0">
                <a:latin typeface="Times New Roman" panose="02020603050405020304" pitchFamily="18" charset="0"/>
                <a:ea typeface="Calibri" panose="020F0502020204030204" pitchFamily="34" charset="0"/>
                <a:cs typeface="Times New Roman" panose="02020603050405020304" pitchFamily="18" charset="0"/>
              </a:rPr>
              <a:t>, sử dụng hiệu quả môi trường giáo dục nhằm thúc đẩy quá trình học tập, sáng tạo của trẻ. Xây dựng môi trường vật chất trong lớp, ngoài lớp đáp ứng nhu cầu, hứng thú chơi của trẻ, tạo điều kiện cho tất cả các trẻ có thể chơi mà học, học bằng chơi, phù hợp với điều kiện thực tế, đảm bảo an toàn và thân thiện đối với  trẻ. </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07000"/>
              </a:lnSpc>
              <a:spcAft>
                <a:spcPts val="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Tăng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cường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biện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pháp</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ứng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dụng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hiệu</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quả</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phương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pháp</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giáo</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dục</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mầm</a:t>
            </a:r>
            <a:r>
              <a:rPr lang="en-US" sz="2000" dirty="0">
                <a:latin typeface="Times New Roman" panose="02020603050405020304" pitchFamily="18" charset="0"/>
                <a:ea typeface="Calibri" panose="020F0502020204030204" pitchFamily="34" charset="0"/>
                <a:cs typeface="Times New Roman" panose="02020603050405020304" pitchFamily="18" charset="0"/>
              </a:rPr>
              <a:t> non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tiên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tiển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Phương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pháp</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giáo</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dục</a:t>
            </a:r>
            <a:r>
              <a:rPr lang="en-US" sz="2000" dirty="0">
                <a:latin typeface="Times New Roman" panose="02020603050405020304" pitchFamily="18" charset="0"/>
                <a:ea typeface="Calibri" panose="020F0502020204030204" pitchFamily="34" charset="0"/>
                <a:cs typeface="Times New Roman" panose="02020603050405020304" pitchFamily="18" charset="0"/>
              </a:rPr>
              <a:t> Steam.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Tổ</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chức</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giáo</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dục</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cho</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trẻ</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mẫu</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giáo</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làm</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quen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với</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Tiếng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anh</a:t>
            </a:r>
            <a:r>
              <a:rPr lang="en-US" sz="2000" dirty="0">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2433196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KHUNG"/>
          <p:cNvPicPr>
            <a:picLocks noChangeAspect="1" noChangeArrowheads="1"/>
          </p:cNvPicPr>
          <p:nvPr/>
        </p:nvPicPr>
        <p:blipFill>
          <a:blip r:embed="rId2" cstate="print"/>
          <a:srcRect/>
          <a:stretch>
            <a:fillRect/>
          </a:stretch>
        </p:blipFill>
        <p:spPr bwMode="auto">
          <a:xfrm>
            <a:off x="228600" y="228600"/>
            <a:ext cx="6400800" cy="8839200"/>
          </a:xfrm>
          <a:prstGeom prst="rect">
            <a:avLst/>
          </a:prstGeom>
          <a:solidFill>
            <a:srgbClr val="000000"/>
          </a:solidFill>
          <a:ln w="38100">
            <a:solidFill>
              <a:srgbClr val="000000"/>
            </a:solidFill>
            <a:miter lim="800000"/>
            <a:headEnd/>
            <a:tailEnd/>
          </a:ln>
        </p:spPr>
      </p:pic>
      <p:sp>
        <p:nvSpPr>
          <p:cNvPr id="11" name="TextBox 10"/>
          <p:cNvSpPr txBox="1"/>
          <p:nvPr/>
        </p:nvSpPr>
        <p:spPr>
          <a:xfrm>
            <a:off x="6292269" y="3200400"/>
            <a:ext cx="184731" cy="369332"/>
          </a:xfrm>
          <a:prstGeom prst="rect">
            <a:avLst/>
          </a:prstGeom>
          <a:noFill/>
        </p:spPr>
        <p:txBody>
          <a:bodyPr wrap="none" rtlCol="0">
            <a:spAutoFit/>
          </a:bodyPr>
          <a:lstStyle/>
          <a:p>
            <a:endParaRPr lang="en-US" dirty="0"/>
          </a:p>
        </p:txBody>
      </p:sp>
      <p:sp>
        <p:nvSpPr>
          <p:cNvPr id="13" name="Rectangle 12"/>
          <p:cNvSpPr/>
          <p:nvPr/>
        </p:nvSpPr>
        <p:spPr>
          <a:xfrm>
            <a:off x="3570952" y="3200400"/>
            <a:ext cx="184731" cy="923330"/>
          </a:xfrm>
          <a:prstGeom prst="rect">
            <a:avLst/>
          </a:prstGeom>
          <a:noFill/>
        </p:spPr>
        <p:txBody>
          <a:bodyPr wrap="none" lIns="91440" tIns="45720" rIns="91440" bIns="45720">
            <a:spAutoFit/>
          </a:bodyPr>
          <a:lstStyle/>
          <a:p>
            <a:pPr algn="ctr"/>
            <a:endParaRPr lang="en-US"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2" name="Rectangle 1"/>
          <p:cNvSpPr/>
          <p:nvPr/>
        </p:nvSpPr>
        <p:spPr>
          <a:xfrm>
            <a:off x="565150" y="-599287"/>
            <a:ext cx="5911850" cy="1720471"/>
          </a:xfrm>
          <a:prstGeom prst="rect">
            <a:avLst/>
          </a:prstGeom>
        </p:spPr>
        <p:txBody>
          <a:bodyPr wrap="square">
            <a:spAutoFit/>
          </a:bodyPr>
          <a:lstStyle/>
          <a:p>
            <a:pPr algn="ctr">
              <a:lnSpc>
                <a:spcPct val="115000"/>
              </a:lnSpc>
              <a:spcAft>
                <a:spcPts val="0"/>
              </a:spcAft>
            </a:pPr>
            <a:endParaRPr lang="en-US" b="1" dirty="0" smtClean="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endParaRPr lang="en-US" b="1"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pPr>
            <a:endParaRPr lang="en-US" dirty="0">
              <a:latin typeface="Times New Roman" panose="02020603050405020304" pitchFamily="18" charset="0"/>
              <a:cs typeface="Times New Roman" panose="02020603050405020304" pitchFamily="18" charset="0"/>
            </a:endParaRPr>
          </a:p>
          <a:p>
            <a:pPr algn="ctr">
              <a:lnSpc>
                <a:spcPct val="115000"/>
              </a:lnSpc>
              <a:spcAft>
                <a:spcPts val="0"/>
              </a:spcAft>
            </a:pPr>
            <a:endParaRPr lang="en-US" b="1"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endParaRPr lang="en-US" sz="2000" b="1"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p:cNvSpPr/>
          <p:nvPr/>
        </p:nvSpPr>
        <p:spPr>
          <a:xfrm>
            <a:off x="381000" y="821294"/>
            <a:ext cx="6096000" cy="7986802"/>
          </a:xfrm>
          <a:prstGeom prst="rect">
            <a:avLst/>
          </a:prstGeom>
        </p:spPr>
        <p:txBody>
          <a:bodyPr wrap="square">
            <a:spAutoFit/>
          </a:bodyPr>
          <a:lstStyle/>
          <a:p>
            <a:pPr algn="just"/>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a:t>
            </a:r>
            <a:r>
              <a:rPr lang="vi-VN" sz="2000" dirty="0" smtClean="0"/>
              <a:t>- </a:t>
            </a:r>
            <a:r>
              <a:rPr lang="vi-VN" sz="2000" dirty="0">
                <a:latin typeface="+mj-lt"/>
              </a:rPr>
              <a:t>Tăng cường tổ chức các hoạt động lễ hội, </a:t>
            </a:r>
            <a:endParaRPr lang="en-US" sz="2000" dirty="0" smtClean="0">
              <a:latin typeface="+mj-lt"/>
            </a:endParaRPr>
          </a:p>
          <a:p>
            <a:pPr algn="just"/>
            <a:r>
              <a:rPr lang="vi-VN" sz="2000" dirty="0" smtClean="0">
                <a:latin typeface="+mj-lt"/>
              </a:rPr>
              <a:t>hoạt </a:t>
            </a:r>
            <a:r>
              <a:rPr lang="vi-VN" sz="2000" dirty="0">
                <a:latin typeface="+mj-lt"/>
              </a:rPr>
              <a:t>động trải nghiệm thực tế ở ngoài nhà trường thông qua các buổi thăm quan Di tích lịch sử, danh lam thắng cảnh, Doanh trại quân đội, khu sinh thái…Từ đó hình thành cho trẻ khả năng tự học, tự nghiên cứu, khơi nguồn cảm hứng, kích thích nhu cầu khám phá, tìm hiểu của trẻ ở những bậc học tiếp theo.</a:t>
            </a:r>
            <a:endParaRPr lang="en-US" sz="2000" dirty="0">
              <a:latin typeface="+mj-lt"/>
            </a:endParaRPr>
          </a:p>
          <a:p>
            <a:pPr algn="just"/>
            <a:r>
              <a:rPr lang="vi-VN" sz="2000" b="1" dirty="0">
                <a:latin typeface="+mj-lt"/>
              </a:rPr>
              <a:t>3. </a:t>
            </a:r>
            <a:r>
              <a:rPr lang="vi-VN" sz="2000" dirty="0">
                <a:latin typeface="+mj-lt"/>
              </a:rPr>
              <a:t>Trẻ khỏe mạnh, được đảm bảo an toàn tuyệt đối về thể chất và tinh thần, thường xuyên được giao tiếp thể hiện mối quan hệ thân thiện giữa trẻ với trẻ và trẻ với những người xung quanh.</a:t>
            </a:r>
            <a:endParaRPr lang="en-US" sz="2000" dirty="0">
              <a:latin typeface="+mj-lt"/>
            </a:endParaRPr>
          </a:p>
          <a:p>
            <a:pPr algn="just"/>
            <a:r>
              <a:rPr lang="vi-VN" sz="2000" b="1" dirty="0">
                <a:latin typeface="+mj-lt"/>
              </a:rPr>
              <a:t>4.</a:t>
            </a:r>
            <a:r>
              <a:rPr lang="vi-VN" sz="2000" dirty="0">
                <a:latin typeface="+mj-lt"/>
              </a:rPr>
              <a:t> Đẩy mạnh công tác tiếp nhận nguồn tài trợ, ủng hộ nhằm thu hút sự quan tâm, tham gia tích cực của phụ huynh, các tổ chức, cá nhân, cộng đồng xã hội đóng góp nguồn lực, kinh phí, vật chất, tinh thần, các hoạt động thiết thực hỗ trợ nhà trường nâng cao chất lượng thực hiện Chương trình Giáo dục mầm non.</a:t>
            </a:r>
            <a:endParaRPr lang="en-US" sz="2000" dirty="0">
              <a:latin typeface="+mj-lt"/>
            </a:endParaRPr>
          </a:p>
          <a:p>
            <a:pPr algn="just"/>
            <a:r>
              <a:rPr lang="en-US" sz="2000" dirty="0">
                <a:latin typeface="Times New Roman" panose="02020603050405020304" pitchFamily="18" charset="0"/>
                <a:cs typeface="Times New Roman" panose="02020603050405020304" pitchFamily="18" charset="0"/>
              </a:rPr>
              <a:t>5.Tăng </a:t>
            </a:r>
            <a:r>
              <a:rPr lang="en-US" sz="2000" dirty="0" err="1">
                <a:latin typeface="Times New Roman" panose="02020603050405020304" pitchFamily="18" charset="0"/>
                <a:cs typeface="Times New Roman" panose="02020603050405020304" pitchFamily="18" charset="0"/>
              </a:rPr>
              <a:t>cường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pháp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đẩy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mạnh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chuyển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đổi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số</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ứng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khai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nghệ</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thông</a:t>
            </a:r>
            <a:r>
              <a:rPr lang="en-US" sz="2000" dirty="0">
                <a:latin typeface="Times New Roman" panose="02020603050405020304" pitchFamily="18" charset="0"/>
                <a:cs typeface="Times New Roman" panose="02020603050405020304" pitchFamily="18" charset="0"/>
              </a:rPr>
              <a:t> tin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quản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tổ</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smtClean="0">
                <a:latin typeface="Times New Roman" panose="02020603050405020304" pitchFamily="18" charset="0"/>
                <a:cs typeface="Times New Roman" panose="02020603050405020304" pitchFamily="18" charset="0"/>
              </a:rPr>
              <a:t>.</a:t>
            </a:r>
          </a:p>
          <a:p>
            <a:pPr algn="just"/>
            <a:endParaRPr lang="en-US" sz="1100" dirty="0" smtClean="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a:t>
            </a:r>
            <a:r>
              <a:rPr lang="en-US" sz="2000" b="1" dirty="0" smtClean="0">
                <a:latin typeface="Times New Roman" panose="02020603050405020304" pitchFamily="18" charset="0"/>
                <a:cs typeface="Times New Roman" panose="02020603050405020304" pitchFamily="18" charset="0"/>
              </a:rPr>
              <a:t>T.M BGH NHÀ TRƯỜNG</a:t>
            </a:r>
          </a:p>
          <a:p>
            <a:pPr algn="just"/>
            <a:endParaRPr lang="en-US" sz="2000" b="1" dirty="0">
              <a:latin typeface="Times New Roman" panose="02020603050405020304" pitchFamily="18" charset="0"/>
              <a:cs typeface="Times New Roman" panose="02020603050405020304" pitchFamily="18" charset="0"/>
            </a:endParaRPr>
          </a:p>
          <a:p>
            <a:pPr algn="just"/>
            <a:endParaRPr lang="en-US" sz="2000" b="1" dirty="0" smtClean="0">
              <a:latin typeface="Times New Roman" panose="02020603050405020304" pitchFamily="18" charset="0"/>
              <a:cs typeface="Times New Roman" panose="02020603050405020304" pitchFamily="18" charset="0"/>
            </a:endParaRPr>
          </a:p>
          <a:p>
            <a:pPr algn="just"/>
            <a:r>
              <a:rPr lang="en-US" sz="2000" b="1" dirty="0">
                <a:latin typeface="Times New Roman" panose="02020603050405020304" pitchFamily="18" charset="0"/>
                <a:cs typeface="Times New Roman" panose="02020603050405020304" pitchFamily="18" charset="0"/>
              </a:rPr>
              <a:t> </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Phạm</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Thị</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Thoa</a:t>
            </a:r>
            <a:endParaRPr lang="en-US" sz="2000" b="1" dirty="0">
              <a:latin typeface="Times New Roman" panose="02020603050405020304" pitchFamily="18" charset="0"/>
              <a:cs typeface="Times New Roman" panose="02020603050405020304" pitchFamily="18" charset="0"/>
            </a:endParaRPr>
          </a:p>
          <a:p>
            <a:pPr algn="just"/>
            <a:r>
              <a:rPr lang="vi-VN" sz="2200" dirty="0">
                <a:latin typeface="+mj-lt"/>
              </a:rPr>
              <a:t> </a:t>
            </a:r>
            <a:endParaRPr lang="en-US" sz="2200" dirty="0">
              <a:latin typeface="+mj-lt"/>
            </a:endParaRPr>
          </a:p>
        </p:txBody>
      </p:sp>
    </p:spTree>
    <p:extLst>
      <p:ext uri="{BB962C8B-B14F-4D97-AF65-F5344CB8AC3E}">
        <p14:creationId xmlns:p14="http://schemas.microsoft.com/office/powerpoint/2010/main" val="28445584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475</TotalTime>
  <Words>285</Words>
  <Application>Microsoft Office PowerPoint</Application>
  <PresentationFormat>On-screen Show (4:3)</PresentationFormat>
  <Paragraphs>44</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Times New Roman</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38</cp:revision>
  <cp:lastPrinted>2023-03-22T01:10:00Z</cp:lastPrinted>
  <dcterms:created xsi:type="dcterms:W3CDTF">2020-03-18T02:51:57Z</dcterms:created>
  <dcterms:modified xsi:type="dcterms:W3CDTF">2023-03-22T01:10:59Z</dcterms:modified>
</cp:coreProperties>
</file>