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662DD1-94D6-4662-B9AD-199B53B38EFA}" type="datetimeFigureOut">
              <a:rPr lang="en-US" smtClean="0"/>
              <a:t>23/10/2023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552483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662DD1-94D6-4662-B9AD-199B53B38EFA}" type="datetimeFigureOut">
              <a:rPr lang="en-US" smtClean="0"/>
              <a:t>23/10/2023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977053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662DD1-94D6-4662-B9AD-199B53B38EFA}" type="datetimeFigureOut">
              <a:rPr lang="en-US" smtClean="0"/>
              <a:t>23/10/2023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483711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662DD1-94D6-4662-B9AD-199B53B38EFA}" type="datetimeFigureOut">
              <a:rPr lang="en-US" smtClean="0"/>
              <a:t>23/10/2023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565941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3662DD1-94D6-4662-B9AD-199B53B38EFA}" type="datetimeFigureOut">
              <a:rPr lang="en-US" smtClean="0"/>
              <a:t>23/10/2023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4112187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662DD1-94D6-4662-B9AD-199B53B38EFA}" type="datetimeFigureOut">
              <a:rPr lang="en-US" smtClean="0"/>
              <a:t>23/10/2023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708287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662DD1-94D6-4662-B9AD-199B53B38EFA}" type="datetimeFigureOut">
              <a:rPr lang="en-US" smtClean="0"/>
              <a:t>23/10/2023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6831061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662DD1-94D6-4662-B9AD-199B53B38EFA}" type="datetimeFigureOut">
              <a:rPr lang="en-US" smtClean="0"/>
              <a:t>23/10/2023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732304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662DD1-94D6-4662-B9AD-199B53B38EFA}" type="datetimeFigureOut">
              <a:rPr lang="en-US" smtClean="0"/>
              <a:t>23/10/2023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698140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662DD1-94D6-4662-B9AD-199B53B38EFA}" type="datetimeFigureOut">
              <a:rPr lang="en-US" smtClean="0"/>
              <a:t>23/10/2023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3342420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3662DD1-94D6-4662-B9AD-199B53B38EFA}" type="datetimeFigureOut">
              <a:rPr lang="en-US" smtClean="0"/>
              <a:t>23/10/2023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C36C9A-7E82-4C32-A50C-55581070CF09}" type="slidenum">
              <a:rPr lang="en-US" smtClean="0"/>
              <a:t>‹#›</a:t>
            </a:fld>
            <a:endParaRPr lang="en-US"/>
          </a:p>
        </p:txBody>
      </p:sp>
    </p:spTree>
    <p:extLst>
      <p:ext uri="{BB962C8B-B14F-4D97-AF65-F5344CB8AC3E}">
        <p14:creationId xmlns:p14="http://schemas.microsoft.com/office/powerpoint/2010/main" val="1610783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62DD1-94D6-4662-B9AD-199B53B38EFA}" type="datetimeFigureOut">
              <a:rPr lang="en-US" smtClean="0"/>
              <a:t>23/10/2023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C36C9A-7E82-4C32-A50C-55581070CF09}" type="slidenum">
              <a:rPr lang="en-US" smtClean="0"/>
              <a:t>‹#›</a:t>
            </a:fld>
            <a:endParaRPr lang="en-US"/>
          </a:p>
        </p:txBody>
      </p:sp>
    </p:spTree>
    <p:extLst>
      <p:ext uri="{BB962C8B-B14F-4D97-AF65-F5344CB8AC3E}">
        <p14:creationId xmlns:p14="http://schemas.microsoft.com/office/powerpoint/2010/main" val="1935116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84849" y="292369"/>
            <a:ext cx="9144000" cy="833046"/>
          </a:xfrm>
        </p:spPr>
        <p:txBody>
          <a:bodyPr>
            <a:noAutofit/>
          </a:bodyPr>
          <a:lstStyle/>
          <a:p>
            <a:r>
              <a:rPr lang="en-US" sz="2500" b="1" dirty="0" err="1" smtClean="0">
                <a:solidFill>
                  <a:srgbClr val="FF0000"/>
                </a:solidFill>
              </a:rPr>
              <a:t>Kế</a:t>
            </a:r>
            <a:r>
              <a:rPr lang="en-US" sz="2500" b="1" dirty="0" smtClean="0">
                <a:solidFill>
                  <a:srgbClr val="FF0000"/>
                </a:solidFill>
              </a:rPr>
              <a:t> </a:t>
            </a:r>
            <a:r>
              <a:rPr lang="en-US" sz="2500" b="1" dirty="0" err="1" smtClean="0">
                <a:solidFill>
                  <a:srgbClr val="FF0000"/>
                </a:solidFill>
              </a:rPr>
              <a:t>hoạch</a:t>
            </a:r>
            <a:r>
              <a:rPr lang="en-US" sz="2500" b="1" dirty="0" smtClean="0">
                <a:solidFill>
                  <a:srgbClr val="FF0000"/>
                </a:solidFill>
              </a:rPr>
              <a:t> </a:t>
            </a:r>
            <a:r>
              <a:rPr lang="en-US" sz="2500" b="1" dirty="0" err="1" smtClean="0">
                <a:solidFill>
                  <a:srgbClr val="FF0000"/>
                </a:solidFill>
              </a:rPr>
              <a:t>hoạt</a:t>
            </a:r>
            <a:r>
              <a:rPr lang="en-US" sz="2500" b="1" dirty="0" smtClean="0">
                <a:solidFill>
                  <a:srgbClr val="FF0000"/>
                </a:solidFill>
              </a:rPr>
              <a:t> </a:t>
            </a:r>
            <a:r>
              <a:rPr lang="en-US" sz="2500" b="1" dirty="0" err="1" smtClean="0">
                <a:solidFill>
                  <a:srgbClr val="FF0000"/>
                </a:solidFill>
              </a:rPr>
              <a:t>động</a:t>
            </a:r>
            <a:r>
              <a:rPr lang="en-US" sz="2500" b="1" dirty="0" smtClean="0">
                <a:solidFill>
                  <a:srgbClr val="FF0000"/>
                </a:solidFill>
              </a:rPr>
              <a:t> </a:t>
            </a:r>
            <a:r>
              <a:rPr lang="en-US" sz="2500" b="1" dirty="0" err="1" smtClean="0">
                <a:solidFill>
                  <a:srgbClr val="FF0000"/>
                </a:solidFill>
              </a:rPr>
              <a:t>chủ</a:t>
            </a:r>
            <a:r>
              <a:rPr lang="en-US" sz="2500" b="1" dirty="0" smtClean="0">
                <a:solidFill>
                  <a:srgbClr val="FF0000"/>
                </a:solidFill>
              </a:rPr>
              <a:t> </a:t>
            </a:r>
            <a:r>
              <a:rPr lang="en-US" sz="2500" b="1" dirty="0" err="1" smtClean="0">
                <a:solidFill>
                  <a:srgbClr val="FF0000"/>
                </a:solidFill>
              </a:rPr>
              <a:t>đề</a:t>
            </a:r>
            <a:r>
              <a:rPr lang="en-US" sz="2500" b="1" dirty="0" smtClean="0">
                <a:solidFill>
                  <a:srgbClr val="FF0000"/>
                </a:solidFill>
              </a:rPr>
              <a:t>: </a:t>
            </a:r>
            <a:r>
              <a:rPr lang="en-US" sz="2500" b="1" dirty="0" smtClean="0">
                <a:solidFill>
                  <a:srgbClr val="FF0000"/>
                </a:solidFill>
              </a:rPr>
              <a:t>“An </a:t>
            </a:r>
            <a:r>
              <a:rPr lang="en-US" sz="2500" b="1" dirty="0" err="1" smtClean="0">
                <a:solidFill>
                  <a:srgbClr val="FF0000"/>
                </a:solidFill>
              </a:rPr>
              <a:t>toàn</a:t>
            </a:r>
            <a:r>
              <a:rPr lang="en-US" sz="2500" b="1" dirty="0" smtClean="0">
                <a:solidFill>
                  <a:srgbClr val="FF0000"/>
                </a:solidFill>
              </a:rPr>
              <a:t> </a:t>
            </a:r>
            <a:r>
              <a:rPr lang="en-US" sz="2500" b="1" dirty="0" err="1" smtClean="0">
                <a:solidFill>
                  <a:srgbClr val="FF0000"/>
                </a:solidFill>
              </a:rPr>
              <a:t>khi</a:t>
            </a:r>
            <a:r>
              <a:rPr lang="en-US" sz="2500" b="1" dirty="0" smtClean="0">
                <a:solidFill>
                  <a:srgbClr val="FF0000"/>
                </a:solidFill>
              </a:rPr>
              <a:t> ở </a:t>
            </a:r>
            <a:r>
              <a:rPr lang="en-US" sz="2500" b="1" dirty="0" err="1" smtClean="0">
                <a:solidFill>
                  <a:srgbClr val="FF0000"/>
                </a:solidFill>
              </a:rPr>
              <a:t>trường</a:t>
            </a:r>
            <a:r>
              <a:rPr lang="en-US" sz="2500" b="1" dirty="0" smtClean="0">
                <a:solidFill>
                  <a:srgbClr val="FF0000"/>
                </a:solidFill>
              </a:rPr>
              <a:t>”</a:t>
            </a:r>
            <a:r>
              <a:rPr lang="en-US" sz="2500" b="1" dirty="0" smtClean="0">
                <a:solidFill>
                  <a:srgbClr val="FF0000"/>
                </a:solidFill>
              </a:rPr>
              <a:t/>
            </a:r>
            <a:br>
              <a:rPr lang="en-US" sz="2500" b="1" dirty="0" smtClean="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601765860"/>
              </p:ext>
            </p:extLst>
          </p:nvPr>
        </p:nvGraphicFramePr>
        <p:xfrm>
          <a:off x="506439" y="731522"/>
          <a:ext cx="11057203" cy="5852286"/>
        </p:xfrm>
        <a:graphic>
          <a:graphicData uri="http://schemas.openxmlformats.org/drawingml/2006/table">
            <a:tbl>
              <a:tblPr firstRow="1" bandRow="1">
                <a:tableStyleId>{5C22544A-7EE6-4342-B048-85BDC9FD1C3A}</a:tableStyleId>
              </a:tblPr>
              <a:tblGrid>
                <a:gridCol w="854395">
                  <a:extLst>
                    <a:ext uri="{9D8B030D-6E8A-4147-A177-3AD203B41FA5}">
                      <a16:colId xmlns:a16="http://schemas.microsoft.com/office/drawing/2014/main" val="3962850347"/>
                    </a:ext>
                  </a:extLst>
                </a:gridCol>
                <a:gridCol w="1980718">
                  <a:extLst>
                    <a:ext uri="{9D8B030D-6E8A-4147-A177-3AD203B41FA5}">
                      <a16:colId xmlns:a16="http://schemas.microsoft.com/office/drawing/2014/main" val="579938801"/>
                    </a:ext>
                  </a:extLst>
                </a:gridCol>
                <a:gridCol w="1919765">
                  <a:extLst>
                    <a:ext uri="{9D8B030D-6E8A-4147-A177-3AD203B41FA5}">
                      <a16:colId xmlns:a16="http://schemas.microsoft.com/office/drawing/2014/main" val="3094795635"/>
                    </a:ext>
                  </a:extLst>
                </a:gridCol>
                <a:gridCol w="2030511">
                  <a:extLst>
                    <a:ext uri="{9D8B030D-6E8A-4147-A177-3AD203B41FA5}">
                      <a16:colId xmlns:a16="http://schemas.microsoft.com/office/drawing/2014/main" val="1034946251"/>
                    </a:ext>
                  </a:extLst>
                </a:gridCol>
                <a:gridCol w="2204807">
                  <a:extLst>
                    <a:ext uri="{9D8B030D-6E8A-4147-A177-3AD203B41FA5}">
                      <a16:colId xmlns:a16="http://schemas.microsoft.com/office/drawing/2014/main" val="2216143551"/>
                    </a:ext>
                  </a:extLst>
                </a:gridCol>
                <a:gridCol w="2067007">
                  <a:extLst>
                    <a:ext uri="{9D8B030D-6E8A-4147-A177-3AD203B41FA5}">
                      <a16:colId xmlns:a16="http://schemas.microsoft.com/office/drawing/2014/main" val="347825789"/>
                    </a:ext>
                  </a:extLst>
                </a:gridCol>
              </a:tblGrid>
              <a:tr h="1182369">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Ngày 23/10/2023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PT Thể chất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-VĐCB“Chạy 20 m theo hướng thẳng trong 5-7s"</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Ngày 24/10/2023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PT Nhận thức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Nhận biết, phân biệt đồ dùng đồ chơi an toàn và không an toàn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Ngày 25/10/2023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PT Ngôn ngữ</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Thơ “An toàn với bé”</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Ngày 26/10/2023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PT Thẩm mĩ</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 KNCH: </a:t>
                      </a:r>
                      <a:r>
                        <a:rPr lang="nl-NL" sz="1400" dirty="0" smtClean="0">
                          <a:effectLst/>
                          <a:latin typeface="Times New Roman" panose="02020603050405020304" pitchFamily="18" charset="0"/>
                          <a:ea typeface="Calibri" panose="020F0502020204030204" pitchFamily="34" charset="0"/>
                          <a:cs typeface="Times New Roman" panose="02020603050405020304" pitchFamily="18" charset="0"/>
                        </a:rPr>
                        <a:t>Bé</a:t>
                      </a:r>
                      <a:r>
                        <a:rPr lang="nl-NL" sz="1400" baseline="0" dirty="0" smtClean="0">
                          <a:effectLst/>
                          <a:latin typeface="Times New Roman" panose="02020603050405020304" pitchFamily="18" charset="0"/>
                          <a:ea typeface="Calibri" panose="020F0502020204030204" pitchFamily="34" charset="0"/>
                          <a:cs typeface="Times New Roman" panose="02020603050405020304" pitchFamily="18" charset="0"/>
                        </a:rPr>
                        <a:t> ngoan uống thuốc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Ngày 27/10/2023</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1" i="1" dirty="0">
                          <a:effectLst/>
                          <a:latin typeface="Times New Roman" panose="02020603050405020304" pitchFamily="18" charset="0"/>
                          <a:ea typeface="Calibri" panose="020F0502020204030204" pitchFamily="34" charset="0"/>
                          <a:cs typeface="Times New Roman" panose="02020603050405020304" pitchFamily="18" charset="0"/>
                        </a:rPr>
                        <a:t>PT nhận thức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Nhận biết, phân biệt số chẵn, số lẻ</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448311"/>
                  </a:ext>
                </a:extLst>
              </a:tr>
              <a:tr h="2906303">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Cầu thang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Rồng rắn lên mây.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góc thiên nhiên, </a:t>
                      </a: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sân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Theo dõi quá trình phát triển của cây, lau lá cây, tưới cây, nhổ cỏ, bắt sâu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a:t>
                      </a:r>
                      <a:r>
                        <a:rPr lang="nl-NL" sz="1400" i="1" dirty="0">
                          <a:effectLst/>
                          <a:latin typeface="Times New Roman" panose="02020603050405020304" pitchFamily="18" charset="0"/>
                          <a:ea typeface="Times New Roman" panose="02020603050405020304" pitchFamily="18" charset="0"/>
                          <a:cs typeface="Times New Roman" panose="02020603050405020304" pitchFamily="18" charset="0"/>
                        </a:rPr>
                        <a:t>Nhảy dây(*)</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đi cà </a:t>
                      </a: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kheo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vú sữa</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Mèo đuổi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góc thiên nhiên, </a:t>
                      </a: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sân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Bảng chơi quá trình phát triển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Tìm tên cho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Đo độ cao của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Lau lá cây, bắt sâu, tưới nước, nhặt lá héo…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a:t>
                      </a: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xoài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Bỏ giẻ</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1" dirty="0">
                          <a:effectLst/>
                          <a:latin typeface="Times New Roman" panose="02020603050405020304" pitchFamily="18" charset="0"/>
                          <a:ea typeface="Times New Roman" panose="02020603050405020304" pitchFamily="18" charset="0"/>
                          <a:cs typeface="Times New Roman" panose="02020603050405020304" pitchFamily="18" charset="0"/>
                        </a:rPr>
                        <a:t>- Chơi tự do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tại khu vực góc thiên nhiên, </a:t>
                      </a: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sân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Bảng chơi quá trình phát triển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Tìm tên cho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Đo độ cao của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Lau lá cây, bắt sâu, tưới nước, nhặt lá héo…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a:t>
                      </a: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tạ</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bưởi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Đồ lá</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tự do tại khu vực góc thiên nhiên, </a:t>
                      </a: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sân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Bảng chơi quá trình phát triển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Tìm tên cho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Đo độ cao của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Lau lá cây, bắt sâu, tưới nước, nhặt lá héo…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a:t>
                      </a: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khế.</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xi ba khoai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tự do tại khu vực góc thiên nhiên, </a:t>
                      </a: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sân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khấu với các trò chơi: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Bảng chơi quá trình phát triển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Tìm tên cho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Đo độ cao của cây.</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Lau lá cây, bắt sâu, tưới nước, nhặt lá héo…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Xếp hình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dirty="0" smtClean="0">
                          <a:effectLst/>
                          <a:latin typeface="Times New Roman" panose="02020603050405020304" pitchFamily="18" charset="0"/>
                          <a:ea typeface="Times New Roman" panose="02020603050405020304" pitchFamily="18" charset="0"/>
                          <a:cs typeface="Times New Roman" panose="02020603050405020304" pitchFamily="18" charset="0"/>
                        </a:rPr>
                        <a:t>+ </a:t>
                      </a: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Đá bóng, </a:t>
                      </a:r>
                      <a:r>
                        <a:rPr lang="nl-NL" sz="1400" i="1" dirty="0">
                          <a:effectLst/>
                          <a:latin typeface="Times New Roman" panose="02020603050405020304" pitchFamily="18" charset="0"/>
                          <a:ea typeface="Times New Roman" panose="02020603050405020304" pitchFamily="18" charset="0"/>
                          <a:cs typeface="Times New Roman" panose="02020603050405020304" pitchFamily="18" charset="0"/>
                        </a:rPr>
                        <a:t>nhảy bóng</a:t>
                      </a:r>
                      <a:r>
                        <a:rPr lang="nl-NL" sz="1400" i="1"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525133">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Trò chơi: cuộn dây giầy, quấn len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Dạy trẻ cách sử dụng các đồ vật có thể gây nguy hiểm</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Dạy trẻ biết phối hợp, giúp đỡ các bạn để ứng phó với biến đổi khí hậu và phòng tránh khi thiên tai xảy ra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Trò chơi: Nên và không nên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b="1">
                          <a:effectLst/>
                          <a:latin typeface="Times New Roman" panose="02020603050405020304" pitchFamily="18" charset="0"/>
                          <a:ea typeface="Calibri" panose="020F0502020204030204" pitchFamily="34" charset="0"/>
                          <a:cs typeface="Times New Roman" panose="02020603050405020304" pitchFamily="18" charset="0"/>
                        </a:rPr>
                        <a:t>- </a:t>
                      </a:r>
                      <a:r>
                        <a:rPr lang="nl-NL" sz="1400">
                          <a:effectLst/>
                          <a:latin typeface="Times New Roman" panose="02020603050405020304" pitchFamily="18" charset="0"/>
                          <a:ea typeface="Calibri" panose="020F0502020204030204" pitchFamily="34" charset="0"/>
                          <a:cs typeface="Times New Roman" panose="02020603050405020304" pitchFamily="18" charset="0"/>
                        </a:rPr>
                        <a:t>Trò chuyện với trẻ về một số biểu hiện khi ốm, nguyên nhân và cách phòng tránh.</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Dạy trẻ không nghịch các vật sắc nhọn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Thực hành thao tác mô phỏng một số quy tắc an toàn khi ở sân bay và khi lên máy bay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Trò chơi: Thắt dây an toàn</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Trò chơi: Những đôi chân xinh</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Liên hoan văn nghệ.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Bình bầu bé ngoan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Nêu gương cuối tuần.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4066080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84849" y="292369"/>
            <a:ext cx="9144000" cy="833046"/>
          </a:xfrm>
        </p:spPr>
        <p:txBody>
          <a:bodyPr>
            <a:noAutofit/>
          </a:bodyPr>
          <a:lstStyle/>
          <a:p>
            <a:r>
              <a:rPr lang="en-US" sz="2500" b="1" dirty="0" err="1" smtClean="0">
                <a:solidFill>
                  <a:srgbClr val="FF0000"/>
                </a:solidFill>
              </a:rPr>
              <a:t>Kế</a:t>
            </a:r>
            <a:r>
              <a:rPr lang="en-US" sz="2500" b="1" dirty="0" smtClean="0">
                <a:solidFill>
                  <a:srgbClr val="FF0000"/>
                </a:solidFill>
              </a:rPr>
              <a:t> </a:t>
            </a:r>
            <a:r>
              <a:rPr lang="en-US" sz="2500" b="1" dirty="0" err="1" smtClean="0">
                <a:solidFill>
                  <a:srgbClr val="FF0000"/>
                </a:solidFill>
              </a:rPr>
              <a:t>hoạch</a:t>
            </a:r>
            <a:r>
              <a:rPr lang="en-US" sz="2500" b="1" dirty="0" smtClean="0">
                <a:solidFill>
                  <a:srgbClr val="FF0000"/>
                </a:solidFill>
              </a:rPr>
              <a:t> </a:t>
            </a:r>
            <a:r>
              <a:rPr lang="en-US" sz="2500" b="1" dirty="0" err="1" smtClean="0">
                <a:solidFill>
                  <a:srgbClr val="FF0000"/>
                </a:solidFill>
              </a:rPr>
              <a:t>hoạt</a:t>
            </a:r>
            <a:r>
              <a:rPr lang="en-US" sz="2500" b="1" dirty="0" smtClean="0">
                <a:solidFill>
                  <a:srgbClr val="FF0000"/>
                </a:solidFill>
              </a:rPr>
              <a:t> </a:t>
            </a:r>
            <a:r>
              <a:rPr lang="en-US" sz="2500" b="1" dirty="0" err="1" smtClean="0">
                <a:solidFill>
                  <a:srgbClr val="FF0000"/>
                </a:solidFill>
              </a:rPr>
              <a:t>động</a:t>
            </a:r>
            <a:r>
              <a:rPr lang="en-US" sz="2500" b="1" dirty="0" smtClean="0">
                <a:solidFill>
                  <a:srgbClr val="FF0000"/>
                </a:solidFill>
              </a:rPr>
              <a:t> </a:t>
            </a:r>
            <a:r>
              <a:rPr lang="en-US" sz="2500" b="1" dirty="0" err="1" smtClean="0">
                <a:solidFill>
                  <a:srgbClr val="FF0000"/>
                </a:solidFill>
              </a:rPr>
              <a:t>chủ</a:t>
            </a:r>
            <a:r>
              <a:rPr lang="en-US" sz="2500" b="1" dirty="0" smtClean="0">
                <a:solidFill>
                  <a:srgbClr val="FF0000"/>
                </a:solidFill>
              </a:rPr>
              <a:t> </a:t>
            </a:r>
            <a:r>
              <a:rPr lang="en-US" sz="2500" b="1" dirty="0" err="1" smtClean="0">
                <a:solidFill>
                  <a:srgbClr val="FF0000"/>
                </a:solidFill>
              </a:rPr>
              <a:t>đề</a:t>
            </a:r>
            <a:r>
              <a:rPr lang="en-US" sz="2500" b="1" dirty="0" smtClean="0">
                <a:solidFill>
                  <a:srgbClr val="FF0000"/>
                </a:solidFill>
              </a:rPr>
              <a:t> “An </a:t>
            </a:r>
            <a:r>
              <a:rPr lang="en-US" sz="2500" b="1" dirty="0" err="1" smtClean="0">
                <a:solidFill>
                  <a:srgbClr val="FF0000"/>
                </a:solidFill>
              </a:rPr>
              <a:t>toàn</a:t>
            </a:r>
            <a:r>
              <a:rPr lang="en-US" sz="2500" b="1" dirty="0" smtClean="0">
                <a:solidFill>
                  <a:srgbClr val="FF0000"/>
                </a:solidFill>
              </a:rPr>
              <a:t> </a:t>
            </a:r>
            <a:r>
              <a:rPr lang="en-US" sz="2500" b="1" dirty="0" err="1" smtClean="0">
                <a:solidFill>
                  <a:srgbClr val="FF0000"/>
                </a:solidFill>
              </a:rPr>
              <a:t>nơi</a:t>
            </a:r>
            <a:r>
              <a:rPr lang="en-US" sz="2500" b="1" dirty="0" smtClean="0">
                <a:solidFill>
                  <a:srgbClr val="FF0000"/>
                </a:solidFill>
              </a:rPr>
              <a:t> </a:t>
            </a:r>
            <a:r>
              <a:rPr lang="en-US" sz="2500" b="1" dirty="0" err="1" smtClean="0">
                <a:solidFill>
                  <a:srgbClr val="FF0000"/>
                </a:solidFill>
              </a:rPr>
              <a:t>công</a:t>
            </a:r>
            <a:r>
              <a:rPr lang="en-US" sz="2500" b="1" dirty="0" smtClean="0">
                <a:solidFill>
                  <a:srgbClr val="FF0000"/>
                </a:solidFill>
              </a:rPr>
              <a:t> </a:t>
            </a:r>
            <a:r>
              <a:rPr lang="en-US" sz="2500" b="1" dirty="0" err="1" smtClean="0">
                <a:solidFill>
                  <a:srgbClr val="FF0000"/>
                </a:solidFill>
              </a:rPr>
              <a:t>cộng</a:t>
            </a:r>
            <a:r>
              <a:rPr lang="en-US" sz="2500" b="1" dirty="0" smtClean="0">
                <a:solidFill>
                  <a:srgbClr val="FF0000"/>
                </a:solidFill>
              </a:rPr>
              <a:t>”</a:t>
            </a:r>
            <a:br>
              <a:rPr lang="en-US" sz="2500" b="1" dirty="0" smtClean="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830379058"/>
              </p:ext>
            </p:extLst>
          </p:nvPr>
        </p:nvGraphicFramePr>
        <p:xfrm>
          <a:off x="519501" y="731519"/>
          <a:ext cx="11057203" cy="5787658"/>
        </p:xfrm>
        <a:graphic>
          <a:graphicData uri="http://schemas.openxmlformats.org/drawingml/2006/table">
            <a:tbl>
              <a:tblPr firstRow="1" bandRow="1">
                <a:tableStyleId>{5C22544A-7EE6-4342-B048-85BDC9FD1C3A}</a:tableStyleId>
              </a:tblPr>
              <a:tblGrid>
                <a:gridCol w="854395">
                  <a:extLst>
                    <a:ext uri="{9D8B030D-6E8A-4147-A177-3AD203B41FA5}">
                      <a16:colId xmlns:a16="http://schemas.microsoft.com/office/drawing/2014/main" val="3962850347"/>
                    </a:ext>
                  </a:extLst>
                </a:gridCol>
                <a:gridCol w="1980718">
                  <a:extLst>
                    <a:ext uri="{9D8B030D-6E8A-4147-A177-3AD203B41FA5}">
                      <a16:colId xmlns:a16="http://schemas.microsoft.com/office/drawing/2014/main" val="579938801"/>
                    </a:ext>
                  </a:extLst>
                </a:gridCol>
                <a:gridCol w="1919765">
                  <a:extLst>
                    <a:ext uri="{9D8B030D-6E8A-4147-A177-3AD203B41FA5}">
                      <a16:colId xmlns:a16="http://schemas.microsoft.com/office/drawing/2014/main" val="3094795635"/>
                    </a:ext>
                  </a:extLst>
                </a:gridCol>
                <a:gridCol w="2030511">
                  <a:extLst>
                    <a:ext uri="{9D8B030D-6E8A-4147-A177-3AD203B41FA5}">
                      <a16:colId xmlns:a16="http://schemas.microsoft.com/office/drawing/2014/main" val="1034946251"/>
                    </a:ext>
                  </a:extLst>
                </a:gridCol>
                <a:gridCol w="2100367">
                  <a:extLst>
                    <a:ext uri="{9D8B030D-6E8A-4147-A177-3AD203B41FA5}">
                      <a16:colId xmlns:a16="http://schemas.microsoft.com/office/drawing/2014/main" val="2216143551"/>
                    </a:ext>
                  </a:extLst>
                </a:gridCol>
                <a:gridCol w="2171447">
                  <a:extLst>
                    <a:ext uri="{9D8B030D-6E8A-4147-A177-3AD203B41FA5}">
                      <a16:colId xmlns:a16="http://schemas.microsoft.com/office/drawing/2014/main" val="347825789"/>
                    </a:ext>
                  </a:extLst>
                </a:gridCol>
              </a:tblGrid>
              <a:tr h="1436815">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Ngày 30/10/2023</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PT Thể chất</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VĐCB: Đập và bắt bóng tại chỗ</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a:effectLst/>
                          <a:latin typeface="Times New Roman" panose="02020603050405020304" pitchFamily="18" charset="0"/>
                          <a:ea typeface="Calibri" panose="020F0502020204030204" pitchFamily="34" charset="0"/>
                          <a:cs typeface="Times New Roman" panose="02020603050405020304" pitchFamily="18" charset="0"/>
                        </a:rPr>
                        <a:t>Ngày 31/10/2023</a:t>
                      </a:r>
                      <a:endParaRPr lang="en-US" sz="1400" b="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a:effectLst/>
                          <a:latin typeface="Times New Roman" panose="02020603050405020304" pitchFamily="18" charset="0"/>
                          <a:ea typeface="Calibri" panose="020F0502020204030204" pitchFamily="34" charset="0"/>
                          <a:cs typeface="Times New Roman" panose="02020603050405020304" pitchFamily="18" charset="0"/>
                        </a:rPr>
                        <a:t>PT Nhận thức</a:t>
                      </a:r>
                      <a:endParaRPr lang="en-US" sz="1400" b="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a:effectLst/>
                          <a:latin typeface="Times New Roman" panose="02020603050405020304" pitchFamily="18" charset="0"/>
                          <a:ea typeface="Calibri" panose="020F0502020204030204" pitchFamily="34" charset="0"/>
                          <a:cs typeface="Times New Roman" panose="02020603050405020304" pitchFamily="18" charset="0"/>
                        </a:rPr>
                        <a:t>- Nhận biết mối quan hệ hơn kém về số lượng của 3 nhóm đối tượng trong phạm vi 6"</a:t>
                      </a:r>
                      <a:endParaRPr lang="en-US" sz="1400" b="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Ngày 1/11/2023</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PT Ngôn ngữ</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Trò chơi với chữ cái “e, ê”</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Ngày 2/11/2023</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PT Thẩm mĩ</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Làm biển tên số điện thoại của người thân</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Ngày 3/11/2023</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PT TCKNXH</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Dạy trẻ kỹ năng ứng xử khi bị lạc</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448311"/>
                  </a:ext>
                </a:extLst>
              </a:tr>
              <a:tr h="2508169">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hoa ngọc thảo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Bò chui qua ống dài 1,5 x 0,6m</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tự do tại k</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hu vực nghệ thuật: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Làm tranh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Vẽ tranh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biểu diễn với các dụng cụ âm nhạc.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với đồ chơi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hạnh phúc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Bịt mắt bắt dê.</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tự do tại k</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hu vực nghệ thuật: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Vẽ tranh</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biểu diễn với các dụng cụ âm nhạc.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 Nhảy bao bố (*),</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đua thuyền</a:t>
                      </a:r>
                      <a:r>
                        <a:rPr lang="nl-NL" sz="1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cây xoài.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Cá sấu lên bờ.</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tự do tại k</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hu vực nghệ thuật: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Làm tranh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Vẽ tranh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biểu diễn với các dụng cụ âm nhạc.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với đồ chơi ngoài </a:t>
                      </a:r>
                      <a:r>
                        <a:rPr lang="nl-NL" sz="1400" dirty="0" smtClean="0">
                          <a:effectLst/>
                          <a:latin typeface="Times New Roman" panose="02020603050405020304" pitchFamily="18" charset="0"/>
                          <a:ea typeface="Calibri" panose="020F0502020204030204" pitchFamily="34" charset="0"/>
                          <a:cs typeface="Times New Roman" panose="02020603050405020304" pitchFamily="18" charset="0"/>
                        </a:rPr>
                        <a:t>rời</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Aft>
                          <a:spcPts val="0"/>
                        </a:spcAft>
                      </a:pPr>
                      <a:r>
                        <a:rPr lang="nl-NL" sz="1400" b="1"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Quan sát</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bầu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b="1" dirty="0">
                          <a:effectLst/>
                          <a:latin typeface="Times New Roman" panose="02020603050405020304" pitchFamily="18" charset="0"/>
                          <a:ea typeface="Calibri" panose="020F0502020204030204" pitchFamily="34" charset="0"/>
                          <a:cs typeface="Times New Roman" panose="02020603050405020304" pitchFamily="18" charset="0"/>
                        </a:rPr>
                        <a:t>- TCVĐ:</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Cáo và gà con.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Times New Roman" panose="02020603050405020304" pitchFamily="18" charset="0"/>
                          <a:cs typeface="Times New Roman" panose="02020603050405020304" pitchFamily="18" charset="0"/>
                        </a:rPr>
                        <a:t>- Chơi tự do tại k</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hu vực nghệ thuật: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Làm tranh sáng tạo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Vẽ tranh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biểu diễn với các dụng cụ âm nhạc.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Đá cầu,</a:t>
                      </a: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i="1" dirty="0">
                          <a:effectLst/>
                          <a:latin typeface="Times New Roman" panose="02020603050405020304" pitchFamily="18" charset="0"/>
                          <a:ea typeface="Calibri" panose="020F0502020204030204" pitchFamily="34" charset="0"/>
                          <a:cs typeface="Times New Roman" panose="02020603050405020304" pitchFamily="18" charset="0"/>
                        </a:rPr>
                        <a:t>nhảy dây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Chơi với đồ chơi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0000"/>
                        </a:lnSpc>
                        <a:spcAft>
                          <a:spcPts val="0"/>
                        </a:spcAft>
                      </a:pPr>
                      <a:r>
                        <a:rPr lang="vi-VN" sz="14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Hoạt động:</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 Lao động tập thể.</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 Nội dung: Vệ sinh đồ dùng.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r>
                        <a:rPr lang="vi-VN" sz="1400" dirty="0">
                          <a:effectLst/>
                          <a:latin typeface="Times New Roman" panose="02020603050405020304" pitchFamily="18" charset="0"/>
                          <a:ea typeface="Calibri" panose="020F0502020204030204" pitchFamily="34" charset="0"/>
                          <a:cs typeface="Times New Roman" panose="02020603050405020304" pitchFamily="18" charset="0"/>
                        </a:rPr>
                        <a:t>- Địa điểm: Sân trường (khu vực </a:t>
                      </a:r>
                      <a:r>
                        <a:rPr lang="en-US" sz="1400" dirty="0" err="1" smtClean="0">
                          <a:effectLst/>
                          <a:latin typeface="Times New Roman" panose="02020603050405020304" pitchFamily="18" charset="0"/>
                          <a:ea typeface="Calibri" panose="020F0502020204030204" pitchFamily="34" charset="0"/>
                          <a:cs typeface="Times New Roman" panose="02020603050405020304" pitchFamily="18" charset="0"/>
                        </a:rPr>
                        <a:t>nghệ</a:t>
                      </a:r>
                      <a:r>
                        <a:rPr lang="en-US" sz="140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aseline="0" dirty="0" err="1" smtClean="0">
                          <a:effectLst/>
                          <a:latin typeface="Times New Roman" panose="02020603050405020304" pitchFamily="18" charset="0"/>
                          <a:ea typeface="Calibri" panose="020F0502020204030204" pitchFamily="34" charset="0"/>
                          <a:cs typeface="Times New Roman" panose="02020603050405020304" pitchFamily="18" charset="0"/>
                        </a:rPr>
                        <a:t>thuật</a:t>
                      </a:r>
                      <a:r>
                        <a:rPr lang="vi-VN" sz="1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790523">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Trò chơi: Đan tết</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Ghép số điện thoại di động của bố mẹ.</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Nhớ và ghép số điện thoại khẩn cấp.</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Xem bộ phim hoạt hình "ATGT" tập 12                                    - Trò chuyện về nội dung bộ phim                                - Giáo dục trẻ giữ cẩn thận khi đi trên đường trơn, trượt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Trò chơi: Bé gọi số nào</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Dạy trẻ cách giữ gìn bảo quản điện thoại, Ipad, máy tính</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Dạy trẻ nhận biết các dấu hiệu của bạo lực qua video, tranh ảnh</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Hát "Những ngón tay xinh"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Trò chơi: Sư phụ</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Bình bầu bé ngoan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Liên hoan văn nghệ.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Nêu gương cuối tuần.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3009400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63040" y="292371"/>
            <a:ext cx="9144000" cy="833046"/>
          </a:xfrm>
        </p:spPr>
        <p:txBody>
          <a:bodyPr>
            <a:noAutofit/>
          </a:bodyPr>
          <a:lstStyle/>
          <a:p>
            <a:r>
              <a:rPr lang="en-US" sz="2500" b="1" dirty="0" err="1" smtClean="0">
                <a:solidFill>
                  <a:srgbClr val="FF0000"/>
                </a:solidFill>
              </a:rPr>
              <a:t>Kế</a:t>
            </a:r>
            <a:r>
              <a:rPr lang="en-US" sz="2500" b="1" dirty="0" smtClean="0">
                <a:solidFill>
                  <a:srgbClr val="FF0000"/>
                </a:solidFill>
              </a:rPr>
              <a:t> </a:t>
            </a:r>
            <a:r>
              <a:rPr lang="en-US" sz="2500" b="1" dirty="0" err="1" smtClean="0">
                <a:solidFill>
                  <a:srgbClr val="FF0000"/>
                </a:solidFill>
              </a:rPr>
              <a:t>hoạch</a:t>
            </a:r>
            <a:r>
              <a:rPr lang="en-US" sz="2500" b="1" dirty="0" smtClean="0">
                <a:solidFill>
                  <a:srgbClr val="FF0000"/>
                </a:solidFill>
              </a:rPr>
              <a:t> </a:t>
            </a:r>
            <a:r>
              <a:rPr lang="en-US" sz="2500" b="1" dirty="0" err="1" smtClean="0">
                <a:solidFill>
                  <a:srgbClr val="FF0000"/>
                </a:solidFill>
              </a:rPr>
              <a:t>hoạt</a:t>
            </a:r>
            <a:r>
              <a:rPr lang="en-US" sz="2500" b="1" dirty="0" smtClean="0">
                <a:solidFill>
                  <a:srgbClr val="FF0000"/>
                </a:solidFill>
              </a:rPr>
              <a:t> </a:t>
            </a:r>
            <a:r>
              <a:rPr lang="en-US" sz="2500" b="1" dirty="0" err="1" smtClean="0">
                <a:solidFill>
                  <a:srgbClr val="FF0000"/>
                </a:solidFill>
              </a:rPr>
              <a:t>động</a:t>
            </a:r>
            <a:r>
              <a:rPr lang="en-US" sz="2500" b="1" dirty="0" smtClean="0">
                <a:solidFill>
                  <a:srgbClr val="FF0000"/>
                </a:solidFill>
              </a:rPr>
              <a:t> </a:t>
            </a:r>
            <a:r>
              <a:rPr lang="en-US" sz="2500" b="1" dirty="0" err="1" smtClean="0">
                <a:solidFill>
                  <a:srgbClr val="FF0000"/>
                </a:solidFill>
              </a:rPr>
              <a:t>chủ</a:t>
            </a:r>
            <a:r>
              <a:rPr lang="en-US" sz="2500" b="1" dirty="0" smtClean="0">
                <a:solidFill>
                  <a:srgbClr val="FF0000"/>
                </a:solidFill>
              </a:rPr>
              <a:t> </a:t>
            </a:r>
            <a:r>
              <a:rPr lang="en-US" sz="2500" b="1" dirty="0" err="1" smtClean="0">
                <a:solidFill>
                  <a:srgbClr val="FF0000"/>
                </a:solidFill>
              </a:rPr>
              <a:t>đề</a:t>
            </a:r>
            <a:r>
              <a:rPr lang="en-US" sz="2500" b="1" dirty="0">
                <a:solidFill>
                  <a:srgbClr val="FF0000"/>
                </a:solidFill>
              </a:rPr>
              <a:t>: </a:t>
            </a:r>
            <a:r>
              <a:rPr lang="en-US" sz="2500" b="1" dirty="0" smtClean="0">
                <a:solidFill>
                  <a:srgbClr val="FF0000"/>
                </a:solidFill>
              </a:rPr>
              <a:t>“An </a:t>
            </a:r>
            <a:r>
              <a:rPr lang="en-US" sz="2500" b="1" dirty="0" err="1" smtClean="0">
                <a:solidFill>
                  <a:srgbClr val="FF0000"/>
                </a:solidFill>
              </a:rPr>
              <a:t>toàn</a:t>
            </a:r>
            <a:r>
              <a:rPr lang="en-US" sz="2500" b="1" dirty="0" smtClean="0">
                <a:solidFill>
                  <a:srgbClr val="FF0000"/>
                </a:solidFill>
              </a:rPr>
              <a:t> </a:t>
            </a:r>
            <a:r>
              <a:rPr lang="en-US" sz="2500" b="1" dirty="0" err="1" smtClean="0">
                <a:solidFill>
                  <a:srgbClr val="FF0000"/>
                </a:solidFill>
              </a:rPr>
              <a:t>khi</a:t>
            </a:r>
            <a:r>
              <a:rPr lang="en-US" sz="2500" b="1" dirty="0" smtClean="0">
                <a:solidFill>
                  <a:srgbClr val="FF0000"/>
                </a:solidFill>
              </a:rPr>
              <a:t> ở </a:t>
            </a:r>
            <a:r>
              <a:rPr lang="en-US" sz="2500" b="1" dirty="0" err="1" smtClean="0">
                <a:solidFill>
                  <a:srgbClr val="FF0000"/>
                </a:solidFill>
              </a:rPr>
              <a:t>nhà</a:t>
            </a:r>
            <a:r>
              <a:rPr lang="en-US" sz="2500" b="1" dirty="0" smtClean="0">
                <a:solidFill>
                  <a:srgbClr val="FF0000"/>
                </a:solidFill>
              </a:rPr>
              <a:t>”</a:t>
            </a:r>
            <a:r>
              <a:rPr lang="en-US" sz="2500" b="1" dirty="0" smtClean="0">
                <a:solidFill>
                  <a:srgbClr val="FF0000"/>
                </a:solidFill>
              </a:rPr>
              <a:t/>
            </a:r>
            <a:br>
              <a:rPr lang="en-US" sz="2500" b="1" dirty="0" smtClean="0">
                <a:solidFill>
                  <a:srgbClr val="FF0000"/>
                </a:solidFill>
              </a:rPr>
            </a:br>
            <a:endParaRPr lang="en-US" sz="2500" b="1" dirty="0">
              <a:solidFill>
                <a:srgbClr val="FF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1577508316"/>
              </p:ext>
            </p:extLst>
          </p:nvPr>
        </p:nvGraphicFramePr>
        <p:xfrm>
          <a:off x="506438" y="789283"/>
          <a:ext cx="11057203" cy="5808191"/>
        </p:xfrm>
        <a:graphic>
          <a:graphicData uri="http://schemas.openxmlformats.org/drawingml/2006/table">
            <a:tbl>
              <a:tblPr firstRow="1" bandRow="1">
                <a:tableStyleId>{5C22544A-7EE6-4342-B048-85BDC9FD1C3A}</a:tableStyleId>
              </a:tblPr>
              <a:tblGrid>
                <a:gridCol w="854395">
                  <a:extLst>
                    <a:ext uri="{9D8B030D-6E8A-4147-A177-3AD203B41FA5}">
                      <a16:colId xmlns:a16="http://schemas.microsoft.com/office/drawing/2014/main" val="3962850347"/>
                    </a:ext>
                  </a:extLst>
                </a:gridCol>
                <a:gridCol w="1980718">
                  <a:extLst>
                    <a:ext uri="{9D8B030D-6E8A-4147-A177-3AD203B41FA5}">
                      <a16:colId xmlns:a16="http://schemas.microsoft.com/office/drawing/2014/main" val="579938801"/>
                    </a:ext>
                  </a:extLst>
                </a:gridCol>
                <a:gridCol w="1919765">
                  <a:extLst>
                    <a:ext uri="{9D8B030D-6E8A-4147-A177-3AD203B41FA5}">
                      <a16:colId xmlns:a16="http://schemas.microsoft.com/office/drawing/2014/main" val="3094795635"/>
                    </a:ext>
                  </a:extLst>
                </a:gridCol>
                <a:gridCol w="2030511">
                  <a:extLst>
                    <a:ext uri="{9D8B030D-6E8A-4147-A177-3AD203B41FA5}">
                      <a16:colId xmlns:a16="http://schemas.microsoft.com/office/drawing/2014/main" val="1034946251"/>
                    </a:ext>
                  </a:extLst>
                </a:gridCol>
                <a:gridCol w="2204807">
                  <a:extLst>
                    <a:ext uri="{9D8B030D-6E8A-4147-A177-3AD203B41FA5}">
                      <a16:colId xmlns:a16="http://schemas.microsoft.com/office/drawing/2014/main" val="2216143551"/>
                    </a:ext>
                  </a:extLst>
                </a:gridCol>
                <a:gridCol w="2067007">
                  <a:extLst>
                    <a:ext uri="{9D8B030D-6E8A-4147-A177-3AD203B41FA5}">
                      <a16:colId xmlns:a16="http://schemas.microsoft.com/office/drawing/2014/main" val="347825789"/>
                    </a:ext>
                  </a:extLst>
                </a:gridCol>
              </a:tblGrid>
              <a:tr h="882944">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học</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Ngày 6/11/2023</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PT Thể chất</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VĐCB: “Đi trên dây"</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Ngày 7/11/2023</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PT Nhận thức</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HĐ 5</a:t>
                      </a:r>
                      <a:r>
                        <a:rPr lang="nl-NL" sz="1400" b="0" baseline="30000" dirty="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E: Tìm hiểu quy tắc 5 ngón tay</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Ngày 8/11/2023</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PT Ngôn ngữ</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Truyện ở bể </a:t>
                      </a:r>
                      <a:r>
                        <a:rPr lang="nl-NL" sz="1400" b="0" dirty="0" smtClean="0">
                          <a:effectLst/>
                          <a:latin typeface="Times New Roman" panose="02020603050405020304" pitchFamily="18" charset="0"/>
                          <a:ea typeface="Calibri" panose="020F0502020204030204" pitchFamily="34" charset="0"/>
                          <a:cs typeface="Times New Roman" panose="02020603050405020304" pitchFamily="18" charset="0"/>
                        </a:rPr>
                        <a:t>bơi</a:t>
                      </a: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Ngày 9/11/2023</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PT Thẩm mĩ</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HĐ EDP: Làm mô hình quy tắc </a:t>
                      </a:r>
                      <a:r>
                        <a:rPr lang="nl-NL" sz="1400" b="0">
                          <a:effectLst/>
                          <a:latin typeface="Times New Roman" panose="02020603050405020304" pitchFamily="18" charset="0"/>
                          <a:ea typeface="Calibri" panose="020F0502020204030204" pitchFamily="34" charset="0"/>
                          <a:cs typeface="Times New Roman" panose="02020603050405020304" pitchFamily="18" charset="0"/>
                        </a:rPr>
                        <a:t>bàn </a:t>
                      </a:r>
                      <a:r>
                        <a:rPr lang="nl-NL" sz="1400" b="0" smtClean="0">
                          <a:effectLst/>
                          <a:latin typeface="Times New Roman" panose="02020603050405020304" pitchFamily="18" charset="0"/>
                          <a:ea typeface="Calibri" panose="020F0502020204030204" pitchFamily="34" charset="0"/>
                          <a:cs typeface="Times New Roman" panose="02020603050405020304" pitchFamily="18" charset="0"/>
                        </a:rPr>
                        <a:t>tay</a:t>
                      </a: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Ngày 10/11/2023</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i="1" dirty="0">
                          <a:effectLst/>
                          <a:latin typeface="Times New Roman" panose="02020603050405020304" pitchFamily="18" charset="0"/>
                          <a:ea typeface="Calibri" panose="020F0502020204030204" pitchFamily="34" charset="0"/>
                          <a:cs typeface="Times New Roman" panose="02020603050405020304" pitchFamily="18" charset="0"/>
                        </a:rPr>
                        <a:t>PT Thẩm mĩ</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VĐ: 5 ngón tay xinh</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04448311"/>
                  </a:ext>
                </a:extLst>
              </a:tr>
              <a:tr h="3090303">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ngoài trời</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Quan sát bầu trời</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TCVĐ: Mèo đuổi chuột</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0" dirty="0">
                          <a:effectLst/>
                          <a:latin typeface="Times New Roman" panose="02020603050405020304" pitchFamily="18" charset="0"/>
                          <a:ea typeface="Times New Roman" panose="02020603050405020304" pitchFamily="18" charset="0"/>
                          <a:cs typeface="Times New Roman" panose="02020603050405020304" pitchFamily="18" charset="0"/>
                        </a:rPr>
                        <a:t>- Chơi tự do:</a:t>
                      </a: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Khu vực khám phá trải </a:t>
                      </a:r>
                      <a:r>
                        <a:rPr lang="nl-NL" sz="1400" b="0" dirty="0" smtClean="0">
                          <a:effectLst/>
                          <a:latin typeface="Times New Roman" panose="02020603050405020304" pitchFamily="18" charset="0"/>
                          <a:ea typeface="Calibri" panose="020F0502020204030204" pitchFamily="34" charset="0"/>
                          <a:cs typeface="Times New Roman" panose="02020603050405020304" pitchFamily="18" charset="0"/>
                        </a:rPr>
                        <a:t>nghiệm:</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Câu</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smtClean="0">
                          <a:effectLst/>
                          <a:latin typeface="Times New Roman" panose="02020603050405020304" pitchFamily="18" charset="0"/>
                          <a:ea typeface="Calibri" panose="020F0502020204030204" pitchFamily="34" charset="0"/>
                          <a:cs typeface="Times New Roman" panose="02020603050405020304" pitchFamily="18" charset="0"/>
                        </a:rPr>
                        <a:t>cá</a:t>
                      </a: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smtClean="0">
                          <a:effectLst/>
                          <a:latin typeface="Times New Roman" panose="02020603050405020304" pitchFamily="18" charset="0"/>
                          <a:ea typeface="Calibri" panose="020F0502020204030204" pitchFamily="34" charset="0"/>
                          <a:cs typeface="Times New Roman" panose="02020603050405020304" pitchFamily="18" charset="0"/>
                        </a:rPr>
                        <a:t>đong</a:t>
                      </a: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đo</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smtClean="0">
                          <a:effectLst/>
                          <a:latin typeface="Times New Roman" panose="02020603050405020304" pitchFamily="18" charset="0"/>
                          <a:ea typeface="Calibri" panose="020F0502020204030204" pitchFamily="34" charset="0"/>
                          <a:cs typeface="Times New Roman" panose="02020603050405020304" pitchFamily="18" charset="0"/>
                        </a:rPr>
                        <a:t>nướ</a:t>
                      </a: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baseline="0" dirty="0" smtClean="0">
                          <a:effectLst/>
                          <a:latin typeface="Times New Roman" panose="02020603050405020304" pitchFamily="18" charset="0"/>
                          <a:ea typeface="Calibri" panose="020F0502020204030204" pitchFamily="34" charset="0"/>
                          <a:cs typeface="Times New Roman" panose="02020603050405020304" pitchFamily="18" charset="0"/>
                        </a:rPr>
                        <a:t> i</a:t>
                      </a: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n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khuôn</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in </a:t>
                      </a:r>
                      <a:r>
                        <a:rPr lang="en-US" sz="1400" b="0" dirty="0" err="1" smtClean="0">
                          <a:effectLst/>
                          <a:latin typeface="Times New Roman" panose="02020603050405020304" pitchFamily="18" charset="0"/>
                          <a:ea typeface="Calibri" panose="020F0502020204030204" pitchFamily="34" charset="0"/>
                          <a:cs typeface="Times New Roman" panose="02020603050405020304" pitchFamily="18" charset="0"/>
                        </a:rPr>
                        <a:t>cá</a:t>
                      </a: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smtClean="0">
                          <a:effectLst/>
                          <a:latin typeface="Times New Roman" panose="02020603050405020304" pitchFamily="18" charset="0"/>
                          <a:ea typeface="Calibri" panose="020F0502020204030204" pitchFamily="34" charset="0"/>
                          <a:cs typeface="Times New Roman" panose="02020603050405020304" pitchFamily="18" charset="0"/>
                        </a:rPr>
                        <a:t>dòng</a:t>
                      </a: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chảy</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của</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smtClean="0">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baseline="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smtClean="0">
                          <a:effectLst/>
                          <a:latin typeface="Times New Roman" panose="02020603050405020304" pitchFamily="18" charset="0"/>
                          <a:ea typeface="Calibri" panose="020F0502020204030204" pitchFamily="34" charset="0"/>
                          <a:cs typeface="Times New Roman" panose="02020603050405020304" pitchFamily="18" charset="0"/>
                        </a:rPr>
                        <a:t>núi</a:t>
                      </a: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lửa</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phun</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smtClean="0">
                          <a:effectLst/>
                          <a:latin typeface="Times New Roman" panose="02020603050405020304" pitchFamily="18" charset="0"/>
                          <a:ea typeface="Calibri" panose="020F0502020204030204" pitchFamily="34" charset="0"/>
                          <a:cs typeface="Times New Roman" panose="02020603050405020304" pitchFamily="18" charset="0"/>
                        </a:rPr>
                        <a:t>trào</a:t>
                      </a: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0"/>
                        </a:spcAft>
                      </a:pP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i="1" dirty="0" err="1">
                          <a:effectLst/>
                          <a:latin typeface="Times New Roman" panose="02020603050405020304" pitchFamily="18" charset="0"/>
                          <a:ea typeface="Calibri" panose="020F0502020204030204" pitchFamily="34" charset="0"/>
                          <a:cs typeface="Times New Roman" panose="02020603050405020304" pitchFamily="18" charset="0"/>
                        </a:rPr>
                        <a:t>Xoay</a:t>
                      </a:r>
                      <a:r>
                        <a:rPr lang="en-US" sz="1400" b="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i="1" dirty="0" err="1">
                          <a:effectLst/>
                          <a:latin typeface="Times New Roman" panose="02020603050405020304" pitchFamily="18" charset="0"/>
                          <a:ea typeface="Calibri" panose="020F0502020204030204" pitchFamily="34" charset="0"/>
                          <a:cs typeface="Times New Roman" panose="02020603050405020304" pitchFamily="18" charset="0"/>
                        </a:rPr>
                        <a:t>eo</a:t>
                      </a:r>
                      <a:r>
                        <a:rPr lang="en-US" sz="1400" b="0" i="1" dirty="0">
                          <a:effectLst/>
                          <a:latin typeface="Times New Roman" panose="02020603050405020304" pitchFamily="18" charset="0"/>
                          <a:ea typeface="Calibri" panose="020F0502020204030204" pitchFamily="34" charset="0"/>
                          <a:cs typeface="Times New Roman" panose="02020603050405020304" pitchFamily="18" charset="0"/>
                        </a:rPr>
                        <a:t>, (*),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kéo</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mo</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smtClean="0">
                          <a:effectLst/>
                          <a:latin typeface="Times New Roman" panose="02020603050405020304" pitchFamily="18" charset="0"/>
                          <a:ea typeface="Calibri" panose="020F0502020204030204" pitchFamily="34" charset="0"/>
                          <a:cs typeface="Times New Roman" panose="02020603050405020304" pitchFamily="18" charset="0"/>
                        </a:rPr>
                        <a:t>cau</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Quan sát: cây bưởi</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TCVĐ: Nhảy lò cò</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nl-NL"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Chơi tự do:</a:t>
                      </a:r>
                      <a:r>
                        <a:rPr kumimoji="0" lang="nl-NL"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Khu vực khám phá trải nghiệm:</a:t>
                      </a:r>
                      <a:endPar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Câu</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cá</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đong</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đo</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nướ</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in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khuôn</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in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cá</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dòng</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chảy</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nước</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núi</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lửa</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phun</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trào</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0"/>
                        </a:spcAft>
                      </a:pP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đồ</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ngoài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trời</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Quan sát: cây osaka</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TCVĐ: Bỏ giẻ</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nl-NL"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Chơi tự do:</a:t>
                      </a:r>
                      <a:r>
                        <a:rPr kumimoji="0" lang="nl-NL"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Khu vực khám phá trải nghiệm:</a:t>
                      </a:r>
                      <a:endPar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Câu</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cá</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đong</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đo</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nướ</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in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khuôn</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in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cá</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dòng</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chảy</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nước</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núi</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lửa</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phun</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trào</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Đấm</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bốc</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i="1" dirty="0" err="1">
                          <a:effectLst/>
                          <a:latin typeface="Times New Roman" panose="02020603050405020304" pitchFamily="18" charset="0"/>
                          <a:ea typeface="Calibri" panose="020F0502020204030204" pitchFamily="34" charset="0"/>
                          <a:cs typeface="Times New Roman" panose="02020603050405020304" pitchFamily="18" charset="0"/>
                        </a:rPr>
                        <a:t>leo</a:t>
                      </a:r>
                      <a:r>
                        <a:rPr lang="en-US" sz="1400" b="0" i="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i="1" dirty="0" err="1">
                          <a:effectLst/>
                          <a:latin typeface="Times New Roman" panose="02020603050405020304" pitchFamily="18" charset="0"/>
                          <a:ea typeface="Calibri" panose="020F0502020204030204" pitchFamily="34" charset="0"/>
                          <a:cs typeface="Times New Roman" panose="02020603050405020304" pitchFamily="18" charset="0"/>
                        </a:rPr>
                        <a:t>núi</a:t>
                      </a:r>
                      <a:r>
                        <a:rPr lang="en-US" sz="1400" b="0" i="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đồ</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ngoài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trời</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Quan sát cây hoa cẩm tú cầu.</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TCVĐ: xi ba khoai</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nl-NL"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Chơi tự do:</a:t>
                      </a:r>
                      <a:r>
                        <a:rPr kumimoji="0" lang="nl-NL"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Khu vực khám phá trải nghiệm:</a:t>
                      </a:r>
                      <a:endPar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Câu</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cá</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đong</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đo</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nướ</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in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khuôn</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in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cá</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dòng</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chảy</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nước</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núi</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lửa</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phun</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4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trào</a:t>
                      </a:r>
                      <a:r>
                        <a:rPr kumimoji="0" lang="en-US" sz="1400" b="0" i="0" u="none" strike="noStrike" kern="1200" cap="none" spc="0" normalizeH="0" baseline="0" noProof="0" dirty="0" smtClean="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p>
                    <a:p>
                      <a:pPr algn="just">
                        <a:lnSpc>
                          <a:spcPct val="107000"/>
                        </a:lnSpc>
                        <a:spcAft>
                          <a:spcPts val="0"/>
                        </a:spcAft>
                      </a:pPr>
                      <a:r>
                        <a:rPr lang="en-US" sz="1400" b="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với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đồ</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chơi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ngoài</a:t>
                      </a:r>
                      <a:r>
                        <a:rPr lang="en-US" sz="1400" b="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err="1">
                          <a:effectLst/>
                          <a:latin typeface="Times New Roman" panose="02020603050405020304" pitchFamily="18" charset="0"/>
                          <a:ea typeface="Calibri" panose="020F0502020204030204" pitchFamily="34" charset="0"/>
                          <a:cs typeface="Times New Roman" panose="02020603050405020304" pitchFamily="18" charset="0"/>
                        </a:rPr>
                        <a:t>trời</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07000"/>
                        </a:lnSpc>
                        <a:spcAft>
                          <a:spcPts val="0"/>
                        </a:spcAft>
                      </a:pPr>
                      <a:r>
                        <a:rPr lang="nl-NL" sz="1400" b="0" dirty="0" smtClean="0">
                          <a:effectLst/>
                          <a:latin typeface="Times New Roman" panose="02020603050405020304" pitchFamily="18" charset="0"/>
                          <a:ea typeface="Calibri" panose="020F0502020204030204" pitchFamily="34" charset="0"/>
                          <a:cs typeface="Times New Roman" panose="02020603050405020304" pitchFamily="18" charset="0"/>
                        </a:rPr>
                        <a:t>Trưng </a:t>
                      </a: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bày sản phẩm chủ đề: “An toàn với bé”</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Địa điểm: Khu vực tuyên truyền chung của trường</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nl-NL" sz="1400" b="0" dirty="0">
                          <a:effectLst/>
                          <a:latin typeface="Times New Roman" panose="02020603050405020304" pitchFamily="18" charset="0"/>
                          <a:ea typeface="Calibri" panose="020F0502020204030204" pitchFamily="34" charset="0"/>
                          <a:cs typeface="Times New Roman" panose="02020603050405020304" pitchFamily="18" charset="0"/>
                        </a:rPr>
                        <a:t>- Các hoạt động trọng tâm: Cô lựa chọn 1 số sản phẩm góc chơi tạo hình; Góc sách truyện  để trưng bày. Trẻ gắn tên vào sản phẩm, cùng cô  sắp xếp trưng bày khu vực của lớp. Cho trẻ quan sát, nhận xét các sản phẩm của cá nhân, của các lớp trong khối</a:t>
                      </a:r>
                      <a:endParaRPr lang="en-US" sz="1400" b="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54021796"/>
                  </a:ext>
                </a:extLst>
              </a:tr>
              <a:tr h="1729712">
                <a:tc>
                  <a:txBody>
                    <a:bodyPr/>
                    <a:lstStyle/>
                    <a:p>
                      <a:pPr>
                        <a:lnSpc>
                          <a:spcPct val="115000"/>
                        </a:lnSpc>
                        <a:spcAft>
                          <a:spcPts val="0"/>
                        </a:spcAft>
                      </a:pPr>
                      <a:r>
                        <a:rPr lang="nl-NL" sz="1400" b="1" i="1" dirty="0" smtClean="0">
                          <a:effectLst/>
                          <a:latin typeface="Times New Roman" panose="02020603050405020304" pitchFamily="18" charset="0"/>
                          <a:ea typeface="Calibri" panose="020F0502020204030204" pitchFamily="34" charset="0"/>
                          <a:cs typeface="Times New Roman" panose="02020603050405020304" pitchFamily="18" charset="0"/>
                        </a:rPr>
                        <a:t>Hoạt</a:t>
                      </a:r>
                      <a:r>
                        <a:rPr lang="nl-NL" sz="1400" b="1" i="1" baseline="0" dirty="0" smtClean="0">
                          <a:effectLst/>
                          <a:latin typeface="Times New Roman" panose="02020603050405020304" pitchFamily="18" charset="0"/>
                          <a:ea typeface="Calibri" panose="020F0502020204030204" pitchFamily="34" charset="0"/>
                          <a:cs typeface="Times New Roman" panose="02020603050405020304" pitchFamily="18" charset="0"/>
                        </a:rPr>
                        <a:t> động chiều</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Xem tranh ảnh, trò chuyện về  những bộ phận nhạy cảm trên cơ thể của bản thân và của người khác</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Dạy trẻ cách ứng xử với người lạ</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Trò chuyện về tên gọi, đặc điểm của một số người điều khiển các phương tiện giao thông</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Đ thơ: Cẩn thận với người lạ</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Thiết kế mô hình quy tắc 5 ngón tay</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Dạy trẻ kỹ năng ứng xử và phòng tránh bị xâm hại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Quan sát con vật nhận biết tác dụng của một số bộ phận trên cơ thể của một số con vật (đuôi, ria, mép, miếng đệm thịt dưới bàn chân…) </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a:effectLst/>
                          <a:latin typeface="Times New Roman" panose="02020603050405020304" pitchFamily="18" charset="0"/>
                          <a:ea typeface="Calibri" panose="020F0502020204030204" pitchFamily="34" charset="0"/>
                          <a:cs typeface="Times New Roman" panose="02020603050405020304" pitchFamily="18" charset="0"/>
                        </a:rPr>
                        <a:t>- Truyện "Trong phòng tắm"</a:t>
                      </a:r>
                      <a:endParaRPr lang="en-US" sz="1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Bình bầu bé ngoan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Liên hoan văn nghệ. </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15000"/>
                        </a:lnSpc>
                        <a:spcAft>
                          <a:spcPts val="0"/>
                        </a:spcAft>
                      </a:pPr>
                      <a:r>
                        <a:rPr lang="nl-NL" sz="1400" dirty="0">
                          <a:effectLst/>
                          <a:latin typeface="Times New Roman" panose="02020603050405020304" pitchFamily="18" charset="0"/>
                          <a:ea typeface="Calibri" panose="020F0502020204030204" pitchFamily="34" charset="0"/>
                          <a:cs typeface="Times New Roman" panose="02020603050405020304" pitchFamily="18" charset="0"/>
                        </a:rPr>
                        <a:t>- Nêu gương cuối tuần.</a:t>
                      </a:r>
                      <a:endParaRPr lang="en-US" sz="1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9848565"/>
                  </a:ext>
                </a:extLst>
              </a:tr>
            </a:tbl>
          </a:graphicData>
        </a:graphic>
      </p:graphicFrame>
    </p:spTree>
    <p:extLst>
      <p:ext uri="{BB962C8B-B14F-4D97-AF65-F5344CB8AC3E}">
        <p14:creationId xmlns:p14="http://schemas.microsoft.com/office/powerpoint/2010/main" val="19471744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1625</Words>
  <Application>Microsoft Office PowerPoint</Application>
  <PresentationFormat>Widescreen</PresentationFormat>
  <Paragraphs>190</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Kế hoạch hoạt động chủ đề: “An toàn khi ở trường” </vt:lpstr>
      <vt:lpstr>Kế hoạch hoạt động chủ đề “An toàn nơi công cộng” </vt:lpstr>
      <vt:lpstr>Kế hoạch hoạt động chủ đề: “An toàn khi ở nhà”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Kế hoạch hoạt động học Chủ đề: Bản thân</dc:title>
  <dc:creator>Admin</dc:creator>
  <cp:lastModifiedBy>Admin</cp:lastModifiedBy>
  <cp:revision>11</cp:revision>
  <dcterms:created xsi:type="dcterms:W3CDTF">2023-10-03T06:01:15Z</dcterms:created>
  <dcterms:modified xsi:type="dcterms:W3CDTF">2023-10-23T16:40:44Z</dcterms:modified>
</cp:coreProperties>
</file>