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76200"/>
            <a:ext cx="5943600" cy="5219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 khóa biểu chủ đề: An toàn</a:t>
            </a:r>
            <a:endParaRPr lang="en-US" sz="2800" b="1" cap="none" spc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96" y="381071"/>
            <a:ext cx="30213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 1: An toàn khi ở nhà</a:t>
            </a:r>
            <a:endParaRPr lang="en-US" sz="20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1615" y="685800"/>
          <a:ext cx="8625205" cy="5958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86510"/>
                <a:gridCol w="1334770"/>
                <a:gridCol w="1513205"/>
                <a:gridCol w="1483360"/>
                <a:gridCol w="1417955"/>
                <a:gridCol w="1589405"/>
              </a:tblGrid>
              <a:tr h="576580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bg1"/>
                          </a:solidFill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chemeClr val="bg1"/>
                          </a:solidFill>
                        </a:rPr>
                        <a:t> 2</a:t>
                      </a:r>
                      <a:endParaRPr lang="en-US" sz="140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chemeClr val="bg1"/>
                          </a:solidFill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chemeClr val="bg1"/>
                          </a:solidFill>
                        </a:rPr>
                        <a:t> 3</a:t>
                      </a:r>
                      <a:endParaRPr lang="en-US" sz="140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en-US" sz="140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Thứ 4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Thứ 5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Thứ 6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4333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thể</a:t>
                      </a:r>
                      <a:r>
                        <a:rPr lang="en-US" sz="1400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chất</a:t>
                      </a:r>
                      <a:endParaRPr lang="en-US" sz="140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Bò chui qua cổng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nhận</a:t>
                      </a:r>
                      <a:r>
                        <a:rPr lang="en-US" sz="1400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thức</a:t>
                      </a:r>
                      <a:endParaRPr lang="en-US" sz="140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 biệt hình tròn với hình tam giác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 ngôn ngữ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Truyện: Dê con nhanh trí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 thẩm mĩ</a:t>
                      </a:r>
                      <a:endParaRPr lang="en-US" sz="140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Dạy KNCH "Lời cô dặn"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 TC-KNXH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Ứng xử khi gặp người lạ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8719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Hoạt động ngoài trời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Hoa mẫu đơn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Nhảy lò cò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 panose="02020603050405020304"/>
                          <a:ea typeface="Calibri" panose="020F0502020204030204"/>
                        </a:rPr>
                        <a:t>- </a:t>
                      </a:r>
                      <a:r>
                        <a:rPr lang="vi-VN" sz="1400" smtClean="0">
                          <a:effectLst/>
                          <a:latin typeface="Times New Roman" panose="02020603050405020304"/>
                          <a:ea typeface="Calibri" panose="020F0502020204030204"/>
                        </a:rPr>
                        <a:t>KV3: Trò chơi dân gian và chợ quê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Quan sát: cây sấu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TCVĐ: Thả dỉa ba ba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- </a:t>
                      </a:r>
                      <a:r>
                        <a:rPr lang="vi-VN" sz="1400" smtClean="0">
                          <a:effectLst/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KV3: Trò chơi dân gian và chợ quê</a:t>
                      </a:r>
                      <a:endParaRPr lang="vi-VN" sz="1400" smtClean="0">
                        <a:effectLst/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endParaRPr lang="en-US" sz="140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Quan sát: rau cải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TCVĐ: Bịp mắt bắt dê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- </a:t>
                      </a:r>
                      <a:r>
                        <a:rPr lang="vi-VN" sz="1400" smtClean="0">
                          <a:effectLst/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KV3: Trò chơi dân gian và chợ quê</a:t>
                      </a:r>
                      <a:endParaRPr lang="vi-VN" sz="1400" smtClean="0">
                        <a:effectLst/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endParaRPr lang="en-US" sz="140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Quan sát: cầu trượt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TCVĐ: Nhảy lò cò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- </a:t>
                      </a:r>
                      <a:r>
                        <a:rPr lang="vi-VN" sz="1400" smtClean="0">
                          <a:effectLst/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KV3: Trò chơi dân gian và chợ quê</a:t>
                      </a:r>
                      <a:endParaRPr lang="vi-VN" sz="1400" smtClean="0">
                        <a:effectLst/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endParaRPr lang="en-US" sz="140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Quan sát: xích đu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TCVĐ: Bịp mắt bắt dê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effectLst/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- </a:t>
                      </a:r>
                      <a:r>
                        <a:rPr lang="vi-VN" sz="1400" smtClean="0">
                          <a:effectLst/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KV3: Trò chơi dân gian và chợ quê</a:t>
                      </a:r>
                      <a:endParaRPr lang="vi-VN" sz="1400" smtClean="0">
                        <a:effectLst/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endParaRPr lang="en-US" sz="1400" smtClean="0"/>
                    </a:p>
                  </a:txBody>
                  <a:tcPr/>
                </a:tc>
              </a:tr>
              <a:tr h="22669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Hoạt động chiều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bút chì thông minh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góc nghệ thuật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Xem tranh ảnh, trò chuyện về một số trường hợp khẩn cấp và gọi người </a:t>
                      </a:r>
                      <a:r>
                        <a:rPr lang="en-US" sz="1400">
                          <a:sym typeface="+mn-ea"/>
                        </a:rPr>
                        <a:t>giúp đỡ</a:t>
                      </a:r>
                      <a:endParaRPr lang="en-US" sz="1400"/>
                    </a:p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góc sách truyện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Xem tranh ảnh, trò chuyện về một số trường hợp khẩn cấp và gọi người </a:t>
                      </a:r>
                      <a:r>
                        <a:rPr lang="en-US" sz="1400">
                          <a:sym typeface="+mn-ea"/>
                        </a:rPr>
                        <a:t>giúp đỡ</a:t>
                      </a:r>
                      <a:endParaRPr lang="en-US" sz="1400"/>
                    </a:p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Truyện dê con nhanh trí   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Xem video truyện "Kêu cứu khi gặp nguy hiểm"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Lau dọn đồ chơi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Văn nghệ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Thưởng bé ngoan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" name="TextBox 5"/>
          <p:cNvSpPr txBox="1"/>
          <p:nvPr/>
        </p:nvSpPr>
        <p:spPr>
          <a:xfrm>
            <a:off x="2819400" y="228600"/>
            <a:ext cx="353631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 2: Lớp học an toàn</a:t>
            </a:r>
            <a:endParaRPr lang="en-US" sz="20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627380"/>
          <a:ext cx="8402955" cy="5672455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15390"/>
                <a:gridCol w="1306830"/>
                <a:gridCol w="1482090"/>
                <a:gridCol w="1452880"/>
                <a:gridCol w="1388745"/>
                <a:gridCol w="1557020"/>
              </a:tblGrid>
              <a:tr h="680085">
                <a:tc>
                  <a:txBody>
                    <a:bodyPr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58240">
                <a:tc>
                  <a:txBody>
                    <a:bodyPr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baseline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thể</a:t>
                      </a:r>
                      <a:r>
                        <a:rPr lang="en-US" sz="1400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chất</a:t>
                      </a:r>
                      <a:endParaRPr lang="en-US" sz="140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 trên ghế thể dục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nhận</a:t>
                      </a:r>
                      <a:r>
                        <a:rPr lang="en-US" sz="1400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thức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Gộp, tách 2 nhóm đối tượng trong phạm vi 3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ngôn ngữ</a:t>
                      </a: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Thơ: Bé ơi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algn="ctr"/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thẩm mĩ</a:t>
                      </a:r>
                      <a:endParaRPr lang="en-US" sz="140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 màu biển báo nguy hiểm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 ngôn ngữ</a:t>
                      </a: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Tập tô nét sổ  thẳng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798320"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ngoài trời</a:t>
                      </a: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rau cải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Nhảy lò cò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KV4: </a:t>
                      </a:r>
                      <a:endParaRPr lang="en-US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Khu vực sa hình</a:t>
                      </a:r>
                      <a:endParaRPr lang="en-US" alt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Khu vực sân bóng</a:t>
                      </a:r>
                      <a:endParaRPr lang="en-US" alt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cây sấu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Thả dỉa ba ba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KV4: </a:t>
                      </a:r>
                      <a:endParaRPr lang="en-US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+ Khu vực sa hình</a:t>
                      </a:r>
                      <a:endParaRPr lang="en-US" alt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+ Khu vực sân bóng</a:t>
                      </a:r>
                      <a:endParaRPr lang="en-US" alt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hoa mẫu đơn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Bịp mắt bắt dê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KV4: </a:t>
                      </a:r>
                      <a:endParaRPr lang="en-US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+ Khu vực sa hình</a:t>
                      </a:r>
                      <a:endParaRPr lang="en-US" alt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+ Khu vực sân bóng</a:t>
                      </a:r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cầu trượt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Nhảy lò cò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KV4: </a:t>
                      </a:r>
                      <a:endParaRPr lang="en-US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+ Khu vực sa hình</a:t>
                      </a:r>
                      <a:endParaRPr lang="en-US" alt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+ Khu vực sân bóng</a:t>
                      </a:r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xích đu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Bịp mắt bắt dê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KV4: </a:t>
                      </a:r>
                      <a:endParaRPr lang="en-US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+ Khu vực sa hình</a:t>
                      </a:r>
                      <a:endParaRPr lang="en-US" alt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+ Khu vực sân bóng</a:t>
                      </a:r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035810"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chiều</a:t>
                      </a: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-Xem video truyện "Không đi theo hay nhận quà của người lạ"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Xem video ứng xử khi gặp hỏa hoạn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góc xây dựng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Xem tranh ảnh, trò chuyện về một số trường hợp khẩn cấp và gọi người giúp đỡ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TC: Giải quyết 1 số tình huống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Lau dọn đồ chơi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Văn nghệ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Thưởng bé ngoan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" name="TextBox 5"/>
          <p:cNvSpPr txBox="1"/>
          <p:nvPr/>
        </p:nvSpPr>
        <p:spPr>
          <a:xfrm>
            <a:off x="2819400" y="76200"/>
            <a:ext cx="353631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 3: Qui tắc vùng đồ bơi</a:t>
            </a:r>
            <a:endParaRPr lang="en-US" sz="20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457200"/>
          <a:ext cx="8363585" cy="63398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47775"/>
                <a:gridCol w="1293495"/>
                <a:gridCol w="1467485"/>
                <a:gridCol w="1438910"/>
                <a:gridCol w="1375410"/>
                <a:gridCol w="1540510"/>
              </a:tblGrid>
              <a:tr h="518160">
                <a:tc>
                  <a:txBody>
                    <a:bodyPr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71600">
                <a:tc>
                  <a:txBody>
                    <a:bodyPr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baseline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thể</a:t>
                      </a:r>
                      <a:r>
                        <a:rPr lang="en-US" sz="1400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chất</a:t>
                      </a:r>
                      <a:endParaRPr lang="en-US" sz="140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Ném xa bằng 1 tay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 TC-KNXH</a:t>
                      </a: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Quy tắc vùng đồ bơi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ngôn ngữ</a:t>
                      </a: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 tô nét xiên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thẩm mĩ</a:t>
                      </a:r>
                      <a:endParaRPr lang="en-US" sz="140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EDP: "Làm phao bơi"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 nhận thức</a:t>
                      </a:r>
                      <a:endParaRPr lang="en-US" sz="140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Xác định phía phải- trái của bản thân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38400"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ngoài trời</a:t>
                      </a: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Hoa mẫu đơn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</a:t>
                      </a:r>
                      <a:r>
                        <a:rPr lang="en-US" sz="14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Nhảy lò cò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K</a:t>
                      </a:r>
                      <a:r>
                        <a:rPr lang="en-US" alt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V1</a:t>
                      </a:r>
                      <a:r>
                        <a:rPr 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+</a:t>
                      </a:r>
                      <a:r>
                        <a:rPr 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Khám phá thử nghiệm.</a:t>
                      </a:r>
                      <a:endParaRPr lang="en-US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Khu vực âm nhạc</a:t>
                      </a:r>
                      <a:endParaRPr lang="en-US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cây sấu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Thả dỉa ba ba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KV1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+</a:t>
                      </a:r>
                      <a:r>
                        <a:rPr 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Khám phá thử nghiệm.</a:t>
                      </a:r>
                      <a:endParaRPr lang="en-US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+ Khu vực âm nhạc</a:t>
                      </a:r>
                      <a:endParaRPr lang="en-US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rau cải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Bịp mắt bắt dê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KV1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+</a:t>
                      </a:r>
                      <a:r>
                        <a:rPr 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Khám phá thử nghiệm.</a:t>
                      </a:r>
                      <a:endParaRPr lang="en-US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+ Khu vực âm nhạc</a:t>
                      </a:r>
                      <a:endParaRPr lang="en-US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cầu trượt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Nhảy lò cò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KV1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+</a:t>
                      </a:r>
                      <a:r>
                        <a:rPr 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Khám phá thử nghiệm.</a:t>
                      </a:r>
                      <a:endParaRPr lang="en-US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+ Khu vực âm nhạc</a:t>
                      </a:r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xích đu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Bịp mắt bắt dê</a:t>
                      </a:r>
                      <a:endParaRPr lang="en-US" sz="140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 KV1</a:t>
                      </a:r>
                      <a:endParaRPr lang="en-US" sz="1400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+</a:t>
                      </a:r>
                      <a:r>
                        <a:rPr lang="vi-VN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Khám phá thử nghiệm.</a:t>
                      </a:r>
                      <a:endParaRPr lang="en-US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+ Khu vực âm nhạc</a:t>
                      </a:r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011680">
                <a:tc>
                  <a:txBody>
                    <a:bodyPr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chiều</a:t>
                      </a: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bút chì thông minh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góc nghệ thuật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Trò chuyện, xem video về các dấu hiệu của bạo lực về thể chất 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góc sách truyện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Xem tranh ảnh, trò chuyện về một số trường hợp khẩn cấp và gọi người giúp đỡ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-Trò chuyện, xem video về các dấu hiệu của bạo lực về thể chất 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Lau dọn đồ chơi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Văn nghệ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Thưởng bé ngoan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2985</Words>
  <Application>WPS Presentation</Application>
  <PresentationFormat>On-screen Show (4:3)</PresentationFormat>
  <Paragraphs>270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SimSun</vt:lpstr>
      <vt:lpstr>Wingdings</vt:lpstr>
      <vt:lpstr>Times New Roman</vt:lpstr>
      <vt:lpstr>Times New Roman</vt:lpstr>
      <vt:lpstr>Calibri</vt:lpstr>
      <vt:lpstr>Microsoft YaHei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Administrator</cp:lastModifiedBy>
  <cp:revision>15</cp:revision>
  <dcterms:created xsi:type="dcterms:W3CDTF">2023-10-12T15:44:00Z</dcterms:created>
  <dcterms:modified xsi:type="dcterms:W3CDTF">2023-10-22T08:17:02Z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784580900F5C44B29C7A166A9234EF6F_12</vt:lpwstr>
  </property>
  <property fmtid="{D5CDD505-2E9C-101B-9397-08002B2CF9AE}" pid="3" name="KSOProductBuildVer">
    <vt:lpwstr>1033-12.2.0.13266</vt:lpwstr>
  </property>
</Properties>
</file>