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55248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97705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48371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56594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662DD1-94D6-4662-B9AD-199B53B38EFA}"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41121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662DD1-94D6-4662-B9AD-199B53B38EFA}"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70828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662DD1-94D6-4662-B9AD-199B53B38EFA}" type="datetimeFigureOut">
              <a:rPr lang="en-US" smtClean="0"/>
              <a:t>12/11/2023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83106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662DD1-94D6-4662-B9AD-199B53B38EFA}" type="datetimeFigureOut">
              <a:rPr lang="en-US" smtClean="0"/>
              <a:t>12/11/2023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732304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62DD1-94D6-4662-B9AD-199B53B38EFA}" type="datetimeFigureOut">
              <a:rPr lang="en-US" smtClean="0"/>
              <a:t>12/11/2023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6981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34242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1078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62DD1-94D6-4662-B9AD-199B53B38EFA}" type="datetimeFigureOut">
              <a:rPr lang="en-US" smtClean="0"/>
              <a:t>12/11/2023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36C9A-7E82-4C32-A50C-55581070CF09}" type="slidenum">
              <a:rPr lang="en-US" smtClean="0"/>
              <a:t>‹#›</a:t>
            </a:fld>
            <a:endParaRPr lang="en-US"/>
          </a:p>
        </p:txBody>
      </p:sp>
    </p:spTree>
    <p:extLst>
      <p:ext uri="{BB962C8B-B14F-4D97-AF65-F5344CB8AC3E}">
        <p14:creationId xmlns:p14="http://schemas.microsoft.com/office/powerpoint/2010/main" val="1935116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smtClean="0">
                <a:solidFill>
                  <a:srgbClr val="FF0000"/>
                </a:solidFill>
              </a:rPr>
              <a:t>: </a:t>
            </a:r>
            <a:r>
              <a:rPr lang="en-US" sz="2500" b="1" dirty="0" smtClean="0">
                <a:solidFill>
                  <a:srgbClr val="FF0000"/>
                </a:solidFill>
              </a:rPr>
              <a:t>“</a:t>
            </a:r>
            <a:r>
              <a:rPr lang="en-US" sz="2500" b="1" dirty="0" err="1" smtClean="0">
                <a:solidFill>
                  <a:srgbClr val="FF0000"/>
                </a:solidFill>
              </a:rPr>
              <a:t>Ngày</a:t>
            </a:r>
            <a:r>
              <a:rPr lang="en-US" sz="2500" b="1" dirty="0" smtClean="0">
                <a:solidFill>
                  <a:srgbClr val="FF0000"/>
                </a:solidFill>
              </a:rPr>
              <a:t> </a:t>
            </a:r>
            <a:r>
              <a:rPr lang="en-US" sz="2500" b="1" dirty="0" err="1" smtClean="0">
                <a:solidFill>
                  <a:srgbClr val="FF0000"/>
                </a:solidFill>
              </a:rPr>
              <a:t>hội</a:t>
            </a:r>
            <a:r>
              <a:rPr lang="en-US" sz="2500" b="1" dirty="0" smtClean="0">
                <a:solidFill>
                  <a:srgbClr val="FF0000"/>
                </a:solidFill>
              </a:rPr>
              <a:t> </a:t>
            </a:r>
            <a:r>
              <a:rPr lang="en-US" sz="2500" b="1" dirty="0" err="1" smtClean="0">
                <a:solidFill>
                  <a:srgbClr val="FF0000"/>
                </a:solidFill>
              </a:rPr>
              <a:t>của</a:t>
            </a:r>
            <a:r>
              <a:rPr lang="en-US" sz="2500" b="1" dirty="0" smtClean="0">
                <a:solidFill>
                  <a:srgbClr val="FF0000"/>
                </a:solidFill>
              </a:rPr>
              <a:t> </a:t>
            </a:r>
            <a:r>
              <a:rPr lang="en-US" sz="2500" b="1" dirty="0" err="1" smtClean="0">
                <a:solidFill>
                  <a:srgbClr val="FF0000"/>
                </a:solidFill>
              </a:rPr>
              <a:t>cô</a:t>
            </a:r>
            <a:r>
              <a:rPr lang="en-US" sz="2500" b="1" dirty="0" smtClean="0">
                <a:solidFill>
                  <a:srgbClr val="FF0000"/>
                </a:solidFill>
              </a:rPr>
              <a:t> </a:t>
            </a:r>
            <a:r>
              <a:rPr lang="en-US" sz="2500" b="1" dirty="0" err="1" smtClean="0">
                <a:solidFill>
                  <a:srgbClr val="FF0000"/>
                </a:solidFill>
              </a:rPr>
              <a:t>giáo</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634096772"/>
              </p:ext>
            </p:extLst>
          </p:nvPr>
        </p:nvGraphicFramePr>
        <p:xfrm>
          <a:off x="506439" y="731522"/>
          <a:ext cx="11057203" cy="5706734"/>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1182369">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300" i="1">
                          <a:effectLst/>
                          <a:latin typeface="Times New Roman" panose="02020603050405020304" pitchFamily="18" charset="0"/>
                          <a:ea typeface="Calibri" panose="020F0502020204030204" pitchFamily="34" charset="0"/>
                          <a:cs typeface="Times New Roman" panose="02020603050405020304" pitchFamily="18" charset="0"/>
                        </a:rPr>
                        <a:t>Ngày 13/11/2023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b="1" i="1">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300">
                          <a:effectLst/>
                          <a:latin typeface="Times New Roman" panose="02020603050405020304" pitchFamily="18" charset="0"/>
                          <a:ea typeface="Calibri" panose="020F0502020204030204" pitchFamily="34" charset="0"/>
                          <a:cs typeface="Times New Roman" panose="02020603050405020304" pitchFamily="18" charset="0"/>
                        </a:rPr>
                        <a:t>-VĐCB: </a:t>
                      </a:r>
                      <a:r>
                        <a:rPr lang="en-US" sz="1300">
                          <a:effectLst/>
                          <a:latin typeface="Times New Roman" panose="02020603050405020304" pitchFamily="18" charset="0"/>
                          <a:ea typeface="Calibri" panose="020F0502020204030204" pitchFamily="34" charset="0"/>
                          <a:cs typeface="Times New Roman" panose="02020603050405020304" pitchFamily="18" charset="0"/>
                        </a:rPr>
                        <a:t>Bò bằng bàn tay, bàn chân 4-5m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300" i="1">
                          <a:effectLst/>
                          <a:latin typeface="Times New Roman" panose="02020603050405020304" pitchFamily="18" charset="0"/>
                          <a:ea typeface="Calibri" panose="020F0502020204030204" pitchFamily="34" charset="0"/>
                          <a:cs typeface="Times New Roman" panose="02020603050405020304" pitchFamily="18" charset="0"/>
                        </a:rPr>
                        <a:t>Ngày 14/11/2023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b="1" i="1">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300">
                          <a:effectLst/>
                          <a:latin typeface="Times New Roman" panose="02020603050405020304" pitchFamily="18" charset="0"/>
                          <a:ea typeface="Calibri" panose="020F0502020204030204" pitchFamily="34" charset="0"/>
                          <a:cs typeface="Times New Roman" panose="02020603050405020304" pitchFamily="18" charset="0"/>
                        </a:rPr>
                        <a:t>- Ghép thành cặp những đối tượng có mối liên quan.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300" i="1">
                          <a:effectLst/>
                          <a:latin typeface="Times New Roman" panose="02020603050405020304" pitchFamily="18" charset="0"/>
                          <a:ea typeface="Calibri" panose="020F0502020204030204" pitchFamily="34" charset="0"/>
                          <a:cs typeface="Times New Roman" panose="02020603050405020304" pitchFamily="18" charset="0"/>
                        </a:rPr>
                        <a:t>Ngày 15/11/2023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b="1" i="1">
                          <a:effectLst/>
                          <a:latin typeface="Times New Roman" panose="02020603050405020304" pitchFamily="18" charset="0"/>
                          <a:ea typeface="Calibri" panose="020F0502020204030204" pitchFamily="34" charset="0"/>
                          <a:cs typeface="Times New Roman" panose="02020603050405020304" pitchFamily="18" charset="0"/>
                        </a:rPr>
                        <a:t>PT Thẩm mỹ</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a:effectLst/>
                          <a:latin typeface="Times New Roman" panose="02020603050405020304" pitchFamily="18" charset="0"/>
                          <a:ea typeface="Calibri" panose="020F0502020204030204" pitchFamily="34" charset="0"/>
                          <a:cs typeface="Times New Roman" panose="02020603050405020304" pitchFamily="18" charset="0"/>
                        </a:rPr>
                        <a:t>- Dạy KNCH: Cô giáo em.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300" i="1">
                          <a:effectLst/>
                          <a:latin typeface="Times New Roman" panose="02020603050405020304" pitchFamily="18" charset="0"/>
                          <a:ea typeface="Calibri" panose="020F0502020204030204" pitchFamily="34" charset="0"/>
                          <a:cs typeface="Times New Roman" panose="02020603050405020304" pitchFamily="18" charset="0"/>
                        </a:rPr>
                        <a:t>Ngày 16/11/2023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b="1" i="1">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300">
                          <a:effectLst/>
                          <a:latin typeface="Times New Roman" panose="02020603050405020304" pitchFamily="18" charset="0"/>
                          <a:ea typeface="Calibri" panose="020F0502020204030204" pitchFamily="34" charset="0"/>
                          <a:cs typeface="Times New Roman" panose="02020603050405020304" pitchFamily="18" charset="0"/>
                        </a:rPr>
                        <a:t>- Thơ: Cô giáo như mẹ hiền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300" i="1" dirty="0">
                          <a:effectLst/>
                          <a:latin typeface="Times New Roman" panose="02020603050405020304" pitchFamily="18" charset="0"/>
                          <a:ea typeface="Calibri" panose="020F0502020204030204" pitchFamily="34" charset="0"/>
                          <a:cs typeface="Times New Roman" panose="02020603050405020304" pitchFamily="18" charset="0"/>
                        </a:rPr>
                        <a:t>Ngày 17/11/2023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b="1" i="1" dirty="0">
                          <a:effectLst/>
                          <a:latin typeface="Times New Roman" panose="02020603050405020304" pitchFamily="18" charset="0"/>
                          <a:ea typeface="Calibri" panose="020F0502020204030204" pitchFamily="34" charset="0"/>
                          <a:cs typeface="Times New Roman" panose="02020603050405020304" pitchFamily="18" charset="0"/>
                        </a:rPr>
                        <a:t>PT Thẩm mỹ</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Làm bưu thiếp tặng cô giáo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90630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bưởi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Rồng rắn lên mây.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khu vực sân 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Theo dõi quá trình phát triển của cây, lau lá cây, tưới cây, nhổ cỏ, bắt sâu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a:t>
                      </a:r>
                      <a:r>
                        <a:rPr lang="nl-NL" sz="1300" i="1" dirty="0">
                          <a:effectLst/>
                          <a:latin typeface="Times New Roman" panose="02020603050405020304" pitchFamily="18" charset="0"/>
                          <a:ea typeface="Times New Roman" panose="02020603050405020304" pitchFamily="18" charset="0"/>
                          <a:cs typeface="Times New Roman" panose="02020603050405020304" pitchFamily="18" charset="0"/>
                        </a:rPr>
                        <a:t>Nhảy dây(*)</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đi bước dồn trước, dồn ngang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hành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Mèo đuổi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khu vực sân 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cua cắp, đánh bún, gẩy chun.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mít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Bỏ giẻ</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khu vực sân 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khế</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Cá sấu lên bờ</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Chơi tự do</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tại khu vực góc thiên nhiên, khu vực sân 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bắp cải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xi ba khoai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Chơi tự do</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tại khu vực góc thiên nhiên, khu vực sân 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Đá bóng, </a:t>
                      </a:r>
                      <a:r>
                        <a:rPr lang="nl-NL" sz="1300" i="1" dirty="0">
                          <a:effectLst/>
                          <a:latin typeface="Times New Roman" panose="02020603050405020304" pitchFamily="18" charset="0"/>
                          <a:ea typeface="Times New Roman" panose="02020603050405020304" pitchFamily="18" charset="0"/>
                          <a:cs typeface="Times New Roman" panose="02020603050405020304" pitchFamily="18" charset="0"/>
                        </a:rPr>
                        <a:t>nhảy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ô ăn quan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52513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85750" indent="-285750">
                        <a:lnSpc>
                          <a:spcPct val="107000"/>
                        </a:lnSpc>
                        <a:spcAft>
                          <a:spcPts val="0"/>
                        </a:spcAft>
                        <a:buFontTx/>
                        <a:buChar char="-"/>
                        <a:tabLst>
                          <a:tab pos="6184900" algn="l"/>
                        </a:tabLst>
                      </a:pPr>
                      <a:r>
                        <a:rPr lang="en-US" sz="1300" dirty="0" err="1" smtClean="0">
                          <a:effectLst/>
                          <a:latin typeface="Times New Roman" panose="02020603050405020304" pitchFamily="18" charset="0"/>
                          <a:ea typeface="Calibri" panose="020F0502020204030204" pitchFamily="34" charset="0"/>
                          <a:cs typeface="Times New Roman" panose="02020603050405020304" pitchFamily="18" charset="0"/>
                        </a:rPr>
                        <a:t>Xem</a:t>
                      </a: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phim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"ATGT"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tập</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13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Trò</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truyện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smtClean="0">
                          <a:effectLst/>
                          <a:latin typeface="Times New Roman" panose="02020603050405020304" pitchFamily="18" charset="0"/>
                          <a:ea typeface="Calibri" panose="020F0502020204030204" pitchFamily="34" charset="0"/>
                          <a:cs typeface="Times New Roman" panose="02020603050405020304" pitchFamily="18" charset="0"/>
                        </a:rPr>
                        <a:t>phim</a:t>
                      </a:r>
                      <a:endParaRPr lang="en-US" sz="13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0"/>
                        </a:spcAft>
                        <a:buFontTx/>
                        <a:buNone/>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TC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Ếch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dưới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ao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smtClean="0">
                          <a:effectLst/>
                          <a:latin typeface="Times New Roman" panose="02020603050405020304" pitchFamily="18" charset="0"/>
                          <a:ea typeface="Calibri" panose="020F0502020204030204" pitchFamily="34" charset="0"/>
                          <a:cs typeface="Times New Roman" panose="02020603050405020304" pitchFamily="18" charset="0"/>
                        </a:rPr>
                        <a:t>Thực</a:t>
                      </a: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dạy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trẻ</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nguyên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tắc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đảm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sử</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Kể</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Món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quà</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cô</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giáo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Trò</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nghĩa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TC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Đọc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thoại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biển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xe</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quen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1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vài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thoại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khẩn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113,114,115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Trò</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giáo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Việt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Nam 20/11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TC: Chia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sẻ</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yêu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thương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VĐ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Tiết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tấu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chậm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Cô</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mẹ</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hoan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nghệ</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phiếu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bé</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ngoan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406608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smtClean="0">
                <a:solidFill>
                  <a:srgbClr val="FF0000"/>
                </a:solidFill>
              </a:rPr>
              <a:t> </a:t>
            </a:r>
            <a:r>
              <a:rPr lang="en-US" sz="2500" b="1" dirty="0" smtClean="0">
                <a:solidFill>
                  <a:srgbClr val="FF0000"/>
                </a:solidFill>
              </a:rPr>
              <a:t>“</a:t>
            </a:r>
            <a:r>
              <a:rPr lang="en-US" sz="2500" b="1" dirty="0" err="1" smtClean="0">
                <a:solidFill>
                  <a:srgbClr val="FF0000"/>
                </a:solidFill>
              </a:rPr>
              <a:t>Tổ</a:t>
            </a:r>
            <a:r>
              <a:rPr lang="en-US" sz="2500" b="1" dirty="0" smtClean="0">
                <a:solidFill>
                  <a:srgbClr val="FF0000"/>
                </a:solidFill>
              </a:rPr>
              <a:t> </a:t>
            </a:r>
            <a:r>
              <a:rPr lang="en-US" sz="2500" b="1" dirty="0" err="1" smtClean="0">
                <a:solidFill>
                  <a:srgbClr val="FF0000"/>
                </a:solidFill>
              </a:rPr>
              <a:t>ấm</a:t>
            </a:r>
            <a:r>
              <a:rPr lang="en-US" sz="2500" b="1" dirty="0" smtClean="0">
                <a:solidFill>
                  <a:srgbClr val="FF0000"/>
                </a:solidFill>
              </a:rPr>
              <a:t> </a:t>
            </a:r>
            <a:r>
              <a:rPr lang="en-US" sz="2500" b="1" dirty="0" err="1" smtClean="0">
                <a:solidFill>
                  <a:srgbClr val="FF0000"/>
                </a:solidFill>
              </a:rPr>
              <a:t>gia</a:t>
            </a:r>
            <a:r>
              <a:rPr lang="en-US" sz="2500" b="1" dirty="0" smtClean="0">
                <a:solidFill>
                  <a:srgbClr val="FF0000"/>
                </a:solidFill>
              </a:rPr>
              <a:t> </a:t>
            </a:r>
            <a:r>
              <a:rPr lang="en-US" sz="2500" b="1" dirty="0" err="1" smtClean="0">
                <a:solidFill>
                  <a:srgbClr val="FF0000"/>
                </a:solidFill>
              </a:rPr>
              <a:t>đình</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42344649"/>
              </p:ext>
            </p:extLst>
          </p:nvPr>
        </p:nvGraphicFramePr>
        <p:xfrm>
          <a:off x="519501" y="731519"/>
          <a:ext cx="11057203" cy="6070161"/>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100367">
                  <a:extLst>
                    <a:ext uri="{9D8B030D-6E8A-4147-A177-3AD203B41FA5}">
                      <a16:colId xmlns:a16="http://schemas.microsoft.com/office/drawing/2014/main" val="2216143551"/>
                    </a:ext>
                  </a:extLst>
                </a:gridCol>
                <a:gridCol w="2171447">
                  <a:extLst>
                    <a:ext uri="{9D8B030D-6E8A-4147-A177-3AD203B41FA5}">
                      <a16:colId xmlns:a16="http://schemas.microsoft.com/office/drawing/2014/main" val="347825789"/>
                    </a:ext>
                  </a:extLst>
                </a:gridCol>
              </a:tblGrid>
              <a:tr h="966652">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a:effectLst/>
                          <a:latin typeface="Times New Roman" panose="02020603050405020304" pitchFamily="18" charset="0"/>
                          <a:ea typeface="Calibri" panose="020F0502020204030204" pitchFamily="34" charset="0"/>
                          <a:cs typeface="Times New Roman" panose="02020603050405020304" pitchFamily="18" charset="0"/>
                        </a:rPr>
                        <a:t>Ngày 20/11/2023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Nghỉ 20/11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a:effectLst/>
                          <a:latin typeface="Times New Roman" panose="02020603050405020304" pitchFamily="18" charset="0"/>
                          <a:ea typeface="Calibri" panose="020F0502020204030204" pitchFamily="34" charset="0"/>
                          <a:cs typeface="Times New Roman" panose="02020603050405020304" pitchFamily="18" charset="0"/>
                        </a:rPr>
                        <a:t>Ngày 21/11/2023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a:effectLst/>
                          <a:latin typeface="Times New Roman" panose="02020603050405020304" pitchFamily="18" charset="0"/>
                          <a:ea typeface="Calibri" panose="020F0502020204030204" pitchFamily="34" charset="0"/>
                          <a:cs typeface="Times New Roman" panose="02020603050405020304" pitchFamily="18" charset="0"/>
                        </a:rPr>
                        <a:t>- VĐMH: Gia đình nhỏ hạnh phúc to</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a:effectLst/>
                          <a:latin typeface="Times New Roman" panose="02020603050405020304" pitchFamily="18" charset="0"/>
                          <a:ea typeface="Calibri" panose="020F0502020204030204" pitchFamily="34" charset="0"/>
                          <a:cs typeface="Times New Roman" panose="02020603050405020304" pitchFamily="18" charset="0"/>
                        </a:rPr>
                        <a:t>Ngày 22/11/2023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Tìm hiểu người thân trong gia đình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a:effectLst/>
                          <a:latin typeface="Times New Roman" panose="02020603050405020304" pitchFamily="18" charset="0"/>
                          <a:ea typeface="Calibri" panose="020F0502020204030204" pitchFamily="34" charset="0"/>
                          <a:cs typeface="Times New Roman" panose="02020603050405020304" pitchFamily="18" charset="0"/>
                        </a:rPr>
                        <a:t>Ngày 23/11/2023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b="1" i="1">
                          <a:effectLst/>
                          <a:latin typeface="Times New Roman" panose="02020603050405020304" pitchFamily="18" charset="0"/>
                          <a:ea typeface="Calibri" panose="020F0502020204030204" pitchFamily="34" charset="0"/>
                          <a:cs typeface="Times New Roman" panose="02020603050405020304" pitchFamily="18" charset="0"/>
                        </a:rPr>
                        <a:t>PT TCKNXH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yêu mến người thân trong gia đình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24/11/2023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ấm chè</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508169">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ngô</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Bịt mắt bắt dê.</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 Nhảy bao bố (*),</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đua thuyền.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bắn bi, bắn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xà lách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Cá sấu lên bờ.</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Làm tranh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ô ăn quan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Chạy nhấc cao đùi.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với đồ chươi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sấu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Cáo và gà con.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Làm tranh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Đá cầu,</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nhảy dây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vi-VN"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Hoạt động: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Lao động tập thể.</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Nội dung: Vệ sinh đồ dùng.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Địa điểm: Sân trường (khu vực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nghệ</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thuật</a:t>
                      </a: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Các hoạt động trọng tâm: Đếm số lượng đồ dùng cần vệ sinh; Lựa chọn đồ dùng làm vệ sinh; quét và lau vệ sinh các đồ dùng, sắp xếp các đồ dùng về đúng vị trí, nhặt rác trong khu vực</a:t>
                      </a: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79052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Hát: Nhà mình rất vui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TC: Giới thiệu về gia đình bé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nl-NL" sz="1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Vệ sinh lớp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1: Lau ghế.</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2: Lau đồ chơi, giá đồ chơi góc phân vai.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3: Lau bàn...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TC: Nu na nu nống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Truyện: “Ba cô gái”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Trò chơi "Gia đình bạn/gia đình tôi"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nl-NL" sz="1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Bình bầu bé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ngoan cuối tuần.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Mở</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dự</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án</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(E1)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phiếu</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bé</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ngoan</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4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300940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63040" y="292371"/>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a:solidFill>
                  <a:srgbClr val="FF0000"/>
                </a:solidFill>
              </a:rPr>
              <a:t>: </a:t>
            </a:r>
            <a:r>
              <a:rPr lang="en-US" sz="2500" b="1" dirty="0" smtClean="0">
                <a:solidFill>
                  <a:srgbClr val="FF0000"/>
                </a:solidFill>
              </a:rPr>
              <a:t>“</a:t>
            </a:r>
            <a:r>
              <a:rPr lang="en-US" sz="2500" b="1" dirty="0" err="1" smtClean="0">
                <a:solidFill>
                  <a:srgbClr val="FF0000"/>
                </a:solidFill>
              </a:rPr>
              <a:t>Dự</a:t>
            </a:r>
            <a:r>
              <a:rPr lang="en-US" sz="2500" b="1" dirty="0" smtClean="0">
                <a:solidFill>
                  <a:srgbClr val="FF0000"/>
                </a:solidFill>
              </a:rPr>
              <a:t> </a:t>
            </a:r>
            <a:r>
              <a:rPr lang="en-US" sz="2500" b="1" dirty="0" err="1" smtClean="0">
                <a:solidFill>
                  <a:srgbClr val="FF0000"/>
                </a:solidFill>
              </a:rPr>
              <a:t>án</a:t>
            </a:r>
            <a:r>
              <a:rPr lang="en-US" sz="2500" b="1" dirty="0" smtClean="0">
                <a:solidFill>
                  <a:srgbClr val="FF0000"/>
                </a:solidFill>
              </a:rPr>
              <a:t>: </a:t>
            </a:r>
            <a:r>
              <a:rPr lang="en-US" sz="2500" b="1" dirty="0" err="1" smtClean="0">
                <a:solidFill>
                  <a:srgbClr val="FF0000"/>
                </a:solidFill>
              </a:rPr>
              <a:t>Đồ</a:t>
            </a:r>
            <a:r>
              <a:rPr lang="en-US" sz="2500" b="1" dirty="0" smtClean="0">
                <a:solidFill>
                  <a:srgbClr val="FF0000"/>
                </a:solidFill>
              </a:rPr>
              <a:t> </a:t>
            </a:r>
            <a:r>
              <a:rPr lang="en-US" sz="2500" b="1" dirty="0" err="1" smtClean="0">
                <a:solidFill>
                  <a:srgbClr val="FF0000"/>
                </a:solidFill>
              </a:rPr>
              <a:t>dùng</a:t>
            </a:r>
            <a:r>
              <a:rPr lang="en-US" sz="2500" b="1" dirty="0" smtClean="0">
                <a:solidFill>
                  <a:srgbClr val="FF0000"/>
                </a:solidFill>
              </a:rPr>
              <a:t> </a:t>
            </a:r>
            <a:r>
              <a:rPr lang="en-US" sz="2500" b="1" dirty="0" err="1" smtClean="0">
                <a:solidFill>
                  <a:srgbClr val="FF0000"/>
                </a:solidFill>
              </a:rPr>
              <a:t>thông</a:t>
            </a:r>
            <a:r>
              <a:rPr lang="en-US" sz="2500" b="1" dirty="0" smtClean="0">
                <a:solidFill>
                  <a:srgbClr val="FF0000"/>
                </a:solidFill>
              </a:rPr>
              <a:t> minh </a:t>
            </a:r>
            <a:r>
              <a:rPr lang="en-US" sz="2500" b="1" dirty="0" err="1" smtClean="0">
                <a:solidFill>
                  <a:srgbClr val="FF0000"/>
                </a:solidFill>
              </a:rPr>
              <a:t>nhà</a:t>
            </a:r>
            <a:r>
              <a:rPr lang="en-US" sz="2500" b="1" dirty="0" smtClean="0">
                <a:solidFill>
                  <a:srgbClr val="FF0000"/>
                </a:solidFill>
              </a:rPr>
              <a:t> </a:t>
            </a:r>
            <a:r>
              <a:rPr lang="en-US" sz="2500" b="1" dirty="0" err="1" smtClean="0">
                <a:solidFill>
                  <a:srgbClr val="FF0000"/>
                </a:solidFill>
              </a:rPr>
              <a:t>bé</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891708463"/>
              </p:ext>
            </p:extLst>
          </p:nvPr>
        </p:nvGraphicFramePr>
        <p:xfrm>
          <a:off x="506438" y="789283"/>
          <a:ext cx="11057203" cy="6074411"/>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810807">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27/11/2023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Thế chất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-V ĐCB: Chuyền bắt bóng qua đầu qua chân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28/11/2023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HĐ 5E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 Khám phá máy hút bụi”</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29/11/2023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Tập tô chữ cái e - ê</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30/11/2023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HĐ EDP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Làm máy robot hút bụi.</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1/12/2023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PT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thức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biết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biệt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khối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khối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trụ</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3406248">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bầu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Mèo đuổi chuột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khuôn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Dòng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lửa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phun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trào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gạo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múa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đá</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sắc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màu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Xoay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eo</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kéo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cau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smtClean="0">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Aft>
                          <a:spcPts val="0"/>
                        </a:spcAft>
                        <a:buFont typeface=".VnTime"/>
                        <a:buNone/>
                        <a:tabLst>
                          <a:tab pos="3175" algn="l"/>
                          <a:tab pos="768350" algn="l"/>
                        </a:tabLs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bưởi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Nhảy lò cò</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khuôn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Dòng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lửa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phun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trào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gạo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múa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đá</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sắc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màu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osaka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Bỏ giẻ</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khuôn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Dòng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lửa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phun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trào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gạo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múa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đá</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sắc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màu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Đấm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bốc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leo</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hoa cúc.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xi ba khoai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khuôn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cát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Dòng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nước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lửa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phun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trào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gạo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múa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đá</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sắc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màu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trứng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VnTime"/>
                        <a:buChar char="-"/>
                        <a:tabLst>
                          <a:tab pos="3175" algn="l"/>
                          <a:tab pos="768350" algn="l"/>
                        </a:tabLs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đồ</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trời</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Trưng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bày sản phẩm chủ đề: “Dự án đồ dùng thông minh nhà bé”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Địa điểm: Khu vực tuyên truyền chung của trường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Các hoạt động trọng tâm: Cô lựa chọn 1 số sản phẩm góc chơi tạo hình; Góc sách truyện, sản phẩm dự án STEAM  để trưng bày. Trẻ gắn tên vào sản phẩm, cùng cô  sắp xếp trưng bày khu vực của lớp. Cho trẻ quan sát, nhận xét các sản phẩm của cá nhân, của các lớp trong khối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551216">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it-IT" sz="13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Xem video về quy trình sản xuất máy hút bụi(E2)</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TC: Trồng đống trồng khê</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it-IT" sz="130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Hoat động (E2)</a:t>
                      </a:r>
                      <a:r>
                        <a:rPr lang="it-IT"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Khám phá máy hút bụi:</a:t>
                      </a:r>
                      <a:r>
                        <a:rPr lang="it-IT" sz="13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Củng cố mở rộng (E4 thuộc quy trình 5E); Đánh giá (E5 thuộc quy trình 5E)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it-IT" sz="13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Vệ sinh lớp học:</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1: Lau ghế</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2: Lau đồ chơi, giá đồ chơi học tập. </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3: Lau bàn...</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tabLst>
                          <a:tab pos="6184900" algn="l"/>
                        </a:tabLs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Đồng dao "Buổi sáng ngủ dậy"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it-IT" sz="130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sz="13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Thực hiện các bước 1,2,3 của HĐ “Chế tạo máy robot hút bụi”</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it-IT" sz="13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TC: Vẽ tranh cảm xúc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it-IT" sz="1300" b="1" i="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sz="13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Trưng bày sản phẩm dự án: STEAM: “máy robot hút bụi” (E6).</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Bình bầu bé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ngoan cuối tuần</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1947174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63040" y="292371"/>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a:solidFill>
                  <a:srgbClr val="FF0000"/>
                </a:solidFill>
              </a:rPr>
              <a:t>: </a:t>
            </a:r>
            <a:r>
              <a:rPr lang="en-US" sz="2500" b="1" dirty="0" smtClean="0">
                <a:solidFill>
                  <a:srgbClr val="FF0000"/>
                </a:solidFill>
              </a:rPr>
              <a:t>“</a:t>
            </a:r>
            <a:r>
              <a:rPr lang="en-US" sz="2500" b="1" dirty="0" err="1" smtClean="0">
                <a:solidFill>
                  <a:srgbClr val="FF0000"/>
                </a:solidFill>
              </a:rPr>
              <a:t>Ngôi</a:t>
            </a:r>
            <a:r>
              <a:rPr lang="en-US" sz="2500" b="1" dirty="0" smtClean="0">
                <a:solidFill>
                  <a:srgbClr val="FF0000"/>
                </a:solidFill>
              </a:rPr>
              <a:t> </a:t>
            </a:r>
            <a:r>
              <a:rPr lang="en-US" sz="2500" b="1" dirty="0" err="1" smtClean="0">
                <a:solidFill>
                  <a:srgbClr val="FF0000"/>
                </a:solidFill>
              </a:rPr>
              <a:t>nhà</a:t>
            </a:r>
            <a:r>
              <a:rPr lang="en-US" sz="2500" b="1" dirty="0" smtClean="0">
                <a:solidFill>
                  <a:srgbClr val="FF0000"/>
                </a:solidFill>
              </a:rPr>
              <a:t> </a:t>
            </a:r>
            <a:r>
              <a:rPr lang="en-US" sz="2500" b="1" dirty="0" err="1" smtClean="0">
                <a:solidFill>
                  <a:srgbClr val="FF0000"/>
                </a:solidFill>
              </a:rPr>
              <a:t>thân</a:t>
            </a:r>
            <a:r>
              <a:rPr lang="en-US" sz="2500" b="1" dirty="0" smtClean="0">
                <a:solidFill>
                  <a:srgbClr val="FF0000"/>
                </a:solidFill>
              </a:rPr>
              <a:t> </a:t>
            </a:r>
            <a:r>
              <a:rPr lang="en-US" sz="2500" b="1" dirty="0" err="1" smtClean="0">
                <a:solidFill>
                  <a:srgbClr val="FF0000"/>
                </a:solidFill>
              </a:rPr>
              <a:t>yêu</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502086152"/>
              </p:ext>
            </p:extLst>
          </p:nvPr>
        </p:nvGraphicFramePr>
        <p:xfrm>
          <a:off x="506438" y="789283"/>
          <a:ext cx="11057203" cy="5979259"/>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882944">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4/12/2023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Thế chất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-VĐCB: Đi đập và bắt bóng nảy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5/12/2023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-Tách gộp 6 đối tượng thành 2 phần theo các cách khác nhau</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6/12/2023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Đóng kịch “Tích Chu”</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a:effectLst/>
                          <a:latin typeface="Times New Roman" panose="02020603050405020304" pitchFamily="18" charset="0"/>
                          <a:ea typeface="Calibri" panose="020F0502020204030204" pitchFamily="34" charset="0"/>
                          <a:cs typeface="Times New Roman" panose="02020603050405020304" pitchFamily="18" charset="0"/>
                        </a:rPr>
                        <a:t>Ngày 7/12/2023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Cắt dán ngôi nhà của bé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8/12/2023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PT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mĩ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Rèn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KNÂN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309030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nhà 1 tầng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“Xỉa cá mè”.</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Chơi tự do: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Khu vực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TC: Đấm bốc, chèo thuyền thúng, Đánh cầu lông(*), ném còn, nhảy bao bố, đi cà kheo, kéo co, boling, quất bóng, đập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Leo bậc thang, đi trên bậc nhấp nhô, đi theo đường ngoằn ngoèo, bật nhảy chụm tách chân.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thời tiết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VnTime"/>
                        <a:buChar char="-"/>
                        <a:tabLst>
                          <a:tab pos="3175" algn="l"/>
                          <a:tab pos="768350" algn="l"/>
                        </a:tabLs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“Kéo co”</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tự do: Khu vực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TC: Kéo mo cau, chèo thuyền thúng, ném còn, nhảy bao bố, đi cà kheo, kéo co, boling, quất bóng, đập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Leo bậc thang, đi trên bậc nhấp nhô, đi theo đường ngoằn ngoèo, bật nhảy chụm tách chân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nhà 2 tầng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VnTime"/>
                        <a:buChar char="-"/>
                        <a:tabLst>
                          <a:tab pos="3175" algn="l"/>
                          <a:tab pos="768350" algn="l"/>
                        </a:tabLs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 Câu ếch”</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tự do: Khu vực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TC: Đá bóng, nhảy dây(*), nhảy bao bố, đi cà kheo, kéo co, boling, đập chuột….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Leo bậc thang, đi trên bậc nhấp nhô, đi theo đường ngoằn ngoèo, bật nhảy chụm tách chân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nhà văn hoá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VnTime"/>
                        <a:buChar char="-"/>
                        <a:tabLst>
                          <a:tab pos="3175" algn="l"/>
                          <a:tab pos="768350" algn="l"/>
                        </a:tabLst>
                      </a:pP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-TCVĐ:</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“Xi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khoai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tabLst>
                          <a:tab pos="6184900" algn="l"/>
                        </a:tabLs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Chơi tự do:</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Khu vực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TC: Đấm bốc, chèo thuyền thúng, Đánh cầu lông(*), ném còn, nhảy bao bố, đi cà kheo, kéo co, boling, quất bóng, đập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Leo bậc thang, đi trên bậc nhấp nhô, đi theo đường ngoằn ngoèo, bật nhảy chụm tách chân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nl-NL" sz="1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cây  khế</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“Rồng rắn lên mây”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nl-NL" sz="1300" b="1" dirty="0">
                          <a:effectLst/>
                          <a:latin typeface="Times New Roman" panose="02020603050405020304" pitchFamily="18" charset="0"/>
                          <a:ea typeface="Calibri" panose="020F0502020204030204" pitchFamily="34" charset="0"/>
                          <a:cs typeface="Times New Roman" panose="02020603050405020304" pitchFamily="18" charset="0"/>
                        </a:rPr>
                        <a:t>- Chơi tự do: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Khu vực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Chơi TC: Đấm bốc, chèo thuyền thúng, ném còn, nhảy bao bố, đi cà kheo, kéo co, boling, quất bóng, đập bóng….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Leo bậc thang, đi trên bậc nhấp nhô, đi theo đường ngoằn ngoèo, bật nhảy chụm tách chân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729712">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Kể chuyện: Mời bạn đến chơi nhà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TC: Lúa ngô</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Nghe truyện: “Gấu con chia quà”</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Hát: Bố là tất cả</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nl-NL" sz="1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 1:  Cắt dán nhà 1 tầng.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2: Nặn đồ dùng gia đình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Nhóm 3: Vẽ người thân trong gia đình bé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nl-NL"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Trò chơi: Tìm về đúng nhà (ôn luyện nhóm chữ cái e-ê)</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6184900" algn="l"/>
                        </a:tabLst>
                      </a:pPr>
                      <a:r>
                        <a:rPr lang="en-US" sz="1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hoan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nghệ</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Bình bầu bé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nl-N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ngoan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phiếu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bé</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ngoan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2452545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2234</Words>
  <Application>Microsoft Office PowerPoint</Application>
  <PresentationFormat>Widescreen</PresentationFormat>
  <Paragraphs>302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.VnTime</vt:lpstr>
      <vt:lpstr>Arial</vt:lpstr>
      <vt:lpstr>Calibri</vt:lpstr>
      <vt:lpstr>Calibri Light</vt:lpstr>
      <vt:lpstr>Times New Roman</vt:lpstr>
      <vt:lpstr>Office Theme</vt:lpstr>
      <vt:lpstr>Kế hoạch hoạt động chủ đề: “Ngày hội của cô giáo” </vt:lpstr>
      <vt:lpstr>Kế hoạch hoạt động chủ đề “Tổ ấm gia đình” </vt:lpstr>
      <vt:lpstr>Kế hoạch hoạt động chủ đề: “Dự án: Đồ dùng thông minh nhà bé” </vt:lpstr>
      <vt:lpstr>Kế hoạch hoạt động chủ đề: “Ngôi nhà thân yêu”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hoạt động học Chủ đề: Bản thân</dc:title>
  <dc:creator>Admin</dc:creator>
  <cp:lastModifiedBy>Admin</cp:lastModifiedBy>
  <cp:revision>13</cp:revision>
  <dcterms:created xsi:type="dcterms:W3CDTF">2023-10-03T06:01:15Z</dcterms:created>
  <dcterms:modified xsi:type="dcterms:W3CDTF">2023-11-12T13:29:23Z</dcterms:modified>
</cp:coreProperties>
</file>