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.VnArialH" panose="020B7200000000000000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9AB27-0239-40F6-99DA-F4BEA361D6E9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8A0DE-3C3C-4635-A2F7-D54B8F41F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29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8A0DE-3C3C-4635-A2F7-D54B8F41F7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8A0DE-3C3C-4635-A2F7-D54B8F41F7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0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8A0DE-3C3C-4635-A2F7-D54B8F41F7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91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8A0DE-3C3C-4635-A2F7-D54B8F41F7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2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8A0DE-3C3C-4635-A2F7-D54B8F41F7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55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8A0DE-3C3C-4635-A2F7-D54B8F41F7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5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8A0DE-3C3C-4635-A2F7-D54B8F41F7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52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8A0DE-3C3C-4635-A2F7-D54B8F41F7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78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61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4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48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94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97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7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2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2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8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17B15-3914-4DB6-9904-1A4BFE541236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1FAE7-550A-44EE-89EE-F6A1CE69F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3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9.jpeg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4.wav"/><Relationship Id="rId12" Type="http://schemas.openxmlformats.org/officeDocument/2006/relationships/image" Target="../media/image8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7.jpeg"/><Relationship Id="rId5" Type="http://schemas.openxmlformats.org/officeDocument/2006/relationships/audio" Target="../media/audio2.wav"/><Relationship Id="rId10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g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2.gif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5.wav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audio" Target="../media/audio11.wav"/><Relationship Id="rId11" Type="http://schemas.openxmlformats.org/officeDocument/2006/relationships/image" Target="../media/image21.jpg"/><Relationship Id="rId5" Type="http://schemas.openxmlformats.org/officeDocument/2006/relationships/audio" Target="../media/audio10.wav"/><Relationship Id="rId10" Type="http://schemas.openxmlformats.org/officeDocument/2006/relationships/image" Target="../media/image20.png"/><Relationship Id="rId4" Type="http://schemas.openxmlformats.org/officeDocument/2006/relationships/audio" Target="../media/audio9.wav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5.wav"/><Relationship Id="rId12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audio" Target="../media/audio14.wav"/><Relationship Id="rId11" Type="http://schemas.openxmlformats.org/officeDocument/2006/relationships/image" Target="../media/image25.png"/><Relationship Id="rId5" Type="http://schemas.openxmlformats.org/officeDocument/2006/relationships/audio" Target="../media/audio13.wav"/><Relationship Id="rId10" Type="http://schemas.openxmlformats.org/officeDocument/2006/relationships/image" Target="../media/image24.png"/><Relationship Id="rId4" Type="http://schemas.openxmlformats.org/officeDocument/2006/relationships/audio" Target="../media/audio12.wav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audio" Target="../media/audio17.wav"/><Relationship Id="rId11" Type="http://schemas.openxmlformats.org/officeDocument/2006/relationships/image" Target="../media/image29.png"/><Relationship Id="rId5" Type="http://schemas.openxmlformats.org/officeDocument/2006/relationships/audio" Target="../media/audio16.wav"/><Relationship Id="rId10" Type="http://schemas.openxmlformats.org/officeDocument/2006/relationships/image" Target="../media/image28.png"/><Relationship Id="rId4" Type="http://schemas.openxmlformats.org/officeDocument/2006/relationships/audio" Target="../media/audio15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20.wav"/><Relationship Id="rId11" Type="http://schemas.openxmlformats.org/officeDocument/2006/relationships/image" Target="../media/image31.png"/><Relationship Id="rId5" Type="http://schemas.openxmlformats.org/officeDocument/2006/relationships/audio" Target="../media/audio19.wav"/><Relationship Id="rId10" Type="http://schemas.openxmlformats.org/officeDocument/2006/relationships/image" Target="../media/image15.png"/><Relationship Id="rId4" Type="http://schemas.openxmlformats.org/officeDocument/2006/relationships/audio" Target="../media/audio18.wav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5.wav"/><Relationship Id="rId12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23.wav"/><Relationship Id="rId11" Type="http://schemas.openxmlformats.org/officeDocument/2006/relationships/image" Target="../media/image28.png"/><Relationship Id="rId5" Type="http://schemas.openxmlformats.org/officeDocument/2006/relationships/audio" Target="../media/audio22.wav"/><Relationship Id="rId10" Type="http://schemas.openxmlformats.org/officeDocument/2006/relationships/image" Target="../media/image33.png"/><Relationship Id="rId4" Type="http://schemas.openxmlformats.org/officeDocument/2006/relationships/audio" Target="../media/audio21.wav"/><Relationship Id="rId9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30466" y="1138535"/>
            <a:ext cx="21595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.VnArialH" panose="020B7200000000000000" pitchFamily="34" charset="0"/>
              </a:rPr>
              <a:t>GIÁO ÁN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ArialH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3792" y="2093477"/>
            <a:ext cx="78060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Truyện: Gà trống và vịt bầu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8851" y="3171529"/>
            <a:ext cx="57759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 tuổi 4 – 5 tuổi</a:t>
            </a:r>
          </a:p>
          <a:p>
            <a:pPr algn="ctr"/>
            <a:r>
              <a:rPr lang="vi-VN" sz="3600" b="1" cap="none" spc="0" dirty="0" smtClean="0">
                <a:ln w="0"/>
                <a:solidFill>
                  <a:srgbClr val="CC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Hoàng Thị Thu</a:t>
            </a:r>
            <a:endParaRPr lang="en-US" sz="3600" b="1" cap="none" spc="0" dirty="0">
              <a:ln w="0"/>
              <a:solidFill>
                <a:srgbClr val="CC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070" y="2225934"/>
            <a:ext cx="3432681" cy="4291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160" y="355320"/>
            <a:ext cx="2240280" cy="2122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DDB1"/>
              </a:clrFrom>
              <a:clrTo>
                <a:srgbClr val="F5DDB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792" y="3740291"/>
            <a:ext cx="1967099" cy="2777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7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798"/>
          <a:stretch/>
        </p:blipFill>
        <p:spPr>
          <a:xfrm>
            <a:off x="-1524000" y="-857250"/>
            <a:ext cx="15240000" cy="807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3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Gà trống và Vịt Bầu - Kể Bé Nghe truyện cổ tích cho bé mầm n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29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7910" y="468630"/>
            <a:ext cx="8035290" cy="8801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C00000"/>
                </a:solidFill>
              </a:rPr>
              <a:t>Câu hỏi 1: </a:t>
            </a:r>
            <a:r>
              <a:rPr lang="en-US" sz="3200" b="1" dirty="0" err="1" smtClean="0">
                <a:solidFill>
                  <a:srgbClr val="C00000"/>
                </a:solidFill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</a:rPr>
              <a:t> con </a:t>
            </a:r>
            <a:r>
              <a:rPr lang="en-US" sz="3200" b="1" dirty="0" err="1" smtClean="0">
                <a:solidFill>
                  <a:srgbClr val="C00000"/>
                </a:solidFill>
              </a:rPr>
              <a:t>vừa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được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xem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chuyện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31030" y="2777490"/>
            <a:ext cx="3166110" cy="3108960"/>
            <a:chOff x="4431030" y="2777490"/>
            <a:chExt cx="3166110" cy="3108960"/>
          </a:xfrm>
        </p:grpSpPr>
        <p:sp>
          <p:nvSpPr>
            <p:cNvPr id="7" name="Rounded Rectangle 6"/>
            <p:cNvSpPr/>
            <p:nvPr/>
          </p:nvSpPr>
          <p:spPr>
            <a:xfrm>
              <a:off x="4431030" y="2777490"/>
              <a:ext cx="3166110" cy="310896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 smtClean="0"/>
            </a:p>
            <a:p>
              <a:pPr algn="ctr"/>
              <a:endParaRPr lang="vi-VN" dirty="0" smtClean="0"/>
            </a:p>
            <a:p>
              <a:pPr algn="ctr"/>
              <a:r>
                <a:rPr lang="en-US" sz="2000" b="1" dirty="0" smtClean="0"/>
                <a:t>2. </a:t>
              </a:r>
              <a:r>
                <a:rPr lang="vi-VN" sz="2000" b="1" dirty="0" smtClean="0"/>
                <a:t>Chú vịt bầu</a:t>
              </a:r>
              <a:endParaRPr lang="en-US" sz="2000" b="1" dirty="0" smtClean="0"/>
            </a:p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100" y="3124268"/>
              <a:ext cx="1599420" cy="205525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17220" y="2777490"/>
            <a:ext cx="3166110" cy="3108960"/>
            <a:chOff x="617220" y="2777490"/>
            <a:chExt cx="3166110" cy="3108960"/>
          </a:xfrm>
        </p:grpSpPr>
        <p:sp>
          <p:nvSpPr>
            <p:cNvPr id="5" name="Rounded Rectangle 4"/>
            <p:cNvSpPr/>
            <p:nvPr/>
          </p:nvSpPr>
          <p:spPr>
            <a:xfrm>
              <a:off x="617220" y="2777490"/>
              <a:ext cx="3166110" cy="310896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r>
                <a:rPr lang="en-US" sz="2000" b="1" dirty="0" smtClean="0"/>
                <a:t>1. </a:t>
              </a:r>
              <a:r>
                <a:rPr lang="vi-VN" sz="2000" b="1" dirty="0" smtClean="0"/>
                <a:t>Chú gà trống</a:t>
              </a:r>
              <a:endParaRPr lang="en-US" sz="2000" b="1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54" y="3034419"/>
              <a:ext cx="2360500" cy="235000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003230" y="2777490"/>
            <a:ext cx="3407720" cy="3108960"/>
            <a:chOff x="8003230" y="2777490"/>
            <a:chExt cx="3407720" cy="3108960"/>
          </a:xfrm>
        </p:grpSpPr>
        <p:sp>
          <p:nvSpPr>
            <p:cNvPr id="6" name="Rounded Rectangle 5"/>
            <p:cNvSpPr/>
            <p:nvPr/>
          </p:nvSpPr>
          <p:spPr>
            <a:xfrm>
              <a:off x="8244840" y="2777490"/>
              <a:ext cx="3166110" cy="310896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r>
                <a:rPr lang="en-US" sz="2000" b="1" dirty="0" smtClean="0"/>
                <a:t>3. </a:t>
              </a:r>
              <a:r>
                <a:rPr lang="vi-VN" sz="2000" b="1" dirty="0" smtClean="0"/>
                <a:t>Gà trống và vịt bầu</a:t>
              </a:r>
              <a:endParaRPr lang="en-US" sz="2000" b="1" dirty="0" smtClean="0"/>
            </a:p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230" y="3091222"/>
              <a:ext cx="2246387" cy="22364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142" y="3479987"/>
              <a:ext cx="1326044" cy="17039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5533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0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̂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4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ên truyệ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ê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7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ê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̉ lời sa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̉ lời sa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đáp án đúng hằ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-0.31757 -0.0046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-2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8" b="24659"/>
          <a:stretch/>
        </p:blipFill>
        <p:spPr>
          <a:xfrm>
            <a:off x="0" y="2521527"/>
            <a:ext cx="12192000" cy="1884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1" t="29653" r="29288" b="4968"/>
          <a:stretch/>
        </p:blipFill>
        <p:spPr>
          <a:xfrm>
            <a:off x="10139359" y="4545910"/>
            <a:ext cx="1401994" cy="1953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4" t="21549" r="47658" b="13070"/>
          <a:stretch/>
        </p:blipFill>
        <p:spPr>
          <a:xfrm>
            <a:off x="318655" y="4502727"/>
            <a:ext cx="1468582" cy="2136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r="9259"/>
          <a:stretch/>
        </p:blipFill>
        <p:spPr>
          <a:xfrm flipH="1">
            <a:off x="7994071" y="4502727"/>
            <a:ext cx="1842654" cy="2039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5" t="48283" r="3399" b="15152"/>
          <a:stretch/>
        </p:blipFill>
        <p:spPr>
          <a:xfrm>
            <a:off x="5846618" y="4502727"/>
            <a:ext cx="1677238" cy="2093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6" t="21059" r="33471" b="12581"/>
          <a:stretch/>
        </p:blipFill>
        <p:spPr>
          <a:xfrm>
            <a:off x="2089871" y="4545909"/>
            <a:ext cx="1599356" cy="2093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61" y="4545909"/>
            <a:ext cx="1619650" cy="195349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60714" y="184068"/>
            <a:ext cx="9884229" cy="6373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2: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772" y="674915"/>
            <a:ext cx="2877032" cy="242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̂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3424 -0.5377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-2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úng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0.00324 L 0.05182 -0.528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-2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úng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̉ lời sa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2.22222E-6 L 0.00521 -0.5328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2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úng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55903 C -0.00547 -0.52662 -0.00391 -0.49514 -0.00312 -0.45532 C -0.00234 -0.41088 -0.00208 -0.35903 -0.00169 -0.30717 C -0.0013 -0.25532 -0.00169 -0.21088 -0.00208 -0.16273 C -0.00234 -0.11921 -0.00299 -0.07106 -0.0043 -0.03125 C -0.00534 0.00857 -0.00716 0.04097 -0.00911 0.06505 C -0.01107 0.08912 -0.01315 0.10486 -0.01536 0.1132 C -0.01758 0.12037 -0.01979 0.12037 -0.02174 0.1132 C -0.02396 0.10486 -0.02604 0.08542 -0.0276 0.05301 C -0.0293 0.02523 -0.03073 -0.01088 -0.03151 -0.05532 C -0.03242 -0.09514 -0.03281 -0.15069 -0.03281 -0.19514 C -0.03294 -0.23865 -0.03281 -0.29143 -0.0319 -0.33495 C -0.03099 -0.37477 -0.0293 -0.40717 -0.02708 -0.42291 C -0.02487 -0.43495 -0.02266 -0.41921 -0.02122 -0.39143 C -0.01992 -0.36273 -0.01901 -0.31921 -0.01888 -0.26736 C -0.01888 -0.21458 -0.01901 -0.16736 -0.01992 -0.12662 C -0.02096 -0.0868 -0.0207 -0.0794 -0.02435 -0.02662 C -0.0276 0.02894 -0.03099 0.0132 -0.03294 0.0169 C -0.03503 0.0169 -0.03659 0.00116 -0.03867 -0.01458 C -0.04089 -0.03495 -0.04271 -0.07106 -0.04401 -0.10347 C -0.04518 -0.13495 -0.04583 -0.17477 -0.04648 -0.23865 C -0.04701 -0.30347 -0.04701 -0.33495 -0.04701 -0.3831 C -0.04701 -0.43125 -0.04701 -0.4794 -0.04701 -0.52662 " pathEditMode="relative" rAng="0" ptsTypes="AAAAAAAAAAAAAAAAAAAAA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3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úng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03099 -0.5131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2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úng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8880" y="594360"/>
            <a:ext cx="7486650" cy="720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 hỏi 3: Gà trống và vịt bầu rủ nhau đi đâu?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80160" y="2686050"/>
            <a:ext cx="4057650" cy="3291840"/>
            <a:chOff x="1280160" y="2686050"/>
            <a:chExt cx="4057650" cy="3291840"/>
          </a:xfrm>
        </p:grpSpPr>
        <p:sp>
          <p:nvSpPr>
            <p:cNvPr id="5" name="Rounded Rectangle 4"/>
            <p:cNvSpPr/>
            <p:nvPr/>
          </p:nvSpPr>
          <p:spPr>
            <a:xfrm>
              <a:off x="1280160" y="2686050"/>
              <a:ext cx="4057650" cy="329184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r>
                <a:rPr lang="en-US" sz="2000" b="1" dirty="0" smtClean="0"/>
                <a:t>1. </a:t>
              </a:r>
              <a:r>
                <a:rPr lang="vi-VN" sz="2000" b="1" dirty="0" smtClean="0"/>
                <a:t>Đi ra bờ sông chơi</a:t>
              </a:r>
              <a:endParaRPr lang="en-US" sz="2000" b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4" t="9915" r="4714" b="4740"/>
            <a:stretch/>
          </p:blipFill>
          <p:spPr>
            <a:xfrm>
              <a:off x="1691640" y="2811781"/>
              <a:ext cx="3234690" cy="255302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435090" y="2606040"/>
            <a:ext cx="4103370" cy="3291840"/>
            <a:chOff x="6435090" y="2606040"/>
            <a:chExt cx="4103370" cy="3291840"/>
          </a:xfrm>
        </p:grpSpPr>
        <p:sp>
          <p:nvSpPr>
            <p:cNvPr id="6" name="Rounded Rectangle 5"/>
            <p:cNvSpPr/>
            <p:nvPr/>
          </p:nvSpPr>
          <p:spPr>
            <a:xfrm>
              <a:off x="6435090" y="2606040"/>
              <a:ext cx="4103370" cy="329184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r>
                <a:rPr lang="en-US" sz="2000" b="1" dirty="0" smtClean="0"/>
                <a:t>2. </a:t>
              </a:r>
              <a:r>
                <a:rPr lang="vi-VN" sz="2000" b="1" dirty="0" smtClean="0"/>
                <a:t>Đi học</a:t>
              </a:r>
              <a:endParaRPr lang="en-US" sz="20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60" t="7371" r="23280" b="2469"/>
            <a:stretch/>
          </p:blipFill>
          <p:spPr>
            <a:xfrm>
              <a:off x="6795135" y="2960664"/>
              <a:ext cx="1668780" cy="225525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23" t="48168" r="3009" b="15499"/>
            <a:stretch/>
          </p:blipFill>
          <p:spPr>
            <a:xfrm>
              <a:off x="8463915" y="2960664"/>
              <a:ext cx="1743075" cy="225525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923" y="244249"/>
            <a:ext cx="1927433" cy="1954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2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̂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,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̉ lời sa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áp án đúng hằ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3933 -0.0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6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7222" y="313208"/>
            <a:ext cx="9379893" cy="7429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70C0"/>
                </a:solidFill>
              </a:rPr>
              <a:t>Câu hỏi 4: Gà </a:t>
            </a:r>
            <a:r>
              <a:rPr lang="en-US" sz="2800" b="1" dirty="0" err="1" smtClean="0">
                <a:solidFill>
                  <a:srgbClr val="0070C0"/>
                </a:solidFill>
              </a:rPr>
              <a:t>trống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gì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để</a:t>
            </a:r>
            <a:r>
              <a:rPr lang="en-US" sz="2800" b="1" dirty="0" smtClean="0">
                <a:solidFill>
                  <a:srgbClr val="0070C0"/>
                </a:solidFill>
              </a:rPr>
              <a:t> qua </a:t>
            </a:r>
            <a:r>
              <a:rPr lang="en-US" sz="2800" b="1" dirty="0" err="1" smtClean="0">
                <a:solidFill>
                  <a:srgbClr val="0070C0"/>
                </a:solidFill>
              </a:rPr>
              <a:t>được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bên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kia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sông</a:t>
            </a:r>
            <a:r>
              <a:rPr lang="vi-VN" sz="2800" b="1" dirty="0" smtClean="0">
                <a:solidFill>
                  <a:srgbClr val="0070C0"/>
                </a:solidFill>
              </a:rPr>
              <a:t>?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97230" y="2423160"/>
            <a:ext cx="4789170" cy="3829050"/>
            <a:chOff x="697230" y="2423160"/>
            <a:chExt cx="4789170" cy="3829050"/>
          </a:xfrm>
        </p:grpSpPr>
        <p:sp>
          <p:nvSpPr>
            <p:cNvPr id="5" name="Rounded Rectangle 4"/>
            <p:cNvSpPr/>
            <p:nvPr/>
          </p:nvSpPr>
          <p:spPr>
            <a:xfrm>
              <a:off x="697230" y="2423160"/>
              <a:ext cx="4789170" cy="382905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r>
                <a:rPr lang="en-US" sz="2000" b="1" dirty="0" smtClean="0"/>
                <a:t>1. </a:t>
              </a:r>
              <a:r>
                <a:rPr lang="vi-VN" sz="2000" b="1" dirty="0" smtClean="0"/>
                <a:t>Bay qua sông</a:t>
              </a:r>
              <a:endParaRPr lang="en-US" sz="2000" b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33" t="14358" r="20320" b="16235"/>
            <a:stretch/>
          </p:blipFill>
          <p:spPr>
            <a:xfrm>
              <a:off x="1000125" y="2628901"/>
              <a:ext cx="4183380" cy="269810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417945" y="2423160"/>
            <a:ext cx="4789170" cy="3829050"/>
            <a:chOff x="6417945" y="2423160"/>
            <a:chExt cx="4789170" cy="3829050"/>
          </a:xfrm>
        </p:grpSpPr>
        <p:sp>
          <p:nvSpPr>
            <p:cNvPr id="6" name="Rounded Rectangle 5"/>
            <p:cNvSpPr/>
            <p:nvPr/>
          </p:nvSpPr>
          <p:spPr>
            <a:xfrm>
              <a:off x="6417945" y="2423160"/>
              <a:ext cx="4789170" cy="382905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b="1" dirty="0" smtClean="0"/>
            </a:p>
            <a:p>
              <a:pPr algn="ctr"/>
              <a:r>
                <a:rPr lang="en-US" b="1" dirty="0" smtClean="0"/>
                <a:t>2. </a:t>
              </a:r>
              <a:r>
                <a:rPr lang="vi-VN" b="1" dirty="0" smtClean="0"/>
                <a:t>Đi thuyền qua sông</a:t>
              </a:r>
              <a:endParaRPr lang="en-US" b="1" dirty="0"/>
            </a:p>
            <a:p>
              <a:pPr algn="ctr"/>
              <a:endParaRPr lang="en-US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17945" y="2628901"/>
              <a:ext cx="4612005" cy="2828556"/>
              <a:chOff x="6417945" y="2628901"/>
              <a:chExt cx="4612005" cy="282855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28" t="21617" r="6477" b="16161"/>
              <a:stretch/>
            </p:blipFill>
            <p:spPr>
              <a:xfrm>
                <a:off x="7715250" y="2628901"/>
                <a:ext cx="2377440" cy="181700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758" b="15288"/>
              <a:stretch/>
            </p:blipFill>
            <p:spPr>
              <a:xfrm>
                <a:off x="6417945" y="3845828"/>
                <a:ext cx="4612005" cy="1611629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9991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4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̉ lời sa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áp án đúng hằ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5394 L 0.25091 -0.0539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81766" y="280758"/>
            <a:ext cx="9264606" cy="9258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Câu hỏi 5: Chuyện gì đã xảy ra với gà trống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</a:rPr>
              <a:t> bay qua </a:t>
            </a:r>
            <a:r>
              <a:rPr lang="en-US" sz="2400" b="1" dirty="0" err="1" smtClean="0">
                <a:solidFill>
                  <a:schemeClr val="tx1"/>
                </a:solidFill>
              </a:rPr>
              <a:t>sông</a:t>
            </a:r>
            <a:r>
              <a:rPr lang="vi-VN" sz="2400" b="1" dirty="0" smtClean="0">
                <a:solidFill>
                  <a:schemeClr val="tx1"/>
                </a:solidFill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94410" y="2754630"/>
            <a:ext cx="4583430" cy="3589020"/>
            <a:chOff x="994410" y="2754630"/>
            <a:chExt cx="4583430" cy="3589020"/>
          </a:xfrm>
        </p:grpSpPr>
        <p:sp>
          <p:nvSpPr>
            <p:cNvPr id="5" name="Rounded Rectangle 4"/>
            <p:cNvSpPr/>
            <p:nvPr/>
          </p:nvSpPr>
          <p:spPr>
            <a:xfrm>
              <a:off x="994410" y="2754630"/>
              <a:ext cx="4583430" cy="3589020"/>
            </a:xfrm>
            <a:prstGeom prst="round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r>
                <a:rPr lang="en-US" sz="2000" b="1" dirty="0" smtClean="0"/>
                <a:t>1. </a:t>
              </a:r>
              <a:r>
                <a:rPr lang="vi-VN" sz="2000" b="1" dirty="0" smtClean="0"/>
                <a:t>Không bay được qua s</a:t>
              </a:r>
              <a:r>
                <a:rPr lang="en-US" sz="2000" b="1" dirty="0"/>
                <a:t>ô</a:t>
              </a:r>
              <a:r>
                <a:rPr lang="vi-VN" sz="2000" b="1" dirty="0" smtClean="0"/>
                <a:t>ng</a:t>
              </a:r>
              <a:r>
                <a:rPr lang="en-US" sz="2000" b="1" dirty="0" smtClean="0"/>
                <a:t>, </a:t>
              </a:r>
              <a:r>
                <a:rPr lang="en-US" sz="2000" b="1" dirty="0" err="1" smtClean="0"/>
                <a:t>bị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rơi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xuống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sông</a:t>
              </a:r>
              <a:endParaRPr lang="en-US" sz="2000" b="1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6" t="49811" r="40909" b="5454"/>
            <a:stretch/>
          </p:blipFill>
          <p:spPr>
            <a:xfrm>
              <a:off x="1397317" y="2948940"/>
              <a:ext cx="3826193" cy="242184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617970" y="2754630"/>
            <a:ext cx="4583430" cy="3589020"/>
            <a:chOff x="6617970" y="2754630"/>
            <a:chExt cx="4583430" cy="3589020"/>
          </a:xfrm>
        </p:grpSpPr>
        <p:sp>
          <p:nvSpPr>
            <p:cNvPr id="6" name="Rounded Rectangle 5"/>
            <p:cNvSpPr/>
            <p:nvPr/>
          </p:nvSpPr>
          <p:spPr>
            <a:xfrm>
              <a:off x="6617970" y="2754630"/>
              <a:ext cx="4583430" cy="3589020"/>
            </a:xfrm>
            <a:prstGeom prst="round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r>
                <a:rPr lang="en-US" b="1" dirty="0" smtClean="0"/>
                <a:t>2. </a:t>
              </a:r>
              <a:r>
                <a:rPr lang="vi-VN" b="1" dirty="0" smtClean="0"/>
                <a:t>Bay </a:t>
              </a:r>
              <a:r>
                <a:rPr lang="vi-VN" b="1" dirty="0"/>
                <a:t>được qua sông</a:t>
              </a:r>
              <a:endParaRPr lang="en-US" b="1" dirty="0"/>
            </a:p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46" t="7273" r="31818" b="42828"/>
            <a:stretch/>
          </p:blipFill>
          <p:spPr>
            <a:xfrm>
              <a:off x="6926580" y="2948940"/>
              <a:ext cx="3989070" cy="25989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171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5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8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9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5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158" tmFilter="0, 0; 0.125,0.2665; 0.25,0.4; 0.375,0.465; 0.5,0.5;  0.625,0.535; 0.75,0.6; 0.875,0.7335; 1,1">
                                          <p:stCondLst>
                                            <p:cond delay="215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79" tmFilter="0, 0; 0.125,0.2665; 0.25,0.4; 0.375,0.465; 0.5,0.5;  0.625,0.535; 0.75,0.6; 0.875,0.7335; 1,1">
                                          <p:stCondLst>
                                            <p:cond delay="430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33" tmFilter="0, 0; 0.125,0.2665; 0.25,0.4; 0.375,0.465; 0.5,0.5;  0.625,0.535; 0.75,0.6; 0.875,0.7335; 1,1">
                                          <p:stCondLst>
                                            <p:cond delay="53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85">
                                          <p:stCondLst>
                                            <p:cond delay="21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539" decel="50000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85">
                                          <p:stCondLst>
                                            <p:cond delay="42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539" decel="50000">
                                          <p:stCondLst>
                                            <p:cond delay="43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5">
                                          <p:stCondLst>
                                            <p:cond delay="53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539" decel="50000">
                                          <p:stCondLst>
                                            <p:cond delay="54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5">
                                          <p:stCondLst>
                                            <p:cond delay="58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539" decel="50000">
                                          <p:stCondLst>
                                            <p:cond delay="596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5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̉ lời sa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áp án đúng hằ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24987 -0.0648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324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20528" y="397291"/>
            <a:ext cx="8751044" cy="7886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 smtClean="0"/>
              <a:t>Câu hỏi 6: </a:t>
            </a:r>
            <a:r>
              <a:rPr lang="en-US" sz="2400" b="1" dirty="0" err="1" smtClean="0"/>
              <a:t>Khi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trống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bị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rơi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xuống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sông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vịt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bầu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đã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gì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cứu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bạn</a:t>
            </a:r>
            <a:r>
              <a:rPr lang="vi-VN" sz="2400" b="1" dirty="0" smtClean="0"/>
              <a:t>?</a:t>
            </a:r>
            <a:endParaRPr lang="en-US" sz="24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948690" y="2377440"/>
            <a:ext cx="4594860" cy="3726180"/>
            <a:chOff x="948690" y="2377440"/>
            <a:chExt cx="4594860" cy="3726180"/>
          </a:xfrm>
        </p:grpSpPr>
        <p:sp>
          <p:nvSpPr>
            <p:cNvPr id="6" name="Rounded Rectangle 5"/>
            <p:cNvSpPr/>
            <p:nvPr/>
          </p:nvSpPr>
          <p:spPr>
            <a:xfrm>
              <a:off x="948690" y="2377440"/>
              <a:ext cx="4594860" cy="3726180"/>
            </a:xfrm>
            <a:prstGeom prst="round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r>
                <a:rPr lang="en-US" sz="2000" b="1" dirty="0" smtClean="0"/>
                <a:t>1. </a:t>
              </a:r>
              <a:r>
                <a:rPr lang="vi-VN" sz="2000" b="1" dirty="0" smtClean="0"/>
                <a:t>Vịt bầu hô to kêu cứu!</a:t>
              </a:r>
              <a:endParaRPr lang="en-US" sz="2000" b="1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60" t="48035" r="3765" b="14737"/>
            <a:stretch/>
          </p:blipFill>
          <p:spPr>
            <a:xfrm>
              <a:off x="1394460" y="2617470"/>
              <a:ext cx="3623310" cy="277749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496050" y="2246267"/>
            <a:ext cx="4594860" cy="3726180"/>
            <a:chOff x="6496050" y="2289810"/>
            <a:chExt cx="4594860" cy="3726180"/>
          </a:xfrm>
        </p:grpSpPr>
        <p:sp>
          <p:nvSpPr>
            <p:cNvPr id="7" name="Rounded Rectangle 6"/>
            <p:cNvSpPr/>
            <p:nvPr/>
          </p:nvSpPr>
          <p:spPr>
            <a:xfrm>
              <a:off x="6496050" y="2289810"/>
              <a:ext cx="4594860" cy="3726180"/>
            </a:xfrm>
            <a:prstGeom prst="round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b="1" dirty="0" smtClean="0"/>
            </a:p>
            <a:p>
              <a:pPr algn="ctr"/>
              <a:r>
                <a:rPr lang="en-US" b="1" dirty="0" smtClean="0"/>
                <a:t>2. </a:t>
              </a:r>
              <a:r>
                <a:rPr lang="vi-VN" b="1" dirty="0" smtClean="0"/>
                <a:t>Vịt xuống sông cứu gà trống.</a:t>
              </a:r>
              <a:endParaRPr lang="en-US" b="1" dirty="0"/>
            </a:p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74" t="50303" r="43409" b="18384"/>
            <a:stretch/>
          </p:blipFill>
          <p:spPr>
            <a:xfrm>
              <a:off x="6766560" y="2617470"/>
              <a:ext cx="4046220" cy="277749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0487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4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7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̉ lời sa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áp án đúng hằ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4606 L -0.2444 -0.01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17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06040" y="457200"/>
            <a:ext cx="7852410" cy="6743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/>
              <a:t>Câu hỏi 7: Ai đã giúp vịt bầu cùng cứu gà trống?</a:t>
            </a:r>
            <a:endParaRPr lang="en-US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6532245" y="2331720"/>
            <a:ext cx="4857750" cy="3611880"/>
            <a:chOff x="6532245" y="2331720"/>
            <a:chExt cx="4857750" cy="3611880"/>
          </a:xfrm>
        </p:grpSpPr>
        <p:sp>
          <p:nvSpPr>
            <p:cNvPr id="6" name="Rounded Rectangle 5"/>
            <p:cNvSpPr/>
            <p:nvPr/>
          </p:nvSpPr>
          <p:spPr>
            <a:xfrm>
              <a:off x="6532245" y="2331720"/>
              <a:ext cx="4857750" cy="3611880"/>
            </a:xfrm>
            <a:prstGeom prst="round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b="1" dirty="0" smtClean="0"/>
            </a:p>
            <a:p>
              <a:pPr algn="ctr"/>
              <a:r>
                <a:rPr lang="en-US" b="1" dirty="0" smtClean="0"/>
                <a:t>2. </a:t>
              </a:r>
              <a:r>
                <a:rPr lang="vi-VN" b="1" dirty="0" smtClean="0"/>
                <a:t>Bác ngỗng </a:t>
              </a:r>
              <a:endParaRPr lang="en-US" b="1" dirty="0"/>
            </a:p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7" t="38586" r="38523" b="19394"/>
            <a:stretch/>
          </p:blipFill>
          <p:spPr>
            <a:xfrm>
              <a:off x="6875145" y="2537460"/>
              <a:ext cx="4171950" cy="265176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52541" y="2331720"/>
            <a:ext cx="4857750" cy="3611880"/>
            <a:chOff x="731520" y="2331720"/>
            <a:chExt cx="4857750" cy="3611880"/>
          </a:xfrm>
        </p:grpSpPr>
        <p:sp>
          <p:nvSpPr>
            <p:cNvPr id="5" name="Rounded Rectangle 4"/>
            <p:cNvSpPr/>
            <p:nvPr/>
          </p:nvSpPr>
          <p:spPr>
            <a:xfrm>
              <a:off x="731520" y="2331720"/>
              <a:ext cx="4857750" cy="3611880"/>
            </a:xfrm>
            <a:prstGeom prst="round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endParaRPr lang="vi-VN" dirty="0" smtClean="0"/>
            </a:p>
            <a:p>
              <a:pPr algn="ctr"/>
              <a:endParaRPr lang="vi-VN" dirty="0"/>
            </a:p>
            <a:p>
              <a:pPr algn="ctr"/>
              <a:r>
                <a:rPr lang="en-US" sz="2000" b="1" dirty="0" smtClean="0"/>
                <a:t>1. </a:t>
              </a:r>
              <a:r>
                <a:rPr lang="vi-VN" sz="2000" b="1" dirty="0" smtClean="0"/>
                <a:t>Chú chim</a:t>
              </a:r>
              <a:endParaRPr lang="en-US" sz="2000" b="1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9" t="57778" r="36477" b="7474"/>
            <a:stretch/>
          </p:blipFill>
          <p:spPr>
            <a:xfrm>
              <a:off x="931545" y="2537460"/>
              <a:ext cx="4457700" cy="25374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00" y="2617470"/>
              <a:ext cx="2366010" cy="21859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65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̉ lời sai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áp án đúng hằ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24675 -0.0428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-215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291B2CC2-7E9E-4D61-80F3-BD0F3085383E}"/>
  <p:tag name="ISPRING_RESOURCE_FOLDER" val="D:\THIẾT BỊ, ĐỒ DÙNG ĐỒ CHƠI\truyện gà trống và vịt bầu\"/>
  <p:tag name="ISPRING_PRESENTATION_PATH" val="D:\THIẾT BỊ, ĐỒ DÙNG ĐỒ CHƠI\truyện gà trống và vịt bầu.pptx"/>
  <p:tag name="ISPRING_PROJECT_VERSION" val="9.3"/>
  <p:tag name="ISPRING_PROJECT_FOLDER_UPDATED" val="1"/>
  <p:tag name="ISPRING_SCREEN_RECS_UPDATED" val="D:\THIẾT BỊ, ĐỒ DÙNG ĐỒ CHƠI\truyện gà trống và vịt bầu\"/>
  <p:tag name="ISPRING_PRESENTATION_TITLE" val="truyện gà trống và vịt bầu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4177CD-D54B-4231-863F-7A1BA10AA152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E7F6D6-7702-4F9A-BE9D-BFB326459EF5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535DCD-15FB-44AC-9FF2-424330E7F7DA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DC936C-2B76-4260-A418-13FBEE0D1C40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6ED864-8AA4-4C7E-A350-519D73571007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92F32F-B3B0-40C4-92C3-62E98D0A24C0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1AF260-9B1A-47C3-979A-282D41363F71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024F6B-6FF5-48AA-B909-C6CFAF4DD8CE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227</Words>
  <Application>Microsoft Office PowerPoint</Application>
  <PresentationFormat>Widescreen</PresentationFormat>
  <Paragraphs>169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 Light</vt:lpstr>
      <vt:lpstr>.VnArialH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 gà trống và vịt bầu</dc:title>
  <dc:creator>Windows User</dc:creator>
  <cp:lastModifiedBy>Windows User</cp:lastModifiedBy>
  <cp:revision>43</cp:revision>
  <dcterms:created xsi:type="dcterms:W3CDTF">2023-02-17T03:11:07Z</dcterms:created>
  <dcterms:modified xsi:type="dcterms:W3CDTF">2023-02-20T10:50:37Z</dcterms:modified>
</cp:coreProperties>
</file>