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4"/>
  </p:notesMasterIdLst>
  <p:sldIdLst>
    <p:sldId id="257" r:id="rId4"/>
    <p:sldId id="258" r:id="rId5"/>
    <p:sldId id="260" r:id="rId6"/>
    <p:sldId id="259" r:id="rId7"/>
    <p:sldId id="266" r:id="rId8"/>
    <p:sldId id="263" r:id="rId9"/>
    <p:sldId id="264" r:id="rId10"/>
    <p:sldId id="265" r:id="rId11"/>
    <p:sldId id="267" r:id="rId12"/>
    <p:sldId id="268" r:id="rId13"/>
    <p:sldId id="269" r:id="rId14"/>
    <p:sldId id="271" r:id="rId15"/>
    <p:sldId id="274" r:id="rId16"/>
    <p:sldId id="272" r:id="rId17"/>
    <p:sldId id="275" r:id="rId18"/>
    <p:sldId id="276" r:id="rId19"/>
    <p:sldId id="278" r:id="rId20"/>
    <p:sldId id="279" r:id="rId21"/>
    <p:sldId id="280" r:id="rId22"/>
    <p:sldId id="281" r:id="rId23"/>
    <p:sldId id="282" r:id="rId24"/>
    <p:sldId id="283" r:id="rId25"/>
    <p:sldId id="285" r:id="rId26"/>
    <p:sldId id="284" r:id="rId27"/>
    <p:sldId id="286" r:id="rId28"/>
    <p:sldId id="287" r:id="rId29"/>
    <p:sldId id="288" r:id="rId30"/>
    <p:sldId id="289" r:id="rId31"/>
    <p:sldId id="290" r:id="rId32"/>
    <p:sldId id="291" r:id="rId33"/>
    <p:sldId id="292" r:id="rId34"/>
    <p:sldId id="293" r:id="rId35"/>
    <p:sldId id="294" r:id="rId36"/>
    <p:sldId id="297" r:id="rId37"/>
    <p:sldId id="299" r:id="rId38"/>
    <p:sldId id="298" r:id="rId39"/>
    <p:sldId id="300" r:id="rId40"/>
    <p:sldId id="301" r:id="rId41"/>
    <p:sldId id="302" r:id="rId42"/>
    <p:sldId id="303" r:id="rId43"/>
    <p:sldId id="304" r:id="rId44"/>
    <p:sldId id="305" r:id="rId45"/>
    <p:sldId id="306" r:id="rId46"/>
    <p:sldId id="307" r:id="rId47"/>
    <p:sldId id="308" r:id="rId48"/>
    <p:sldId id="309" r:id="rId49"/>
    <p:sldId id="310" r:id="rId50"/>
    <p:sldId id="312" r:id="rId51"/>
    <p:sldId id="315" r:id="rId52"/>
    <p:sldId id="31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3A39FC-711E-4E40-BDA1-FE53E73AB12F}">
          <p14:sldIdLst>
            <p14:sldId id="257"/>
            <p14:sldId id="258"/>
            <p14:sldId id="260"/>
            <p14:sldId id="259"/>
            <p14:sldId id="266"/>
            <p14:sldId id="263"/>
            <p14:sldId id="264"/>
            <p14:sldId id="265"/>
            <p14:sldId id="267"/>
            <p14:sldId id="268"/>
            <p14:sldId id="269"/>
            <p14:sldId id="271"/>
            <p14:sldId id="274"/>
            <p14:sldId id="272"/>
            <p14:sldId id="275"/>
            <p14:sldId id="276"/>
            <p14:sldId id="278"/>
            <p14:sldId id="279"/>
            <p14:sldId id="280"/>
          </p14:sldIdLst>
        </p14:section>
        <p14:section name="Untitled Section" id="{01783E5A-3A1D-45D5-8B0E-48234E1FFCEB}">
          <p14:sldIdLst>
            <p14:sldId id="281"/>
            <p14:sldId id="282"/>
            <p14:sldId id="283"/>
            <p14:sldId id="285"/>
            <p14:sldId id="284"/>
            <p14:sldId id="286"/>
            <p14:sldId id="287"/>
            <p14:sldId id="288"/>
            <p14:sldId id="289"/>
            <p14:sldId id="290"/>
            <p14:sldId id="291"/>
            <p14:sldId id="292"/>
            <p14:sldId id="293"/>
            <p14:sldId id="294"/>
            <p14:sldId id="297"/>
            <p14:sldId id="299"/>
            <p14:sldId id="298"/>
            <p14:sldId id="300"/>
            <p14:sldId id="301"/>
            <p14:sldId id="302"/>
            <p14:sldId id="303"/>
            <p14:sldId id="304"/>
            <p14:sldId id="305"/>
            <p14:sldId id="306"/>
            <p14:sldId id="307"/>
            <p14:sldId id="308"/>
            <p14:sldId id="309"/>
            <p14:sldId id="310"/>
            <p14:sldId id="312"/>
            <p14:sldId id="315"/>
            <p14:sldId id="31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B87A"/>
    <a:srgbClr val="33CC33"/>
    <a:srgbClr val="0000FF"/>
    <a:srgbClr val="0A379A"/>
    <a:srgbClr val="B5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9" d="100"/>
          <a:sy n="79" d="100"/>
        </p:scale>
        <p:origin x="25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4826AD-0F3E-4BE4-98DC-498F16B0930F}" type="datetimeFigureOut">
              <a:rPr lang="en-US" smtClean="0"/>
              <a:t>9/26/2022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E85E4-BF8D-4B1E-B374-D3808613C721}" type="slidenum">
              <a:rPr lang="en-US" smtClean="0"/>
              <a:t>‹#›</a:t>
            </a:fld>
            <a:endParaRPr lang="en-US"/>
          </a:p>
        </p:txBody>
      </p:sp>
    </p:spTree>
    <p:extLst>
      <p:ext uri="{BB962C8B-B14F-4D97-AF65-F5344CB8AC3E}">
        <p14:creationId xmlns:p14="http://schemas.microsoft.com/office/powerpoint/2010/main" val="1916059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557270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2587325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46832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36253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9452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4195255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740283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516992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91521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2476499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355461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6860906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775189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014613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439046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74407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536520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802754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121167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3141390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388513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854526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555650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581475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4124718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610079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2996109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427758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81668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330541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044626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altLang="en-US" smtClean="0"/>
          </a:p>
        </p:txBody>
      </p:sp>
    </p:spTree>
    <p:extLst>
      <p:ext uri="{BB962C8B-B14F-4D97-AF65-F5344CB8AC3E}">
        <p14:creationId xmlns:p14="http://schemas.microsoft.com/office/powerpoint/2010/main" val="1298894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5842641-E603-4876-AD57-ED0059A11970}"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FB8ED1-A70F-4B5C-B073-2364AAB767E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89715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20A281-20C2-4093-869B-E7F00FE8CBBC}"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AC3FCA-1469-4EF7-8BD1-7E0577CAD3C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722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69FD9B-DF76-4B12-A396-77573B9BFEDD}"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E865EE-37F5-4ACD-A7E4-3C2FCC40B5B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213410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5842641-E603-4876-AD57-ED0059A11970}"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FB8ED1-A70F-4B5C-B073-2364AAB767E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65901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BC30CF-D4E8-44F2-B113-885A7CBF0EFB}"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C23676-6AB0-422D-B822-D199435CA44C}"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61678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045D7D-E58E-449D-912F-0240A6B12CE1}"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26C958-AF12-4822-A25D-80376157443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761246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BFF567-A465-41ED-B24B-DED23878F77C}"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89A217-E3F1-4362-8FDB-E9580EDF9A47}"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1957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552660-6F8A-48CD-9662-49F9E3210AB5}" type="datetime1">
              <a:rPr lang="en-US" smtClean="0">
                <a:solidFill>
                  <a:prstClr val="black">
                    <a:tint val="75000"/>
                  </a:prstClr>
                </a:solidFill>
              </a:rPr>
              <a:pPr>
                <a:defRPr/>
              </a:pPr>
              <a:t>9/26/2022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9EDF99E-0744-4D6D-BB7B-958C5A83EEB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2425694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9AF493-C8DD-4E45-9459-A23B104AAE10}" type="datetime1">
              <a:rPr lang="en-US" smtClean="0">
                <a:solidFill>
                  <a:prstClr val="black">
                    <a:tint val="75000"/>
                  </a:prstClr>
                </a:solidFill>
              </a:rPr>
              <a:pPr>
                <a:defRPr/>
              </a:pPr>
              <a:t>9/26/2022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ABD0EAD-F2DC-442B-A042-02FD75BE240D}"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545668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996DE6-AC0C-463D-A1DF-BF1764C4418A}" type="datetime1">
              <a:rPr lang="en-US" smtClean="0">
                <a:solidFill>
                  <a:prstClr val="black">
                    <a:tint val="75000"/>
                  </a:prstClr>
                </a:solidFill>
              </a:rPr>
              <a:pPr>
                <a:defRPr/>
              </a:pPr>
              <a:t>9/26/2022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C30FC57-07FF-41AB-9DF3-D84BEBE1EB6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778695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ECFA0C-62AF-4AB8-A702-AB402A2FAC32}"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760D414-20C2-49C2-843B-14E58CF8266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46683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BC30CF-D4E8-44F2-B113-885A7CBF0EFB}"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C23676-6AB0-422D-B822-D199435CA44C}"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1457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00592B-C179-45DA-9D4D-460341654CDF}"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818707-A41D-4CF6-B8DC-7FBC2A7325B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93064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20A281-20C2-4093-869B-E7F00FE8CBBC}"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AC3FCA-1469-4EF7-8BD1-7E0577CAD3C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08162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69FD9B-DF76-4B12-A396-77573B9BFEDD}"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E865EE-37F5-4ACD-A7E4-3C2FCC40B5B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85687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5842641-E603-4876-AD57-ED0059A11970}"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AFB8ED1-A70F-4B5C-B073-2364AAB767E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5388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6BC30CF-D4E8-44F2-B113-885A7CBF0EFB}"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DC23676-6AB0-422D-B822-D199435CA44C}"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5259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045D7D-E58E-449D-912F-0240A6B12CE1}"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26C958-AF12-4822-A25D-80376157443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34876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BFF567-A465-41ED-B24B-DED23878F77C}"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89A217-E3F1-4362-8FDB-E9580EDF9A47}"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412603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552660-6F8A-48CD-9662-49F9E3210AB5}" type="datetime1">
              <a:rPr lang="en-US" smtClean="0">
                <a:solidFill>
                  <a:prstClr val="black">
                    <a:tint val="75000"/>
                  </a:prstClr>
                </a:solidFill>
              </a:rPr>
              <a:pPr>
                <a:defRPr/>
              </a:pPr>
              <a:t>9/26/2022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9EDF99E-0744-4D6D-BB7B-958C5A83EEB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718804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9AF493-C8DD-4E45-9459-A23B104AAE10}" type="datetime1">
              <a:rPr lang="en-US" smtClean="0">
                <a:solidFill>
                  <a:prstClr val="black">
                    <a:tint val="75000"/>
                  </a:prstClr>
                </a:solidFill>
              </a:rPr>
              <a:pPr>
                <a:defRPr/>
              </a:pPr>
              <a:t>9/26/2022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ABD0EAD-F2DC-442B-A042-02FD75BE240D}"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7886480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996DE6-AC0C-463D-A1DF-BF1764C4418A}" type="datetime1">
              <a:rPr lang="en-US" smtClean="0">
                <a:solidFill>
                  <a:prstClr val="black">
                    <a:tint val="75000"/>
                  </a:prstClr>
                </a:solidFill>
              </a:rPr>
              <a:pPr>
                <a:defRPr/>
              </a:pPr>
              <a:t>9/26/2022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C30FC57-07FF-41AB-9DF3-D84BEBE1EB6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62433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2045D7D-E58E-449D-912F-0240A6B12CE1}"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26C958-AF12-4822-A25D-80376157443A}"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434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ECFA0C-62AF-4AB8-A702-AB402A2FAC32}"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760D414-20C2-49C2-843B-14E58CF8266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23034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00592B-C179-45DA-9D4D-460341654CDF}"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818707-A41D-4CF6-B8DC-7FBC2A7325B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292951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D20A281-20C2-4093-869B-E7F00FE8CBBC}"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BAC3FCA-1469-4EF7-8BD1-7E0577CAD3C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19691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E69FD9B-DF76-4B12-A396-77573B9BFEDD}"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E865EE-37F5-4ACD-A7E4-3C2FCC40B5B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604864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1251720" y="382320"/>
            <a:ext cx="10177920" cy="1491840"/>
          </a:xfrm>
          <a:prstGeom prst="rect">
            <a:avLst/>
          </a:prstGeom>
        </p:spPr>
        <p:txBody>
          <a:bodyPr lIns="0" tIns="0" rIns="0" bIns="0" anchor="ctr">
            <a:noAutofit/>
          </a:bodyPr>
          <a:lstStyle/>
          <a:p>
            <a:endParaRPr lang="en-US" sz="1800" b="0" strike="noStrike" spc="-1">
              <a:solidFill>
                <a:srgbClr val="000000"/>
              </a:solidFill>
              <a:latin typeface="Gill Sans MT"/>
            </a:endParaRPr>
          </a:p>
        </p:txBody>
      </p:sp>
      <p:sp>
        <p:nvSpPr>
          <p:cNvPr id="10" name="PlaceHolder 2"/>
          <p:cNvSpPr>
            <a:spLocks noGrp="1"/>
          </p:cNvSpPr>
          <p:nvPr>
            <p:ph type="subTitle"/>
          </p:nvPr>
        </p:nvSpPr>
        <p:spPr>
          <a:xfrm>
            <a:off x="1251720" y="2286000"/>
            <a:ext cx="10177920" cy="3593160"/>
          </a:xfrm>
          <a:prstGeom prst="rect">
            <a:avLst/>
          </a:prstGeom>
        </p:spPr>
        <p:txBody>
          <a:bodyPr lIns="0" tIns="0" rIns="0" bIns="0" anchor="ctr">
            <a:noAutofit/>
          </a:bodyPr>
          <a:lstStyle/>
          <a:p>
            <a:pPr algn="ctr"/>
            <a:endParaRPr lang="en-US" sz="3200" b="0" strike="noStrike" spc="-1">
              <a:latin typeface="Arial"/>
            </a:endParaRPr>
          </a:p>
        </p:txBody>
      </p:sp>
    </p:spTree>
    <p:extLst>
      <p:ext uri="{BB962C8B-B14F-4D97-AF65-F5344CB8AC3E}">
        <p14:creationId xmlns:p14="http://schemas.microsoft.com/office/powerpoint/2010/main" val="406000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CBFF567-A465-41ED-B24B-DED23878F77C}"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389A217-E3F1-4362-8FDB-E9580EDF9A47}"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157869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552660-6F8A-48CD-9662-49F9E3210AB5}" type="datetime1">
              <a:rPr lang="en-US" smtClean="0">
                <a:solidFill>
                  <a:prstClr val="black">
                    <a:tint val="75000"/>
                  </a:prstClr>
                </a:solidFill>
              </a:rPr>
              <a:pPr>
                <a:defRPr/>
              </a:pPr>
              <a:t>9/26/2022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9EDF99E-0744-4D6D-BB7B-958C5A83EEB1}"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8824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89AF493-C8DD-4E45-9459-A23B104AAE10}" type="datetime1">
              <a:rPr lang="en-US" smtClean="0">
                <a:solidFill>
                  <a:prstClr val="black">
                    <a:tint val="75000"/>
                  </a:prstClr>
                </a:solidFill>
              </a:rPr>
              <a:pPr>
                <a:defRPr/>
              </a:pPr>
              <a:t>9/26/2022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ABD0EAD-F2DC-442B-A042-02FD75BE240D}"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967084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996DE6-AC0C-463D-A1DF-BF1764C4418A}" type="datetime1">
              <a:rPr lang="en-US" smtClean="0">
                <a:solidFill>
                  <a:prstClr val="black">
                    <a:tint val="75000"/>
                  </a:prstClr>
                </a:solidFill>
              </a:rPr>
              <a:pPr>
                <a:defRPr/>
              </a:pPr>
              <a:t>9/26/2022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C30FC57-07FF-41AB-9DF3-D84BEBE1EB6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97605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6ECFA0C-62AF-4AB8-A702-AB402A2FAC32}"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760D414-20C2-49C2-843B-14E58CF8266F}"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574679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600592B-C179-45DA-9D4D-460341654CDF}" type="datetime1">
              <a:rPr lang="en-US" smtClean="0">
                <a:solidFill>
                  <a:prstClr val="black">
                    <a:tint val="75000"/>
                  </a:prstClr>
                </a:solidFill>
              </a:rPr>
              <a:pPr>
                <a:defRPr/>
              </a:pPr>
              <a:t>9/26/2022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E818707-A41D-4CF6-B8DC-7FBC2A7325B4}"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39949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1AB93C1-71C7-4C3B-91F2-53DC26D89299}"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A7612959-D2D3-486A-88DB-BBF02890BCF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24774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1AB93C1-71C7-4C3B-91F2-53DC26D89299}"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A7612959-D2D3-486A-88DB-BBF02890BCF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6843131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B1AB93C1-71C7-4C3B-91F2-53DC26D89299}" type="datetime1">
              <a:rPr lang="en-US" smtClean="0">
                <a:solidFill>
                  <a:prstClr val="black">
                    <a:tint val="75000"/>
                  </a:prstClr>
                </a:solidFill>
              </a:rPr>
              <a:pPr>
                <a:defRPr/>
              </a:pPr>
              <a:t>9/26/2022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A7612959-D2D3-486A-88DB-BBF02890BCF6}" type="slidenum">
              <a:rPr lang="en-US" altLang="en-US" smtClean="0">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3195127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3.xml"/><Relationship Id="rId5" Type="http://schemas.openxmlformats.org/officeDocument/2006/relationships/image" Target="../media/image64.png"/><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4.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70042"/>
            <a:ext cx="9144000" cy="1049337"/>
          </a:xfrm>
        </p:spPr>
        <p:txBody>
          <a:bodyPr rtlCol="0" anchor="t">
            <a:noAutofit/>
          </a:bodyPr>
          <a:lstStyle/>
          <a:p>
            <a:pPr eaLnBrk="1" fontAlgn="auto" hangingPunct="1">
              <a:spcAft>
                <a:spcPts val="0"/>
              </a:spcAft>
              <a:defRPr/>
            </a:pPr>
            <a:r>
              <a:rPr lang="en-US" sz="26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UBND HUYỆN AN DƯƠNG</a:t>
            </a:r>
            <a:r>
              <a:rPr lang="en-US" sz="26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6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7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TRƯỜNG MẦM NON ĐẶNG CƯƠNG</a:t>
            </a:r>
            <a:br>
              <a:rPr lang="en-US" sz="27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7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27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101" name="Subtitle 5"/>
          <p:cNvSpPr txBox="1">
            <a:spLocks noChangeArrowheads="1"/>
          </p:cNvSpPr>
          <p:nvPr/>
        </p:nvSpPr>
        <p:spPr bwMode="auto">
          <a:xfrm>
            <a:off x="2725738" y="6003925"/>
            <a:ext cx="77597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fontAlgn="base">
              <a:lnSpc>
                <a:spcPct val="90000"/>
              </a:lnSpc>
              <a:spcBef>
                <a:spcPts val="1000"/>
              </a:spcBef>
              <a:spcAft>
                <a:spcPct val="0"/>
              </a:spcAft>
            </a:pPr>
            <a:r>
              <a:rPr lang="en-US" altLang="en-US" sz="2800" b="1" i="1">
                <a:latin typeface="Times New Roman" panose="02020603050405020304" pitchFamily="18" charset="0"/>
                <a:cs typeface="Times New Roman" panose="02020603050405020304" pitchFamily="18" charset="0"/>
              </a:rPr>
              <a:t>Đặng Cương, ngày </a:t>
            </a:r>
            <a:r>
              <a:rPr lang="en-US" altLang="en-US" sz="2800" b="1" i="1" smtClean="0">
                <a:latin typeface="Times New Roman" panose="02020603050405020304" pitchFamily="18" charset="0"/>
                <a:cs typeface="Times New Roman" panose="02020603050405020304" pitchFamily="18" charset="0"/>
              </a:rPr>
              <a:t>28 </a:t>
            </a:r>
            <a:r>
              <a:rPr lang="en-US" altLang="en-US" sz="2800" b="1" i="1">
                <a:latin typeface="Times New Roman" panose="02020603050405020304" pitchFamily="18" charset="0"/>
                <a:cs typeface="Times New Roman" panose="02020603050405020304" pitchFamily="18" charset="0"/>
              </a:rPr>
              <a:t>tháng </a:t>
            </a:r>
            <a:r>
              <a:rPr lang="en-US" altLang="en-US" sz="2800" b="1" i="1" smtClean="0">
                <a:latin typeface="Times New Roman" panose="02020603050405020304" pitchFamily="18" charset="0"/>
                <a:cs typeface="Times New Roman" panose="02020603050405020304" pitchFamily="18" charset="0"/>
              </a:rPr>
              <a:t>09 </a:t>
            </a:r>
            <a:r>
              <a:rPr lang="en-US" altLang="en-US" sz="2800" b="1" i="1">
                <a:latin typeface="Times New Roman" panose="02020603050405020304" pitchFamily="18" charset="0"/>
                <a:cs typeface="Times New Roman" panose="02020603050405020304" pitchFamily="18" charset="0"/>
              </a:rPr>
              <a:t>năm 2022</a:t>
            </a:r>
            <a:r>
              <a:rPr lang="en-US" altLang="en-US" sz="2800" b="1">
                <a:cs typeface="Times New Roman" panose="02020603050405020304" pitchFamily="18" charset="0"/>
              </a:rPr>
              <a:t> </a:t>
            </a:r>
            <a:endParaRPr lang="en-US" altLang="en-US" sz="2800"/>
          </a:p>
        </p:txBody>
      </p:sp>
      <p:sp>
        <p:nvSpPr>
          <p:cNvPr id="4099" name="Subtitle 5"/>
          <p:cNvSpPr>
            <a:spLocks noGrp="1" noChangeArrowheads="1"/>
          </p:cNvSpPr>
          <p:nvPr>
            <p:ph type="subTitle" idx="1"/>
          </p:nvPr>
        </p:nvSpPr>
        <p:spPr>
          <a:xfrm>
            <a:off x="1200912" y="1766190"/>
            <a:ext cx="9790176" cy="2541587"/>
          </a:xfrm>
        </p:spPr>
        <p:txBody>
          <a:bodyPr/>
          <a:lstStyle/>
          <a:p>
            <a:r>
              <a:rPr lang="en-US" sz="3200" b="1" smtClean="0">
                <a:solidFill>
                  <a:srgbClr val="FF0000"/>
                </a:solidFill>
                <a:latin typeface="Times New Roman" panose="02020603050405020304" pitchFamily="18" charset="0"/>
                <a:cs typeface="Times New Roman" panose="02020603050405020304" pitchFamily="18" charset="0"/>
              </a:rPr>
              <a:t>BÁO CÁO </a:t>
            </a:r>
          </a:p>
          <a:p>
            <a:r>
              <a:rPr lang="en-US" sz="3200" b="1" smtClean="0">
                <a:solidFill>
                  <a:srgbClr val="FF0000"/>
                </a:solidFill>
                <a:latin typeface="Times New Roman" panose="02020603050405020304" pitchFamily="18" charset="0"/>
                <a:cs typeface="Times New Roman" panose="02020603050405020304" pitchFamily="18" charset="0"/>
              </a:rPr>
              <a:t>KẾT QUẢ </a:t>
            </a:r>
            <a:r>
              <a:rPr lang="vi-VN" sz="3200" b="1" smtClean="0">
                <a:solidFill>
                  <a:srgbClr val="FF0000"/>
                </a:solidFill>
                <a:latin typeface="+mj-lt"/>
              </a:rPr>
              <a:t>NĂM </a:t>
            </a:r>
            <a:r>
              <a:rPr lang="vi-VN" sz="3200" b="1">
                <a:solidFill>
                  <a:srgbClr val="FF0000"/>
                </a:solidFill>
                <a:latin typeface="+mj-lt"/>
              </a:rPr>
              <a:t>HỌC </a:t>
            </a:r>
            <a:r>
              <a:rPr lang="vi-VN" sz="3200" b="1">
                <a:solidFill>
                  <a:srgbClr val="FF0000"/>
                </a:solidFill>
                <a:latin typeface="Times New Roman" panose="02020603050405020304" pitchFamily="18" charset="0"/>
                <a:cs typeface="Times New Roman" panose="02020603050405020304" pitchFamily="18" charset="0"/>
              </a:rPr>
              <a:t>2021 - 20</a:t>
            </a:r>
            <a:r>
              <a:rPr lang="en-US" sz="3200" b="1">
                <a:solidFill>
                  <a:srgbClr val="FF0000"/>
                </a:solidFill>
                <a:latin typeface="Times New Roman" panose="02020603050405020304" pitchFamily="18" charset="0"/>
                <a:cs typeface="Times New Roman" panose="02020603050405020304" pitchFamily="18" charset="0"/>
              </a:rPr>
              <a:t>22</a:t>
            </a:r>
          </a:p>
          <a:p>
            <a:r>
              <a:rPr lang="vi-VN" sz="3200" b="1">
                <a:solidFill>
                  <a:srgbClr val="FF0000"/>
                </a:solidFill>
                <a:latin typeface="Times New Roman" panose="02020603050405020304" pitchFamily="18" charset="0"/>
                <a:cs typeface="Times New Roman" panose="02020603050405020304" pitchFamily="18" charset="0"/>
              </a:rPr>
              <a:t>TRIỂN KHAI NHIỆM </a:t>
            </a:r>
            <a:r>
              <a:rPr lang="en-US" sz="3200" b="1">
                <a:solidFill>
                  <a:srgbClr val="FF0000"/>
                </a:solidFill>
                <a:latin typeface="Times New Roman" panose="02020603050405020304" pitchFamily="18" charset="0"/>
                <a:cs typeface="Times New Roman" panose="02020603050405020304" pitchFamily="18" charset="0"/>
              </a:rPr>
              <a:t>VỤ</a:t>
            </a:r>
            <a:r>
              <a:rPr lang="vi-VN" sz="3200" b="1">
                <a:solidFill>
                  <a:srgbClr val="FF0000"/>
                </a:solidFill>
                <a:latin typeface="Times New Roman" panose="02020603050405020304" pitchFamily="18" charset="0"/>
                <a:cs typeface="Times New Roman" panose="02020603050405020304" pitchFamily="18" charset="0"/>
              </a:rPr>
              <a:t> NĂM HỌC 20</a:t>
            </a:r>
            <a:r>
              <a:rPr lang="en-US" sz="3200" b="1">
                <a:solidFill>
                  <a:srgbClr val="FF0000"/>
                </a:solidFill>
                <a:latin typeface="Times New Roman" panose="02020603050405020304" pitchFamily="18" charset="0"/>
                <a:cs typeface="Times New Roman" panose="02020603050405020304" pitchFamily="18" charset="0"/>
              </a:rPr>
              <a:t>22</a:t>
            </a:r>
            <a:r>
              <a:rPr lang="vi-VN" sz="3200" b="1">
                <a:solidFill>
                  <a:srgbClr val="FF0000"/>
                </a:solidFill>
                <a:latin typeface="Times New Roman" panose="02020603050405020304" pitchFamily="18" charset="0"/>
                <a:cs typeface="Times New Roman" panose="02020603050405020304" pitchFamily="18" charset="0"/>
              </a:rPr>
              <a:t> - 20</a:t>
            </a:r>
            <a:r>
              <a:rPr lang="en-US" sz="3200" b="1">
                <a:solidFill>
                  <a:srgbClr val="FF0000"/>
                </a:solidFill>
                <a:latin typeface="Times New Roman" panose="02020603050405020304" pitchFamily="18" charset="0"/>
                <a:cs typeface="Times New Roman" panose="02020603050405020304" pitchFamily="18" charset="0"/>
              </a:rPr>
              <a:t>23</a:t>
            </a:r>
          </a:p>
        </p:txBody>
      </p:sp>
    </p:spTree>
    <p:extLst>
      <p:ext uri="{BB962C8B-B14F-4D97-AF65-F5344CB8AC3E}">
        <p14:creationId xmlns:p14="http://schemas.microsoft.com/office/powerpoint/2010/main" val="20821882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4099">
                                            <p:txEl>
                                              <p:pRg st="0" end="0"/>
                                            </p:txEl>
                                          </p:spTgt>
                                        </p:tgtEl>
                                        <p:attrNameLst>
                                          <p:attrName>style.visibility</p:attrName>
                                        </p:attrNameLst>
                                      </p:cBhvr>
                                      <p:to>
                                        <p:strVal val="visible"/>
                                      </p:to>
                                    </p:set>
                                    <p:animEffect transition="in" filter="barn(inVertical)">
                                      <p:cBhvr>
                                        <p:cTn id="10" dur="500"/>
                                        <p:tgtEl>
                                          <p:spTgt spid="4099">
                                            <p:txEl>
                                              <p:pRg st="0" end="0"/>
                                            </p:txEl>
                                          </p:spTgt>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099">
                                            <p:txEl>
                                              <p:pRg st="1" end="1"/>
                                            </p:txEl>
                                          </p:spTgt>
                                        </p:tgtEl>
                                        <p:attrNameLst>
                                          <p:attrName>style.visibility</p:attrName>
                                        </p:attrNameLst>
                                      </p:cBhvr>
                                      <p:to>
                                        <p:strVal val="visible"/>
                                      </p:to>
                                    </p:set>
                                    <p:animEffect transition="in" filter="barn(inVertical)">
                                      <p:cBhvr>
                                        <p:cTn id="14" dur="500"/>
                                        <p:tgtEl>
                                          <p:spTgt spid="4099">
                                            <p:txEl>
                                              <p:pRg st="1" end="1"/>
                                            </p:txEl>
                                          </p:spTgt>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099">
                                            <p:txEl>
                                              <p:pRg st="2" end="2"/>
                                            </p:txEl>
                                          </p:spTgt>
                                        </p:tgtEl>
                                        <p:attrNameLst>
                                          <p:attrName>style.visibility</p:attrName>
                                        </p:attrNameLst>
                                      </p:cBhvr>
                                      <p:to>
                                        <p:strVal val="visible"/>
                                      </p:to>
                                    </p:set>
                                    <p:animEffect transition="in" filter="barn(inVertical)">
                                      <p:cBhvr>
                                        <p:cTn id="18" dur="500"/>
                                        <p:tgtEl>
                                          <p:spTgt spid="4099">
                                            <p:txEl>
                                              <p:pRg st="2" end="2"/>
                                            </p:txEl>
                                          </p:spTgt>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barn(inVertical)">
                                      <p:cBhvr>
                                        <p:cTn id="22" dur="500"/>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01" grpId="0"/>
      <p:bldP spid="4099"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smtClean="0">
                <a:latin typeface="Times New Roman" panose="02020603050405020304" pitchFamily="18" charset="0"/>
                <a:cs typeface="Times New Roman" panose="02020603050405020304" pitchFamily="18" charset="0"/>
              </a:rPr>
              <a:t>5.3: </a:t>
            </a:r>
            <a:r>
              <a:rPr lang="en-US" sz="2400" b="1" i="1" smtClean="0">
                <a:latin typeface="Times New Roman" panose="02020603050405020304" pitchFamily="18" charset="0"/>
                <a:cs typeface="Times New Roman" panose="02020603050405020304" pitchFamily="18" charset="0"/>
              </a:rPr>
              <a:t>Đổi mới hoạt động CSGD, nâng cao chất lượng thực hiện Chương trình GDMN</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Rectangle 2"/>
          <p:cNvSpPr/>
          <p:nvPr/>
        </p:nvSpPr>
        <p:spPr>
          <a:xfrm>
            <a:off x="112295" y="1286070"/>
            <a:ext cx="11583836" cy="1200329"/>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sz="2400">
                <a:latin typeface="Times New Roman" panose="02020603050405020304" pitchFamily="18" charset="0"/>
                <a:cs typeface="Times New Roman" panose="02020603050405020304" pitchFamily="18" charset="0"/>
              </a:rPr>
              <a:t>Đội ngũ giáo viên luôn tích cực đổi mới, sáng tạo trong xây dựng kế hoạch và thực hiện chương trình </a:t>
            </a:r>
            <a:r>
              <a:rPr lang="en-US" sz="2400" smtClean="0">
                <a:latin typeface="Times New Roman" panose="02020603050405020304" pitchFamily="18" charset="0"/>
                <a:cs typeface="Times New Roman" panose="02020603050405020304" pitchFamily="18" charset="0"/>
              </a:rPr>
              <a:t>GDMN, </a:t>
            </a:r>
            <a:r>
              <a:rPr lang="en-US" sz="2400">
                <a:latin typeface="Times New Roman" panose="02020603050405020304" pitchFamily="18" charset="0"/>
                <a:cs typeface="Times New Roman" panose="02020603050405020304" pitchFamily="18" charset="0"/>
              </a:rPr>
              <a:t>n</a:t>
            </a:r>
            <a:r>
              <a:rPr lang="en-US" sz="2400" smtClean="0">
                <a:latin typeface="Times New Roman" panose="02020603050405020304" pitchFamily="18" charset="0"/>
                <a:cs typeface="Times New Roman" panose="02020603050405020304" pitchFamily="18" charset="0"/>
              </a:rPr>
              <a:t>ăm </a:t>
            </a:r>
            <a:r>
              <a:rPr lang="en-US" sz="2400">
                <a:latin typeface="Times New Roman" panose="02020603050405020304" pitchFamily="18" charset="0"/>
                <a:cs typeface="Times New Roman" panose="02020603050405020304" pitchFamily="18" charset="0"/>
              </a:rPr>
              <a:t>học qua, trường có 7 giáo viên tham gia thi “Giáo viên dạy giỏi” cấp Huyện xếp loại </a:t>
            </a:r>
            <a:r>
              <a:rPr lang="en-US" sz="2400" smtClean="0">
                <a:latin typeface="Times New Roman" panose="02020603050405020304" pitchFamily="18" charset="0"/>
                <a:cs typeface="Times New Roman" panose="02020603050405020304" pitchFamily="18" charset="0"/>
              </a:rPr>
              <a:t>Giỏi. </a:t>
            </a:r>
            <a:r>
              <a:rPr lang="en-US" sz="2400">
                <a:latin typeface="Times New Roman" panose="02020603050405020304" pitchFamily="18" charset="0"/>
                <a:cs typeface="Times New Roman" panose="02020603050405020304" pitchFamily="18" charset="0"/>
              </a:rPr>
              <a:t>2 giáo viên thi “Giáo viên dạy giỏi” cấp Thành phố đạt loại Giỏi</a:t>
            </a:r>
          </a:p>
        </p:txBody>
      </p:sp>
      <p:pic>
        <p:nvPicPr>
          <p:cNvPr id="4" name="Picture 3"/>
          <p:cNvPicPr>
            <a:picLocks noChangeAspect="1"/>
          </p:cNvPicPr>
          <p:nvPr/>
        </p:nvPicPr>
        <p:blipFill rotWithShape="1">
          <a:blip r:embed="rId3"/>
          <a:srcRect b="17642"/>
          <a:stretch/>
        </p:blipFill>
        <p:spPr>
          <a:xfrm>
            <a:off x="176712" y="2709606"/>
            <a:ext cx="5841322" cy="3791277"/>
          </a:xfrm>
          <a:prstGeom prst="rect">
            <a:avLst/>
          </a:prstGeom>
        </p:spPr>
      </p:pic>
      <p:pic>
        <p:nvPicPr>
          <p:cNvPr id="6" name="Picture 5"/>
          <p:cNvPicPr>
            <a:picLocks noChangeAspect="1"/>
          </p:cNvPicPr>
          <p:nvPr/>
        </p:nvPicPr>
        <p:blipFill>
          <a:blip r:embed="rId4"/>
          <a:stretch>
            <a:fillRect/>
          </a:stretch>
        </p:blipFill>
        <p:spPr>
          <a:xfrm>
            <a:off x="6574854" y="2709606"/>
            <a:ext cx="5060325" cy="3791278"/>
          </a:xfrm>
          <a:prstGeom prst="rect">
            <a:avLst/>
          </a:prstGeom>
        </p:spPr>
      </p:pic>
    </p:spTree>
    <p:extLst>
      <p:ext uri="{BB962C8B-B14F-4D97-AF65-F5344CB8AC3E}">
        <p14:creationId xmlns:p14="http://schemas.microsoft.com/office/powerpoint/2010/main" val="38980324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5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smtClean="0">
                <a:latin typeface="Times New Roman" panose="02020603050405020304" pitchFamily="18" charset="0"/>
                <a:cs typeface="Times New Roman" panose="02020603050405020304" pitchFamily="18" charset="0"/>
              </a:rPr>
              <a:t>5.3 </a:t>
            </a:r>
            <a:r>
              <a:rPr lang="en-US" sz="2400" b="1" i="1" smtClean="0">
                <a:latin typeface="Times New Roman" panose="02020603050405020304" pitchFamily="18" charset="0"/>
                <a:cs typeface="Times New Roman" panose="02020603050405020304" pitchFamily="18" charset="0"/>
              </a:rPr>
              <a:t>Đổi mới hoạt động CSGD, nâng cao chất lượng thực hiện Chương trình GDMN</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pic>
        <p:nvPicPr>
          <p:cNvPr id="2052" name="Picture 4" descr="https://f7-zpcloud.zdn.vn/410915418866359862/0309dffce21626487f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30" y="1853208"/>
            <a:ext cx="5426982" cy="406598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9" name="Picture 8"/>
          <p:cNvPicPr>
            <a:picLocks noChangeAspect="1"/>
          </p:cNvPicPr>
          <p:nvPr/>
        </p:nvPicPr>
        <p:blipFill>
          <a:blip r:embed="rId4"/>
          <a:stretch>
            <a:fillRect/>
          </a:stretch>
        </p:blipFill>
        <p:spPr>
          <a:xfrm>
            <a:off x="6152147" y="1853208"/>
            <a:ext cx="5393264" cy="41820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9261227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barn(inVertical)">
                                      <p:cBhvr>
                                        <p:cTn id="11" dur="500"/>
                                        <p:tgtEl>
                                          <p:spTgt spid="2052"/>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6" y="114300"/>
            <a:ext cx="11287225"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i="1">
                <a:latin typeface="Times New Roman" panose="02020603050405020304" pitchFamily="18" charset="0"/>
                <a:cs typeface="Times New Roman" panose="02020603050405020304" pitchFamily="18" charset="0"/>
              </a:rPr>
              <a:t> </a:t>
            </a:r>
            <a:r>
              <a:rPr lang="en-US" sz="2400" b="1" i="1">
                <a:latin typeface="Times New Roman" panose="02020603050405020304" pitchFamily="18" charset="0"/>
                <a:cs typeface="Times New Roman" panose="02020603050405020304" pitchFamily="18" charset="0"/>
              </a:rPr>
              <a:t>6. Tăng cường đầu tư cơ sở vật chất, thiết bị GDMN: </a:t>
            </a:r>
            <a:r>
              <a:rPr lang="en-US" sz="2400" b="1" i="1" smtClean="0">
                <a:latin typeface="Times New Roman" panose="02020603050405020304" pitchFamily="18" charset="0"/>
                <a:cs typeface="Times New Roman" panose="02020603050405020304" pitchFamily="18" charset="0"/>
              </a:rPr>
              <a:t>đẩy </a:t>
            </a:r>
            <a:r>
              <a:rPr lang="en-US" sz="2400" b="1" i="1">
                <a:latin typeface="Times New Roman" panose="02020603050405020304" pitchFamily="18" charset="0"/>
                <a:cs typeface="Times New Roman" panose="02020603050405020304" pitchFamily="18" charset="0"/>
              </a:rPr>
              <a:t>mạnh xây dựng </a:t>
            </a:r>
            <a:endParaRPr lang="en-US" sz="2400" b="1" i="1" smtClean="0">
              <a:latin typeface="Times New Roman" panose="02020603050405020304" pitchFamily="18" charset="0"/>
              <a:cs typeface="Times New Roman" panose="02020603050405020304" pitchFamily="18" charset="0"/>
            </a:endParaRPr>
          </a:p>
          <a:p>
            <a:r>
              <a:rPr lang="en-US" sz="2400" b="1" i="1" smtClean="0">
                <a:latin typeface="Times New Roman" panose="02020603050405020304" pitchFamily="18" charset="0"/>
                <a:cs typeface="Times New Roman" panose="02020603050405020304" pitchFamily="18" charset="0"/>
              </a:rPr>
              <a:t>trường </a:t>
            </a:r>
            <a:r>
              <a:rPr lang="en-US" sz="2400" b="1" i="1">
                <a:latin typeface="Times New Roman" panose="02020603050405020304" pitchFamily="18" charset="0"/>
                <a:cs typeface="Times New Roman" panose="02020603050405020304" pitchFamily="18" charset="0"/>
              </a:rPr>
              <a:t>mầm non đạt chuẩn Quốc gia và công tác kiểm định chất lượng GDMN</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341375" y="1316735"/>
            <a:ext cx="5429837" cy="1546385"/>
          </a:xfrm>
          <a:prstGeom prst="wedgeEllipseCallout">
            <a:avLst>
              <a:gd name="adj1" fmla="val -2482"/>
              <a:gd name="adj2" fmla="val 70878"/>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- 100% lớp có đủ máy tính nối mạng Internet. </a:t>
            </a:r>
            <a:r>
              <a:rPr lang="en-US" sz="2400">
                <a:solidFill>
                  <a:schemeClr val="tx1"/>
                </a:solidFill>
                <a:latin typeface="Times New Roman" panose="02020603050405020304" pitchFamily="18" charset="0"/>
                <a:cs typeface="Times New Roman" panose="02020603050405020304" pitchFamily="18" charset="0"/>
              </a:rPr>
              <a:t>có đủ đồ dùng đồ chơi theo  qui định</a:t>
            </a:r>
            <a:endParaRPr lang="en-US" sz="24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 name="Oval Callout 11"/>
          <p:cNvSpPr/>
          <p:nvPr/>
        </p:nvSpPr>
        <p:spPr>
          <a:xfrm>
            <a:off x="6266688" y="1316735"/>
            <a:ext cx="5515581" cy="1546385"/>
          </a:xfrm>
          <a:prstGeom prst="wedgeEllipseCallout">
            <a:avLst>
              <a:gd name="adj1" fmla="val -1463"/>
              <a:gd name="adj2" fmla="val 72817"/>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latin typeface="Times New Roman" panose="02020603050405020304" pitchFamily="18" charset="0"/>
                <a:cs typeface="Times New Roman" panose="02020603050405020304" pitchFamily="18" charset="0"/>
              </a:rPr>
              <a:t>- Đầu tư trang thiết bị, văn phòng phẩm, đầu tư đồ dùng vệ sinh </a:t>
            </a:r>
            <a:r>
              <a:rPr lang="en-US" sz="2400" smtClean="0">
                <a:solidFill>
                  <a:schemeClr val="tx1"/>
                </a:solidFill>
                <a:latin typeface="Times New Roman" panose="02020603050405020304" pitchFamily="18" charset="0"/>
                <a:cs typeface="Times New Roman" panose="02020603050405020304" pitchFamily="18" charset="0"/>
              </a:rPr>
              <a:t>CSND đầy </a:t>
            </a:r>
            <a:r>
              <a:rPr lang="en-US" sz="2400">
                <a:solidFill>
                  <a:schemeClr val="tx1"/>
                </a:solidFill>
                <a:latin typeface="Times New Roman" panose="02020603050405020304" pitchFamily="18" charset="0"/>
                <a:cs typeface="Times New Roman" panose="02020603050405020304" pitchFamily="18" charset="0"/>
              </a:rPr>
              <a:t>đủ.</a:t>
            </a:r>
          </a:p>
        </p:txBody>
      </p:sp>
      <p:pic>
        <p:nvPicPr>
          <p:cNvPr id="2" name="Picture 1"/>
          <p:cNvPicPr>
            <a:picLocks noChangeAspect="1"/>
          </p:cNvPicPr>
          <p:nvPr/>
        </p:nvPicPr>
        <p:blipFill>
          <a:blip r:embed="rId3"/>
          <a:stretch>
            <a:fillRect/>
          </a:stretch>
        </p:blipFill>
        <p:spPr>
          <a:xfrm>
            <a:off x="229797" y="3265455"/>
            <a:ext cx="5652991" cy="3305331"/>
          </a:xfrm>
          <a:prstGeom prst="roundRect">
            <a:avLst>
              <a:gd name="adj" fmla="val 16667"/>
            </a:avLst>
          </a:prstGeom>
          <a:ln w="5715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6266688" y="3332910"/>
            <a:ext cx="5636302" cy="3170420"/>
          </a:xfrm>
          <a:prstGeom prst="roundRect">
            <a:avLst>
              <a:gd name="adj" fmla="val 16667"/>
            </a:avLst>
          </a:prstGeom>
          <a:ln w="5715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20903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par>
                          <p:cTn id="18" fill="hold">
                            <p:stCondLst>
                              <p:cond delay="3500"/>
                            </p:stCondLst>
                            <p:childTnLst>
                              <p:par>
                                <p:cTn id="19" presetID="16" presetClass="entr" presetSubtype="2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ircle(in)">
                                      <p:cBhvr>
                                        <p:cTn id="2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22270" y="196138"/>
            <a:ext cx="8802623" cy="4953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800" i="1">
                <a:latin typeface="Times New Roman" panose="02020603050405020304" pitchFamily="18" charset="0"/>
                <a:cs typeface="Times New Roman" panose="02020603050405020304" pitchFamily="18" charset="0"/>
              </a:rPr>
              <a:t> </a:t>
            </a:r>
            <a:r>
              <a:rPr lang="en-US" sz="2800" b="1" i="1">
                <a:latin typeface="Times New Roman" panose="02020603050405020304" pitchFamily="18" charset="0"/>
                <a:cs typeface="Times New Roman" panose="02020603050405020304" pitchFamily="18" charset="0"/>
              </a:rPr>
              <a:t>7. Phát triển đội ngũ cán bộ quản lý, giáo viên, nhân viên</a:t>
            </a:r>
            <a:r>
              <a:rPr lang="en-US" sz="2800" b="1">
                <a:latin typeface="Times New Roman" panose="02020603050405020304" pitchFamily="18" charset="0"/>
                <a:cs typeface="Times New Roman" panose="02020603050405020304" pitchFamily="18" charset="0"/>
              </a:rPr>
              <a:t> </a:t>
            </a: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grpSp>
        <p:nvGrpSpPr>
          <p:cNvPr id="11" name="Group 10"/>
          <p:cNvGrpSpPr/>
          <p:nvPr/>
        </p:nvGrpSpPr>
        <p:grpSpPr>
          <a:xfrm>
            <a:off x="322270" y="1133906"/>
            <a:ext cx="11659754" cy="1304839"/>
            <a:chOff x="420734" y="1322465"/>
            <a:chExt cx="7977371" cy="482962"/>
          </a:xfrm>
        </p:grpSpPr>
        <p:sp>
          <p:nvSpPr>
            <p:cNvPr id="5" name="Chevron 4"/>
            <p:cNvSpPr/>
            <p:nvPr/>
          </p:nvSpPr>
          <p:spPr>
            <a:xfrm>
              <a:off x="420734" y="1413421"/>
              <a:ext cx="368365" cy="274568"/>
            </a:xfrm>
            <a:prstGeom prst="chevr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Pentagon 5"/>
            <p:cNvSpPr/>
            <p:nvPr/>
          </p:nvSpPr>
          <p:spPr>
            <a:xfrm>
              <a:off x="789099" y="1322465"/>
              <a:ext cx="7609006" cy="482962"/>
            </a:xfrm>
            <a:prstGeom prst="homePlat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800" smtClean="0">
                <a:solidFill>
                  <a:schemeClr val="tx1"/>
                </a:solidFill>
                <a:latin typeface="Times New Roman" panose="02020603050405020304" pitchFamily="18" charset="0"/>
                <a:cs typeface="Times New Roman" panose="02020603050405020304" pitchFamily="18" charset="0"/>
              </a:endParaRPr>
            </a:p>
            <a:p>
              <a:endParaRPr lang="en-US" sz="800">
                <a:solidFill>
                  <a:schemeClr val="tx1"/>
                </a:solidFill>
                <a:latin typeface="Times New Roman" panose="02020603050405020304" pitchFamily="18" charset="0"/>
                <a:cs typeface="Times New Roman" panose="02020603050405020304" pitchFamily="18" charset="0"/>
              </a:endParaRPr>
            </a:p>
            <a:p>
              <a:endParaRPr lang="en-US" sz="800" smtClean="0">
                <a:solidFill>
                  <a:schemeClr val="tx1"/>
                </a:solidFill>
                <a:latin typeface="Times New Roman" panose="02020603050405020304" pitchFamily="18" charset="0"/>
                <a:cs typeface="Times New Roman" panose="02020603050405020304" pitchFamily="18" charset="0"/>
              </a:endParaRPr>
            </a:p>
            <a:p>
              <a:r>
                <a:rPr lang="en-US" sz="2400" smtClean="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Công tác thực hiện chính sách cho giáo viên, nhân </a:t>
              </a:r>
              <a:r>
                <a:rPr lang="en-US" sz="2400" smtClean="0">
                  <a:solidFill>
                    <a:schemeClr val="tx1"/>
                  </a:solidFill>
                  <a:latin typeface="Times New Roman" panose="02020603050405020304" pitchFamily="18" charset="0"/>
                  <a:cs typeface="Times New Roman" panose="02020603050405020304" pitchFamily="18" charset="0"/>
                </a:rPr>
                <a:t>viên: </a:t>
              </a:r>
              <a:r>
                <a:rPr lang="en-US" sz="2400" smtClean="0">
                  <a:solidFill>
                    <a:srgbClr val="000000"/>
                  </a:solidFill>
                  <a:latin typeface="Times New Roman" panose="02020603050405020304" pitchFamily="18" charset="0"/>
                  <a:ea typeface="Courier New" panose="02070309020205020404" pitchFamily="49" charset="0"/>
                </a:rPr>
                <a:t>phân </a:t>
              </a:r>
              <a:r>
                <a:rPr lang="en-US" sz="2400">
                  <a:solidFill>
                    <a:srgbClr val="000000"/>
                  </a:solidFill>
                  <a:latin typeface="Times New Roman" panose="02020603050405020304" pitchFamily="18" charset="0"/>
                  <a:ea typeface="Courier New" panose="02070309020205020404" pitchFamily="49" charset="0"/>
                </a:rPr>
                <a:t>công đủ giáo viên 2 cô/ lớp, trả lương </a:t>
              </a:r>
              <a:r>
                <a:rPr lang="en-US" sz="2400" smtClean="0">
                  <a:solidFill>
                    <a:srgbClr val="000000"/>
                  </a:solidFill>
                  <a:latin typeface="Times New Roman" panose="02020603050405020304" pitchFamily="18" charset="0"/>
                  <a:ea typeface="Courier New" panose="02070309020205020404" pitchFamily="49" charset="0"/>
                </a:rPr>
                <a:t>GV theo </a:t>
              </a:r>
              <a:r>
                <a:rPr lang="en-US" sz="2400">
                  <a:solidFill>
                    <a:srgbClr val="000000"/>
                  </a:solidFill>
                  <a:latin typeface="Times New Roman" panose="02020603050405020304" pitchFamily="18" charset="0"/>
                  <a:ea typeface="Courier New" panose="02070309020205020404" pitchFamily="49" charset="0"/>
                </a:rPr>
                <a:t>thang bảng lương. Hợp đồng đủ số nhân viên nấu ăn theo qui định chi trả lương theo mức lương tối thiểu vùng </a:t>
              </a:r>
              <a:r>
                <a:rPr lang="en-US" sz="2400" smtClean="0">
                  <a:solidFill>
                    <a:srgbClr val="000000"/>
                  </a:solidFill>
                  <a:latin typeface="Times New Roman" panose="02020603050405020304" pitchFamily="18" charset="0"/>
                  <a:ea typeface="Courier New" panose="02070309020205020404" pitchFamily="49" charset="0"/>
                </a:rPr>
                <a:t>và </a:t>
              </a:r>
              <a:r>
                <a:rPr lang="en-US" sz="2400">
                  <a:solidFill>
                    <a:srgbClr val="000000"/>
                  </a:solidFill>
                  <a:latin typeface="Times New Roman" panose="02020603050405020304" pitchFamily="18" charset="0"/>
                  <a:ea typeface="Courier New" panose="02070309020205020404" pitchFamily="49" charset="0"/>
                </a:rPr>
                <a:t>chế độ thỏa thuận khác</a:t>
              </a:r>
              <a:endParaRPr lang="en-US" sz="2400"/>
            </a:p>
            <a:p>
              <a:r>
                <a:rPr lang="en-US" sz="2400" smtClean="0">
                  <a:solidFill>
                    <a:schemeClr val="tx1"/>
                  </a:solidFill>
                  <a:latin typeface="Times New Roman" panose="02020603050405020304" pitchFamily="18" charset="0"/>
                  <a:cs typeface="Times New Roman" panose="02020603050405020304" pitchFamily="18" charset="0"/>
                </a:rPr>
                <a:t> </a:t>
              </a:r>
              <a:endParaRPr lang="en-US" sz="240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3"/>
          <a:stretch>
            <a:fillRect/>
          </a:stretch>
        </p:blipFill>
        <p:spPr>
          <a:xfrm>
            <a:off x="6431473" y="2675190"/>
            <a:ext cx="5006714" cy="3726859"/>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pic>
        <p:nvPicPr>
          <p:cNvPr id="3" name="Picture 2"/>
          <p:cNvPicPr>
            <a:picLocks noChangeAspect="1"/>
          </p:cNvPicPr>
          <p:nvPr/>
        </p:nvPicPr>
        <p:blipFill>
          <a:blip r:embed="rId4"/>
          <a:stretch>
            <a:fillRect/>
          </a:stretch>
        </p:blipFill>
        <p:spPr>
          <a:xfrm>
            <a:off x="591472" y="2722276"/>
            <a:ext cx="5189411" cy="3679773"/>
          </a:xfrm>
          <a:prstGeom prst="roundRect">
            <a:avLst>
              <a:gd name="adj" fmla="val 16667"/>
            </a:avLst>
          </a:prstGeom>
          <a:ln>
            <a:solidFill>
              <a:srgbClr val="C000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4625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in)">
                                      <p:cBhvr>
                                        <p:cTn id="11" dur="2000"/>
                                        <p:tgtEl>
                                          <p:spTgt spid="11"/>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4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31648" y="310134"/>
            <a:ext cx="11070335" cy="8001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i="1">
                <a:latin typeface="Times New Roman" panose="02020603050405020304" pitchFamily="18" charset="0"/>
                <a:cs typeface="Times New Roman" panose="02020603050405020304" pitchFamily="18" charset="0"/>
              </a:rPr>
              <a:t> </a:t>
            </a:r>
            <a:endParaRPr lang="en-US" sz="800" i="1" smtClean="0">
              <a:latin typeface="Times New Roman" panose="02020603050405020304" pitchFamily="18" charset="0"/>
              <a:cs typeface="Times New Roman" panose="02020603050405020304" pitchFamily="18" charset="0"/>
            </a:endParaRPr>
          </a:p>
          <a:p>
            <a:r>
              <a:rPr lang="en-US" sz="2400" b="1" i="1" smtClean="0">
                <a:latin typeface="Times New Roman" panose="02020603050405020304" pitchFamily="18" charset="0"/>
                <a:cs typeface="Times New Roman" panose="02020603050405020304" pitchFamily="18" charset="0"/>
              </a:rPr>
              <a:t>7</a:t>
            </a:r>
            <a:r>
              <a:rPr lang="en-US" sz="2400" b="1" i="1">
                <a:latin typeface="Times New Roman" panose="02020603050405020304" pitchFamily="18" charset="0"/>
                <a:cs typeface="Times New Roman" panose="02020603050405020304" pitchFamily="18" charset="0"/>
              </a:rPr>
              <a:t>. Phát triển đội ngũ cán bộ quản lý, giáo viên, nhân </a:t>
            </a:r>
            <a:r>
              <a:rPr lang="en-US" sz="2400" b="1" i="1" smtClean="0">
                <a:latin typeface="Times New Roman" panose="02020603050405020304" pitchFamily="18" charset="0"/>
                <a:cs typeface="Times New Roman" panose="02020603050405020304" pitchFamily="18" charset="0"/>
              </a:rPr>
              <a:t>viên: </a:t>
            </a:r>
          </a:p>
          <a:p>
            <a:r>
              <a:rPr lang="en-US" sz="2400" b="1"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Công tác xây dựng và nâng cao chất lượng đội ngũ:</a:t>
            </a:r>
          </a:p>
          <a:p>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8" name="Snip Single Corner Rectangle 7"/>
          <p:cNvSpPr/>
          <p:nvPr/>
        </p:nvSpPr>
        <p:spPr>
          <a:xfrm>
            <a:off x="231648" y="1367790"/>
            <a:ext cx="5771216" cy="1330440"/>
          </a:xfrm>
          <a:prstGeom prst="snip1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smtClean="0">
                <a:solidFill>
                  <a:schemeClr val="tx1"/>
                </a:solidFill>
                <a:latin typeface="Times New Roman" panose="02020603050405020304" pitchFamily="18" charset="0"/>
                <a:cs typeface="Times New Roman" panose="02020603050405020304" pitchFamily="18" charset="0"/>
              </a:rPr>
              <a:t>100</a:t>
            </a:r>
            <a:r>
              <a:rPr lang="en-US" sz="2200">
                <a:solidFill>
                  <a:schemeClr val="tx1"/>
                </a:solidFill>
                <a:latin typeface="Times New Roman" panose="02020603050405020304" pitchFamily="18" charset="0"/>
                <a:cs typeface="Times New Roman" panose="02020603050405020304" pitchFamily="18" charset="0"/>
              </a:rPr>
              <a:t>% giáo viên xây dựng kế hoạch và tham gia học bồi dưỡng thường xuyên tự giác</a:t>
            </a:r>
            <a:r>
              <a:rPr lang="en-US" sz="2200" smtClean="0">
                <a:solidFill>
                  <a:schemeClr val="tx1"/>
                </a:solidFill>
                <a:latin typeface="Times New Roman" panose="02020603050405020304" pitchFamily="18" charset="0"/>
                <a:cs typeface="Times New Roman" panose="02020603050405020304" pitchFamily="18" charset="0"/>
              </a:rPr>
              <a:t>.</a:t>
            </a:r>
            <a:r>
              <a:rPr lang="en-US"/>
              <a:t> </a:t>
            </a:r>
            <a:r>
              <a:rPr lang="en-US" sz="2200">
                <a:solidFill>
                  <a:schemeClr val="tx1"/>
                </a:solidFill>
                <a:latin typeface="Times New Roman" panose="02020603050405020304" pitchFamily="18" charset="0"/>
                <a:cs typeface="Times New Roman" panose="02020603050405020304" pitchFamily="18" charset="0"/>
              </a:rPr>
              <a:t>Trường đã cử CBQL- giáo viên cốt cán đi học tập huấn các lớp bồi dưỡng do PGD tổ chức</a:t>
            </a:r>
          </a:p>
        </p:txBody>
      </p:sp>
      <p:sp>
        <p:nvSpPr>
          <p:cNvPr id="10" name="Snip Single Corner Rectangle 9"/>
          <p:cNvSpPr/>
          <p:nvPr/>
        </p:nvSpPr>
        <p:spPr>
          <a:xfrm>
            <a:off x="6607466" y="1367790"/>
            <a:ext cx="4979931" cy="1330440"/>
          </a:xfrm>
          <a:prstGeom prst="snip1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latin typeface="Times New Roman" panose="02020603050405020304" pitchFamily="18" charset="0"/>
                <a:cs typeface="Times New Roman" panose="02020603050405020304" pitchFamily="18" charset="0"/>
              </a:rPr>
              <a:t>Tổ chức 8 lớp bồi dưỡng chuyên môn tại trường. Công tác bồi dưỡng chuyên môn có hiệu quả.</a:t>
            </a:r>
          </a:p>
        </p:txBody>
      </p:sp>
      <p:pic>
        <p:nvPicPr>
          <p:cNvPr id="5" name="Picture 4"/>
          <p:cNvPicPr>
            <a:picLocks noChangeAspect="1"/>
          </p:cNvPicPr>
          <p:nvPr/>
        </p:nvPicPr>
        <p:blipFill>
          <a:blip r:embed="rId3"/>
          <a:stretch>
            <a:fillRect/>
          </a:stretch>
        </p:blipFill>
        <p:spPr>
          <a:xfrm>
            <a:off x="231647" y="3096634"/>
            <a:ext cx="5854360" cy="336296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6460761" y="3096634"/>
            <a:ext cx="5126636" cy="3362961"/>
          </a:xfrm>
          <a:prstGeom prst="rect">
            <a:avLst/>
          </a:prstGeom>
        </p:spPr>
      </p:pic>
    </p:spTree>
    <p:extLst>
      <p:ext uri="{BB962C8B-B14F-4D97-AF65-F5344CB8AC3E}">
        <p14:creationId xmlns:p14="http://schemas.microsoft.com/office/powerpoint/2010/main" val="21740375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3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par>
                          <p:cTn id="15" fill="hold">
                            <p:stCondLst>
                              <p:cond delay="3000"/>
                            </p:stCondLst>
                            <p:childTnLst>
                              <p:par>
                                <p:cTn id="16" presetID="6" presetClass="entr" presetSubtype="16"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par>
                          <p:cTn id="19" fill="hold">
                            <p:stCondLst>
                              <p:cond delay="5000"/>
                            </p:stCondLst>
                            <p:childTnLst>
                              <p:par>
                                <p:cTn id="20" presetID="3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par>
                          <p:cTn id="26" fill="hold">
                            <p:stCondLst>
                              <p:cond delay="6000"/>
                            </p:stCondLst>
                            <p:childTnLst>
                              <p:par>
                                <p:cTn id="27" presetID="6" presetClass="entr" presetSubtype="16"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circle(in)">
                                      <p:cBhvr>
                                        <p:cTn id="2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31648" y="310134"/>
            <a:ext cx="11400718" cy="8001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i="1" smtClean="0">
                <a:latin typeface="Times New Roman" panose="02020603050405020304" pitchFamily="18" charset="0"/>
                <a:cs typeface="Times New Roman" panose="02020603050405020304" pitchFamily="18" charset="0"/>
              </a:rPr>
              <a:t> </a:t>
            </a:r>
            <a:endParaRPr lang="en-US" sz="800" i="1" smtClean="0">
              <a:latin typeface="Times New Roman" panose="02020603050405020304" pitchFamily="18" charset="0"/>
              <a:cs typeface="Times New Roman" panose="02020603050405020304" pitchFamily="18" charset="0"/>
            </a:endParaRPr>
          </a:p>
          <a:p>
            <a:r>
              <a:rPr lang="en-US" sz="2400" b="1" i="1" smtClean="0">
                <a:latin typeface="Times New Roman" panose="02020603050405020304" pitchFamily="18" charset="0"/>
                <a:cs typeface="Times New Roman" panose="02020603050405020304" pitchFamily="18" charset="0"/>
              </a:rPr>
              <a:t>8. Nâng cao hiệu lực, hiệu quả công tác quản lý giáo dục</a:t>
            </a:r>
            <a:endParaRPr lang="en-US" sz="2400" b="1" smtClean="0">
              <a:latin typeface="Times New Roman" panose="02020603050405020304" pitchFamily="18" charset="0"/>
              <a:cs typeface="Times New Roman" panose="02020603050405020304" pitchFamily="18" charset="0"/>
            </a:endParaRPr>
          </a:p>
          <a:p>
            <a:r>
              <a:rPr lang="en-US" sz="2400" i="1" smtClean="0">
                <a:latin typeface="Times New Roman" panose="02020603050405020304" pitchFamily="18" charset="0"/>
                <a:cs typeface="Times New Roman" panose="02020603050405020304" pitchFamily="18" charset="0"/>
              </a:rPr>
              <a:t>*Thực hiện 3 công khai đối với cơ sở giáo dục trong hệ thống GDQD</a:t>
            </a:r>
            <a:endParaRPr lang="en-US" sz="2400" smtClean="0">
              <a:latin typeface="Times New Roman" panose="02020603050405020304" pitchFamily="18" charset="0"/>
              <a:cs typeface="Times New Roman" panose="02020603050405020304" pitchFamily="18" charset="0"/>
            </a:endParaRPr>
          </a:p>
          <a:p>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8" name="Snip Single Corner Rectangle 7"/>
          <p:cNvSpPr/>
          <p:nvPr/>
        </p:nvSpPr>
        <p:spPr>
          <a:xfrm>
            <a:off x="231647" y="1367790"/>
            <a:ext cx="11400719" cy="1030636"/>
          </a:xfrm>
          <a:prstGeom prst="snip1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smtClean="0">
                <a:solidFill>
                  <a:schemeClr val="tx1"/>
                </a:solidFill>
                <a:latin typeface="Times New Roman" panose="02020603050405020304" pitchFamily="18" charset="0"/>
                <a:cs typeface="Times New Roman" panose="02020603050405020304" pitchFamily="18" charset="0"/>
              </a:rPr>
              <a:t>- Nhà trường đã thực hiện nghiêm túc 3 công khai đối với CSGD theo Thông tư 36/2017/TT-BGD ĐT ngày 18/12/2017, Thông tư 29/2012/TT-BGD ĐT ngày 19/9/2012 của Bộ GD&amp;ĐT.</a:t>
            </a:r>
            <a:endParaRPr lang="en-US" sz="220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477956" y="2851816"/>
            <a:ext cx="5097382" cy="3813698"/>
          </a:xfrm>
          <a:prstGeom prst="round2DiagRect">
            <a:avLst>
              <a:gd name="adj1" fmla="val 16667"/>
              <a:gd name="adj2" fmla="val 0"/>
            </a:avLst>
          </a:prstGeom>
          <a:ln w="88900" cap="sq">
            <a:solidFill>
              <a:srgbClr val="0A379A"/>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6152147" y="2851816"/>
            <a:ext cx="5463044" cy="3668905"/>
          </a:xfrm>
          <a:prstGeom prst="round2DiagRect">
            <a:avLst>
              <a:gd name="adj1" fmla="val 16667"/>
              <a:gd name="adj2" fmla="val 0"/>
            </a:avLst>
          </a:prstGeom>
          <a:ln w="88900" cap="sq">
            <a:solidFill>
              <a:srgbClr val="0A379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277183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231648" y="310134"/>
            <a:ext cx="11400718" cy="8001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i="1">
                <a:latin typeface="Times New Roman" panose="02020603050405020304" pitchFamily="18" charset="0"/>
                <a:cs typeface="Times New Roman" panose="02020603050405020304" pitchFamily="18" charset="0"/>
              </a:rPr>
              <a:t> </a:t>
            </a:r>
            <a:endParaRPr lang="en-US" sz="800" i="1" smtClean="0">
              <a:latin typeface="Times New Roman" panose="02020603050405020304" pitchFamily="18" charset="0"/>
              <a:cs typeface="Times New Roman" panose="02020603050405020304" pitchFamily="18" charset="0"/>
            </a:endParaRPr>
          </a:p>
          <a:p>
            <a:r>
              <a:rPr lang="en-US" sz="2400" b="1" i="1">
                <a:latin typeface="Times New Roman" panose="02020603050405020304" pitchFamily="18" charset="0"/>
                <a:cs typeface="Times New Roman" panose="02020603050405020304" pitchFamily="18" charset="0"/>
              </a:rPr>
              <a:t>8. Nâng cao hiệu lực, hiệu quả công tác quản lý giáo dục</a:t>
            </a:r>
            <a:endParaRPr lang="en-US" sz="2400" b="1">
              <a:latin typeface="Times New Roman" panose="02020603050405020304" pitchFamily="18" charset="0"/>
              <a:cs typeface="Times New Roman" panose="02020603050405020304" pitchFamily="18" charset="0"/>
            </a:endParaRPr>
          </a:p>
          <a:p>
            <a:r>
              <a:rPr lang="en-US" sz="2400" i="1">
                <a:latin typeface="Times New Roman" panose="02020603050405020304" pitchFamily="18" charset="0"/>
                <a:cs typeface="Times New Roman" panose="02020603050405020304" pitchFamily="18" charset="0"/>
              </a:rPr>
              <a:t>*Công tác kiểm tra nội bộ</a:t>
            </a:r>
            <a:endParaRPr lang="en-US" sz="2400">
              <a:latin typeface="Times New Roman" panose="02020603050405020304" pitchFamily="18" charset="0"/>
              <a:cs typeface="Times New Roman" panose="02020603050405020304" pitchFamily="18" charset="0"/>
            </a:endParaRPr>
          </a:p>
          <a:p>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8" name="Snip Single Corner Rectangle 7"/>
          <p:cNvSpPr/>
          <p:nvPr/>
        </p:nvSpPr>
        <p:spPr>
          <a:xfrm>
            <a:off x="231648" y="1263130"/>
            <a:ext cx="11400719" cy="902739"/>
          </a:xfrm>
          <a:prstGeom prst="snip1Rect">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a:solidFill>
                  <a:schemeClr val="tx1"/>
                </a:solidFill>
                <a:latin typeface="Times New Roman" panose="02020603050405020304" pitchFamily="18" charset="0"/>
                <a:cs typeface="Times New Roman" panose="02020603050405020304" pitchFamily="18" charset="0"/>
              </a:rPr>
              <a:t>Trường đã xây dựng kế hoạch kiểm tra nội bộ, thực hiện nghiêm túc kế hoạch đề </a:t>
            </a:r>
            <a:r>
              <a:rPr lang="en-US" sz="2200" smtClean="0">
                <a:solidFill>
                  <a:schemeClr val="tx1"/>
                </a:solidFill>
                <a:latin typeface="Times New Roman" panose="02020603050405020304" pitchFamily="18" charset="0"/>
                <a:cs typeface="Times New Roman" panose="02020603050405020304" pitchFamily="18" charset="0"/>
              </a:rPr>
              <a:t>ra</a:t>
            </a:r>
            <a:r>
              <a:rPr lang="en-US" sz="2200">
                <a:solidFill>
                  <a:schemeClr val="tx1"/>
                </a:solidFill>
                <a:latin typeface="Times New Roman" panose="02020603050405020304" pitchFamily="18" charset="0"/>
                <a:cs typeface="Times New Roman" panose="02020603050405020304" pitchFamily="18" charset="0"/>
              </a:rPr>
              <a:t>:</a:t>
            </a:r>
            <a:r>
              <a:rPr lang="en-US" sz="2200" smtClean="0">
                <a:solidFill>
                  <a:schemeClr val="tx1"/>
                </a:solidFill>
                <a:latin typeface="Times New Roman" panose="02020603050405020304" pitchFamily="18" charset="0"/>
                <a:cs typeface="Times New Roman" panose="02020603050405020304" pitchFamily="18" charset="0"/>
              </a:rPr>
              <a:t> </a:t>
            </a:r>
            <a:r>
              <a:rPr lang="en-US" sz="2200">
                <a:solidFill>
                  <a:schemeClr val="tx1"/>
                </a:solidFill>
                <a:latin typeface="Times New Roman" panose="02020603050405020304" pitchFamily="18" charset="0"/>
                <a:cs typeface="Times New Roman" panose="02020603050405020304" pitchFamily="18" charset="0"/>
              </a:rPr>
              <a:t>đã kiểm tra toàn diện 33 giáo viên.</a:t>
            </a:r>
          </a:p>
        </p:txBody>
      </p:sp>
      <p:pic>
        <p:nvPicPr>
          <p:cNvPr id="3" name="Picture 2"/>
          <p:cNvPicPr>
            <a:picLocks noChangeAspect="1"/>
          </p:cNvPicPr>
          <p:nvPr/>
        </p:nvPicPr>
        <p:blipFill>
          <a:blip r:embed="rId3"/>
          <a:stretch>
            <a:fillRect/>
          </a:stretch>
        </p:blipFill>
        <p:spPr>
          <a:xfrm>
            <a:off x="6205672" y="2514597"/>
            <a:ext cx="5426694" cy="3931171"/>
          </a:xfrm>
          <a:prstGeom prst="rect">
            <a:avLst/>
          </a:prstGeom>
        </p:spPr>
      </p:pic>
      <p:pic>
        <p:nvPicPr>
          <p:cNvPr id="5" name="Picture 4"/>
          <p:cNvPicPr>
            <a:picLocks noChangeAspect="1"/>
          </p:cNvPicPr>
          <p:nvPr/>
        </p:nvPicPr>
        <p:blipFill>
          <a:blip r:embed="rId4"/>
          <a:stretch>
            <a:fillRect/>
          </a:stretch>
        </p:blipFill>
        <p:spPr>
          <a:xfrm>
            <a:off x="231648" y="2514597"/>
            <a:ext cx="5529572" cy="3931171"/>
          </a:xfrm>
          <a:prstGeom prst="rect">
            <a:avLst/>
          </a:prstGeom>
        </p:spPr>
      </p:pic>
    </p:spTree>
    <p:extLst>
      <p:ext uri="{BB962C8B-B14F-4D97-AF65-F5344CB8AC3E}">
        <p14:creationId xmlns:p14="http://schemas.microsoft.com/office/powerpoint/2010/main" val="3860223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par>
                          <p:cTn id="12" fill="hold">
                            <p:stCondLst>
                              <p:cond delay="250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par>
                          <p:cTn id="19" fill="hold">
                            <p:stCondLst>
                              <p:cond delay="3500"/>
                            </p:stCondLst>
                            <p:childTnLst>
                              <p:par>
                                <p:cTn id="20" presetID="3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15544" y="183051"/>
            <a:ext cx="7311449" cy="512886"/>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i="1">
                <a:latin typeface="Times New Roman" panose="02020603050405020304" pitchFamily="18" charset="0"/>
                <a:cs typeface="Times New Roman" panose="02020603050405020304" pitchFamily="18" charset="0"/>
              </a:rPr>
              <a:t> </a:t>
            </a:r>
            <a:r>
              <a:rPr lang="en-US" sz="2400" b="1" i="1">
                <a:latin typeface="Times New Roman" panose="02020603050405020304" pitchFamily="18" charset="0"/>
                <a:cs typeface="Times New Roman" panose="02020603050405020304" pitchFamily="18" charset="0"/>
              </a:rPr>
              <a:t>9. Thực hiện công tác xã hội hóa và hội nhập quốc tế</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315544" y="914400"/>
            <a:ext cx="5541413" cy="1546385"/>
          </a:xfrm>
          <a:prstGeom prst="wedgeEllipseCallout">
            <a:avLst>
              <a:gd name="adj1" fmla="val -2482"/>
              <a:gd name="adj2" fmla="val 70878"/>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r>
              <a:rPr lang="en-US" sz="2200">
                <a:solidFill>
                  <a:schemeClr val="tx1"/>
                </a:solidFill>
                <a:latin typeface="Times New Roman" panose="02020603050405020304" pitchFamily="18" charset="0"/>
                <a:cs typeface="Times New Roman" panose="02020603050405020304" pitchFamily="18" charset="0"/>
              </a:rPr>
              <a:t>N</a:t>
            </a:r>
            <a:r>
              <a:rPr lang="en-US" sz="2200" smtClean="0">
                <a:solidFill>
                  <a:schemeClr val="tx1"/>
                </a:solidFill>
                <a:latin typeface="Times New Roman" panose="02020603050405020304" pitchFamily="18" charset="0"/>
                <a:cs typeface="Times New Roman" panose="02020603050405020304" pitchFamily="18" charset="0"/>
              </a:rPr>
              <a:t>hà </a:t>
            </a:r>
            <a:r>
              <a:rPr lang="en-US" sz="2200">
                <a:solidFill>
                  <a:schemeClr val="tx1"/>
                </a:solidFill>
                <a:latin typeface="Times New Roman" panose="02020603050405020304" pitchFamily="18" charset="0"/>
                <a:cs typeface="Times New Roman" panose="02020603050405020304" pitchFamily="18" charset="0"/>
              </a:rPr>
              <a:t>trường đã vận động tài trợ 132.000.000 đ </a:t>
            </a:r>
            <a:r>
              <a:rPr lang="en-US" sz="2200" smtClean="0">
                <a:solidFill>
                  <a:schemeClr val="tx1"/>
                </a:solidFill>
                <a:latin typeface="Times New Roman" panose="02020603050405020304" pitchFamily="18" charset="0"/>
                <a:cs typeface="Times New Roman" panose="02020603050405020304" pitchFamily="18" charset="0"/>
              </a:rPr>
              <a:t>cải </a:t>
            </a:r>
            <a:r>
              <a:rPr lang="en-US" sz="2200">
                <a:solidFill>
                  <a:schemeClr val="tx1"/>
                </a:solidFill>
                <a:latin typeface="Times New Roman" panose="02020603050405020304" pitchFamily="18" charset="0"/>
                <a:cs typeface="Times New Roman" panose="02020603050405020304" pitchFamily="18" charset="0"/>
              </a:rPr>
              <a:t>tạo sân sau khu nhà B thành khu vui chơi trải nghiệm cho trẻ.</a:t>
            </a:r>
          </a:p>
        </p:txBody>
      </p:sp>
      <p:sp>
        <p:nvSpPr>
          <p:cNvPr id="12" name="Oval Callout 11"/>
          <p:cNvSpPr/>
          <p:nvPr/>
        </p:nvSpPr>
        <p:spPr>
          <a:xfrm>
            <a:off x="6266688" y="914400"/>
            <a:ext cx="5515581" cy="1546385"/>
          </a:xfrm>
          <a:prstGeom prst="wedgeEllipseCallout">
            <a:avLst>
              <a:gd name="adj1" fmla="val -1463"/>
              <a:gd name="adj2" fmla="val 72817"/>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tx1"/>
                </a:solidFill>
                <a:latin typeface="Times New Roman" panose="02020603050405020304" pitchFamily="18" charset="0"/>
                <a:cs typeface="Times New Roman" panose="02020603050405020304" pitchFamily="18" charset="0"/>
              </a:rPr>
              <a:t>Các </a:t>
            </a:r>
            <a:r>
              <a:rPr lang="en-US" sz="2200">
                <a:solidFill>
                  <a:schemeClr val="tx1"/>
                </a:solidFill>
                <a:latin typeface="Times New Roman" panose="02020603050405020304" pitchFamily="18" charset="0"/>
                <a:cs typeface="Times New Roman" panose="02020603050405020304" pitchFamily="18" charset="0"/>
              </a:rPr>
              <a:t>ngày hội ngày lễ của trường luôn được các cấp lãnh đạo, các ban ngành đoàn thể, phụ huynh quan tâm. </a:t>
            </a:r>
          </a:p>
        </p:txBody>
      </p:sp>
      <p:pic>
        <p:nvPicPr>
          <p:cNvPr id="5" name="Picture 4"/>
          <p:cNvPicPr>
            <a:picLocks noChangeAspect="1"/>
          </p:cNvPicPr>
          <p:nvPr/>
        </p:nvPicPr>
        <p:blipFill>
          <a:blip r:embed="rId3"/>
          <a:stretch>
            <a:fillRect/>
          </a:stretch>
        </p:blipFill>
        <p:spPr>
          <a:xfrm>
            <a:off x="287544" y="2924555"/>
            <a:ext cx="5803895" cy="3715396"/>
          </a:xfrm>
          <a:prstGeom prst="rect">
            <a:avLst/>
          </a:prstGeom>
        </p:spPr>
      </p:pic>
      <p:pic>
        <p:nvPicPr>
          <p:cNvPr id="6" name="Picture 5"/>
          <p:cNvPicPr>
            <a:picLocks noChangeAspect="1"/>
          </p:cNvPicPr>
          <p:nvPr/>
        </p:nvPicPr>
        <p:blipFill>
          <a:blip r:embed="rId4"/>
          <a:stretch>
            <a:fillRect/>
          </a:stretch>
        </p:blipFill>
        <p:spPr>
          <a:xfrm>
            <a:off x="6266688" y="2897712"/>
            <a:ext cx="5856957" cy="3742239"/>
          </a:xfrm>
          <a:prstGeom prst="rect">
            <a:avLst/>
          </a:prstGeom>
        </p:spPr>
      </p:pic>
    </p:spTree>
    <p:extLst>
      <p:ext uri="{BB962C8B-B14F-4D97-AF65-F5344CB8AC3E}">
        <p14:creationId xmlns:p14="http://schemas.microsoft.com/office/powerpoint/2010/main" val="1869335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9168384"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b="1" i="1">
                <a:latin typeface="Times New Roman" panose="02020603050405020304" pitchFamily="18" charset="0"/>
                <a:cs typeface="Times New Roman" panose="02020603050405020304" pitchFamily="18" charset="0"/>
              </a:rPr>
              <a:t>10. Công tác  truyền thông về </a:t>
            </a:r>
            <a:r>
              <a:rPr lang="en-US" sz="2400" b="1" i="1" smtClean="0">
                <a:latin typeface="Times New Roman" panose="02020603050405020304" pitchFamily="18" charset="0"/>
                <a:cs typeface="Times New Roman" panose="02020603050405020304" pitchFamily="18" charset="0"/>
              </a:rPr>
              <a:t>GDMN, </a:t>
            </a:r>
            <a:r>
              <a:rPr lang="en-US" sz="2400" b="1" i="1">
                <a:latin typeface="Times New Roman" panose="02020603050405020304" pitchFamily="18" charset="0"/>
                <a:cs typeface="Times New Roman" panose="02020603050405020304" pitchFamily="18" charset="0"/>
              </a:rPr>
              <a:t>phổ biến kiến thức nuôi dạy </a:t>
            </a:r>
            <a:r>
              <a:rPr lang="en-US" sz="2400" b="1" i="1" smtClean="0">
                <a:latin typeface="Times New Roman" panose="02020603050405020304" pitchFamily="18" charset="0"/>
                <a:cs typeface="Times New Roman" panose="02020603050405020304" pitchFamily="18" charset="0"/>
              </a:rPr>
              <a:t>trẻ</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707689"/>
            <a:ext cx="5541413" cy="1546385"/>
          </a:xfrm>
          <a:prstGeom prst="wedgeEllipseCallout">
            <a:avLst>
              <a:gd name="adj1" fmla="val -2482"/>
              <a:gd name="adj2" fmla="val 70878"/>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smtClean="0">
                <a:solidFill>
                  <a:schemeClr val="tx1"/>
                </a:solidFill>
                <a:latin typeface="Times New Roman" panose="02020603050405020304" pitchFamily="18" charset="0"/>
                <a:cs typeface="Times New Roman" panose="02020603050405020304" pitchFamily="18" charset="0"/>
              </a:rPr>
              <a:t>Phụ </a:t>
            </a:r>
            <a:r>
              <a:rPr lang="en-US" sz="2200">
                <a:solidFill>
                  <a:schemeClr val="tx1"/>
                </a:solidFill>
                <a:latin typeface="Times New Roman" panose="02020603050405020304" pitchFamily="18" charset="0"/>
                <a:cs typeface="Times New Roman" panose="02020603050405020304" pitchFamily="18" charset="0"/>
              </a:rPr>
              <a:t>huynh thường xuyên trao đổi phối hợp với giáo viên trong công tác chăm sóc giáo dục trẻ</a:t>
            </a:r>
          </a:p>
        </p:txBody>
      </p:sp>
      <p:sp>
        <p:nvSpPr>
          <p:cNvPr id="12" name="Oval Callout 11"/>
          <p:cNvSpPr/>
          <p:nvPr/>
        </p:nvSpPr>
        <p:spPr>
          <a:xfrm>
            <a:off x="6266688" y="755805"/>
            <a:ext cx="5515581" cy="1546385"/>
          </a:xfrm>
          <a:prstGeom prst="wedgeEllipseCallout">
            <a:avLst>
              <a:gd name="adj1" fmla="val -1463"/>
              <a:gd name="adj2" fmla="val 72817"/>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Times New Roman" panose="02020603050405020304" pitchFamily="18" charset="0"/>
                <a:cs typeface="Times New Roman" panose="02020603050405020304" pitchFamily="18" charset="0"/>
              </a:rPr>
              <a:t>Kết hợp với nhà trường trong tổ chức các ngày hội ngày lễ</a:t>
            </a:r>
            <a:r>
              <a:rPr lang="en-US" sz="2200">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260473" y="2790567"/>
            <a:ext cx="5891674" cy="3877354"/>
          </a:xfrm>
          <a:prstGeom prst="rect">
            <a:avLst/>
          </a:prstGeom>
        </p:spPr>
      </p:pic>
      <p:pic>
        <p:nvPicPr>
          <p:cNvPr id="4" name="Picture 3"/>
          <p:cNvPicPr>
            <a:picLocks noChangeAspect="1"/>
          </p:cNvPicPr>
          <p:nvPr/>
        </p:nvPicPr>
        <p:blipFill>
          <a:blip r:embed="rId4"/>
          <a:stretch>
            <a:fillRect/>
          </a:stretch>
        </p:blipFill>
        <p:spPr>
          <a:xfrm>
            <a:off x="6484318" y="2790568"/>
            <a:ext cx="5297951" cy="3877353"/>
          </a:xfrm>
          <a:prstGeom prst="rect">
            <a:avLst/>
          </a:prstGeom>
        </p:spPr>
      </p:pic>
    </p:spTree>
    <p:extLst>
      <p:ext uri="{BB962C8B-B14F-4D97-AF65-F5344CB8AC3E}">
        <p14:creationId xmlns:p14="http://schemas.microsoft.com/office/powerpoint/2010/main" val="1421866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4500"/>
                            </p:stCondLst>
                            <p:childTnLst>
                              <p:par>
                                <p:cTn id="17" presetID="21"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childTnLst>
                          </p:cTn>
                        </p:par>
                        <p:par>
                          <p:cTn id="20" fill="hold">
                            <p:stCondLst>
                              <p:cond delay="6500"/>
                            </p:stCondLst>
                            <p:childTnLst>
                              <p:par>
                                <p:cTn id="21" presetID="6"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5" y="260313"/>
            <a:ext cx="9252792"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sz="2400" b="1" i="1">
                <a:latin typeface="Times New Roman" panose="02020603050405020304" pitchFamily="18" charset="0"/>
                <a:cs typeface="Times New Roman" panose="02020603050405020304" pitchFamily="18" charset="0"/>
              </a:rPr>
              <a:t>10. Công tác  truyền thông về </a:t>
            </a:r>
            <a:r>
              <a:rPr lang="en-US" sz="2400" b="1" i="1" smtClean="0">
                <a:latin typeface="Times New Roman" panose="02020603050405020304" pitchFamily="18" charset="0"/>
                <a:cs typeface="Times New Roman" panose="02020603050405020304" pitchFamily="18" charset="0"/>
              </a:rPr>
              <a:t>GDMN, </a:t>
            </a:r>
            <a:r>
              <a:rPr lang="en-US" sz="2400" b="1" i="1">
                <a:latin typeface="Times New Roman" panose="02020603050405020304" pitchFamily="18" charset="0"/>
                <a:cs typeface="Times New Roman" panose="02020603050405020304" pitchFamily="18" charset="0"/>
              </a:rPr>
              <a:t>phổ biến kiến thức nuôi dạy </a:t>
            </a:r>
            <a:r>
              <a:rPr lang="en-US" sz="2400" b="1" i="1" smtClean="0">
                <a:latin typeface="Times New Roman" panose="02020603050405020304" pitchFamily="18" charset="0"/>
                <a:cs typeface="Times New Roman" panose="02020603050405020304" pitchFamily="18" charset="0"/>
              </a:rPr>
              <a:t>trẻ</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443530" y="1017179"/>
            <a:ext cx="11236583" cy="986999"/>
          </a:xfrm>
          <a:prstGeom prst="wedgeEllipseCallout">
            <a:avLst>
              <a:gd name="adj1" fmla="val -2482"/>
              <a:gd name="adj2" fmla="val 70878"/>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imes New Roman" panose="02020603050405020304" pitchFamily="18" charset="0"/>
                <a:cs typeface="Times New Roman" panose="02020603050405020304" pitchFamily="18" charset="0"/>
              </a:rPr>
              <a:t>Thường </a:t>
            </a:r>
            <a:r>
              <a:rPr lang="en-US" sz="2400">
                <a:solidFill>
                  <a:schemeClr val="tx1"/>
                </a:solidFill>
                <a:latin typeface="Times New Roman" panose="02020603050405020304" pitchFamily="18" charset="0"/>
                <a:cs typeface="Times New Roman" panose="02020603050405020304" pitchFamily="18" charset="0"/>
              </a:rPr>
              <a:t>xuyên thông tin lên Webside trường MN Đặng Cương nhằm truyền  thông rộng rãi tới </a:t>
            </a:r>
            <a:r>
              <a:rPr lang="en-US" sz="2400" smtClean="0">
                <a:solidFill>
                  <a:schemeClr val="tx1"/>
                </a:solidFill>
                <a:latin typeface="Times New Roman" panose="02020603050405020304" pitchFamily="18" charset="0"/>
                <a:cs typeface="Times New Roman" panose="02020603050405020304" pitchFamily="18" charset="0"/>
              </a:rPr>
              <a:t>PH cộng </a:t>
            </a:r>
            <a:r>
              <a:rPr lang="en-US" sz="2400">
                <a:solidFill>
                  <a:schemeClr val="tx1"/>
                </a:solidFill>
                <a:latin typeface="Times New Roman" panose="02020603050405020304" pitchFamily="18" charset="0"/>
                <a:cs typeface="Times New Roman" panose="02020603050405020304" pitchFamily="18" charset="0"/>
              </a:rPr>
              <a:t>đồng xã hội </a:t>
            </a:r>
          </a:p>
        </p:txBody>
      </p:sp>
      <p:pic>
        <p:nvPicPr>
          <p:cNvPr id="2" name="Picture 1"/>
          <p:cNvPicPr>
            <a:picLocks noChangeAspect="1"/>
          </p:cNvPicPr>
          <p:nvPr/>
        </p:nvPicPr>
        <p:blipFill rotWithShape="1">
          <a:blip r:embed="rId3"/>
          <a:srcRect l="9405" t="9631" r="30425" b="13484"/>
          <a:stretch/>
        </p:blipFill>
        <p:spPr>
          <a:xfrm>
            <a:off x="557595" y="2338202"/>
            <a:ext cx="5019763" cy="4185774"/>
          </a:xfrm>
          <a:prstGeom prst="roundRect">
            <a:avLst>
              <a:gd name="adj" fmla="val 4167"/>
            </a:avLst>
          </a:prstGeom>
          <a:solidFill>
            <a:srgbClr val="FFFFFF"/>
          </a:solidFill>
          <a:ln w="76200"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3"/>
          <p:cNvPicPr>
            <a:picLocks noChangeAspect="1"/>
          </p:cNvPicPr>
          <p:nvPr/>
        </p:nvPicPr>
        <p:blipFill rotWithShape="1">
          <a:blip r:embed="rId4"/>
          <a:srcRect l="16722" t="21554" r="16176" b="8184"/>
          <a:stretch/>
        </p:blipFill>
        <p:spPr>
          <a:xfrm>
            <a:off x="6152147" y="2338202"/>
            <a:ext cx="5046152" cy="4185774"/>
          </a:xfrm>
          <a:prstGeom prst="roundRect">
            <a:avLst>
              <a:gd name="adj" fmla="val 4167"/>
            </a:avLst>
          </a:prstGeom>
          <a:solidFill>
            <a:srgbClr val="FFFFFF"/>
          </a:solidFill>
          <a:ln w="76200"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845173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3000"/>
                            </p:stCondLst>
                            <p:childTnLst>
                              <p:par>
                                <p:cTn id="17" presetID="6"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ình nền đẹp Powerpoin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854"/>
            <a:ext cx="12192000" cy="727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04018" y="1101974"/>
            <a:ext cx="11484973" cy="1366528"/>
          </a:xfrm>
          <a:prstGeom prst="rect">
            <a:avLst/>
          </a:prstGeom>
        </p:spPr>
        <p:txBody>
          <a:bodyPr wrap="square">
            <a:spAutoFit/>
          </a:bodyPr>
          <a:lstStyle/>
          <a:p>
            <a:pPr marL="14605" marR="14605" algn="just">
              <a:lnSpc>
                <a:spcPct val="115000"/>
              </a:lnSpc>
              <a:spcBef>
                <a:spcPts val="0"/>
              </a:spcBef>
              <a:spcAft>
                <a:spcPts val="0"/>
              </a:spcAft>
            </a:pPr>
            <a:r>
              <a:rPr lang="en-US" sz="2400" b="1" smtClean="0">
                <a:latin typeface="Times New Roman" panose="02020603050405020304" pitchFamily="18" charset="0"/>
                <a:ea typeface="Times New Roman" panose="02020603050405020304" pitchFamily="18" charset="0"/>
              </a:rPr>
              <a:t>1. </a:t>
            </a:r>
            <a:r>
              <a:rPr lang="vi-VN" sz="2400" b="1" smtClean="0">
                <a:latin typeface="Times New Roman" panose="02020603050405020304" pitchFamily="18" charset="0"/>
                <a:ea typeface="Times New Roman" panose="02020603050405020304" pitchFamily="18" charset="0"/>
              </a:rPr>
              <a:t>Qui mô phát triển</a:t>
            </a:r>
            <a:r>
              <a:rPr lang="en-US" sz="2400" b="1" smtClean="0">
                <a:latin typeface="Times New Roman" panose="02020603050405020304" pitchFamily="18" charset="0"/>
                <a:ea typeface="Times New Roman" panose="02020603050405020304" pitchFamily="18" charset="0"/>
              </a:rPr>
              <a:t>. </a:t>
            </a:r>
          </a:p>
          <a:p>
            <a:pPr marL="342900" marR="0" lvl="0" indent="-342900" algn="just">
              <a:lnSpc>
                <a:spcPct val="115000"/>
              </a:lnSpc>
              <a:spcBef>
                <a:spcPts val="0"/>
              </a:spcBef>
              <a:spcAft>
                <a:spcPts val="0"/>
              </a:spcAft>
              <a:buFont typeface="Symbol" panose="05050102010706020507" pitchFamily="18" charset="2"/>
              <a:buChar char=""/>
            </a:pP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Số khu trường: 1</a:t>
            </a:r>
          </a:p>
          <a:p>
            <a:pPr marL="342900" marR="0" lvl="0" indent="-342900" algn="just">
              <a:lnSpc>
                <a:spcPct val="115000"/>
              </a:lnSpc>
              <a:spcBef>
                <a:spcPts val="0"/>
              </a:spcBef>
              <a:spcAft>
                <a:spcPts val="0"/>
              </a:spcAft>
              <a:buFont typeface="Symbol" panose="05050102010706020507" pitchFamily="18" charset="2"/>
              <a:buChar char=""/>
            </a:pPr>
            <a:r>
              <a:rPr lang="en-US" sz="2400" smtClean="0">
                <a:latin typeface="Times New Roman" panose="02020603050405020304" pitchFamily="18" charset="0"/>
                <a:ea typeface="Times New Roman" panose="02020603050405020304" pitchFamily="18" charset="0"/>
                <a:cs typeface="Times New Roman" panose="02020603050405020304" pitchFamily="18" charset="0"/>
              </a:rPr>
              <a:t>Về số lớp: Tổng số: 16 lớp (</a:t>
            </a:r>
            <a:r>
              <a:rPr lang="en-US" sz="2400" smtClean="0">
                <a:latin typeface="Times New Roman" panose="02020603050405020304" pitchFamily="18" charset="0"/>
                <a:ea typeface="Times New Roman" panose="02020603050405020304" pitchFamily="18" charset="0"/>
              </a:rPr>
              <a:t>Nhà trẻ: 3 lớp, MG:13 lớp. 01 Nhóm trẻ độc lập Uyên Trang)</a:t>
            </a:r>
          </a:p>
        </p:txBody>
      </p:sp>
      <p:grpSp>
        <p:nvGrpSpPr>
          <p:cNvPr id="10" name="Group 9"/>
          <p:cNvGrpSpPr/>
          <p:nvPr/>
        </p:nvGrpSpPr>
        <p:grpSpPr>
          <a:xfrm>
            <a:off x="1195318" y="0"/>
            <a:ext cx="10895178" cy="3553357"/>
            <a:chOff x="641684" y="-6199276"/>
            <a:chExt cx="11403383" cy="11140244"/>
          </a:xfrm>
        </p:grpSpPr>
        <p:sp>
          <p:nvSpPr>
            <p:cNvPr id="11" name="Rectangle 10"/>
            <p:cNvSpPr/>
            <p:nvPr/>
          </p:nvSpPr>
          <p:spPr>
            <a:xfrm>
              <a:off x="641684" y="1459832"/>
              <a:ext cx="10956758" cy="3481136"/>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2" name="AutoShape 4"/>
            <p:cNvSpPr>
              <a:spLocks noChangeArrowheads="1"/>
            </p:cNvSpPr>
            <p:nvPr/>
          </p:nvSpPr>
          <p:spPr bwMode="auto">
            <a:xfrm>
              <a:off x="1037663" y="-6026837"/>
              <a:ext cx="11007404" cy="2764804"/>
            </a:xfrm>
            <a:prstGeom prst="octagon">
              <a:avLst>
                <a:gd name="adj" fmla="val 29287"/>
              </a:avLst>
            </a:prstGeom>
            <a:blipFill dpi="0" rotWithShape="1">
              <a:blip r:embed="rId4"/>
              <a:srcRect/>
              <a:stretch>
                <a:fillRect/>
              </a:stretch>
            </a:blipFill>
            <a:ln w="38100">
              <a:solidFill>
                <a:srgbClr val="B5DEEC"/>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sp>
          <p:nvSpPr>
            <p:cNvPr id="13" name="WordArt 4"/>
            <p:cNvSpPr>
              <a:spLocks noChangeArrowheads="1" noChangeShapeType="1" noTextEdit="1"/>
            </p:cNvSpPr>
            <p:nvPr/>
          </p:nvSpPr>
          <p:spPr bwMode="auto">
            <a:xfrm>
              <a:off x="2209800" y="2057400"/>
              <a:ext cx="74676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71"/>
                </a:avLst>
              </a:prstTxWarp>
            </a:bodyPr>
            <a:lstStyle/>
            <a:p>
              <a:pPr algn="ctr" eaLnBrk="0" fontAlgn="base" hangingPunct="0">
                <a:spcBef>
                  <a:spcPct val="0"/>
                </a:spcBef>
                <a:spcAft>
                  <a:spcPct val="0"/>
                </a:spcAft>
              </a:pPr>
              <a:endParaRPr lang="en-US" sz="3600" b="1" kern="1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671882" y="-6199276"/>
              <a:ext cx="10073437" cy="2775351"/>
            </a:xfrm>
            <a:prstGeom prst="rect">
              <a:avLst/>
            </a:prstGeom>
            <a:noFill/>
          </p:spPr>
          <p:txBody>
            <a:bodyPr wrap="square" rtlCol="0">
              <a:spAutoFit/>
            </a:bodyPr>
            <a:lstStyle/>
            <a:p>
              <a:r>
                <a:rPr lang="pt-BR" sz="2800" b="1" i="1">
                  <a:solidFill>
                    <a:srgbClr val="FF0000"/>
                  </a:solidFill>
                  <a:latin typeface="Times New Roman" panose="02020603050405020304" pitchFamily="18" charset="0"/>
                  <a:cs typeface="Times New Roman" panose="02020603050405020304" pitchFamily="18" charset="0"/>
                </a:rPr>
                <a:t>Phần </a:t>
              </a:r>
              <a:r>
                <a:rPr lang="pt-BR" sz="2800" b="1" i="1" smtClean="0">
                  <a:solidFill>
                    <a:srgbClr val="FF0000"/>
                  </a:solidFill>
                  <a:latin typeface="Times New Roman" panose="02020603050405020304" pitchFamily="18" charset="0"/>
                  <a:cs typeface="Times New Roman" panose="02020603050405020304" pitchFamily="18" charset="0"/>
                </a:rPr>
                <a:t>I: </a:t>
              </a:r>
              <a:endParaRPr lang="pt-BR" sz="2800" b="1" i="1">
                <a:solidFill>
                  <a:srgbClr val="FF0000"/>
                </a:solidFill>
                <a:latin typeface="Times New Roman" panose="02020603050405020304" pitchFamily="18" charset="0"/>
                <a:cs typeface="Times New Roman" panose="02020603050405020304" pitchFamily="18" charset="0"/>
              </a:endParaRPr>
            </a:p>
            <a:p>
              <a:pPr algn="just"/>
              <a:r>
                <a:rPr lang="pt-BR" sz="2800" b="1" i="1">
                  <a:solidFill>
                    <a:srgbClr val="FF0000"/>
                  </a:solidFill>
                  <a:latin typeface="Times New Roman" panose="02020603050405020304" pitchFamily="18" charset="0"/>
                  <a:cs typeface="Times New Roman" panose="02020603050405020304" pitchFamily="18" charset="0"/>
                </a:rPr>
                <a:t>KẾT QUẢ THỰC HIỆN NHIỆM VỤ NĂM HỌC 2021 - 2022</a:t>
              </a:r>
            </a:p>
          </p:txBody>
        </p:sp>
      </p:grpSp>
      <p:graphicFrame>
        <p:nvGraphicFramePr>
          <p:cNvPr id="6" name="Table 5"/>
          <p:cNvGraphicFramePr>
            <a:graphicFrameLocks noGrp="1"/>
          </p:cNvGraphicFramePr>
          <p:nvPr>
            <p:extLst>
              <p:ext uri="{D42A27DB-BD31-4B8C-83A1-F6EECF244321}">
                <p14:modId xmlns:p14="http://schemas.microsoft.com/office/powerpoint/2010/main" val="552963628"/>
              </p:ext>
            </p:extLst>
          </p:nvPr>
        </p:nvGraphicFramePr>
        <p:xfrm>
          <a:off x="803925" y="2434574"/>
          <a:ext cx="11185065" cy="2839212"/>
        </p:xfrm>
        <a:graphic>
          <a:graphicData uri="http://schemas.openxmlformats.org/drawingml/2006/table">
            <a:tbl>
              <a:tblPr firstRow="1" firstCol="1" bandRow="1"/>
              <a:tblGrid>
                <a:gridCol w="1343428">
                  <a:extLst>
                    <a:ext uri="{9D8B030D-6E8A-4147-A177-3AD203B41FA5}">
                      <a16:colId xmlns:a16="http://schemas.microsoft.com/office/drawing/2014/main" val="3171937133"/>
                    </a:ext>
                  </a:extLst>
                </a:gridCol>
                <a:gridCol w="1044656">
                  <a:extLst>
                    <a:ext uri="{9D8B030D-6E8A-4147-A177-3AD203B41FA5}">
                      <a16:colId xmlns:a16="http://schemas.microsoft.com/office/drawing/2014/main" val="2763356739"/>
                    </a:ext>
                  </a:extLst>
                </a:gridCol>
                <a:gridCol w="894218">
                  <a:extLst>
                    <a:ext uri="{9D8B030D-6E8A-4147-A177-3AD203B41FA5}">
                      <a16:colId xmlns:a16="http://schemas.microsoft.com/office/drawing/2014/main" val="1560020762"/>
                    </a:ext>
                  </a:extLst>
                </a:gridCol>
                <a:gridCol w="744829">
                  <a:extLst>
                    <a:ext uri="{9D8B030D-6E8A-4147-A177-3AD203B41FA5}">
                      <a16:colId xmlns:a16="http://schemas.microsoft.com/office/drawing/2014/main" val="3251621213"/>
                    </a:ext>
                  </a:extLst>
                </a:gridCol>
                <a:gridCol w="745881">
                  <a:extLst>
                    <a:ext uri="{9D8B030D-6E8A-4147-A177-3AD203B41FA5}">
                      <a16:colId xmlns:a16="http://schemas.microsoft.com/office/drawing/2014/main" val="1204211901"/>
                    </a:ext>
                  </a:extLst>
                </a:gridCol>
                <a:gridCol w="895268">
                  <a:extLst>
                    <a:ext uri="{9D8B030D-6E8A-4147-A177-3AD203B41FA5}">
                      <a16:colId xmlns:a16="http://schemas.microsoft.com/office/drawing/2014/main" val="1057495418"/>
                    </a:ext>
                  </a:extLst>
                </a:gridCol>
                <a:gridCol w="895268">
                  <a:extLst>
                    <a:ext uri="{9D8B030D-6E8A-4147-A177-3AD203B41FA5}">
                      <a16:colId xmlns:a16="http://schemas.microsoft.com/office/drawing/2014/main" val="1456323432"/>
                    </a:ext>
                  </a:extLst>
                </a:gridCol>
                <a:gridCol w="744829">
                  <a:extLst>
                    <a:ext uri="{9D8B030D-6E8A-4147-A177-3AD203B41FA5}">
                      <a16:colId xmlns:a16="http://schemas.microsoft.com/office/drawing/2014/main" val="1500303788"/>
                    </a:ext>
                  </a:extLst>
                </a:gridCol>
                <a:gridCol w="744829">
                  <a:extLst>
                    <a:ext uri="{9D8B030D-6E8A-4147-A177-3AD203B41FA5}">
                      <a16:colId xmlns:a16="http://schemas.microsoft.com/office/drawing/2014/main" val="2208696807"/>
                    </a:ext>
                  </a:extLst>
                </a:gridCol>
                <a:gridCol w="745881">
                  <a:extLst>
                    <a:ext uri="{9D8B030D-6E8A-4147-A177-3AD203B41FA5}">
                      <a16:colId xmlns:a16="http://schemas.microsoft.com/office/drawing/2014/main" val="1623119994"/>
                    </a:ext>
                  </a:extLst>
                </a:gridCol>
                <a:gridCol w="1192989">
                  <a:extLst>
                    <a:ext uri="{9D8B030D-6E8A-4147-A177-3AD203B41FA5}">
                      <a16:colId xmlns:a16="http://schemas.microsoft.com/office/drawing/2014/main" val="1079364173"/>
                    </a:ext>
                  </a:extLst>
                </a:gridCol>
                <a:gridCol w="1192989">
                  <a:extLst>
                    <a:ext uri="{9D8B030D-6E8A-4147-A177-3AD203B41FA5}">
                      <a16:colId xmlns:a16="http://schemas.microsoft.com/office/drawing/2014/main" val="1421426586"/>
                    </a:ext>
                  </a:extLst>
                </a:gridCol>
              </a:tblGrid>
              <a:tr h="280035">
                <a:tc rowSpan="3">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Số trẻ</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Năm học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2021 – 2022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(Tính đến tháng 5/2022)</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n-US"/>
                    </a:p>
                  </a:txBody>
                  <a:tcPr/>
                </a:tc>
                <a:tc gridSpan="4">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So với chỉ tiêu đề ra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So với cùng kỳ trước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Ghi chú</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10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(nguyên nhân)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597924"/>
                  </a:ext>
                </a:extLst>
              </a:tr>
              <a:tr h="0">
                <a:tc vMerge="1">
                  <a:txBody>
                    <a:bodyPr/>
                    <a:lstStyle/>
                    <a:p>
                      <a:endParaRPr lang="en-US"/>
                    </a:p>
                  </a:txBody>
                  <a:tcPr/>
                </a:tc>
                <a:tc gridSpan="2" vMerge="1">
                  <a:txBody>
                    <a:bodyPr/>
                    <a:lstStyle/>
                    <a:p>
                      <a:endParaRPr lang="en-US"/>
                    </a:p>
                  </a:txBody>
                  <a:tcPr/>
                </a:tc>
                <a:tc hMerge="1" vMerge="1">
                  <a:txBody>
                    <a:bodyPr/>
                    <a:lstStyle/>
                    <a:p>
                      <a:endParaRPr lang="en-US"/>
                    </a:p>
                  </a:txBody>
                  <a:tcPr/>
                </a:tc>
                <a:tc gridSpan="2">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Vượt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Thiếu</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Tăng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Giảm</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3137791163"/>
                  </a:ext>
                </a:extLst>
              </a:tr>
              <a:tr h="0">
                <a:tc vMerge="1">
                  <a:txBody>
                    <a:bodyPr/>
                    <a:lstStyle/>
                    <a:p>
                      <a:endParaRPr lang="en-US"/>
                    </a:p>
                  </a:txBody>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Số lượng</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Tỷ lệ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Tỷ lệ</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Tỷ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lệ</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Tỷ lệ</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SL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Tỷ lệ</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Nhóm</a:t>
                      </a:r>
                    </a:p>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Uyên Trang :14 cháu NT </a:t>
                      </a:r>
                    </a:p>
                    <a:p>
                      <a:pPr marL="0" marR="0" algn="ctr">
                        <a:lnSpc>
                          <a:spcPct val="115000"/>
                        </a:lnSpc>
                        <a:spcBef>
                          <a:spcPts val="0"/>
                        </a:spcBef>
                        <a:spcAft>
                          <a:spcPts val="100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7677685"/>
                  </a:ext>
                </a:extLst>
              </a:tr>
              <a:tr h="0">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Nhà trẻ</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74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34,2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477940473"/>
                  </a:ext>
                </a:extLst>
              </a:tr>
              <a:tr h="0">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Mẫu giáo</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394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114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0,3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3613079927"/>
                  </a:ext>
                </a:extLst>
              </a:tr>
              <a:tr h="0">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Tổng số</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468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2130967213"/>
                  </a:ext>
                </a:extLst>
              </a:tr>
            </a:tbl>
          </a:graphicData>
        </a:graphic>
      </p:graphicFrame>
    </p:spTree>
    <p:extLst>
      <p:ext uri="{BB962C8B-B14F-4D97-AF65-F5344CB8AC3E}">
        <p14:creationId xmlns:p14="http://schemas.microsoft.com/office/powerpoint/2010/main" val="46916726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ình nền đẹp Powerpoin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8583"/>
            <a:ext cx="12192000" cy="693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494670" y="241206"/>
            <a:ext cx="10956758" cy="1636823"/>
            <a:chOff x="641684" y="1459832"/>
            <a:chExt cx="10956758" cy="4021926"/>
          </a:xfrm>
        </p:grpSpPr>
        <p:sp>
          <p:nvSpPr>
            <p:cNvPr id="2" name="Rectangle 1"/>
            <p:cNvSpPr/>
            <p:nvPr/>
          </p:nvSpPr>
          <p:spPr>
            <a:xfrm>
              <a:off x="641684" y="1459832"/>
              <a:ext cx="10956758" cy="3481136"/>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124" name="AutoShape 4"/>
            <p:cNvSpPr>
              <a:spLocks noChangeArrowheads="1"/>
            </p:cNvSpPr>
            <p:nvPr/>
          </p:nvSpPr>
          <p:spPr bwMode="auto">
            <a:xfrm>
              <a:off x="641684" y="1767892"/>
              <a:ext cx="9770989" cy="3713866"/>
            </a:xfrm>
            <a:prstGeom prst="octagon">
              <a:avLst>
                <a:gd name="adj" fmla="val 29287"/>
              </a:avLst>
            </a:prstGeom>
            <a:blipFill dpi="0" rotWithShape="1">
              <a:blip r:embed="rId4"/>
              <a:srcRect/>
              <a:stretch>
                <a:fillRect/>
              </a:stretch>
            </a:blipFill>
            <a:ln w="38100">
              <a:solidFill>
                <a:srgbClr val="B5DEEC"/>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sp>
          <p:nvSpPr>
            <p:cNvPr id="5125" name="WordArt 4"/>
            <p:cNvSpPr>
              <a:spLocks noChangeArrowheads="1" noChangeShapeType="1" noTextEdit="1"/>
            </p:cNvSpPr>
            <p:nvPr/>
          </p:nvSpPr>
          <p:spPr bwMode="auto">
            <a:xfrm>
              <a:off x="2209800" y="2057400"/>
              <a:ext cx="74676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71"/>
                </a:avLst>
              </a:prstTxWarp>
            </a:bodyPr>
            <a:lstStyle/>
            <a:p>
              <a:pPr algn="ctr" eaLnBrk="0" fontAlgn="base" hangingPunct="0">
                <a:spcBef>
                  <a:spcPct val="0"/>
                </a:spcBef>
                <a:spcAft>
                  <a:spcPct val="0"/>
                </a:spcAft>
              </a:pPr>
              <a:endParaRPr lang="en-US" sz="3600" b="1" kern="1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241946" y="1924595"/>
              <a:ext cx="8435454" cy="1384995"/>
            </a:xfrm>
            <a:prstGeom prst="rect">
              <a:avLst/>
            </a:prstGeom>
            <a:noFill/>
          </p:spPr>
          <p:txBody>
            <a:bodyPr wrap="square" rtlCol="0">
              <a:spAutoFit/>
            </a:bodyPr>
            <a:lstStyle/>
            <a:p>
              <a:pPr algn="ctr"/>
              <a:r>
                <a:rPr lang="en-US" sz="2800" b="1" i="1" smtClean="0">
                  <a:latin typeface="Times New Roman" panose="02020603050405020304" pitchFamily="18" charset="0"/>
                  <a:cs typeface="Times New Roman" panose="02020603050405020304" pitchFamily="18" charset="0"/>
                </a:rPr>
                <a:t>PHẦN II:</a:t>
              </a:r>
            </a:p>
            <a:p>
              <a:pPr algn="ctr"/>
              <a:r>
                <a:rPr lang="en-US" sz="2800" b="1" i="1" smtClean="0">
                  <a:latin typeface="Times New Roman" panose="02020603050405020304" pitchFamily="18" charset="0"/>
                  <a:cs typeface="Times New Roman" panose="02020603050405020304" pitchFamily="18" charset="0"/>
                </a:rPr>
                <a:t> PHƯƠNG HƯỚNG NHIỆM VỤ TRONG TÂM </a:t>
              </a:r>
            </a:p>
            <a:p>
              <a:pPr algn="ctr"/>
              <a:r>
                <a:rPr lang="en-US" sz="2800" b="1" i="1" smtClean="0">
                  <a:latin typeface="Times New Roman" panose="02020603050405020304" pitchFamily="18" charset="0"/>
                  <a:cs typeface="Times New Roman" panose="02020603050405020304" pitchFamily="18" charset="0"/>
                </a:rPr>
                <a:t>NĂM HỌC 2022-2023</a:t>
              </a:r>
              <a:endParaRPr lang="vi-VN" sz="2800" b="1" i="1">
                <a:latin typeface="Times New Roman" panose="02020603050405020304" pitchFamily="18" charset="0"/>
                <a:cs typeface="Times New Roman" panose="02020603050405020304" pitchFamily="18" charset="0"/>
              </a:endParaRPr>
            </a:p>
          </p:txBody>
        </p:sp>
      </p:grpSp>
      <p:sp>
        <p:nvSpPr>
          <p:cNvPr id="3" name="Snip Diagonal Corner Rectangle 2"/>
          <p:cNvSpPr/>
          <p:nvPr/>
        </p:nvSpPr>
        <p:spPr>
          <a:xfrm>
            <a:off x="771730" y="2106025"/>
            <a:ext cx="10648539" cy="3308051"/>
          </a:xfrm>
          <a:prstGeom prst="snip2DiagRect">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r>
              <a:rPr lang="vi-VN" sz="2400">
                <a:latin typeface="Times New Roman" panose="02020603050405020304" pitchFamily="18" charset="0"/>
                <a:cs typeface="Times New Roman" panose="02020603050405020304" pitchFamily="18" charset="0"/>
              </a:rPr>
              <a:t>Căn cứ </a:t>
            </a:r>
            <a:r>
              <a:rPr lang="en-US" sz="2400">
                <a:latin typeface="Times New Roman" panose="02020603050405020304" pitchFamily="18" charset="0"/>
                <a:cs typeface="Times New Roman" panose="02020603050405020304" pitchFamily="18" charset="0"/>
              </a:rPr>
              <a:t>công văn số 2746/ </a:t>
            </a:r>
            <a:r>
              <a:rPr lang="vi-VN" sz="2400">
                <a:latin typeface="Times New Roman" panose="02020603050405020304" pitchFamily="18" charset="0"/>
                <a:cs typeface="Times New Roman" panose="02020603050405020304" pitchFamily="18" charset="0"/>
              </a:rPr>
              <a:t>SGDĐT</a:t>
            </a:r>
            <a:r>
              <a:rPr lang="en-US" sz="2400">
                <a:latin typeface="Times New Roman" panose="02020603050405020304" pitchFamily="18" charset="0"/>
                <a:cs typeface="Times New Roman" panose="02020603050405020304" pitchFamily="18" charset="0"/>
              </a:rPr>
              <a:t>-GDMN ngày 30/8/2022 hướng dẫn thực hiện</a:t>
            </a:r>
            <a:r>
              <a:rPr lang="vi-VN" sz="2400">
                <a:latin typeface="Times New Roman" panose="02020603050405020304" pitchFamily="18" charset="0"/>
                <a:cs typeface="Times New Roman" panose="02020603050405020304" pitchFamily="18" charset="0"/>
              </a:rPr>
              <a:t> nhiệm vụ </a:t>
            </a:r>
            <a:r>
              <a:rPr lang="en-US" sz="2400">
                <a:latin typeface="Times New Roman" panose="02020603050405020304" pitchFamily="18" charset="0"/>
                <a:cs typeface="Times New Roman" panose="02020603050405020304" pitchFamily="18" charset="0"/>
              </a:rPr>
              <a:t>GDMN </a:t>
            </a:r>
            <a:r>
              <a:rPr lang="vi-VN" sz="2400">
                <a:latin typeface="Times New Roman" panose="02020603050405020304" pitchFamily="18" charset="0"/>
                <a:cs typeface="Times New Roman" panose="02020603050405020304" pitchFamily="18" charset="0"/>
              </a:rPr>
              <a:t>năm học 20</a:t>
            </a:r>
            <a:r>
              <a:rPr lang="en-US" sz="2400">
                <a:latin typeface="Times New Roman" panose="02020603050405020304" pitchFamily="18" charset="0"/>
                <a:cs typeface="Times New Roman" panose="02020603050405020304" pitchFamily="18" charset="0"/>
              </a:rPr>
              <a:t>22</a:t>
            </a:r>
            <a:r>
              <a:rPr lang="vi-VN" sz="2400">
                <a:latin typeface="Times New Roman" panose="02020603050405020304" pitchFamily="18" charset="0"/>
                <a:cs typeface="Times New Roman" panose="02020603050405020304" pitchFamily="18" charset="0"/>
              </a:rPr>
              <a:t>-20</a:t>
            </a:r>
            <a:r>
              <a:rPr lang="en-US" sz="2400">
                <a:latin typeface="Times New Roman" panose="02020603050405020304" pitchFamily="18" charset="0"/>
                <a:cs typeface="Times New Roman" panose="02020603050405020304" pitchFamily="18" charset="0"/>
              </a:rPr>
              <a:t>23</a:t>
            </a:r>
            <a:r>
              <a:rPr lang="vi-VN" sz="2400">
                <a:latin typeface="Times New Roman" panose="02020603050405020304" pitchFamily="18" charset="0"/>
                <a:cs typeface="Times New Roman" panose="02020603050405020304" pitchFamily="18" charset="0"/>
              </a:rPr>
              <a:t> của S</a:t>
            </a:r>
            <a:r>
              <a:rPr lang="en-US" sz="2400">
                <a:latin typeface="Times New Roman" panose="02020603050405020304" pitchFamily="18" charset="0"/>
                <a:cs typeface="Times New Roman" panose="02020603050405020304" pitchFamily="18" charset="0"/>
              </a:rPr>
              <a:t>ở </a:t>
            </a:r>
            <a:r>
              <a:rPr lang="vi-VN" sz="2400">
                <a:latin typeface="Times New Roman" panose="02020603050405020304" pitchFamily="18" charset="0"/>
                <a:cs typeface="Times New Roman" panose="02020603050405020304" pitchFamily="18" charset="0"/>
              </a:rPr>
              <a:t>GD</a:t>
            </a:r>
            <a:r>
              <a:rPr lang="en-US" sz="2400">
                <a:latin typeface="Times New Roman" panose="02020603050405020304" pitchFamily="18" charset="0"/>
                <a:cs typeface="Times New Roman" panose="02020603050405020304" pitchFamily="18" charset="0"/>
              </a:rPr>
              <a:t>&amp;</a:t>
            </a:r>
            <a:r>
              <a:rPr lang="vi-VN" sz="2400">
                <a:latin typeface="Times New Roman" panose="02020603050405020304" pitchFamily="18" charset="0"/>
                <a:cs typeface="Times New Roman" panose="02020603050405020304" pitchFamily="18" charset="0"/>
              </a:rPr>
              <a:t> ĐT</a:t>
            </a:r>
            <a:r>
              <a:rPr lang="en-US" sz="2400">
                <a:latin typeface="Times New Roman" panose="02020603050405020304" pitchFamily="18" charset="0"/>
                <a:cs typeface="Times New Roman" panose="02020603050405020304" pitchFamily="18" charset="0"/>
              </a:rPr>
              <a:t> Hải Phòng; </a:t>
            </a:r>
            <a:endParaRPr lang="en-US" sz="2400" b="1">
              <a:latin typeface="Times New Roman" panose="02020603050405020304" pitchFamily="18" charset="0"/>
              <a:cs typeface="Times New Roman" panose="02020603050405020304" pitchFamily="18" charset="0"/>
            </a:endParaRPr>
          </a:p>
          <a:p>
            <a:r>
              <a:rPr lang="pt-BR" sz="2400">
                <a:latin typeface="Times New Roman" panose="02020603050405020304" pitchFamily="18" charset="0"/>
                <a:cs typeface="Times New Roman" panose="02020603050405020304" pitchFamily="18" charset="0"/>
              </a:rPr>
              <a:t>         Căn cứ công văn số 155/PGDĐT-GDMN, ngày 14/9/2022 của  Phòng GD&amp;ĐT  huyện An Dương về việc </a:t>
            </a:r>
            <a:r>
              <a:rPr lang="en-US" sz="2400">
                <a:latin typeface="Times New Roman" panose="02020603050405020304" pitchFamily="18" charset="0"/>
                <a:cs typeface="Times New Roman" panose="02020603050405020304" pitchFamily="18" charset="0"/>
              </a:rPr>
              <a:t>hướng dẫn </a:t>
            </a:r>
            <a:r>
              <a:rPr lang="pt-BR" sz="2400">
                <a:latin typeface="Times New Roman" panose="02020603050405020304" pitchFamily="18" charset="0"/>
                <a:cs typeface="Times New Roman" panose="02020603050405020304" pitchFamily="18" charset="0"/>
              </a:rPr>
              <a:t>thực hiện nhiệm vụ GDMN năm học 2022-2023;</a:t>
            </a:r>
            <a:endParaRPr lang="en-US" sz="2400" b="1">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Căn cứ đặc điểm </a:t>
            </a:r>
            <a:r>
              <a:rPr lang="vi-VN" sz="2400">
                <a:latin typeface="Times New Roman" panose="02020603050405020304" pitchFamily="18" charset="0"/>
                <a:cs typeface="Times New Roman" panose="02020603050405020304" pitchFamily="18" charset="0"/>
              </a:rPr>
              <a:t>tình hình thực tế của địa phương, tình hình thực tế của trường MN Đặng </a:t>
            </a:r>
            <a:r>
              <a:rPr lang="en-US" sz="2400">
                <a:latin typeface="Times New Roman" panose="02020603050405020304" pitchFamily="18" charset="0"/>
                <a:cs typeface="Times New Roman" panose="02020603050405020304" pitchFamily="18" charset="0"/>
              </a:rPr>
              <a:t>Cương</a:t>
            </a:r>
            <a:r>
              <a:rPr lang="vi-VN" sz="2400">
                <a:latin typeface="Times New Roman" panose="02020603050405020304" pitchFamily="18" charset="0"/>
                <a:cs typeface="Times New Roman" panose="02020603050405020304" pitchFamily="18" charset="0"/>
              </a:rPr>
              <a:t>, nhà trường đề ra nhiệm vụ, chỉ tiêu, giải pháp thực hiện năm học 20</a:t>
            </a:r>
            <a:r>
              <a:rPr lang="en-US" sz="2400">
                <a:latin typeface="Times New Roman" panose="02020603050405020304" pitchFamily="18" charset="0"/>
                <a:cs typeface="Times New Roman" panose="02020603050405020304" pitchFamily="18" charset="0"/>
              </a:rPr>
              <a:t>22</a:t>
            </a:r>
            <a:r>
              <a:rPr lang="vi-VN" sz="2400">
                <a:latin typeface="Times New Roman" panose="02020603050405020304" pitchFamily="18" charset="0"/>
                <a:cs typeface="Times New Roman" panose="02020603050405020304" pitchFamily="18" charset="0"/>
              </a:rPr>
              <a:t>-20</a:t>
            </a:r>
            <a:r>
              <a:rPr lang="en-US" sz="2400">
                <a:latin typeface="Times New Roman" panose="02020603050405020304" pitchFamily="18" charset="0"/>
                <a:cs typeface="Times New Roman" panose="02020603050405020304" pitchFamily="18" charset="0"/>
              </a:rPr>
              <a:t>23</a:t>
            </a:r>
            <a:r>
              <a:rPr lang="vi-VN" sz="2400">
                <a:latin typeface="Times New Roman" panose="02020603050405020304" pitchFamily="18" charset="0"/>
                <a:cs typeface="Times New Roman" panose="02020603050405020304" pitchFamily="18" charset="0"/>
              </a:rPr>
              <a:t> như sau:</a:t>
            </a:r>
            <a:endParaRPr lang="en-US" sz="2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592648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567857" y="253219"/>
            <a:ext cx="4327700" cy="656826"/>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NHIỆM VỤ TRỌNG TÂM </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 name="Group 2"/>
          <p:cNvGrpSpPr/>
          <p:nvPr/>
        </p:nvGrpSpPr>
        <p:grpSpPr>
          <a:xfrm>
            <a:off x="312128" y="2620830"/>
            <a:ext cx="11331234" cy="889209"/>
            <a:chOff x="312128" y="2620830"/>
            <a:chExt cx="11331234" cy="889209"/>
          </a:xfrm>
        </p:grpSpPr>
        <p:sp>
          <p:nvSpPr>
            <p:cNvPr id="9" name="Chevron 8"/>
            <p:cNvSpPr/>
            <p:nvPr/>
          </p:nvSpPr>
          <p:spPr>
            <a:xfrm>
              <a:off x="312128" y="2675060"/>
              <a:ext cx="824180" cy="74217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2</a:t>
              </a:r>
              <a:endParaRPr lang="en-US" sz="2800" b="1">
                <a:solidFill>
                  <a:srgbClr val="002060"/>
                </a:solidFill>
              </a:endParaRPr>
            </a:p>
          </p:txBody>
        </p:sp>
        <p:sp>
          <p:nvSpPr>
            <p:cNvPr id="11" name="Content Placeholder 2"/>
            <p:cNvSpPr txBox="1">
              <a:spLocks/>
            </p:cNvSpPr>
            <p:nvPr/>
          </p:nvSpPr>
          <p:spPr>
            <a:xfrm>
              <a:off x="1196788" y="2620830"/>
              <a:ext cx="10446574" cy="889209"/>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200" smtClean="0">
                  <a:solidFill>
                    <a:schemeClr val="tx1"/>
                  </a:solidFill>
                  <a:latin typeface="Times New Roman" panose="02020603050405020304" pitchFamily="18" charset="0"/>
                  <a:cs typeface="Times New Roman" panose="02020603050405020304" pitchFamily="18" charset="0"/>
                </a:rPr>
                <a:t>Quán </a:t>
              </a:r>
              <a:r>
                <a:rPr lang="en-US" sz="2200">
                  <a:solidFill>
                    <a:schemeClr val="tx1"/>
                  </a:solidFill>
                  <a:latin typeface="Times New Roman" panose="02020603050405020304" pitchFamily="18" charset="0"/>
                  <a:cs typeface="Times New Roman" panose="02020603050405020304" pitchFamily="18" charset="0"/>
                </a:rPr>
                <a:t>triệt thực hiện nghiêm túc các quy định về đạo đức nhà giáo, quy tắc ứng xử trong nhà trường</a:t>
              </a:r>
              <a:r>
                <a:rPr lang="en-US" sz="2200" smtClean="0">
                  <a:solidFill>
                    <a:schemeClr val="tx1"/>
                  </a:solidFill>
                  <a:latin typeface="Times New Roman" panose="02020603050405020304" pitchFamily="18" charset="0"/>
                  <a:cs typeface="Times New Roman" panose="02020603050405020304" pitchFamily="18" charset="0"/>
                </a:rPr>
                <a:t>       </a:t>
              </a:r>
              <a:endParaRPr lang="en-US" sz="2200">
                <a:solidFill>
                  <a:schemeClr val="tx1"/>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367107" y="3837373"/>
            <a:ext cx="11276255" cy="1172811"/>
            <a:chOff x="367107" y="3837373"/>
            <a:chExt cx="11276255" cy="1172811"/>
          </a:xfrm>
        </p:grpSpPr>
        <p:sp>
          <p:nvSpPr>
            <p:cNvPr id="10" name="Chevron 9"/>
            <p:cNvSpPr/>
            <p:nvPr/>
          </p:nvSpPr>
          <p:spPr>
            <a:xfrm>
              <a:off x="367107" y="4014307"/>
              <a:ext cx="848565"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3</a:t>
              </a:r>
              <a:endParaRPr lang="en-US" sz="2800" b="1">
                <a:solidFill>
                  <a:srgbClr val="002060"/>
                </a:solidFill>
              </a:endParaRPr>
            </a:p>
          </p:txBody>
        </p:sp>
        <p:sp>
          <p:nvSpPr>
            <p:cNvPr id="12" name="Content Placeholder 2"/>
            <p:cNvSpPr txBox="1">
              <a:spLocks/>
            </p:cNvSpPr>
            <p:nvPr/>
          </p:nvSpPr>
          <p:spPr>
            <a:xfrm>
              <a:off x="1237128" y="3837373"/>
              <a:ext cx="10406234" cy="1172811"/>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200" smtClean="0">
                  <a:solidFill>
                    <a:schemeClr val="tx1"/>
                  </a:solidFill>
                  <a:latin typeface="Times New Roman" panose="02020603050405020304" pitchFamily="18" charset="0"/>
                  <a:cs typeface="Times New Roman" panose="02020603050405020304" pitchFamily="18" charset="0"/>
                </a:rPr>
                <a:t>Thực </a:t>
              </a:r>
              <a:r>
                <a:rPr lang="en-US" sz="2200">
                  <a:solidFill>
                    <a:schemeClr val="tx1"/>
                  </a:solidFill>
                  <a:latin typeface="Times New Roman" panose="02020603050405020304" pitchFamily="18" charset="0"/>
                  <a:cs typeface="Times New Roman" panose="02020603050405020304" pitchFamily="18" charset="0"/>
                </a:rPr>
                <a:t>hiện chủ đề của năm học 2022-2023 của ngành giáo dục thành phố Hải Phòng “ Đoàn kết, nỗ lực vượt khó khăn, đổi mới sáng tạo, củng cố, nâng cao chất lượng các hoạt động giáo dục đào tạo”.</a:t>
              </a:r>
              <a:r>
                <a:rPr lang="en-US" sz="2200" smtClean="0">
                  <a:solidFill>
                    <a:schemeClr val="tx1"/>
                  </a:solidFill>
                  <a:latin typeface="Times New Roman" panose="02020603050405020304" pitchFamily="18" charset="0"/>
                  <a:cs typeface="Times New Roman" panose="02020603050405020304" pitchFamily="18" charset="0"/>
                </a:rPr>
                <a:t>       </a:t>
              </a:r>
              <a:endParaRPr lang="en-US" sz="2200">
                <a:solidFill>
                  <a:schemeClr val="tx1"/>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364183" y="1202030"/>
            <a:ext cx="11279178" cy="1091466"/>
            <a:chOff x="364183" y="1202030"/>
            <a:chExt cx="11279178" cy="1091466"/>
          </a:xfrm>
        </p:grpSpPr>
        <p:sp>
          <p:nvSpPr>
            <p:cNvPr id="8" name="Chevron 7"/>
            <p:cNvSpPr/>
            <p:nvPr/>
          </p:nvSpPr>
          <p:spPr>
            <a:xfrm>
              <a:off x="364183" y="1390421"/>
              <a:ext cx="832605"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1</a:t>
              </a:r>
              <a:endParaRPr lang="en-US" sz="2800" b="1">
                <a:solidFill>
                  <a:srgbClr val="002060"/>
                </a:solidFill>
              </a:endParaRPr>
            </a:p>
          </p:txBody>
        </p:sp>
        <p:sp>
          <p:nvSpPr>
            <p:cNvPr id="13" name="Content Placeholder 2"/>
            <p:cNvSpPr txBox="1">
              <a:spLocks/>
            </p:cNvSpPr>
            <p:nvPr/>
          </p:nvSpPr>
          <p:spPr>
            <a:xfrm>
              <a:off x="1237129" y="1202030"/>
              <a:ext cx="10406232" cy="1091466"/>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200" smtClean="0">
                  <a:solidFill>
                    <a:schemeClr val="tx1"/>
                  </a:solidFill>
                  <a:latin typeface="Times New Roman" panose="02020603050405020304" pitchFamily="18" charset="0"/>
                  <a:cs typeface="Times New Roman" panose="02020603050405020304" pitchFamily="18" charset="0"/>
                </a:rPr>
                <a:t>Triển </a:t>
              </a:r>
              <a:r>
                <a:rPr lang="vi-VN" sz="2200">
                  <a:solidFill>
                    <a:schemeClr val="tx1"/>
                  </a:solidFill>
                  <a:latin typeface="Times New Roman" panose="02020603050405020304" pitchFamily="18" charset="0"/>
                  <a:cs typeface="Times New Roman" panose="02020603050405020304" pitchFamily="18" charset="0"/>
                </a:rPr>
                <a:t>khai có hiệu quả các Nghị quyết của Hội đồng nhân dân thành phố về thực hiện chế độ, chính sách GDMN; Kế hoạch số 48/KH-UBND ngày 18/02/2019 của UBND thành phố về phát triển GDMN giai đoạn 2018-2025</a:t>
              </a:r>
              <a:endParaRPr lang="en-US" sz="2200">
                <a:solidFill>
                  <a:schemeClr val="tx1"/>
                </a:solidFill>
                <a:latin typeface="Times New Roman" panose="02020603050405020304" pitchFamily="18" charset="0"/>
                <a:cs typeface="Times New Roman" panose="02020603050405020304" pitchFamily="18" charset="0"/>
              </a:endParaRPr>
            </a:p>
            <a:p>
              <a:pPr marL="0" indent="0" algn="just">
                <a:lnSpc>
                  <a:spcPct val="150000"/>
                </a:lnSpc>
                <a:spcBef>
                  <a:spcPts val="0"/>
                </a:spcBef>
                <a:buFont typeface="Wingdings 3" charset="2"/>
                <a:buNone/>
              </a:pPr>
              <a:r>
                <a:rPr lang="en-US" sz="2400" smtClean="0">
                  <a:solidFill>
                    <a:schemeClr val="tx1"/>
                  </a:solidFill>
                  <a:latin typeface="Times New Roman" panose="02020603050405020304" pitchFamily="18" charset="0"/>
                  <a:cs typeface="Times New Roman" panose="02020603050405020304" pitchFamily="18" charset="0"/>
                </a:rPr>
                <a:t>       </a:t>
              </a:r>
              <a:endParaRPr lang="en-US" sz="2400">
                <a:solidFill>
                  <a:schemeClr val="tx1"/>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312128" y="5353554"/>
            <a:ext cx="11352690" cy="1059437"/>
            <a:chOff x="496474" y="1202028"/>
            <a:chExt cx="11570989" cy="1211387"/>
          </a:xfrm>
        </p:grpSpPr>
        <p:sp>
          <p:nvSpPr>
            <p:cNvPr id="18" name="Chevron 17"/>
            <p:cNvSpPr/>
            <p:nvPr/>
          </p:nvSpPr>
          <p:spPr>
            <a:xfrm>
              <a:off x="496474" y="1337842"/>
              <a:ext cx="844714" cy="832950"/>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4</a:t>
              </a:r>
              <a:endParaRPr lang="en-US" sz="2800" b="1">
                <a:solidFill>
                  <a:srgbClr val="002060"/>
                </a:solidFill>
              </a:endParaRPr>
            </a:p>
          </p:txBody>
        </p:sp>
        <p:sp>
          <p:nvSpPr>
            <p:cNvPr id="19" name="Content Placeholder 2"/>
            <p:cNvSpPr txBox="1">
              <a:spLocks/>
            </p:cNvSpPr>
            <p:nvPr/>
          </p:nvSpPr>
          <p:spPr>
            <a:xfrm>
              <a:off x="1417392" y="1202028"/>
              <a:ext cx="10650071" cy="1211387"/>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200" smtClean="0">
                  <a:solidFill>
                    <a:schemeClr val="tx1"/>
                  </a:solidFill>
                  <a:latin typeface="Times New Roman" panose="02020603050405020304" pitchFamily="18" charset="0"/>
                  <a:cs typeface="Times New Roman" panose="02020603050405020304" pitchFamily="18" charset="0"/>
                </a:rPr>
                <a:t>Thực </a:t>
              </a:r>
              <a:r>
                <a:rPr lang="en-US" sz="2200">
                  <a:solidFill>
                    <a:schemeClr val="tx1"/>
                  </a:solidFill>
                  <a:latin typeface="Times New Roman" panose="02020603050405020304" pitchFamily="18" charset="0"/>
                  <a:cs typeface="Times New Roman" panose="02020603050405020304" pitchFamily="18" charset="0"/>
                </a:rPr>
                <a:t>hiện chủ đề của năm học 2022-2023 của ngành GD&amp;ĐT Huyện An Dương: “Đẩy mạnh chuyển đổi số, đổi mới công tác quản lý, quản trị trường học, kiên trì mục tiêu chất lượng, đột phá nâng cao chỉ số giáo dục”.</a:t>
              </a:r>
              <a:r>
                <a:rPr lang="en-US" sz="2200" smtClean="0">
                  <a:solidFill>
                    <a:schemeClr val="tx1"/>
                  </a:solidFill>
                  <a:latin typeface="Times New Roman" panose="02020603050405020304" pitchFamily="18" charset="0"/>
                  <a:cs typeface="Times New Roman" panose="02020603050405020304" pitchFamily="18" charset="0"/>
                </a:rPr>
                <a:t>       </a:t>
              </a:r>
              <a:endParaRPr lang="en-US" sz="220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9469646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567857" y="425003"/>
            <a:ext cx="4299565"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 NHIỆM VỤ TRỌNG TÂM </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4" name="Group 3"/>
          <p:cNvGrpSpPr/>
          <p:nvPr/>
        </p:nvGrpSpPr>
        <p:grpSpPr>
          <a:xfrm>
            <a:off x="175565" y="2708151"/>
            <a:ext cx="11671292" cy="742178"/>
            <a:chOff x="175565" y="2708151"/>
            <a:chExt cx="11671292" cy="742178"/>
          </a:xfrm>
        </p:grpSpPr>
        <p:sp>
          <p:nvSpPr>
            <p:cNvPr id="9" name="Chevron 8"/>
            <p:cNvSpPr/>
            <p:nvPr/>
          </p:nvSpPr>
          <p:spPr>
            <a:xfrm>
              <a:off x="175565" y="2708151"/>
              <a:ext cx="1021221" cy="74217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6</a:t>
              </a:r>
              <a:endParaRPr lang="en-US" sz="2800" b="1">
                <a:solidFill>
                  <a:srgbClr val="002060"/>
                </a:solidFill>
              </a:endParaRPr>
            </a:p>
          </p:txBody>
        </p:sp>
        <p:sp>
          <p:nvSpPr>
            <p:cNvPr id="11" name="Content Placeholder 2"/>
            <p:cNvSpPr txBox="1">
              <a:spLocks/>
            </p:cNvSpPr>
            <p:nvPr/>
          </p:nvSpPr>
          <p:spPr>
            <a:xfrm>
              <a:off x="1196786" y="2766986"/>
              <a:ext cx="10650071" cy="574874"/>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200" smtClean="0">
                  <a:solidFill>
                    <a:schemeClr val="tx1"/>
                  </a:solidFill>
                  <a:latin typeface="Times New Roman" panose="02020603050405020304" pitchFamily="18" charset="0"/>
                  <a:cs typeface="Times New Roman" panose="02020603050405020304" pitchFamily="18" charset="0"/>
                </a:rPr>
                <a:t>Đẩy </a:t>
              </a:r>
              <a:r>
                <a:rPr lang="en-US" sz="2200">
                  <a:solidFill>
                    <a:schemeClr val="tx1"/>
                  </a:solidFill>
                  <a:latin typeface="Times New Roman" panose="02020603050405020304" pitchFamily="18" charset="0"/>
                  <a:cs typeface="Times New Roman" panose="02020603050405020304" pitchFamily="18" charset="0"/>
                </a:rPr>
                <a:t>mạnh công tác truyền thông về GDMN.</a:t>
              </a:r>
            </a:p>
          </p:txBody>
        </p:sp>
      </p:grpSp>
      <p:grpSp>
        <p:nvGrpSpPr>
          <p:cNvPr id="3" name="Group 2"/>
          <p:cNvGrpSpPr/>
          <p:nvPr/>
        </p:nvGrpSpPr>
        <p:grpSpPr>
          <a:xfrm>
            <a:off x="215906" y="3669952"/>
            <a:ext cx="11630950" cy="1462880"/>
            <a:chOff x="215906" y="3669952"/>
            <a:chExt cx="11630950" cy="1462880"/>
          </a:xfrm>
        </p:grpSpPr>
        <p:sp>
          <p:nvSpPr>
            <p:cNvPr id="10" name="Chevron 9"/>
            <p:cNvSpPr/>
            <p:nvPr/>
          </p:nvSpPr>
          <p:spPr>
            <a:xfrm>
              <a:off x="215906" y="3987688"/>
              <a:ext cx="980879"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7</a:t>
              </a:r>
              <a:endParaRPr lang="en-US" sz="2800" b="1">
                <a:solidFill>
                  <a:srgbClr val="002060"/>
                </a:solidFill>
              </a:endParaRPr>
            </a:p>
          </p:txBody>
        </p:sp>
        <p:sp>
          <p:nvSpPr>
            <p:cNvPr id="12" name="Content Placeholder 2"/>
            <p:cNvSpPr txBox="1">
              <a:spLocks/>
            </p:cNvSpPr>
            <p:nvPr/>
          </p:nvSpPr>
          <p:spPr>
            <a:xfrm>
              <a:off x="1196785" y="3669952"/>
              <a:ext cx="10650071" cy="1462880"/>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200">
                  <a:solidFill>
                    <a:schemeClr val="tx1"/>
                  </a:solidFill>
                  <a:latin typeface="Times New Roman" panose="02020603050405020304" pitchFamily="18" charset="0"/>
                  <a:cs typeface="Times New Roman" panose="02020603050405020304" pitchFamily="18" charset="0"/>
                </a:rPr>
                <a:t>Thực hiện Kế hoạch triển khai Chương trình “Tôi yêu Việt nam” trong cấp học giáo dục mầm non năm học 2022-2023. Lồng ghép thực hiện chủ đề năm học của GDMN “Xây dựng trường mầm non xanh, an toàn, thân thiện</a:t>
              </a:r>
              <a:r>
                <a:rPr lang="en-US" sz="2200" smtClean="0">
                  <a:solidFill>
                    <a:schemeClr val="tx1"/>
                  </a:solidFill>
                  <a:latin typeface="Times New Roman" panose="02020603050405020304" pitchFamily="18" charset="0"/>
                  <a:cs typeface="Times New Roman" panose="02020603050405020304" pitchFamily="18" charset="0"/>
                </a:rPr>
                <a:t>”. Xây </a:t>
              </a:r>
              <a:r>
                <a:rPr lang="en-US" sz="2200">
                  <a:solidFill>
                    <a:schemeClr val="tx1"/>
                  </a:solidFill>
                  <a:latin typeface="Times New Roman" panose="02020603050405020304" pitchFamily="18" charset="0"/>
                  <a:cs typeface="Times New Roman" panose="02020603050405020304" pitchFamily="18" charset="0"/>
                </a:rPr>
                <a:t>dựng và thực hiện kế hoạch chuyên đề “Xây dựng trường MN lấy trẻ làm trung tâm” năm học 2022-2023.</a:t>
              </a:r>
            </a:p>
            <a:p>
              <a:endParaRPr lang="en-US" sz="2200">
                <a:solidFill>
                  <a:schemeClr val="tx1"/>
                </a:solidFill>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215907" y="1202029"/>
            <a:ext cx="11671292" cy="1114451"/>
            <a:chOff x="215907" y="1202029"/>
            <a:chExt cx="11671292" cy="1114451"/>
          </a:xfrm>
        </p:grpSpPr>
        <p:sp>
          <p:nvSpPr>
            <p:cNvPr id="8" name="Chevron 7"/>
            <p:cNvSpPr/>
            <p:nvPr/>
          </p:nvSpPr>
          <p:spPr>
            <a:xfrm>
              <a:off x="215907" y="1444651"/>
              <a:ext cx="1021221"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5</a:t>
              </a:r>
              <a:endParaRPr lang="en-US" sz="2800" b="1">
                <a:solidFill>
                  <a:srgbClr val="002060"/>
                </a:solidFill>
              </a:endParaRPr>
            </a:p>
          </p:txBody>
        </p:sp>
        <p:sp>
          <p:nvSpPr>
            <p:cNvPr id="13" name="Content Placeholder 2"/>
            <p:cNvSpPr txBox="1">
              <a:spLocks/>
            </p:cNvSpPr>
            <p:nvPr/>
          </p:nvSpPr>
          <p:spPr>
            <a:xfrm>
              <a:off x="1237128" y="1202029"/>
              <a:ext cx="10650071" cy="1114451"/>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200" smtClean="0">
                  <a:solidFill>
                    <a:schemeClr val="tx1"/>
                  </a:solidFill>
                  <a:latin typeface="Times New Roman" panose="02020603050405020304" pitchFamily="18" charset="0"/>
                  <a:cs typeface="Times New Roman" panose="02020603050405020304" pitchFamily="18" charset="0"/>
                </a:rPr>
                <a:t>Tiếp </a:t>
              </a:r>
              <a:r>
                <a:rPr lang="vi-VN" sz="2200">
                  <a:solidFill>
                    <a:schemeClr val="tx1"/>
                  </a:solidFill>
                  <a:latin typeface="Times New Roman" panose="02020603050405020304" pitchFamily="18" charset="0"/>
                  <a:cs typeface="Times New Roman" panose="02020603050405020304" pitchFamily="18" charset="0"/>
                </a:rPr>
                <a:t>tục thực hiện tốt công tác phổ cập GDMN cho trẻ em 5 tuổi</a:t>
              </a:r>
              <a:r>
                <a:rPr lang="en-US" sz="2200">
                  <a:solidFill>
                    <a:schemeClr val="tx1"/>
                  </a:solidFill>
                  <a:latin typeface="Times New Roman" panose="02020603050405020304" pitchFamily="18" charset="0"/>
                  <a:cs typeface="Times New Roman" panose="02020603050405020304" pitchFamily="18" charset="0"/>
                </a:rPr>
                <a:t>.</a:t>
              </a:r>
              <a:r>
                <a:rPr lang="vi-VN" sz="2200">
                  <a:solidFill>
                    <a:schemeClr val="tx1"/>
                  </a:solidFill>
                  <a:latin typeface="Times New Roman" panose="02020603050405020304" pitchFamily="18" charset="0"/>
                  <a:cs typeface="Times New Roman" panose="02020603050405020304" pitchFamily="18" charset="0"/>
                </a:rPr>
                <a:t> Phấn đấu huy động tối đa số trẻ ra lớp đạt chỉ tiêu kế hoạch </a:t>
              </a:r>
              <a:r>
                <a:rPr lang="vi-VN" sz="2200" smtClean="0">
                  <a:solidFill>
                    <a:schemeClr val="tx1"/>
                  </a:solidFill>
                  <a:latin typeface="Times New Roman" panose="02020603050405020304" pitchFamily="18" charset="0"/>
                  <a:cs typeface="Times New Roman" panose="02020603050405020304" pitchFamily="18" charset="0"/>
                </a:rPr>
                <a:t>Đề</a:t>
              </a:r>
              <a:r>
                <a:rPr lang="en-US" sz="2200" smtClean="0">
                  <a:solidFill>
                    <a:schemeClr val="tx1"/>
                  </a:solidFill>
                  <a:latin typeface="Times New Roman" panose="02020603050405020304" pitchFamily="18" charset="0"/>
                  <a:cs typeface="Times New Roman" panose="02020603050405020304" pitchFamily="18" charset="0"/>
                </a:rPr>
                <a:t> </a:t>
              </a:r>
              <a:r>
                <a:rPr lang="vi-VN" sz="2200" smtClean="0">
                  <a:solidFill>
                    <a:schemeClr val="tx1"/>
                  </a:solidFill>
                  <a:latin typeface="Times New Roman" panose="02020603050405020304" pitchFamily="18" charset="0"/>
                  <a:cs typeface="Times New Roman" panose="02020603050405020304" pitchFamily="18" charset="0"/>
                </a:rPr>
                <a:t>ra</a:t>
              </a:r>
              <a:r>
                <a:rPr lang="vi-VN" sz="2200">
                  <a:solidFill>
                    <a:schemeClr val="tx1"/>
                  </a:solidFill>
                  <a:latin typeface="Times New Roman" panose="02020603050405020304" pitchFamily="18" charset="0"/>
                  <a:cs typeface="Times New Roman" panose="02020603050405020304" pitchFamily="18" charset="0"/>
                </a:rPr>
                <a:t>. Đặ</a:t>
              </a:r>
              <a:r>
                <a:rPr lang="en-US" sz="2200">
                  <a:solidFill>
                    <a:schemeClr val="tx1"/>
                  </a:solidFill>
                  <a:latin typeface="Times New Roman" panose="02020603050405020304" pitchFamily="18" charset="0"/>
                  <a:cs typeface="Times New Roman" panose="02020603050405020304" pitchFamily="18" charset="0"/>
                </a:rPr>
                <a:t>c </a:t>
              </a:r>
              <a:r>
                <a:rPr lang="vi-VN" sz="2200">
                  <a:solidFill>
                    <a:schemeClr val="tx1"/>
                  </a:solidFill>
                  <a:latin typeface="Times New Roman" panose="02020603050405020304" pitchFamily="18" charset="0"/>
                  <a:cs typeface="Times New Roman" panose="02020603050405020304" pitchFamily="18" charset="0"/>
                </a:rPr>
                <a:t>biệt là huy động trẻ 5 tuổi ra lớp đạt 100%. </a:t>
              </a:r>
              <a:r>
                <a:rPr lang="vi-VN" sz="2200" smtClean="0">
                  <a:solidFill>
                    <a:schemeClr val="tx1"/>
                  </a:solidFill>
                  <a:latin typeface="Times New Roman" panose="02020603050405020304" pitchFamily="18" charset="0"/>
                  <a:cs typeface="Times New Roman" panose="02020603050405020304" pitchFamily="18" charset="0"/>
                </a:rPr>
                <a:t>Tăng </a:t>
              </a:r>
              <a:r>
                <a:rPr lang="vi-VN" sz="2200">
                  <a:solidFill>
                    <a:schemeClr val="tx1"/>
                  </a:solidFill>
                  <a:latin typeface="Times New Roman" panose="02020603050405020304" pitchFamily="18" charset="0"/>
                  <a:cs typeface="Times New Roman" panose="02020603050405020304" pitchFamily="18" charset="0"/>
                </a:rPr>
                <a:t>cường đầu tư cơ </a:t>
              </a:r>
              <a:r>
                <a:rPr lang="vi-VN" sz="2200" i="1">
                  <a:solidFill>
                    <a:schemeClr val="tx1"/>
                  </a:solidFill>
                  <a:latin typeface="Times New Roman" panose="02020603050405020304" pitchFamily="18" charset="0"/>
                  <a:cs typeface="Times New Roman" panose="02020603050405020304" pitchFamily="18" charset="0"/>
                </a:rPr>
                <a:t>sở </a:t>
              </a:r>
              <a:r>
                <a:rPr lang="vi-VN" sz="2200">
                  <a:solidFill>
                    <a:schemeClr val="tx1"/>
                  </a:solidFill>
                  <a:latin typeface="Times New Roman" panose="02020603050405020304" pitchFamily="18" charset="0"/>
                  <a:cs typeface="Times New Roman" panose="02020603050405020304" pitchFamily="18" charset="0"/>
                </a:rPr>
                <a:t>vật chất,</a:t>
              </a:r>
              <a:r>
                <a:rPr lang="en-US" sz="2200">
                  <a:solidFill>
                    <a:schemeClr val="tx1"/>
                  </a:solidFill>
                  <a:latin typeface="Times New Roman" panose="02020603050405020304" pitchFamily="18" charset="0"/>
                  <a:cs typeface="Times New Roman" panose="02020603050405020304" pitchFamily="18" charset="0"/>
                </a:rPr>
                <a:t> thiết bị đồ dùng đồ chơi đạt qui chuẩn.</a:t>
              </a:r>
            </a:p>
          </p:txBody>
        </p:sp>
      </p:grpSp>
      <p:grpSp>
        <p:nvGrpSpPr>
          <p:cNvPr id="14" name="Group 13"/>
          <p:cNvGrpSpPr/>
          <p:nvPr/>
        </p:nvGrpSpPr>
        <p:grpSpPr>
          <a:xfrm>
            <a:off x="175564" y="5503870"/>
            <a:ext cx="11671292" cy="736739"/>
            <a:chOff x="220032" y="3860770"/>
            <a:chExt cx="11671292" cy="736739"/>
          </a:xfrm>
        </p:grpSpPr>
        <p:sp>
          <p:nvSpPr>
            <p:cNvPr id="15" name="Chevron 14"/>
            <p:cNvSpPr/>
            <p:nvPr/>
          </p:nvSpPr>
          <p:spPr>
            <a:xfrm>
              <a:off x="220032" y="3860770"/>
              <a:ext cx="1021221"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8</a:t>
              </a:r>
              <a:endParaRPr lang="en-US" sz="2800" b="1">
                <a:solidFill>
                  <a:srgbClr val="002060"/>
                </a:solidFill>
              </a:endParaRPr>
            </a:p>
          </p:txBody>
        </p:sp>
        <p:sp>
          <p:nvSpPr>
            <p:cNvPr id="16" name="Content Placeholder 2"/>
            <p:cNvSpPr txBox="1">
              <a:spLocks/>
            </p:cNvSpPr>
            <p:nvPr/>
          </p:nvSpPr>
          <p:spPr>
            <a:xfrm>
              <a:off x="1241253" y="3860770"/>
              <a:ext cx="10650071" cy="736739"/>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200">
                  <a:solidFill>
                    <a:schemeClr val="tx1"/>
                  </a:solidFill>
                  <a:latin typeface="Times New Roman" panose="02020603050405020304" pitchFamily="18" charset="0"/>
                  <a:cs typeface="Times New Roman" panose="02020603050405020304" pitchFamily="18" charset="0"/>
                </a:rPr>
                <a:t>Lựa chọn và thực hiện giải pháp sáng tạo: Thực hiện đề án chăm sóc sự phát triển toàn diện của trẻ trong những năm đầu đời tại gia đình và cộng đồng giai đoạn 2018-2022</a:t>
              </a:r>
            </a:p>
          </p:txBody>
        </p:sp>
      </p:grpSp>
    </p:spTree>
    <p:extLst>
      <p:ext uri="{BB962C8B-B14F-4D97-AF65-F5344CB8AC3E}">
        <p14:creationId xmlns:p14="http://schemas.microsoft.com/office/powerpoint/2010/main" val="1242011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C23676-6AB0-422D-B822-D199435CA44C}" type="slidenum">
              <a:rPr lang="en-US" altLang="en-US" smtClean="0">
                <a:solidFill>
                  <a:prstClr val="black">
                    <a:tint val="75000"/>
                  </a:prstClr>
                </a:solidFill>
              </a:rPr>
              <a:pPr>
                <a:defRPr/>
              </a:pPr>
              <a:t>23</a:t>
            </a:fld>
            <a:endParaRPr lang="en-US" altLang="en-US">
              <a:solidFill>
                <a:prstClr val="black">
                  <a:tint val="75000"/>
                </a:prstClr>
              </a:solidFill>
            </a:endParaRPr>
          </a:p>
        </p:txBody>
      </p:sp>
      <p:sp>
        <p:nvSpPr>
          <p:cNvPr id="5" name="Pentagon 4"/>
          <p:cNvSpPr/>
          <p:nvPr/>
        </p:nvSpPr>
        <p:spPr>
          <a:xfrm>
            <a:off x="433702" y="193355"/>
            <a:ext cx="3601850"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II, NHIỆM VỤ CỤ THỂ</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Oval 5"/>
          <p:cNvSpPr/>
          <p:nvPr/>
        </p:nvSpPr>
        <p:spPr>
          <a:xfrm>
            <a:off x="220342" y="2080513"/>
            <a:ext cx="1626746" cy="3747263"/>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CHỈ TIÊU PHẤN ĐẤU</a:t>
            </a:r>
            <a:endParaRPr lang="en-US" sz="2400" b="1">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flipV="1">
            <a:off x="1924200" y="2074599"/>
            <a:ext cx="1121664" cy="9631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3096768" y="1937636"/>
            <a:ext cx="7705344" cy="585216"/>
          </a:xfrm>
          <a:prstGeom prst="rect">
            <a:avLst/>
          </a:prstGeom>
          <a:solidFill>
            <a:schemeClr val="accent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vi-VN" sz="2200" smtClean="0">
                <a:latin typeface="Times New Roman" panose="02020603050405020304" pitchFamily="18" charset="0"/>
                <a:cs typeface="Times New Roman" panose="02020603050405020304" pitchFamily="18" charset="0"/>
              </a:rPr>
              <a:t>Đảm </a:t>
            </a:r>
            <a:r>
              <a:rPr lang="vi-VN" sz="2200">
                <a:latin typeface="Times New Roman" panose="02020603050405020304" pitchFamily="18" charset="0"/>
                <a:cs typeface="Times New Roman" panose="02020603050405020304" pitchFamily="18" charset="0"/>
              </a:rPr>
              <a:t>bảo thực hiện đầy đủ chế độ chính sách về GDMN</a:t>
            </a:r>
            <a:r>
              <a:rPr lang="en-US" sz="2200">
                <a:latin typeface="Times New Roman" panose="02020603050405020304" pitchFamily="18" charset="0"/>
                <a:cs typeface="Times New Roman" panose="02020603050405020304" pitchFamily="18" charset="0"/>
              </a:rPr>
              <a:t>.</a:t>
            </a:r>
          </a:p>
        </p:txBody>
      </p:sp>
      <p:cxnSp>
        <p:nvCxnSpPr>
          <p:cNvPr id="12" name="Straight Arrow Connector 11"/>
          <p:cNvCxnSpPr/>
          <p:nvPr/>
        </p:nvCxnSpPr>
        <p:spPr>
          <a:xfrm flipV="1">
            <a:off x="1956816" y="3517373"/>
            <a:ext cx="101193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Rectangle 15"/>
          <p:cNvSpPr/>
          <p:nvPr/>
        </p:nvSpPr>
        <p:spPr>
          <a:xfrm>
            <a:off x="3096768" y="3149892"/>
            <a:ext cx="7705344" cy="678396"/>
          </a:xfrm>
          <a:prstGeom prst="rect">
            <a:avLst/>
          </a:prstGeom>
          <a:solidFill>
            <a:schemeClr val="accent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fontAlgn="base" hangingPunct="0"/>
            <a:r>
              <a:rPr lang="vi-VN" smtClean="0"/>
              <a:t> </a:t>
            </a:r>
            <a:r>
              <a:rPr lang="vi-VN" sz="2200">
                <a:latin typeface="Times New Roman" panose="02020603050405020304" pitchFamily="18" charset="0"/>
                <a:cs typeface="Times New Roman" panose="02020603050405020304" pitchFamily="18" charset="0"/>
              </a:rPr>
              <a:t>Kịp thời </a:t>
            </a:r>
            <a:r>
              <a:rPr lang="pt-BR" sz="2200">
                <a:latin typeface="Times New Roman" panose="02020603050405020304" pitchFamily="18" charset="0"/>
                <a:cs typeface="Times New Roman" panose="02020603050405020304" pitchFamily="18" charset="0"/>
              </a:rPr>
              <a:t>ban hành các văn bản triển khai thực hiện chỉ đạo chuyên môn.</a:t>
            </a:r>
            <a:endParaRPr lang="en-US" sz="2200">
              <a:latin typeface="Times New Roman" panose="02020603050405020304" pitchFamily="18" charset="0"/>
              <a:cs typeface="Times New Roman" panose="02020603050405020304" pitchFamily="18" charset="0"/>
            </a:endParaRPr>
          </a:p>
        </p:txBody>
      </p:sp>
      <p:cxnSp>
        <p:nvCxnSpPr>
          <p:cNvPr id="17" name="Straight Arrow Connector 16"/>
          <p:cNvCxnSpPr/>
          <p:nvPr/>
        </p:nvCxnSpPr>
        <p:spPr>
          <a:xfrm>
            <a:off x="1956816" y="4450063"/>
            <a:ext cx="1011936" cy="69496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Rectangle 19"/>
          <p:cNvSpPr/>
          <p:nvPr/>
        </p:nvSpPr>
        <p:spPr>
          <a:xfrm>
            <a:off x="3060192" y="4586370"/>
            <a:ext cx="7705344" cy="1241406"/>
          </a:xfrm>
          <a:prstGeom prst="rect">
            <a:avLst/>
          </a:prstGeom>
          <a:solidFill>
            <a:schemeClr val="accent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fontAlgn="base" hangingPunct="0"/>
            <a:r>
              <a:rPr lang="vi-VN" smtClean="0"/>
              <a:t> </a:t>
            </a:r>
            <a:r>
              <a:rPr lang="pt-BR" sz="2200">
                <a:latin typeface="Times New Roman" panose="02020603050405020304" pitchFamily="18" charset="0"/>
                <a:cs typeface="Times New Roman" panose="02020603050405020304" pitchFamily="18" charset="0"/>
              </a:rPr>
              <a:t>Thực hiện tốt công tác tham mưu với chính quyền địa phương phấn đấu 100% số cơ sở nhóm trẻ độc lập được cấp phép thành lập đảm bảo đúng quy chế. </a:t>
            </a:r>
            <a:endParaRPr lang="en-US" sz="2200">
              <a:latin typeface="Times New Roman" panose="02020603050405020304" pitchFamily="18" charset="0"/>
              <a:cs typeface="Times New Roman" panose="02020603050405020304" pitchFamily="18" charset="0"/>
            </a:endParaRPr>
          </a:p>
        </p:txBody>
      </p:sp>
      <p:sp>
        <p:nvSpPr>
          <p:cNvPr id="13" name="Pentagon 12"/>
          <p:cNvSpPr/>
          <p:nvPr/>
        </p:nvSpPr>
        <p:spPr>
          <a:xfrm>
            <a:off x="433701" y="893437"/>
            <a:ext cx="9104194"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Nâng cao năng lực hiệu quả công tác quản lý nhà nước về GDMN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67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400"/>
                                        <p:tgtEl>
                                          <p:spTgt spid="5"/>
                                        </p:tgtEl>
                                      </p:cBhvr>
                                    </p:animEffect>
                                  </p:childTnLst>
                                </p:cTn>
                              </p:par>
                            </p:childTnLst>
                          </p:cTn>
                        </p:par>
                        <p:par>
                          <p:cTn id="8" fill="hold">
                            <p:stCondLst>
                              <p:cond delay="1400"/>
                            </p:stCondLst>
                            <p:childTnLst>
                              <p:par>
                                <p:cTn id="9" presetID="22" presetClass="entr" presetSubtype="4"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par>
                          <p:cTn id="12" fill="hold">
                            <p:stCondLst>
                              <p:cond delay="1900"/>
                            </p:stCondLst>
                            <p:childTnLst>
                              <p:par>
                                <p:cTn id="13" presetID="22" presetClass="entr" presetSubtype="4"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2400"/>
                            </p:stCondLst>
                            <p:childTnLst>
                              <p:par>
                                <p:cTn id="17" presetID="16" presetClass="entr" presetSubtype="21"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2900"/>
                            </p:stCondLst>
                            <p:childTnLst>
                              <p:par>
                                <p:cTn id="21" presetID="2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3400"/>
                            </p:stCondLst>
                            <p:childTnLst>
                              <p:par>
                                <p:cTn id="25" presetID="16" presetClass="entr" presetSubtype="21"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par>
                          <p:cTn id="28" fill="hold">
                            <p:stCondLst>
                              <p:cond delay="3900"/>
                            </p:stCondLst>
                            <p:childTnLst>
                              <p:par>
                                <p:cTn id="29" presetID="6" presetClass="entr" presetSubtype="16"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par>
                          <p:cTn id="32" fill="hold">
                            <p:stCondLst>
                              <p:cond delay="59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par>
                          <p:cTn id="36" fill="hold">
                            <p:stCondLst>
                              <p:cond delay="6400"/>
                            </p:stCondLst>
                            <p:childTnLst>
                              <p:par>
                                <p:cTn id="37" presetID="6" presetClass="entr" presetSubtype="16"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circle(in)">
                                      <p:cBhvr>
                                        <p:cTn id="3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6" grpId="0" animBg="1"/>
      <p:bldP spid="20"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567857" y="388427"/>
            <a:ext cx="3455503"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Giải pháp thực hiện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3" name="Group 2"/>
          <p:cNvGrpSpPr/>
          <p:nvPr/>
        </p:nvGrpSpPr>
        <p:grpSpPr>
          <a:xfrm>
            <a:off x="375086" y="1202030"/>
            <a:ext cx="11268275" cy="797458"/>
            <a:chOff x="375086" y="1202030"/>
            <a:chExt cx="11268275" cy="797458"/>
          </a:xfrm>
        </p:grpSpPr>
        <p:sp>
          <p:nvSpPr>
            <p:cNvPr id="8" name="Chevron 7"/>
            <p:cNvSpPr/>
            <p:nvPr/>
          </p:nvSpPr>
          <p:spPr>
            <a:xfrm>
              <a:off x="375086" y="1220948"/>
              <a:ext cx="832605"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2060"/>
                </a:solidFill>
              </a:endParaRPr>
            </a:p>
          </p:txBody>
        </p:sp>
        <p:sp>
          <p:nvSpPr>
            <p:cNvPr id="13" name="Content Placeholder 2"/>
            <p:cNvSpPr txBox="1">
              <a:spLocks/>
            </p:cNvSpPr>
            <p:nvPr/>
          </p:nvSpPr>
          <p:spPr>
            <a:xfrm>
              <a:off x="1237129" y="1202030"/>
              <a:ext cx="10406232" cy="797458"/>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mtClean="0"/>
                <a:t> </a:t>
              </a:r>
              <a:r>
                <a:rPr lang="vi-VN" sz="2400">
                  <a:solidFill>
                    <a:schemeClr val="tx1"/>
                  </a:solidFill>
                  <a:latin typeface="+mj-lt"/>
                </a:rPr>
                <a:t>Ban giám hiệu nhà trường thường xuyên học tập và cập nhật những thông tin mới, nắm bắt đầy đủ các văn bản chỉ thị của nhà nước, của ngành.</a:t>
              </a:r>
              <a:endParaRPr lang="en-US" sz="2400">
                <a:solidFill>
                  <a:schemeClr val="tx1"/>
                </a:solidFill>
                <a:latin typeface="+mj-lt"/>
              </a:endParaRPr>
            </a:p>
          </p:txBody>
        </p:sp>
      </p:grpSp>
      <p:pic>
        <p:nvPicPr>
          <p:cNvPr id="2" name="Picture 1"/>
          <p:cNvPicPr>
            <a:picLocks noChangeAspect="1"/>
          </p:cNvPicPr>
          <p:nvPr/>
        </p:nvPicPr>
        <p:blipFill>
          <a:blip r:embed="rId2"/>
          <a:stretch>
            <a:fillRect/>
          </a:stretch>
        </p:blipFill>
        <p:spPr>
          <a:xfrm>
            <a:off x="6398041" y="2346968"/>
            <a:ext cx="5414503" cy="3591100"/>
          </a:xfrm>
          <a:prstGeom prst="roundRect">
            <a:avLst>
              <a:gd name="adj" fmla="val 4167"/>
            </a:avLst>
          </a:prstGeom>
          <a:solidFill>
            <a:srgbClr val="FFFFFF"/>
          </a:solidFill>
          <a:ln w="76200" cap="sq">
            <a:solidFill>
              <a:schemeClr val="accent2"/>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p:cNvPicPr>
            <a:picLocks noChangeAspect="1"/>
          </p:cNvPicPr>
          <p:nvPr/>
        </p:nvPicPr>
        <p:blipFill rotWithShape="1">
          <a:blip r:embed="rId3"/>
          <a:srcRect l="10077" r="6430" b="1565"/>
          <a:stretch/>
        </p:blipFill>
        <p:spPr>
          <a:xfrm>
            <a:off x="567857" y="2346968"/>
            <a:ext cx="5340574" cy="3670659"/>
          </a:xfrm>
          <a:prstGeom prst="roundRect">
            <a:avLst>
              <a:gd name="adj" fmla="val 4167"/>
            </a:avLst>
          </a:prstGeom>
          <a:solidFill>
            <a:srgbClr val="FFFFFF"/>
          </a:solidFill>
          <a:ln w="76200" cap="sq">
            <a:solidFill>
              <a:schemeClr val="accent2">
                <a:lumMod val="75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298618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par>
                          <p:cTn id="14" fill="hold">
                            <p:stCondLst>
                              <p:cond delay="3000"/>
                            </p:stCondLst>
                            <p:childTnLst>
                              <p:par>
                                <p:cTn id="15" presetID="6" presetClass="entr" presetSubtype="16"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par>
                          <p:cTn id="18" fill="hold">
                            <p:stCondLst>
                              <p:cond delay="5000"/>
                            </p:stCondLst>
                            <p:childTnLst>
                              <p:par>
                                <p:cTn id="19" presetID="21" presetClass="entr" presetSubtype="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567857" y="388427"/>
            <a:ext cx="3839251"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Giải pháp thực hiện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375086" y="1202029"/>
            <a:ext cx="11268275" cy="941563"/>
            <a:chOff x="375086" y="1202029"/>
            <a:chExt cx="11268275" cy="941563"/>
          </a:xfrm>
        </p:grpSpPr>
        <p:sp>
          <p:nvSpPr>
            <p:cNvPr id="8" name="Chevron 7"/>
            <p:cNvSpPr/>
            <p:nvPr/>
          </p:nvSpPr>
          <p:spPr>
            <a:xfrm>
              <a:off x="375086" y="1220948"/>
              <a:ext cx="832605"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2060"/>
                </a:solidFill>
              </a:endParaRPr>
            </a:p>
          </p:txBody>
        </p:sp>
        <p:sp>
          <p:nvSpPr>
            <p:cNvPr id="13" name="Content Placeholder 2"/>
            <p:cNvSpPr txBox="1">
              <a:spLocks/>
            </p:cNvSpPr>
            <p:nvPr/>
          </p:nvSpPr>
          <p:spPr>
            <a:xfrm>
              <a:off x="1237129" y="1202029"/>
              <a:ext cx="10406232" cy="941563"/>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400">
                  <a:solidFill>
                    <a:schemeClr val="tx1"/>
                  </a:solidFill>
                  <a:latin typeface="+mj-lt"/>
                </a:rPr>
                <a:t>Xây dựng kế hoạch và nghiêm túc thực hiện công tác kiểm tra </a:t>
              </a:r>
              <a:r>
                <a:rPr lang="vi-VN" sz="2400" smtClean="0">
                  <a:solidFill>
                    <a:schemeClr val="tx1"/>
                  </a:solidFill>
                  <a:latin typeface="+mj-lt"/>
                </a:rPr>
                <a:t>nội bộ.</a:t>
              </a:r>
              <a:endParaRPr lang="en-US" sz="2400" smtClean="0">
                <a:solidFill>
                  <a:schemeClr val="tx1"/>
                </a:solidFill>
                <a:latin typeface="+mj-lt"/>
              </a:endParaRPr>
            </a:p>
            <a:p>
              <a:pPr marL="0" indent="0">
                <a:buNone/>
              </a:pPr>
              <a:r>
                <a:rPr lang="vi-VN" sz="2400" smtClean="0">
                  <a:solidFill>
                    <a:schemeClr val="tx1"/>
                  </a:solidFill>
                  <a:latin typeface="+mj-lt"/>
                </a:rPr>
                <a:t>Triển khai có hiệu quả Nghị quyết số 02/2022/NQ-HĐND ngày 20/7/2022 </a:t>
              </a:r>
              <a:endParaRPr lang="en-US" sz="2400">
                <a:solidFill>
                  <a:schemeClr val="tx1"/>
                </a:solidFill>
                <a:latin typeface="+mj-lt"/>
              </a:endParaRPr>
            </a:p>
          </p:txBody>
        </p:sp>
      </p:grpSp>
      <p:pic>
        <p:nvPicPr>
          <p:cNvPr id="3" name="Picture 2"/>
          <p:cNvPicPr>
            <a:picLocks noChangeAspect="1"/>
          </p:cNvPicPr>
          <p:nvPr/>
        </p:nvPicPr>
        <p:blipFill>
          <a:blip r:embed="rId2"/>
          <a:stretch>
            <a:fillRect/>
          </a:stretch>
        </p:blipFill>
        <p:spPr>
          <a:xfrm>
            <a:off x="791389" y="2329533"/>
            <a:ext cx="5249648" cy="3766170"/>
          </a:xfrm>
          <a:prstGeom prst="rect">
            <a:avLst/>
          </a:prstGeom>
          <a:solidFill>
            <a:srgbClr val="FFFFFF">
              <a:shade val="85000"/>
            </a:srgbClr>
          </a:solidFill>
          <a:ln w="57150" cap="rnd">
            <a:solidFill>
              <a:schemeClr val="accent2">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3"/>
          <a:stretch>
            <a:fillRect/>
          </a:stretch>
        </p:blipFill>
        <p:spPr>
          <a:xfrm>
            <a:off x="6317981" y="2409331"/>
            <a:ext cx="5325380" cy="3686372"/>
          </a:xfrm>
          <a:prstGeom prst="rect">
            <a:avLst/>
          </a:prstGeom>
          <a:solidFill>
            <a:srgbClr val="FFFFFF">
              <a:shade val="85000"/>
            </a:srgbClr>
          </a:solidFill>
          <a:ln w="76200" cap="rnd">
            <a:solidFill>
              <a:schemeClr val="accent2">
                <a:lumMod val="7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267783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75087" y="334544"/>
            <a:ext cx="3432416"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Giải pháp thực hiện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4" name="Group 3"/>
          <p:cNvGrpSpPr/>
          <p:nvPr/>
        </p:nvGrpSpPr>
        <p:grpSpPr>
          <a:xfrm>
            <a:off x="375086" y="1039639"/>
            <a:ext cx="11268275" cy="1148925"/>
            <a:chOff x="375086" y="1039639"/>
            <a:chExt cx="11268275" cy="1148925"/>
          </a:xfrm>
        </p:grpSpPr>
        <p:sp>
          <p:nvSpPr>
            <p:cNvPr id="8" name="Chevron 7"/>
            <p:cNvSpPr/>
            <p:nvPr/>
          </p:nvSpPr>
          <p:spPr>
            <a:xfrm>
              <a:off x="375086" y="1147351"/>
              <a:ext cx="832605"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3</a:t>
              </a:r>
              <a:endParaRPr lang="en-US" sz="2800" b="1">
                <a:solidFill>
                  <a:srgbClr val="002060"/>
                </a:solidFill>
              </a:endParaRPr>
            </a:p>
          </p:txBody>
        </p:sp>
        <p:sp>
          <p:nvSpPr>
            <p:cNvPr id="13" name="Content Placeholder 2"/>
            <p:cNvSpPr txBox="1">
              <a:spLocks/>
            </p:cNvSpPr>
            <p:nvPr/>
          </p:nvSpPr>
          <p:spPr>
            <a:xfrm>
              <a:off x="1237129" y="1039639"/>
              <a:ext cx="10406232" cy="1148925"/>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spcBef>
                  <a:spcPts val="0"/>
                </a:spcBef>
                <a:buNone/>
              </a:pPr>
              <a:r>
                <a:rPr lang="vi-VN" sz="2400" smtClean="0">
                  <a:latin typeface="+mj-lt"/>
                </a:rPr>
                <a:t>Thực </a:t>
              </a:r>
              <a:r>
                <a:rPr lang="vi-VN" sz="2400">
                  <a:latin typeface="+mj-lt"/>
                </a:rPr>
                <a:t>hiện quy chế công khai đối với các cơ sở giáo dục</a:t>
              </a:r>
              <a:r>
                <a:rPr lang="en-US" sz="2400">
                  <a:latin typeface="+mj-lt"/>
                </a:rPr>
                <a:t>.   </a:t>
              </a:r>
            </a:p>
            <a:p>
              <a:pPr marL="0" indent="0">
                <a:spcBef>
                  <a:spcPts val="0"/>
                </a:spcBef>
                <a:buNone/>
              </a:pPr>
              <a:r>
                <a:rPr lang="vi-VN" sz="2400" smtClean="0">
                  <a:latin typeface="+mj-lt"/>
                </a:rPr>
                <a:t>Nâng </a:t>
              </a:r>
              <a:r>
                <a:rPr lang="vi-VN" sz="2400">
                  <a:latin typeface="+mj-lt"/>
                </a:rPr>
                <a:t>cao chất lượng công tác bồi dưỡng, tư vấn hỗ trợ chuyên môn </a:t>
              </a:r>
              <a:r>
                <a:rPr lang="en-US" sz="2400" smtClean="0">
                  <a:latin typeface="Times New Roman" panose="02020603050405020304" pitchFamily="18" charset="0"/>
                  <a:cs typeface="Times New Roman" panose="02020603050405020304" pitchFamily="18" charset="0"/>
                </a:rPr>
                <a:t>với </a:t>
              </a:r>
              <a:r>
                <a:rPr lang="en-US" sz="2400">
                  <a:latin typeface="Times New Roman" panose="02020603050405020304" pitchFamily="18" charset="0"/>
                  <a:cs typeface="Times New Roman" panose="02020603050405020304" pitchFamily="18" charset="0"/>
                </a:rPr>
                <a:t>nhóm trẻ độc lập trên địa bàn</a:t>
              </a:r>
              <a:r>
                <a:rPr lang="vi-VN"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2"/>
          <a:stretch>
            <a:fillRect/>
          </a:stretch>
        </p:blipFill>
        <p:spPr>
          <a:xfrm>
            <a:off x="457699" y="2638269"/>
            <a:ext cx="5583338" cy="38075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3"/>
          <a:stretch>
            <a:fillRect/>
          </a:stretch>
        </p:blipFill>
        <p:spPr>
          <a:xfrm>
            <a:off x="6244386" y="2638268"/>
            <a:ext cx="5496510" cy="3807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666801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457699" y="134912"/>
            <a:ext cx="11453789" cy="904727"/>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smtClean="0">
                <a:solidFill>
                  <a:schemeClr val="tx1"/>
                </a:solidFill>
                <a:latin typeface="Times New Roman" panose="02020603050405020304" pitchFamily="18" charset="0"/>
                <a:cs typeface="Times New Roman" panose="02020603050405020304" pitchFamily="18" charset="0"/>
              </a:rPr>
              <a:t>2. </a:t>
            </a:r>
            <a:r>
              <a:rPr lang="vi-VN" sz="2800" b="1" smtClean="0">
                <a:solidFill>
                  <a:schemeClr val="tx1"/>
                </a:solidFill>
                <a:latin typeface="Times New Roman" panose="02020603050405020304" pitchFamily="18" charset="0"/>
                <a:cs typeface="Times New Roman" panose="02020603050405020304" pitchFamily="18" charset="0"/>
              </a:rPr>
              <a:t>Quy </a:t>
            </a:r>
            <a:r>
              <a:rPr lang="vi-VN" sz="2800" b="1">
                <a:solidFill>
                  <a:schemeClr val="tx1"/>
                </a:solidFill>
                <a:latin typeface="Times New Roman" panose="02020603050405020304" pitchFamily="18" charset="0"/>
                <a:cs typeface="Times New Roman" panose="02020603050405020304" pitchFamily="18" charset="0"/>
              </a:rPr>
              <a:t>mô phát triển số lượng</a:t>
            </a:r>
            <a:r>
              <a:rPr lang="en-US" sz="2800" b="1">
                <a:solidFill>
                  <a:schemeClr val="tx1"/>
                </a:solidFill>
                <a:latin typeface="Times New Roman" panose="02020603050405020304" pitchFamily="18" charset="0"/>
                <a:cs typeface="Times New Roman" panose="02020603050405020304" pitchFamily="18" charset="0"/>
              </a:rPr>
              <a:t>, nâng cao chất lượng phổ cập GDMN cho trẻ em tuổi</a:t>
            </a:r>
            <a:r>
              <a:rPr lang="vi-VN" sz="2800" b="1">
                <a:solidFill>
                  <a:schemeClr val="tx1"/>
                </a:solidFill>
                <a:latin typeface="Times New Roman" panose="02020603050405020304" pitchFamily="18" charset="0"/>
                <a:cs typeface="Times New Roman" panose="02020603050405020304" pitchFamily="18" charset="0"/>
              </a:rPr>
              <a:t>:</a:t>
            </a:r>
            <a:endParaRPr lang="en-US" sz="2800" b="1">
              <a:solidFill>
                <a:schemeClr val="tx1"/>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H="1">
            <a:off x="3259921" y="2193882"/>
            <a:ext cx="1132198" cy="9293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Oval 4"/>
          <p:cNvSpPr/>
          <p:nvPr/>
        </p:nvSpPr>
        <p:spPr>
          <a:xfrm>
            <a:off x="4197246" y="1274165"/>
            <a:ext cx="3612630" cy="10396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Times New Roman" panose="02020603050405020304" pitchFamily="18" charset="0"/>
                <a:cs typeface="Times New Roman" panose="02020603050405020304" pitchFamily="18" charset="0"/>
              </a:rPr>
              <a:t>CHỈ </a:t>
            </a:r>
            <a:r>
              <a:rPr lang="en-US" sz="2800" b="1">
                <a:solidFill>
                  <a:schemeClr val="tx1"/>
                </a:solidFill>
                <a:latin typeface="Times New Roman" panose="02020603050405020304" pitchFamily="18" charset="0"/>
                <a:cs typeface="Times New Roman" panose="02020603050405020304" pitchFamily="18" charset="0"/>
              </a:rPr>
              <a:t>TIÊU </a:t>
            </a:r>
            <a:endParaRPr lang="en-US" sz="2800" b="1" smtClean="0">
              <a:solidFill>
                <a:schemeClr val="tx1"/>
              </a:solidFill>
              <a:latin typeface="Times New Roman" panose="02020603050405020304" pitchFamily="18" charset="0"/>
              <a:cs typeface="Times New Roman" panose="02020603050405020304" pitchFamily="18" charset="0"/>
            </a:endParaRPr>
          </a:p>
          <a:p>
            <a:pPr algn="ctr"/>
            <a:r>
              <a:rPr lang="en-US" sz="2800" b="1" smtClean="0">
                <a:solidFill>
                  <a:schemeClr val="tx1"/>
                </a:solidFill>
                <a:latin typeface="Times New Roman" panose="02020603050405020304" pitchFamily="18" charset="0"/>
                <a:cs typeface="Times New Roman" panose="02020603050405020304" pitchFamily="18" charset="0"/>
              </a:rPr>
              <a:t>PHẤN </a:t>
            </a:r>
            <a:r>
              <a:rPr lang="en-US" sz="2800" b="1">
                <a:solidFill>
                  <a:schemeClr val="tx1"/>
                </a:solidFill>
                <a:latin typeface="Times New Roman" panose="02020603050405020304" pitchFamily="18" charset="0"/>
                <a:cs typeface="Times New Roman" panose="02020603050405020304" pitchFamily="18" charset="0"/>
              </a:rPr>
              <a:t>ĐẤU:</a:t>
            </a:r>
          </a:p>
        </p:txBody>
      </p:sp>
      <p:sp>
        <p:nvSpPr>
          <p:cNvPr id="6" name="Rounded Rectangle 5"/>
          <p:cNvSpPr/>
          <p:nvPr/>
        </p:nvSpPr>
        <p:spPr>
          <a:xfrm>
            <a:off x="929389" y="3243193"/>
            <a:ext cx="4467070" cy="329251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chemeClr val="tx1"/>
                </a:solidFill>
                <a:latin typeface="Times New Roman" panose="02020603050405020304" pitchFamily="18" charset="0"/>
                <a:cs typeface="Times New Roman" panose="02020603050405020304" pitchFamily="18" charset="0"/>
              </a:rPr>
              <a:t>Nhà trẻ: </a:t>
            </a:r>
            <a:r>
              <a:rPr lang="en-US" sz="2800">
                <a:solidFill>
                  <a:schemeClr val="tx1"/>
                </a:solidFill>
                <a:latin typeface="Times New Roman" panose="02020603050405020304" pitchFamily="18" charset="0"/>
                <a:cs typeface="Times New Roman" panose="02020603050405020304" pitchFamily="18" charset="0"/>
              </a:rPr>
              <a:t>4</a:t>
            </a:r>
            <a:r>
              <a:rPr lang="vi-VN" sz="2800">
                <a:solidFill>
                  <a:schemeClr val="tx1"/>
                </a:solidFill>
                <a:latin typeface="Times New Roman" panose="02020603050405020304" pitchFamily="18" charset="0"/>
                <a:cs typeface="Times New Roman" panose="02020603050405020304" pitchFamily="18" charset="0"/>
              </a:rPr>
              <a:t> nhóm lớp</a:t>
            </a:r>
            <a:r>
              <a:rPr lang="en-US" sz="2800">
                <a:solidFill>
                  <a:schemeClr val="tx1"/>
                </a:solidFill>
                <a:latin typeface="Times New Roman" panose="02020603050405020304" pitchFamily="18" charset="0"/>
                <a:cs typeface="Times New Roman" panose="02020603050405020304" pitchFamily="18" charset="0"/>
              </a:rPr>
              <a:t> (trường công lập: 3 lớp, nhóm trẻ độc lập 1 nhóm)</a:t>
            </a:r>
            <a:r>
              <a:rPr lang="vi-VN" sz="2800">
                <a:solidFill>
                  <a:schemeClr val="tx1"/>
                </a:solidFill>
                <a:latin typeface="Times New Roman" panose="02020603050405020304" pitchFamily="18" charset="0"/>
                <a:cs typeface="Times New Roman" panose="02020603050405020304" pitchFamily="18" charset="0"/>
              </a:rPr>
              <a:t> với </a:t>
            </a:r>
            <a:r>
              <a:rPr lang="en-US" sz="2800">
                <a:solidFill>
                  <a:schemeClr val="tx1"/>
                </a:solidFill>
                <a:latin typeface="Times New Roman" panose="02020603050405020304" pitchFamily="18" charset="0"/>
                <a:cs typeface="Times New Roman" panose="02020603050405020304" pitchFamily="18" charset="0"/>
              </a:rPr>
              <a:t>90</a:t>
            </a:r>
            <a:r>
              <a:rPr lang="vi-VN" sz="2800">
                <a:solidFill>
                  <a:schemeClr val="tx1"/>
                </a:solidFill>
                <a:latin typeface="Times New Roman" panose="02020603050405020304" pitchFamily="18" charset="0"/>
                <a:cs typeface="Times New Roman" panose="02020603050405020304" pitchFamily="18" charset="0"/>
              </a:rPr>
              <a:t> cháu/</a:t>
            </a:r>
            <a:r>
              <a:rPr lang="en-US" sz="2800">
                <a:solidFill>
                  <a:schemeClr val="tx1"/>
                </a:solidFill>
                <a:latin typeface="Times New Roman" panose="02020603050405020304" pitchFamily="18" charset="0"/>
                <a:cs typeface="Times New Roman" panose="02020603050405020304" pitchFamily="18" charset="0"/>
              </a:rPr>
              <a:t>257</a:t>
            </a:r>
            <a:r>
              <a:rPr lang="vi-VN" sz="2800">
                <a:solidFill>
                  <a:schemeClr val="tx1"/>
                </a:solidFill>
                <a:latin typeface="Times New Roman" panose="02020603050405020304" pitchFamily="18" charset="0"/>
                <a:cs typeface="Times New Roman" panose="02020603050405020304" pitchFamily="18" charset="0"/>
              </a:rPr>
              <a:t> cháu đạt tỷ lệ</a:t>
            </a:r>
            <a:r>
              <a:rPr lang="en-US" sz="2800">
                <a:solidFill>
                  <a:schemeClr val="tx1"/>
                </a:solidFill>
                <a:latin typeface="Times New Roman" panose="02020603050405020304" pitchFamily="18" charset="0"/>
                <a:cs typeface="Times New Roman" panose="02020603050405020304" pitchFamily="18" charset="0"/>
              </a:rPr>
              <a:t> 35</a:t>
            </a:r>
            <a:r>
              <a:rPr lang="vi-VN" sz="2800">
                <a:solidFill>
                  <a:schemeClr val="tx1"/>
                </a:solidFill>
                <a:latin typeface="Times New Roman" panose="02020603050405020304" pitchFamily="18" charset="0"/>
                <a:cs typeface="Times New Roman" panose="02020603050405020304" pitchFamily="18" charset="0"/>
              </a:rPr>
              <a:t>%.</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332905" y="3243193"/>
            <a:ext cx="4475003" cy="3292517"/>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chemeClr val="tx1"/>
                </a:solidFill>
                <a:latin typeface="Times New Roman" panose="02020603050405020304" pitchFamily="18" charset="0"/>
                <a:cs typeface="Times New Roman" panose="02020603050405020304" pitchFamily="18" charset="0"/>
              </a:rPr>
              <a:t>Mẫu giáo: 1</a:t>
            </a:r>
            <a:r>
              <a:rPr lang="en-US" sz="2800">
                <a:solidFill>
                  <a:schemeClr val="tx1"/>
                </a:solidFill>
                <a:latin typeface="Times New Roman" panose="02020603050405020304" pitchFamily="18" charset="0"/>
                <a:cs typeface="Times New Roman" panose="02020603050405020304" pitchFamily="18" charset="0"/>
              </a:rPr>
              <a:t>3</a:t>
            </a:r>
            <a:r>
              <a:rPr lang="vi-VN" sz="2800">
                <a:solidFill>
                  <a:schemeClr val="tx1"/>
                </a:solidFill>
                <a:latin typeface="Times New Roman" panose="02020603050405020304" pitchFamily="18" charset="0"/>
                <a:cs typeface="Times New Roman" panose="02020603050405020304" pitchFamily="18" charset="0"/>
              </a:rPr>
              <a:t> lớp  </a:t>
            </a:r>
            <a:r>
              <a:rPr lang="en-US" sz="2800">
                <a:solidFill>
                  <a:schemeClr val="tx1"/>
                </a:solidFill>
                <a:latin typeface="Times New Roman" panose="02020603050405020304" pitchFamily="18" charset="0"/>
                <a:cs typeface="Times New Roman" panose="02020603050405020304" pitchFamily="18" charset="0"/>
              </a:rPr>
              <a:t>400  </a:t>
            </a:r>
            <a:r>
              <a:rPr lang="vi-VN" sz="2800">
                <a:solidFill>
                  <a:schemeClr val="tx1"/>
                </a:solidFill>
                <a:latin typeface="Times New Roman" panose="02020603050405020304" pitchFamily="18" charset="0"/>
                <a:cs typeface="Times New Roman" panose="02020603050405020304" pitchFamily="18" charset="0"/>
              </a:rPr>
              <a:t>cháu /</a:t>
            </a:r>
            <a:r>
              <a:rPr lang="en-US" sz="2800">
                <a:solidFill>
                  <a:schemeClr val="tx1"/>
                </a:solidFill>
                <a:latin typeface="Times New Roman" panose="02020603050405020304" pitchFamily="18" charset="0"/>
                <a:cs typeface="Times New Roman" panose="02020603050405020304" pitchFamily="18" charset="0"/>
              </a:rPr>
              <a:t>348 </a:t>
            </a:r>
            <a:r>
              <a:rPr lang="vi-VN" sz="2800">
                <a:solidFill>
                  <a:schemeClr val="tx1"/>
                </a:solidFill>
                <a:latin typeface="Times New Roman" panose="02020603050405020304" pitchFamily="18" charset="0"/>
                <a:cs typeface="Times New Roman" panose="02020603050405020304" pitchFamily="18" charset="0"/>
              </a:rPr>
              <a:t>cháu đạt tỷ lệ </a:t>
            </a:r>
            <a:r>
              <a:rPr lang="en-US" sz="2800">
                <a:solidFill>
                  <a:schemeClr val="tx1"/>
                </a:solidFill>
                <a:latin typeface="Times New Roman" panose="02020603050405020304" pitchFamily="18" charset="0"/>
                <a:cs typeface="Times New Roman" panose="02020603050405020304" pitchFamily="18" charset="0"/>
              </a:rPr>
              <a:t>115</a:t>
            </a:r>
            <a:r>
              <a:rPr lang="vi-VN" sz="2800">
                <a:solidFill>
                  <a:schemeClr val="tx1"/>
                </a:solidFill>
                <a:latin typeface="Times New Roman" panose="02020603050405020304" pitchFamily="18" charset="0"/>
                <a:cs typeface="Times New Roman" panose="02020603050405020304" pitchFamily="18" charset="0"/>
              </a:rPr>
              <a:t>%. </a:t>
            </a:r>
            <a:endParaRPr lang="en-US"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Riêng 5 tuổi 116/ 116 cháu ra lớp đạt tỷ lệ 100%.</a:t>
            </a:r>
          </a:p>
        </p:txBody>
      </p:sp>
      <p:cxnSp>
        <p:nvCxnSpPr>
          <p:cNvPr id="11" name="Straight Arrow Connector 10"/>
          <p:cNvCxnSpPr/>
          <p:nvPr/>
        </p:nvCxnSpPr>
        <p:spPr>
          <a:xfrm>
            <a:off x="7135759" y="2313803"/>
            <a:ext cx="1243743" cy="8094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72349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3500"/>
                            </p:stCondLst>
                            <p:childTnLst>
                              <p:par>
                                <p:cTn id="21" presetID="16" presetClass="entr" presetSubtype="2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par>
                          <p:cTn id="24" fill="hold">
                            <p:stCondLst>
                              <p:cond delay="4000"/>
                            </p:stCondLst>
                            <p:childTnLst>
                              <p:par>
                                <p:cTn id="25" presetID="6" presetClass="entr" presetSubtype="16"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87975" y="303620"/>
            <a:ext cx="4034123"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GIẢI PHÁP THỰC HIỆN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175565" y="2708151"/>
            <a:ext cx="11569219" cy="742178"/>
            <a:chOff x="175565" y="2708151"/>
            <a:chExt cx="11569219" cy="742178"/>
          </a:xfrm>
        </p:grpSpPr>
        <p:sp>
          <p:nvSpPr>
            <p:cNvPr id="9" name="Chevron 8"/>
            <p:cNvSpPr/>
            <p:nvPr/>
          </p:nvSpPr>
          <p:spPr>
            <a:xfrm>
              <a:off x="175565" y="2708151"/>
              <a:ext cx="919149" cy="74217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2</a:t>
              </a:r>
              <a:endParaRPr lang="en-US" sz="2800" b="1">
                <a:solidFill>
                  <a:srgbClr val="002060"/>
                </a:solidFill>
              </a:endParaRPr>
            </a:p>
          </p:txBody>
        </p:sp>
        <p:sp>
          <p:nvSpPr>
            <p:cNvPr id="11" name="Content Placeholder 2"/>
            <p:cNvSpPr txBox="1">
              <a:spLocks/>
            </p:cNvSpPr>
            <p:nvPr/>
          </p:nvSpPr>
          <p:spPr>
            <a:xfrm>
              <a:off x="1094713" y="2770832"/>
              <a:ext cx="10650071" cy="574874"/>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a:solidFill>
                    <a:schemeClr val="tx1"/>
                  </a:solidFill>
                  <a:latin typeface="Times New Roman" panose="02020603050405020304" pitchFamily="18" charset="0"/>
                  <a:cs typeface="Times New Roman" panose="02020603050405020304" pitchFamily="18" charset="0"/>
                </a:rPr>
                <a:t>Thực hiện đầy đủ kịp thời chính sách hỗ trợ trẻ em và giáo viên theo quy định.</a:t>
              </a:r>
            </a:p>
          </p:txBody>
        </p:sp>
      </p:grpSp>
      <p:grpSp>
        <p:nvGrpSpPr>
          <p:cNvPr id="3" name="Group 2"/>
          <p:cNvGrpSpPr/>
          <p:nvPr/>
        </p:nvGrpSpPr>
        <p:grpSpPr>
          <a:xfrm>
            <a:off x="215906" y="4136934"/>
            <a:ext cx="11630950" cy="1462880"/>
            <a:chOff x="215906" y="3669952"/>
            <a:chExt cx="11630950" cy="1462880"/>
          </a:xfrm>
        </p:grpSpPr>
        <p:sp>
          <p:nvSpPr>
            <p:cNvPr id="10" name="Chevron 9"/>
            <p:cNvSpPr/>
            <p:nvPr/>
          </p:nvSpPr>
          <p:spPr>
            <a:xfrm>
              <a:off x="215906" y="3987688"/>
              <a:ext cx="1021221" cy="863724"/>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3</a:t>
              </a:r>
              <a:endParaRPr lang="en-US" sz="2800" b="1">
                <a:solidFill>
                  <a:srgbClr val="002060"/>
                </a:solidFill>
              </a:endParaRPr>
            </a:p>
          </p:txBody>
        </p:sp>
        <p:sp>
          <p:nvSpPr>
            <p:cNvPr id="12" name="Content Placeholder 2"/>
            <p:cNvSpPr txBox="1">
              <a:spLocks/>
            </p:cNvSpPr>
            <p:nvPr/>
          </p:nvSpPr>
          <p:spPr>
            <a:xfrm>
              <a:off x="1196785" y="3669952"/>
              <a:ext cx="10650071" cy="1462880"/>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400">
                  <a:solidFill>
                    <a:schemeClr val="tx1"/>
                  </a:solidFill>
                  <a:latin typeface="Times New Roman" panose="02020603050405020304" pitchFamily="18" charset="0"/>
                  <a:cs typeface="Times New Roman" panose="02020603050405020304" pitchFamily="18" charset="0"/>
                </a:rPr>
                <a:t>Tiếp tục thực hiện tốt công tác</a:t>
              </a:r>
              <a:r>
                <a:rPr lang="en-US" sz="2400">
                  <a:solidFill>
                    <a:schemeClr val="tx1"/>
                  </a:solidFill>
                  <a:latin typeface="Times New Roman" panose="02020603050405020304" pitchFamily="18" charset="0"/>
                  <a:cs typeface="Times New Roman" panose="02020603050405020304" pitchFamily="18" charset="0"/>
                </a:rPr>
                <a:t> điều tra trẻ trên địa bàn,</a:t>
              </a:r>
              <a:r>
                <a:rPr lang="vi-VN" sz="2400">
                  <a:solidFill>
                    <a:schemeClr val="tx1"/>
                  </a:solidFill>
                  <a:latin typeface="Times New Roman" panose="02020603050405020304" pitchFamily="18" charset="0"/>
                  <a:cs typeface="Times New Roman" panose="02020603050405020304" pitchFamily="18" charset="0"/>
                </a:rPr>
                <a:t> phổ cập GDMN cho các cháu 5 tuổi trong địa bàn xã</a:t>
              </a:r>
              <a:r>
                <a:rPr lang="en-US" sz="2400">
                  <a:solidFill>
                    <a:schemeClr val="tx1"/>
                  </a:solidFill>
                  <a:latin typeface="Times New Roman" panose="02020603050405020304" pitchFamily="18" charset="0"/>
                  <a:cs typeface="Times New Roman" panose="02020603050405020304" pitchFamily="18" charset="0"/>
                </a:rPr>
                <a:t>. Cập nhật số liệu, thực hiện báo cáo, hồ sơ dữ liệu PCGDMNTENT trên hệ thống thông tin điện tử </a:t>
              </a:r>
            </a:p>
          </p:txBody>
        </p:sp>
      </p:grpSp>
      <p:grpSp>
        <p:nvGrpSpPr>
          <p:cNvPr id="18" name="Group 17"/>
          <p:cNvGrpSpPr/>
          <p:nvPr/>
        </p:nvGrpSpPr>
        <p:grpSpPr>
          <a:xfrm>
            <a:off x="215906" y="1120369"/>
            <a:ext cx="11528879" cy="1043877"/>
            <a:chOff x="317977" y="3669952"/>
            <a:chExt cx="11528879" cy="1043877"/>
          </a:xfrm>
        </p:grpSpPr>
        <p:sp>
          <p:nvSpPr>
            <p:cNvPr id="19" name="Chevron 18"/>
            <p:cNvSpPr/>
            <p:nvPr/>
          </p:nvSpPr>
          <p:spPr>
            <a:xfrm>
              <a:off x="317977" y="3844988"/>
              <a:ext cx="878808"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1</a:t>
              </a:r>
              <a:endParaRPr lang="en-US" sz="2800" b="1">
                <a:solidFill>
                  <a:srgbClr val="002060"/>
                </a:solidFill>
              </a:endParaRPr>
            </a:p>
          </p:txBody>
        </p:sp>
        <p:sp>
          <p:nvSpPr>
            <p:cNvPr id="20" name="Content Placeholder 2"/>
            <p:cNvSpPr txBox="1">
              <a:spLocks/>
            </p:cNvSpPr>
            <p:nvPr/>
          </p:nvSpPr>
          <p:spPr>
            <a:xfrm>
              <a:off x="1196785" y="3669952"/>
              <a:ext cx="10650071" cy="1043877"/>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4605" marR="12700" indent="0" algn="just">
                <a:lnSpc>
                  <a:spcPct val="115000"/>
                </a:lnSpc>
                <a:spcBef>
                  <a:spcPts val="0"/>
                </a:spcBef>
                <a:buNone/>
              </a:pPr>
              <a:r>
                <a:rPr lang="vi-VN" sz="2400">
                  <a:solidFill>
                    <a:schemeClr val="tx1"/>
                  </a:solidFill>
                  <a:latin typeface="Times New Roman" panose="02020603050405020304" pitchFamily="18" charset="0"/>
                  <a:ea typeface="Times New Roman" panose="02020603050405020304" pitchFamily="18" charset="0"/>
                </a:rPr>
                <a:t>Xây dựng kế hoạch tuyển sinh cụ thể, phù hợp với điều kiện cơ sở vật chất hiện có của trường, tuyên truyền rộng rãi, kịp thời tới phụ huynh và cộng đồng.</a:t>
              </a:r>
              <a:endParaRPr lang="en-US" sz="2400">
                <a:solidFill>
                  <a:schemeClr val="tx1"/>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24197642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215906" y="139436"/>
            <a:ext cx="7057091"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 CHẤT LƯỢNG CHĂM SÓC NUÔI DƯỠNG</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93871" y="1357833"/>
            <a:ext cx="11450914" cy="908422"/>
            <a:chOff x="395942" y="3907416"/>
            <a:chExt cx="11450914" cy="908422"/>
          </a:xfrm>
        </p:grpSpPr>
        <p:sp>
          <p:nvSpPr>
            <p:cNvPr id="14" name="Chevron 13"/>
            <p:cNvSpPr/>
            <p:nvPr/>
          </p:nvSpPr>
          <p:spPr>
            <a:xfrm>
              <a:off x="395942" y="3967650"/>
              <a:ext cx="722878" cy="84818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2060"/>
                </a:solidFill>
              </a:endParaRPr>
            </a:p>
          </p:txBody>
        </p:sp>
        <p:sp>
          <p:nvSpPr>
            <p:cNvPr id="15" name="Content Placeholder 2"/>
            <p:cNvSpPr txBox="1">
              <a:spLocks/>
            </p:cNvSpPr>
            <p:nvPr/>
          </p:nvSpPr>
          <p:spPr>
            <a:xfrm>
              <a:off x="1196785" y="3907416"/>
              <a:ext cx="10650071" cy="866927"/>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4605" marR="12700" indent="0" algn="just">
                <a:lnSpc>
                  <a:spcPct val="115000"/>
                </a:lnSpc>
                <a:spcBef>
                  <a:spcPts val="0"/>
                </a:spcBef>
                <a:buNone/>
              </a:pPr>
              <a:r>
                <a:rPr lang="vi-VN" sz="2400">
                  <a:solidFill>
                    <a:schemeClr val="tx1"/>
                  </a:solidFill>
                  <a:latin typeface="Times New Roman" panose="02020603050405020304" pitchFamily="18" charset="0"/>
                  <a:cs typeface="Times New Roman" panose="02020603050405020304" pitchFamily="18" charset="0"/>
                </a:rPr>
                <a:t>100% số trẻ được đảm bảo an toàn tuyệt đối về thể chất và tinh </a:t>
              </a:r>
              <a:r>
                <a:rPr lang="vi-VN" sz="2400" smtClean="0">
                  <a:solidFill>
                    <a:schemeClr val="tx1"/>
                  </a:solidFill>
                  <a:latin typeface="Times New Roman" panose="02020603050405020304" pitchFamily="18" charset="0"/>
                  <a:cs typeface="Times New Roman" panose="02020603050405020304" pitchFamily="18" charset="0"/>
                </a:rPr>
                <a:t>thần</a:t>
              </a:r>
              <a:r>
                <a:rPr lang="en-US" sz="2400" smtClean="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Trên 98,5% trẻ có kỹ năng vệ sinh ăn uống tự phục vụ phù hợp với độ tuổi.</a:t>
              </a:r>
            </a:p>
            <a:p>
              <a:pPr marL="14605" marR="12700" indent="0" algn="just">
                <a:lnSpc>
                  <a:spcPct val="115000"/>
                </a:lnSpc>
                <a:spcBef>
                  <a:spcPts val="0"/>
                </a:spcBef>
                <a:buNone/>
              </a:pPr>
              <a:endParaRPr lang="en-US" sz="28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4" name="Picture 3"/>
          <p:cNvPicPr>
            <a:picLocks noChangeAspect="1"/>
          </p:cNvPicPr>
          <p:nvPr/>
        </p:nvPicPr>
        <p:blipFill>
          <a:blip r:embed="rId2"/>
          <a:stretch>
            <a:fillRect/>
          </a:stretch>
        </p:blipFill>
        <p:spPr>
          <a:xfrm>
            <a:off x="698072" y="2650338"/>
            <a:ext cx="5271774" cy="3961478"/>
          </a:xfrm>
          <a:prstGeom prst="round2DiagRect">
            <a:avLst>
              <a:gd name="adj1" fmla="val 16667"/>
              <a:gd name="adj2" fmla="val 0"/>
            </a:avLst>
          </a:prstGeom>
          <a:ln w="28575" cap="sq">
            <a:solidFill>
              <a:schemeClr val="tx1"/>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
          <a:stretch>
            <a:fillRect/>
          </a:stretch>
        </p:blipFill>
        <p:spPr>
          <a:xfrm>
            <a:off x="6190239" y="2266255"/>
            <a:ext cx="6001761" cy="4345561"/>
          </a:xfrm>
          <a:prstGeom prst="rect">
            <a:avLst/>
          </a:prstGeom>
        </p:spPr>
      </p:pic>
      <p:sp>
        <p:nvSpPr>
          <p:cNvPr id="2" name="Rounded Rectangle 1"/>
          <p:cNvSpPr/>
          <p:nvPr/>
        </p:nvSpPr>
        <p:spPr>
          <a:xfrm>
            <a:off x="293871" y="853005"/>
            <a:ext cx="2709682" cy="352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A. CHỈ TIÊU PHẤN ĐẤU </a:t>
            </a: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42582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2000"/>
                            </p:stCondLst>
                            <p:childTnLst>
                              <p:par>
                                <p:cTn id="19" presetID="6"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par>
                          <p:cTn id="22" fill="hold">
                            <p:stCondLst>
                              <p:cond delay="4000"/>
                            </p:stCondLst>
                            <p:childTnLst>
                              <p:par>
                                <p:cTn id="23" presetID="6" presetClass="entr" presetSubtype="16"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5" y="321860"/>
            <a:ext cx="11583836" cy="59254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pt-BR" sz="2800" b="1" i="1" smtClean="0">
                <a:latin typeface="Times New Roman" panose="02020603050405020304" pitchFamily="18" charset="0"/>
                <a:cs typeface="Times New Roman" panose="02020603050405020304" pitchFamily="18" charset="0"/>
              </a:rPr>
              <a:t>4.</a:t>
            </a:r>
            <a:r>
              <a:rPr lang="en-US" sz="2800" b="1" i="1" smtClean="0">
                <a:latin typeface="Times New Roman" panose="02020603050405020304" pitchFamily="18" charset="0"/>
                <a:cs typeface="Times New Roman" panose="02020603050405020304" pitchFamily="18" charset="0"/>
              </a:rPr>
              <a:t>Củng </a:t>
            </a:r>
            <a:r>
              <a:rPr lang="en-US" sz="2800" b="1" i="1">
                <a:latin typeface="Times New Roman" panose="02020603050405020304" pitchFamily="18" charset="0"/>
                <a:cs typeface="Times New Roman" panose="02020603050405020304" pitchFamily="18" charset="0"/>
              </a:rPr>
              <a:t>cố, nâng cao chất lượng phổ cập GDMN cho trẻ em 5 tuổi:	</a:t>
            </a:r>
            <a:endParaRPr lang="en-US" sz="28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Rectangle 2"/>
          <p:cNvSpPr/>
          <p:nvPr/>
        </p:nvSpPr>
        <p:spPr>
          <a:xfrm>
            <a:off x="215251" y="1160060"/>
            <a:ext cx="11480880" cy="830997"/>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400">
                <a:latin typeface="Times New Roman" panose="02020603050405020304" pitchFamily="18" charset="0"/>
                <a:cs typeface="Times New Roman" panose="02020603050405020304" pitchFamily="18" charset="0"/>
              </a:rPr>
              <a:t>- Nhà trường  xây dựng kế hoạch của tổ công tác </a:t>
            </a:r>
            <a:r>
              <a:rPr lang="en-US" sz="2400" smtClean="0">
                <a:latin typeface="Times New Roman" panose="02020603050405020304" pitchFamily="18" charset="0"/>
                <a:cs typeface="Times New Roman" panose="02020603050405020304" pitchFamily="18" charset="0"/>
              </a:rPr>
              <a:t>PCGD cho </a:t>
            </a:r>
            <a:r>
              <a:rPr lang="en-US" sz="2400">
                <a:latin typeface="Times New Roman" panose="02020603050405020304" pitchFamily="18" charset="0"/>
                <a:cs typeface="Times New Roman" panose="02020603050405020304" pitchFamily="18" charset="0"/>
              </a:rPr>
              <a:t>trẻ em 5 </a:t>
            </a:r>
            <a:r>
              <a:rPr lang="en-US" sz="2400" smtClean="0">
                <a:latin typeface="Times New Roman" panose="02020603050405020304" pitchFamily="18" charset="0"/>
                <a:cs typeface="Times New Roman" panose="02020603050405020304" pitchFamily="18" charset="0"/>
              </a:rPr>
              <a:t>tuổi. Vận </a:t>
            </a:r>
            <a:r>
              <a:rPr lang="en-US" sz="2400">
                <a:latin typeface="Times New Roman" panose="02020603050405020304" pitchFamily="18" charset="0"/>
                <a:cs typeface="Times New Roman" panose="02020603050405020304" pitchFamily="18" charset="0"/>
              </a:rPr>
              <a:t>động 100% trẻ 5 tuổi đến </a:t>
            </a:r>
            <a:r>
              <a:rPr lang="en-US" sz="2400" smtClean="0">
                <a:latin typeface="Times New Roman" panose="02020603050405020304" pitchFamily="18" charset="0"/>
                <a:cs typeface="Times New Roman" panose="02020603050405020304" pitchFamily="18" charset="0"/>
              </a:rPr>
              <a:t>trường, </a:t>
            </a:r>
            <a:r>
              <a:rPr lang="en-US" sz="2400">
                <a:latin typeface="Times New Roman" panose="02020603050405020304" pitchFamily="18" charset="0"/>
                <a:cs typeface="Times New Roman" panose="02020603050405020304" pitchFamily="18" charset="0"/>
              </a:rPr>
              <a:t>duy trì được kết quả đạt chuẩn PCGD mầm non cho trẻ em 5 </a:t>
            </a:r>
            <a:r>
              <a:rPr lang="en-US" sz="2400" smtClean="0">
                <a:latin typeface="Times New Roman" panose="02020603050405020304" pitchFamily="18" charset="0"/>
                <a:cs typeface="Times New Roman" panose="02020603050405020304" pitchFamily="18" charset="0"/>
              </a:rPr>
              <a:t>t</a:t>
            </a:r>
            <a:r>
              <a:rPr lang="pt-BR" sz="2400" smtClean="0">
                <a:latin typeface="Times New Roman" panose="02020603050405020304" pitchFamily="18" charset="0"/>
              </a:rPr>
              <a:t>uổi</a:t>
            </a:r>
            <a:endParaRPr lang="pt-BR" sz="2400">
              <a:latin typeface="Times New Roman" panose="02020603050405020304" pitchFamily="18" charset="0"/>
              <a:ea typeface="Times New Roman" panose="02020603050405020304" pitchFamily="18" charset="0"/>
            </a:endParaRPr>
          </a:p>
        </p:txBody>
      </p:sp>
      <p:pic>
        <p:nvPicPr>
          <p:cNvPr id="1026" name="Picture 2" descr="https://f6-zpcloud.zdn.vn/8217963174736169846/3aec48a9525d9603cf4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630" y="2545242"/>
            <a:ext cx="5397501" cy="3968291"/>
          </a:xfrm>
          <a:prstGeom prst="snip2DiagRect">
            <a:avLst/>
          </a:prstGeom>
          <a:solidFill>
            <a:srgbClr val="FFFFFF">
              <a:shade val="85000"/>
            </a:srgbClr>
          </a:solidFill>
          <a:ln w="88900" cap="sq">
            <a:solidFill>
              <a:schemeClr val="accent4">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6" name="Picture 5"/>
          <p:cNvPicPr>
            <a:picLocks noChangeAspect="1"/>
          </p:cNvPicPr>
          <p:nvPr/>
        </p:nvPicPr>
        <p:blipFill>
          <a:blip r:embed="rId4"/>
          <a:stretch>
            <a:fillRect/>
          </a:stretch>
        </p:blipFill>
        <p:spPr>
          <a:xfrm>
            <a:off x="558278" y="2545242"/>
            <a:ext cx="5273459" cy="3914384"/>
          </a:xfrm>
          <a:prstGeom prst="snip2DiagRect">
            <a:avLst/>
          </a:prstGeom>
          <a:solidFill>
            <a:srgbClr val="FFFFFF">
              <a:shade val="85000"/>
            </a:srgbClr>
          </a:solidFill>
          <a:ln w="88900" cap="sq">
            <a:solidFill>
              <a:schemeClr val="accent2">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63279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par>
                          <p:cTn id="16" fill="hold">
                            <p:stCondLst>
                              <p:cond delay="4500"/>
                            </p:stCondLst>
                            <p:childTnLst>
                              <p:par>
                                <p:cTn id="17" presetID="2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87975" y="303620"/>
            <a:ext cx="6856887"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3.1 CHẤT LƯỢNG CHĂM SÓC NUÔI DƯỠNG</a:t>
            </a:r>
            <a:endParaRPr lang="vi-VN" sz="2400" b="1" i="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215906" y="1120370"/>
            <a:ext cx="11528879" cy="1023224"/>
            <a:chOff x="317977" y="3669953"/>
            <a:chExt cx="11528879" cy="1023224"/>
          </a:xfrm>
        </p:grpSpPr>
        <p:sp>
          <p:nvSpPr>
            <p:cNvPr id="14" name="Chevron 13"/>
            <p:cNvSpPr/>
            <p:nvPr/>
          </p:nvSpPr>
          <p:spPr>
            <a:xfrm>
              <a:off x="317977" y="3735597"/>
              <a:ext cx="878808" cy="84818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a:solidFill>
                  <a:srgbClr val="002060"/>
                </a:solidFill>
              </a:endParaRPr>
            </a:p>
          </p:txBody>
        </p:sp>
        <p:sp>
          <p:nvSpPr>
            <p:cNvPr id="15" name="Content Placeholder 2"/>
            <p:cNvSpPr txBox="1">
              <a:spLocks/>
            </p:cNvSpPr>
            <p:nvPr/>
          </p:nvSpPr>
          <p:spPr>
            <a:xfrm>
              <a:off x="1196785" y="3669953"/>
              <a:ext cx="10650071" cy="1023224"/>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4605" marR="12700" indent="0" algn="just">
                <a:spcBef>
                  <a:spcPts val="0"/>
                </a:spcBef>
                <a:buNone/>
              </a:pPr>
              <a:r>
                <a:rPr lang="vi-VN" sz="2400">
                  <a:solidFill>
                    <a:schemeClr val="tx1"/>
                  </a:solidFill>
                  <a:latin typeface="Times New Roman" panose="02020603050405020304" pitchFamily="18" charset="0"/>
                  <a:cs typeface="Times New Roman" panose="02020603050405020304" pitchFamily="18" charset="0"/>
                </a:rPr>
                <a:t>100% trẻ được cân đo khám sức khỏe định </a:t>
              </a:r>
              <a:r>
                <a:rPr lang="vi-VN" sz="2400" smtClean="0">
                  <a:solidFill>
                    <a:schemeClr val="tx1"/>
                  </a:solidFill>
                  <a:latin typeface="Times New Roman" panose="02020603050405020304" pitchFamily="18" charset="0"/>
                  <a:cs typeface="Times New Roman" panose="02020603050405020304" pitchFamily="18" charset="0"/>
                </a:rPr>
                <a:t>kỳ</a:t>
              </a:r>
              <a:r>
                <a:rPr lang="en-US" sz="2400" smtClean="0">
                  <a:solidFill>
                    <a:schemeClr val="tx1"/>
                  </a:solidFill>
                  <a:latin typeface="Times New Roman" panose="02020603050405020304" pitchFamily="18" charset="0"/>
                  <a:cs typeface="Times New Roman" panose="02020603050405020304" pitchFamily="18" charset="0"/>
                </a:rPr>
                <a:t>. Chế </a:t>
              </a:r>
              <a:r>
                <a:rPr lang="en-US" sz="2400">
                  <a:solidFill>
                    <a:schemeClr val="tx1"/>
                  </a:solidFill>
                  <a:latin typeface="Times New Roman" panose="02020603050405020304" pitchFamily="18" charset="0"/>
                  <a:cs typeface="Times New Roman" panose="02020603050405020304" pitchFamily="18" charset="0"/>
                </a:rPr>
                <a:t>độ ăn cân đối dưỡng chất đa dạng, hợp lý đảm bảo định lượng suất ăn theo từng độ tuổi</a:t>
              </a:r>
              <a:endPar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a:blip r:embed="rId2"/>
          <a:stretch>
            <a:fillRect/>
          </a:stretch>
        </p:blipFill>
        <p:spPr>
          <a:xfrm>
            <a:off x="6190099" y="2139287"/>
            <a:ext cx="5711170" cy="4514731"/>
          </a:xfrm>
          <a:prstGeom prst="rect">
            <a:avLst/>
          </a:prstGeom>
        </p:spPr>
      </p:pic>
      <p:pic>
        <p:nvPicPr>
          <p:cNvPr id="3" name="Picture 2"/>
          <p:cNvPicPr>
            <a:picLocks noChangeAspect="1"/>
          </p:cNvPicPr>
          <p:nvPr/>
        </p:nvPicPr>
        <p:blipFill rotWithShape="1">
          <a:blip r:embed="rId3"/>
          <a:srcRect t="43455" b="12555"/>
          <a:stretch/>
        </p:blipFill>
        <p:spPr>
          <a:xfrm>
            <a:off x="301250" y="2566928"/>
            <a:ext cx="5649384" cy="3872045"/>
          </a:xfrm>
          <a:prstGeom prst="round2DiagRect">
            <a:avLst>
              <a:gd name="adj1" fmla="val 16667"/>
              <a:gd name="adj2" fmla="val 0"/>
            </a:avLst>
          </a:prstGeom>
          <a:ln w="88900" cap="sq">
            <a:solidFill>
              <a:srgbClr val="0A379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96819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400"/>
                                        <p:tgtEl>
                                          <p:spTgt spid="7"/>
                                        </p:tgtEl>
                                      </p:cBhvr>
                                    </p:animEffect>
                                  </p:childTnLst>
                                </p:cTn>
                              </p:par>
                            </p:childTnLst>
                          </p:cTn>
                        </p:par>
                        <p:par>
                          <p:cTn id="8" fill="hold">
                            <p:stCondLst>
                              <p:cond delay="14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par>
                          <p:cTn id="14" fill="hold">
                            <p:stCondLst>
                              <p:cond delay="24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400"/>
                            </p:stCondLst>
                            <p:childTnLst>
                              <p:par>
                                <p:cTn id="21" presetID="42"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707689"/>
            <a:ext cx="5541413" cy="1546385"/>
          </a:xfrm>
          <a:prstGeom prst="wedgeEllipseCallout">
            <a:avLst>
              <a:gd name="adj1" fmla="val -2482"/>
              <a:gd name="adj2" fmla="val 70878"/>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Nghiêm túc thực hiện các văn bản chỉ đạo về công tác đảm bảo an toàn cho trẻ</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6266688" y="755805"/>
            <a:ext cx="5515581" cy="1546385"/>
          </a:xfrm>
          <a:prstGeom prst="wedgeEllipseCallout">
            <a:avLst>
              <a:gd name="adj1" fmla="val -1463"/>
              <a:gd name="adj2" fmla="val 72817"/>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Kiểm soát tốt việc cung ứng thực phẩm an toàn trong bếp ăn bán trú</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srcRect l="20787" t="50996" r="1832" b="29804"/>
          <a:stretch/>
        </p:blipFill>
        <p:spPr>
          <a:xfrm>
            <a:off x="260473" y="2805785"/>
            <a:ext cx="5489371" cy="3500504"/>
          </a:xfrm>
          <a:prstGeom prst="rect">
            <a:avLst/>
          </a:prstGeom>
          <a:ln w="1905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srcRect l="5067" t="10201" r="6045" b="17799"/>
          <a:stretch/>
        </p:blipFill>
        <p:spPr>
          <a:xfrm rot="16200000">
            <a:off x="7274226" y="1636053"/>
            <a:ext cx="3500504" cy="5839968"/>
          </a:xfrm>
          <a:prstGeom prst="rect">
            <a:avLst/>
          </a:prstGeom>
          <a:ln w="28575"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971251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par>
                          <p:cTn id="20" fill="hold">
                            <p:stCondLst>
                              <p:cond delay="3500"/>
                            </p:stCondLst>
                            <p:childTnLst>
                              <p:par>
                                <p:cTn id="21" presetID="2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182880" y="692775"/>
            <a:ext cx="5311271" cy="1717572"/>
          </a:xfrm>
          <a:prstGeom prst="wedgeEllipseCallout">
            <a:avLst>
              <a:gd name="adj1" fmla="val -2482"/>
              <a:gd name="adj2" fmla="val 70878"/>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Thực hiện nghiêm túc việc ký xác nhận hàng ngày </a:t>
            </a:r>
            <a:r>
              <a:rPr lang="vi-VN" sz="2400" smtClean="0">
                <a:solidFill>
                  <a:schemeClr val="tx1"/>
                </a:solidFill>
                <a:latin typeface="Times New Roman" panose="02020603050405020304" pitchFamily="18" charset="0"/>
                <a:cs typeface="Times New Roman" panose="02020603050405020304" pitchFamily="18" charset="0"/>
              </a:rPr>
              <a:t>về tình tình trạng </a:t>
            </a:r>
            <a:r>
              <a:rPr lang="en-US" sz="2400" smtClean="0">
                <a:solidFill>
                  <a:schemeClr val="tx1"/>
                </a:solidFill>
                <a:latin typeface="Times New Roman" panose="02020603050405020304" pitchFamily="18" charset="0"/>
                <a:cs typeface="Times New Roman" panose="02020603050405020304" pitchFamily="18" charset="0"/>
              </a:rPr>
              <a:t>SK </a:t>
            </a:r>
            <a:r>
              <a:rPr lang="vi-VN" sz="2400" smtClean="0">
                <a:solidFill>
                  <a:schemeClr val="tx1"/>
                </a:solidFill>
                <a:latin typeface="Times New Roman" panose="02020603050405020304" pitchFamily="18" charset="0"/>
                <a:cs typeface="Times New Roman" panose="02020603050405020304" pitchFamily="18" charset="0"/>
              </a:rPr>
              <a:t>của </a:t>
            </a:r>
            <a:r>
              <a:rPr lang="vi-VN" sz="2400">
                <a:solidFill>
                  <a:schemeClr val="tx1"/>
                </a:solidFill>
                <a:latin typeface="Times New Roman" panose="02020603050405020304" pitchFamily="18" charset="0"/>
                <a:cs typeface="Times New Roman" panose="02020603050405020304" pitchFamily="18" charset="0"/>
              </a:rPr>
              <a:t>trẻ khi đón - trả trẻ</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6266688" y="451105"/>
            <a:ext cx="5515581" cy="1851086"/>
          </a:xfrm>
          <a:prstGeom prst="wedgeEllipseCallout">
            <a:avLst>
              <a:gd name="adj1" fmla="val -1463"/>
              <a:gd name="adj2" fmla="val 72817"/>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Tăng cường kiểm tra, rà soát </a:t>
            </a:r>
            <a:r>
              <a:rPr lang="en-US" sz="2400" smtClean="0">
                <a:solidFill>
                  <a:schemeClr val="tx1"/>
                </a:solidFill>
                <a:latin typeface="Times New Roman" panose="02020603050405020304" pitchFamily="18" charset="0"/>
                <a:cs typeface="Times New Roman" panose="02020603050405020304" pitchFamily="18" charset="0"/>
              </a:rPr>
              <a:t>CSVC</a:t>
            </a:r>
            <a:r>
              <a:rPr lang="vi-VN" sz="2400" smtClean="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trang thiết </a:t>
            </a:r>
            <a:r>
              <a:rPr lang="vi-VN" sz="2400" smtClean="0">
                <a:solidFill>
                  <a:schemeClr val="tx1"/>
                </a:solidFill>
                <a:latin typeface="Times New Roman" panose="02020603050405020304" pitchFamily="18" charset="0"/>
                <a:cs typeface="Times New Roman" panose="02020603050405020304" pitchFamily="18" charset="0"/>
              </a:rPr>
              <a:t>bị</a:t>
            </a:r>
            <a:r>
              <a:rPr lang="en-US" sz="2400" smtClean="0">
                <a:solidFill>
                  <a:schemeClr val="tx1"/>
                </a:solidFill>
                <a:latin typeface="Times New Roman" panose="02020603050405020304" pitchFamily="18" charset="0"/>
                <a:cs typeface="Times New Roman" panose="02020603050405020304" pitchFamily="18" charset="0"/>
              </a:rPr>
              <a:t> </a:t>
            </a:r>
            <a:r>
              <a:rPr lang="vi-VN" sz="2400" smtClean="0">
                <a:solidFill>
                  <a:schemeClr val="tx1"/>
                </a:solidFill>
                <a:latin typeface="Times New Roman" panose="02020603050405020304" pitchFamily="18" charset="0"/>
                <a:cs typeface="Times New Roman" panose="02020603050405020304" pitchFamily="18" charset="0"/>
              </a:rPr>
              <a:t>để </a:t>
            </a:r>
            <a:r>
              <a:rPr lang="vi-VN" sz="2400">
                <a:solidFill>
                  <a:schemeClr val="tx1"/>
                </a:solidFill>
                <a:latin typeface="Times New Roman" panose="02020603050405020304" pitchFamily="18" charset="0"/>
                <a:cs typeface="Times New Roman" panose="02020603050405020304" pitchFamily="18" charset="0"/>
              </a:rPr>
              <a:t>kịp thời phát hiện các yếu tố, nguy cơ gây mất an toàn </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5664" r="10617"/>
          <a:stretch/>
        </p:blipFill>
        <p:spPr>
          <a:xfrm>
            <a:off x="182880" y="2740129"/>
            <a:ext cx="5279136" cy="3566160"/>
          </a:xfrm>
          <a:prstGeom prst="rect">
            <a:avLst/>
          </a:prstGeom>
        </p:spPr>
      </p:pic>
      <p:pic>
        <p:nvPicPr>
          <p:cNvPr id="4" name="Picture 3"/>
          <p:cNvPicPr>
            <a:picLocks noChangeAspect="1"/>
          </p:cNvPicPr>
          <p:nvPr/>
        </p:nvPicPr>
        <p:blipFill>
          <a:blip r:embed="rId4"/>
          <a:stretch>
            <a:fillRect/>
          </a:stretch>
        </p:blipFill>
        <p:spPr>
          <a:xfrm>
            <a:off x="6213978" y="2631972"/>
            <a:ext cx="5620999" cy="3674317"/>
          </a:xfrm>
          <a:prstGeom prst="rect">
            <a:avLst/>
          </a:prstGeom>
        </p:spPr>
      </p:pic>
    </p:spTree>
    <p:extLst>
      <p:ext uri="{BB962C8B-B14F-4D97-AF65-F5344CB8AC3E}">
        <p14:creationId xmlns:p14="http://schemas.microsoft.com/office/powerpoint/2010/main" val="6539990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par>
                          <p:cTn id="14" fill="hold">
                            <p:stCondLst>
                              <p:cond delay="3000"/>
                            </p:stCondLst>
                            <p:childTnLst>
                              <p:par>
                                <p:cTn id="15" presetID="16" presetClass="entr" presetSubtype="21"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par>
                          <p:cTn id="18" fill="hold">
                            <p:stCondLst>
                              <p:cond delay="3500"/>
                            </p:stCondLst>
                            <p:childTnLst>
                              <p:par>
                                <p:cTn id="19" presetID="6"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341377" y="743713"/>
            <a:ext cx="10956167" cy="1258204"/>
          </a:xfrm>
          <a:prstGeom prst="wedgeEllipseCallout">
            <a:avLst>
              <a:gd name="adj1" fmla="val 857"/>
              <a:gd name="adj2" fmla="val 84700"/>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Xây dựng thực đơn, chế độ ăn cân đối dưỡng </a:t>
            </a:r>
            <a:r>
              <a:rPr lang="en-US" sz="2400" smtClean="0">
                <a:solidFill>
                  <a:schemeClr val="tx1"/>
                </a:solidFill>
                <a:latin typeface="Times New Roman" panose="02020603050405020304" pitchFamily="18" charset="0"/>
                <a:cs typeface="Times New Roman" panose="02020603050405020304" pitchFamily="18" charset="0"/>
              </a:rPr>
              <a:t>chất, </a:t>
            </a:r>
            <a:r>
              <a:rPr lang="en-US" sz="2400">
                <a:solidFill>
                  <a:schemeClr val="tx1"/>
                </a:solidFill>
                <a:latin typeface="Times New Roman" panose="02020603050405020304" pitchFamily="18" charset="0"/>
                <a:cs typeface="Times New Roman" panose="02020603050405020304" pitchFamily="18" charset="0"/>
              </a:rPr>
              <a:t>đảm bảo định lượng </a:t>
            </a:r>
            <a:r>
              <a:rPr lang="en-US" sz="2400" smtClean="0">
                <a:solidFill>
                  <a:schemeClr val="tx1"/>
                </a:solidFill>
                <a:latin typeface="Times New Roman" panose="02020603050405020304" pitchFamily="18" charset="0"/>
                <a:cs typeface="Times New Roman" panose="02020603050405020304" pitchFamily="18" charset="0"/>
              </a:rPr>
              <a:t>theo </a:t>
            </a:r>
            <a:r>
              <a:rPr lang="en-US" sz="2400">
                <a:solidFill>
                  <a:schemeClr val="tx1"/>
                </a:solidFill>
                <a:latin typeface="Times New Roman" panose="02020603050405020304" pitchFamily="18" charset="0"/>
                <a:cs typeface="Times New Roman" panose="02020603050405020304" pitchFamily="18" charset="0"/>
              </a:rPr>
              <a:t>từng độ tuổi, đáp ứng nhu cầu dinh dưỡng theo khuyến </a:t>
            </a:r>
            <a:r>
              <a:rPr lang="en-US" sz="2400" smtClean="0">
                <a:solidFill>
                  <a:schemeClr val="tx1"/>
                </a:solidFill>
                <a:latin typeface="Times New Roman" panose="02020603050405020304" pitchFamily="18" charset="0"/>
                <a:cs typeface="Times New Roman" panose="02020603050405020304" pitchFamily="18" charset="0"/>
              </a:rPr>
              <a:t>nghị</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12295" y="2235143"/>
            <a:ext cx="5790456" cy="4389631"/>
          </a:xfrm>
          <a:prstGeom prst="rect">
            <a:avLst/>
          </a:prstGeom>
        </p:spPr>
      </p:pic>
      <p:pic>
        <p:nvPicPr>
          <p:cNvPr id="6" name="Picture 5"/>
          <p:cNvPicPr>
            <a:picLocks noChangeAspect="1"/>
          </p:cNvPicPr>
          <p:nvPr/>
        </p:nvPicPr>
        <p:blipFill>
          <a:blip r:embed="rId4"/>
          <a:stretch>
            <a:fillRect/>
          </a:stretch>
        </p:blipFill>
        <p:spPr>
          <a:xfrm>
            <a:off x="6152147" y="2548128"/>
            <a:ext cx="5397868" cy="3631742"/>
          </a:xfrm>
          <a:prstGeom prst="round2DiagRect">
            <a:avLst>
              <a:gd name="adj1" fmla="val 16667"/>
              <a:gd name="adj2" fmla="val 0"/>
            </a:avLst>
          </a:prstGeom>
          <a:ln w="88900" cap="sq">
            <a:solidFill>
              <a:srgbClr val="0A379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611292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300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ình nền đẹp Powerpoin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90"/>
            <a:ext cx="12192000" cy="693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50312" y="1247118"/>
            <a:ext cx="11999934" cy="4615424"/>
            <a:chOff x="641684" y="719292"/>
            <a:chExt cx="10956758" cy="4221676"/>
          </a:xfrm>
        </p:grpSpPr>
        <p:sp>
          <p:nvSpPr>
            <p:cNvPr id="2" name="Rectangle 1"/>
            <p:cNvSpPr/>
            <p:nvPr/>
          </p:nvSpPr>
          <p:spPr>
            <a:xfrm>
              <a:off x="641684" y="1459832"/>
              <a:ext cx="10956758" cy="3481136"/>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124" name="AutoShape 4"/>
            <p:cNvSpPr>
              <a:spLocks noChangeArrowheads="1"/>
            </p:cNvSpPr>
            <p:nvPr/>
          </p:nvSpPr>
          <p:spPr bwMode="auto">
            <a:xfrm>
              <a:off x="1040187" y="719292"/>
              <a:ext cx="10558255" cy="3874283"/>
            </a:xfrm>
            <a:prstGeom prst="octagon">
              <a:avLst>
                <a:gd name="adj" fmla="val 29287"/>
              </a:avLst>
            </a:prstGeom>
            <a:blipFill dpi="0" rotWithShape="1">
              <a:blip r:embed="rId4"/>
              <a:srcRect/>
              <a:stretch>
                <a:fillRect/>
              </a:stretch>
            </a:blipFill>
            <a:ln w="38100">
              <a:solidFill>
                <a:srgbClr val="B5DEEC"/>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sp>
          <p:nvSpPr>
            <p:cNvPr id="5125" name="WordArt 4"/>
            <p:cNvSpPr>
              <a:spLocks noChangeArrowheads="1" noChangeShapeType="1" noTextEdit="1"/>
            </p:cNvSpPr>
            <p:nvPr/>
          </p:nvSpPr>
          <p:spPr bwMode="auto">
            <a:xfrm>
              <a:off x="2209800" y="2057400"/>
              <a:ext cx="74676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71"/>
                </a:avLst>
              </a:prstTxWarp>
            </a:bodyPr>
            <a:lstStyle/>
            <a:p>
              <a:pPr algn="ctr" eaLnBrk="0" fontAlgn="base" hangingPunct="0">
                <a:spcBef>
                  <a:spcPct val="0"/>
                </a:spcBef>
                <a:spcAft>
                  <a:spcPct val="0"/>
                </a:spcAft>
              </a:pPr>
              <a:endParaRPr lang="en-US" sz="3600" b="1" kern="10">
                <a:solidFill>
                  <a:prstClr val="black"/>
                </a:solidFill>
                <a:latin typeface="Times New Roman" panose="02020603050405020304" pitchFamily="18" charset="0"/>
                <a:cs typeface="Times New Roman" panose="02020603050405020304" pitchFamily="18" charset="0"/>
              </a:endParaRPr>
            </a:p>
          </p:txBody>
        </p:sp>
      </p:grpSp>
      <p:sp>
        <p:nvSpPr>
          <p:cNvPr id="10" name="Pentagon 9"/>
          <p:cNvSpPr/>
          <p:nvPr/>
        </p:nvSpPr>
        <p:spPr>
          <a:xfrm>
            <a:off x="215906" y="139436"/>
            <a:ext cx="6027815"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3.2 CHẤT LƯỢNG GIÁO DỤC</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647422" y="759661"/>
            <a:ext cx="2709682" cy="352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Times New Roman" panose="02020603050405020304" pitchFamily="18" charset="0"/>
                <a:cs typeface="Times New Roman" panose="02020603050405020304" pitchFamily="18" charset="0"/>
              </a:rPr>
              <a:t>A. CHỈ TIÊU PHẤN ĐẤU </a:t>
            </a:r>
            <a:endParaRPr lang="en-US">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820455" y="1433290"/>
            <a:ext cx="10058400" cy="3914918"/>
          </a:xfrm>
          <a:prstGeom prst="rect">
            <a:avLst/>
          </a:prstGeom>
        </p:spPr>
        <p:txBody>
          <a:bodyPr wrap="square">
            <a:spAutoFit/>
          </a:bodyPr>
          <a:lstStyle/>
          <a:p>
            <a:pPr marL="14605" marR="14605" indent="442595" algn="just">
              <a:lnSpc>
                <a:spcPct val="115000"/>
              </a:lnSpc>
              <a:spcBef>
                <a:spcPts val="0"/>
              </a:spcBef>
              <a:spcAft>
                <a:spcPts val="0"/>
              </a:spcAft>
            </a:pPr>
            <a:r>
              <a:rPr lang="vi-VN" sz="2400">
                <a:latin typeface="Times New Roman" panose="02020603050405020304" pitchFamily="18" charset="0"/>
                <a:ea typeface="Times New Roman" panose="02020603050405020304" pitchFamily="18" charset="0"/>
              </a:rPr>
              <a:t>Phấn đấu: 100% lớp tốt.</a:t>
            </a:r>
            <a:r>
              <a:rPr lang="en-US" sz="2400">
                <a:latin typeface="Times New Roman" panose="02020603050405020304" pitchFamily="18" charset="0"/>
                <a:ea typeface="Times New Roman" panose="02020603050405020304" pitchFamily="18" charset="0"/>
              </a:rPr>
              <a:t> Nhà trường và 100% các lớp thực hiện giải pháp sáng tạo của GDMN Huyện “Đẩy mạnh chuyển đổi số nhằm nâng cao chất lượng công tác quản lý, tổ chức các hoạt động giáo dục trẻ trong trường mầm non” và giải pháp sáng tạo của trường.</a:t>
            </a:r>
          </a:p>
          <a:p>
            <a:pPr marL="14605" marR="14605" indent="442595" algn="just">
              <a:lnSpc>
                <a:spcPct val="115000"/>
              </a:lnSpc>
              <a:spcBef>
                <a:spcPts val="0"/>
              </a:spcBef>
              <a:spcAft>
                <a:spcPts val="0"/>
              </a:spcAft>
            </a:pPr>
            <a:r>
              <a:rPr lang="en-US" sz="2400">
                <a:latin typeface="Times New Roman" panose="02020603050405020304" pitchFamily="18" charset="0"/>
                <a:ea typeface="Times New Roman" panose="02020603050405020304" pitchFamily="18" charset="0"/>
              </a:rPr>
              <a:t>- </a:t>
            </a:r>
            <a:r>
              <a:rPr lang="vi-VN" sz="2400">
                <a:latin typeface="Times New Roman" panose="02020603050405020304" pitchFamily="18" charset="0"/>
                <a:ea typeface="Times New Roman" panose="02020603050405020304" pitchFamily="18" charset="0"/>
              </a:rPr>
              <a:t>100% </a:t>
            </a:r>
            <a:r>
              <a:rPr lang="en-US" sz="2400">
                <a:latin typeface="Times New Roman" panose="02020603050405020304" pitchFamily="18" charset="0"/>
                <a:ea typeface="Times New Roman" panose="02020603050405020304" pitchFamily="18" charset="0"/>
              </a:rPr>
              <a:t>trẻ được theo dõi đánh giá sự phát triển theo quy định. </a:t>
            </a:r>
          </a:p>
          <a:p>
            <a:pPr marL="14605" marR="14605" indent="442595" algn="just">
              <a:lnSpc>
                <a:spcPct val="115000"/>
              </a:lnSpc>
              <a:spcBef>
                <a:spcPts val="0"/>
              </a:spcBef>
              <a:spcAft>
                <a:spcPts val="0"/>
              </a:spcAft>
            </a:pPr>
            <a:r>
              <a:rPr lang="en-US" sz="2400">
                <a:latin typeface="Times New Roman" panose="02020603050405020304" pitchFamily="18" charset="0"/>
                <a:ea typeface="Times New Roman" panose="02020603050405020304" pitchFamily="18" charset="0"/>
              </a:rPr>
              <a:t>+ T</a:t>
            </a:r>
            <a:r>
              <a:rPr lang="vi-VN" sz="2400">
                <a:latin typeface="Times New Roman" panose="02020603050405020304" pitchFamily="18" charset="0"/>
                <a:ea typeface="Times New Roman" panose="02020603050405020304" pitchFamily="18" charset="0"/>
              </a:rPr>
              <a:t>rẻ </a:t>
            </a:r>
            <a:r>
              <a:rPr lang="en-US" sz="2400" smtClean="0">
                <a:latin typeface="Times New Roman" panose="02020603050405020304" pitchFamily="18" charset="0"/>
                <a:ea typeface="Times New Roman" panose="02020603050405020304" pitchFamily="18" charset="0"/>
              </a:rPr>
              <a:t>MG đánh </a:t>
            </a:r>
            <a:r>
              <a:rPr lang="en-US" sz="2400">
                <a:latin typeface="Times New Roman" panose="02020603050405020304" pitchFamily="18" charset="0"/>
                <a:ea typeface="Times New Roman" panose="02020603050405020304" pitchFamily="18" charset="0"/>
              </a:rPr>
              <a:t>giá theo 5 lĩnh vực phát triển đạt từ 98,5% trở lên.</a:t>
            </a:r>
          </a:p>
          <a:p>
            <a:pPr marL="14605" marR="14605" indent="442595" algn="just">
              <a:lnSpc>
                <a:spcPct val="115000"/>
              </a:lnSpc>
              <a:spcBef>
                <a:spcPts val="0"/>
              </a:spcBef>
              <a:spcAft>
                <a:spcPts val="0"/>
              </a:spcAft>
            </a:pPr>
            <a:r>
              <a:rPr lang="en-US" sz="2400">
                <a:latin typeface="Times New Roman" panose="02020603050405020304" pitchFamily="18" charset="0"/>
                <a:ea typeface="Times New Roman" panose="02020603050405020304" pitchFamily="18" charset="0"/>
              </a:rPr>
              <a:t>+ T</a:t>
            </a:r>
            <a:r>
              <a:rPr lang="vi-VN" sz="2400">
                <a:latin typeface="Times New Roman" panose="02020603050405020304" pitchFamily="18" charset="0"/>
                <a:ea typeface="Times New Roman" panose="02020603050405020304" pitchFamily="18" charset="0"/>
              </a:rPr>
              <a:t>rẻ </a:t>
            </a:r>
            <a:r>
              <a:rPr lang="en-US" sz="2400">
                <a:latin typeface="Times New Roman" panose="02020603050405020304" pitchFamily="18" charset="0"/>
                <a:ea typeface="Times New Roman" panose="02020603050405020304" pitchFamily="18" charset="0"/>
              </a:rPr>
              <a:t>nhà trẻ đánh giá theo 4 lĩnh vực phát triển đạt từ 98% trở lên. </a:t>
            </a:r>
          </a:p>
          <a:p>
            <a:pPr marL="14605" marR="14605" indent="442595" algn="just">
              <a:lnSpc>
                <a:spcPct val="115000"/>
              </a:lnSpc>
              <a:spcBef>
                <a:spcPts val="0"/>
              </a:spcBef>
              <a:spcAft>
                <a:spcPts val="0"/>
              </a:spcAft>
            </a:pPr>
            <a:r>
              <a:rPr lang="en-US" sz="2400">
                <a:latin typeface="Times New Roman" panose="02020603050405020304" pitchFamily="18" charset="0"/>
                <a:ea typeface="Times New Roman" panose="02020603050405020304" pitchFamily="18" charset="0"/>
              </a:rPr>
              <a:t>+ 100% trẻ 5 tuổi hoàn thành chương trình GDMN.</a:t>
            </a:r>
          </a:p>
          <a:p>
            <a:pPr marL="482600" marR="14605" algn="just">
              <a:lnSpc>
                <a:spcPct val="115000"/>
              </a:lnSpc>
              <a:spcBef>
                <a:spcPts val="0"/>
              </a:spcBef>
              <a:spcAft>
                <a:spcPts val="0"/>
              </a:spcAft>
            </a:pPr>
            <a:r>
              <a:rPr lang="vi-VN" sz="2400">
                <a:latin typeface="Times New Roman" panose="02020603050405020304" pitchFamily="18" charset="0"/>
                <a:ea typeface="Times New Roman" panose="02020603050405020304" pitchFamily="18" charset="0"/>
              </a:rPr>
              <a:t>- Bé khỏe bé ngoan cấp trường </a:t>
            </a:r>
            <a:r>
              <a:rPr lang="en-US" sz="2400">
                <a:latin typeface="Times New Roman" panose="02020603050405020304" pitchFamily="18" charset="0"/>
                <a:ea typeface="Times New Roman" panose="02020603050405020304" pitchFamily="18" charset="0"/>
              </a:rPr>
              <a:t>9</a:t>
            </a:r>
            <a:r>
              <a:rPr lang="vi-VN" sz="2400">
                <a:latin typeface="Times New Roman" panose="02020603050405020304" pitchFamily="18" charset="0"/>
                <a:ea typeface="Times New Roman" panose="02020603050405020304" pitchFamily="18" charset="0"/>
              </a:rPr>
              <a:t>0%, bé xuất sắc là 6-&gt;</a:t>
            </a:r>
            <a:r>
              <a:rPr lang="en-US" sz="2400">
                <a:latin typeface="Times New Roman" panose="02020603050405020304" pitchFamily="18" charset="0"/>
                <a:ea typeface="Times New Roman" panose="02020603050405020304" pitchFamily="18" charset="0"/>
              </a:rPr>
              <a:t>8</a:t>
            </a:r>
            <a:r>
              <a:rPr lang="vi-VN" sz="2400" i="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5782548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387975" y="303620"/>
            <a:ext cx="4034123" cy="485041"/>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GIẢI PHÁP THỰC HIỆN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 name="Group 1"/>
          <p:cNvGrpSpPr/>
          <p:nvPr/>
        </p:nvGrpSpPr>
        <p:grpSpPr>
          <a:xfrm>
            <a:off x="175562" y="2514193"/>
            <a:ext cx="11569221" cy="1185290"/>
            <a:chOff x="175562" y="2514193"/>
            <a:chExt cx="11569221" cy="1185290"/>
          </a:xfrm>
        </p:grpSpPr>
        <p:sp>
          <p:nvSpPr>
            <p:cNvPr id="9" name="Chevron 8"/>
            <p:cNvSpPr/>
            <p:nvPr/>
          </p:nvSpPr>
          <p:spPr>
            <a:xfrm>
              <a:off x="175562" y="2735749"/>
              <a:ext cx="919149" cy="742178"/>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2</a:t>
              </a:r>
              <a:endParaRPr lang="en-US" sz="2800" b="1">
                <a:solidFill>
                  <a:srgbClr val="002060"/>
                </a:solidFill>
              </a:endParaRPr>
            </a:p>
          </p:txBody>
        </p:sp>
        <p:sp>
          <p:nvSpPr>
            <p:cNvPr id="11" name="Content Placeholder 2"/>
            <p:cNvSpPr txBox="1">
              <a:spLocks/>
            </p:cNvSpPr>
            <p:nvPr/>
          </p:nvSpPr>
          <p:spPr>
            <a:xfrm>
              <a:off x="1094712" y="2514193"/>
              <a:ext cx="10650071" cy="1185290"/>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400">
                  <a:solidFill>
                    <a:schemeClr val="tx1"/>
                  </a:solidFill>
                  <a:latin typeface="Times New Roman" panose="02020603050405020304" pitchFamily="18" charset="0"/>
                  <a:cs typeface="Times New Roman" panose="02020603050405020304" pitchFamily="18" charset="0"/>
                </a:rPr>
                <a:t>Chú trọng tổ chức các </a:t>
              </a:r>
              <a:r>
                <a:rPr lang="en-US" sz="2400" smtClean="0">
                  <a:solidFill>
                    <a:schemeClr val="tx1"/>
                  </a:solidFill>
                  <a:latin typeface="Times New Roman" panose="02020603050405020304" pitchFamily="18" charset="0"/>
                  <a:cs typeface="Times New Roman" panose="02020603050405020304" pitchFamily="18" charset="0"/>
                </a:rPr>
                <a:t>HĐGD tạo </a:t>
              </a:r>
              <a:r>
                <a:rPr lang="en-US" sz="2400">
                  <a:solidFill>
                    <a:schemeClr val="tx1"/>
                  </a:solidFill>
                  <a:latin typeface="Times New Roman" panose="02020603050405020304" pitchFamily="18" charset="0"/>
                  <a:cs typeface="Times New Roman" panose="02020603050405020304" pitchFamily="18" charset="0"/>
                </a:rPr>
                <a:t>cơ hội cho trẻ khám phá trải nghiệm; triển khai giáo dục </a:t>
              </a:r>
              <a:r>
                <a:rPr lang="en-US" sz="2400" smtClean="0">
                  <a:solidFill>
                    <a:schemeClr val="tx1"/>
                  </a:solidFill>
                  <a:latin typeface="Times New Roman" panose="02020603050405020304" pitchFamily="18" charset="0"/>
                  <a:cs typeface="Times New Roman" panose="02020603050405020304" pitchFamily="18" charset="0"/>
                </a:rPr>
                <a:t>ATGT cho </a:t>
              </a:r>
              <a:r>
                <a:rPr lang="en-US" sz="2400">
                  <a:solidFill>
                    <a:schemeClr val="tx1"/>
                  </a:solidFill>
                  <a:latin typeface="Times New Roman" panose="02020603050405020304" pitchFamily="18" charset="0"/>
                  <a:cs typeface="Times New Roman" panose="02020603050405020304" pitchFamily="18" charset="0"/>
                </a:rPr>
                <a:t>trẻ </a:t>
              </a:r>
              <a:r>
                <a:rPr lang="en-US" sz="2400" smtClean="0">
                  <a:solidFill>
                    <a:schemeClr val="tx1"/>
                  </a:solidFill>
                  <a:latin typeface="Times New Roman" panose="02020603050405020304" pitchFamily="18" charset="0"/>
                  <a:cs typeface="Times New Roman" panose="02020603050405020304" pitchFamily="18" charset="0"/>
                </a:rPr>
                <a:t>MG theo </a:t>
              </a:r>
              <a:r>
                <a:rPr lang="en-US" sz="2400">
                  <a:solidFill>
                    <a:schemeClr val="tx1"/>
                  </a:solidFill>
                  <a:latin typeface="Times New Roman" panose="02020603050405020304" pitchFamily="18" charset="0"/>
                  <a:cs typeface="Times New Roman" panose="02020603050405020304" pitchFamily="18" charset="0"/>
                </a:rPr>
                <a:t>chương trình “Tôi yêu Việt Nam</a:t>
              </a:r>
              <a:r>
                <a:rPr lang="en-US" sz="2400" smtClean="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Tiếp cận triển khai cho trẻ chương trình làm quen Tiếng Anh.</a:t>
              </a:r>
            </a:p>
          </p:txBody>
        </p:sp>
      </p:grpSp>
      <p:grpSp>
        <p:nvGrpSpPr>
          <p:cNvPr id="3" name="Group 2"/>
          <p:cNvGrpSpPr/>
          <p:nvPr/>
        </p:nvGrpSpPr>
        <p:grpSpPr>
          <a:xfrm>
            <a:off x="124527" y="4101814"/>
            <a:ext cx="11671292" cy="2060288"/>
            <a:chOff x="124527" y="4101814"/>
            <a:chExt cx="11671292" cy="2060288"/>
          </a:xfrm>
        </p:grpSpPr>
        <p:sp>
          <p:nvSpPr>
            <p:cNvPr id="10" name="Chevron 9"/>
            <p:cNvSpPr/>
            <p:nvPr/>
          </p:nvSpPr>
          <p:spPr>
            <a:xfrm>
              <a:off x="124527" y="4700096"/>
              <a:ext cx="1021221" cy="863724"/>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3</a:t>
              </a:r>
              <a:endParaRPr lang="en-US" sz="2800" b="1">
                <a:solidFill>
                  <a:srgbClr val="002060"/>
                </a:solidFill>
              </a:endParaRPr>
            </a:p>
          </p:txBody>
        </p:sp>
        <p:sp>
          <p:nvSpPr>
            <p:cNvPr id="12" name="Content Placeholder 2"/>
            <p:cNvSpPr txBox="1">
              <a:spLocks/>
            </p:cNvSpPr>
            <p:nvPr/>
          </p:nvSpPr>
          <p:spPr>
            <a:xfrm>
              <a:off x="1145748" y="4101814"/>
              <a:ext cx="10650071" cy="2060288"/>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vi-VN" sz="2400">
                  <a:solidFill>
                    <a:schemeClr val="tx1"/>
                  </a:solidFill>
                  <a:latin typeface="Times New Roman" panose="02020603050405020304" pitchFamily="18" charset="0"/>
                  <a:cs typeface="Times New Roman" panose="02020603050405020304" pitchFamily="18" charset="0"/>
                </a:rPr>
                <a:t>Đăng ký thực hiện </a:t>
              </a:r>
              <a:r>
                <a:rPr lang="vi-VN" sz="2400" smtClean="0">
                  <a:solidFill>
                    <a:schemeClr val="tx1"/>
                  </a:solidFill>
                  <a:latin typeface="Times New Roman" panose="02020603050405020304" pitchFamily="18" charset="0"/>
                  <a:cs typeface="Times New Roman" panose="02020603050405020304" pitchFamily="18" charset="0"/>
                </a:rPr>
                <a:t>giải </a:t>
              </a:r>
              <a:r>
                <a:rPr lang="vi-VN" sz="2400">
                  <a:solidFill>
                    <a:schemeClr val="tx1"/>
                  </a:solidFill>
                  <a:latin typeface="Times New Roman" panose="02020603050405020304" pitchFamily="18" charset="0"/>
                  <a:cs typeface="Times New Roman" panose="02020603050405020304" pitchFamily="18" charset="0"/>
                </a:rPr>
                <a:t>pháp sáng tạo </a:t>
              </a:r>
              <a:r>
                <a:rPr lang="en-US" sz="2400">
                  <a:solidFill>
                    <a:schemeClr val="tx1"/>
                  </a:solidFill>
                  <a:latin typeface="Times New Roman" panose="02020603050405020304" pitchFamily="18" charset="0"/>
                  <a:cs typeface="Times New Roman" panose="02020603050405020304" pitchFamily="18" charset="0"/>
                </a:rPr>
                <a:t>nhằm </a:t>
              </a:r>
              <a:r>
                <a:rPr lang="vi-VN" sz="2400">
                  <a:solidFill>
                    <a:schemeClr val="tx1"/>
                  </a:solidFill>
                  <a:latin typeface="Times New Roman" panose="02020603050405020304" pitchFamily="18" charset="0"/>
                  <a:cs typeface="Times New Roman" panose="02020603050405020304" pitchFamily="18" charset="0"/>
                </a:rPr>
                <a:t>nâng cao chất lượng thực hiện chương trình GDMN: </a:t>
              </a:r>
              <a:r>
                <a:rPr lang="en-US" sz="2400" smtClean="0">
                  <a:solidFill>
                    <a:schemeClr val="tx1"/>
                  </a:solidFill>
                  <a:latin typeface="Times New Roman" panose="02020603050405020304" pitchFamily="18" charset="0"/>
                  <a:cs typeface="Times New Roman" panose="02020603050405020304" pitchFamily="18" charset="0"/>
                </a:rPr>
                <a:t>“</a:t>
              </a:r>
              <a:r>
                <a:rPr lang="en-US" sz="2400">
                  <a:solidFill>
                    <a:schemeClr val="tx1"/>
                  </a:solidFill>
                  <a:latin typeface="Times New Roman" panose="02020603050405020304" pitchFamily="18" charset="0"/>
                  <a:cs typeface="Times New Roman" panose="02020603050405020304" pitchFamily="18" charset="0"/>
                </a:rPr>
                <a:t>Thực hiện đề án chăm sóc sự phát triển toàn diện của trẻ trong những năm đầu đời tại gia đình và cộng đồng giai đoạn 2018-2022”.  Phát động các lớp đăng ký thực hiện giải pháp sáng tạo nhằm nâng cao chất lượng thực hiện chương trình GDMN.</a:t>
              </a:r>
            </a:p>
          </p:txBody>
        </p:sp>
      </p:grpSp>
      <p:grpSp>
        <p:nvGrpSpPr>
          <p:cNvPr id="18" name="Group 17"/>
          <p:cNvGrpSpPr/>
          <p:nvPr/>
        </p:nvGrpSpPr>
        <p:grpSpPr>
          <a:xfrm>
            <a:off x="215906" y="1066757"/>
            <a:ext cx="11528878" cy="901177"/>
            <a:chOff x="317977" y="3616340"/>
            <a:chExt cx="11528878" cy="901177"/>
          </a:xfrm>
        </p:grpSpPr>
        <p:sp>
          <p:nvSpPr>
            <p:cNvPr id="19" name="Chevron 18"/>
            <p:cNvSpPr/>
            <p:nvPr/>
          </p:nvSpPr>
          <p:spPr>
            <a:xfrm>
              <a:off x="317977" y="3724459"/>
              <a:ext cx="878808" cy="726141"/>
            </a:xfrm>
            <a:prstGeom prst="chevron">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002060"/>
                  </a:solidFill>
                </a:rPr>
                <a:t>1</a:t>
              </a:r>
              <a:endParaRPr lang="en-US" sz="2800" b="1">
                <a:solidFill>
                  <a:srgbClr val="002060"/>
                </a:solidFill>
              </a:endParaRPr>
            </a:p>
          </p:txBody>
        </p:sp>
        <p:sp>
          <p:nvSpPr>
            <p:cNvPr id="20" name="Content Placeholder 2"/>
            <p:cNvSpPr txBox="1">
              <a:spLocks/>
            </p:cNvSpPr>
            <p:nvPr/>
          </p:nvSpPr>
          <p:spPr>
            <a:xfrm>
              <a:off x="1196784" y="3616340"/>
              <a:ext cx="10650071" cy="901177"/>
            </a:xfrm>
            <a:prstGeom prst="rect">
              <a:avLst/>
            </a:prstGeom>
            <a:solidFill>
              <a:srgbClr val="B5EAF0"/>
            </a:solidFill>
            <a:ln>
              <a:solidFill>
                <a:srgbClr val="C00000"/>
              </a:solidFill>
            </a:ln>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4605" marR="12700" indent="0" algn="just">
                <a:lnSpc>
                  <a:spcPct val="115000"/>
                </a:lnSpc>
                <a:spcBef>
                  <a:spcPts val="0"/>
                </a:spcBef>
                <a:buNone/>
              </a:pPr>
              <a:r>
                <a:rPr lang="en-US" sz="2400">
                  <a:solidFill>
                    <a:schemeClr val="tx1"/>
                  </a:solidFill>
                  <a:latin typeface="Times New Roman" panose="02020603050405020304" pitchFamily="18" charset="0"/>
                  <a:cs typeface="Times New Roman" panose="02020603050405020304" pitchFamily="18" charset="0"/>
                </a:rPr>
                <a:t>Chủ động xây dựng các phương án triển khai thực hiện  chương trình GDMN theo năm học và tình huống khi có dịch bùng phát</a:t>
              </a:r>
              <a:endParaRPr lang="en-US" sz="24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7392015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ircle(in)">
                                      <p:cBhvr>
                                        <p:cTn id="11" dur="2000"/>
                                        <p:tgtEl>
                                          <p:spTgt spid="18"/>
                                        </p:tgtEl>
                                      </p:cBhvr>
                                    </p:animEffect>
                                  </p:childTnLst>
                                </p:cTn>
                              </p:par>
                            </p:childTnLst>
                          </p:cTn>
                        </p:par>
                        <p:par>
                          <p:cTn id="12" fill="hold">
                            <p:stCondLst>
                              <p:cond delay="2500"/>
                            </p:stCondLst>
                            <p:childTnLst>
                              <p:par>
                                <p:cTn id="13" presetID="6"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par>
                          <p:cTn id="16" fill="hold">
                            <p:stCondLst>
                              <p:cond delay="4500"/>
                            </p:stCondLst>
                            <p:childTnLst>
                              <p:par>
                                <p:cTn id="17" presetID="6"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914399"/>
            <a:ext cx="5262503" cy="1387791"/>
          </a:xfrm>
          <a:prstGeom prst="wedgeEllipseCallout">
            <a:avLst>
              <a:gd name="adj1" fmla="val 17905"/>
              <a:gd name="adj2" fmla="val 62359"/>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Lựa chọn lớp 5A1, 4B1: triển khai thí điểm ứng dụng Steam trong GDMN</a:t>
            </a:r>
          </a:p>
        </p:txBody>
      </p:sp>
      <p:sp>
        <p:nvSpPr>
          <p:cNvPr id="12" name="Oval Callout 11"/>
          <p:cNvSpPr/>
          <p:nvPr/>
        </p:nvSpPr>
        <p:spPr>
          <a:xfrm>
            <a:off x="6266688" y="584618"/>
            <a:ext cx="5311023" cy="1561174"/>
          </a:xfrm>
          <a:prstGeom prst="wedgeEllipseCallout">
            <a:avLst>
              <a:gd name="adj1" fmla="val -800"/>
              <a:gd name="adj2" fmla="val 69219"/>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L</a:t>
            </a:r>
            <a:r>
              <a:rPr lang="en-US" sz="2400" smtClean="0">
                <a:solidFill>
                  <a:schemeClr val="tx1"/>
                </a:solidFill>
                <a:latin typeface="Times New Roman" panose="02020603050405020304" pitchFamily="18" charset="0"/>
                <a:cs typeface="Times New Roman" panose="02020603050405020304" pitchFamily="18" charset="0"/>
              </a:rPr>
              <a:t>ớp </a:t>
            </a:r>
            <a:r>
              <a:rPr lang="en-US" sz="2400">
                <a:solidFill>
                  <a:schemeClr val="tx1"/>
                </a:solidFill>
                <a:latin typeface="Times New Roman" panose="02020603050405020304" pitchFamily="18" charset="0"/>
                <a:cs typeface="Times New Roman" panose="02020603050405020304" pitchFamily="18" charset="0"/>
              </a:rPr>
              <a:t>3C2: </a:t>
            </a:r>
            <a:r>
              <a:rPr lang="en-US" sz="2400" smtClean="0">
                <a:solidFill>
                  <a:schemeClr val="tx1"/>
                </a:solidFill>
                <a:latin typeface="Times New Roman" panose="02020603050405020304" pitchFamily="18" charset="0"/>
                <a:cs typeface="Times New Roman" panose="02020603050405020304" pitchFamily="18" charset="0"/>
              </a:rPr>
              <a:t>Ứng </a:t>
            </a:r>
            <a:r>
              <a:rPr lang="en-US" sz="2400">
                <a:solidFill>
                  <a:schemeClr val="tx1"/>
                </a:solidFill>
                <a:latin typeface="Times New Roman" panose="02020603050405020304" pitchFamily="18" charset="0"/>
                <a:cs typeface="Times New Roman" panose="02020603050405020304" pitchFamily="18" charset="0"/>
              </a:rPr>
              <a:t>dụng CNTT trong lập kế hoạch và tổ chức các hoạt động giáo dục </a:t>
            </a:r>
            <a:r>
              <a:rPr lang="en-US" sz="2400" smtClean="0">
                <a:solidFill>
                  <a:schemeClr val="tx1"/>
                </a:solidFill>
                <a:latin typeface="Times New Roman" panose="02020603050405020304" pitchFamily="18" charset="0"/>
                <a:cs typeface="Times New Roman" panose="02020603050405020304" pitchFamily="18" charset="0"/>
              </a:rPr>
              <a:t>trẻ</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35861" y="2631972"/>
            <a:ext cx="3072971" cy="3963900"/>
          </a:xfrm>
          <a:prstGeom prst="rect">
            <a:avLst/>
          </a:prstGeom>
          <a:ln w="762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4"/>
          <a:srcRect t="7787" b="8447"/>
          <a:stretch/>
        </p:blipFill>
        <p:spPr>
          <a:xfrm>
            <a:off x="4077644" y="2631972"/>
            <a:ext cx="3340608" cy="4052386"/>
          </a:xfrm>
          <a:prstGeom prst="rect">
            <a:avLst/>
          </a:prstGeom>
          <a:ln w="762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5"/>
          <a:stretch>
            <a:fillRect/>
          </a:stretch>
        </p:blipFill>
        <p:spPr>
          <a:xfrm>
            <a:off x="8200329" y="2631972"/>
            <a:ext cx="3183272" cy="4092505"/>
          </a:xfrm>
          <a:prstGeom prst="rect">
            <a:avLst/>
          </a:prstGeom>
          <a:ln w="5715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330614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par>
                          <p:cTn id="18" fill="hold">
                            <p:stCondLst>
                              <p:cond delay="3500"/>
                            </p:stCondLst>
                            <p:childTnLst>
                              <p:par>
                                <p:cTn id="19" presetID="6"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par>
                          <p:cTn id="22" fill="hold">
                            <p:stCondLst>
                              <p:cond delay="5500"/>
                            </p:stCondLst>
                            <p:childTnLst>
                              <p:par>
                                <p:cTn id="23" presetID="6" presetClass="entr" presetSubtype="16"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par>
                          <p:cTn id="26" fill="hold">
                            <p:stCondLst>
                              <p:cond delay="7500"/>
                            </p:stCondLst>
                            <p:childTnLst>
                              <p:par>
                                <p:cTn id="27" presetID="6" presetClass="entr" presetSubtype="16"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584619"/>
            <a:ext cx="11736455" cy="1427061"/>
          </a:xfrm>
          <a:prstGeom prst="wedgeEllipseCallout">
            <a:avLst>
              <a:gd name="adj1" fmla="val 7725"/>
              <a:gd name="adj2" fmla="val 37527"/>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Tổ chức “Hội chợ Xuân 2023”, thăm quan vườn hoa Đào, hoa Hải đường làng hoa Đồng Dụ, thăm quan Doanh trại quân đội, dự Lễ hội Đình làng Tri Yếu…nhằm tăng cường </a:t>
            </a:r>
            <a:r>
              <a:rPr lang="en-US" sz="2400" smtClean="0">
                <a:solidFill>
                  <a:schemeClr val="tx1"/>
                </a:solidFill>
                <a:latin typeface="Times New Roman" panose="02020603050405020304" pitchFamily="18" charset="0"/>
                <a:cs typeface="Times New Roman" panose="02020603050405020304" pitchFamily="18" charset="0"/>
              </a:rPr>
              <a:t>HĐTN của </a:t>
            </a:r>
            <a:r>
              <a:rPr lang="en-US" sz="2400">
                <a:solidFill>
                  <a:schemeClr val="tx1"/>
                </a:solidFill>
                <a:latin typeface="Times New Roman" panose="02020603050405020304" pitchFamily="18" charset="0"/>
                <a:cs typeface="Times New Roman" panose="02020603050405020304" pitchFamily="18" charset="0"/>
              </a:rPr>
              <a:t>trẻ </a:t>
            </a:r>
          </a:p>
        </p:txBody>
      </p:sp>
      <p:pic>
        <p:nvPicPr>
          <p:cNvPr id="2" name="Picture 1"/>
          <p:cNvPicPr>
            <a:picLocks noChangeAspect="1"/>
          </p:cNvPicPr>
          <p:nvPr/>
        </p:nvPicPr>
        <p:blipFill>
          <a:blip r:embed="rId3"/>
          <a:stretch>
            <a:fillRect/>
          </a:stretch>
        </p:blipFill>
        <p:spPr>
          <a:xfrm>
            <a:off x="6391418" y="2735520"/>
            <a:ext cx="5256749" cy="3689664"/>
          </a:xfrm>
          <a:prstGeom prst="roundRect">
            <a:avLst>
              <a:gd name="adj" fmla="val 16667"/>
            </a:avLst>
          </a:prstGeom>
          <a:ln>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a:blip r:embed="rId4"/>
          <a:stretch>
            <a:fillRect/>
          </a:stretch>
        </p:blipFill>
        <p:spPr>
          <a:xfrm>
            <a:off x="341378" y="2797464"/>
            <a:ext cx="5506208" cy="3450935"/>
          </a:xfrm>
          <a:prstGeom prst="roundRect">
            <a:avLst>
              <a:gd name="adj" fmla="val 4167"/>
            </a:avLst>
          </a:prstGeom>
          <a:solidFill>
            <a:srgbClr val="FFFFFF"/>
          </a:solidFill>
          <a:ln w="38100" cap="sq">
            <a:solidFill>
              <a:schemeClr val="accent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974771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200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ình nền đẹp Powerpoin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90"/>
            <a:ext cx="12192000" cy="693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50312" y="1433290"/>
            <a:ext cx="11999934" cy="3467564"/>
            <a:chOff x="641684" y="719292"/>
            <a:chExt cx="10956758" cy="4221676"/>
          </a:xfrm>
        </p:grpSpPr>
        <p:sp>
          <p:nvSpPr>
            <p:cNvPr id="2" name="Rectangle 1"/>
            <p:cNvSpPr/>
            <p:nvPr/>
          </p:nvSpPr>
          <p:spPr>
            <a:xfrm>
              <a:off x="641684" y="1459832"/>
              <a:ext cx="10956758" cy="3481136"/>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124" name="AutoShape 4"/>
            <p:cNvSpPr>
              <a:spLocks noChangeArrowheads="1"/>
            </p:cNvSpPr>
            <p:nvPr/>
          </p:nvSpPr>
          <p:spPr bwMode="auto">
            <a:xfrm>
              <a:off x="1040187" y="719292"/>
              <a:ext cx="10558255" cy="3874283"/>
            </a:xfrm>
            <a:prstGeom prst="octagon">
              <a:avLst>
                <a:gd name="adj" fmla="val 29287"/>
              </a:avLst>
            </a:prstGeom>
            <a:blipFill dpi="0" rotWithShape="1">
              <a:blip r:embed="rId4"/>
              <a:srcRect/>
              <a:stretch>
                <a:fillRect/>
              </a:stretch>
            </a:blipFill>
            <a:ln w="38100">
              <a:solidFill>
                <a:srgbClr val="B5DEEC"/>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sp>
          <p:nvSpPr>
            <p:cNvPr id="5125" name="WordArt 4"/>
            <p:cNvSpPr>
              <a:spLocks noChangeArrowheads="1" noChangeShapeType="1" noTextEdit="1"/>
            </p:cNvSpPr>
            <p:nvPr/>
          </p:nvSpPr>
          <p:spPr bwMode="auto">
            <a:xfrm>
              <a:off x="2209800" y="2057400"/>
              <a:ext cx="74676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71"/>
                </a:avLst>
              </a:prstTxWarp>
            </a:bodyPr>
            <a:lstStyle/>
            <a:p>
              <a:pPr algn="ctr" eaLnBrk="0" fontAlgn="base" hangingPunct="0">
                <a:spcBef>
                  <a:spcPct val="0"/>
                </a:spcBef>
                <a:spcAft>
                  <a:spcPct val="0"/>
                </a:spcAft>
              </a:pPr>
              <a:endParaRPr lang="en-US" sz="3600" b="1" kern="10">
                <a:solidFill>
                  <a:prstClr val="black"/>
                </a:solidFill>
                <a:latin typeface="Times New Roman" panose="02020603050405020304" pitchFamily="18" charset="0"/>
                <a:cs typeface="Times New Roman" panose="02020603050405020304" pitchFamily="18" charset="0"/>
              </a:endParaRPr>
            </a:p>
          </p:txBody>
        </p:sp>
      </p:grpSp>
      <p:sp>
        <p:nvSpPr>
          <p:cNvPr id="10" name="Pentagon 9"/>
          <p:cNvSpPr/>
          <p:nvPr/>
        </p:nvSpPr>
        <p:spPr>
          <a:xfrm>
            <a:off x="191522" y="229661"/>
            <a:ext cx="5587486" cy="394816"/>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4. CƠ SỞ VẬT CHẤT, THIẾT BỊ GDMN</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647422" y="759661"/>
            <a:ext cx="3583202" cy="352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latin typeface="Times New Roman" panose="02020603050405020304" pitchFamily="18" charset="0"/>
                <a:cs typeface="Times New Roman" panose="02020603050405020304" pitchFamily="18" charset="0"/>
              </a:rPr>
              <a:t>A. CHỈ TIÊU PHẤN ĐẤU </a:t>
            </a:r>
            <a:endParaRPr lang="en-US" sz="200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72896" y="2131609"/>
            <a:ext cx="9412224" cy="1791260"/>
          </a:xfrm>
          <a:prstGeom prst="rect">
            <a:avLst/>
          </a:prstGeom>
        </p:spPr>
        <p:txBody>
          <a:bodyPr wrap="square">
            <a:spAutoFit/>
          </a:bodyPr>
          <a:lstStyle/>
          <a:p>
            <a:pPr marL="14605" marR="12700" indent="482600" algn="just">
              <a:lnSpc>
                <a:spcPct val="115000"/>
              </a:lnSpc>
              <a:spcBef>
                <a:spcPts val="0"/>
              </a:spcBef>
              <a:spcAft>
                <a:spcPts val="0"/>
              </a:spcAft>
            </a:pPr>
            <a:r>
              <a:rPr lang="vi-VN" sz="2400">
                <a:latin typeface="Times New Roman" panose="02020603050405020304" pitchFamily="18" charset="0"/>
                <a:ea typeface="Times New Roman" panose="02020603050405020304" pitchFamily="18" charset="0"/>
              </a:rPr>
              <a:t>- 100% các lớp </a:t>
            </a:r>
            <a:r>
              <a:rPr lang="en-US" sz="2400">
                <a:latin typeface="Times New Roman" panose="02020603050405020304" pitchFamily="18" charset="0"/>
                <a:ea typeface="Times New Roman" panose="02020603050405020304" pitchFamily="18" charset="0"/>
              </a:rPr>
              <a:t>được bổ sung</a:t>
            </a:r>
            <a:r>
              <a:rPr lang="vi-VN" sz="2400">
                <a:latin typeface="Times New Roman" panose="02020603050405020304" pitchFamily="18" charset="0"/>
                <a:ea typeface="Times New Roman" panose="02020603050405020304" pitchFamily="18" charset="0"/>
              </a:rPr>
              <a:t> đủ đồ dùng thiết bị đảm bảo an toàn, phù hợp với trẻ.</a:t>
            </a:r>
            <a:endParaRPr lang="en-US" sz="2400">
              <a:latin typeface="Times New Roman" panose="02020603050405020304" pitchFamily="18" charset="0"/>
              <a:ea typeface="Times New Roman" panose="02020603050405020304" pitchFamily="18" charset="0"/>
            </a:endParaRPr>
          </a:p>
          <a:p>
            <a:pPr marL="14605" marR="12700" indent="442595" algn="just">
              <a:lnSpc>
                <a:spcPct val="115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Xây dựng môi trường giáo dục trẻ phong phú.</a:t>
            </a:r>
            <a:endParaRPr lang="en-US" sz="2400">
              <a:latin typeface="Times New Roman" panose="02020603050405020304" pitchFamily="18" charset="0"/>
              <a:ea typeface="Times New Roman" panose="02020603050405020304" pitchFamily="18" charset="0"/>
            </a:endParaRPr>
          </a:p>
          <a:p>
            <a:pPr marL="14605" marR="12700" indent="442595" algn="just">
              <a:lnSpc>
                <a:spcPct val="115000"/>
              </a:lnSpc>
              <a:spcBef>
                <a:spcPts val="0"/>
              </a:spcBef>
              <a:spcAft>
                <a:spcPts val="0"/>
              </a:spcAft>
            </a:pPr>
            <a:r>
              <a:rPr lang="en-US" sz="2400">
                <a:latin typeface="Times New Roman" panose="02020603050405020304" pitchFamily="18" charset="0"/>
                <a:ea typeface="Times New Roman" panose="02020603050405020304" pitchFamily="18" charset="0"/>
                <a:cs typeface="Times New Roman" panose="02020603050405020304" pitchFamily="18" charset="0"/>
              </a:rPr>
              <a:t>- Làm mái che mưa nắng cho khu sân sau trước dãy nhà C. </a:t>
            </a:r>
            <a:endParaRPr lang="en-US" sz="24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75248053"/>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707135"/>
            <a:ext cx="5596484" cy="1595055"/>
          </a:xfrm>
          <a:prstGeom prst="wedgeEllipseCallout">
            <a:avLst>
              <a:gd name="adj1" fmla="val 17905"/>
              <a:gd name="adj2" fmla="val 62359"/>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R</a:t>
            </a:r>
            <a:r>
              <a:rPr lang="vi-VN" sz="2400" smtClean="0">
                <a:solidFill>
                  <a:schemeClr val="tx1"/>
                </a:solidFill>
                <a:latin typeface="Times New Roman" panose="02020603050405020304" pitchFamily="18" charset="0"/>
                <a:cs typeface="Times New Roman" panose="02020603050405020304" pitchFamily="18" charset="0"/>
              </a:rPr>
              <a:t>à </a:t>
            </a:r>
            <a:r>
              <a:rPr lang="vi-VN" sz="2400">
                <a:solidFill>
                  <a:schemeClr val="tx1"/>
                </a:solidFill>
                <a:latin typeface="Times New Roman" panose="02020603050405020304" pitchFamily="18" charset="0"/>
                <a:cs typeface="Times New Roman" panose="02020603050405020304" pitchFamily="18" charset="0"/>
              </a:rPr>
              <a:t>soát thực trạng </a:t>
            </a:r>
            <a:r>
              <a:rPr lang="en-US" sz="2400">
                <a:solidFill>
                  <a:schemeClr val="tx1"/>
                </a:solidFill>
                <a:latin typeface="Times New Roman" panose="02020603050405020304" pitchFamily="18" charset="0"/>
                <a:cs typeface="Times New Roman" panose="02020603050405020304" pitchFamily="18" charset="0"/>
              </a:rPr>
              <a:t>CSVC</a:t>
            </a:r>
            <a:r>
              <a:rPr lang="vi-VN" sz="2400">
                <a:solidFill>
                  <a:schemeClr val="tx1"/>
                </a:solidFill>
                <a:latin typeface="Times New Roman" panose="02020603050405020304" pitchFamily="18" charset="0"/>
                <a:cs typeface="Times New Roman" panose="02020603050405020304" pitchFamily="18" charset="0"/>
              </a:rPr>
              <a:t> </a:t>
            </a:r>
            <a:r>
              <a:rPr lang="vi-VN" sz="2400" smtClean="0">
                <a:solidFill>
                  <a:schemeClr val="tx1"/>
                </a:solidFill>
                <a:latin typeface="Times New Roman" panose="02020603050405020304" pitchFamily="18" charset="0"/>
                <a:cs typeface="Times New Roman" panose="02020603050405020304" pitchFamily="18" charset="0"/>
              </a:rPr>
              <a:t>có </a:t>
            </a:r>
            <a:r>
              <a:rPr lang="en-US" sz="2400" smtClean="0">
                <a:solidFill>
                  <a:schemeClr val="tx1"/>
                </a:solidFill>
                <a:latin typeface="Times New Roman" panose="02020603050405020304" pitchFamily="18" charset="0"/>
                <a:cs typeface="Times New Roman" panose="02020603050405020304" pitchFamily="18" charset="0"/>
              </a:rPr>
              <a:t>KH </a:t>
            </a:r>
            <a:r>
              <a:rPr lang="vi-VN" sz="2400" smtClean="0">
                <a:solidFill>
                  <a:schemeClr val="tx1"/>
                </a:solidFill>
                <a:latin typeface="Times New Roman" panose="02020603050405020304" pitchFamily="18" charset="0"/>
                <a:cs typeface="Times New Roman" panose="02020603050405020304" pitchFamily="18" charset="0"/>
              </a:rPr>
              <a:t>tu </a:t>
            </a:r>
            <a:r>
              <a:rPr lang="vi-VN" sz="2400">
                <a:solidFill>
                  <a:schemeClr val="tx1"/>
                </a:solidFill>
                <a:latin typeface="Times New Roman" panose="02020603050405020304" pitchFamily="18" charset="0"/>
                <a:cs typeface="Times New Roman" panose="02020603050405020304" pitchFamily="18" charset="0"/>
              </a:rPr>
              <a:t>sửa, bảo dưỡng </a:t>
            </a:r>
            <a:r>
              <a:rPr lang="vi-VN" sz="2400" smtClean="0">
                <a:solidFill>
                  <a:schemeClr val="tx1"/>
                </a:solidFill>
                <a:latin typeface="Times New Roman" panose="02020603050405020304" pitchFamily="18" charset="0"/>
                <a:cs typeface="Times New Roman" panose="02020603050405020304" pitchFamily="18" charset="0"/>
              </a:rPr>
              <a:t>đảm </a:t>
            </a:r>
            <a:r>
              <a:rPr lang="vi-VN" sz="2400">
                <a:solidFill>
                  <a:schemeClr val="tx1"/>
                </a:solidFill>
                <a:latin typeface="Times New Roman" panose="02020603050405020304" pitchFamily="18" charset="0"/>
                <a:cs typeface="Times New Roman" panose="02020603050405020304" pitchFamily="18" charset="0"/>
              </a:rPr>
              <a:t>bảo có </a:t>
            </a:r>
            <a:r>
              <a:rPr lang="en-US" sz="2400">
                <a:solidFill>
                  <a:schemeClr val="tx1"/>
                </a:solidFill>
                <a:latin typeface="Times New Roman" panose="02020603050405020304" pitchFamily="18" charset="0"/>
                <a:cs typeface="Times New Roman" panose="02020603050405020304" pitchFamily="18" charset="0"/>
              </a:rPr>
              <a:t>CSVC</a:t>
            </a:r>
            <a:r>
              <a:rPr lang="vi-VN" sz="2400">
                <a:solidFill>
                  <a:schemeClr val="tx1"/>
                </a:solidFill>
                <a:latin typeface="Times New Roman" panose="02020603050405020304" pitchFamily="18" charset="0"/>
                <a:cs typeface="Times New Roman" panose="02020603050405020304" pitchFamily="18" charset="0"/>
              </a:rPr>
              <a:t> an toàn, đầy đủ, </a:t>
            </a:r>
            <a:r>
              <a:rPr lang="vi-VN" sz="2400" smtClean="0">
                <a:solidFill>
                  <a:schemeClr val="tx1"/>
                </a:solidFill>
                <a:latin typeface="Times New Roman" panose="02020603050405020304" pitchFamily="18" charset="0"/>
                <a:cs typeface="Times New Roman" panose="02020603050405020304" pitchFamily="18" charset="0"/>
              </a:rPr>
              <a:t>phục </a:t>
            </a:r>
            <a:r>
              <a:rPr lang="vi-VN" sz="2400">
                <a:solidFill>
                  <a:schemeClr val="tx1"/>
                </a:solidFill>
                <a:latin typeface="Times New Roman" panose="02020603050405020304" pitchFamily="18" charset="0"/>
                <a:cs typeface="Times New Roman" panose="02020603050405020304" pitchFamily="18" charset="0"/>
              </a:rPr>
              <a:t>vụ công tác </a:t>
            </a:r>
            <a:r>
              <a:rPr lang="en-US" sz="2400" smtClean="0">
                <a:solidFill>
                  <a:schemeClr val="tx1"/>
                </a:solidFill>
                <a:latin typeface="Times New Roman" panose="02020603050405020304" pitchFamily="18" charset="0"/>
                <a:cs typeface="Times New Roman" panose="02020603050405020304" pitchFamily="18" charset="0"/>
              </a:rPr>
              <a:t>CSGD trẻ</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6364224" y="487681"/>
            <a:ext cx="5515581" cy="1694687"/>
          </a:xfrm>
          <a:prstGeom prst="wedgeEllipseCallout">
            <a:avLst>
              <a:gd name="adj1" fmla="val 8926"/>
              <a:gd name="adj2" fmla="val 80010"/>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Cải tạo một số đồ dùng, tủ đựng đồ dùng tại các lớp</a:t>
            </a:r>
          </a:p>
        </p:txBody>
      </p:sp>
      <p:pic>
        <p:nvPicPr>
          <p:cNvPr id="4" name="Picture 3"/>
          <p:cNvPicPr>
            <a:picLocks noChangeAspect="1"/>
          </p:cNvPicPr>
          <p:nvPr/>
        </p:nvPicPr>
        <p:blipFill rotWithShape="1">
          <a:blip r:embed="rId3"/>
          <a:srcRect b="11629"/>
          <a:stretch/>
        </p:blipFill>
        <p:spPr>
          <a:xfrm>
            <a:off x="613478" y="2890183"/>
            <a:ext cx="4982650" cy="3411123"/>
          </a:xfrm>
          <a:prstGeom prst="rect">
            <a:avLst/>
          </a:prstGeom>
        </p:spPr>
      </p:pic>
      <p:pic>
        <p:nvPicPr>
          <p:cNvPr id="5" name="Picture 4"/>
          <p:cNvPicPr>
            <a:picLocks noChangeAspect="1"/>
          </p:cNvPicPr>
          <p:nvPr/>
        </p:nvPicPr>
        <p:blipFill rotWithShape="1">
          <a:blip r:embed="rId4"/>
          <a:srcRect r="8134"/>
          <a:stretch/>
        </p:blipFill>
        <p:spPr>
          <a:xfrm>
            <a:off x="6705600" y="2890183"/>
            <a:ext cx="4934243" cy="3335562"/>
          </a:xfrm>
          <a:prstGeom prst="rect">
            <a:avLst/>
          </a:prstGeom>
        </p:spPr>
      </p:pic>
    </p:spTree>
    <p:extLst>
      <p:ext uri="{BB962C8B-B14F-4D97-AF65-F5344CB8AC3E}">
        <p14:creationId xmlns:p14="http://schemas.microsoft.com/office/powerpoint/2010/main" val="2263025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3500"/>
                            </p:stCondLst>
                            <p:childTnLst>
                              <p:par>
                                <p:cTn id="21" presetID="14" presetClass="entr" presetSubtype="1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a:latin typeface="Times New Roman" panose="02020603050405020304" pitchFamily="18" charset="0"/>
                <a:cs typeface="Times New Roman" panose="02020603050405020304" pitchFamily="18" charset="0"/>
              </a:rPr>
              <a:t>5. Thực hiện </a:t>
            </a:r>
            <a:r>
              <a:rPr lang="en-US" sz="2800" b="1" i="1" smtClean="0">
                <a:latin typeface="Times New Roman" panose="02020603050405020304" pitchFamily="18" charset="0"/>
                <a:cs typeface="Times New Roman" panose="02020603050405020304" pitchFamily="18" charset="0"/>
              </a:rPr>
              <a:t>giải </a:t>
            </a:r>
            <a:r>
              <a:rPr lang="en-US" sz="2800" b="1" i="1">
                <a:latin typeface="Times New Roman" panose="02020603050405020304" pitchFamily="18" charset="0"/>
                <a:cs typeface="Times New Roman" panose="02020603050405020304" pitchFamily="18" charset="0"/>
              </a:rPr>
              <a:t>pháp nâng cao chất lượng và hiệu quả hoạt động </a:t>
            </a:r>
            <a:r>
              <a:rPr lang="en-US" sz="2800" b="1" i="1" smtClean="0">
                <a:latin typeface="Times New Roman" panose="02020603050405020304" pitchFamily="18" charset="0"/>
                <a:cs typeface="Times New Roman" panose="02020603050405020304" pitchFamily="18" charset="0"/>
              </a:rPr>
              <a:t>CSGD trẻ</a:t>
            </a:r>
            <a:endParaRPr lang="en-US" sz="2800" b="1">
              <a:latin typeface="Times New Roman" panose="02020603050405020304" pitchFamily="18" charset="0"/>
              <a:cs typeface="Times New Roman" panose="02020603050405020304" pitchFamily="18" charset="0"/>
            </a:endParaRPr>
          </a:p>
          <a:p>
            <a:r>
              <a:rPr lang="en-US" sz="2800" b="1" i="1">
                <a:latin typeface="Times New Roman" panose="02020603050405020304" pitchFamily="18" charset="0"/>
                <a:cs typeface="Times New Roman" panose="02020603050405020304" pitchFamily="18" charset="0"/>
              </a:rPr>
              <a:t>     </a:t>
            </a:r>
            <a:r>
              <a:rPr lang="en-US" sz="2800" i="1" smtClean="0">
                <a:latin typeface="Times New Roman" panose="02020603050405020304" pitchFamily="18" charset="0"/>
                <a:cs typeface="Times New Roman" panose="02020603050405020304" pitchFamily="18" charset="0"/>
              </a:rPr>
              <a:t>5.1)Về </a:t>
            </a:r>
            <a:r>
              <a:rPr lang="en-US" sz="2800" i="1">
                <a:latin typeface="Times New Roman" panose="02020603050405020304" pitchFamily="18" charset="0"/>
                <a:cs typeface="Times New Roman" panose="02020603050405020304" pitchFamily="18" charset="0"/>
              </a:rPr>
              <a:t>công tác đảm bảo an toàn tuyệt đối về thể chất và tinh thần cho trẻ</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Rectangle 2"/>
          <p:cNvSpPr/>
          <p:nvPr/>
        </p:nvSpPr>
        <p:spPr>
          <a:xfrm>
            <a:off x="112295" y="1286070"/>
            <a:ext cx="11583836" cy="1384995"/>
          </a:xfrm>
          <a:prstGeom prst="rect">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r>
              <a:rPr lang="pt-BR" sz="2800" smtClean="0">
                <a:latin typeface="Times New Roman" panose="02020603050405020304" pitchFamily="18" charset="0"/>
                <a:cs typeface="Times New Roman" panose="02020603050405020304" pitchFamily="18" charset="0"/>
              </a:rPr>
              <a:t>- Nhà </a:t>
            </a:r>
            <a:r>
              <a:rPr lang="pt-BR" sz="2800">
                <a:latin typeface="Times New Roman" panose="02020603050405020304" pitchFamily="18" charset="0"/>
                <a:cs typeface="Times New Roman" panose="02020603050405020304" pitchFamily="18" charset="0"/>
              </a:rPr>
              <a:t>trường </a:t>
            </a:r>
            <a:r>
              <a:rPr lang="en-US" sz="2800">
                <a:latin typeface="Times New Roman" panose="02020603050405020304" pitchFamily="18" charset="0"/>
                <a:cs typeface="Times New Roman" panose="02020603050405020304" pitchFamily="18" charset="0"/>
              </a:rPr>
              <a:t>nâng cao nhận thức, trách nhiệm của cán bộ quản lý, giáo viên, cha mẹ trẻ trong công tác đảm bảo an toàn cho trẻ thông qua các buổi bồi dưỡng chuyên môn, họp hội đồng giáo viên, họp phụ huynh, bảng tuyên truyền. </a:t>
            </a:r>
          </a:p>
        </p:txBody>
      </p:sp>
      <p:pic>
        <p:nvPicPr>
          <p:cNvPr id="7" name="Picture 6"/>
          <p:cNvPicPr>
            <a:picLocks noChangeAspect="1"/>
          </p:cNvPicPr>
          <p:nvPr/>
        </p:nvPicPr>
        <p:blipFill>
          <a:blip r:embed="rId3"/>
          <a:stretch>
            <a:fillRect/>
          </a:stretch>
        </p:blipFill>
        <p:spPr>
          <a:xfrm>
            <a:off x="6331652" y="2842328"/>
            <a:ext cx="5337128" cy="3809970"/>
          </a:xfrm>
          <a:prstGeom prst="round2DiagRect">
            <a:avLst>
              <a:gd name="adj1" fmla="val 16667"/>
              <a:gd name="adj2" fmla="val 0"/>
            </a:avLst>
          </a:prstGeom>
          <a:ln w="57150" cap="sq">
            <a:solidFill>
              <a:schemeClr val="accent1"/>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436676" y="2936264"/>
            <a:ext cx="5183835" cy="3548946"/>
          </a:xfrm>
          <a:prstGeom prst="round2DiagRect">
            <a:avLst>
              <a:gd name="adj1" fmla="val 16667"/>
              <a:gd name="adj2" fmla="val 0"/>
            </a:avLst>
          </a:prstGeom>
          <a:ln w="88900" cap="sq">
            <a:solidFill>
              <a:schemeClr val="accent1"/>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5206911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584619"/>
            <a:ext cx="5596484" cy="1717572"/>
          </a:xfrm>
          <a:prstGeom prst="wedgeEllipseCallout">
            <a:avLst>
              <a:gd name="adj1" fmla="val -17604"/>
              <a:gd name="adj2" fmla="val 63779"/>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Trồng hoa và cải tạo cảnh quan các khu vực trong sân trường</a:t>
            </a:r>
          </a:p>
        </p:txBody>
      </p:sp>
      <p:sp>
        <p:nvSpPr>
          <p:cNvPr id="12" name="Oval Callout 11"/>
          <p:cNvSpPr/>
          <p:nvPr/>
        </p:nvSpPr>
        <p:spPr>
          <a:xfrm>
            <a:off x="5930109" y="487681"/>
            <a:ext cx="6188738" cy="1694687"/>
          </a:xfrm>
          <a:prstGeom prst="wedgeEllipseCallout">
            <a:avLst>
              <a:gd name="adj1" fmla="val 8926"/>
              <a:gd name="adj2" fmla="val 80010"/>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Thực hiện tốt công tác vận động tài trợ làm </a:t>
            </a:r>
            <a:r>
              <a:rPr lang="en-US" sz="2400" smtClean="0">
                <a:solidFill>
                  <a:schemeClr val="tx1"/>
                </a:solidFill>
                <a:latin typeface="Times New Roman" panose="02020603050405020304" pitchFamily="18" charset="0"/>
                <a:cs typeface="Times New Roman" panose="02020603050405020304" pitchFamily="18" charset="0"/>
              </a:rPr>
              <a:t>mái </a:t>
            </a:r>
            <a:r>
              <a:rPr lang="en-US" sz="2400">
                <a:solidFill>
                  <a:schemeClr val="tx1"/>
                </a:solidFill>
                <a:latin typeface="Times New Roman" panose="02020603050405020304" pitchFamily="18" charset="0"/>
                <a:cs typeface="Times New Roman" panose="02020603050405020304" pitchFamily="18" charset="0"/>
              </a:rPr>
              <a:t>che </a:t>
            </a:r>
            <a:r>
              <a:rPr lang="en-US" sz="2400" smtClean="0">
                <a:solidFill>
                  <a:schemeClr val="tx1"/>
                </a:solidFill>
                <a:latin typeface="Times New Roman" panose="02020603050405020304" pitchFamily="18" charset="0"/>
                <a:cs typeface="Times New Roman" panose="02020603050405020304" pitchFamily="18" charset="0"/>
              </a:rPr>
              <a:t>khu </a:t>
            </a:r>
            <a:r>
              <a:rPr lang="en-US" sz="2400">
                <a:solidFill>
                  <a:schemeClr val="tx1"/>
                </a:solidFill>
                <a:latin typeface="Times New Roman" panose="02020603050405020304" pitchFamily="18" charset="0"/>
                <a:cs typeface="Times New Roman" panose="02020603050405020304" pitchFamily="18" charset="0"/>
              </a:rPr>
              <a:t>sân sau trước dãy nhà </a:t>
            </a:r>
            <a:r>
              <a:rPr lang="en-US" sz="2400" smtClean="0">
                <a:solidFill>
                  <a:schemeClr val="tx1"/>
                </a:solidFill>
                <a:latin typeface="Times New Roman" panose="02020603050405020304" pitchFamily="18" charset="0"/>
                <a:cs typeface="Times New Roman" panose="02020603050405020304" pitchFamily="18" charset="0"/>
              </a:rPr>
              <a:t>C </a:t>
            </a:r>
            <a:r>
              <a:rPr lang="en-US" sz="2400">
                <a:solidFill>
                  <a:schemeClr val="tx1"/>
                </a:solidFill>
                <a:latin typeface="Times New Roman" panose="02020603050405020304" pitchFamily="18" charset="0"/>
                <a:cs typeface="Times New Roman" panose="02020603050405020304" pitchFamily="18" charset="0"/>
              </a:rPr>
              <a:t>cải tạo sửa chữa dãy phòng học khu A</a:t>
            </a:r>
          </a:p>
        </p:txBody>
      </p:sp>
      <p:pic>
        <p:nvPicPr>
          <p:cNvPr id="6" name="Picture 5"/>
          <p:cNvPicPr>
            <a:picLocks noChangeAspect="1"/>
          </p:cNvPicPr>
          <p:nvPr/>
        </p:nvPicPr>
        <p:blipFill>
          <a:blip r:embed="rId3"/>
          <a:stretch>
            <a:fillRect/>
          </a:stretch>
        </p:blipFill>
        <p:spPr>
          <a:xfrm>
            <a:off x="6354430" y="2769432"/>
            <a:ext cx="5340095" cy="3468925"/>
          </a:xfrm>
          <a:prstGeom prst="rect">
            <a:avLst/>
          </a:prstGeom>
        </p:spPr>
      </p:pic>
      <p:pic>
        <p:nvPicPr>
          <p:cNvPr id="7" name="Picture 6"/>
          <p:cNvPicPr>
            <a:picLocks noChangeAspect="1"/>
          </p:cNvPicPr>
          <p:nvPr/>
        </p:nvPicPr>
        <p:blipFill>
          <a:blip r:embed="rId4"/>
          <a:stretch>
            <a:fillRect/>
          </a:stretch>
        </p:blipFill>
        <p:spPr>
          <a:xfrm>
            <a:off x="341377" y="2769433"/>
            <a:ext cx="5327903" cy="3468925"/>
          </a:xfrm>
          <a:prstGeom prst="rect">
            <a:avLst/>
          </a:prstGeom>
        </p:spPr>
      </p:pic>
    </p:spTree>
    <p:extLst>
      <p:ext uri="{BB962C8B-B14F-4D97-AF65-F5344CB8AC3E}">
        <p14:creationId xmlns:p14="http://schemas.microsoft.com/office/powerpoint/2010/main" val="28344136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par>
                          <p:cTn id="20" fill="hold">
                            <p:stCondLst>
                              <p:cond delay="5000"/>
                            </p:stCondLst>
                            <p:childTnLst>
                              <p:par>
                                <p:cTn id="21" presetID="16" presetClass="entr" presetSubtype="21"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ình nền đẹp Powerpoin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590"/>
            <a:ext cx="12192000" cy="693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50312" y="1433290"/>
            <a:ext cx="11999934" cy="4162838"/>
            <a:chOff x="641684" y="719292"/>
            <a:chExt cx="10956758" cy="4221676"/>
          </a:xfrm>
        </p:grpSpPr>
        <p:sp>
          <p:nvSpPr>
            <p:cNvPr id="2" name="Rectangle 1"/>
            <p:cNvSpPr/>
            <p:nvPr/>
          </p:nvSpPr>
          <p:spPr>
            <a:xfrm>
              <a:off x="641684" y="1459832"/>
              <a:ext cx="10956758" cy="3481136"/>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124" name="AutoShape 4"/>
            <p:cNvSpPr>
              <a:spLocks noChangeArrowheads="1"/>
            </p:cNvSpPr>
            <p:nvPr/>
          </p:nvSpPr>
          <p:spPr bwMode="auto">
            <a:xfrm>
              <a:off x="1040187" y="719292"/>
              <a:ext cx="10558255" cy="3874283"/>
            </a:xfrm>
            <a:prstGeom prst="octagon">
              <a:avLst>
                <a:gd name="adj" fmla="val 29287"/>
              </a:avLst>
            </a:prstGeom>
            <a:blipFill dpi="0" rotWithShape="1">
              <a:blip r:embed="rId4"/>
              <a:srcRect/>
              <a:stretch>
                <a:fillRect/>
              </a:stretch>
            </a:blipFill>
            <a:ln w="38100">
              <a:solidFill>
                <a:srgbClr val="B5DEEC"/>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sp>
          <p:nvSpPr>
            <p:cNvPr id="5125" name="WordArt 4"/>
            <p:cNvSpPr>
              <a:spLocks noChangeArrowheads="1" noChangeShapeType="1" noTextEdit="1"/>
            </p:cNvSpPr>
            <p:nvPr/>
          </p:nvSpPr>
          <p:spPr bwMode="auto">
            <a:xfrm>
              <a:off x="2209800" y="2057400"/>
              <a:ext cx="74676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71"/>
                </a:avLst>
              </a:prstTxWarp>
            </a:bodyPr>
            <a:lstStyle/>
            <a:p>
              <a:pPr algn="ctr" eaLnBrk="0" fontAlgn="base" hangingPunct="0">
                <a:spcBef>
                  <a:spcPct val="0"/>
                </a:spcBef>
                <a:spcAft>
                  <a:spcPct val="0"/>
                </a:spcAft>
              </a:pPr>
              <a:endParaRPr lang="en-US" sz="3600" b="1" kern="10">
                <a:solidFill>
                  <a:prstClr val="black"/>
                </a:solidFill>
                <a:latin typeface="Times New Roman" panose="02020603050405020304" pitchFamily="18" charset="0"/>
                <a:cs typeface="Times New Roman" panose="02020603050405020304" pitchFamily="18" charset="0"/>
              </a:endParaRPr>
            </a:p>
          </p:txBody>
        </p:sp>
      </p:grpSp>
      <p:sp>
        <p:nvSpPr>
          <p:cNvPr id="10" name="Pentagon 9"/>
          <p:cNvSpPr/>
          <p:nvPr/>
        </p:nvSpPr>
        <p:spPr>
          <a:xfrm>
            <a:off x="191522" y="229661"/>
            <a:ext cx="7599166" cy="394816"/>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NÂNG CAO CHẤT LƯỢNG ĐỘI NGŨ CBQL, GV-NV</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647422" y="759661"/>
            <a:ext cx="3583202" cy="352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latin typeface="Times New Roman" panose="02020603050405020304" pitchFamily="18" charset="0"/>
                <a:cs typeface="Times New Roman" panose="02020603050405020304" pitchFamily="18" charset="0"/>
              </a:rPr>
              <a:t>A. CHỈ TIÊU PHẤN ĐẤU </a:t>
            </a:r>
            <a:endParaRPr lang="en-US" sz="200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072896" y="2131609"/>
            <a:ext cx="9412224" cy="2677656"/>
          </a:xfrm>
          <a:prstGeom prst="rect">
            <a:avLst/>
          </a:prstGeom>
        </p:spPr>
        <p:txBody>
          <a:bodyPr wrap="square">
            <a:spAutoFit/>
          </a:bodyPr>
          <a:lstStyle/>
          <a:p>
            <a:r>
              <a:rPr lang="vi-VN" sz="240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Tính riêng CBQL, Giáo viên: </a:t>
            </a:r>
            <a:r>
              <a:rPr lang="vi-VN" sz="2400">
                <a:latin typeface="Times New Roman" panose="02020603050405020304" pitchFamily="18" charset="0"/>
                <a:cs typeface="Times New Roman" panose="02020603050405020304" pitchFamily="18" charset="0"/>
              </a:rPr>
              <a:t>Trình độ ĐH, CĐ: 3</a:t>
            </a:r>
            <a:r>
              <a:rPr lang="en-US" sz="2400">
                <a:latin typeface="Times New Roman" panose="02020603050405020304" pitchFamily="18" charset="0"/>
                <a:cs typeface="Times New Roman" panose="02020603050405020304" pitchFamily="18" charset="0"/>
              </a:rPr>
              <a:t>4</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36</a:t>
            </a:r>
            <a:r>
              <a:rPr lang="vi-VN" sz="2400">
                <a:latin typeface="Times New Roman" panose="02020603050405020304" pitchFamily="18" charset="0"/>
                <a:cs typeface="Times New Roman" panose="02020603050405020304" pitchFamily="18" charset="0"/>
              </a:rPr>
              <a:t> đ/c = </a:t>
            </a:r>
            <a:r>
              <a:rPr lang="en-US" sz="2400">
                <a:latin typeface="Times New Roman" panose="02020603050405020304" pitchFamily="18" charset="0"/>
                <a:cs typeface="Times New Roman" panose="02020603050405020304" pitchFamily="18" charset="0"/>
              </a:rPr>
              <a:t>94</a:t>
            </a:r>
            <a:r>
              <a:rPr lang="vi-VN" sz="2400">
                <a:latin typeface="Times New Roman" panose="02020603050405020304" pitchFamily="18" charset="0"/>
                <a:cs typeface="Times New Roman" panose="02020603050405020304" pitchFamily="18" charset="0"/>
              </a:rPr>
              <a:t>%</a:t>
            </a:r>
            <a:r>
              <a:rPr lang="en-US" sz="2400">
                <a:latin typeface="Times New Roman" panose="02020603050405020304" pitchFamily="18" charset="0"/>
                <a:cs typeface="Times New Roman" panose="02020603050405020304" pitchFamily="18" charset="0"/>
              </a:rPr>
              <a:t>.</a:t>
            </a:r>
          </a:p>
          <a:p>
            <a:r>
              <a:rPr lang="en-US" sz="2400">
                <a:latin typeface="Times New Roman" panose="02020603050405020304" pitchFamily="18" charset="0"/>
                <a:cs typeface="Times New Roman" panose="02020603050405020304" pitchFamily="18" charset="0"/>
              </a:rPr>
              <a:t>- 100% cán bộ , giáo viên, nhân viên không vi phạm quy định về đạo đức nhà giáo, quy tắc ứng xử trong trường học.</a:t>
            </a: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Hiệu trưởng, 2 phó hiệu trưởng </a:t>
            </a:r>
            <a:r>
              <a:rPr lang="en-US" sz="2400">
                <a:latin typeface="Times New Roman" panose="02020603050405020304" pitchFamily="18" charset="0"/>
                <a:cs typeface="Times New Roman" panose="02020603050405020304" pitchFamily="18" charset="0"/>
              </a:rPr>
              <a:t>tự</a:t>
            </a:r>
            <a:r>
              <a:rPr lang="vi-VN" sz="2400">
                <a:latin typeface="Times New Roman" panose="02020603050405020304" pitchFamily="18" charset="0"/>
                <a:cs typeface="Times New Roman" panose="02020603050405020304" pitchFamily="18" charset="0"/>
              </a:rPr>
              <a:t> đánh giá theo quy định chuẩn hiệu </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trưởng trường mầm non đạt loại </a:t>
            </a:r>
            <a:r>
              <a:rPr lang="en-US" sz="2400">
                <a:latin typeface="Times New Roman" panose="02020603050405020304" pitchFamily="18" charset="0"/>
                <a:cs typeface="Times New Roman" panose="02020603050405020304" pitchFamily="18" charset="0"/>
              </a:rPr>
              <a:t>tốt</a:t>
            </a:r>
            <a:r>
              <a:rPr lang="vi-VN"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Giáo viên </a:t>
            </a:r>
            <a:r>
              <a:rPr lang="en-US" sz="2400">
                <a:latin typeface="Times New Roman" panose="02020603050405020304" pitchFamily="18" charset="0"/>
                <a:cs typeface="Times New Roman" panose="02020603050405020304" pitchFamily="18" charset="0"/>
              </a:rPr>
              <a:t>tự</a:t>
            </a:r>
            <a:r>
              <a:rPr lang="vi-VN" sz="2400">
                <a:latin typeface="Times New Roman" panose="02020603050405020304" pitchFamily="18" charset="0"/>
                <a:cs typeface="Times New Roman" panose="02020603050405020304" pitchFamily="18" charset="0"/>
              </a:rPr>
              <a:t> đánh giá theo quy định chuẩn nghề nghiệp giáo viên mầm non đạt loại </a:t>
            </a:r>
            <a:r>
              <a:rPr lang="en-US" sz="2400">
                <a:latin typeface="Times New Roman" panose="02020603050405020304" pitchFamily="18" charset="0"/>
                <a:cs typeface="Times New Roman" panose="02020603050405020304" pitchFamily="18" charset="0"/>
              </a:rPr>
              <a:t>tốt 9</a:t>
            </a:r>
            <a:r>
              <a:rPr lang="vi-VN" sz="2400">
                <a:latin typeface="Times New Roman" panose="02020603050405020304" pitchFamily="18" charset="0"/>
                <a:cs typeface="Times New Roman" panose="02020603050405020304" pitchFamily="18" charset="0"/>
              </a:rPr>
              <a:t>0 - </a:t>
            </a:r>
            <a:r>
              <a:rPr lang="en-US" sz="2400">
                <a:latin typeface="Times New Roman" panose="02020603050405020304" pitchFamily="18" charset="0"/>
                <a:cs typeface="Times New Roman" panose="02020603050405020304" pitchFamily="18" charset="0"/>
              </a:rPr>
              <a:t>95</a:t>
            </a:r>
            <a:r>
              <a:rPr lang="vi-VN" sz="2400">
                <a:latin typeface="Times New Roman" panose="02020603050405020304" pitchFamily="18" charset="0"/>
                <a:cs typeface="Times New Roman" panose="02020603050405020304" pitchFamily="18" charset="0"/>
              </a:rPr>
              <a:t>%, khá từ </a:t>
            </a:r>
            <a:r>
              <a:rPr lang="en-US" sz="2400">
                <a:latin typeface="Times New Roman" panose="02020603050405020304" pitchFamily="18" charset="0"/>
                <a:cs typeface="Times New Roman" panose="02020603050405020304" pitchFamily="18" charset="0"/>
              </a:rPr>
              <a:t>5</a:t>
            </a:r>
            <a:r>
              <a:rPr lang="vi-VN" sz="2400">
                <a:latin typeface="Times New Roman" panose="02020603050405020304" pitchFamily="18" charset="0"/>
                <a:cs typeface="Times New Roman" panose="02020603050405020304" pitchFamily="18" charset="0"/>
              </a:rPr>
              <a:t> - </a:t>
            </a:r>
            <a:r>
              <a:rPr lang="en-US" sz="2400">
                <a:latin typeface="Times New Roman" panose="02020603050405020304" pitchFamily="18" charset="0"/>
                <a:cs typeface="Times New Roman" panose="02020603050405020304" pitchFamily="18" charset="0"/>
              </a:rPr>
              <a:t>1</a:t>
            </a:r>
            <a:r>
              <a:rPr lang="vi-VN" sz="2400">
                <a:latin typeface="Times New Roman" panose="02020603050405020304" pitchFamily="18" charset="0"/>
                <a:cs typeface="Times New Roman" panose="02020603050405020304" pitchFamily="18" charset="0"/>
              </a:rPr>
              <a:t>0%.</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102158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2" descr="Hình nền đẹp Powerpoint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189"/>
            <a:ext cx="12192000" cy="693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p:nvPr/>
        </p:nvGrpSpPr>
        <p:grpSpPr>
          <a:xfrm>
            <a:off x="-101544" y="1263673"/>
            <a:ext cx="11999934" cy="4064231"/>
            <a:chOff x="641684" y="719292"/>
            <a:chExt cx="10956758" cy="4221676"/>
          </a:xfrm>
        </p:grpSpPr>
        <p:sp>
          <p:nvSpPr>
            <p:cNvPr id="2" name="Rectangle 1"/>
            <p:cNvSpPr/>
            <p:nvPr/>
          </p:nvSpPr>
          <p:spPr>
            <a:xfrm>
              <a:off x="641684" y="1459832"/>
              <a:ext cx="10956758" cy="3481136"/>
            </a:xfrm>
            <a:prstGeom prst="rect">
              <a:avLst/>
            </a:prstGeom>
            <a:noFill/>
            <a:ln>
              <a:noFill/>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5124" name="AutoShape 4"/>
            <p:cNvSpPr>
              <a:spLocks noChangeArrowheads="1"/>
            </p:cNvSpPr>
            <p:nvPr/>
          </p:nvSpPr>
          <p:spPr bwMode="auto">
            <a:xfrm>
              <a:off x="1040187" y="719292"/>
              <a:ext cx="10558255" cy="3874283"/>
            </a:xfrm>
            <a:prstGeom prst="octagon">
              <a:avLst>
                <a:gd name="adj" fmla="val 29287"/>
              </a:avLst>
            </a:prstGeom>
            <a:blipFill dpi="0" rotWithShape="1">
              <a:blip r:embed="rId4"/>
              <a:srcRect/>
              <a:stretch>
                <a:fillRect/>
              </a:stretch>
            </a:blipFill>
            <a:ln w="38100">
              <a:solidFill>
                <a:srgbClr val="B5DEEC"/>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endParaRPr lang="en-US" altLang="en-US">
                <a:solidFill>
                  <a:prstClr val="black"/>
                </a:solidFill>
                <a:latin typeface="Arial" panose="020B0604020202020204" pitchFamily="34" charset="0"/>
              </a:endParaRPr>
            </a:p>
          </p:txBody>
        </p:sp>
        <p:sp>
          <p:nvSpPr>
            <p:cNvPr id="5125" name="WordArt 4"/>
            <p:cNvSpPr>
              <a:spLocks noChangeArrowheads="1" noChangeShapeType="1" noTextEdit="1"/>
            </p:cNvSpPr>
            <p:nvPr/>
          </p:nvSpPr>
          <p:spPr bwMode="auto">
            <a:xfrm>
              <a:off x="2209800" y="2057400"/>
              <a:ext cx="7467600" cy="1676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171"/>
                </a:avLst>
              </a:prstTxWarp>
            </a:bodyPr>
            <a:lstStyle/>
            <a:p>
              <a:pPr algn="ctr" eaLnBrk="0" fontAlgn="base" hangingPunct="0">
                <a:spcBef>
                  <a:spcPct val="0"/>
                </a:spcBef>
                <a:spcAft>
                  <a:spcPct val="0"/>
                </a:spcAft>
              </a:pPr>
              <a:endParaRPr lang="en-US" sz="3600" b="1" kern="10">
                <a:solidFill>
                  <a:prstClr val="black"/>
                </a:solidFill>
                <a:latin typeface="Times New Roman" panose="02020603050405020304" pitchFamily="18" charset="0"/>
                <a:cs typeface="Times New Roman" panose="02020603050405020304" pitchFamily="18" charset="0"/>
              </a:endParaRPr>
            </a:p>
          </p:txBody>
        </p:sp>
      </p:grpSp>
      <p:sp>
        <p:nvSpPr>
          <p:cNvPr id="10" name="Pentagon 9"/>
          <p:cNvSpPr/>
          <p:nvPr/>
        </p:nvSpPr>
        <p:spPr>
          <a:xfrm>
            <a:off x="191522" y="229661"/>
            <a:ext cx="7599166" cy="394816"/>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5. NÂNG CAO CHẤT LƯỢNG ĐỘI NGŨ CBQL, GV-NV</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Rounded Rectangle 10"/>
          <p:cNvSpPr/>
          <p:nvPr/>
        </p:nvSpPr>
        <p:spPr>
          <a:xfrm>
            <a:off x="647422" y="759661"/>
            <a:ext cx="3583202" cy="3522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solidFill>
                  <a:schemeClr val="tx1"/>
                </a:solidFill>
                <a:latin typeface="Times New Roman" panose="02020603050405020304" pitchFamily="18" charset="0"/>
                <a:cs typeface="Times New Roman" panose="02020603050405020304" pitchFamily="18" charset="0"/>
              </a:rPr>
              <a:t>B. GIẢI PHÁP THỰC HIỆN </a:t>
            </a:r>
            <a:endParaRPr lang="en-US" sz="2000">
              <a:solidFill>
                <a:schemeClr val="tx1"/>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92311" y="1517756"/>
            <a:ext cx="9412224" cy="3231654"/>
          </a:xfrm>
          <a:prstGeom prst="rect">
            <a:avLst/>
          </a:prstGeom>
        </p:spPr>
        <p:txBody>
          <a:bodyPr wrap="square">
            <a:spAutoFit/>
          </a:bodyPr>
          <a:lstStyle/>
          <a:p>
            <a:pPr>
              <a:lnSpc>
                <a:spcPct val="150000"/>
              </a:lnSpc>
            </a:pPr>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Động viên khuyến khích cán bộ giáo viên tự học nâng cao trình độ chuyên môn, thực hiện đúng kế hoạch bồi dưỡng thường xuyên</a:t>
            </a:r>
            <a:r>
              <a:rPr lang="en-US" sz="2400">
                <a:latin typeface="Times New Roman" panose="02020603050405020304" pitchFamily="18" charset="0"/>
                <a:cs typeface="Times New Roman" panose="02020603050405020304" pitchFamily="18" charset="0"/>
              </a:rPr>
              <a:t>, tích cực học tập nâng cao khả năng ứng dụng công nghệ thông tin, ứng dụng các trang điện tử như: Fanpage, Webside, Facebook, Zalo để thông tin, tuyên truyền công tác chăm sóc, nuôi dạy trẻ giữa gia đình và nhà trường</a:t>
            </a:r>
            <a:r>
              <a:rPr lang="vi-VN"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622881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6" presetClass="entr" presetSubtype="16"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C23676-6AB0-422D-B822-D199435CA44C}" type="slidenum">
              <a:rPr lang="en-US" altLang="en-US" smtClean="0">
                <a:solidFill>
                  <a:prstClr val="black">
                    <a:tint val="75000"/>
                  </a:prstClr>
                </a:solidFill>
              </a:rPr>
              <a:pPr>
                <a:defRPr/>
              </a:pPr>
              <a:t>43</a:t>
            </a:fld>
            <a:endParaRPr lang="en-US" altLang="en-US">
              <a:solidFill>
                <a:prstClr val="black">
                  <a:tint val="75000"/>
                </a:prstClr>
              </a:solidFill>
            </a:endParaRPr>
          </a:p>
        </p:txBody>
      </p:sp>
      <p:sp>
        <p:nvSpPr>
          <p:cNvPr id="5" name="Pentagon 4"/>
          <p:cNvSpPr/>
          <p:nvPr/>
        </p:nvSpPr>
        <p:spPr>
          <a:xfrm>
            <a:off x="238630" y="231879"/>
            <a:ext cx="7625210" cy="568474"/>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6, CÔNG TÁC XÃ HỘI HÓA VÀ HỘI NHẬP QUỐC TẾ</a:t>
            </a:r>
            <a:endParaRPr lang="vi-VN" sz="2400" b="1" i="1"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 name="Oval 5"/>
          <p:cNvSpPr/>
          <p:nvPr/>
        </p:nvSpPr>
        <p:spPr>
          <a:xfrm>
            <a:off x="307996" y="1088188"/>
            <a:ext cx="2560202" cy="1613759"/>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CHỈ TIÊU PHẤN ĐẤU</a:t>
            </a:r>
            <a:endParaRPr lang="en-US" sz="2400" b="1">
              <a:solidFill>
                <a:schemeClr val="tx1"/>
              </a:solidFill>
              <a:latin typeface="Times New Roman" panose="02020603050405020304" pitchFamily="18" charset="0"/>
              <a:cs typeface="Times New Roman" panose="02020603050405020304" pitchFamily="18" charset="0"/>
            </a:endParaRPr>
          </a:p>
        </p:txBody>
      </p:sp>
      <p:cxnSp>
        <p:nvCxnSpPr>
          <p:cNvPr id="8" name="Straight Arrow Connector 7"/>
          <p:cNvCxnSpPr/>
          <p:nvPr/>
        </p:nvCxnSpPr>
        <p:spPr>
          <a:xfrm>
            <a:off x="2868198" y="5624186"/>
            <a:ext cx="915553" cy="4498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Rectangle 10"/>
          <p:cNvSpPr/>
          <p:nvPr/>
        </p:nvSpPr>
        <p:spPr>
          <a:xfrm>
            <a:off x="4196087" y="1022142"/>
            <a:ext cx="7641112" cy="677948"/>
          </a:xfrm>
          <a:prstGeom prst="rect">
            <a:avLst/>
          </a:prstGeom>
          <a:solidFill>
            <a:schemeClr val="accent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a:latin typeface="Times New Roman" panose="02020603050405020304" pitchFamily="18" charset="0"/>
                <a:cs typeface="Times New Roman" panose="02020603050405020304" pitchFamily="18" charset="0"/>
              </a:rPr>
              <a:t>T</a:t>
            </a:r>
            <a:r>
              <a:rPr lang="vi-VN" sz="2400">
                <a:latin typeface="Times New Roman" panose="02020603050405020304" pitchFamily="18" charset="0"/>
                <a:cs typeface="Times New Roman" panose="02020603050405020304" pitchFamily="18" charset="0"/>
              </a:rPr>
              <a:t>hu hút các bậc cha mẹ và cộng đồng tham gia vào quá trình </a:t>
            </a:r>
            <a:r>
              <a:rPr lang="en-US" sz="2400" smtClean="0">
                <a:latin typeface="Times New Roman" panose="02020603050405020304" pitchFamily="18" charset="0"/>
                <a:cs typeface="Times New Roman" panose="02020603050405020304" pitchFamily="18" charset="0"/>
              </a:rPr>
              <a:t>CSGD </a:t>
            </a:r>
            <a:r>
              <a:rPr lang="vi-VN" sz="2400" smtClean="0">
                <a:latin typeface="Times New Roman" panose="02020603050405020304" pitchFamily="18" charset="0"/>
                <a:cs typeface="Times New Roman" panose="02020603050405020304" pitchFamily="18" charset="0"/>
              </a:rPr>
              <a:t>trẻ</a:t>
            </a:r>
            <a:r>
              <a:rPr lang="vi-VN"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6" name="Rectangle 15"/>
          <p:cNvSpPr/>
          <p:nvPr/>
        </p:nvSpPr>
        <p:spPr>
          <a:xfrm>
            <a:off x="4245313" y="2290556"/>
            <a:ext cx="7591886" cy="735601"/>
          </a:xfrm>
          <a:prstGeom prst="rect">
            <a:avLst/>
          </a:prstGeom>
          <a:solidFill>
            <a:schemeClr val="accent1">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fontAlgn="base" hangingPunct="0"/>
            <a:r>
              <a:rPr lang="vi-VN" smtClean="0"/>
              <a:t> </a:t>
            </a:r>
            <a:r>
              <a:rPr lang="en-US" sz="2400">
                <a:latin typeface="Times New Roman" panose="02020603050405020304" pitchFamily="18" charset="0"/>
                <a:cs typeface="Times New Roman" panose="02020603050405020304" pitchFamily="18" charset="0"/>
              </a:rPr>
              <a:t>Nhà</a:t>
            </a:r>
            <a:r>
              <a:rPr lang="vi-VN" sz="2400">
                <a:latin typeface="Times New Roman" panose="02020603050405020304" pitchFamily="18" charset="0"/>
                <a:cs typeface="Times New Roman" panose="02020603050405020304" pitchFamily="18" charset="0"/>
              </a:rPr>
              <a:t> trường </a:t>
            </a:r>
            <a:r>
              <a:rPr lang="en-US" sz="2400">
                <a:latin typeface="Times New Roman" panose="02020603050405020304" pitchFamily="18" charset="0"/>
                <a:cs typeface="Times New Roman" panose="02020603050405020304" pitchFamily="18" charset="0"/>
              </a:rPr>
              <a:t>học tập áp dụng pháp giáo dục tiên tiến, yếu tố nước ngoài vào công tác giáo dục</a:t>
            </a:r>
            <a:r>
              <a:rPr lang="pt-BR" sz="2400" smtClean="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cxnSp>
        <p:nvCxnSpPr>
          <p:cNvPr id="15" name="Straight Arrow Connector 14"/>
          <p:cNvCxnSpPr/>
          <p:nvPr/>
        </p:nvCxnSpPr>
        <p:spPr>
          <a:xfrm flipV="1">
            <a:off x="2868198" y="1305220"/>
            <a:ext cx="1327889" cy="3755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3" name="Oval 22"/>
          <p:cNvSpPr/>
          <p:nvPr/>
        </p:nvSpPr>
        <p:spPr>
          <a:xfrm>
            <a:off x="307996" y="4559951"/>
            <a:ext cx="2785934" cy="135074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tx1"/>
                </a:solidFill>
                <a:latin typeface="Times New Roman" panose="02020603050405020304" pitchFamily="18" charset="0"/>
                <a:cs typeface="Times New Roman" panose="02020603050405020304" pitchFamily="18" charset="0"/>
              </a:rPr>
              <a:t>GIẢI PHÁP THỰC HIỆN</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890479" y="3626907"/>
            <a:ext cx="7946720" cy="1304757"/>
          </a:xfrm>
          <a:prstGeom prst="rect">
            <a:avLst/>
          </a:prstGeom>
          <a:solidFill>
            <a:schemeClr val="accent6">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a:solidFill>
                  <a:schemeClr val="tx1"/>
                </a:solidFill>
                <a:latin typeface="Times New Roman" panose="02020603050405020304" pitchFamily="18" charset="0"/>
                <a:cs typeface="Times New Roman" panose="02020603050405020304" pitchFamily="18" charset="0"/>
              </a:rPr>
              <a:t>Công tác vận động, tiếp nhận, quản lý và sử dụng các nguồn tài trợ đúng quy trình, đúng đối tượng, đảm bảo công khai minh bạch, tạo lòng tin đối với phụ huynh và cộng đồng xã hội</a:t>
            </a:r>
            <a:r>
              <a:rPr lang="vi-VN" sz="2400" smtClean="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890479" y="5362500"/>
            <a:ext cx="7990063" cy="1096393"/>
          </a:xfrm>
          <a:prstGeom prst="rect">
            <a:avLst/>
          </a:prstGeom>
          <a:solidFill>
            <a:schemeClr val="accent6">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sz="2400">
                <a:latin typeface="Times New Roman" panose="02020603050405020304" pitchFamily="18" charset="0"/>
                <a:cs typeface="Times New Roman" panose="02020603050405020304" pitchFamily="18" charset="0"/>
              </a:rPr>
              <a:t>G</a:t>
            </a:r>
            <a:r>
              <a:rPr lang="vi-VN" sz="2400">
                <a:latin typeface="Times New Roman" panose="02020603050405020304" pitchFamily="18" charset="0"/>
                <a:cs typeface="Times New Roman" panose="02020603050405020304" pitchFamily="18" charset="0"/>
              </a:rPr>
              <a:t>iao lưu chia sẻ, học tập kinh nghiệm về quản lý, tổ chức hoạt động chăm sóc giáo dục mầm non </a:t>
            </a:r>
            <a:r>
              <a:rPr lang="en-US" sz="2400">
                <a:latin typeface="Times New Roman" panose="02020603050405020304" pitchFamily="18" charset="0"/>
                <a:cs typeface="Times New Roman" panose="02020603050405020304" pitchFamily="18" charset="0"/>
              </a:rPr>
              <a:t>với </a:t>
            </a:r>
            <a:r>
              <a:rPr lang="vi-VN" sz="2400">
                <a:latin typeface="Times New Roman" panose="02020603050405020304" pitchFamily="18" charset="0"/>
                <a:cs typeface="Times New Roman" panose="02020603050405020304" pitchFamily="18" charset="0"/>
              </a:rPr>
              <a:t>các cơ sở GDMN </a:t>
            </a:r>
            <a:r>
              <a:rPr lang="en-US" sz="2400">
                <a:latin typeface="Times New Roman" panose="02020603050405020304" pitchFamily="18" charset="0"/>
                <a:cs typeface="Times New Roman" panose="02020603050405020304" pitchFamily="18" charset="0"/>
              </a:rPr>
              <a:t>trong Huyện, </a:t>
            </a:r>
            <a:r>
              <a:rPr lang="vi-VN" sz="2400">
                <a:latin typeface="Times New Roman" panose="02020603050405020304" pitchFamily="18" charset="0"/>
                <a:cs typeface="Times New Roman" panose="02020603050405020304" pitchFamily="18" charset="0"/>
              </a:rPr>
              <a:t>thành phố  và quốc tế. </a:t>
            </a:r>
            <a:endParaRPr lang="en-US" sz="2400">
              <a:latin typeface="Times New Roman" panose="02020603050405020304" pitchFamily="18" charset="0"/>
              <a:cs typeface="Times New Roman" panose="02020603050405020304" pitchFamily="18" charset="0"/>
            </a:endParaRPr>
          </a:p>
        </p:txBody>
      </p:sp>
      <p:cxnSp>
        <p:nvCxnSpPr>
          <p:cNvPr id="26" name="Straight Arrow Connector 25"/>
          <p:cNvCxnSpPr/>
          <p:nvPr/>
        </p:nvCxnSpPr>
        <p:spPr>
          <a:xfrm>
            <a:off x="2755726" y="2295698"/>
            <a:ext cx="1440361" cy="3626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flipV="1">
            <a:off x="2900402" y="4396636"/>
            <a:ext cx="883349" cy="4576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9915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par>
                          <p:cTn id="11" fill="hold">
                            <p:stCondLst>
                              <p:cond delay="2000"/>
                            </p:stCondLst>
                            <p:childTnLst>
                              <p:par>
                                <p:cTn id="12" presetID="16" presetClass="entr" presetSubtype="21"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par>
                          <p:cTn id="15" fill="hold">
                            <p:stCondLst>
                              <p:cond delay="2500"/>
                            </p:stCondLst>
                            <p:childTnLst>
                              <p:par>
                                <p:cTn id="16" presetID="16" presetClass="entr" presetSubtype="21"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par>
                          <p:cTn id="19" fill="hold">
                            <p:stCondLst>
                              <p:cond delay="3000"/>
                            </p:stCondLst>
                            <p:childTnLst>
                              <p:par>
                                <p:cTn id="20" presetID="16" presetClass="entr" presetSubtype="2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par>
                          <p:cTn id="23" fill="hold">
                            <p:stCondLst>
                              <p:cond delay="3500"/>
                            </p:stCondLst>
                            <p:childTnLst>
                              <p:par>
                                <p:cTn id="24" presetID="16" presetClass="entr" presetSubtype="21"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par>
                          <p:cTn id="27" fill="hold">
                            <p:stCondLst>
                              <p:cond delay="4000"/>
                            </p:stCondLst>
                            <p:childTnLst>
                              <p:par>
                                <p:cTn id="28" presetID="16" presetClass="entr" presetSubtype="21"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par>
                          <p:cTn id="31" fill="hold">
                            <p:stCondLst>
                              <p:cond delay="4500"/>
                            </p:stCondLst>
                            <p:childTnLst>
                              <p:par>
                                <p:cTn id="32" presetID="16" presetClass="entr" presetSubtype="21"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childTnLst>
                          </p:cTn>
                        </p:par>
                        <p:par>
                          <p:cTn id="35" fill="hold">
                            <p:stCondLst>
                              <p:cond delay="5000"/>
                            </p:stCondLst>
                            <p:childTnLst>
                              <p:par>
                                <p:cTn id="36" presetID="16" presetClass="entr" presetSubtype="21" fill="hold" grpId="0"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par>
                          <p:cTn id="39" fill="hold">
                            <p:stCondLst>
                              <p:cond delay="5500"/>
                            </p:stCondLst>
                            <p:childTnLst>
                              <p:par>
                                <p:cTn id="40" presetID="16" presetClass="entr" presetSubtype="21" fill="hold"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par>
                          <p:cTn id="43" fill="hold">
                            <p:stCondLst>
                              <p:cond delay="6000"/>
                            </p:stCondLst>
                            <p:childTnLst>
                              <p:par>
                                <p:cTn id="44" presetID="22" presetClass="entr" presetSubtype="4"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6" grpId="0" animBg="1"/>
      <p:bldP spid="23"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457699" y="134913"/>
            <a:ext cx="8223005" cy="511264"/>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tx1"/>
                </a:solidFill>
                <a:latin typeface="Times New Roman" panose="02020603050405020304" pitchFamily="18" charset="0"/>
                <a:cs typeface="Times New Roman" panose="02020603050405020304" pitchFamily="18" charset="0"/>
              </a:rPr>
              <a:t>7.TĂNG CƯỜNG ỨNG DỤNG CÔNG NGHỆ THÔNG TIN</a:t>
            </a:r>
            <a:endParaRPr lang="en-US" sz="2400" b="1">
              <a:solidFill>
                <a:schemeClr val="tx1"/>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H="1">
            <a:off x="3126348" y="1644564"/>
            <a:ext cx="1132198" cy="9293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Oval 4"/>
          <p:cNvSpPr/>
          <p:nvPr/>
        </p:nvSpPr>
        <p:spPr>
          <a:xfrm>
            <a:off x="3878227" y="766098"/>
            <a:ext cx="3612630" cy="10396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CHỈ TIÊU </a:t>
            </a:r>
            <a:endParaRPr lang="en-US" sz="2400" b="1" smtClean="0">
              <a:solidFill>
                <a:schemeClr val="tx1"/>
              </a:solidFill>
              <a:latin typeface="Times New Roman" panose="02020603050405020304" pitchFamily="18" charset="0"/>
              <a:cs typeface="Times New Roman" panose="02020603050405020304" pitchFamily="18" charset="0"/>
            </a:endParaRPr>
          </a:p>
          <a:p>
            <a:pPr algn="ctr"/>
            <a:r>
              <a:rPr lang="en-US" sz="2400" b="1" smtClean="0">
                <a:solidFill>
                  <a:schemeClr val="tx1"/>
                </a:solidFill>
                <a:latin typeface="Times New Roman" panose="02020603050405020304" pitchFamily="18" charset="0"/>
                <a:cs typeface="Times New Roman" panose="02020603050405020304" pitchFamily="18" charset="0"/>
              </a:rPr>
              <a:t>PHẤN </a:t>
            </a:r>
            <a:r>
              <a:rPr lang="en-US" sz="2400" b="1">
                <a:solidFill>
                  <a:schemeClr val="tx1"/>
                </a:solidFill>
                <a:latin typeface="Times New Roman" panose="02020603050405020304" pitchFamily="18" charset="0"/>
                <a:cs typeface="Times New Roman" panose="02020603050405020304" pitchFamily="18" charset="0"/>
              </a:rPr>
              <a:t>ĐẤU:</a:t>
            </a:r>
          </a:p>
        </p:txBody>
      </p:sp>
      <p:sp>
        <p:nvSpPr>
          <p:cNvPr id="6" name="Rounded Rectangle 5"/>
          <p:cNvSpPr/>
          <p:nvPr/>
        </p:nvSpPr>
        <p:spPr>
          <a:xfrm>
            <a:off x="988050" y="2659261"/>
            <a:ext cx="4276595" cy="37902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Trường thực hiện có hiệu quả trang Web của nhà trường, ứng dụng CNTT trong quản lý điều hành, tuyển sinh, nuôi dưỡng.</a:t>
            </a:r>
          </a:p>
          <a:p>
            <a:pPr algn="just" fontAlgn="base" hangingPunct="0"/>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Đ</a:t>
            </a:r>
            <a:r>
              <a:rPr lang="vi-VN" sz="2400">
                <a:solidFill>
                  <a:schemeClr val="tx1"/>
                </a:solidFill>
                <a:latin typeface="Times New Roman" panose="02020603050405020304" pitchFamily="18" charset="0"/>
                <a:cs typeface="Times New Roman" panose="02020603050405020304" pitchFamily="18" charset="0"/>
              </a:rPr>
              <a:t>ầu tư hệ thống phòng họp, hội thảo trực tuyến để nâng cao hiệu quả quản lý, bồi dưỡng chuyên môn.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77748" y="2573954"/>
            <a:ext cx="4005911" cy="37902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 Tiếp tục đẩy mạnh chuyển đổi số trong GDMN</a:t>
            </a:r>
            <a:endParaRPr lang="en-US" sz="2400">
              <a:solidFill>
                <a:schemeClr val="tx1"/>
              </a:solidFill>
              <a:latin typeface="Times New Roman" panose="02020603050405020304" pitchFamily="18" charset="0"/>
              <a:cs typeface="Times New Roman" panose="02020603050405020304" pitchFamily="18" charset="0"/>
            </a:endParaRPr>
          </a:p>
          <a:p>
            <a:pPr algn="just">
              <a:lnSpc>
                <a:spcPct val="130000"/>
              </a:lnSpc>
            </a:pPr>
            <a:r>
              <a:rPr lang="vi-VN" sz="2400">
                <a:solidFill>
                  <a:schemeClr val="tx1"/>
                </a:solidFill>
                <a:latin typeface="Times New Roman" panose="02020603050405020304" pitchFamily="18" charset="0"/>
                <a:cs typeface="Times New Roman" panose="02020603050405020304" pitchFamily="18" charset="0"/>
              </a:rPr>
              <a:t>- </a:t>
            </a:r>
            <a:r>
              <a:rPr lang="en-US" sz="2400">
                <a:solidFill>
                  <a:schemeClr val="tx1"/>
                </a:solidFill>
                <a:latin typeface="Times New Roman" panose="02020603050405020304" pitchFamily="18" charset="0"/>
                <a:cs typeface="Times New Roman" panose="02020603050405020304" pitchFamily="18" charset="0"/>
              </a:rPr>
              <a:t>Tham gia b</a:t>
            </a:r>
            <a:r>
              <a:rPr lang="vi-VN" sz="2400">
                <a:solidFill>
                  <a:schemeClr val="tx1"/>
                </a:solidFill>
                <a:latin typeface="Times New Roman" panose="02020603050405020304" pitchFamily="18" charset="0"/>
                <a:cs typeface="Times New Roman" panose="02020603050405020304" pitchFamily="18" charset="0"/>
              </a:rPr>
              <a:t>ổ sung</a:t>
            </a:r>
            <a:r>
              <a:rPr lang="x-none" sz="2400">
                <a:solidFill>
                  <a:schemeClr val="tx1"/>
                </a:solidFill>
                <a:latin typeface="Times New Roman" panose="02020603050405020304" pitchFamily="18" charset="0"/>
                <a:cs typeface="Times New Roman" panose="02020603050405020304" pitchFamily="18" charset="0"/>
              </a:rPr>
              <a:t> kho học liệu giáo dục</a:t>
            </a:r>
            <a:r>
              <a:rPr lang="vi-VN" sz="2400">
                <a:solidFill>
                  <a:schemeClr val="tx1"/>
                </a:solidFill>
                <a:latin typeface="Times New Roman" panose="02020603050405020304" pitchFamily="18" charset="0"/>
                <a:cs typeface="Times New Roman" panose="02020603050405020304" pitchFamily="18" charset="0"/>
              </a:rPr>
              <a:t> dùng chung cho GDMN cấp huyện, thành phố.</a:t>
            </a:r>
            <a:endParaRPr lang="en-US" sz="2400">
              <a:solidFill>
                <a:schemeClr val="tx1"/>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6781071" y="1764485"/>
            <a:ext cx="1243743" cy="8094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9922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2000"/>
                            </p:stCondLst>
                            <p:childTnLst>
                              <p:par>
                                <p:cTn id="19" presetID="6" presetClass="entr" presetSubtype="16"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par>
                          <p:cTn id="22" fill="hold">
                            <p:stCondLst>
                              <p:cond delay="40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par>
                          <p:cTn id="26" fill="hold">
                            <p:stCondLst>
                              <p:cond delay="4500"/>
                            </p:stCondLst>
                            <p:childTnLst>
                              <p:par>
                                <p:cTn id="27" presetID="6"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865660"/>
            <a:ext cx="6103751" cy="1595055"/>
          </a:xfrm>
          <a:prstGeom prst="wedgeEllipseCallout">
            <a:avLst>
              <a:gd name="adj1" fmla="val 17905"/>
              <a:gd name="adj2" fmla="val 62359"/>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Tích cực học tập, </a:t>
            </a:r>
            <a:r>
              <a:rPr lang="en-US" sz="2400" smtClean="0">
                <a:solidFill>
                  <a:schemeClr val="tx1"/>
                </a:solidFill>
                <a:latin typeface="Times New Roman" panose="02020603050405020304" pitchFamily="18" charset="0"/>
                <a:cs typeface="Times New Roman" panose="02020603050405020304" pitchFamily="18" charset="0"/>
              </a:rPr>
              <a:t>ứng </a:t>
            </a:r>
            <a:r>
              <a:rPr lang="en-US" sz="2400">
                <a:solidFill>
                  <a:schemeClr val="tx1"/>
                </a:solidFill>
                <a:latin typeface="Times New Roman" panose="02020603050405020304" pitchFamily="18" charset="0"/>
                <a:cs typeface="Times New Roman" panose="02020603050405020304" pitchFamily="18" charset="0"/>
              </a:rPr>
              <a:t>dụng </a:t>
            </a:r>
            <a:r>
              <a:rPr lang="en-US" sz="2400" smtClean="0">
                <a:solidFill>
                  <a:schemeClr val="tx1"/>
                </a:solidFill>
                <a:latin typeface="Times New Roman" panose="02020603050405020304" pitchFamily="18" charset="0"/>
                <a:cs typeface="Times New Roman" panose="02020603050405020304" pitchFamily="18" charset="0"/>
              </a:rPr>
              <a:t>CNTT trong </a:t>
            </a:r>
            <a:r>
              <a:rPr lang="en-US" sz="2400">
                <a:solidFill>
                  <a:schemeClr val="tx1"/>
                </a:solidFill>
                <a:latin typeface="Times New Roman" panose="02020603050405020304" pitchFamily="18" charset="0"/>
                <a:cs typeface="Times New Roman" panose="02020603050405020304" pitchFamily="18" charset="0"/>
              </a:rPr>
              <a:t>quản lý, trong tổ chức các </a:t>
            </a:r>
            <a:r>
              <a:rPr lang="en-US" sz="2400" smtClean="0">
                <a:solidFill>
                  <a:schemeClr val="tx1"/>
                </a:solidFill>
                <a:latin typeface="Times New Roman" panose="02020603050405020304" pitchFamily="18" charset="0"/>
                <a:cs typeface="Times New Roman" panose="02020603050405020304" pitchFamily="18" charset="0"/>
              </a:rPr>
              <a:t>HĐGD trẻ</a:t>
            </a:r>
            <a:r>
              <a:rPr lang="en-US" sz="2400">
                <a:solidFill>
                  <a:schemeClr val="tx1"/>
                </a:solidFill>
                <a:latin typeface="Times New Roman" panose="02020603050405020304" pitchFamily="18" charset="0"/>
                <a:cs typeface="Times New Roman" panose="02020603050405020304" pitchFamily="18" charset="0"/>
              </a:rPr>
              <a:t>.</a:t>
            </a:r>
            <a:r>
              <a:rPr lang="vi-VN" sz="2400">
                <a:solidFill>
                  <a:schemeClr val="tx1"/>
                </a:solidFill>
                <a:latin typeface="Times New Roman" panose="02020603050405020304" pitchFamily="18" charset="0"/>
                <a:cs typeface="Times New Roman" panose="02020603050405020304" pitchFamily="18" charset="0"/>
              </a:rPr>
              <a:t> Chủ động thực hiện phần mềm </a:t>
            </a:r>
            <a:r>
              <a:rPr lang="en-US" sz="2400" smtClean="0">
                <a:solidFill>
                  <a:schemeClr val="tx1"/>
                </a:solidFill>
                <a:latin typeface="Times New Roman" panose="02020603050405020304" pitchFamily="18" charset="0"/>
                <a:cs typeface="Times New Roman" panose="02020603050405020304" pitchFamily="18" charset="0"/>
              </a:rPr>
              <a:t>CSDLN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2" name="Oval Callout 11"/>
          <p:cNvSpPr/>
          <p:nvPr/>
        </p:nvSpPr>
        <p:spPr>
          <a:xfrm>
            <a:off x="6589776" y="707233"/>
            <a:ext cx="5376672" cy="1487423"/>
          </a:xfrm>
          <a:prstGeom prst="wedgeEllipseCallout">
            <a:avLst>
              <a:gd name="adj1" fmla="val 8926"/>
              <a:gd name="adj2" fmla="val 80010"/>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a:solidFill>
                  <a:schemeClr val="tx1"/>
                </a:solidFill>
                <a:latin typeface="Times New Roman" panose="02020603050405020304" pitchFamily="18" charset="0"/>
                <a:cs typeface="Times New Roman" panose="02020603050405020304" pitchFamily="18" charset="0"/>
              </a:rPr>
              <a:t>Khai thác triệt để, hiệu quả hạ tầng công nghệ thông tin đã được trang bị</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l="3000" t="9244" r="7201" b="8623"/>
          <a:stretch/>
        </p:blipFill>
        <p:spPr>
          <a:xfrm>
            <a:off x="513169" y="2849240"/>
            <a:ext cx="5363376" cy="3376505"/>
          </a:xfrm>
          <a:prstGeom prst="rect">
            <a:avLst/>
          </a:prstGeom>
        </p:spPr>
      </p:pic>
      <p:pic>
        <p:nvPicPr>
          <p:cNvPr id="6" name="Picture 5"/>
          <p:cNvPicPr>
            <a:picLocks noChangeAspect="1"/>
          </p:cNvPicPr>
          <p:nvPr/>
        </p:nvPicPr>
        <p:blipFill rotWithShape="1">
          <a:blip r:embed="rId4"/>
          <a:srcRect b="16978"/>
          <a:stretch/>
        </p:blipFill>
        <p:spPr>
          <a:xfrm>
            <a:off x="6345936" y="2838075"/>
            <a:ext cx="5468112" cy="3376505"/>
          </a:xfrm>
          <a:prstGeom prst="rect">
            <a:avLst/>
          </a:prstGeom>
        </p:spPr>
      </p:pic>
    </p:spTree>
    <p:extLst>
      <p:ext uri="{BB962C8B-B14F-4D97-AF65-F5344CB8AC3E}">
        <p14:creationId xmlns:p14="http://schemas.microsoft.com/office/powerpoint/2010/main" val="1805222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par>
                          <p:cTn id="8" fill="hold">
                            <p:stCondLst>
                              <p:cond delay="5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3500"/>
                            </p:stCondLst>
                            <p:childTnLst>
                              <p:par>
                                <p:cTn id="21" presetID="6" presetClass="entr" presetSubtype="16"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457699" y="134913"/>
            <a:ext cx="6613661" cy="511264"/>
          </a:xfrm>
          <a:prstGeom prst="homePlate">
            <a:avLst/>
          </a:prstGeom>
          <a:solidFill>
            <a:srgbClr val="FFFF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smtClean="0">
                <a:solidFill>
                  <a:schemeClr val="tx1"/>
                </a:solidFill>
                <a:latin typeface="Times New Roman" panose="02020603050405020304" pitchFamily="18" charset="0"/>
                <a:cs typeface="Times New Roman" panose="02020603050405020304" pitchFamily="18" charset="0"/>
              </a:rPr>
              <a:t>8. ĐẨY MẠNH CÔNG TÁC TRUYỀN THÔNG </a:t>
            </a:r>
            <a:endParaRPr lang="en-US" sz="2400" b="1">
              <a:solidFill>
                <a:schemeClr val="tx1"/>
              </a:solidFill>
              <a:latin typeface="Times New Roman" panose="02020603050405020304" pitchFamily="18" charset="0"/>
              <a:cs typeface="Times New Roman" panose="02020603050405020304" pitchFamily="18" charset="0"/>
            </a:endParaRPr>
          </a:p>
        </p:txBody>
      </p:sp>
      <p:cxnSp>
        <p:nvCxnSpPr>
          <p:cNvPr id="4" name="Straight Arrow Connector 3"/>
          <p:cNvCxnSpPr/>
          <p:nvPr/>
        </p:nvCxnSpPr>
        <p:spPr>
          <a:xfrm flipH="1">
            <a:off x="3312128" y="1644564"/>
            <a:ext cx="1132198" cy="9293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 name="Oval 4"/>
          <p:cNvSpPr/>
          <p:nvPr/>
        </p:nvSpPr>
        <p:spPr>
          <a:xfrm>
            <a:off x="3878227" y="766098"/>
            <a:ext cx="3612630" cy="10396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Times New Roman" panose="02020603050405020304" pitchFamily="18" charset="0"/>
                <a:cs typeface="Times New Roman" panose="02020603050405020304" pitchFamily="18" charset="0"/>
              </a:rPr>
              <a:t>CHỈ TIÊU </a:t>
            </a:r>
            <a:endParaRPr lang="en-US" sz="2400" b="1" smtClean="0">
              <a:solidFill>
                <a:schemeClr val="tx1"/>
              </a:solidFill>
              <a:latin typeface="Times New Roman" panose="02020603050405020304" pitchFamily="18" charset="0"/>
              <a:cs typeface="Times New Roman" panose="02020603050405020304" pitchFamily="18" charset="0"/>
            </a:endParaRPr>
          </a:p>
          <a:p>
            <a:pPr algn="ctr"/>
            <a:r>
              <a:rPr lang="en-US" sz="2400" b="1" smtClean="0">
                <a:solidFill>
                  <a:schemeClr val="tx1"/>
                </a:solidFill>
                <a:latin typeface="Times New Roman" panose="02020603050405020304" pitchFamily="18" charset="0"/>
                <a:cs typeface="Times New Roman" panose="02020603050405020304" pitchFamily="18" charset="0"/>
              </a:rPr>
              <a:t>PHẤN ĐẤU:</a:t>
            </a:r>
            <a:endParaRPr lang="en-US" sz="2400" b="1">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294900" y="2573954"/>
            <a:ext cx="4276595" cy="37902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hangingPunct="0"/>
            <a:r>
              <a:rPr lang="x-none" sz="2400">
                <a:solidFill>
                  <a:schemeClr val="tx1"/>
                </a:solidFill>
                <a:latin typeface="Times New Roman" panose="02020603050405020304" pitchFamily="18"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Công tác truyền thông được đẩy mạnh. Đảm bảo có ít nhất có 04 tin bài/tháng/ tuyên truyền trên phương tiện thông tin của </a:t>
            </a:r>
            <a:r>
              <a:rPr lang="en-US" sz="2400">
                <a:solidFill>
                  <a:schemeClr val="tx1"/>
                </a:solidFill>
                <a:latin typeface="Times New Roman" panose="02020603050405020304" pitchFamily="18" charset="0"/>
                <a:cs typeface="Times New Roman" panose="02020603050405020304" pitchFamily="18" charset="0"/>
              </a:rPr>
              <a:t>nhà trường </a:t>
            </a:r>
            <a:r>
              <a:rPr lang="vi-VN" sz="2400">
                <a:solidFill>
                  <a:schemeClr val="tx1"/>
                </a:solidFill>
                <a:latin typeface="Times New Roman" panose="02020603050405020304" pitchFamily="18" charset="0"/>
                <a:cs typeface="Times New Roman" panose="02020603050405020304" pitchFamily="18" charset="0"/>
              </a:rPr>
              <a:t>đối với hoạt động tuyên truyền chất lượng chăm sóc, giáo dục trẻ và một số hoạt động khác của </a:t>
            </a:r>
            <a:r>
              <a:rPr lang="en-US" sz="2400">
                <a:solidFill>
                  <a:schemeClr val="tx1"/>
                </a:solidFill>
                <a:latin typeface="Times New Roman" panose="02020603050405020304" pitchFamily="18" charset="0"/>
                <a:cs typeface="Times New Roman" panose="02020603050405020304" pitchFamily="18" charset="0"/>
              </a:rPr>
              <a:t>nhà trường</a:t>
            </a:r>
            <a:r>
              <a:rPr lang="vi-VN" sz="2400" smtClean="0">
                <a:solidFill>
                  <a:schemeClr val="tx1"/>
                </a:solidFill>
                <a:latin typeface="Times New Roman" panose="02020603050405020304" pitchFamily="18" charset="0"/>
                <a:cs typeface="Times New Roman" panose="02020603050405020304" pitchFamily="18" charset="0"/>
              </a:rPr>
              <a: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6698665" y="2543974"/>
            <a:ext cx="4005911" cy="37902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hangingPunct="0"/>
            <a:r>
              <a:rPr lang="vi-VN" sz="2400">
                <a:solidFill>
                  <a:schemeClr val="tx1"/>
                </a:solidFill>
                <a:latin typeface="Times New Roman" panose="02020603050405020304" pitchFamily="18" charset="0"/>
                <a:cs typeface="Times New Roman" panose="02020603050405020304" pitchFamily="18" charset="0"/>
              </a:rPr>
              <a:t>- Các bậc phụ huynh được phổ biến kiến thức nuôi dạy trẻ bằng nhiều hình thức, đảm bảo hiệu quả và phù hợp, có sức lan tỏa sâu rộng trong cộng đồng đặc biệt trong thời gian trẻ phải tạm dừng đến trường do dịch bệnh, thiên tai. </a:t>
            </a:r>
            <a:endParaRPr lang="en-US" sz="2400">
              <a:solidFill>
                <a:schemeClr val="tx1"/>
              </a:solidFill>
              <a:latin typeface="Times New Roman" panose="02020603050405020304" pitchFamily="18" charset="0"/>
              <a:cs typeface="Times New Roman" panose="02020603050405020304" pitchFamily="18" charset="0"/>
            </a:endParaRPr>
          </a:p>
        </p:txBody>
      </p:sp>
      <p:cxnSp>
        <p:nvCxnSpPr>
          <p:cNvPr id="11" name="Straight Arrow Connector 10"/>
          <p:cNvCxnSpPr/>
          <p:nvPr/>
        </p:nvCxnSpPr>
        <p:spPr>
          <a:xfrm>
            <a:off x="6897044" y="1674544"/>
            <a:ext cx="1243744" cy="8694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828281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2500"/>
                            </p:stCondLst>
                            <p:childTnLst>
                              <p:par>
                                <p:cTn id="23" presetID="2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par>
                          <p:cTn id="26" fill="hold">
                            <p:stCondLst>
                              <p:cond delay="3000"/>
                            </p:stCondLst>
                            <p:childTnLst>
                              <p:par>
                                <p:cTn id="27" presetID="6" presetClass="entr" presetSubtype="16"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1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341377" y="114300"/>
            <a:ext cx="3706368" cy="470318"/>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hangingPunct="0"/>
            <a:r>
              <a:rPr lang="pt-BR" sz="2800" b="1" i="1" smtClean="0">
                <a:latin typeface="Times New Roman" panose="02020603050405020304" pitchFamily="18" charset="0"/>
                <a:cs typeface="Times New Roman" panose="02020603050405020304" pitchFamily="18" charset="0"/>
              </a:rPr>
              <a:t>b. </a:t>
            </a:r>
            <a:r>
              <a:rPr lang="pt-BR" sz="2800" b="1" i="1">
                <a:latin typeface="Times New Roman" panose="02020603050405020304" pitchFamily="18" charset="0"/>
                <a:cs typeface="Times New Roman" panose="02020603050405020304" pitchFamily="18" charset="0"/>
              </a:rPr>
              <a:t>Giải pháp thực hiện</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Oval Callout 2"/>
          <p:cNvSpPr/>
          <p:nvPr/>
        </p:nvSpPr>
        <p:spPr>
          <a:xfrm>
            <a:off x="260473" y="707234"/>
            <a:ext cx="6221374" cy="1753482"/>
          </a:xfrm>
          <a:prstGeom prst="wedgeEllipseCallout">
            <a:avLst>
              <a:gd name="adj1" fmla="val 17905"/>
              <a:gd name="adj2" fmla="val 62359"/>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Xây dựng </a:t>
            </a:r>
            <a:r>
              <a:rPr lang="en-US" sz="2400" smtClean="0">
                <a:solidFill>
                  <a:schemeClr val="tx1"/>
                </a:solidFill>
                <a:latin typeface="Times New Roman" panose="02020603050405020304" pitchFamily="18" charset="0"/>
                <a:cs typeface="Times New Roman" panose="02020603050405020304" pitchFamily="18" charset="0"/>
              </a:rPr>
              <a:t>KH truyền thông, tích </a:t>
            </a:r>
            <a:r>
              <a:rPr lang="en-US" sz="2400">
                <a:solidFill>
                  <a:schemeClr val="tx1"/>
                </a:solidFill>
                <a:latin typeface="Times New Roman" panose="02020603050405020304" pitchFamily="18" charset="0"/>
                <a:cs typeface="Times New Roman" panose="02020603050405020304" pitchFamily="18" charset="0"/>
              </a:rPr>
              <a:t>cực đăng bài lên </a:t>
            </a:r>
            <a:r>
              <a:rPr lang="en-US" sz="2400" smtClean="0">
                <a:solidFill>
                  <a:schemeClr val="tx1"/>
                </a:solidFill>
                <a:latin typeface="Times New Roman" panose="02020603050405020304" pitchFamily="18" charset="0"/>
                <a:cs typeface="Times New Roman" panose="02020603050405020304" pitchFamily="18" charset="0"/>
              </a:rPr>
              <a:t>Website, làm </a:t>
            </a:r>
            <a:r>
              <a:rPr lang="en-US" sz="2400">
                <a:solidFill>
                  <a:schemeClr val="tx1"/>
                </a:solidFill>
                <a:latin typeface="Times New Roman" panose="02020603050405020304" pitchFamily="18" charset="0"/>
                <a:cs typeface="Times New Roman" panose="02020603050405020304" pitchFamily="18" charset="0"/>
              </a:rPr>
              <a:t>tốt truyền thông với </a:t>
            </a:r>
            <a:r>
              <a:rPr lang="en-US" sz="2400" smtClean="0">
                <a:solidFill>
                  <a:schemeClr val="tx1"/>
                </a:solidFill>
                <a:latin typeface="Times New Roman" panose="02020603050405020304" pitchFamily="18" charset="0"/>
                <a:cs typeface="Times New Roman" panose="02020603050405020304" pitchFamily="18" charset="0"/>
              </a:rPr>
              <a:t>PH với </a:t>
            </a:r>
            <a:r>
              <a:rPr lang="en-US" sz="2400">
                <a:solidFill>
                  <a:schemeClr val="tx1"/>
                </a:solidFill>
                <a:latin typeface="Times New Roman" panose="02020603050405020304" pitchFamily="18" charset="0"/>
                <a:cs typeface="Times New Roman" panose="02020603050405020304" pitchFamily="18" charset="0"/>
              </a:rPr>
              <a:t>nhiều hình thức</a:t>
            </a:r>
          </a:p>
        </p:txBody>
      </p:sp>
      <p:sp>
        <p:nvSpPr>
          <p:cNvPr id="12" name="Oval Callout 11"/>
          <p:cNvSpPr/>
          <p:nvPr/>
        </p:nvSpPr>
        <p:spPr>
          <a:xfrm>
            <a:off x="6824160" y="707234"/>
            <a:ext cx="5025527" cy="1610038"/>
          </a:xfrm>
          <a:prstGeom prst="wedgeEllipseCallout">
            <a:avLst>
              <a:gd name="adj1" fmla="val 921"/>
              <a:gd name="adj2" fmla="val 73195"/>
            </a:avLst>
          </a:prstGeom>
          <a:solidFill>
            <a:schemeClr val="accent2">
              <a:lumMod val="60000"/>
              <a:lumOff val="40000"/>
            </a:schemeClr>
          </a:solid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Phối hợp với </a:t>
            </a:r>
            <a:r>
              <a:rPr lang="en-US" sz="2400" smtClean="0">
                <a:solidFill>
                  <a:schemeClr val="tx1"/>
                </a:solidFill>
                <a:latin typeface="Times New Roman" panose="02020603050405020304" pitchFamily="18" charset="0"/>
                <a:cs typeface="Times New Roman" panose="02020603050405020304" pitchFamily="18" charset="0"/>
              </a:rPr>
              <a:t>cơ </a:t>
            </a:r>
            <a:r>
              <a:rPr lang="en-US" sz="2400">
                <a:solidFill>
                  <a:schemeClr val="tx1"/>
                </a:solidFill>
                <a:latin typeface="Times New Roman" panose="02020603050405020304" pitchFamily="18" charset="0"/>
                <a:cs typeface="Times New Roman" panose="02020603050405020304" pitchFamily="18" charset="0"/>
              </a:rPr>
              <a:t>quan truyền hình, báo chí tuyên truyền về chính sách phát triển GDMN</a:t>
            </a:r>
          </a:p>
        </p:txBody>
      </p:sp>
      <p:pic>
        <p:nvPicPr>
          <p:cNvPr id="7" name="Picture 6"/>
          <p:cNvPicPr>
            <a:picLocks noChangeAspect="1"/>
          </p:cNvPicPr>
          <p:nvPr/>
        </p:nvPicPr>
        <p:blipFill rotWithShape="1">
          <a:blip r:embed="rId3"/>
          <a:srcRect r="5661" b="3454"/>
          <a:stretch/>
        </p:blipFill>
        <p:spPr>
          <a:xfrm>
            <a:off x="6771109" y="2667882"/>
            <a:ext cx="4977655" cy="3320336"/>
          </a:xfrm>
          <a:prstGeom prst="rect">
            <a:avLst/>
          </a:prstGeom>
          <a:ln w="88900" cap="sq" cmpd="thickThin">
            <a:solidFill>
              <a:srgbClr val="00B0F0"/>
            </a:solidFill>
            <a:prstDash val="solid"/>
            <a:miter lim="800000"/>
          </a:ln>
          <a:effectLst>
            <a:innerShdw blurRad="76200">
              <a:srgbClr val="000000"/>
            </a:innerShdw>
          </a:effectLst>
        </p:spPr>
      </p:pic>
      <p:grpSp>
        <p:nvGrpSpPr>
          <p:cNvPr id="9" name="Group 8"/>
          <p:cNvGrpSpPr/>
          <p:nvPr/>
        </p:nvGrpSpPr>
        <p:grpSpPr>
          <a:xfrm>
            <a:off x="303822" y="2667882"/>
            <a:ext cx="6024051" cy="3438339"/>
            <a:chOff x="303823" y="2667882"/>
            <a:chExt cx="6024051" cy="3438339"/>
          </a:xfrm>
        </p:grpSpPr>
        <p:pic>
          <p:nvPicPr>
            <p:cNvPr id="1026" name="Picture 2" descr="https://f26-zpc.zdn.vn/8159655927095699582/8b18af1aabd16f8f36c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823" y="2667882"/>
              <a:ext cx="2568598" cy="3429869"/>
            </a:xfrm>
            <a:prstGeom prst="rect">
              <a:avLst/>
            </a:prstGeom>
            <a:ln w="88900" cap="sq" cmpd="thickThin">
              <a:solidFill>
                <a:schemeClr val="accent1"/>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l="19514" t="26200" r="17813" b="2085"/>
            <a:stretch/>
          </p:blipFill>
          <p:spPr>
            <a:xfrm>
              <a:off x="3063948" y="2667882"/>
              <a:ext cx="3263926" cy="3438339"/>
            </a:xfrm>
            <a:prstGeom prst="rect">
              <a:avLst/>
            </a:prstGeom>
            <a:ln w="76200" cap="sq" cmpd="thickThin">
              <a:solidFill>
                <a:schemeClr val="accent1"/>
              </a:solidFill>
              <a:prstDash val="solid"/>
              <a:miter lim="800000"/>
            </a:ln>
            <a:effectLst>
              <a:innerShdw blurRad="76200">
                <a:srgbClr val="000000"/>
              </a:innerShdw>
            </a:effectLst>
          </p:spPr>
        </p:pic>
      </p:grpSp>
    </p:spTree>
    <p:extLst>
      <p:ext uri="{BB962C8B-B14F-4D97-AF65-F5344CB8AC3E}">
        <p14:creationId xmlns:p14="http://schemas.microsoft.com/office/powerpoint/2010/main" val="12308807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7171"/>
                                        </p:tgtEl>
                                        <p:attrNameLst>
                                          <p:attrName>style.visibility</p:attrName>
                                        </p:attrNameLst>
                                      </p:cBhvr>
                                      <p:to>
                                        <p:strVal val="visible"/>
                                      </p:to>
                                    </p:set>
                                    <p:anim calcmode="lin" valueType="num">
                                      <p:cBhvr>
                                        <p:cTn id="13" dur="500" fill="hold"/>
                                        <p:tgtEl>
                                          <p:spTgt spid="7171"/>
                                        </p:tgtEl>
                                        <p:attrNameLst>
                                          <p:attrName>ppt_w</p:attrName>
                                        </p:attrNameLst>
                                      </p:cBhvr>
                                      <p:tavLst>
                                        <p:tav tm="0">
                                          <p:val>
                                            <p:fltVal val="0"/>
                                          </p:val>
                                        </p:tav>
                                        <p:tav tm="100000">
                                          <p:val>
                                            <p:strVal val="#ppt_w"/>
                                          </p:val>
                                        </p:tav>
                                      </p:tavLst>
                                    </p:anim>
                                    <p:anim calcmode="lin" valueType="num">
                                      <p:cBhvr>
                                        <p:cTn id="14" dur="500" fill="hold"/>
                                        <p:tgtEl>
                                          <p:spTgt spid="7171"/>
                                        </p:tgtEl>
                                        <p:attrNameLst>
                                          <p:attrName>ppt_h</p:attrName>
                                        </p:attrNameLst>
                                      </p:cBhvr>
                                      <p:tavLst>
                                        <p:tav tm="0">
                                          <p:val>
                                            <p:fltVal val="0"/>
                                          </p:val>
                                        </p:tav>
                                        <p:tav tm="100000">
                                          <p:val>
                                            <p:strVal val="#ppt_h"/>
                                          </p:val>
                                        </p:tav>
                                      </p:tavLst>
                                    </p:anim>
                                    <p:animEffect transition="in" filter="fade">
                                      <p:cBhvr>
                                        <p:cTn id="15" dur="500"/>
                                        <p:tgtEl>
                                          <p:spTgt spid="717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16" presetClass="entr" presetSubtype="21"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171" grpId="0"/>
      <p:bldP spid="3"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17679" y="1841924"/>
            <a:ext cx="3278961" cy="4378571"/>
          </a:xfrm>
          <a:prstGeom prst="round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400" b="1" smtClean="0">
                <a:latin typeface="Times New Roman" panose="02020603050405020304" pitchFamily="18" charset="0"/>
                <a:cs typeface="Times New Roman" panose="02020603050405020304" pitchFamily="18" charset="0"/>
              </a:rPr>
              <a:t>* </a:t>
            </a:r>
            <a:r>
              <a:rPr lang="vi-VN" sz="2400" b="1" smtClean="0">
                <a:latin typeface="Times New Roman" panose="02020603050405020304" pitchFamily="18" charset="0"/>
                <a:cs typeface="Times New Roman" panose="02020603050405020304" pitchFamily="18" charset="0"/>
              </a:rPr>
              <a:t>Đối </a:t>
            </a:r>
            <a:r>
              <a:rPr lang="vi-VN" sz="2400" b="1">
                <a:latin typeface="Times New Roman" panose="02020603050405020304" pitchFamily="18" charset="0"/>
                <a:cs typeface="Times New Roman" panose="02020603050405020304" pitchFamily="18" charset="0"/>
              </a:rPr>
              <a:t>với </a:t>
            </a:r>
            <a:endParaRPr lang="en-US" sz="2400" b="1" smtClean="0">
              <a:latin typeface="Times New Roman" panose="02020603050405020304" pitchFamily="18" charset="0"/>
              <a:cs typeface="Times New Roman" panose="02020603050405020304" pitchFamily="18" charset="0"/>
            </a:endParaRPr>
          </a:p>
          <a:p>
            <a:pPr algn="ctr"/>
            <a:r>
              <a:rPr lang="vi-VN" sz="2400" b="1" smtClean="0">
                <a:latin typeface="Times New Roman" panose="02020603050405020304" pitchFamily="18" charset="0"/>
                <a:cs typeface="Times New Roman" panose="02020603050405020304" pitchFamily="18" charset="0"/>
              </a:rPr>
              <a:t>Phòng </a:t>
            </a:r>
            <a:r>
              <a:rPr lang="vi-VN" sz="2400" b="1">
                <a:latin typeface="Times New Roman" panose="02020603050405020304" pitchFamily="18" charset="0"/>
                <a:cs typeface="Times New Roman" panose="02020603050405020304" pitchFamily="18" charset="0"/>
              </a:rPr>
              <a:t>giáo dục:</a:t>
            </a:r>
            <a:endParaRPr lang="en-US" sz="2400" b="1">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Nhà trường đề nghị Phòng giáo dục tiếp tục quan tâm giúp đỡ v</a:t>
            </a:r>
            <a:r>
              <a:rPr lang="en-US" sz="2400">
                <a:latin typeface="Times New Roman" panose="02020603050405020304" pitchFamily="18" charset="0"/>
                <a:cs typeface="Times New Roman" panose="02020603050405020304" pitchFamily="18" charset="0"/>
              </a:rPr>
              <a:t>ề</a:t>
            </a:r>
            <a:r>
              <a:rPr lang="vi-VN" sz="2400">
                <a:latin typeface="Times New Roman" panose="02020603050405020304" pitchFamily="18" charset="0"/>
                <a:cs typeface="Times New Roman" panose="02020603050405020304" pitchFamily="18" charset="0"/>
              </a:rPr>
              <a:t> chuyên môn</a:t>
            </a:r>
            <a:r>
              <a:rPr lang="en-US" sz="2400">
                <a:latin typeface="Times New Roman" panose="02020603050405020304" pitchFamily="18" charset="0"/>
                <a:cs typeface="Times New Roman" panose="02020603050405020304" pitchFamily="18" charset="0"/>
              </a:rPr>
              <a:t>, nghiệp vụ</a:t>
            </a:r>
            <a:r>
              <a:rPr lang="vi-VN" sz="2400">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10" name="Rounded Rectangle 9"/>
          <p:cNvSpPr/>
          <p:nvPr/>
        </p:nvSpPr>
        <p:spPr>
          <a:xfrm>
            <a:off x="4046329" y="1864696"/>
            <a:ext cx="3768744" cy="4378571"/>
          </a:xfrm>
          <a:prstGeom prst="round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400" b="1">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Đối v</a:t>
            </a:r>
            <a:r>
              <a:rPr lang="en-US" sz="2400" b="1">
                <a:latin typeface="Times New Roman" panose="02020603050405020304" pitchFamily="18" charset="0"/>
                <a:cs typeface="Times New Roman" panose="02020603050405020304" pitchFamily="18" charset="0"/>
              </a:rPr>
              <a:t>ới </a:t>
            </a:r>
            <a:r>
              <a:rPr lang="vi-VN" sz="2400" b="1">
                <a:latin typeface="Times New Roman" panose="02020603050405020304" pitchFamily="18" charset="0"/>
                <a:cs typeface="Times New Roman" panose="02020603050405020304" pitchFamily="18" charset="0"/>
              </a:rPr>
              <a:t>địa phương:</a:t>
            </a:r>
            <a:endParaRPr lang="en-US" sz="2400" b="1">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Đề nghị với Đảng ủy, HĐND, UBND xã tiếp tục vận động các đoàn thể </a:t>
            </a:r>
            <a:endParaRPr lang="en-US"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ủng hộ nhà trường. </a:t>
            </a:r>
            <a:r>
              <a:rPr lang="en-US" sz="2400">
                <a:latin typeface="Times New Roman" panose="02020603050405020304" pitchFamily="18" charset="0"/>
                <a:cs typeface="Times New Roman" panose="02020603050405020304" pitchFamily="18" charset="0"/>
              </a:rPr>
              <a:t>Tham mưu UBND huyện đầu tư cải tạo dãy phòng học khu A để đảm bảo an toàn vệ sinh, thẩm mỹ cho hoạt động của các cháu.</a:t>
            </a:r>
          </a:p>
        </p:txBody>
      </p:sp>
      <p:sp>
        <p:nvSpPr>
          <p:cNvPr id="11" name="Rounded Rectangle 10"/>
          <p:cNvSpPr/>
          <p:nvPr/>
        </p:nvSpPr>
        <p:spPr>
          <a:xfrm>
            <a:off x="8127703" y="1864695"/>
            <a:ext cx="3717702" cy="4378572"/>
          </a:xfrm>
          <a:prstGeom prst="round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just"/>
            <a:r>
              <a:rPr lang="en-US" sz="2400" b="1">
                <a:latin typeface="Times New Roman" panose="02020603050405020304" pitchFamily="18" charset="0"/>
                <a:cs typeface="Times New Roman" panose="02020603050405020304" pitchFamily="18" charset="0"/>
              </a:rPr>
              <a:t>* </a:t>
            </a:r>
            <a:r>
              <a:rPr lang="vi-VN" sz="2400" b="1">
                <a:latin typeface="Times New Roman" panose="02020603050405020304" pitchFamily="18" charset="0"/>
                <a:cs typeface="Times New Roman" panose="02020603050405020304" pitchFamily="18" charset="0"/>
              </a:rPr>
              <a:t>Đối với phụ huynh:</a:t>
            </a:r>
            <a:endParaRPr lang="en-US" sz="2400" b="1">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 Đề nghị các bậc phụ huynh đưa trẻ đi học đều, đảm bảo tỷ lệ chuyên cần </a:t>
            </a:r>
            <a:endParaRPr lang="en-US" sz="2400" b="1">
              <a:latin typeface="Times New Roman" panose="02020603050405020304" pitchFamily="18" charset="0"/>
              <a:cs typeface="Times New Roman" panose="02020603050405020304" pitchFamily="18" charset="0"/>
            </a:endParaRPr>
          </a:p>
          <a:p>
            <a:pPr algn="just"/>
            <a:r>
              <a:rPr lang="en-US" sz="2400">
                <a:latin typeface="Times New Roman" panose="02020603050405020304" pitchFamily="18" charset="0"/>
                <a:cs typeface="Times New Roman" panose="02020603050405020304" pitchFamily="18" charset="0"/>
              </a:rPr>
              <a:t>cho lớp và chất lượng chăm sóc giáo dục trẻ. Kết hợp với nhà trường trong mọi hoạt động.</a:t>
            </a:r>
            <a:endParaRPr lang="en-US" sz="2400" b="1">
              <a:latin typeface="Times New Roman" panose="02020603050405020304" pitchFamily="18" charset="0"/>
              <a:cs typeface="Times New Roman" panose="02020603050405020304" pitchFamily="18" charset="0"/>
            </a:endParaRPr>
          </a:p>
        </p:txBody>
      </p:sp>
      <p:sp>
        <p:nvSpPr>
          <p:cNvPr id="7" name="Oval 6"/>
          <p:cNvSpPr/>
          <p:nvPr/>
        </p:nvSpPr>
        <p:spPr>
          <a:xfrm flipH="1">
            <a:off x="2076136" y="147147"/>
            <a:ext cx="7616504" cy="639548"/>
          </a:xfrm>
          <a:prstGeom prst="ellipse">
            <a:avLst/>
          </a:prstGeom>
          <a:solidFill>
            <a:schemeClr val="accent2">
              <a:lumMod val="40000"/>
              <a:lumOff val="60000"/>
            </a:schemeClr>
          </a:solidFill>
          <a:ln w="28575">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KIẾN</a:t>
            </a:r>
            <a:r>
              <a:rPr kumimoji="0" lang="en-US" sz="2800" b="1" i="0" u="none" strike="noStrike" kern="1200" cap="none" spc="0" normalizeH="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 NGHỊ VÀ ĐỀ XUẤT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cxnSp>
        <p:nvCxnSpPr>
          <p:cNvPr id="8" name="Straight Arrow Connector 7"/>
          <p:cNvCxnSpPr/>
          <p:nvPr/>
        </p:nvCxnSpPr>
        <p:spPr>
          <a:xfrm flipH="1">
            <a:off x="2429692" y="786817"/>
            <a:ext cx="1619794" cy="10776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Straight Arrow Connector 11"/>
          <p:cNvCxnSpPr>
            <a:endCxn id="10" idx="0"/>
          </p:cNvCxnSpPr>
          <p:nvPr/>
        </p:nvCxnSpPr>
        <p:spPr>
          <a:xfrm>
            <a:off x="6061656" y="764288"/>
            <a:ext cx="157044" cy="107763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a:off x="7982232" y="734565"/>
            <a:ext cx="1710408" cy="10776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5103029"/>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par>
                          <p:cTn id="8" fill="hold">
                            <p:stCondLst>
                              <p:cond delay="2000"/>
                            </p:stCondLst>
                            <p:childTnLst>
                              <p:par>
                                <p:cTn id="9" presetID="16" presetClass="entr" presetSubtype="2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6" presetClass="entr" presetSubtype="21"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par>
                          <p:cTn id="22" fill="hold">
                            <p:stCondLst>
                              <p:cond delay="4000"/>
                            </p:stCondLst>
                            <p:childTnLst>
                              <p:par>
                                <p:cTn id="23" presetID="42"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5000"/>
                            </p:stCondLst>
                            <p:childTnLst>
                              <p:par>
                                <p:cTn id="29" presetID="16" presetClass="entr" presetSubtype="21"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par>
                          <p:cTn id="32" fill="hold">
                            <p:stCondLst>
                              <p:cond delay="55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DC23676-6AB0-422D-B822-D199435CA44C}" type="slidenum">
              <a:rPr lang="en-US" altLang="en-US" smtClean="0">
                <a:solidFill>
                  <a:prstClr val="black">
                    <a:tint val="75000"/>
                  </a:prstClr>
                </a:solidFill>
              </a:rPr>
              <a:pPr>
                <a:defRPr/>
              </a:pPr>
              <a:t>49</a:t>
            </a:fld>
            <a:endParaRPr lang="en-US" altLang="en-US">
              <a:solidFill>
                <a:prstClr val="black">
                  <a:tint val="75000"/>
                </a:prstClr>
              </a:solidFill>
            </a:endParaRPr>
          </a:p>
        </p:txBody>
      </p:sp>
      <p:pic>
        <p:nvPicPr>
          <p:cNvPr id="5" name="Picture 4"/>
          <p:cNvPicPr>
            <a:picLocks noChangeAspect="1"/>
          </p:cNvPicPr>
          <p:nvPr/>
        </p:nvPicPr>
        <p:blipFill rotWithShape="1">
          <a:blip r:embed="rId2"/>
          <a:srcRect t="19019"/>
          <a:stretch/>
        </p:blipFill>
        <p:spPr>
          <a:xfrm>
            <a:off x="0" y="0"/>
            <a:ext cx="12192000" cy="6858000"/>
          </a:xfrm>
          <a:prstGeom prst="rect">
            <a:avLst/>
          </a:prstGeom>
        </p:spPr>
      </p:pic>
      <p:sp>
        <p:nvSpPr>
          <p:cNvPr id="7" name="Rectangle 6"/>
          <p:cNvSpPr/>
          <p:nvPr/>
        </p:nvSpPr>
        <p:spPr>
          <a:xfrm>
            <a:off x="1417320" y="700101"/>
            <a:ext cx="9357360" cy="4562827"/>
          </a:xfrm>
          <a:prstGeom prst="rect">
            <a:avLst/>
          </a:prstGeom>
        </p:spPr>
        <p:txBody>
          <a:bodyPr wrap="square">
            <a:prstTxWarp prst="textArchUp">
              <a:avLst/>
            </a:prstTxWarp>
            <a:spAutoFit/>
            <a:scene3d>
              <a:camera prst="orthographicFront"/>
              <a:lightRig rig="soft" dir="t">
                <a:rot lat="0" lon="0" rev="15600000"/>
              </a:lightRig>
            </a:scene3d>
            <a:sp3d extrusionH="57150" prstMaterial="softEdge">
              <a:bevelT w="25400" h="38100"/>
            </a:sp3d>
          </a:bodyPr>
          <a:lstStyle/>
          <a:p>
            <a:pPr lvl="0" algn="ctr">
              <a:defRPr/>
            </a:pPr>
            <a:r>
              <a:rPr lang="en-US" sz="6000" b="1">
                <a:ln/>
                <a:solidFill>
                  <a:schemeClr val="accent4"/>
                </a:solidFill>
                <a:latin typeface="Times New Roman" panose="02020603050405020304" pitchFamily="18" charset="0"/>
                <a:cs typeface="Times New Roman" panose="02020603050405020304" pitchFamily="18" charset="0"/>
              </a:rPr>
              <a:t>Xin trân trọng cảm ơn!</a:t>
            </a:r>
            <a:endParaRPr lang="en-US" sz="6000" b="1" dirty="0">
              <a:ln/>
              <a:solidFill>
                <a:schemeClr val="accent4"/>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0" y="4925810"/>
            <a:ext cx="12312793" cy="2861081"/>
            <a:chOff x="30480" y="5094150"/>
            <a:chExt cx="12312793" cy="2861081"/>
          </a:xfrm>
        </p:grpSpPr>
        <p:pic>
          <p:nvPicPr>
            <p:cNvPr id="9" name="Picture 8"/>
            <p:cNvPicPr>
              <a:picLocks noChangeAspect="1"/>
            </p:cNvPicPr>
            <p:nvPr/>
          </p:nvPicPr>
          <p:blipFill rotWithShape="1">
            <a:blip r:embed="rId3"/>
            <a:srcRect l="28401" t="-13523" r="19466" b="13523"/>
            <a:stretch/>
          </p:blipFill>
          <p:spPr>
            <a:xfrm>
              <a:off x="30480" y="5094150"/>
              <a:ext cx="4767072" cy="2524401"/>
            </a:xfrm>
            <a:prstGeom prst="rect">
              <a:avLst/>
            </a:prstGeom>
          </p:spPr>
        </p:pic>
        <p:pic>
          <p:nvPicPr>
            <p:cNvPr id="10" name="Picture 9"/>
            <p:cNvPicPr>
              <a:picLocks noChangeAspect="1"/>
            </p:cNvPicPr>
            <p:nvPr/>
          </p:nvPicPr>
          <p:blipFill>
            <a:blip r:embed="rId4"/>
            <a:stretch>
              <a:fillRect/>
            </a:stretch>
          </p:blipFill>
          <p:spPr>
            <a:xfrm>
              <a:off x="3198480" y="5431268"/>
              <a:ext cx="9144793" cy="2523963"/>
            </a:xfrm>
            <a:prstGeom prst="rect">
              <a:avLst/>
            </a:prstGeom>
          </p:spPr>
        </p:pic>
      </p:grpSp>
    </p:spTree>
    <p:extLst>
      <p:ext uri="{BB962C8B-B14F-4D97-AF65-F5344CB8AC3E}">
        <p14:creationId xmlns:p14="http://schemas.microsoft.com/office/powerpoint/2010/main" val="17034119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0" fill="hold"/>
                                        <p:tgtEl>
                                          <p:spTgt spid="7"/>
                                        </p:tgtEl>
                                        <p:attrNameLst>
                                          <p:attrName>ppt_w</p:attrName>
                                        </p:attrNameLst>
                                      </p:cBhvr>
                                      <p:tavLst>
                                        <p:tav tm="0">
                                          <p:val>
                                            <p:fltVal val="0"/>
                                          </p:val>
                                        </p:tav>
                                        <p:tav tm="100000">
                                          <p:val>
                                            <p:strVal val="#ppt_w"/>
                                          </p:val>
                                        </p:tav>
                                      </p:tavLst>
                                    </p:anim>
                                    <p:anim calcmode="lin" valueType="num">
                                      <p:cBhvr>
                                        <p:cTn id="8" dur="4000" fill="hold"/>
                                        <p:tgtEl>
                                          <p:spTgt spid="7"/>
                                        </p:tgtEl>
                                        <p:attrNameLst>
                                          <p:attrName>ppt_h</p:attrName>
                                        </p:attrNameLst>
                                      </p:cBhvr>
                                      <p:tavLst>
                                        <p:tav tm="0">
                                          <p:val>
                                            <p:fltVal val="0"/>
                                          </p:val>
                                        </p:tav>
                                        <p:tav tm="100000">
                                          <p:val>
                                            <p:strVal val="#ppt_h"/>
                                          </p:val>
                                        </p:tav>
                                      </p:tavLst>
                                    </p:anim>
                                    <p:anim calcmode="lin" valueType="num">
                                      <p:cBhvr>
                                        <p:cTn id="9" dur="4000" fill="hold"/>
                                        <p:tgtEl>
                                          <p:spTgt spid="7"/>
                                        </p:tgtEl>
                                        <p:attrNameLst>
                                          <p:attrName>style.rotation</p:attrName>
                                        </p:attrNameLst>
                                      </p:cBhvr>
                                      <p:tavLst>
                                        <p:tav tm="0">
                                          <p:val>
                                            <p:fltVal val="90"/>
                                          </p:val>
                                        </p:tav>
                                        <p:tav tm="100000">
                                          <p:val>
                                            <p:fltVal val="0"/>
                                          </p:val>
                                        </p:tav>
                                      </p:tavLst>
                                    </p:anim>
                                    <p:animEffect transition="in" filter="fade">
                                      <p:cBhvr>
                                        <p:cTn id="10" dur="4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a:latin typeface="Times New Roman" panose="02020603050405020304" pitchFamily="18" charset="0"/>
                <a:cs typeface="Times New Roman" panose="02020603050405020304" pitchFamily="18" charset="0"/>
              </a:rPr>
              <a:t>5. </a:t>
            </a:r>
            <a:r>
              <a:rPr lang="en-US" sz="2800" b="1" i="1" smtClean="0">
                <a:latin typeface="Times New Roman" panose="02020603050405020304" pitchFamily="18" charset="0"/>
                <a:cs typeface="Times New Roman" panose="02020603050405020304" pitchFamily="18" charset="0"/>
              </a:rPr>
              <a:t>1: Về </a:t>
            </a:r>
            <a:r>
              <a:rPr lang="en-US" sz="2800" b="1" i="1">
                <a:latin typeface="Times New Roman" panose="02020603050405020304" pitchFamily="18" charset="0"/>
                <a:cs typeface="Times New Roman" panose="02020603050405020304" pitchFamily="18" charset="0"/>
              </a:rPr>
              <a:t>công tác đảm bảo an toàn tuyệt đối về thể chất và tinh thần cho trẻ</a:t>
            </a:r>
            <a:endParaRPr lang="en-US" sz="28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Rectangle 2"/>
          <p:cNvSpPr/>
          <p:nvPr/>
        </p:nvSpPr>
        <p:spPr>
          <a:xfrm>
            <a:off x="112295" y="1286070"/>
            <a:ext cx="11583836" cy="830997"/>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en-US" sz="2400">
                <a:latin typeface="Times New Roman" panose="02020603050405020304" pitchFamily="18" charset="0"/>
                <a:cs typeface="Times New Roman" panose="02020603050405020304" pitchFamily="18" charset="0"/>
              </a:rPr>
              <a:t>- Nhà trường đã cho giáo viên ký cam kết đảm bảo an toàn cho trẻ.</a:t>
            </a:r>
          </a:p>
          <a:p>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100% trẻ đến trường được đảm bảo an toàn cả về thể chất và tinh thần.</a:t>
            </a:r>
          </a:p>
        </p:txBody>
      </p:sp>
      <p:pic>
        <p:nvPicPr>
          <p:cNvPr id="5" name="Picture 4"/>
          <p:cNvPicPr>
            <a:picLocks noChangeAspect="1"/>
          </p:cNvPicPr>
          <p:nvPr/>
        </p:nvPicPr>
        <p:blipFill rotWithShape="1">
          <a:blip r:embed="rId3"/>
          <a:srcRect t="27992" r="20571" b="25183"/>
          <a:stretch/>
        </p:blipFill>
        <p:spPr>
          <a:xfrm>
            <a:off x="497159" y="2576192"/>
            <a:ext cx="5376865" cy="38103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Picture 1"/>
          <p:cNvPicPr>
            <a:picLocks noChangeAspect="1"/>
          </p:cNvPicPr>
          <p:nvPr/>
        </p:nvPicPr>
        <p:blipFill rotWithShape="1">
          <a:blip r:embed="rId4"/>
          <a:srcRect b="15121"/>
          <a:stretch/>
        </p:blipFill>
        <p:spPr>
          <a:xfrm>
            <a:off x="6258887" y="2576193"/>
            <a:ext cx="5437243" cy="3666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437491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par>
                          <p:cTn id="12" fill="hold">
                            <p:stCondLst>
                              <p:cond delay="4000"/>
                            </p:stCondLst>
                            <p:childTnLst>
                              <p:par>
                                <p:cTn id="13" presetID="3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par>
                          <p:cTn id="19" fill="hold">
                            <p:stCondLst>
                              <p:cond delay="5000"/>
                            </p:stCondLst>
                            <p:childTnLst>
                              <p:par>
                                <p:cTn id="20" presetID="6"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06656" cy="6858000"/>
          </a:xfrm>
          <a:prstGeom prst="rect">
            <a:avLst/>
          </a:prstGeom>
        </p:spPr>
      </p:pic>
    </p:spTree>
    <p:extLst>
      <p:ext uri="{BB962C8B-B14F-4D97-AF65-F5344CB8AC3E}">
        <p14:creationId xmlns:p14="http://schemas.microsoft.com/office/powerpoint/2010/main" val="3927627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59254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b="1" i="1" smtClean="0"/>
              <a:t> </a:t>
            </a:r>
            <a:r>
              <a:rPr lang="en-US" sz="2800" b="1" i="1" smtClean="0">
                <a:latin typeface="Times New Roman" panose="02020603050405020304" pitchFamily="18" charset="0"/>
                <a:cs typeface="Times New Roman" panose="02020603050405020304" pitchFamily="18" charset="0"/>
              </a:rPr>
              <a:t>5.2: Nâng cao chất lượng công tác nuôi dưỡng và chăm sóc sức khỏe</a:t>
            </a:r>
            <a:endParaRPr lang="en-US" sz="28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Rectangle 2"/>
          <p:cNvSpPr/>
          <p:nvPr/>
        </p:nvSpPr>
        <p:spPr>
          <a:xfrm>
            <a:off x="226116" y="1100234"/>
            <a:ext cx="11583836" cy="1200329"/>
          </a:xfrm>
          <a:prstGeom prst="rect">
            <a:avLst/>
          </a:prstGeom>
          <a:solidFill>
            <a:schemeClr val="accent2">
              <a:lumMod val="40000"/>
              <a:lumOff val="60000"/>
            </a:schemeClr>
          </a:solidFill>
        </p:spPr>
        <p:txBody>
          <a:bodyPr wrap="square">
            <a:spAutoFit/>
          </a:bodyPr>
          <a:lstStyle/>
          <a:p>
            <a:r>
              <a:rPr lang="en-US" sz="2400" smtClean="0">
                <a:latin typeface="Times New Roman" panose="02020603050405020304" pitchFamily="18" charset="0"/>
                <a:cs typeface="Times New Roman" panose="02020603050405020304" pitchFamily="18" charset="0"/>
              </a:rPr>
              <a:t>- Quản </a:t>
            </a:r>
            <a:r>
              <a:rPr lang="en-US" sz="2400">
                <a:latin typeface="Times New Roman" panose="02020603050405020304" pitchFamily="18" charset="0"/>
                <a:cs typeface="Times New Roman" panose="02020603050405020304" pitchFamily="18" charset="0"/>
              </a:rPr>
              <a:t>lý tốt việc ký kết hợp đồng mua và giao nhận thực phẩm, tổ chức tốt cuộc thi nhân viên nấu ăn </a:t>
            </a:r>
            <a:r>
              <a:rPr lang="en-US" sz="2400" smtClean="0">
                <a:latin typeface="Times New Roman" panose="02020603050405020304" pitchFamily="18" charset="0"/>
                <a:cs typeface="Times New Roman" panose="02020603050405020304" pitchFamily="18" charset="0"/>
              </a:rPr>
              <a:t>giỏi lựa </a:t>
            </a:r>
            <a:r>
              <a:rPr lang="en-US" sz="2400">
                <a:latin typeface="Times New Roman" panose="02020603050405020304" pitchFamily="18" charset="0"/>
                <a:cs typeface="Times New Roman" panose="02020603050405020304" pitchFamily="18" charset="0"/>
              </a:rPr>
              <a:t>chọn được những món ăn mới đảm bảo  định lượng dinh dưỡng</a:t>
            </a:r>
            <a:r>
              <a:rPr lang="en-US" sz="2400" smtClean="0">
                <a:latin typeface="Times New Roman" panose="02020603050405020304" pitchFamily="18" charset="0"/>
                <a:cs typeface="Times New Roman" panose="02020603050405020304" pitchFamily="18" charset="0"/>
              </a:rPr>
              <a:t>, </a:t>
            </a:r>
            <a:r>
              <a:rPr lang="en-US" sz="2400">
                <a:latin typeface="Times New Roman" panose="02020603050405020304" pitchFamily="18" charset="0"/>
                <a:cs typeface="Times New Roman" panose="02020603050405020304" pitchFamily="18" charset="0"/>
              </a:rPr>
              <a:t>chất lượng bữa ăn cho trẻ ngon </a:t>
            </a:r>
            <a:r>
              <a:rPr lang="en-US" sz="2400" smtClean="0">
                <a:latin typeface="Times New Roman" panose="02020603050405020304" pitchFamily="18" charset="0"/>
                <a:cs typeface="Times New Roman" panose="02020603050405020304" pitchFamily="18" charset="0"/>
              </a:rPr>
              <a:t>miệng.</a:t>
            </a:r>
            <a:endParaRPr lang="en-US" sz="240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78789" y="2612409"/>
            <a:ext cx="5925063" cy="3864019"/>
          </a:xfrm>
          <a:prstGeom prst="round2DiagRect">
            <a:avLst>
              <a:gd name="adj1" fmla="val 16667"/>
              <a:gd name="adj2" fmla="val 0"/>
            </a:avLst>
          </a:prstGeom>
          <a:ln w="88900" cap="sq">
            <a:solidFill>
              <a:srgbClr val="50B87A"/>
            </a:solidFill>
            <a:miter lim="800000"/>
          </a:ln>
          <a:effectLst>
            <a:outerShdw blurRad="254000" algn="tl" rotWithShape="0">
              <a:srgbClr val="000000">
                <a:alpha val="43000"/>
              </a:srgbClr>
            </a:outerShdw>
          </a:effectLst>
        </p:spPr>
      </p:pic>
      <p:pic>
        <p:nvPicPr>
          <p:cNvPr id="4" name="Picture 3"/>
          <p:cNvPicPr>
            <a:picLocks noChangeAspect="1"/>
          </p:cNvPicPr>
          <p:nvPr/>
        </p:nvPicPr>
        <p:blipFill>
          <a:blip r:embed="rId4"/>
          <a:stretch>
            <a:fillRect/>
          </a:stretch>
        </p:blipFill>
        <p:spPr>
          <a:xfrm>
            <a:off x="6477017" y="2486398"/>
            <a:ext cx="5219114" cy="3990029"/>
          </a:xfrm>
          <a:prstGeom prst="round2DiagRect">
            <a:avLst>
              <a:gd name="adj1" fmla="val 16667"/>
              <a:gd name="adj2" fmla="val 0"/>
            </a:avLst>
          </a:prstGeom>
          <a:ln w="88900" cap="sq">
            <a:solidFill>
              <a:srgbClr val="50B87A"/>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73523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randombar(horizontal)">
                                      <p:cBhvr>
                                        <p:cTn id="7" dur="500"/>
                                        <p:tgtEl>
                                          <p:spTgt spid="717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7792">
              <a:srgbClr val="E0E8F5"/>
            </a:gs>
            <a:gs pos="100000">
              <a:schemeClr val="accent1">
                <a:lumMod val="5000"/>
                <a:lumOff val="95000"/>
              </a:schemeClr>
            </a:gs>
            <a:gs pos="74000">
              <a:schemeClr val="accent1">
                <a:lumMod val="45000"/>
                <a:lumOff val="55000"/>
              </a:schemeClr>
            </a:gs>
            <a:gs pos="72000">
              <a:schemeClr val="accent1">
                <a:lumMod val="45000"/>
                <a:lumOff val="55000"/>
              </a:schemeClr>
            </a:gs>
            <a:gs pos="100000">
              <a:srgbClr val="33CC33"/>
            </a:gs>
          </a:gsLst>
          <a:lin ang="5400000" scaled="1"/>
        </a:gradFill>
        <a:effectLst/>
      </p:bgPr>
    </p:bg>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a:latin typeface="Times New Roman" panose="02020603050405020304" pitchFamily="18" charset="0"/>
                <a:cs typeface="Times New Roman" panose="02020603050405020304" pitchFamily="18" charset="0"/>
              </a:rPr>
              <a:t>5.2: Nâng cao chất lượng công tác nuôi dưỡng và chăm sóc sức </a:t>
            </a:r>
            <a:r>
              <a:rPr lang="en-US" sz="2800" b="1" i="1" smtClean="0">
                <a:latin typeface="Times New Roman" panose="02020603050405020304" pitchFamily="18" charset="0"/>
                <a:cs typeface="Times New Roman" panose="02020603050405020304" pitchFamily="18" charset="0"/>
              </a:rPr>
              <a:t>khỏe     </a:t>
            </a:r>
            <a:endParaRPr lang="en-US" sz="2800">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7" name="Right Arrow 6"/>
          <p:cNvSpPr/>
          <p:nvPr/>
        </p:nvSpPr>
        <p:spPr>
          <a:xfrm>
            <a:off x="518802" y="3597903"/>
            <a:ext cx="2218944" cy="8222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latin typeface="Times New Roman" panose="02020603050405020304" pitchFamily="18" charset="0"/>
                <a:cs typeface="Times New Roman" panose="02020603050405020304" pitchFamily="18" charset="0"/>
              </a:rPr>
              <a:t>KẾT QUẢ </a:t>
            </a:r>
            <a:endParaRPr lang="en-US" sz="2800">
              <a:latin typeface="Times New Roman" panose="02020603050405020304" pitchFamily="18" charset="0"/>
              <a:cs typeface="Times New Roman" panose="02020603050405020304" pitchFamily="18" charset="0"/>
            </a:endParaRPr>
          </a:p>
        </p:txBody>
      </p:sp>
      <p:sp>
        <p:nvSpPr>
          <p:cNvPr id="8" name="Round Diagonal Corner Rectangle 7"/>
          <p:cNvSpPr/>
          <p:nvPr/>
        </p:nvSpPr>
        <p:spPr>
          <a:xfrm>
            <a:off x="3144252" y="1889345"/>
            <a:ext cx="7609092" cy="4239369"/>
          </a:xfrm>
          <a:prstGeom prst="round2DiagRect">
            <a:avLst>
              <a:gd name="adj1" fmla="val 50000"/>
              <a:gd name="adj2" fmla="val 0"/>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prstClr val="black"/>
                </a:solidFill>
                <a:latin typeface="Times New Roman" panose="02020603050405020304" pitchFamily="18" charset="0"/>
                <a:cs typeface="Times New Roman" panose="02020603050405020304" pitchFamily="18" charset="0"/>
              </a:rPr>
              <a:t>Cân nặng theo chiều cao:</a:t>
            </a:r>
          </a:p>
          <a:p>
            <a:pPr lvl="0"/>
            <a:r>
              <a:rPr lang="en-US" sz="2400">
                <a:solidFill>
                  <a:prstClr val="black"/>
                </a:solidFill>
                <a:latin typeface="Times New Roman" panose="02020603050405020304" pitchFamily="18" charset="0"/>
                <a:cs typeface="Times New Roman" panose="02020603050405020304" pitchFamily="18" charset="0"/>
              </a:rPr>
              <a:t> +  Bình thường: 98.0% (Tăng 5.3 % so với đầu năm học)</a:t>
            </a:r>
          </a:p>
          <a:p>
            <a:pPr lvl="0"/>
            <a:r>
              <a:rPr lang="en-US" sz="2400">
                <a:solidFill>
                  <a:prstClr val="black"/>
                </a:solidFill>
                <a:latin typeface="Times New Roman" panose="02020603050405020304" pitchFamily="18" charset="0"/>
                <a:cs typeface="Times New Roman" panose="02020603050405020304" pitchFamily="18" charset="0"/>
              </a:rPr>
              <a:t> + SDD thể gầy còm vừa: 0,2% (Giảm 1.0 % so với đầu năm học)</a:t>
            </a:r>
          </a:p>
          <a:p>
            <a:pPr lvl="0"/>
            <a:r>
              <a:rPr lang="en-US" sz="2400">
                <a:solidFill>
                  <a:prstClr val="black"/>
                </a:solidFill>
                <a:latin typeface="Times New Roman" panose="02020603050405020304" pitchFamily="18" charset="0"/>
                <a:cs typeface="Times New Roman" panose="02020603050405020304" pitchFamily="18" charset="0"/>
              </a:rPr>
              <a:t> + Thừa cân: 1.1% (Giảm 3.9 % so với đầu năm học)</a:t>
            </a:r>
          </a:p>
          <a:p>
            <a:pPr lvl="0"/>
            <a:r>
              <a:rPr lang="en-US" sz="2400">
                <a:solidFill>
                  <a:prstClr val="black"/>
                </a:solidFill>
                <a:latin typeface="Times New Roman" panose="02020603050405020304" pitchFamily="18" charset="0"/>
                <a:cs typeface="Times New Roman" panose="02020603050405020304" pitchFamily="18" charset="0"/>
              </a:rPr>
              <a:t> + Béo phì: 0,4% (Giảm 0.8 % so với đầu năm học)</a:t>
            </a:r>
          </a:p>
        </p:txBody>
      </p:sp>
    </p:spTree>
    <p:extLst>
      <p:ext uri="{BB962C8B-B14F-4D97-AF65-F5344CB8AC3E}">
        <p14:creationId xmlns:p14="http://schemas.microsoft.com/office/powerpoint/2010/main" val="4245797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500" fill="hold"/>
                                        <p:tgtEl>
                                          <p:spTgt spid="7170"/>
                                        </p:tgtEl>
                                        <p:attrNameLst>
                                          <p:attrName>ppt_w</p:attrName>
                                        </p:attrNameLst>
                                      </p:cBhvr>
                                      <p:tavLst>
                                        <p:tav tm="0">
                                          <p:val>
                                            <p:fltVal val="0"/>
                                          </p:val>
                                        </p:tav>
                                        <p:tav tm="100000">
                                          <p:val>
                                            <p:strVal val="#ppt_w"/>
                                          </p:val>
                                        </p:tav>
                                      </p:tavLst>
                                    </p:anim>
                                    <p:anim calcmode="lin" valueType="num">
                                      <p:cBhvr>
                                        <p:cTn id="8" dur="500" fill="hold"/>
                                        <p:tgtEl>
                                          <p:spTgt spid="7170"/>
                                        </p:tgtEl>
                                        <p:attrNameLst>
                                          <p:attrName>ppt_h</p:attrName>
                                        </p:attrNameLst>
                                      </p:cBhvr>
                                      <p:tavLst>
                                        <p:tav tm="0">
                                          <p:val>
                                            <p:fltVal val="0"/>
                                          </p:val>
                                        </p:tav>
                                        <p:tav tm="100000">
                                          <p:val>
                                            <p:strVal val="#ppt_h"/>
                                          </p:val>
                                        </p:tav>
                                      </p:tavLst>
                                    </p:anim>
                                    <p:animEffect transition="in" filter="fade">
                                      <p:cBhvr>
                                        <p:cTn id="9" dur="500"/>
                                        <p:tgtEl>
                                          <p:spTgt spid="7170"/>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458223"/>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a:latin typeface="Times New Roman" panose="02020603050405020304" pitchFamily="18" charset="0"/>
                <a:cs typeface="Times New Roman" panose="02020603050405020304" pitchFamily="18" charset="0"/>
              </a:rPr>
              <a:t>5.2: Nâng cao chất lượng công tác nuôi dưỡng và chăm sóc sức khỏe</a:t>
            </a:r>
            <a:endParaRPr lang="en-US" sz="28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7" name="Snip Diagonal Corner Rectangle 6"/>
          <p:cNvSpPr/>
          <p:nvPr/>
        </p:nvSpPr>
        <p:spPr>
          <a:xfrm>
            <a:off x="524255" y="1030440"/>
            <a:ext cx="5401055" cy="1883448"/>
          </a:xfrm>
          <a:prstGeom prst="snip2Diag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latin typeface="Times New Roman" panose="02020603050405020304" pitchFamily="18" charset="0"/>
                <a:ea typeface="Courier New" panose="02070309020205020404" pitchFamily="49" charset="0"/>
              </a:rPr>
              <a:t>Trường đã chỉ đạo cán bộ, giáo viên, nhân viên thực hiện nghiêm túc công văn chỉ đạo của các cấp, tuyên truyền phụ huynh thực hiện nghiêm các nội quy phòng chống dịch</a:t>
            </a:r>
            <a:endParaRPr lang="en-US" sz="2400"/>
          </a:p>
        </p:txBody>
      </p:sp>
      <p:sp>
        <p:nvSpPr>
          <p:cNvPr id="11" name="Snip Diagonal Corner Rectangle 10"/>
          <p:cNvSpPr/>
          <p:nvPr/>
        </p:nvSpPr>
        <p:spPr>
          <a:xfrm>
            <a:off x="6303264" y="1057042"/>
            <a:ext cx="5510783" cy="1856846"/>
          </a:xfrm>
          <a:prstGeom prst="snip2Diag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605" marR="14605" algn="just">
              <a:lnSpc>
                <a:spcPct val="115000"/>
              </a:lnSpc>
              <a:spcBef>
                <a:spcPts val="0"/>
              </a:spcBef>
              <a:spcAft>
                <a:spcPts val="0"/>
              </a:spcAft>
              <a:tabLst>
                <a:tab pos="360045" algn="l"/>
              </a:tabLst>
            </a:pPr>
            <a:r>
              <a:rPr lang="en-US" sz="2400">
                <a:solidFill>
                  <a:srgbClr val="000000"/>
                </a:solidFill>
                <a:latin typeface="Times New Roman" panose="02020603050405020304" pitchFamily="18" charset="0"/>
                <a:ea typeface="Courier New" panose="02070309020205020404" pitchFamily="49" charset="0"/>
              </a:rPr>
              <a:t>- Nhà trường đã đầu tư đủ hệ thống bình nóng lạnh, bình ủ nước ấm, chiếu trải nền, chăn cho 100% các lớp đề phòng chống rét cho trẻ vào mùa đông. </a:t>
            </a:r>
            <a:endParaRPr lang="en-US" sz="2400">
              <a:solidFill>
                <a:srgbClr val="000000"/>
              </a:solidFill>
              <a:latin typeface="Courier New" panose="02070309020205020404" pitchFamily="49" charset="0"/>
              <a:ea typeface="Courier New" panose="02070309020205020404" pitchFamily="49" charset="0"/>
            </a:endParaRPr>
          </a:p>
        </p:txBody>
      </p:sp>
      <p:sp>
        <p:nvSpPr>
          <p:cNvPr id="8" name="Down Arrow 7"/>
          <p:cNvSpPr/>
          <p:nvPr/>
        </p:nvSpPr>
        <p:spPr>
          <a:xfrm>
            <a:off x="2703786" y="2913888"/>
            <a:ext cx="816864" cy="5925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8592522" y="2913888"/>
            <a:ext cx="816864" cy="5925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6605225" y="3506428"/>
            <a:ext cx="4906859" cy="3074613"/>
          </a:xfrm>
          <a:prstGeom prst="roundRect">
            <a:avLst>
              <a:gd name="adj" fmla="val 16667"/>
            </a:avLst>
          </a:prstGeom>
          <a:ln w="381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a:blip r:embed="rId4"/>
          <a:stretch>
            <a:fillRect/>
          </a:stretch>
        </p:blipFill>
        <p:spPr>
          <a:xfrm>
            <a:off x="621724" y="3506428"/>
            <a:ext cx="5188184" cy="3207724"/>
          </a:xfrm>
          <a:prstGeom prst="roundRect">
            <a:avLst>
              <a:gd name="adj" fmla="val 16667"/>
            </a:avLst>
          </a:prstGeom>
          <a:ln w="28575">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223227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00"/>
                            </p:stCondLst>
                            <p:childTnLst>
                              <p:par>
                                <p:cTn id="21" presetID="6" presetClass="entr" presetSubtype="16"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childTnLst>
                          </p:cTn>
                        </p:par>
                        <p:par>
                          <p:cTn id="24" fill="hold">
                            <p:stCondLst>
                              <p:cond delay="4500"/>
                            </p:stCondLst>
                            <p:childTnLst>
                              <p:par>
                                <p:cTn id="25" presetID="42"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5500"/>
                            </p:stCondLst>
                            <p:childTnLst>
                              <p:par>
                                <p:cTn id="31" presetID="10"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6000"/>
                            </p:stCondLst>
                            <p:childTnLst>
                              <p:par>
                                <p:cTn id="35" presetID="6" presetClass="entr" presetSubtype="16"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7" grpId="0" animBg="1"/>
      <p:bldP spid="11" grpId="0" animBg="1"/>
      <p:bldP spid="8"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12294" y="321860"/>
            <a:ext cx="11811481" cy="838200"/>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i="1"/>
              <a:t> </a:t>
            </a:r>
            <a:r>
              <a:rPr lang="en-US" sz="2800" b="1" i="1">
                <a:latin typeface="Times New Roman" panose="02020603050405020304" pitchFamily="18" charset="0"/>
                <a:cs typeface="Times New Roman" panose="02020603050405020304" pitchFamily="18" charset="0"/>
              </a:rPr>
              <a:t>5. </a:t>
            </a:r>
            <a:r>
              <a:rPr lang="en-US" sz="2800" b="1" i="1" smtClean="0">
                <a:latin typeface="Times New Roman" panose="02020603050405020304" pitchFamily="18" charset="0"/>
                <a:cs typeface="Times New Roman" panose="02020603050405020304" pitchFamily="18" charset="0"/>
              </a:rPr>
              <a:t>3</a:t>
            </a:r>
            <a:r>
              <a:rPr lang="en-US" sz="2400" smtClean="0">
                <a:latin typeface="Times New Roman" panose="02020603050405020304" pitchFamily="18" charset="0"/>
                <a:cs typeface="Times New Roman" panose="02020603050405020304" pitchFamily="18" charset="0"/>
              </a:rPr>
              <a:t> </a:t>
            </a:r>
            <a:r>
              <a:rPr lang="en-US" sz="2400" b="1" i="1" smtClean="0">
                <a:latin typeface="Times New Roman" panose="02020603050405020304" pitchFamily="18" charset="0"/>
                <a:cs typeface="Times New Roman" panose="02020603050405020304" pitchFamily="18" charset="0"/>
              </a:rPr>
              <a:t>Đổi mới hoạt động CSGD, nâng cao chất lượng thực hiện Chương trình GDMN</a:t>
            </a:r>
            <a:endParaRPr lang="en-US" sz="2400" b="1">
              <a:latin typeface="Times New Roman" panose="02020603050405020304" pitchFamily="18" charset="0"/>
              <a:cs typeface="Times New Roman" panose="02020603050405020304" pitchFamily="18" charset="0"/>
            </a:endParaRPr>
          </a:p>
        </p:txBody>
      </p:sp>
      <p:sp>
        <p:nvSpPr>
          <p:cNvPr id="7171" name="Rectangle 3"/>
          <p:cNvSpPr>
            <a:spLocks noChangeArrowheads="1"/>
          </p:cNvSpPr>
          <p:nvPr/>
        </p:nvSpPr>
        <p:spPr bwMode="auto">
          <a:xfrm>
            <a:off x="112295" y="914400"/>
            <a:ext cx="1207970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base">
              <a:spcBef>
                <a:spcPct val="0"/>
              </a:spcBef>
              <a:spcAft>
                <a:spcPct val="0"/>
              </a:spcAft>
            </a:pPr>
            <a:endParaRPr lang="en-US" altLang="en-US" sz="2800" b="1">
              <a:solidFill>
                <a:prstClr val="black"/>
              </a:solidFill>
              <a:latin typeface="Times New Roman" panose="02020603050405020304" pitchFamily="18" charset="0"/>
            </a:endParaRPr>
          </a:p>
          <a:p>
            <a:pPr algn="just" fontAlgn="base">
              <a:spcBef>
                <a:spcPct val="0"/>
              </a:spcBef>
              <a:spcAft>
                <a:spcPct val="0"/>
              </a:spcAft>
            </a:pPr>
            <a:endParaRPr lang="en-US" altLang="en-US" sz="2800" b="1">
              <a:solidFill>
                <a:prstClr val="black"/>
              </a:solidFill>
              <a:latin typeface="Times New Roman" panose="02020603050405020304" pitchFamily="18" charset="0"/>
            </a:endParaRPr>
          </a:p>
        </p:txBody>
      </p:sp>
      <p:sp>
        <p:nvSpPr>
          <p:cNvPr id="3" name="Rectangle 2"/>
          <p:cNvSpPr/>
          <p:nvPr/>
        </p:nvSpPr>
        <p:spPr>
          <a:xfrm>
            <a:off x="112295" y="1286070"/>
            <a:ext cx="11583836" cy="1200329"/>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a:spAutoFit/>
          </a:bodyPr>
          <a:lstStyle/>
          <a:p>
            <a:r>
              <a:rPr lang="vi-VN" sz="2400">
                <a:latin typeface="Times New Roman" panose="02020603050405020304" pitchFamily="18" charset="0"/>
                <a:cs typeface="Times New Roman" panose="02020603050405020304" pitchFamily="18" charset="0"/>
              </a:rPr>
              <a:t>Trường thực hiện giải pháp sáng tạo theo đăng ký “Nâng cao chất lượng khai thác, sử dụng, bảo quản thiết bị dạy học, đồ dùng đồ chơi, tài liệu tham khảo nhằm thực hiện tốt các hoạt động giáo dục theo quan điểm giáo dục lấy trẻ làm trung tâm”. </a:t>
            </a:r>
            <a:endParaRPr lang="en-US" sz="2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369641" y="2576193"/>
            <a:ext cx="5653207" cy="3970912"/>
          </a:xfrm>
          <a:prstGeom prst="rect">
            <a:avLst/>
          </a:prstGeom>
        </p:spPr>
      </p:pic>
      <p:pic>
        <p:nvPicPr>
          <p:cNvPr id="5" name="Picture 4"/>
          <p:cNvPicPr>
            <a:picLocks noChangeAspect="1"/>
          </p:cNvPicPr>
          <p:nvPr/>
        </p:nvPicPr>
        <p:blipFill>
          <a:blip r:embed="rId4"/>
          <a:stretch>
            <a:fillRect/>
          </a:stretch>
        </p:blipFill>
        <p:spPr>
          <a:xfrm>
            <a:off x="6319190" y="2759418"/>
            <a:ext cx="5604585" cy="3772447"/>
          </a:xfrm>
          <a:prstGeom prst="snip2DiagRect">
            <a:avLst/>
          </a:prstGeom>
          <a:solidFill>
            <a:srgbClr val="FFFFFF">
              <a:shade val="85000"/>
            </a:srgbClr>
          </a:solidFill>
          <a:ln w="88900" cap="sq">
            <a:solidFill>
              <a:schemeClr val="accent4">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478791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2500"/>
                            </p:stCondLst>
                            <p:childTnLst>
                              <p:par>
                                <p:cTn id="13" presetID="16" presetClass="entr" presetSubtype="21"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par>
                          <p:cTn id="16" fill="hold">
                            <p:stCondLst>
                              <p:cond delay="3000"/>
                            </p:stCondLst>
                            <p:childTnLst>
                              <p:par>
                                <p:cTn id="17" presetID="16" presetClass="entr" presetSubtype="2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p:bldP spid="3"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TotalTime>
  <Words>3814</Words>
  <Application>Microsoft Office PowerPoint</Application>
  <PresentationFormat>Widescreen</PresentationFormat>
  <Paragraphs>272</Paragraphs>
  <Slides>50</Slides>
  <Notes>32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50</vt:i4>
      </vt:variant>
    </vt:vector>
  </HeadingPairs>
  <TitlesOfParts>
    <vt:vector size="61" baseType="lpstr">
      <vt:lpstr>Arial</vt:lpstr>
      <vt:lpstr>Calibri</vt:lpstr>
      <vt:lpstr>Calibri Light</vt:lpstr>
      <vt:lpstr>Courier New</vt:lpstr>
      <vt:lpstr>Gill Sans MT</vt:lpstr>
      <vt:lpstr>Symbol</vt:lpstr>
      <vt:lpstr>Times New Roman</vt:lpstr>
      <vt:lpstr>Wingdings 3</vt:lpstr>
      <vt:lpstr>1_Office Theme</vt:lpstr>
      <vt:lpstr>2_Office Theme</vt:lpstr>
      <vt:lpstr>Office Theme</vt:lpstr>
      <vt:lpstr>UBND HUYỆN AN DƯƠNG TRƯỜNG MẦM NON ĐẶNG CƯƠNG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UBND HUYỆN AN DƯƠNG TRƯỜNG MẦM NON ĐẶNG CƯƠNG</dc:title>
  <dc:creator>Hoang Nam</dc:creator>
  <cp:lastModifiedBy>Hoang Nam</cp:lastModifiedBy>
  <cp:revision>143</cp:revision>
  <dcterms:created xsi:type="dcterms:W3CDTF">2022-05-24T15:40:24Z</dcterms:created>
  <dcterms:modified xsi:type="dcterms:W3CDTF">2022-09-26T06:06:58Z</dcterms:modified>
</cp:coreProperties>
</file>