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1258" r:id="rId2"/>
    <p:sldId id="257" r:id="rId3"/>
    <p:sldId id="298" r:id="rId4"/>
    <p:sldId id="301" r:id="rId5"/>
    <p:sldId id="299" r:id="rId6"/>
    <p:sldId id="1260" r:id="rId7"/>
    <p:sldId id="1261" r:id="rId8"/>
    <p:sldId id="295" r:id="rId9"/>
    <p:sldId id="1262" r:id="rId10"/>
    <p:sldId id="303" r:id="rId11"/>
    <p:sldId id="1263" r:id="rId12"/>
    <p:sldId id="1264" r:id="rId13"/>
    <p:sldId id="1265" r:id="rId14"/>
    <p:sldId id="1266" r:id="rId15"/>
    <p:sldId id="1267" r:id="rId16"/>
    <p:sldId id="1268" r:id="rId17"/>
    <p:sldId id="1269" r:id="rId18"/>
    <p:sldId id="1270" r:id="rId19"/>
    <p:sldId id="334" r:id="rId20"/>
    <p:sldId id="1271" r:id="rId21"/>
    <p:sldId id="287" r:id="rId22"/>
    <p:sldId id="277" r:id="rId23"/>
    <p:sldId id="1257" r:id="rId24"/>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CCCC"/>
    <a:srgbClr val="0033CC"/>
    <a:srgbClr val="FFFF00"/>
    <a:srgbClr val="FFFF66"/>
    <a:srgbClr val="FFFF99"/>
    <a:srgbClr val="6600FF"/>
    <a:srgbClr val="FF0000"/>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62" autoAdjust="0"/>
    <p:restoredTop sz="88115" autoAdjust="0"/>
  </p:normalViewPr>
  <p:slideViewPr>
    <p:cSldViewPr snapToGrid="0">
      <p:cViewPr varScale="1">
        <p:scale>
          <a:sx n="69" d="100"/>
          <a:sy n="69" d="100"/>
        </p:scale>
        <p:origin x="546" y="7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9FA8AAA-BCBF-461A-9DEE-E756673FE3F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9CB294CA-0329-42DB-8F2D-00F1AE623DFF}"/>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1BACFA8B-8CEE-4EAD-A4E7-7E73EAA396FF}" type="datetimeFigureOut">
              <a:rPr lang="en-US"/>
              <a:pPr>
                <a:defRPr/>
              </a:pPr>
              <a:t>9/25/2022</a:t>
            </a:fld>
            <a:endParaRPr lang="en-US"/>
          </a:p>
        </p:txBody>
      </p:sp>
      <p:sp>
        <p:nvSpPr>
          <p:cNvPr id="4" name="Slide Image Placeholder 3">
            <a:extLst>
              <a:ext uri="{FF2B5EF4-FFF2-40B4-BE49-F238E27FC236}">
                <a16:creationId xmlns:a16="http://schemas.microsoft.com/office/drawing/2014/main" id="{FE6B2E00-73EE-4E9B-AD43-C464077BBE78}"/>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5ED435A-DE09-4C05-9052-8D9C032FC9DE}"/>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4D7E04B-E5D9-4CFE-9EB1-5900A2B0EBF7}"/>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8CE70F1D-7D68-4F10-BC11-1E7B9EB871DF}"/>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BE76A432-49C2-4D77-9985-417E2F97629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75F3FF1C-A4BD-49CF-8F63-EB5622EEAE1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8627C525-BD3F-481E-A0C5-B68638E92D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148" name="Slide Number Placeholder 3">
            <a:extLst>
              <a:ext uri="{FF2B5EF4-FFF2-40B4-BE49-F238E27FC236}">
                <a16:creationId xmlns:a16="http://schemas.microsoft.com/office/drawing/2014/main" id="{41582174-F1CF-418C-864B-6DEDA15FE8E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D3EB2E6-3F40-4EF8-BD1B-C0EC88CB2784}" type="slidenum">
              <a:rPr lang="en-US" altLang="en-US" smtClean="0"/>
              <a:pPr/>
              <a:t>2</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8FB8E2-B9FE-42A2-8726-E1D183A2F70C}"/>
              </a:ext>
            </a:extLst>
          </p:cNvPr>
          <p:cNvSpPr>
            <a:spLocks noGrp="1"/>
          </p:cNvSpPr>
          <p:nvPr>
            <p:ph type="dt" sz="half" idx="10"/>
          </p:nvPr>
        </p:nvSpPr>
        <p:spPr/>
        <p:txBody>
          <a:bodyPr/>
          <a:lstStyle>
            <a:lvl1pPr>
              <a:defRPr/>
            </a:lvl1pPr>
          </a:lstStyle>
          <a:p>
            <a:pPr>
              <a:defRPr/>
            </a:pPr>
            <a:fld id="{A4F74E5F-56E8-4BEF-BC16-2D2D9EF61D58}" type="datetimeFigureOut">
              <a:rPr lang="en-US"/>
              <a:pPr>
                <a:defRPr/>
              </a:pPr>
              <a:t>9/25/2022</a:t>
            </a:fld>
            <a:endParaRPr lang="en-US"/>
          </a:p>
        </p:txBody>
      </p:sp>
      <p:sp>
        <p:nvSpPr>
          <p:cNvPr id="5" name="Footer Placeholder 4">
            <a:extLst>
              <a:ext uri="{FF2B5EF4-FFF2-40B4-BE49-F238E27FC236}">
                <a16:creationId xmlns:a16="http://schemas.microsoft.com/office/drawing/2014/main" id="{EF6637F0-D8CC-489C-BE35-122D27CE983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7E891BD-D315-4A73-80A4-7558A8D2CEAE}"/>
              </a:ext>
            </a:extLst>
          </p:cNvPr>
          <p:cNvSpPr>
            <a:spLocks noGrp="1"/>
          </p:cNvSpPr>
          <p:nvPr>
            <p:ph type="sldNum" sz="quarter" idx="12"/>
          </p:nvPr>
        </p:nvSpPr>
        <p:spPr/>
        <p:txBody>
          <a:bodyPr/>
          <a:lstStyle>
            <a:lvl1pPr>
              <a:defRPr/>
            </a:lvl1pPr>
          </a:lstStyle>
          <a:p>
            <a:pPr>
              <a:defRPr/>
            </a:pPr>
            <a:fld id="{4CD03955-468F-4758-B45A-FF91E99AA35A}" type="slidenum">
              <a:rPr lang="en-US" altLang="en-US"/>
              <a:pPr>
                <a:defRPr/>
              </a:pPr>
              <a:t>‹#›</a:t>
            </a:fld>
            <a:endParaRPr lang="en-US" altLang="en-US"/>
          </a:p>
        </p:txBody>
      </p:sp>
    </p:spTree>
    <p:extLst>
      <p:ext uri="{BB962C8B-B14F-4D97-AF65-F5344CB8AC3E}">
        <p14:creationId xmlns:p14="http://schemas.microsoft.com/office/powerpoint/2010/main" val="1983203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6C4232-9193-4BB0-ADCA-7729E848DD4D}"/>
              </a:ext>
            </a:extLst>
          </p:cNvPr>
          <p:cNvSpPr>
            <a:spLocks noGrp="1"/>
          </p:cNvSpPr>
          <p:nvPr>
            <p:ph type="dt" sz="half" idx="10"/>
          </p:nvPr>
        </p:nvSpPr>
        <p:spPr/>
        <p:txBody>
          <a:bodyPr/>
          <a:lstStyle>
            <a:lvl1pPr>
              <a:defRPr/>
            </a:lvl1pPr>
          </a:lstStyle>
          <a:p>
            <a:pPr>
              <a:defRPr/>
            </a:pPr>
            <a:fld id="{51D5BC67-CD9D-4C20-80AC-60D156AA80EE}" type="datetimeFigureOut">
              <a:rPr lang="en-US"/>
              <a:pPr>
                <a:defRPr/>
              </a:pPr>
              <a:t>9/25/2022</a:t>
            </a:fld>
            <a:endParaRPr lang="en-US"/>
          </a:p>
        </p:txBody>
      </p:sp>
      <p:sp>
        <p:nvSpPr>
          <p:cNvPr id="5" name="Footer Placeholder 4">
            <a:extLst>
              <a:ext uri="{FF2B5EF4-FFF2-40B4-BE49-F238E27FC236}">
                <a16:creationId xmlns:a16="http://schemas.microsoft.com/office/drawing/2014/main" id="{AEE658EF-62DB-4CB9-8B8F-AA899325038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8C7E1B7-E1BF-485E-AB76-B5DC3D7ABED5}"/>
              </a:ext>
            </a:extLst>
          </p:cNvPr>
          <p:cNvSpPr>
            <a:spLocks noGrp="1"/>
          </p:cNvSpPr>
          <p:nvPr>
            <p:ph type="sldNum" sz="quarter" idx="12"/>
          </p:nvPr>
        </p:nvSpPr>
        <p:spPr/>
        <p:txBody>
          <a:bodyPr/>
          <a:lstStyle>
            <a:lvl1pPr>
              <a:defRPr/>
            </a:lvl1pPr>
          </a:lstStyle>
          <a:p>
            <a:pPr>
              <a:defRPr/>
            </a:pPr>
            <a:fld id="{5D82074A-99D8-442A-AC2A-AEA53F01A9B4}" type="slidenum">
              <a:rPr lang="en-US" altLang="en-US"/>
              <a:pPr>
                <a:defRPr/>
              </a:pPr>
              <a:t>‹#›</a:t>
            </a:fld>
            <a:endParaRPr lang="en-US" altLang="en-US"/>
          </a:p>
        </p:txBody>
      </p:sp>
    </p:spTree>
    <p:extLst>
      <p:ext uri="{BB962C8B-B14F-4D97-AF65-F5344CB8AC3E}">
        <p14:creationId xmlns:p14="http://schemas.microsoft.com/office/powerpoint/2010/main" val="2581576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E4D4B0-BD47-498B-A1FD-DDE68CAEF740}"/>
              </a:ext>
            </a:extLst>
          </p:cNvPr>
          <p:cNvSpPr>
            <a:spLocks noGrp="1"/>
          </p:cNvSpPr>
          <p:nvPr>
            <p:ph type="dt" sz="half" idx="10"/>
          </p:nvPr>
        </p:nvSpPr>
        <p:spPr/>
        <p:txBody>
          <a:bodyPr/>
          <a:lstStyle>
            <a:lvl1pPr>
              <a:defRPr/>
            </a:lvl1pPr>
          </a:lstStyle>
          <a:p>
            <a:pPr>
              <a:defRPr/>
            </a:pPr>
            <a:fld id="{A875B12D-686C-4392-BCBA-2B38B58CE446}" type="datetimeFigureOut">
              <a:rPr lang="en-US"/>
              <a:pPr>
                <a:defRPr/>
              </a:pPr>
              <a:t>9/25/2022</a:t>
            </a:fld>
            <a:endParaRPr lang="en-US"/>
          </a:p>
        </p:txBody>
      </p:sp>
      <p:sp>
        <p:nvSpPr>
          <p:cNvPr id="5" name="Footer Placeholder 4">
            <a:extLst>
              <a:ext uri="{FF2B5EF4-FFF2-40B4-BE49-F238E27FC236}">
                <a16:creationId xmlns:a16="http://schemas.microsoft.com/office/drawing/2014/main" id="{E6FB3D97-63E2-44C7-9157-6DEDE9048CE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6C74BEE-CDD3-4DE8-8481-A7FA6AFDC7C5}"/>
              </a:ext>
            </a:extLst>
          </p:cNvPr>
          <p:cNvSpPr>
            <a:spLocks noGrp="1"/>
          </p:cNvSpPr>
          <p:nvPr>
            <p:ph type="sldNum" sz="quarter" idx="12"/>
          </p:nvPr>
        </p:nvSpPr>
        <p:spPr/>
        <p:txBody>
          <a:bodyPr/>
          <a:lstStyle>
            <a:lvl1pPr>
              <a:defRPr/>
            </a:lvl1pPr>
          </a:lstStyle>
          <a:p>
            <a:pPr>
              <a:defRPr/>
            </a:pPr>
            <a:fld id="{6C4D0A31-9791-439A-847B-5F02FCE8DD5D}" type="slidenum">
              <a:rPr lang="en-US" altLang="en-US"/>
              <a:pPr>
                <a:defRPr/>
              </a:pPr>
              <a:t>‹#›</a:t>
            </a:fld>
            <a:endParaRPr lang="en-US" altLang="en-US"/>
          </a:p>
        </p:txBody>
      </p:sp>
    </p:spTree>
    <p:extLst>
      <p:ext uri="{BB962C8B-B14F-4D97-AF65-F5344CB8AC3E}">
        <p14:creationId xmlns:p14="http://schemas.microsoft.com/office/powerpoint/2010/main" val="493135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83A4E3-AB68-484F-A882-663B8943C35E}"/>
              </a:ext>
            </a:extLst>
          </p:cNvPr>
          <p:cNvSpPr>
            <a:spLocks noGrp="1"/>
          </p:cNvSpPr>
          <p:nvPr>
            <p:ph type="dt" sz="half" idx="10"/>
          </p:nvPr>
        </p:nvSpPr>
        <p:spPr/>
        <p:txBody>
          <a:bodyPr/>
          <a:lstStyle>
            <a:lvl1pPr>
              <a:defRPr/>
            </a:lvl1pPr>
          </a:lstStyle>
          <a:p>
            <a:pPr>
              <a:defRPr/>
            </a:pPr>
            <a:fld id="{15ADDDDA-5631-45B6-B8AB-CB3AFD6E2CC1}" type="datetimeFigureOut">
              <a:rPr lang="en-US"/>
              <a:pPr>
                <a:defRPr/>
              </a:pPr>
              <a:t>9/25/2022</a:t>
            </a:fld>
            <a:endParaRPr lang="en-US"/>
          </a:p>
        </p:txBody>
      </p:sp>
      <p:sp>
        <p:nvSpPr>
          <p:cNvPr id="5" name="Footer Placeholder 4">
            <a:extLst>
              <a:ext uri="{FF2B5EF4-FFF2-40B4-BE49-F238E27FC236}">
                <a16:creationId xmlns:a16="http://schemas.microsoft.com/office/drawing/2014/main" id="{12C3ABDC-CF56-4D65-B674-9CBE1F22DED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53264F1-AFD8-4307-A675-82ACF8D18A65}"/>
              </a:ext>
            </a:extLst>
          </p:cNvPr>
          <p:cNvSpPr>
            <a:spLocks noGrp="1"/>
          </p:cNvSpPr>
          <p:nvPr>
            <p:ph type="sldNum" sz="quarter" idx="12"/>
          </p:nvPr>
        </p:nvSpPr>
        <p:spPr/>
        <p:txBody>
          <a:bodyPr/>
          <a:lstStyle>
            <a:lvl1pPr>
              <a:defRPr/>
            </a:lvl1pPr>
          </a:lstStyle>
          <a:p>
            <a:pPr>
              <a:defRPr/>
            </a:pPr>
            <a:fld id="{5FFA3F15-36FB-474A-860A-C0666F141CF9}" type="slidenum">
              <a:rPr lang="en-US" altLang="en-US"/>
              <a:pPr>
                <a:defRPr/>
              </a:pPr>
              <a:t>‹#›</a:t>
            </a:fld>
            <a:endParaRPr lang="en-US" altLang="en-US"/>
          </a:p>
        </p:txBody>
      </p:sp>
    </p:spTree>
    <p:extLst>
      <p:ext uri="{BB962C8B-B14F-4D97-AF65-F5344CB8AC3E}">
        <p14:creationId xmlns:p14="http://schemas.microsoft.com/office/powerpoint/2010/main" val="2843061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E8764ED-5D23-4CCA-8229-64B1AC20C799}"/>
              </a:ext>
            </a:extLst>
          </p:cNvPr>
          <p:cNvSpPr>
            <a:spLocks noGrp="1"/>
          </p:cNvSpPr>
          <p:nvPr>
            <p:ph type="dt" sz="half" idx="10"/>
          </p:nvPr>
        </p:nvSpPr>
        <p:spPr/>
        <p:txBody>
          <a:bodyPr/>
          <a:lstStyle>
            <a:lvl1pPr>
              <a:defRPr/>
            </a:lvl1pPr>
          </a:lstStyle>
          <a:p>
            <a:pPr>
              <a:defRPr/>
            </a:pPr>
            <a:fld id="{C74CDBEB-AAFB-48FF-A7BF-3ED92739FB84}" type="datetimeFigureOut">
              <a:rPr lang="en-US"/>
              <a:pPr>
                <a:defRPr/>
              </a:pPr>
              <a:t>9/25/2022</a:t>
            </a:fld>
            <a:endParaRPr lang="en-US"/>
          </a:p>
        </p:txBody>
      </p:sp>
      <p:sp>
        <p:nvSpPr>
          <p:cNvPr id="5" name="Footer Placeholder 4">
            <a:extLst>
              <a:ext uri="{FF2B5EF4-FFF2-40B4-BE49-F238E27FC236}">
                <a16:creationId xmlns:a16="http://schemas.microsoft.com/office/drawing/2014/main" id="{6A69D06E-B9C8-4AE2-97EF-8C08953B322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1EA3C6D-0268-43CB-8E17-57F6930AB8F8}"/>
              </a:ext>
            </a:extLst>
          </p:cNvPr>
          <p:cNvSpPr>
            <a:spLocks noGrp="1"/>
          </p:cNvSpPr>
          <p:nvPr>
            <p:ph type="sldNum" sz="quarter" idx="12"/>
          </p:nvPr>
        </p:nvSpPr>
        <p:spPr/>
        <p:txBody>
          <a:bodyPr/>
          <a:lstStyle>
            <a:lvl1pPr>
              <a:defRPr/>
            </a:lvl1pPr>
          </a:lstStyle>
          <a:p>
            <a:pPr>
              <a:defRPr/>
            </a:pPr>
            <a:fld id="{3BE85B66-9BC1-4834-BD18-2165082E12C4}" type="slidenum">
              <a:rPr lang="en-US" altLang="en-US"/>
              <a:pPr>
                <a:defRPr/>
              </a:pPr>
              <a:t>‹#›</a:t>
            </a:fld>
            <a:endParaRPr lang="en-US" altLang="en-US"/>
          </a:p>
        </p:txBody>
      </p:sp>
    </p:spTree>
    <p:extLst>
      <p:ext uri="{BB962C8B-B14F-4D97-AF65-F5344CB8AC3E}">
        <p14:creationId xmlns:p14="http://schemas.microsoft.com/office/powerpoint/2010/main" val="3511160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7FF4004-E965-47D7-AEEA-2ED16EBDFDFA}"/>
              </a:ext>
            </a:extLst>
          </p:cNvPr>
          <p:cNvSpPr>
            <a:spLocks noGrp="1"/>
          </p:cNvSpPr>
          <p:nvPr>
            <p:ph type="dt" sz="half" idx="10"/>
          </p:nvPr>
        </p:nvSpPr>
        <p:spPr/>
        <p:txBody>
          <a:bodyPr/>
          <a:lstStyle>
            <a:lvl1pPr>
              <a:defRPr/>
            </a:lvl1pPr>
          </a:lstStyle>
          <a:p>
            <a:pPr>
              <a:defRPr/>
            </a:pPr>
            <a:fld id="{D1F34EA9-6B41-46FA-9C20-C6661C7088DD}" type="datetimeFigureOut">
              <a:rPr lang="en-US"/>
              <a:pPr>
                <a:defRPr/>
              </a:pPr>
              <a:t>9/25/2022</a:t>
            </a:fld>
            <a:endParaRPr lang="en-US"/>
          </a:p>
        </p:txBody>
      </p:sp>
      <p:sp>
        <p:nvSpPr>
          <p:cNvPr id="6" name="Footer Placeholder 4">
            <a:extLst>
              <a:ext uri="{FF2B5EF4-FFF2-40B4-BE49-F238E27FC236}">
                <a16:creationId xmlns:a16="http://schemas.microsoft.com/office/drawing/2014/main" id="{57967F86-1063-4A44-A676-13779B64252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89FBC7D-30C3-4B2F-8E46-E81853DFFBDB}"/>
              </a:ext>
            </a:extLst>
          </p:cNvPr>
          <p:cNvSpPr>
            <a:spLocks noGrp="1"/>
          </p:cNvSpPr>
          <p:nvPr>
            <p:ph type="sldNum" sz="quarter" idx="12"/>
          </p:nvPr>
        </p:nvSpPr>
        <p:spPr/>
        <p:txBody>
          <a:bodyPr/>
          <a:lstStyle>
            <a:lvl1pPr>
              <a:defRPr/>
            </a:lvl1pPr>
          </a:lstStyle>
          <a:p>
            <a:pPr>
              <a:defRPr/>
            </a:pPr>
            <a:fld id="{455A8EB9-162E-48F1-83AF-AEFFC8594414}" type="slidenum">
              <a:rPr lang="en-US" altLang="en-US"/>
              <a:pPr>
                <a:defRPr/>
              </a:pPr>
              <a:t>‹#›</a:t>
            </a:fld>
            <a:endParaRPr lang="en-US" altLang="en-US"/>
          </a:p>
        </p:txBody>
      </p:sp>
    </p:spTree>
    <p:extLst>
      <p:ext uri="{BB962C8B-B14F-4D97-AF65-F5344CB8AC3E}">
        <p14:creationId xmlns:p14="http://schemas.microsoft.com/office/powerpoint/2010/main" val="1761837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0A28907-4711-4123-BC6D-594EED448DC8}"/>
              </a:ext>
            </a:extLst>
          </p:cNvPr>
          <p:cNvSpPr>
            <a:spLocks noGrp="1"/>
          </p:cNvSpPr>
          <p:nvPr>
            <p:ph type="dt" sz="half" idx="10"/>
          </p:nvPr>
        </p:nvSpPr>
        <p:spPr/>
        <p:txBody>
          <a:bodyPr/>
          <a:lstStyle>
            <a:lvl1pPr>
              <a:defRPr/>
            </a:lvl1pPr>
          </a:lstStyle>
          <a:p>
            <a:pPr>
              <a:defRPr/>
            </a:pPr>
            <a:fld id="{FE347DA5-4940-4352-94A0-988E8688CC32}" type="datetimeFigureOut">
              <a:rPr lang="en-US"/>
              <a:pPr>
                <a:defRPr/>
              </a:pPr>
              <a:t>9/25/2022</a:t>
            </a:fld>
            <a:endParaRPr lang="en-US"/>
          </a:p>
        </p:txBody>
      </p:sp>
      <p:sp>
        <p:nvSpPr>
          <p:cNvPr id="8" name="Footer Placeholder 4">
            <a:extLst>
              <a:ext uri="{FF2B5EF4-FFF2-40B4-BE49-F238E27FC236}">
                <a16:creationId xmlns:a16="http://schemas.microsoft.com/office/drawing/2014/main" id="{71EF4049-B0AD-469B-8F92-7EC27A9BC43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CB31D29-0801-431A-B2BD-24981C117CC6}"/>
              </a:ext>
            </a:extLst>
          </p:cNvPr>
          <p:cNvSpPr>
            <a:spLocks noGrp="1"/>
          </p:cNvSpPr>
          <p:nvPr>
            <p:ph type="sldNum" sz="quarter" idx="12"/>
          </p:nvPr>
        </p:nvSpPr>
        <p:spPr/>
        <p:txBody>
          <a:bodyPr/>
          <a:lstStyle>
            <a:lvl1pPr>
              <a:defRPr/>
            </a:lvl1pPr>
          </a:lstStyle>
          <a:p>
            <a:pPr>
              <a:defRPr/>
            </a:pPr>
            <a:fld id="{102D0FF8-DB68-4CA7-859F-3221B9244D8C}" type="slidenum">
              <a:rPr lang="en-US" altLang="en-US"/>
              <a:pPr>
                <a:defRPr/>
              </a:pPr>
              <a:t>‹#›</a:t>
            </a:fld>
            <a:endParaRPr lang="en-US" altLang="en-US"/>
          </a:p>
        </p:txBody>
      </p:sp>
    </p:spTree>
    <p:extLst>
      <p:ext uri="{BB962C8B-B14F-4D97-AF65-F5344CB8AC3E}">
        <p14:creationId xmlns:p14="http://schemas.microsoft.com/office/powerpoint/2010/main" val="613605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D3C4D40-F2DB-40BB-9984-BC32B879555C}"/>
              </a:ext>
            </a:extLst>
          </p:cNvPr>
          <p:cNvSpPr>
            <a:spLocks noGrp="1"/>
          </p:cNvSpPr>
          <p:nvPr>
            <p:ph type="dt" sz="half" idx="10"/>
          </p:nvPr>
        </p:nvSpPr>
        <p:spPr/>
        <p:txBody>
          <a:bodyPr/>
          <a:lstStyle>
            <a:lvl1pPr>
              <a:defRPr/>
            </a:lvl1pPr>
          </a:lstStyle>
          <a:p>
            <a:pPr>
              <a:defRPr/>
            </a:pPr>
            <a:fld id="{1A83DB6D-0785-47E3-9AE2-0A9D43B6E692}" type="datetimeFigureOut">
              <a:rPr lang="en-US"/>
              <a:pPr>
                <a:defRPr/>
              </a:pPr>
              <a:t>9/25/2022</a:t>
            </a:fld>
            <a:endParaRPr lang="en-US"/>
          </a:p>
        </p:txBody>
      </p:sp>
      <p:sp>
        <p:nvSpPr>
          <p:cNvPr id="4" name="Footer Placeholder 4">
            <a:extLst>
              <a:ext uri="{FF2B5EF4-FFF2-40B4-BE49-F238E27FC236}">
                <a16:creationId xmlns:a16="http://schemas.microsoft.com/office/drawing/2014/main" id="{6A172D2D-3C6B-4642-95FE-552ECA262AE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F6D22EB-FEE2-4BCA-AB17-034ECAAD691D}"/>
              </a:ext>
            </a:extLst>
          </p:cNvPr>
          <p:cNvSpPr>
            <a:spLocks noGrp="1"/>
          </p:cNvSpPr>
          <p:nvPr>
            <p:ph type="sldNum" sz="quarter" idx="12"/>
          </p:nvPr>
        </p:nvSpPr>
        <p:spPr/>
        <p:txBody>
          <a:bodyPr/>
          <a:lstStyle>
            <a:lvl1pPr>
              <a:defRPr/>
            </a:lvl1pPr>
          </a:lstStyle>
          <a:p>
            <a:pPr>
              <a:defRPr/>
            </a:pPr>
            <a:fld id="{AAF82E1D-E89B-4F58-9312-BC410F3DEC14}" type="slidenum">
              <a:rPr lang="en-US" altLang="en-US"/>
              <a:pPr>
                <a:defRPr/>
              </a:pPr>
              <a:t>‹#›</a:t>
            </a:fld>
            <a:endParaRPr lang="en-US" altLang="en-US"/>
          </a:p>
        </p:txBody>
      </p:sp>
    </p:spTree>
    <p:extLst>
      <p:ext uri="{BB962C8B-B14F-4D97-AF65-F5344CB8AC3E}">
        <p14:creationId xmlns:p14="http://schemas.microsoft.com/office/powerpoint/2010/main" val="958033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CA2969F-AA96-4FE4-9BB0-B81028C0F99B}"/>
              </a:ext>
            </a:extLst>
          </p:cNvPr>
          <p:cNvSpPr>
            <a:spLocks noGrp="1"/>
          </p:cNvSpPr>
          <p:nvPr>
            <p:ph type="dt" sz="half" idx="10"/>
          </p:nvPr>
        </p:nvSpPr>
        <p:spPr/>
        <p:txBody>
          <a:bodyPr/>
          <a:lstStyle>
            <a:lvl1pPr>
              <a:defRPr/>
            </a:lvl1pPr>
          </a:lstStyle>
          <a:p>
            <a:pPr>
              <a:defRPr/>
            </a:pPr>
            <a:fld id="{E12ADA18-E419-4E33-97ED-39F28E495CFD}" type="datetimeFigureOut">
              <a:rPr lang="en-US"/>
              <a:pPr>
                <a:defRPr/>
              </a:pPr>
              <a:t>9/25/2022</a:t>
            </a:fld>
            <a:endParaRPr lang="en-US"/>
          </a:p>
        </p:txBody>
      </p:sp>
      <p:sp>
        <p:nvSpPr>
          <p:cNvPr id="3" name="Footer Placeholder 4">
            <a:extLst>
              <a:ext uri="{FF2B5EF4-FFF2-40B4-BE49-F238E27FC236}">
                <a16:creationId xmlns:a16="http://schemas.microsoft.com/office/drawing/2014/main" id="{AC00ACEC-2582-4D50-B0A7-6F5685BCC11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12423A2-AC73-411F-B432-7839424AC289}"/>
              </a:ext>
            </a:extLst>
          </p:cNvPr>
          <p:cNvSpPr>
            <a:spLocks noGrp="1"/>
          </p:cNvSpPr>
          <p:nvPr>
            <p:ph type="sldNum" sz="quarter" idx="12"/>
          </p:nvPr>
        </p:nvSpPr>
        <p:spPr/>
        <p:txBody>
          <a:bodyPr/>
          <a:lstStyle>
            <a:lvl1pPr>
              <a:defRPr/>
            </a:lvl1pPr>
          </a:lstStyle>
          <a:p>
            <a:pPr>
              <a:defRPr/>
            </a:pPr>
            <a:fld id="{7637385B-1C5E-472F-B0CF-EE194FB6F9DF}" type="slidenum">
              <a:rPr lang="en-US" altLang="en-US"/>
              <a:pPr>
                <a:defRPr/>
              </a:pPr>
              <a:t>‹#›</a:t>
            </a:fld>
            <a:endParaRPr lang="en-US" altLang="en-US"/>
          </a:p>
        </p:txBody>
      </p:sp>
    </p:spTree>
    <p:extLst>
      <p:ext uri="{BB962C8B-B14F-4D97-AF65-F5344CB8AC3E}">
        <p14:creationId xmlns:p14="http://schemas.microsoft.com/office/powerpoint/2010/main" val="2035175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0E9E3F43-C0B1-4A5A-B92C-766830945704}"/>
              </a:ext>
            </a:extLst>
          </p:cNvPr>
          <p:cNvSpPr>
            <a:spLocks noGrp="1"/>
          </p:cNvSpPr>
          <p:nvPr>
            <p:ph type="dt" sz="half" idx="10"/>
          </p:nvPr>
        </p:nvSpPr>
        <p:spPr/>
        <p:txBody>
          <a:bodyPr/>
          <a:lstStyle>
            <a:lvl1pPr>
              <a:defRPr/>
            </a:lvl1pPr>
          </a:lstStyle>
          <a:p>
            <a:pPr>
              <a:defRPr/>
            </a:pPr>
            <a:fld id="{B7D18781-79C6-4530-B17D-C63DF2577531}" type="datetimeFigureOut">
              <a:rPr lang="en-US"/>
              <a:pPr>
                <a:defRPr/>
              </a:pPr>
              <a:t>9/25/2022</a:t>
            </a:fld>
            <a:endParaRPr lang="en-US"/>
          </a:p>
        </p:txBody>
      </p:sp>
      <p:sp>
        <p:nvSpPr>
          <p:cNvPr id="6" name="Footer Placeholder 4">
            <a:extLst>
              <a:ext uri="{FF2B5EF4-FFF2-40B4-BE49-F238E27FC236}">
                <a16:creationId xmlns:a16="http://schemas.microsoft.com/office/drawing/2014/main" id="{A17EA1A1-E445-484A-84EA-0BBDBACE367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A0AF7E0-5714-47CC-BA37-D2F170026DDD}"/>
              </a:ext>
            </a:extLst>
          </p:cNvPr>
          <p:cNvSpPr>
            <a:spLocks noGrp="1"/>
          </p:cNvSpPr>
          <p:nvPr>
            <p:ph type="sldNum" sz="quarter" idx="12"/>
          </p:nvPr>
        </p:nvSpPr>
        <p:spPr/>
        <p:txBody>
          <a:bodyPr/>
          <a:lstStyle>
            <a:lvl1pPr>
              <a:defRPr/>
            </a:lvl1pPr>
          </a:lstStyle>
          <a:p>
            <a:pPr>
              <a:defRPr/>
            </a:pPr>
            <a:fld id="{C1D867FE-FF19-44A8-A4D7-66605A9FA048}" type="slidenum">
              <a:rPr lang="en-US" altLang="en-US"/>
              <a:pPr>
                <a:defRPr/>
              </a:pPr>
              <a:t>‹#›</a:t>
            </a:fld>
            <a:endParaRPr lang="en-US" altLang="en-US"/>
          </a:p>
        </p:txBody>
      </p:sp>
    </p:spTree>
    <p:extLst>
      <p:ext uri="{BB962C8B-B14F-4D97-AF65-F5344CB8AC3E}">
        <p14:creationId xmlns:p14="http://schemas.microsoft.com/office/powerpoint/2010/main" val="764133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3D98E435-6911-473C-B182-ACF7810286A4}"/>
              </a:ext>
            </a:extLst>
          </p:cNvPr>
          <p:cNvSpPr>
            <a:spLocks noGrp="1"/>
          </p:cNvSpPr>
          <p:nvPr>
            <p:ph type="dt" sz="half" idx="10"/>
          </p:nvPr>
        </p:nvSpPr>
        <p:spPr/>
        <p:txBody>
          <a:bodyPr/>
          <a:lstStyle>
            <a:lvl1pPr>
              <a:defRPr/>
            </a:lvl1pPr>
          </a:lstStyle>
          <a:p>
            <a:pPr>
              <a:defRPr/>
            </a:pPr>
            <a:fld id="{E24C1D31-4C03-4CC3-9FD6-E10FC66A81FA}" type="datetimeFigureOut">
              <a:rPr lang="en-US"/>
              <a:pPr>
                <a:defRPr/>
              </a:pPr>
              <a:t>9/25/2022</a:t>
            </a:fld>
            <a:endParaRPr lang="en-US"/>
          </a:p>
        </p:txBody>
      </p:sp>
      <p:sp>
        <p:nvSpPr>
          <p:cNvPr id="6" name="Footer Placeholder 4">
            <a:extLst>
              <a:ext uri="{FF2B5EF4-FFF2-40B4-BE49-F238E27FC236}">
                <a16:creationId xmlns:a16="http://schemas.microsoft.com/office/drawing/2014/main" id="{D711CAA9-842F-40F3-93D3-91A067FBA07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4B5CB4F-7DC8-4340-B377-583898B92BD1}"/>
              </a:ext>
            </a:extLst>
          </p:cNvPr>
          <p:cNvSpPr>
            <a:spLocks noGrp="1"/>
          </p:cNvSpPr>
          <p:nvPr>
            <p:ph type="sldNum" sz="quarter" idx="12"/>
          </p:nvPr>
        </p:nvSpPr>
        <p:spPr/>
        <p:txBody>
          <a:bodyPr/>
          <a:lstStyle>
            <a:lvl1pPr>
              <a:defRPr/>
            </a:lvl1pPr>
          </a:lstStyle>
          <a:p>
            <a:pPr>
              <a:defRPr/>
            </a:pPr>
            <a:fld id="{2B330CC3-9092-4C02-B154-349E034605B3}" type="slidenum">
              <a:rPr lang="en-US" altLang="en-US"/>
              <a:pPr>
                <a:defRPr/>
              </a:pPr>
              <a:t>‹#›</a:t>
            </a:fld>
            <a:endParaRPr lang="en-US" altLang="en-US"/>
          </a:p>
        </p:txBody>
      </p:sp>
    </p:spTree>
    <p:extLst>
      <p:ext uri="{BB962C8B-B14F-4D97-AF65-F5344CB8AC3E}">
        <p14:creationId xmlns:p14="http://schemas.microsoft.com/office/powerpoint/2010/main" val="2461269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69B5570-88FF-478F-BDAB-07240B7F237E}"/>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5FD35816-2860-4AD8-8ED7-55A5D2501022}"/>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A1472C7-8A66-4037-930E-78B23DD051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4BF519A4-CD70-44E0-9B49-3BB3FC047C37}" type="datetimeFigureOut">
              <a:rPr lang="en-US"/>
              <a:pPr>
                <a:defRPr/>
              </a:pPr>
              <a:t>9/25/2022</a:t>
            </a:fld>
            <a:endParaRPr lang="en-US"/>
          </a:p>
        </p:txBody>
      </p:sp>
      <p:sp>
        <p:nvSpPr>
          <p:cNvPr id="5" name="Footer Placeholder 4">
            <a:extLst>
              <a:ext uri="{FF2B5EF4-FFF2-40B4-BE49-F238E27FC236}">
                <a16:creationId xmlns:a16="http://schemas.microsoft.com/office/drawing/2014/main" id="{0C3D5F6F-E84F-4D28-B8F1-00FCE6C5B8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684FBA40-76E2-44FF-B4EA-D20F14CE58A0}"/>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8B747440-D9B0-48BB-8C66-A8EC362C25E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7823" y="-272412"/>
            <a:ext cx="12054177" cy="7356764"/>
            <a:chOff x="-161638" y="-121163"/>
            <a:chExt cx="13229189" cy="6881213"/>
          </a:xfrm>
        </p:grpSpPr>
        <p:pic>
          <p:nvPicPr>
            <p:cNvPr id="3074" name="Picture 2" descr="50+ hình nền powerpoint cho trẻ mầm mon đẹp, dễ thương"/>
            <p:cNvPicPr>
              <a:picLocks noChangeAspect="1" noChangeArrowheads="1"/>
            </p:cNvPicPr>
            <p:nvPr/>
          </p:nvPicPr>
          <p:blipFill rotWithShape="1">
            <a:blip r:embed="rId2">
              <a:extLst>
                <a:ext uri="{28A0092B-C50C-407E-A947-70E740481C1C}">
                  <a14:useLocalDpi xmlns:a14="http://schemas.microsoft.com/office/drawing/2010/main" val="0"/>
                </a:ext>
              </a:extLst>
            </a:blip>
            <a:srcRect t="5156"/>
            <a:stretch/>
          </p:blipFill>
          <p:spPr bwMode="auto">
            <a:xfrm>
              <a:off x="-161638" y="-121163"/>
              <a:ext cx="13229189" cy="68812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5">
              <a:extLst>
                <a:ext uri="{FF2B5EF4-FFF2-40B4-BE49-F238E27FC236}">
                  <a16:creationId xmlns:a16="http://schemas.microsoft.com/office/drawing/2014/main" id="{A78B75EE-4192-4CB8-A623-0948067C43F0}"/>
                </a:ext>
              </a:extLst>
            </p:cNvPr>
            <p:cNvSpPr txBox="1">
              <a:spLocks noChangeArrowheads="1"/>
            </p:cNvSpPr>
            <p:nvPr/>
          </p:nvSpPr>
          <p:spPr bwMode="auto">
            <a:xfrm>
              <a:off x="1379105" y="526462"/>
              <a:ext cx="9839325" cy="690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100" b="1">
                  <a:solidFill>
                    <a:srgbClr val="FFFF00"/>
                  </a:solidFill>
                  <a:latin typeface="Times New Roman" panose="02020603050405020304" pitchFamily="18" charset="0"/>
                  <a:cs typeface="Times New Roman" panose="02020603050405020304" pitchFamily="18" charset="0"/>
                </a:rPr>
                <a:t>PHÒNG GIÁO DỤC VÀ ĐÀO TẠO HUYỆN AN DƯƠNG</a:t>
              </a:r>
            </a:p>
            <a:p>
              <a:pPr algn="ctr" eaLnBrk="1" hangingPunct="1">
                <a:lnSpc>
                  <a:spcPct val="100000"/>
                </a:lnSpc>
                <a:spcBef>
                  <a:spcPct val="0"/>
                </a:spcBef>
                <a:buFontTx/>
                <a:buNone/>
              </a:pPr>
              <a:r>
                <a:rPr lang="en-US" altLang="en-US" sz="2100" b="1">
                  <a:solidFill>
                    <a:srgbClr val="FFFF00"/>
                  </a:solidFill>
                  <a:latin typeface="Times New Roman" panose="02020603050405020304" pitchFamily="18" charset="0"/>
                  <a:cs typeface="Times New Roman" panose="02020603050405020304" pitchFamily="18" charset="0"/>
                </a:rPr>
                <a:t>TRƯỜNG MẦM NON </a:t>
              </a:r>
              <a:r>
                <a:rPr lang="en-US" altLang="en-US" sz="2100" b="1" smtClean="0">
                  <a:solidFill>
                    <a:srgbClr val="FFFF00"/>
                  </a:solidFill>
                  <a:latin typeface="Times New Roman" panose="02020603050405020304" pitchFamily="18" charset="0"/>
                  <a:cs typeface="Times New Roman" panose="02020603050405020304" pitchFamily="18" charset="0"/>
                </a:rPr>
                <a:t>ĐẶNG CƯƠNG</a:t>
              </a:r>
              <a:endParaRPr lang="en-US" altLang="en-US" sz="2100" b="1">
                <a:solidFill>
                  <a:srgbClr val="FFFF00"/>
                </a:solidFill>
                <a:latin typeface="Times New Roman" panose="02020603050405020304" pitchFamily="18" charset="0"/>
                <a:cs typeface="Times New Roman" panose="02020603050405020304" pitchFamily="18" charset="0"/>
              </a:endParaRPr>
            </a:p>
          </p:txBody>
        </p:sp>
      </p:grpSp>
      <p:sp>
        <p:nvSpPr>
          <p:cNvPr id="6" name="TextBox 7">
            <a:extLst>
              <a:ext uri="{FF2B5EF4-FFF2-40B4-BE49-F238E27FC236}">
                <a16:creationId xmlns:a16="http://schemas.microsoft.com/office/drawing/2014/main" id="{3D874C68-CEC9-4B3B-8594-E82DE979E443}"/>
              </a:ext>
            </a:extLst>
          </p:cNvPr>
          <p:cNvSpPr txBox="1">
            <a:spLocks noChangeArrowheads="1"/>
          </p:cNvSpPr>
          <p:nvPr/>
        </p:nvSpPr>
        <p:spPr bwMode="auto">
          <a:xfrm>
            <a:off x="3530455" y="1560558"/>
            <a:ext cx="49879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b="1" smtClean="0">
                <a:solidFill>
                  <a:srgbClr val="FFFF00"/>
                </a:solidFill>
                <a:latin typeface="Times New Roman" panose="02020603050405020304" pitchFamily="18" charset="0"/>
                <a:cs typeface="Times New Roman" panose="02020603050405020304" pitchFamily="18" charset="0"/>
              </a:rPr>
              <a:t>THAM LUẬN </a:t>
            </a:r>
            <a:endParaRPr lang="en-US" altLang="en-US" b="1">
              <a:solidFill>
                <a:srgbClr val="FFFF00"/>
              </a:solidFill>
              <a:latin typeface="Times New Roman" panose="02020603050405020304" pitchFamily="18" charset="0"/>
              <a:cs typeface="Times New Roman" panose="02020603050405020304" pitchFamily="18" charset="0"/>
            </a:endParaRPr>
          </a:p>
        </p:txBody>
      </p:sp>
      <p:sp>
        <p:nvSpPr>
          <p:cNvPr id="7" name="TextBox 5">
            <a:extLst>
              <a:ext uri="{FF2B5EF4-FFF2-40B4-BE49-F238E27FC236}">
                <a16:creationId xmlns:a16="http://schemas.microsoft.com/office/drawing/2014/main" id="{AFB37C27-0F75-45E3-95C9-ABDDBA2616A4}"/>
              </a:ext>
            </a:extLst>
          </p:cNvPr>
          <p:cNvSpPr txBox="1">
            <a:spLocks noChangeArrowheads="1"/>
          </p:cNvSpPr>
          <p:nvPr/>
        </p:nvSpPr>
        <p:spPr bwMode="auto">
          <a:xfrm>
            <a:off x="1404648" y="2324648"/>
            <a:ext cx="9043987" cy="1081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20000"/>
              </a:lnSpc>
              <a:spcBef>
                <a:spcPct val="0"/>
              </a:spcBef>
              <a:buFontTx/>
              <a:buNone/>
            </a:pPr>
            <a:r>
              <a:rPr lang="en-US" altLang="en-US" sz="2600" b="1" smtClean="0">
                <a:solidFill>
                  <a:srgbClr val="FFFF00"/>
                </a:solidFill>
                <a:latin typeface="Times New Roman" panose="02020603050405020304" pitchFamily="18" charset="0"/>
                <a:cs typeface="Times New Roman" panose="02020603050405020304" pitchFamily="18" charset="0"/>
              </a:rPr>
              <a:t>“</a:t>
            </a:r>
            <a:r>
              <a:rPr lang="en-US" b="1" i="1">
                <a:solidFill>
                  <a:srgbClr val="FFFF00"/>
                </a:solidFill>
                <a:latin typeface="Times New Roman" panose="02020603050405020304" pitchFamily="18" charset="0"/>
                <a:cs typeface="Times New Roman" panose="02020603050405020304" pitchFamily="18" charset="0"/>
              </a:rPr>
              <a:t>Thực hiện chuyển đổi số, ứng dụng công nghệ thông tin trong hoạt động lập kế hoạch và giáo dục trẻ</a:t>
            </a:r>
            <a:r>
              <a:rPr lang="en-US" altLang="en-US" sz="2600" b="1" smtClean="0">
                <a:solidFill>
                  <a:srgbClr val="FFFF00"/>
                </a:solidFill>
                <a:latin typeface="Times New Roman" panose="02020603050405020304" pitchFamily="18" charset="0"/>
                <a:cs typeface="Times New Roman" panose="02020603050405020304" pitchFamily="18" charset="0"/>
              </a:rPr>
              <a:t>”.</a:t>
            </a:r>
            <a:endParaRPr lang="en-US" altLang="en-US" sz="2600" b="1">
              <a:solidFill>
                <a:srgbClr val="FFFF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4898726E-6A86-41AD-A3E3-F7F84E2EDF74}"/>
              </a:ext>
            </a:extLst>
          </p:cNvPr>
          <p:cNvSpPr txBox="1">
            <a:spLocks noChangeArrowheads="1"/>
          </p:cNvSpPr>
          <p:nvPr/>
        </p:nvSpPr>
        <p:spPr bwMode="auto">
          <a:xfrm>
            <a:off x="3431886" y="4735674"/>
            <a:ext cx="498951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600" b="1" smtClean="0">
                <a:solidFill>
                  <a:srgbClr val="FFFF00"/>
                </a:solidFill>
                <a:latin typeface="Times New Roman" panose="02020603050405020304" pitchFamily="18" charset="0"/>
                <a:cs typeface="Times New Roman" panose="02020603050405020304" pitchFamily="18" charset="0"/>
              </a:rPr>
              <a:t>Giáo viên: Nguyễn Thị Thơm</a:t>
            </a:r>
            <a:endParaRPr lang="en-US" altLang="en-US" sz="2600" b="1">
              <a:solidFill>
                <a:srgbClr val="FFFF00"/>
              </a:solidFill>
              <a:latin typeface="Times New Roman" panose="02020603050405020304" pitchFamily="18" charset="0"/>
              <a:cs typeface="Times New Roman" panose="02020603050405020304" pitchFamily="18" charset="0"/>
            </a:endParaRPr>
          </a:p>
        </p:txBody>
      </p:sp>
      <p:sp>
        <p:nvSpPr>
          <p:cNvPr id="9" name="TextBox 7">
            <a:extLst>
              <a:ext uri="{FF2B5EF4-FFF2-40B4-BE49-F238E27FC236}">
                <a16:creationId xmlns:a16="http://schemas.microsoft.com/office/drawing/2014/main" id="{414BD61F-134B-48FA-B2DA-66EBC8507E1C}"/>
              </a:ext>
            </a:extLst>
          </p:cNvPr>
          <p:cNvSpPr txBox="1">
            <a:spLocks noChangeArrowheads="1"/>
          </p:cNvSpPr>
          <p:nvPr/>
        </p:nvSpPr>
        <p:spPr bwMode="auto">
          <a:xfrm>
            <a:off x="3273425" y="5468014"/>
            <a:ext cx="4989513"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600" b="1" i="1">
                <a:solidFill>
                  <a:srgbClr val="FFFF00"/>
                </a:solidFill>
                <a:latin typeface="Times New Roman" panose="02020603050405020304" pitchFamily="18" charset="0"/>
                <a:cs typeface="Times New Roman" panose="02020603050405020304" pitchFamily="18" charset="0"/>
              </a:rPr>
              <a:t>Năm học </a:t>
            </a:r>
            <a:r>
              <a:rPr lang="en-US" altLang="en-US" sz="2600" b="1" i="1" smtClean="0">
                <a:solidFill>
                  <a:srgbClr val="FFFF00"/>
                </a:solidFill>
                <a:latin typeface="Times New Roman" panose="02020603050405020304" pitchFamily="18" charset="0"/>
                <a:cs typeface="Times New Roman" panose="02020603050405020304" pitchFamily="18" charset="0"/>
              </a:rPr>
              <a:t>2022 </a:t>
            </a:r>
            <a:r>
              <a:rPr lang="en-US" altLang="en-US" sz="2600" b="1" i="1">
                <a:solidFill>
                  <a:srgbClr val="FFFF00"/>
                </a:solidFill>
                <a:latin typeface="Times New Roman" panose="02020603050405020304" pitchFamily="18" charset="0"/>
                <a:cs typeface="Times New Roman" panose="02020603050405020304" pitchFamily="18" charset="0"/>
              </a:rPr>
              <a:t>- </a:t>
            </a:r>
            <a:r>
              <a:rPr lang="en-US" altLang="en-US" sz="2600" b="1" i="1" smtClean="0">
                <a:solidFill>
                  <a:srgbClr val="FFFF00"/>
                </a:solidFill>
                <a:latin typeface="Times New Roman" panose="02020603050405020304" pitchFamily="18" charset="0"/>
                <a:cs typeface="Times New Roman" panose="02020603050405020304" pitchFamily="18" charset="0"/>
              </a:rPr>
              <a:t>2023</a:t>
            </a:r>
            <a:endParaRPr lang="en-US" altLang="en-US" sz="2600" b="1" i="1">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092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3314" name="图片 4">
            <a:extLst>
              <a:ext uri="{FF2B5EF4-FFF2-40B4-BE49-F238E27FC236}">
                <a16:creationId xmlns:a16="http://schemas.microsoft.com/office/drawing/2014/main" id="{147A0B4C-254C-4A92-9AB3-569C471EE6F5}"/>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4021138"/>
            <a:ext cx="2208213" cy="2751137"/>
          </a:xfrm>
        </p:spPr>
      </p:pic>
      <p:sp>
        <p:nvSpPr>
          <p:cNvPr id="9" name="Flowchart: Alternate Process 8">
            <a:extLst>
              <a:ext uri="{FF2B5EF4-FFF2-40B4-BE49-F238E27FC236}">
                <a16:creationId xmlns:a16="http://schemas.microsoft.com/office/drawing/2014/main" id="{DE571569-222E-4E82-88F4-80B17A4ED031}"/>
              </a:ext>
            </a:extLst>
          </p:cNvPr>
          <p:cNvSpPr/>
          <p:nvPr/>
        </p:nvSpPr>
        <p:spPr>
          <a:xfrm>
            <a:off x="138912" y="153988"/>
            <a:ext cx="11791149" cy="903288"/>
          </a:xfrm>
          <a:prstGeom prst="flowChartAlternateProcess">
            <a:avLst/>
          </a:prstGeom>
          <a:solidFill>
            <a:srgbClr val="FFFF66"/>
          </a:solidFill>
        </p:spPr>
        <p:style>
          <a:lnRef idx="1">
            <a:schemeClr val="accent6"/>
          </a:lnRef>
          <a:fillRef idx="2">
            <a:schemeClr val="accent6"/>
          </a:fillRef>
          <a:effectRef idx="1">
            <a:schemeClr val="accent6"/>
          </a:effectRef>
          <a:fontRef idx="minor">
            <a:schemeClr val="dk1"/>
          </a:fontRef>
        </p:style>
        <p:txBody>
          <a:bodyPr anchor="ctr"/>
          <a:lstStyle>
            <a:lvl1pPr indent="4445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n-US" sz="2400" b="1" smtClean="0">
              <a:latin typeface="Times New Roman" panose="02020603050405020304" pitchFamily="18" charset="0"/>
              <a:cs typeface="Times New Roman" panose="02020603050405020304" pitchFamily="18" charset="0"/>
            </a:endParaRPr>
          </a:p>
          <a:p>
            <a:r>
              <a:rPr lang="en-US" sz="2400" b="1" smtClean="0">
                <a:latin typeface="Times New Roman" panose="02020603050405020304" pitchFamily="18" charset="0"/>
                <a:cs typeface="Times New Roman" panose="02020603050405020304" pitchFamily="18" charset="0"/>
              </a:rPr>
              <a:t>Giải </a:t>
            </a:r>
            <a:r>
              <a:rPr lang="en-US" sz="2400" b="1">
                <a:latin typeface="Times New Roman" panose="02020603050405020304" pitchFamily="18" charset="0"/>
                <a:cs typeface="Times New Roman" panose="02020603050405020304" pitchFamily="18" charset="0"/>
              </a:rPr>
              <a:t>pháp 1: Nâng cao kỹ năng sử dụng phần mềm trong quản lý dữ liệu; ứng dụng </a:t>
            </a:r>
            <a:r>
              <a:rPr lang="en-US" sz="2400" b="1" smtClean="0">
                <a:latin typeface="Times New Roman" panose="02020603050405020304" pitchFamily="18" charset="0"/>
                <a:cs typeface="Times New Roman" panose="02020603050405020304" pitchFamily="18" charset="0"/>
              </a:rPr>
              <a:t>CNTT trong </a:t>
            </a:r>
            <a:r>
              <a:rPr lang="en-US" sz="2400" b="1">
                <a:latin typeface="Times New Roman" panose="02020603050405020304" pitchFamily="18" charset="0"/>
                <a:cs typeface="Times New Roman" panose="02020603050405020304" pitchFamily="18" charset="0"/>
              </a:rPr>
              <a:t>việc thiết lập và quản lý </a:t>
            </a:r>
            <a:r>
              <a:rPr lang="en-US" sz="2400" b="1" smtClean="0">
                <a:latin typeface="Times New Roman" panose="02020603050405020304" pitchFamily="18" charset="0"/>
                <a:cs typeface="Times New Roman" panose="02020603050405020304" pitchFamily="18" charset="0"/>
              </a:rPr>
              <a:t>HSGV một </a:t>
            </a:r>
            <a:r>
              <a:rPr lang="en-US" sz="2400" b="1">
                <a:latin typeface="Times New Roman" panose="02020603050405020304" pitchFamily="18" charset="0"/>
                <a:cs typeface="Times New Roman" panose="02020603050405020304" pitchFamily="18" charset="0"/>
              </a:rPr>
              <a:t>cách khoa học trên máy tính </a:t>
            </a:r>
            <a:endParaRPr lang="en-US" sz="2400">
              <a:latin typeface="Times New Roman" panose="02020603050405020304" pitchFamily="18" charset="0"/>
              <a:cs typeface="Times New Roman" panose="02020603050405020304" pitchFamily="18" charset="0"/>
            </a:endParaRPr>
          </a:p>
          <a:p>
            <a:pPr algn="just">
              <a:lnSpc>
                <a:spcPct val="120000"/>
              </a:lnSpc>
              <a:defRPr/>
            </a:pPr>
            <a:endParaRPr lang="vi-VN" altLang="en-US" sz="1700" b="1" dirty="0">
              <a:solidFill>
                <a:srgbClr val="0000FF"/>
              </a:solidFill>
              <a:latin typeface="Arial" panose="020B0604020202020204" pitchFamily="34" charset="0"/>
              <a:ea typeface="Arial" panose="020B0604020202020204" pitchFamily="34" charset="0"/>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4794340" y="1449138"/>
            <a:ext cx="6772017" cy="4871452"/>
          </a:xfrm>
          <a:prstGeom prst="rect">
            <a:avLst/>
          </a:prstGeom>
          <a:ln w="88900" cap="sq" cmpd="thickThin">
            <a:solidFill>
              <a:schemeClr val="accent6">
                <a:lumMod val="50000"/>
              </a:schemeClr>
            </a:solidFill>
            <a:prstDash val="solid"/>
            <a:miter lim="800000"/>
          </a:ln>
          <a:effectLst>
            <a:innerShdw blurRad="76200">
              <a:srgbClr val="000000"/>
            </a:innerShdw>
          </a:effectLst>
        </p:spPr>
      </p:pic>
      <p:sp>
        <p:nvSpPr>
          <p:cNvPr id="15" name="Oval Callout 14">
            <a:extLst>
              <a:ext uri="{FF2B5EF4-FFF2-40B4-BE49-F238E27FC236}">
                <a16:creationId xmlns:a16="http://schemas.microsoft.com/office/drawing/2014/main" id="{123B6B0B-E816-4E91-B199-6718CE3D3C46}"/>
              </a:ext>
            </a:extLst>
          </p:cNvPr>
          <p:cNvSpPr/>
          <p:nvPr/>
        </p:nvSpPr>
        <p:spPr>
          <a:xfrm>
            <a:off x="245609" y="1491080"/>
            <a:ext cx="3946358" cy="5060115"/>
          </a:xfrm>
          <a:prstGeom prst="wedgeEllipseCallout">
            <a:avLst>
              <a:gd name="adj1" fmla="val 59658"/>
              <a:gd name="adj2" fmla="val -23477"/>
            </a:avLst>
          </a:prstGeom>
        </p:spPr>
        <p:style>
          <a:lnRef idx="2">
            <a:schemeClr val="accent2"/>
          </a:lnRef>
          <a:fillRef idx="1">
            <a:schemeClr val="lt1"/>
          </a:fillRef>
          <a:effectRef idx="0">
            <a:schemeClr val="accent2"/>
          </a:effectRef>
          <a:fontRef idx="minor">
            <a:schemeClr val="dk1"/>
          </a:fontRef>
        </p:style>
        <p:txBody>
          <a:bodyPr anchor="ctr"/>
          <a:lstStyle/>
          <a:p>
            <a:pPr algn="just">
              <a:defRPr/>
            </a:pPr>
            <a:r>
              <a:rPr lang="en-US" sz="2300">
                <a:solidFill>
                  <a:srgbClr val="0000FF"/>
                </a:solidFill>
                <a:latin typeface="Times New Roman" panose="02020603050405020304" pitchFamily="18" charset="0"/>
                <a:cs typeface="Times New Roman" panose="02020603050405020304" pitchFamily="18" charset="0"/>
              </a:rPr>
              <a:t> </a:t>
            </a:r>
            <a:r>
              <a:rPr lang="en-US" sz="2400">
                <a:solidFill>
                  <a:srgbClr val="0000FF"/>
                </a:solidFill>
                <a:latin typeface="Times New Roman" panose="02020603050405020304" pitchFamily="18" charset="0"/>
                <a:cs typeface="Times New Roman" panose="02020603050405020304" pitchFamily="18" charset="0"/>
              </a:rPr>
              <a:t>Đối với các thư mục trong word đặc biệt là kế hoạch chăm sóc giáo dục trẻ theo chủ đề, tôi đã tạo ra cây thư mục trong cây thư mục có các mục lớn, mục vừa và mục nhỏ</a:t>
            </a:r>
            <a:endParaRPr lang="en-US" sz="2400"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44640876-D442-4341-8BE5-898452082CF5}"/>
              </a:ext>
            </a:extLst>
          </p:cNvPr>
          <p:cNvSpPr/>
          <p:nvPr/>
        </p:nvSpPr>
        <p:spPr>
          <a:xfrm>
            <a:off x="274786" y="1272518"/>
            <a:ext cx="6109972" cy="1181924"/>
          </a:xfrm>
          <a:prstGeom prst="roundRect">
            <a:avLst/>
          </a:prstGeom>
          <a:ln/>
        </p:spPr>
        <p:style>
          <a:lnRef idx="2">
            <a:schemeClr val="dk1"/>
          </a:lnRef>
          <a:fillRef idx="1">
            <a:schemeClr val="lt1"/>
          </a:fillRef>
          <a:effectRef idx="0">
            <a:schemeClr val="dk1"/>
          </a:effectRef>
          <a:fontRef idx="minor">
            <a:schemeClr val="dk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lnSpc>
                <a:spcPct val="114000"/>
              </a:lnSpc>
              <a:defRPr/>
            </a:pPr>
            <a:r>
              <a:rPr lang="en-US" sz="2200">
                <a:solidFill>
                  <a:srgbClr val="0000FF"/>
                </a:solidFill>
                <a:latin typeface="Times New Roman" panose="02020603050405020304" pitchFamily="18" charset="0"/>
                <a:cs typeface="Times New Roman" panose="02020603050405020304" pitchFamily="18" charset="0"/>
              </a:rPr>
              <a:t> </a:t>
            </a:r>
            <a:r>
              <a:rPr lang="en-US" sz="2400">
                <a:solidFill>
                  <a:srgbClr val="0000FF"/>
                </a:solidFill>
                <a:latin typeface="Times New Roman" panose="02020603050405020304" pitchFamily="18" charset="0"/>
                <a:cs typeface="Times New Roman" panose="02020603050405020304" pitchFamily="18" charset="0"/>
              </a:rPr>
              <a:t>Bên cạnh đó tôi cũng đã nghiên cứu một số phần </a:t>
            </a:r>
            <a:r>
              <a:rPr lang="en-US" sz="2400" smtClean="0">
                <a:solidFill>
                  <a:srgbClr val="0000FF"/>
                </a:solidFill>
                <a:latin typeface="Times New Roman" panose="02020603050405020304" pitchFamily="18" charset="0"/>
                <a:cs typeface="Times New Roman" panose="02020603050405020304" pitchFamily="18" charset="0"/>
              </a:rPr>
              <a:t>mềm, </a:t>
            </a:r>
            <a:r>
              <a:rPr lang="en-US" sz="2400">
                <a:solidFill>
                  <a:srgbClr val="0000FF"/>
                </a:solidFill>
                <a:latin typeface="Times New Roman" panose="02020603050405020304" pitchFamily="18" charset="0"/>
                <a:cs typeface="Times New Roman" panose="02020603050405020304" pitchFamily="18" charset="0"/>
              </a:rPr>
              <a:t>ứng dụng của </a:t>
            </a:r>
            <a:r>
              <a:rPr lang="en-US" sz="2400" smtClean="0">
                <a:solidFill>
                  <a:srgbClr val="0000FF"/>
                </a:solidFill>
                <a:latin typeface="Times New Roman" panose="02020603050405020304" pitchFamily="18" charset="0"/>
                <a:cs typeface="Times New Roman" panose="02020603050405020304" pitchFamily="18" charset="0"/>
              </a:rPr>
              <a:t>Goolge: Goolge Drive; Goolge Forms</a:t>
            </a:r>
            <a:endParaRPr lang="en-US" sz="2400" dirty="0">
              <a:solidFill>
                <a:srgbClr val="0000FF"/>
              </a:solidFill>
              <a:latin typeface="Times New Roman" panose="02020603050405020304" pitchFamily="18" charset="0"/>
              <a:cs typeface="Times New Roman" panose="02020603050405020304" pitchFamily="18" charset="0"/>
            </a:endParaRPr>
          </a:p>
        </p:txBody>
      </p:sp>
      <p:sp>
        <p:nvSpPr>
          <p:cNvPr id="8" name="Flowchart: Alternate Process 7">
            <a:extLst>
              <a:ext uri="{FF2B5EF4-FFF2-40B4-BE49-F238E27FC236}">
                <a16:creationId xmlns:a16="http://schemas.microsoft.com/office/drawing/2014/main" id="{DE571569-222E-4E82-88F4-80B17A4ED031}"/>
              </a:ext>
            </a:extLst>
          </p:cNvPr>
          <p:cNvSpPr/>
          <p:nvPr/>
        </p:nvSpPr>
        <p:spPr>
          <a:xfrm>
            <a:off x="138912" y="153988"/>
            <a:ext cx="11791149" cy="903288"/>
          </a:xfrm>
          <a:prstGeom prst="flowChartAlternateProcess">
            <a:avLst/>
          </a:prstGeom>
          <a:solidFill>
            <a:srgbClr val="FFFF66"/>
          </a:solidFill>
        </p:spPr>
        <p:style>
          <a:lnRef idx="1">
            <a:schemeClr val="accent6"/>
          </a:lnRef>
          <a:fillRef idx="2">
            <a:schemeClr val="accent6"/>
          </a:fillRef>
          <a:effectRef idx="1">
            <a:schemeClr val="accent6"/>
          </a:effectRef>
          <a:fontRef idx="minor">
            <a:schemeClr val="dk1"/>
          </a:fontRef>
        </p:style>
        <p:txBody>
          <a:bodyPr anchor="ctr"/>
          <a:lstStyle>
            <a:lvl1pPr indent="4445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n-US" sz="2400" b="1" smtClean="0">
              <a:latin typeface="Times New Roman" panose="02020603050405020304" pitchFamily="18" charset="0"/>
              <a:cs typeface="Times New Roman" panose="02020603050405020304" pitchFamily="18" charset="0"/>
            </a:endParaRPr>
          </a:p>
          <a:p>
            <a:r>
              <a:rPr lang="en-US" sz="2400" b="1" smtClean="0">
                <a:solidFill>
                  <a:srgbClr val="0000FF"/>
                </a:solidFill>
                <a:latin typeface="Times New Roman" panose="02020603050405020304" pitchFamily="18" charset="0"/>
                <a:cs typeface="Times New Roman" panose="02020603050405020304" pitchFamily="18" charset="0"/>
              </a:rPr>
              <a:t>Giải </a:t>
            </a:r>
            <a:r>
              <a:rPr lang="en-US" sz="2400" b="1">
                <a:solidFill>
                  <a:srgbClr val="0000FF"/>
                </a:solidFill>
                <a:latin typeface="Times New Roman" panose="02020603050405020304" pitchFamily="18" charset="0"/>
                <a:cs typeface="Times New Roman" panose="02020603050405020304" pitchFamily="18" charset="0"/>
              </a:rPr>
              <a:t>pháp 1: Nâng cao kỹ năng sử dụng phần mềm trong quản lý dữ liệu; ứng dụng </a:t>
            </a:r>
            <a:r>
              <a:rPr lang="en-US" sz="2400" b="1" smtClean="0">
                <a:solidFill>
                  <a:srgbClr val="0000FF"/>
                </a:solidFill>
                <a:latin typeface="Times New Roman" panose="02020603050405020304" pitchFamily="18" charset="0"/>
                <a:cs typeface="Times New Roman" panose="02020603050405020304" pitchFamily="18" charset="0"/>
              </a:rPr>
              <a:t>CNTT trong </a:t>
            </a:r>
            <a:r>
              <a:rPr lang="en-US" sz="2400" b="1">
                <a:solidFill>
                  <a:srgbClr val="0000FF"/>
                </a:solidFill>
                <a:latin typeface="Times New Roman" panose="02020603050405020304" pitchFamily="18" charset="0"/>
                <a:cs typeface="Times New Roman" panose="02020603050405020304" pitchFamily="18" charset="0"/>
              </a:rPr>
              <a:t>việc thiết lập và quản lý </a:t>
            </a:r>
            <a:r>
              <a:rPr lang="en-US" sz="2400" b="1" smtClean="0">
                <a:solidFill>
                  <a:srgbClr val="0000FF"/>
                </a:solidFill>
                <a:latin typeface="Times New Roman" panose="02020603050405020304" pitchFamily="18" charset="0"/>
                <a:cs typeface="Times New Roman" panose="02020603050405020304" pitchFamily="18" charset="0"/>
              </a:rPr>
              <a:t>HSGV một </a:t>
            </a:r>
            <a:r>
              <a:rPr lang="en-US" sz="2400" b="1">
                <a:solidFill>
                  <a:srgbClr val="0000FF"/>
                </a:solidFill>
                <a:latin typeface="Times New Roman" panose="02020603050405020304" pitchFamily="18" charset="0"/>
                <a:cs typeface="Times New Roman" panose="02020603050405020304" pitchFamily="18" charset="0"/>
              </a:rPr>
              <a:t>cách khoa học trên máy tính </a:t>
            </a:r>
            <a:endParaRPr lang="en-US" sz="2400">
              <a:solidFill>
                <a:srgbClr val="0000FF"/>
              </a:solidFill>
              <a:latin typeface="Times New Roman" panose="02020603050405020304" pitchFamily="18" charset="0"/>
              <a:cs typeface="Times New Roman" panose="02020603050405020304" pitchFamily="18" charset="0"/>
            </a:endParaRPr>
          </a:p>
          <a:p>
            <a:pPr algn="just">
              <a:lnSpc>
                <a:spcPct val="120000"/>
              </a:lnSpc>
              <a:defRPr/>
            </a:pPr>
            <a:endParaRPr lang="vi-VN" altLang="en-US" sz="1700" b="1" dirty="0">
              <a:solidFill>
                <a:srgbClr val="0000FF"/>
              </a:solidFill>
              <a:latin typeface="Arial" panose="020B0604020202020204" pitchFamily="34" charset="0"/>
              <a:ea typeface="Arial" panose="020B0604020202020204" pitchFamily="34"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507820" y="2807368"/>
            <a:ext cx="5643903" cy="3605374"/>
          </a:xfrm>
          <a:prstGeom prst="rect">
            <a:avLst/>
          </a:prstGeom>
          <a:ln w="88900" cap="sq" cmpd="thickThin">
            <a:solidFill>
              <a:srgbClr val="0033CC"/>
            </a:solidFill>
            <a:prstDash val="solid"/>
            <a:miter lim="800000"/>
          </a:ln>
          <a:effectLst>
            <a:innerShdw blurRad="76200">
              <a:srgbClr val="000000"/>
            </a:innerShdw>
          </a:effectLst>
        </p:spPr>
      </p:pic>
      <p:pic>
        <p:nvPicPr>
          <p:cNvPr id="6" name="Picture 5"/>
          <p:cNvPicPr>
            <a:picLocks noChangeAspect="1"/>
          </p:cNvPicPr>
          <p:nvPr/>
        </p:nvPicPr>
        <p:blipFill rotWithShape="1">
          <a:blip r:embed="rId4"/>
          <a:srcRect l="23141" r="29055"/>
          <a:stretch/>
        </p:blipFill>
        <p:spPr>
          <a:xfrm>
            <a:off x="7042485" y="1465023"/>
            <a:ext cx="4588042" cy="5087174"/>
          </a:xfrm>
          <a:prstGeom prst="rect">
            <a:avLst/>
          </a:prstGeom>
          <a:ln w="88900" cap="sq" cmpd="thickThin">
            <a:solidFill>
              <a:srgbClr val="0033CC"/>
            </a:solidFill>
            <a:prstDash val="solid"/>
            <a:miter lim="800000"/>
          </a:ln>
          <a:effectLst>
            <a:innerShdw blurRad="76200">
              <a:srgbClr val="000000"/>
            </a:innerShdw>
          </a:effectLst>
        </p:spPr>
      </p:pic>
    </p:spTree>
    <p:extLst>
      <p:ext uri="{BB962C8B-B14F-4D97-AF65-F5344CB8AC3E}">
        <p14:creationId xmlns:p14="http://schemas.microsoft.com/office/powerpoint/2010/main" val="3714824389"/>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6"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80">
                                          <p:stCondLst>
                                            <p:cond delay="0"/>
                                          </p:stCondLst>
                                        </p:cTn>
                                        <p:tgtEl>
                                          <p:spTgt spid="6"/>
                                        </p:tgtEl>
                                      </p:cBhvr>
                                    </p:animEffect>
                                    <p:anim calcmode="lin" valueType="num">
                                      <p:cBhvr>
                                        <p:cTn id="2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5" dur="26">
                                          <p:stCondLst>
                                            <p:cond delay="650"/>
                                          </p:stCondLst>
                                        </p:cTn>
                                        <p:tgtEl>
                                          <p:spTgt spid="6"/>
                                        </p:tgtEl>
                                      </p:cBhvr>
                                      <p:to x="100000" y="60000"/>
                                    </p:animScale>
                                    <p:animScale>
                                      <p:cBhvr>
                                        <p:cTn id="26" dur="166" decel="50000">
                                          <p:stCondLst>
                                            <p:cond delay="676"/>
                                          </p:stCondLst>
                                        </p:cTn>
                                        <p:tgtEl>
                                          <p:spTgt spid="6"/>
                                        </p:tgtEl>
                                      </p:cBhvr>
                                      <p:to x="100000" y="100000"/>
                                    </p:animScale>
                                    <p:animScale>
                                      <p:cBhvr>
                                        <p:cTn id="27" dur="26">
                                          <p:stCondLst>
                                            <p:cond delay="1312"/>
                                          </p:stCondLst>
                                        </p:cTn>
                                        <p:tgtEl>
                                          <p:spTgt spid="6"/>
                                        </p:tgtEl>
                                      </p:cBhvr>
                                      <p:to x="100000" y="80000"/>
                                    </p:animScale>
                                    <p:animScale>
                                      <p:cBhvr>
                                        <p:cTn id="28" dur="166" decel="50000">
                                          <p:stCondLst>
                                            <p:cond delay="1338"/>
                                          </p:stCondLst>
                                        </p:cTn>
                                        <p:tgtEl>
                                          <p:spTgt spid="6"/>
                                        </p:tgtEl>
                                      </p:cBhvr>
                                      <p:to x="100000" y="100000"/>
                                    </p:animScale>
                                    <p:animScale>
                                      <p:cBhvr>
                                        <p:cTn id="29" dur="26">
                                          <p:stCondLst>
                                            <p:cond delay="1642"/>
                                          </p:stCondLst>
                                        </p:cTn>
                                        <p:tgtEl>
                                          <p:spTgt spid="6"/>
                                        </p:tgtEl>
                                      </p:cBhvr>
                                      <p:to x="100000" y="90000"/>
                                    </p:animScale>
                                    <p:animScale>
                                      <p:cBhvr>
                                        <p:cTn id="30" dur="166" decel="50000">
                                          <p:stCondLst>
                                            <p:cond delay="1668"/>
                                          </p:stCondLst>
                                        </p:cTn>
                                        <p:tgtEl>
                                          <p:spTgt spid="6"/>
                                        </p:tgtEl>
                                      </p:cBhvr>
                                      <p:to x="100000" y="100000"/>
                                    </p:animScale>
                                    <p:animScale>
                                      <p:cBhvr>
                                        <p:cTn id="31" dur="26">
                                          <p:stCondLst>
                                            <p:cond delay="1808"/>
                                          </p:stCondLst>
                                        </p:cTn>
                                        <p:tgtEl>
                                          <p:spTgt spid="6"/>
                                        </p:tgtEl>
                                      </p:cBhvr>
                                      <p:to x="100000" y="95000"/>
                                    </p:animScale>
                                    <p:animScale>
                                      <p:cBhvr>
                                        <p:cTn id="32"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Flowchart: Alternate Process 7">
            <a:extLst>
              <a:ext uri="{FF2B5EF4-FFF2-40B4-BE49-F238E27FC236}">
                <a16:creationId xmlns:a16="http://schemas.microsoft.com/office/drawing/2014/main" id="{DE571569-222E-4E82-88F4-80B17A4ED031}"/>
              </a:ext>
            </a:extLst>
          </p:cNvPr>
          <p:cNvSpPr/>
          <p:nvPr/>
        </p:nvSpPr>
        <p:spPr>
          <a:xfrm>
            <a:off x="138912" y="153988"/>
            <a:ext cx="11791149" cy="903288"/>
          </a:xfrm>
          <a:prstGeom prst="flowChartAlternateProcess">
            <a:avLst/>
          </a:prstGeom>
          <a:solidFill>
            <a:srgbClr val="FFFF66"/>
          </a:solidFill>
        </p:spPr>
        <p:style>
          <a:lnRef idx="1">
            <a:schemeClr val="accent6"/>
          </a:lnRef>
          <a:fillRef idx="2">
            <a:schemeClr val="accent6"/>
          </a:fillRef>
          <a:effectRef idx="1">
            <a:schemeClr val="accent6"/>
          </a:effectRef>
          <a:fontRef idx="minor">
            <a:schemeClr val="dk1"/>
          </a:fontRef>
        </p:style>
        <p:txBody>
          <a:bodyPr anchor="ctr"/>
          <a:lstStyle>
            <a:lvl1pPr indent="4445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n-US" sz="2400" b="1" smtClean="0">
              <a:latin typeface="Times New Roman" panose="02020603050405020304" pitchFamily="18" charset="0"/>
              <a:cs typeface="Times New Roman" panose="02020603050405020304" pitchFamily="18" charset="0"/>
            </a:endParaRPr>
          </a:p>
          <a:p>
            <a:r>
              <a:rPr lang="en-US" sz="2400" b="1">
                <a:solidFill>
                  <a:srgbClr val="0000FF"/>
                </a:solidFill>
                <a:latin typeface="Times New Roman" panose="02020603050405020304" pitchFamily="18" charset="0"/>
                <a:cs typeface="Times New Roman" panose="02020603050405020304" pitchFamily="18" charset="0"/>
              </a:rPr>
              <a:t>Giải pháp 2: Thiết kế giao diện màn hình trẻ, tạo ra kho học liệu riêng cho trẻ trên máy tính nhằm giúp trẻ chủ động tương tác với học liệu giáo dục điện tử.</a:t>
            </a:r>
            <a:endParaRPr lang="en-US" sz="2400">
              <a:solidFill>
                <a:srgbClr val="0000FF"/>
              </a:solidFill>
              <a:latin typeface="Times New Roman" panose="02020603050405020304" pitchFamily="18" charset="0"/>
              <a:cs typeface="Times New Roman" panose="02020603050405020304" pitchFamily="18" charset="0"/>
            </a:endParaRPr>
          </a:p>
          <a:p>
            <a:pPr algn="just">
              <a:lnSpc>
                <a:spcPct val="120000"/>
              </a:lnSpc>
              <a:defRPr/>
            </a:pPr>
            <a:endParaRPr lang="vi-VN" altLang="en-US" sz="1700" b="1" dirty="0">
              <a:solidFill>
                <a:srgbClr val="0000FF"/>
              </a:solidFill>
              <a:latin typeface="Arial" panose="020B0604020202020204" pitchFamily="34" charset="0"/>
              <a:ea typeface="Arial" panose="020B0604020202020204" pitchFamily="34" charset="0"/>
              <a:cs typeface="Times New Roman" panose="02020603050405020304" pitchFamily="18" charset="0"/>
            </a:endParaRPr>
          </a:p>
        </p:txBody>
      </p:sp>
      <p:sp>
        <p:nvSpPr>
          <p:cNvPr id="2" name="Cloud Callout 1"/>
          <p:cNvSpPr/>
          <p:nvPr/>
        </p:nvSpPr>
        <p:spPr>
          <a:xfrm>
            <a:off x="304800" y="1652337"/>
            <a:ext cx="11277600" cy="3304674"/>
          </a:xfrm>
          <a:prstGeom prst="cloudCallout">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00FF"/>
                </a:solidFill>
                <a:latin typeface="Times New Roman" panose="02020603050405020304" pitchFamily="18" charset="0"/>
                <a:cs typeface="Times New Roman" panose="02020603050405020304" pitchFamily="18" charset="0"/>
              </a:rPr>
              <a:t>Việc cho trẻ bước đầu làm quen với máy vi tính để củng cố kiến thức đồng thời tạo tiền đề và kỹ năng sử dụng thiết bị điện tử là rất cần thiết để từ đó hướng tới mục tiêu trẻ trở thành những công dân toàn cầu ưu tú thích nghi với sự thay đổi của toàn cầu hóa</a:t>
            </a:r>
          </a:p>
        </p:txBody>
      </p:sp>
    </p:spTree>
    <p:extLst>
      <p:ext uri="{BB962C8B-B14F-4D97-AF65-F5344CB8AC3E}">
        <p14:creationId xmlns:p14="http://schemas.microsoft.com/office/powerpoint/2010/main" val="2412313592"/>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Flowchart: Alternate Process 7">
            <a:extLst>
              <a:ext uri="{FF2B5EF4-FFF2-40B4-BE49-F238E27FC236}">
                <a16:creationId xmlns:a16="http://schemas.microsoft.com/office/drawing/2014/main" id="{DE571569-222E-4E82-88F4-80B17A4ED031}"/>
              </a:ext>
            </a:extLst>
          </p:cNvPr>
          <p:cNvSpPr/>
          <p:nvPr/>
        </p:nvSpPr>
        <p:spPr>
          <a:xfrm>
            <a:off x="138912" y="153988"/>
            <a:ext cx="11791149" cy="903288"/>
          </a:xfrm>
          <a:prstGeom prst="flowChartAlternateProcess">
            <a:avLst/>
          </a:prstGeom>
          <a:solidFill>
            <a:srgbClr val="FFFF66"/>
          </a:solidFill>
        </p:spPr>
        <p:style>
          <a:lnRef idx="1">
            <a:schemeClr val="accent6"/>
          </a:lnRef>
          <a:fillRef idx="2">
            <a:schemeClr val="accent6"/>
          </a:fillRef>
          <a:effectRef idx="1">
            <a:schemeClr val="accent6"/>
          </a:effectRef>
          <a:fontRef idx="minor">
            <a:schemeClr val="dk1"/>
          </a:fontRef>
        </p:style>
        <p:txBody>
          <a:bodyPr anchor="ctr"/>
          <a:lstStyle>
            <a:lvl1pPr indent="4445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n-US" sz="2400" b="1" smtClean="0">
              <a:latin typeface="Times New Roman" panose="02020603050405020304" pitchFamily="18" charset="0"/>
              <a:cs typeface="Times New Roman" panose="02020603050405020304" pitchFamily="18" charset="0"/>
            </a:endParaRPr>
          </a:p>
          <a:p>
            <a:r>
              <a:rPr lang="en-US" sz="2400" b="1">
                <a:solidFill>
                  <a:srgbClr val="0000FF"/>
                </a:solidFill>
                <a:latin typeface="Times New Roman" panose="02020603050405020304" pitchFamily="18" charset="0"/>
                <a:cs typeface="Times New Roman" panose="02020603050405020304" pitchFamily="18" charset="0"/>
              </a:rPr>
              <a:t>Giải pháp 2: Thiết kế giao diện màn hình trẻ, tạo ra kho học liệu riêng cho trẻ trên máy tính nhằm giúp trẻ chủ động tương tác với học liệu giáo dục điện tử.</a:t>
            </a:r>
            <a:endParaRPr lang="en-US" sz="2400">
              <a:solidFill>
                <a:srgbClr val="0000FF"/>
              </a:solidFill>
              <a:latin typeface="Times New Roman" panose="02020603050405020304" pitchFamily="18" charset="0"/>
              <a:cs typeface="Times New Roman" panose="02020603050405020304" pitchFamily="18" charset="0"/>
            </a:endParaRPr>
          </a:p>
          <a:p>
            <a:pPr algn="just">
              <a:lnSpc>
                <a:spcPct val="120000"/>
              </a:lnSpc>
              <a:defRPr/>
            </a:pPr>
            <a:endParaRPr lang="vi-VN" altLang="en-US" sz="1700" b="1" dirty="0">
              <a:solidFill>
                <a:srgbClr val="0000FF"/>
              </a:solidFill>
              <a:latin typeface="Arial" panose="020B0604020202020204" pitchFamily="34" charset="0"/>
              <a:ea typeface="Arial" panose="020B0604020202020204" pitchFamily="34" charset="0"/>
              <a:cs typeface="Times New Roman" panose="02020603050405020304" pitchFamily="18" charset="0"/>
            </a:endParaRPr>
          </a:p>
        </p:txBody>
      </p:sp>
      <p:sp>
        <p:nvSpPr>
          <p:cNvPr id="4" name="Rounded Rectangle 3">
            <a:extLst>
              <a:ext uri="{FF2B5EF4-FFF2-40B4-BE49-F238E27FC236}">
                <a16:creationId xmlns:a16="http://schemas.microsoft.com/office/drawing/2014/main" id="{44640876-D442-4341-8BE5-898452082CF5}"/>
              </a:ext>
            </a:extLst>
          </p:cNvPr>
          <p:cNvSpPr/>
          <p:nvPr/>
        </p:nvSpPr>
        <p:spPr>
          <a:xfrm>
            <a:off x="274785" y="1272518"/>
            <a:ext cx="11451993" cy="985773"/>
          </a:xfrm>
          <a:prstGeom prst="roundRect">
            <a:avLst/>
          </a:prstGeom>
          <a:solidFill>
            <a:schemeClr val="bg1"/>
          </a:solidFill>
          <a:ln>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lnSpc>
                <a:spcPct val="114000"/>
              </a:lnSpc>
              <a:defRPr/>
            </a:pPr>
            <a:r>
              <a:rPr lang="en-US" sz="2200">
                <a:solidFill>
                  <a:srgbClr val="0000FF"/>
                </a:solidFill>
                <a:latin typeface="Times New Roman" panose="02020603050405020304" pitchFamily="18" charset="0"/>
                <a:cs typeface="Times New Roman" panose="02020603050405020304" pitchFamily="18" charset="0"/>
              </a:rPr>
              <a:t> </a:t>
            </a:r>
            <a:r>
              <a:rPr lang="en-US" sz="2400">
                <a:solidFill>
                  <a:srgbClr val="0000FF"/>
                </a:solidFill>
                <a:latin typeface="Times New Roman" panose="02020603050405020304" pitchFamily="18" charset="0"/>
                <a:cs typeface="Times New Roman" panose="02020603050405020304" pitchFamily="18" charset="0"/>
              </a:rPr>
              <a:t>Để tránh tình trạng trẻ làm mất dữ liệu của máy tính trong quá trình chơi, tôi thực hiện cài đặt màn hình máy tính thành 2 User khác </a:t>
            </a:r>
            <a:r>
              <a:rPr lang="en-US" sz="2400" smtClean="0">
                <a:solidFill>
                  <a:srgbClr val="0000FF"/>
                </a:solidFill>
                <a:latin typeface="Times New Roman" panose="02020603050405020304" pitchFamily="18" charset="0"/>
                <a:cs typeface="Times New Roman" panose="02020603050405020304" pitchFamily="18" charset="0"/>
              </a:rPr>
              <a:t>nhau: màn </a:t>
            </a:r>
            <a:r>
              <a:rPr lang="en-US" sz="2400">
                <a:solidFill>
                  <a:srgbClr val="0000FF"/>
                </a:solidFill>
                <a:latin typeface="Times New Roman" panose="02020603050405020304" pitchFamily="18" charset="0"/>
                <a:cs typeface="Times New Roman" panose="02020603050405020304" pitchFamily="18" charset="0"/>
              </a:rPr>
              <a:t>hình của cô và màn hình của trẻ</a:t>
            </a:r>
            <a:endParaRPr lang="en-US" sz="2400" dirty="0">
              <a:solidFill>
                <a:srgbClr val="0000FF"/>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3"/>
          <a:srcRect r="4317"/>
          <a:stretch/>
        </p:blipFill>
        <p:spPr>
          <a:xfrm>
            <a:off x="2422359" y="2846148"/>
            <a:ext cx="6224336" cy="3666948"/>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496323856"/>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Flowchart: Alternate Process 7">
            <a:extLst>
              <a:ext uri="{FF2B5EF4-FFF2-40B4-BE49-F238E27FC236}">
                <a16:creationId xmlns:a16="http://schemas.microsoft.com/office/drawing/2014/main" id="{DE571569-222E-4E82-88F4-80B17A4ED031}"/>
              </a:ext>
            </a:extLst>
          </p:cNvPr>
          <p:cNvSpPr/>
          <p:nvPr/>
        </p:nvSpPr>
        <p:spPr>
          <a:xfrm>
            <a:off x="138912" y="153988"/>
            <a:ext cx="11791149" cy="903288"/>
          </a:xfrm>
          <a:prstGeom prst="flowChartAlternateProcess">
            <a:avLst/>
          </a:prstGeom>
          <a:solidFill>
            <a:srgbClr val="FFFF66"/>
          </a:solidFill>
        </p:spPr>
        <p:style>
          <a:lnRef idx="1">
            <a:schemeClr val="accent6"/>
          </a:lnRef>
          <a:fillRef idx="2">
            <a:schemeClr val="accent6"/>
          </a:fillRef>
          <a:effectRef idx="1">
            <a:schemeClr val="accent6"/>
          </a:effectRef>
          <a:fontRef idx="minor">
            <a:schemeClr val="dk1"/>
          </a:fontRef>
        </p:style>
        <p:txBody>
          <a:bodyPr anchor="ctr"/>
          <a:lstStyle>
            <a:lvl1pPr indent="4445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n-US" sz="2400" b="1" smtClean="0">
              <a:latin typeface="Times New Roman" panose="02020603050405020304" pitchFamily="18" charset="0"/>
              <a:cs typeface="Times New Roman" panose="02020603050405020304" pitchFamily="18" charset="0"/>
            </a:endParaRPr>
          </a:p>
          <a:p>
            <a:r>
              <a:rPr lang="en-US" sz="2400" b="1">
                <a:solidFill>
                  <a:srgbClr val="0000FF"/>
                </a:solidFill>
                <a:latin typeface="Times New Roman" panose="02020603050405020304" pitchFamily="18" charset="0"/>
                <a:cs typeface="Times New Roman" panose="02020603050405020304" pitchFamily="18" charset="0"/>
              </a:rPr>
              <a:t>Giải pháp 2: Thiết kế giao diện màn hình trẻ, tạo ra kho học liệu riêng cho trẻ trên máy tính nhằm giúp trẻ chủ động tương tác với học liệu giáo dục điện tử.</a:t>
            </a:r>
            <a:endParaRPr lang="en-US" sz="2400">
              <a:solidFill>
                <a:srgbClr val="0000FF"/>
              </a:solidFill>
              <a:latin typeface="Times New Roman" panose="02020603050405020304" pitchFamily="18" charset="0"/>
              <a:cs typeface="Times New Roman" panose="02020603050405020304" pitchFamily="18" charset="0"/>
            </a:endParaRPr>
          </a:p>
          <a:p>
            <a:pPr algn="just">
              <a:lnSpc>
                <a:spcPct val="120000"/>
              </a:lnSpc>
              <a:defRPr/>
            </a:pPr>
            <a:endParaRPr lang="vi-VN" altLang="en-US" sz="1700" b="1" dirty="0">
              <a:solidFill>
                <a:srgbClr val="0000FF"/>
              </a:solidFill>
              <a:latin typeface="Arial" panose="020B0604020202020204" pitchFamily="34" charset="0"/>
              <a:ea typeface="Arial" panose="020B0604020202020204" pitchFamily="34" charset="0"/>
              <a:cs typeface="Times New Roman" panose="02020603050405020304" pitchFamily="18" charset="0"/>
            </a:endParaRPr>
          </a:p>
        </p:txBody>
      </p:sp>
      <p:sp>
        <p:nvSpPr>
          <p:cNvPr id="4" name="Rounded Rectangle 3">
            <a:extLst>
              <a:ext uri="{FF2B5EF4-FFF2-40B4-BE49-F238E27FC236}">
                <a16:creationId xmlns:a16="http://schemas.microsoft.com/office/drawing/2014/main" id="{44640876-D442-4341-8BE5-898452082CF5}"/>
              </a:ext>
            </a:extLst>
          </p:cNvPr>
          <p:cNvSpPr/>
          <p:nvPr/>
        </p:nvSpPr>
        <p:spPr>
          <a:xfrm>
            <a:off x="274785" y="1272519"/>
            <a:ext cx="11451993" cy="1539954"/>
          </a:xfrm>
          <a:prstGeom prst="roundRect">
            <a:avLst/>
          </a:prstGeom>
          <a:ln/>
        </p:spPr>
        <p:style>
          <a:lnRef idx="2">
            <a:schemeClr val="dk1"/>
          </a:lnRef>
          <a:fillRef idx="1">
            <a:schemeClr val="lt1"/>
          </a:fillRef>
          <a:effectRef idx="0">
            <a:schemeClr val="dk1"/>
          </a:effectRef>
          <a:fontRef idx="minor">
            <a:schemeClr val="dk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lnSpc>
                <a:spcPct val="114000"/>
              </a:lnSpc>
              <a:defRPr/>
            </a:pPr>
            <a:r>
              <a:rPr lang="en-US" sz="2300">
                <a:solidFill>
                  <a:srgbClr val="0000FF"/>
                </a:solidFill>
                <a:latin typeface="Times New Roman" panose="02020603050405020304" pitchFamily="18" charset="0"/>
                <a:cs typeface="Times New Roman" panose="02020603050405020304" pitchFamily="18" charset="0"/>
              </a:rPr>
              <a:t> Để trẻ có thể chủ động tự thao tác trên máy tính tôi đã: đặt biểu tượng cho khu vực trẻ chơi, ký hiệu file cho trẻ dễ nhận biết bằng cách chèn hình ảnh để làm biểu tượng hình đại diện file. Thiết kế giao diện màn hình của trẻ bằng cách quy ước mảng màu để phân nội dung trò chơi theo lĩnh vực phát triển</a:t>
            </a:r>
            <a:endParaRPr lang="en-US" sz="2300" dirty="0">
              <a:solidFill>
                <a:srgbClr val="0000FF"/>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3"/>
          <a:srcRect l="10395" r="13553"/>
          <a:stretch/>
        </p:blipFill>
        <p:spPr>
          <a:xfrm>
            <a:off x="2805910" y="2910183"/>
            <a:ext cx="5855369" cy="3626841"/>
          </a:xfrm>
          <a:prstGeom prst="rect">
            <a:avLst/>
          </a:prstGeom>
        </p:spPr>
      </p:pic>
    </p:spTree>
    <p:extLst>
      <p:ext uri="{BB962C8B-B14F-4D97-AF65-F5344CB8AC3E}">
        <p14:creationId xmlns:p14="http://schemas.microsoft.com/office/powerpoint/2010/main" val="2819474402"/>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style.rotation</p:attrName>
                                        </p:attrNameLst>
                                      </p:cBhvr>
                                      <p:tavLst>
                                        <p:tav tm="0">
                                          <p:val>
                                            <p:fltVal val="90"/>
                                          </p:val>
                                        </p:tav>
                                        <p:tav tm="100000">
                                          <p:val>
                                            <p:fltVal val="0"/>
                                          </p:val>
                                        </p:tav>
                                      </p:tavLst>
                                    </p:anim>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Flowchart: Alternate Process 7">
            <a:extLst>
              <a:ext uri="{FF2B5EF4-FFF2-40B4-BE49-F238E27FC236}">
                <a16:creationId xmlns:a16="http://schemas.microsoft.com/office/drawing/2014/main" id="{DE571569-222E-4E82-88F4-80B17A4ED031}"/>
              </a:ext>
            </a:extLst>
          </p:cNvPr>
          <p:cNvSpPr/>
          <p:nvPr/>
        </p:nvSpPr>
        <p:spPr>
          <a:xfrm>
            <a:off x="0" y="102274"/>
            <a:ext cx="11791149" cy="903288"/>
          </a:xfrm>
          <a:prstGeom prst="flowChartAlternateProcess">
            <a:avLst/>
          </a:prstGeom>
          <a:solidFill>
            <a:srgbClr val="FFFF66"/>
          </a:solidFill>
        </p:spPr>
        <p:style>
          <a:lnRef idx="1">
            <a:schemeClr val="accent6"/>
          </a:lnRef>
          <a:fillRef idx="2">
            <a:schemeClr val="accent6"/>
          </a:fillRef>
          <a:effectRef idx="1">
            <a:schemeClr val="accent6"/>
          </a:effectRef>
          <a:fontRef idx="minor">
            <a:schemeClr val="dk1"/>
          </a:fontRef>
        </p:style>
        <p:txBody>
          <a:bodyPr anchor="ctr"/>
          <a:lstStyle>
            <a:lvl1pPr indent="4445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n-US" sz="2400" b="1" smtClean="0">
              <a:latin typeface="Times New Roman" panose="02020603050405020304" pitchFamily="18" charset="0"/>
              <a:cs typeface="Times New Roman" panose="02020603050405020304" pitchFamily="18" charset="0"/>
            </a:endParaRPr>
          </a:p>
          <a:p>
            <a:r>
              <a:rPr lang="en-US" sz="2400" b="1">
                <a:solidFill>
                  <a:srgbClr val="0000FF"/>
                </a:solidFill>
                <a:latin typeface="Times New Roman" panose="02020603050405020304" pitchFamily="18" charset="0"/>
                <a:cs typeface="Times New Roman" panose="02020603050405020304" pitchFamily="18" charset="0"/>
              </a:rPr>
              <a:t>Giải pháp 2: Thiết kế giao diện màn hình trẻ, tạo ra kho học liệu riêng cho trẻ trên máy tính nhằm giúp trẻ chủ động tương tác với học liệu giáo dục điện tử.</a:t>
            </a:r>
            <a:endParaRPr lang="en-US" sz="2400">
              <a:solidFill>
                <a:srgbClr val="0000FF"/>
              </a:solidFill>
              <a:latin typeface="Times New Roman" panose="02020603050405020304" pitchFamily="18" charset="0"/>
              <a:cs typeface="Times New Roman" panose="02020603050405020304" pitchFamily="18" charset="0"/>
            </a:endParaRPr>
          </a:p>
          <a:p>
            <a:pPr algn="just">
              <a:lnSpc>
                <a:spcPct val="120000"/>
              </a:lnSpc>
              <a:defRPr/>
            </a:pPr>
            <a:endParaRPr lang="vi-VN" altLang="en-US" sz="1700" b="1" dirty="0">
              <a:solidFill>
                <a:srgbClr val="0000FF"/>
              </a:solidFill>
              <a:latin typeface="Arial" panose="020B0604020202020204" pitchFamily="34" charset="0"/>
              <a:ea typeface="Arial" panose="020B0604020202020204" pitchFamily="34" charset="0"/>
              <a:cs typeface="Times New Roman" panose="02020603050405020304" pitchFamily="18" charset="0"/>
            </a:endParaRPr>
          </a:p>
        </p:txBody>
      </p:sp>
      <p:sp>
        <p:nvSpPr>
          <p:cNvPr id="4" name="Rounded Rectangle 3">
            <a:extLst>
              <a:ext uri="{FF2B5EF4-FFF2-40B4-BE49-F238E27FC236}">
                <a16:creationId xmlns:a16="http://schemas.microsoft.com/office/drawing/2014/main" id="{44640876-D442-4341-8BE5-898452082CF5}"/>
              </a:ext>
            </a:extLst>
          </p:cNvPr>
          <p:cNvSpPr/>
          <p:nvPr/>
        </p:nvSpPr>
        <p:spPr>
          <a:xfrm>
            <a:off x="339156" y="1302088"/>
            <a:ext cx="11451993" cy="1926022"/>
          </a:xfrm>
          <a:prstGeom prst="roundRect">
            <a:avLst/>
          </a:prstGeom>
          <a:ln/>
        </p:spPr>
        <p:style>
          <a:lnRef idx="2">
            <a:schemeClr val="dk1"/>
          </a:lnRef>
          <a:fillRef idx="1">
            <a:schemeClr val="lt1"/>
          </a:fillRef>
          <a:effectRef idx="0">
            <a:schemeClr val="dk1"/>
          </a:effectRef>
          <a:fontRef idx="minor">
            <a:schemeClr val="dk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lnSpc>
                <a:spcPct val="114000"/>
              </a:lnSpc>
              <a:defRPr/>
            </a:pPr>
            <a:r>
              <a:rPr lang="en-US" sz="2400">
                <a:solidFill>
                  <a:srgbClr val="0000FF"/>
                </a:solidFill>
                <a:latin typeface="Times New Roman" panose="02020603050405020304" pitchFamily="18" charset="0"/>
                <a:cs typeface="Times New Roman" panose="02020603050405020304" pitchFamily="18" charset="0"/>
              </a:rPr>
              <a:t> Trên thực tế, để tổ chức các hoạt động cho cá nhân hoặc nhóm trẻ làm quen với máy vi tính còn gặp nhiều khó khăn, do các trò chơi/ video có âm thanh nên khi cho trẻ chơi thường làm ảnh hưởng đến các hoạt động của trẻ khác trong lớp. Chính vì vậy, tôi đã lựa chọn thiết bị tai nghe có bộ chia để 2-3 trẻ có thể cùng lúc tham gia hoạt động trong góc vi tính</a:t>
            </a:r>
            <a:endParaRPr lang="en-US" sz="2400" dirty="0">
              <a:solidFill>
                <a:srgbClr val="0000FF"/>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3"/>
          <a:srcRect l="13026" t="10059" r="25000" b="6667"/>
          <a:stretch/>
        </p:blipFill>
        <p:spPr>
          <a:xfrm>
            <a:off x="770022" y="3487831"/>
            <a:ext cx="5662863" cy="3034611"/>
          </a:xfrm>
          <a:prstGeom prst="rect">
            <a:avLst/>
          </a:prstGeom>
        </p:spPr>
      </p:pic>
      <p:pic>
        <p:nvPicPr>
          <p:cNvPr id="5" name="Picture 4"/>
          <p:cNvPicPr>
            <a:picLocks noChangeAspect="1"/>
          </p:cNvPicPr>
          <p:nvPr/>
        </p:nvPicPr>
        <p:blipFill>
          <a:blip r:embed="rId4"/>
          <a:stretch>
            <a:fillRect/>
          </a:stretch>
        </p:blipFill>
        <p:spPr>
          <a:xfrm rot="16200000">
            <a:off x="7742389" y="2940341"/>
            <a:ext cx="2812902" cy="4129589"/>
          </a:xfrm>
          <a:prstGeom prst="rect">
            <a:avLst/>
          </a:prstGeom>
          <a:ln w="76200" cap="sq" cmpd="thickThin">
            <a:solidFill>
              <a:srgbClr val="002060"/>
            </a:solidFill>
            <a:prstDash val="solid"/>
            <a:miter lim="800000"/>
          </a:ln>
          <a:effectLst>
            <a:innerShdw blurRad="76200">
              <a:srgbClr val="000000"/>
            </a:innerShdw>
          </a:effectLst>
        </p:spPr>
      </p:pic>
    </p:spTree>
    <p:extLst>
      <p:ext uri="{BB962C8B-B14F-4D97-AF65-F5344CB8AC3E}">
        <p14:creationId xmlns:p14="http://schemas.microsoft.com/office/powerpoint/2010/main" val="3254006720"/>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par>
                          <p:cTn id="14" fill="hold">
                            <p:stCondLst>
                              <p:cond delay="1500"/>
                            </p:stCondLst>
                            <p:childTnLst>
                              <p:par>
                                <p:cTn id="15" presetID="31"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Flowchart: Alternate Process 7">
            <a:extLst>
              <a:ext uri="{FF2B5EF4-FFF2-40B4-BE49-F238E27FC236}">
                <a16:creationId xmlns:a16="http://schemas.microsoft.com/office/drawing/2014/main" id="{DE571569-222E-4E82-88F4-80B17A4ED031}"/>
              </a:ext>
            </a:extLst>
          </p:cNvPr>
          <p:cNvSpPr/>
          <p:nvPr/>
        </p:nvSpPr>
        <p:spPr>
          <a:xfrm>
            <a:off x="304800" y="102274"/>
            <a:ext cx="11486349" cy="903288"/>
          </a:xfrm>
          <a:prstGeom prst="flowChartAlternateProcess">
            <a:avLst/>
          </a:prstGeom>
          <a:solidFill>
            <a:srgbClr val="FFFF66"/>
          </a:solidFill>
        </p:spPr>
        <p:style>
          <a:lnRef idx="1">
            <a:schemeClr val="accent6"/>
          </a:lnRef>
          <a:fillRef idx="2">
            <a:schemeClr val="accent6"/>
          </a:fillRef>
          <a:effectRef idx="1">
            <a:schemeClr val="accent6"/>
          </a:effectRef>
          <a:fontRef idx="minor">
            <a:schemeClr val="dk1"/>
          </a:fontRef>
        </p:style>
        <p:txBody>
          <a:bodyPr anchor="ctr"/>
          <a:lstStyle>
            <a:lvl1pPr indent="4445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n-US" sz="2400" b="1" smtClean="0">
              <a:latin typeface="Times New Roman" panose="02020603050405020304" pitchFamily="18" charset="0"/>
              <a:cs typeface="Times New Roman" panose="02020603050405020304" pitchFamily="18" charset="0"/>
            </a:endParaRPr>
          </a:p>
          <a:p>
            <a:r>
              <a:rPr lang="en-US" sz="2400" b="1">
                <a:solidFill>
                  <a:srgbClr val="0000FF"/>
                </a:solidFill>
                <a:latin typeface="Times New Roman" panose="02020603050405020304" pitchFamily="18" charset="0"/>
                <a:cs typeface="Times New Roman" panose="02020603050405020304" pitchFamily="18" charset="0"/>
              </a:rPr>
              <a:t>Giải pháp 3: Thiết kế kho bài giảng Elearning, trò chơi học tập nhằm góp phần tổ chức hiệu quả hoạt động giáo dục cho trẻ.</a:t>
            </a:r>
            <a:endParaRPr lang="en-US" sz="2400">
              <a:solidFill>
                <a:srgbClr val="0000FF"/>
              </a:solidFill>
              <a:latin typeface="Times New Roman" panose="02020603050405020304" pitchFamily="18" charset="0"/>
              <a:cs typeface="Times New Roman" panose="02020603050405020304" pitchFamily="18" charset="0"/>
            </a:endParaRPr>
          </a:p>
          <a:p>
            <a:pPr algn="just">
              <a:lnSpc>
                <a:spcPct val="120000"/>
              </a:lnSpc>
              <a:defRPr/>
            </a:pPr>
            <a:endParaRPr lang="vi-VN" altLang="en-US" sz="1700" b="1" dirty="0">
              <a:solidFill>
                <a:srgbClr val="0000FF"/>
              </a:solidFill>
              <a:latin typeface="Arial" panose="020B0604020202020204" pitchFamily="34" charset="0"/>
              <a:ea typeface="Arial" panose="020B0604020202020204" pitchFamily="34" charset="0"/>
              <a:cs typeface="Times New Roman" panose="02020603050405020304" pitchFamily="18" charset="0"/>
            </a:endParaRPr>
          </a:p>
        </p:txBody>
      </p:sp>
      <p:sp>
        <p:nvSpPr>
          <p:cNvPr id="4" name="Rounded Rectangle 3">
            <a:extLst>
              <a:ext uri="{FF2B5EF4-FFF2-40B4-BE49-F238E27FC236}">
                <a16:creationId xmlns:a16="http://schemas.microsoft.com/office/drawing/2014/main" id="{44640876-D442-4341-8BE5-898452082CF5}"/>
              </a:ext>
            </a:extLst>
          </p:cNvPr>
          <p:cNvSpPr/>
          <p:nvPr/>
        </p:nvSpPr>
        <p:spPr>
          <a:xfrm>
            <a:off x="169577" y="1208350"/>
            <a:ext cx="11621572" cy="2000071"/>
          </a:xfrm>
          <a:prstGeom prst="roundRect">
            <a:avLst/>
          </a:prstGeom>
          <a:ln/>
        </p:spPr>
        <p:style>
          <a:lnRef idx="2">
            <a:schemeClr val="dk1"/>
          </a:lnRef>
          <a:fillRef idx="1">
            <a:schemeClr val="lt1"/>
          </a:fillRef>
          <a:effectRef idx="0">
            <a:schemeClr val="dk1"/>
          </a:effectRef>
          <a:fontRef idx="minor">
            <a:schemeClr val="dk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lnSpc>
                <a:spcPct val="114000"/>
              </a:lnSpc>
              <a:defRPr/>
            </a:pPr>
            <a:r>
              <a:rPr lang="en-US" sz="2400">
                <a:solidFill>
                  <a:srgbClr val="0000FF"/>
                </a:solidFill>
                <a:latin typeface="Times New Roman" panose="02020603050405020304" pitchFamily="18" charset="0"/>
                <a:cs typeface="Times New Roman" panose="02020603050405020304" pitchFamily="18" charset="0"/>
              </a:rPr>
              <a:t> Căn cứ vào Chương trình GDMN, tôi sưu tầm, thiết kế các nội dung cho trẻ chơi phù hợp theo chủ đề, cho trẻ thực hành với máy vi tính thông qua một số hoạt động, ví dụ như: Xây dựng góc chơi “Bé vui học Kidsmart”. Bên cạnh đó, tôi cho trẻ ôn luyện, củng cố kiến thức, kỹ năng thông qua các bài giảng Elearning</a:t>
            </a:r>
            <a:endParaRPr lang="en-US" sz="2400" dirty="0">
              <a:solidFill>
                <a:srgbClr val="0000FF"/>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436702" y="3411209"/>
            <a:ext cx="5210119" cy="3211429"/>
          </a:xfrm>
          <a:prstGeom prst="rect">
            <a:avLst/>
          </a:prstGeom>
          <a:ln w="76200" cap="sq" cmpd="thickThin">
            <a:solidFill>
              <a:srgbClr val="7030A0"/>
            </a:solidFill>
            <a:prstDash val="solid"/>
            <a:miter lim="800000"/>
          </a:ln>
          <a:effectLst>
            <a:innerShdw blurRad="76200">
              <a:srgbClr val="000000"/>
            </a:innerShdw>
          </a:effectLst>
        </p:spPr>
      </p:pic>
      <p:pic>
        <p:nvPicPr>
          <p:cNvPr id="6" name="Picture 5"/>
          <p:cNvPicPr>
            <a:picLocks noChangeAspect="1"/>
          </p:cNvPicPr>
          <p:nvPr/>
        </p:nvPicPr>
        <p:blipFill>
          <a:blip r:embed="rId4"/>
          <a:stretch>
            <a:fillRect/>
          </a:stretch>
        </p:blipFill>
        <p:spPr>
          <a:xfrm>
            <a:off x="6144328" y="3411209"/>
            <a:ext cx="5646821" cy="3110409"/>
          </a:xfrm>
          <a:prstGeom prst="rect">
            <a:avLst/>
          </a:prstGeom>
          <a:ln w="76200" cap="sq" cmpd="thickThin">
            <a:solidFill>
              <a:srgbClr val="7030A0"/>
            </a:solidFill>
            <a:prstDash val="solid"/>
            <a:miter lim="800000"/>
          </a:ln>
          <a:effectLst>
            <a:innerShdw blurRad="76200">
              <a:srgbClr val="000000"/>
            </a:innerShdw>
          </a:effectLst>
        </p:spPr>
      </p:pic>
    </p:spTree>
    <p:extLst>
      <p:ext uri="{BB962C8B-B14F-4D97-AF65-F5344CB8AC3E}">
        <p14:creationId xmlns:p14="http://schemas.microsoft.com/office/powerpoint/2010/main" val="4151434123"/>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par>
                          <p:cTn id="12" fill="hold">
                            <p:stCondLst>
                              <p:cond delay="4000"/>
                            </p:stCondLst>
                            <p:childTnLst>
                              <p:par>
                                <p:cTn id="13" presetID="16" presetClass="entr" presetSubtype="21"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par>
                          <p:cTn id="16" fill="hold">
                            <p:stCondLst>
                              <p:cond delay="4500"/>
                            </p:stCondLst>
                            <p:childTnLst>
                              <p:par>
                                <p:cTn id="17" presetID="16" presetClass="entr" presetSubtype="2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Flowchart: Alternate Process 7">
            <a:extLst>
              <a:ext uri="{FF2B5EF4-FFF2-40B4-BE49-F238E27FC236}">
                <a16:creationId xmlns:a16="http://schemas.microsoft.com/office/drawing/2014/main" id="{DE571569-222E-4E82-88F4-80B17A4ED031}"/>
              </a:ext>
            </a:extLst>
          </p:cNvPr>
          <p:cNvSpPr/>
          <p:nvPr/>
        </p:nvSpPr>
        <p:spPr>
          <a:xfrm>
            <a:off x="0" y="102274"/>
            <a:ext cx="11791149" cy="903288"/>
          </a:xfrm>
          <a:prstGeom prst="flowChartAlternateProcess">
            <a:avLst/>
          </a:prstGeom>
          <a:solidFill>
            <a:srgbClr val="FFFF66"/>
          </a:solidFill>
        </p:spPr>
        <p:style>
          <a:lnRef idx="1">
            <a:schemeClr val="accent6"/>
          </a:lnRef>
          <a:fillRef idx="2">
            <a:schemeClr val="accent6"/>
          </a:fillRef>
          <a:effectRef idx="1">
            <a:schemeClr val="accent6"/>
          </a:effectRef>
          <a:fontRef idx="minor">
            <a:schemeClr val="dk1"/>
          </a:fontRef>
        </p:style>
        <p:txBody>
          <a:bodyPr anchor="ctr"/>
          <a:lstStyle>
            <a:lvl1pPr indent="4445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n-US" sz="2400" b="1" smtClean="0">
              <a:latin typeface="Times New Roman" panose="02020603050405020304" pitchFamily="18" charset="0"/>
              <a:cs typeface="Times New Roman" panose="02020603050405020304" pitchFamily="18" charset="0"/>
            </a:endParaRPr>
          </a:p>
          <a:p>
            <a:r>
              <a:rPr lang="en-US" sz="2400" b="1">
                <a:solidFill>
                  <a:srgbClr val="0000FF"/>
                </a:solidFill>
                <a:latin typeface="Times New Roman" panose="02020603050405020304" pitchFamily="18" charset="0"/>
                <a:cs typeface="Times New Roman" panose="02020603050405020304" pitchFamily="18" charset="0"/>
              </a:rPr>
              <a:t>Giải pháp 3: Thiết kế kho bài giảng Elearning, trò chơi học tập nhằm góp phần tổ chức hiệu quả hoạt động giáo dục cho trẻ.</a:t>
            </a:r>
            <a:endParaRPr lang="en-US" sz="2400">
              <a:solidFill>
                <a:srgbClr val="0000FF"/>
              </a:solidFill>
              <a:latin typeface="Times New Roman" panose="02020603050405020304" pitchFamily="18" charset="0"/>
              <a:cs typeface="Times New Roman" panose="02020603050405020304" pitchFamily="18" charset="0"/>
            </a:endParaRPr>
          </a:p>
          <a:p>
            <a:pPr algn="just">
              <a:lnSpc>
                <a:spcPct val="120000"/>
              </a:lnSpc>
              <a:defRPr/>
            </a:pPr>
            <a:endParaRPr lang="vi-VN" altLang="en-US" sz="1700" b="1" dirty="0">
              <a:solidFill>
                <a:srgbClr val="0000FF"/>
              </a:solidFill>
              <a:latin typeface="Arial" panose="020B0604020202020204" pitchFamily="34" charset="0"/>
              <a:ea typeface="Arial" panose="020B0604020202020204" pitchFamily="34" charset="0"/>
              <a:cs typeface="Times New Roman" panose="02020603050405020304" pitchFamily="18" charset="0"/>
            </a:endParaRPr>
          </a:p>
        </p:txBody>
      </p:sp>
      <p:sp>
        <p:nvSpPr>
          <p:cNvPr id="4" name="Rounded Rectangle 3">
            <a:extLst>
              <a:ext uri="{FF2B5EF4-FFF2-40B4-BE49-F238E27FC236}">
                <a16:creationId xmlns:a16="http://schemas.microsoft.com/office/drawing/2014/main" id="{44640876-D442-4341-8BE5-898452082CF5}"/>
              </a:ext>
            </a:extLst>
          </p:cNvPr>
          <p:cNvSpPr/>
          <p:nvPr/>
        </p:nvSpPr>
        <p:spPr>
          <a:xfrm>
            <a:off x="169577" y="1208350"/>
            <a:ext cx="11621572" cy="1342345"/>
          </a:xfrm>
          <a:prstGeom prst="roundRect">
            <a:avLst/>
          </a:prstGeom>
          <a:solidFill>
            <a:schemeClr val="bg1"/>
          </a:solidFill>
          <a:ln>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sz="2400">
                <a:solidFill>
                  <a:srgbClr val="0000FF"/>
                </a:solidFill>
                <a:latin typeface="Times New Roman" panose="02020603050405020304" pitchFamily="18" charset="0"/>
                <a:cs typeface="Times New Roman" panose="02020603050405020304" pitchFamily="18" charset="0"/>
              </a:rPr>
              <a:t> Đối với một số trò chơi học tập cho trẻ tương tác, tôi lựa chọn nghiên cứu một số trò chơi với nội dung sinh động hấp dẫn mang tính ứng dụng cao để đưa vào các chủ đề nhằm ôn tập kiến thức cho trẻ. </a:t>
            </a:r>
          </a:p>
        </p:txBody>
      </p:sp>
      <p:pic>
        <p:nvPicPr>
          <p:cNvPr id="3" name="Picture 2"/>
          <p:cNvPicPr>
            <a:picLocks noChangeAspect="1"/>
          </p:cNvPicPr>
          <p:nvPr/>
        </p:nvPicPr>
        <p:blipFill>
          <a:blip r:embed="rId3"/>
          <a:stretch>
            <a:fillRect/>
          </a:stretch>
        </p:blipFill>
        <p:spPr>
          <a:xfrm>
            <a:off x="402836" y="3090029"/>
            <a:ext cx="5090693" cy="3094202"/>
          </a:xfrm>
          <a:prstGeom prst="rect">
            <a:avLst/>
          </a:prstGeom>
          <a:ln w="88900" cap="sq" cmpd="thickThin">
            <a:solidFill>
              <a:schemeClr val="accent6">
                <a:lumMod val="75000"/>
              </a:schemeClr>
            </a:solidFill>
            <a:prstDash val="solid"/>
            <a:miter lim="800000"/>
          </a:ln>
          <a:effectLst>
            <a:innerShdw blurRad="76200">
              <a:srgbClr val="000000"/>
            </a:innerShdw>
          </a:effectLst>
        </p:spPr>
      </p:pic>
      <p:pic>
        <p:nvPicPr>
          <p:cNvPr id="5" name="Picture 4"/>
          <p:cNvPicPr>
            <a:picLocks noChangeAspect="1"/>
          </p:cNvPicPr>
          <p:nvPr/>
        </p:nvPicPr>
        <p:blipFill rotWithShape="1">
          <a:blip r:embed="rId4"/>
          <a:srcRect l="15871" r="8602" b="5297"/>
          <a:stretch/>
        </p:blipFill>
        <p:spPr>
          <a:xfrm>
            <a:off x="6128083" y="2951747"/>
            <a:ext cx="5317067" cy="3232483"/>
          </a:xfrm>
          <a:prstGeom prst="rect">
            <a:avLst/>
          </a:prstGeom>
          <a:ln w="76200" cap="sq" cmpd="thickThin">
            <a:solidFill>
              <a:schemeClr val="accent6">
                <a:lumMod val="75000"/>
              </a:schemeClr>
            </a:solidFill>
            <a:prstDash val="solid"/>
            <a:miter lim="800000"/>
          </a:ln>
          <a:effectLst>
            <a:innerShdw blurRad="76200">
              <a:srgbClr val="000000"/>
            </a:innerShdw>
          </a:effectLst>
        </p:spPr>
      </p:pic>
    </p:spTree>
    <p:extLst>
      <p:ext uri="{BB962C8B-B14F-4D97-AF65-F5344CB8AC3E}">
        <p14:creationId xmlns:p14="http://schemas.microsoft.com/office/powerpoint/2010/main" val="4017521161"/>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par>
                          <p:cTn id="12" fill="hold">
                            <p:stCondLst>
                              <p:cond delay="4000"/>
                            </p:stCondLst>
                            <p:childTnLst>
                              <p:par>
                                <p:cTn id="13" presetID="6" presetClass="entr" presetSubtype="16"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Flowchart: Alternate Process 7">
            <a:extLst>
              <a:ext uri="{FF2B5EF4-FFF2-40B4-BE49-F238E27FC236}">
                <a16:creationId xmlns:a16="http://schemas.microsoft.com/office/drawing/2014/main" id="{DE571569-222E-4E82-88F4-80B17A4ED031}"/>
              </a:ext>
            </a:extLst>
          </p:cNvPr>
          <p:cNvSpPr/>
          <p:nvPr/>
        </p:nvSpPr>
        <p:spPr>
          <a:xfrm>
            <a:off x="0" y="102274"/>
            <a:ext cx="11791149" cy="903288"/>
          </a:xfrm>
          <a:prstGeom prst="flowChartAlternateProcess">
            <a:avLst/>
          </a:prstGeom>
          <a:solidFill>
            <a:srgbClr val="FFFF66"/>
          </a:solidFill>
        </p:spPr>
        <p:style>
          <a:lnRef idx="1">
            <a:schemeClr val="accent6"/>
          </a:lnRef>
          <a:fillRef idx="2">
            <a:schemeClr val="accent6"/>
          </a:fillRef>
          <a:effectRef idx="1">
            <a:schemeClr val="accent6"/>
          </a:effectRef>
          <a:fontRef idx="minor">
            <a:schemeClr val="dk1"/>
          </a:fontRef>
        </p:style>
        <p:txBody>
          <a:bodyPr anchor="ctr"/>
          <a:lstStyle>
            <a:lvl1pPr indent="4445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n-US" sz="2400" b="1" smtClean="0">
              <a:latin typeface="Times New Roman" panose="02020603050405020304" pitchFamily="18" charset="0"/>
              <a:cs typeface="Times New Roman" panose="02020603050405020304" pitchFamily="18" charset="0"/>
            </a:endParaRPr>
          </a:p>
          <a:p>
            <a:r>
              <a:rPr lang="en-US" sz="2400" b="1">
                <a:solidFill>
                  <a:srgbClr val="0000FF"/>
                </a:solidFill>
                <a:latin typeface="Times New Roman" panose="02020603050405020304" pitchFamily="18" charset="0"/>
                <a:cs typeface="Times New Roman" panose="02020603050405020304" pitchFamily="18" charset="0"/>
              </a:rPr>
              <a:t>Giải pháp 3: Thiết kế kho bài giảng Elearning, trò chơi học tập nhằm góp phần tổ chức hiệu quả hoạt động giáo dục cho trẻ.</a:t>
            </a:r>
            <a:endParaRPr lang="en-US" sz="2400">
              <a:solidFill>
                <a:srgbClr val="0000FF"/>
              </a:solidFill>
              <a:latin typeface="Times New Roman" panose="02020603050405020304" pitchFamily="18" charset="0"/>
              <a:cs typeface="Times New Roman" panose="02020603050405020304" pitchFamily="18" charset="0"/>
            </a:endParaRPr>
          </a:p>
          <a:p>
            <a:pPr algn="just">
              <a:lnSpc>
                <a:spcPct val="120000"/>
              </a:lnSpc>
              <a:defRPr/>
            </a:pPr>
            <a:endParaRPr lang="vi-VN" altLang="en-US" sz="1700" b="1" dirty="0">
              <a:solidFill>
                <a:srgbClr val="0000FF"/>
              </a:solidFill>
              <a:latin typeface="Arial" panose="020B0604020202020204" pitchFamily="34" charset="0"/>
              <a:ea typeface="Arial" panose="020B0604020202020204" pitchFamily="34" charset="0"/>
              <a:cs typeface="Times New Roman" panose="02020603050405020304" pitchFamily="18" charset="0"/>
            </a:endParaRPr>
          </a:p>
        </p:txBody>
      </p:sp>
      <p:sp>
        <p:nvSpPr>
          <p:cNvPr id="4" name="Rounded Rectangle 3">
            <a:extLst>
              <a:ext uri="{FF2B5EF4-FFF2-40B4-BE49-F238E27FC236}">
                <a16:creationId xmlns:a16="http://schemas.microsoft.com/office/drawing/2014/main" id="{44640876-D442-4341-8BE5-898452082CF5}"/>
              </a:ext>
            </a:extLst>
          </p:cNvPr>
          <p:cNvSpPr/>
          <p:nvPr/>
        </p:nvSpPr>
        <p:spPr>
          <a:xfrm>
            <a:off x="169577" y="1208350"/>
            <a:ext cx="11621572" cy="1663187"/>
          </a:xfrm>
          <a:prstGeom prst="roundRect">
            <a:avLst/>
          </a:prstGeom>
          <a:ln/>
        </p:spPr>
        <p:style>
          <a:lnRef idx="2">
            <a:schemeClr val="dk1"/>
          </a:lnRef>
          <a:fillRef idx="1">
            <a:schemeClr val="lt1"/>
          </a:fillRef>
          <a:effectRef idx="0">
            <a:schemeClr val="dk1"/>
          </a:effectRef>
          <a:fontRef idx="minor">
            <a:schemeClr val="dk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sz="2400">
                <a:solidFill>
                  <a:srgbClr val="0000FF"/>
                </a:solidFill>
                <a:latin typeface="Times New Roman" panose="02020603050405020304" pitchFamily="18" charset="0"/>
                <a:cs typeface="Times New Roman" panose="02020603050405020304" pitchFamily="18" charset="0"/>
              </a:rPr>
              <a:t> Tôi đã thiết kế một số trò chơi học tập để cho trẻ được tham gia chơi vào một số thời điểm trong ngày như: Giờ hoạt động chiều, hoạt động góc, hoạt động học... Bên cạnh đó tôi tận dụng và sưu tập một số bài giảng powerpoint mang tính ứng dụng cao để chuyển đổi thành bài giảng E-Learning đưa vào tổ chức hoạt động cho trẻ. </a:t>
            </a:r>
          </a:p>
        </p:txBody>
      </p:sp>
      <p:pic>
        <p:nvPicPr>
          <p:cNvPr id="6" name="Picture 5"/>
          <p:cNvPicPr>
            <a:picLocks noChangeAspect="1"/>
          </p:cNvPicPr>
          <p:nvPr/>
        </p:nvPicPr>
        <p:blipFill rotWithShape="1">
          <a:blip r:embed="rId3"/>
          <a:srcRect t="32138" b="33520"/>
          <a:stretch/>
        </p:blipFill>
        <p:spPr>
          <a:xfrm>
            <a:off x="6323799" y="3275095"/>
            <a:ext cx="5354854" cy="3238000"/>
          </a:xfrm>
          <a:prstGeom prst="rect">
            <a:avLst/>
          </a:prstGeom>
          <a:ln w="76200" cap="sq" cmpd="thickThin">
            <a:solidFill>
              <a:srgbClr val="000000"/>
            </a:solidFill>
            <a:prstDash val="solid"/>
            <a:miter lim="800000"/>
          </a:ln>
          <a:effectLst>
            <a:innerShdw blurRad="76200">
              <a:srgbClr val="000000"/>
            </a:innerShdw>
          </a:effectLst>
        </p:spPr>
      </p:pic>
      <p:pic>
        <p:nvPicPr>
          <p:cNvPr id="7" name="Picture 6"/>
          <p:cNvPicPr>
            <a:picLocks noChangeAspect="1"/>
          </p:cNvPicPr>
          <p:nvPr/>
        </p:nvPicPr>
        <p:blipFill>
          <a:blip r:embed="rId4"/>
          <a:stretch>
            <a:fillRect/>
          </a:stretch>
        </p:blipFill>
        <p:spPr>
          <a:xfrm>
            <a:off x="497304" y="3275095"/>
            <a:ext cx="5293895" cy="3238000"/>
          </a:xfrm>
          <a:prstGeom prst="rect">
            <a:avLst/>
          </a:prstGeom>
          <a:ln w="762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672939970"/>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2000"/>
                                        <p:tgtEl>
                                          <p:spTgt spid="7"/>
                                        </p:tgtEl>
                                      </p:cBhvr>
                                    </p:animEffect>
                                  </p:childTnLst>
                                </p:cTn>
                              </p:par>
                            </p:childTnLst>
                          </p:cTn>
                        </p:par>
                        <p:par>
                          <p:cTn id="12" fill="hold">
                            <p:stCondLst>
                              <p:cond delay="4000"/>
                            </p:stCondLst>
                            <p:childTnLst>
                              <p:par>
                                <p:cTn id="13" presetID="6" presetClass="entr" presetSubtype="16"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Flowchart: Alternate Process 6">
            <a:extLst>
              <a:ext uri="{FF2B5EF4-FFF2-40B4-BE49-F238E27FC236}">
                <a16:creationId xmlns:a16="http://schemas.microsoft.com/office/drawing/2014/main" id="{AA0C9298-3CDA-4CF3-AA50-5FEF3DB944CD}"/>
              </a:ext>
            </a:extLst>
          </p:cNvPr>
          <p:cNvSpPr/>
          <p:nvPr/>
        </p:nvSpPr>
        <p:spPr>
          <a:xfrm>
            <a:off x="240632" y="1523999"/>
            <a:ext cx="4704931" cy="5125453"/>
          </a:xfrm>
          <a:prstGeom prst="flowChartAlternateProcess">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lnSpc>
                <a:spcPct val="120000"/>
              </a:lnSpc>
              <a:defRPr/>
            </a:pPr>
            <a:r>
              <a:rPr lang="en-US" altLang="en-US" sz="2400">
                <a:solidFill>
                  <a:srgbClr val="0000FF"/>
                </a:solidFill>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Để thiết kế bài giảng elearning và trò chơi học tập đạt hiệu </a:t>
            </a:r>
            <a:r>
              <a:rPr lang="en-US" sz="2400" smtClean="0">
                <a:latin typeface="Times New Roman" panose="02020603050405020304" pitchFamily="18" charset="0"/>
                <a:cs typeface="Times New Roman" panose="02020603050405020304" pitchFamily="18" charset="0"/>
              </a:rPr>
              <a:t>quả, tôi </a:t>
            </a:r>
            <a:r>
              <a:rPr lang="en-US" sz="2400">
                <a:latin typeface="Times New Roman" panose="02020603050405020304" pitchFamily="18" charset="0"/>
                <a:cs typeface="Times New Roman" panose="02020603050405020304" pitchFamily="18" charset="0"/>
              </a:rPr>
              <a:t>đã lựa chọn phần mềm phù hợp và sử dụng một số thủ thuật máy tính như PowerPoint, Photoshop, Plash, </a:t>
            </a:r>
            <a:r>
              <a:rPr lang="en-US" sz="2400" smtClean="0">
                <a:latin typeface="Times New Roman" panose="02020603050405020304" pitchFamily="18" charset="0"/>
                <a:cs typeface="Times New Roman" panose="02020603050405020304" pitchFamily="18" charset="0"/>
              </a:rPr>
              <a:t>Adobe premiere </a:t>
            </a:r>
            <a:r>
              <a:rPr lang="en-US" sz="2400">
                <a:latin typeface="Times New Roman" panose="02020603050405020304" pitchFamily="18" charset="0"/>
                <a:cs typeface="Times New Roman" panose="02020603050405020304" pitchFamily="18" charset="0"/>
              </a:rPr>
              <a:t>để tạo các trò chơi về chữ số, toán, âm nhạc, trò chơi về hành vi đúng/sai có những hiệu ứng âm thanh, hình ảnh sinh động và hấp dẫn trẻ</a:t>
            </a:r>
            <a:endParaRPr lang="en-US" altLang="en-US" sz="2400" dirty="0">
              <a:solidFill>
                <a:srgbClr val="0000FF"/>
              </a:solidFill>
              <a:latin typeface="Times New Roman" panose="02020603050405020304" pitchFamily="18" charset="0"/>
              <a:cs typeface="Times New Roman" panose="02020603050405020304" pitchFamily="18" charset="0"/>
            </a:endParaRPr>
          </a:p>
        </p:txBody>
      </p:sp>
      <p:sp>
        <p:nvSpPr>
          <p:cNvPr id="3" name="Down Arrow 2">
            <a:extLst>
              <a:ext uri="{FF2B5EF4-FFF2-40B4-BE49-F238E27FC236}">
                <a16:creationId xmlns:a16="http://schemas.microsoft.com/office/drawing/2014/main" id="{F78DFDCF-351F-4AE1-BFD0-CB7B8E407BAC}"/>
              </a:ext>
            </a:extLst>
          </p:cNvPr>
          <p:cNvSpPr/>
          <p:nvPr/>
        </p:nvSpPr>
        <p:spPr>
          <a:xfrm rot="16200000">
            <a:off x="5242570" y="2376255"/>
            <a:ext cx="773243" cy="1147762"/>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Vertical Scroll 7">
            <a:extLst>
              <a:ext uri="{FF2B5EF4-FFF2-40B4-BE49-F238E27FC236}">
                <a16:creationId xmlns:a16="http://schemas.microsoft.com/office/drawing/2014/main" id="{9D77D25D-6D9F-4D33-A59A-1F23CB4EA806}"/>
              </a:ext>
            </a:extLst>
          </p:cNvPr>
          <p:cNvSpPr/>
          <p:nvPr/>
        </p:nvSpPr>
        <p:spPr>
          <a:xfrm>
            <a:off x="240632" y="263906"/>
            <a:ext cx="11341768" cy="971336"/>
          </a:xfrm>
          <a:prstGeom prst="verticalScroll">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sz="2400" b="1">
                <a:solidFill>
                  <a:srgbClr val="0000FF"/>
                </a:solidFill>
                <a:latin typeface="Times New Roman" panose="02020603050405020304" pitchFamily="18" charset="0"/>
                <a:cs typeface="Times New Roman" panose="02020603050405020304" pitchFamily="18" charset="0"/>
              </a:rPr>
              <a:t>Giải pháp 3: Thiết kế kho bài giảng Elearning, trò chơi học tập nhằm góp phần tổ chức hiệu quả hoạt động giáo dục cho trẻ.</a:t>
            </a:r>
            <a:endParaRPr lang="en-US" sz="2400">
              <a:solidFill>
                <a:srgbClr val="0000FF"/>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6975769" y="4086724"/>
            <a:ext cx="4189537" cy="2562727"/>
          </a:xfrm>
          <a:prstGeom prst="rect">
            <a:avLst/>
          </a:prstGeom>
        </p:spPr>
      </p:pic>
      <p:pic>
        <p:nvPicPr>
          <p:cNvPr id="5" name="Picture 4"/>
          <p:cNvPicPr>
            <a:picLocks noChangeAspect="1"/>
          </p:cNvPicPr>
          <p:nvPr/>
        </p:nvPicPr>
        <p:blipFill>
          <a:blip r:embed="rId4"/>
          <a:stretch>
            <a:fillRect/>
          </a:stretch>
        </p:blipFill>
        <p:spPr>
          <a:xfrm>
            <a:off x="6425242" y="1436483"/>
            <a:ext cx="4333916" cy="2397181"/>
          </a:xfrm>
          <a:prstGeom prst="rect">
            <a:avLst/>
          </a:prstGeom>
        </p:spPr>
      </p:pic>
      <p:pic>
        <p:nvPicPr>
          <p:cNvPr id="10" name="Picture 9"/>
          <p:cNvPicPr>
            <a:picLocks noChangeAspect="1"/>
          </p:cNvPicPr>
          <p:nvPr/>
        </p:nvPicPr>
        <p:blipFill>
          <a:blip r:embed="rId5"/>
          <a:stretch>
            <a:fillRect/>
          </a:stretch>
        </p:blipFill>
        <p:spPr>
          <a:xfrm>
            <a:off x="5032540" y="4965716"/>
            <a:ext cx="1170533" cy="804742"/>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par>
                          <p:cTn id="24" fill="hold">
                            <p:stCondLst>
                              <p:cond delay="2500"/>
                            </p:stCondLst>
                            <p:childTnLst>
                              <p:par>
                                <p:cTn id="25" presetID="16" presetClass="entr" presetSubtype="21"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61000">
              <a:schemeClr val="accent1">
                <a:lumMod val="20000"/>
                <a:lumOff val="80000"/>
              </a:schemeClr>
            </a:gs>
            <a:gs pos="36260">
              <a:srgbClr val="D7E6F5"/>
            </a:gs>
            <a:gs pos="0">
              <a:schemeClr val="accent1">
                <a:lumMod val="5000"/>
                <a:lumOff val="95000"/>
              </a:schemeClr>
            </a:gs>
            <a:gs pos="94000">
              <a:schemeClr val="accent1">
                <a:lumMod val="45000"/>
                <a:lumOff val="55000"/>
              </a:schemeClr>
            </a:gs>
            <a:gs pos="95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447399DA-EBE4-49CB-B966-B6E6ACB50593}"/>
              </a:ext>
            </a:extLst>
          </p:cNvPr>
          <p:cNvSpPr/>
          <p:nvPr/>
        </p:nvSpPr>
        <p:spPr>
          <a:xfrm>
            <a:off x="153685" y="931203"/>
            <a:ext cx="4761538" cy="5793865"/>
          </a:xfrm>
          <a:prstGeom prst="roundRect">
            <a:avLst/>
          </a:prstGeom>
          <a:ln/>
        </p:spPr>
        <p:style>
          <a:lnRef idx="2">
            <a:schemeClr val="dk1"/>
          </a:lnRef>
          <a:fillRef idx="1">
            <a:schemeClr val="lt1"/>
          </a:fillRef>
          <a:effectRef idx="0">
            <a:schemeClr val="dk1"/>
          </a:effectRef>
          <a:fontRef idx="minor">
            <a:schemeClr val="dk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defRPr/>
            </a:pPr>
            <a:r>
              <a:rPr lang="en-US" sz="2400">
                <a:solidFill>
                  <a:srgbClr val="0000FF"/>
                </a:solidFill>
                <a:latin typeface="Times New Roman" panose="02020603050405020304" pitchFamily="18" charset="0"/>
                <a:cs typeface="Times New Roman" panose="02020603050405020304" pitchFamily="18" charset="0"/>
              </a:rPr>
              <a:t>      S</a:t>
            </a:r>
            <a:r>
              <a:rPr lang="en-US" sz="2400" smtClean="0">
                <a:solidFill>
                  <a:srgbClr val="0000FF"/>
                </a:solidFill>
                <a:latin typeface="Times New Roman" panose="02020603050405020304" pitchFamily="18" charset="0"/>
                <a:cs typeface="Times New Roman" panose="02020603050405020304" pitchFamily="18" charset="0"/>
              </a:rPr>
              <a:t>ự </a:t>
            </a:r>
            <a:r>
              <a:rPr lang="en-US" sz="2400">
                <a:solidFill>
                  <a:srgbClr val="0000FF"/>
                </a:solidFill>
                <a:latin typeface="Times New Roman" panose="02020603050405020304" pitchFamily="18" charset="0"/>
                <a:cs typeface="Times New Roman" panose="02020603050405020304" pitchFamily="18" charset="0"/>
              </a:rPr>
              <a:t>phát triển và bùng nổ của công nghệ số đang có tác động tích cực đến mọi mặt của đời sống xã hội trong đó có giáo dục. Chính vì thế việc đẩy mạnh chuyển đổi số và UDCNTT trong giáo dục nói chung và ở cấp học MN nói riêng là hết sức cần thiết. Chuyển đổi số trong GDMN góp phần nâng cao chất lượng, hiệu quả công việc và tạo công bằng trong tiếp cận giáo dục, góp phần nâng cao chất lượng giáo dục trẻ theo quan điểm giáo dục lấy trẻ làm trung tâm. </a:t>
            </a:r>
            <a:endParaRPr lang="en-US" sz="2400" dirty="0">
              <a:solidFill>
                <a:srgbClr val="0000FF"/>
              </a:solidFill>
              <a:latin typeface="Times New Roman" panose="020206030504050203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5A22C640-478D-479D-AB68-62A7363553DD}"/>
              </a:ext>
            </a:extLst>
          </p:cNvPr>
          <p:cNvSpPr txBox="1">
            <a:spLocks/>
          </p:cNvSpPr>
          <p:nvPr/>
        </p:nvSpPr>
        <p:spPr bwMode="auto">
          <a:xfrm>
            <a:off x="468313" y="109538"/>
            <a:ext cx="3122612" cy="457200"/>
          </a:xfrm>
          <a:prstGeom prst="rect">
            <a:avLst/>
          </a:prstGeom>
          <a:solidFill>
            <a:srgbClr val="FFCCFF"/>
          </a:solidFill>
          <a:ln>
            <a:noFill/>
          </a:ln>
        </p:spPr>
        <p:txBody>
          <a:bodyPr anchor="ctr">
            <a:normAutofit fontScale="90000" lnSpcReduction="10000"/>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just" eaLnBrk="1" fontAlgn="auto" hangingPunct="1">
              <a:spcAft>
                <a:spcPts val="0"/>
              </a:spcAft>
              <a:defRPr/>
            </a:pPr>
            <a:r>
              <a:rPr lang="en-US" sz="3000" b="1" dirty="0">
                <a:solidFill>
                  <a:srgbClr val="0000FF"/>
                </a:solidFill>
                <a:effectLst>
                  <a:outerShdw blurRad="38100" dist="38100" dir="2700000" algn="tl">
                    <a:srgbClr val="000000">
                      <a:alpha val="43137"/>
                    </a:srgbClr>
                  </a:outerShdw>
                </a:effectLst>
                <a:latin typeface="Times" panose="02020603050405020304" pitchFamily="18" charset="0"/>
                <a:cs typeface="Times" panose="02020603050405020304" pitchFamily="18" charset="0"/>
              </a:rPr>
              <a:t>I. </a:t>
            </a:r>
            <a:r>
              <a:rPr lang="vi-VN" sz="3000" b="1" dirty="0">
                <a:solidFill>
                  <a:srgbClr val="0000FF"/>
                </a:solidFill>
                <a:effectLst>
                  <a:outerShdw blurRad="38100" dist="38100" dir="2700000" algn="tl">
                    <a:srgbClr val="000000">
                      <a:alpha val="43137"/>
                    </a:srgbClr>
                  </a:outerShdw>
                </a:effectLst>
                <a:cs typeface="Times New Roman" panose="02020603050405020304" pitchFamily="18" charset="0"/>
              </a:rPr>
              <a:t>ĐẶT VẤN ĐỀ</a:t>
            </a:r>
            <a:r>
              <a:rPr lang="en-US" sz="3000" b="1" dirty="0">
                <a:solidFill>
                  <a:srgbClr val="0000FF"/>
                </a:solidFill>
                <a:effectLst>
                  <a:outerShdw blurRad="38100" dist="38100" dir="2700000" algn="tl">
                    <a:srgbClr val="000000">
                      <a:alpha val="43137"/>
                    </a:srgbClr>
                  </a:outerShdw>
                </a:effectLst>
                <a:cs typeface="Times New Roman" panose="02020603050405020304" pitchFamily="18" charset="0"/>
              </a:rPr>
              <a:t>:</a:t>
            </a:r>
            <a:endParaRPr lang="en-US" sz="30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5670263" y="1526224"/>
            <a:ext cx="6131211" cy="4603821"/>
          </a:xfrm>
          <a:prstGeom prst="rect">
            <a:avLst/>
          </a:prstGeom>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2500"/>
                            </p:stCondLst>
                            <p:childTnLst>
                              <p:par>
                                <p:cTn id="13" presetID="31"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anim calcmode="lin" valueType="num">
                                      <p:cBhvr>
                                        <p:cTn id="17" dur="1000" fill="hold"/>
                                        <p:tgtEl>
                                          <p:spTgt spid="2"/>
                                        </p:tgtEl>
                                        <p:attrNameLst>
                                          <p:attrName>style.rotation</p:attrName>
                                        </p:attrNameLst>
                                      </p:cBhvr>
                                      <p:tavLst>
                                        <p:tav tm="0">
                                          <p:val>
                                            <p:fltVal val="90"/>
                                          </p:val>
                                        </p:tav>
                                        <p:tav tm="100000">
                                          <p:val>
                                            <p:fltVal val="0"/>
                                          </p:val>
                                        </p:tav>
                                      </p:tavLst>
                                    </p:anim>
                                    <p:animEffect transition="in" filter="fade">
                                      <p:cBhvr>
                                        <p:cTn id="1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Flowchart: Alternate Process 6">
            <a:extLst>
              <a:ext uri="{FF2B5EF4-FFF2-40B4-BE49-F238E27FC236}">
                <a16:creationId xmlns:a16="http://schemas.microsoft.com/office/drawing/2014/main" id="{AA0C9298-3CDA-4CF3-AA50-5FEF3DB944CD}"/>
              </a:ext>
            </a:extLst>
          </p:cNvPr>
          <p:cNvSpPr/>
          <p:nvPr/>
        </p:nvSpPr>
        <p:spPr>
          <a:xfrm>
            <a:off x="336133" y="1812757"/>
            <a:ext cx="4427621" cy="4572001"/>
          </a:xfrm>
          <a:prstGeom prst="flowChartAlternateProcess">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400">
                <a:solidFill>
                  <a:srgbClr val="0000FF"/>
                </a:solidFill>
                <a:latin typeface="Times New Roman" panose="02020603050405020304" pitchFamily="18" charset="0"/>
                <a:cs typeface="Times New Roman" panose="02020603050405020304" pitchFamily="18" charset="0"/>
              </a:rPr>
              <a:t>    </a:t>
            </a:r>
            <a:r>
              <a:rPr lang="en-US" sz="2400">
                <a:solidFill>
                  <a:srgbClr val="0000FF"/>
                </a:solidFill>
                <a:latin typeface="Times New Roman" panose="02020603050405020304" pitchFamily="18" charset="0"/>
                <a:cs typeface="Times New Roman" panose="02020603050405020304" pitchFamily="18" charset="0"/>
              </a:rPr>
              <a:t>Cuối cùng tôi tập hợp các bài giảng trò chơi học tập đã xây dựng cũng như sưu tầm được và tạo thành một "kho" bài giảng  trò chơi tương tác để phục vụ cho công tác giảng dạy lưu trữ vào một foder </a:t>
            </a:r>
            <a:r>
              <a:rPr lang="en-US" sz="2400" i="1">
                <a:solidFill>
                  <a:srgbClr val="0000FF"/>
                </a:solidFill>
                <a:latin typeface="Times New Roman" panose="02020603050405020304" pitchFamily="18" charset="0"/>
                <a:cs typeface="Times New Roman" panose="02020603050405020304" pitchFamily="18" charset="0"/>
              </a:rPr>
              <a:t>"E-Learning- trò chơi học tập"</a:t>
            </a:r>
            <a:r>
              <a:rPr lang="en-US" sz="2400">
                <a:solidFill>
                  <a:srgbClr val="0000FF"/>
                </a:solidFill>
                <a:latin typeface="Times New Roman" panose="02020603050405020304" pitchFamily="18" charset="0"/>
                <a:cs typeface="Times New Roman" panose="02020603050405020304" pitchFamily="18" charset="0"/>
              </a:rPr>
              <a:t> trong ổ D tại máy tính của lớp mình. </a:t>
            </a:r>
          </a:p>
        </p:txBody>
      </p:sp>
      <p:sp>
        <p:nvSpPr>
          <p:cNvPr id="3" name="Down Arrow 2">
            <a:extLst>
              <a:ext uri="{FF2B5EF4-FFF2-40B4-BE49-F238E27FC236}">
                <a16:creationId xmlns:a16="http://schemas.microsoft.com/office/drawing/2014/main" id="{F78DFDCF-351F-4AE1-BFD0-CB7B8E407BAC}"/>
              </a:ext>
            </a:extLst>
          </p:cNvPr>
          <p:cNvSpPr/>
          <p:nvPr/>
        </p:nvSpPr>
        <p:spPr>
          <a:xfrm rot="16200000">
            <a:off x="5042881" y="3402950"/>
            <a:ext cx="773243" cy="1147762"/>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Vertical Scroll 7">
            <a:extLst>
              <a:ext uri="{FF2B5EF4-FFF2-40B4-BE49-F238E27FC236}">
                <a16:creationId xmlns:a16="http://schemas.microsoft.com/office/drawing/2014/main" id="{9D77D25D-6D9F-4D33-A59A-1F23CB4EA806}"/>
              </a:ext>
            </a:extLst>
          </p:cNvPr>
          <p:cNvSpPr/>
          <p:nvPr/>
        </p:nvSpPr>
        <p:spPr>
          <a:xfrm>
            <a:off x="240632" y="263906"/>
            <a:ext cx="11341768" cy="971336"/>
          </a:xfrm>
          <a:prstGeom prst="verticalScroll">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sz="2400" b="1">
                <a:solidFill>
                  <a:srgbClr val="0000FF"/>
                </a:solidFill>
                <a:latin typeface="Times New Roman" panose="02020603050405020304" pitchFamily="18" charset="0"/>
                <a:cs typeface="Times New Roman" panose="02020603050405020304" pitchFamily="18" charset="0"/>
              </a:rPr>
              <a:t>Giải pháp 3: Thiết kế kho bài giảng Elearning, trò chơi học tập nhằm góp phần tổ chức hiệu quả hoạt động giáo dục cho trẻ.</a:t>
            </a:r>
            <a:endParaRPr lang="en-US" sz="2400">
              <a:solidFill>
                <a:srgbClr val="0000FF"/>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rotWithShape="1">
          <a:blip r:embed="rId3"/>
          <a:srcRect l="-1" r="44827" b="33093"/>
          <a:stretch/>
        </p:blipFill>
        <p:spPr>
          <a:xfrm>
            <a:off x="6223588" y="1931462"/>
            <a:ext cx="5579016" cy="4090737"/>
          </a:xfrm>
          <a:prstGeom prst="rect">
            <a:avLst/>
          </a:prstGeom>
          <a:ln w="76200" cap="sq" cmpd="thickThin">
            <a:solidFill>
              <a:schemeClr val="accent6">
                <a:lumMod val="75000"/>
              </a:schemeClr>
            </a:solidFill>
            <a:prstDash val="solid"/>
            <a:miter lim="800000"/>
          </a:ln>
          <a:effectLst>
            <a:innerShdw blurRad="76200">
              <a:srgbClr val="000000"/>
            </a:innerShdw>
          </a:effectLst>
        </p:spPr>
      </p:pic>
    </p:spTree>
    <p:extLst>
      <p:ext uri="{BB962C8B-B14F-4D97-AF65-F5344CB8AC3E}">
        <p14:creationId xmlns:p14="http://schemas.microsoft.com/office/powerpoint/2010/main" val="1828830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par>
                          <p:cTn id="12" fill="hold">
                            <p:stCondLst>
                              <p:cond delay="2500"/>
                            </p:stCondLst>
                            <p:childTnLst>
                              <p:par>
                                <p:cTn id="13" presetID="6" presetClass="entr" presetSubtype="16"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Up Ribbon 8">
            <a:extLst>
              <a:ext uri="{FF2B5EF4-FFF2-40B4-BE49-F238E27FC236}">
                <a16:creationId xmlns:a16="http://schemas.microsoft.com/office/drawing/2014/main" id="{089BC22D-5F36-49EA-8DB5-DF94B86E1E3A}"/>
              </a:ext>
            </a:extLst>
          </p:cNvPr>
          <p:cNvSpPr/>
          <p:nvPr/>
        </p:nvSpPr>
        <p:spPr>
          <a:xfrm>
            <a:off x="732840" y="326189"/>
            <a:ext cx="9404350" cy="1486568"/>
          </a:xfrm>
          <a:prstGeom prst="ribbon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800" b="1" dirty="0">
                <a:solidFill>
                  <a:srgbClr val="FF0000"/>
                </a:solidFill>
                <a:latin typeface="Times New Roman" panose="02020603050405020304" pitchFamily="18" charset="0"/>
                <a:cs typeface="Times New Roman" panose="02020603050405020304" pitchFamily="18" charset="0"/>
              </a:rPr>
              <a:t>KẾT LUẬN </a:t>
            </a:r>
            <a:r>
              <a:rPr lang="en-US" sz="2800" b="1">
                <a:solidFill>
                  <a:srgbClr val="FF0000"/>
                </a:solidFill>
                <a:latin typeface="Times New Roman" panose="02020603050405020304" pitchFamily="18" charset="0"/>
                <a:cs typeface="Times New Roman" panose="02020603050405020304" pitchFamily="18" charset="0"/>
              </a:rPr>
              <a:t>VÀ </a:t>
            </a:r>
            <a:r>
              <a:rPr lang="en-US" sz="2800" b="1" smtClean="0">
                <a:solidFill>
                  <a:srgbClr val="FF0000"/>
                </a:solidFill>
                <a:latin typeface="Times New Roman" panose="02020603050405020304" pitchFamily="18" charset="0"/>
                <a:cs typeface="Times New Roman" panose="02020603050405020304" pitchFamily="18" charset="0"/>
              </a:rPr>
              <a:t>ĐỀ XUẤT</a:t>
            </a:r>
            <a:endParaRPr lang="en-US" sz="2800" b="1" dirty="0">
              <a:solidFill>
                <a:srgbClr val="FF0000"/>
              </a:solidFill>
              <a:latin typeface="+mj-lt"/>
            </a:endParaRPr>
          </a:p>
        </p:txBody>
      </p:sp>
      <p:sp>
        <p:nvSpPr>
          <p:cNvPr id="7" name="Rectangle: Rounded Corners 4">
            <a:extLst>
              <a:ext uri="{FF2B5EF4-FFF2-40B4-BE49-F238E27FC236}">
                <a16:creationId xmlns:a16="http://schemas.microsoft.com/office/drawing/2014/main" id="{EE944941-25C7-4D81-818C-B34C4F12561F}"/>
              </a:ext>
            </a:extLst>
          </p:cNvPr>
          <p:cNvSpPr/>
          <p:nvPr/>
        </p:nvSpPr>
        <p:spPr>
          <a:xfrm>
            <a:off x="1903913" y="2280236"/>
            <a:ext cx="7961981" cy="2869280"/>
          </a:xfrm>
          <a:prstGeom prst="roundRect">
            <a:avLst/>
          </a:prstGeom>
          <a:solidFill>
            <a:schemeClr val="accent4">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lvl1pPr marL="9525">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50000"/>
              </a:lnSpc>
            </a:pPr>
            <a:r>
              <a:rPr lang="en-US" sz="2400">
                <a:solidFill>
                  <a:srgbClr val="6600FF"/>
                </a:solidFill>
                <a:latin typeface="Times New Roman" panose="02020603050405020304" pitchFamily="18" charset="0"/>
                <a:cs typeface="Times New Roman" panose="02020603050405020304" pitchFamily="18" charset="0"/>
              </a:rPr>
              <a:t>    </a:t>
            </a:r>
            <a:r>
              <a:rPr lang="en-US" sz="2400">
                <a:solidFill>
                  <a:srgbClr val="0000FF"/>
                </a:solidFill>
                <a:latin typeface="Times New Roman" panose="02020603050405020304" pitchFamily="18" charset="0"/>
                <a:cs typeface="Times New Roman" panose="02020603050405020304" pitchFamily="18" charset="0"/>
              </a:rPr>
              <a:t>Kính đề nghị Ban giám hiệu nhà trường tham mưu đầu tư xây dựng phòng kidsmart riêng, đầu tư hệ thống máy tính có cấu hình cao và bộ loa chia âm thanh, màn hình ti vi lớn để giúp cô và trẻ thực hiện các hoạt động giáo dục tốt </a:t>
            </a:r>
            <a:r>
              <a:rPr lang="en-US" sz="2400" smtClean="0">
                <a:solidFill>
                  <a:srgbClr val="0000FF"/>
                </a:solidFill>
                <a:latin typeface="Times New Roman" panose="02020603050405020304" pitchFamily="18" charset="0"/>
                <a:cs typeface="Times New Roman" panose="02020603050405020304" pitchFamily="18" charset="0"/>
              </a:rPr>
              <a:t>hơn.</a:t>
            </a:r>
            <a:endParaRPr lang="en-US" sz="240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8009" t="42202" r="18211" b="2494"/>
          <a:stretch/>
        </p:blipFill>
        <p:spPr>
          <a:xfrm>
            <a:off x="2181726" y="2358190"/>
            <a:ext cx="7796463" cy="4499810"/>
          </a:xfrm>
          <a:prstGeom prst="rect">
            <a:avLst/>
          </a:prstGeom>
          <a:ln>
            <a:noFill/>
          </a:ln>
          <a:effectLst>
            <a:softEdge rad="112500"/>
          </a:effectLst>
        </p:spPr>
      </p:pic>
      <p:sp>
        <p:nvSpPr>
          <p:cNvPr id="7" name="Rectangle 6"/>
          <p:cNvSpPr/>
          <p:nvPr/>
        </p:nvSpPr>
        <p:spPr>
          <a:xfrm>
            <a:off x="3468466" y="883450"/>
            <a:ext cx="5515114" cy="1474740"/>
          </a:xfrm>
          <a:prstGeom prst="rect">
            <a:avLst/>
          </a:prstGeom>
        </p:spPr>
        <p:txBody>
          <a:bodyPr wrap="square">
            <a:prstTxWarp prst="textArchUp">
              <a:avLst/>
            </a:prstTxWarp>
            <a:spAutoFit/>
            <a:scene3d>
              <a:camera prst="orthographicFront"/>
              <a:lightRig rig="soft" dir="t">
                <a:rot lat="0" lon="0" rev="15600000"/>
              </a:lightRig>
            </a:scene3d>
            <a:sp3d extrusionH="57150" prstMaterial="softEdge">
              <a:bevelT w="25400" h="38100"/>
            </a:sp3d>
          </a:bodyPr>
          <a:lstStyle/>
          <a:p>
            <a:pPr lvl="0" algn="ctr">
              <a:defRPr/>
            </a:pPr>
            <a:r>
              <a:rPr lang="en-US" sz="6000" b="1">
                <a:ln/>
                <a:latin typeface="Times New Roman" panose="02020603050405020304" pitchFamily="18" charset="0"/>
                <a:cs typeface="Times New Roman" panose="02020603050405020304" pitchFamily="18" charset="0"/>
              </a:rPr>
              <a:t>Xin trân trọng cảm ơn!</a:t>
            </a:r>
            <a:endParaRPr lang="en-US" sz="6000" b="1" dirty="0">
              <a:ln/>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par>
                          <p:cTn id="21" fill="hold">
                            <p:stCondLst>
                              <p:cond delay="2000"/>
                            </p:stCondLst>
                            <p:childTnLst>
                              <p:par>
                                <p:cTn id="22" presetID="31" presetClass="entr" presetSubtype="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1000" fill="hold"/>
                                        <p:tgtEl>
                                          <p:spTgt spid="3"/>
                                        </p:tgtEl>
                                        <p:attrNameLst>
                                          <p:attrName>ppt_w</p:attrName>
                                        </p:attrNameLst>
                                      </p:cBhvr>
                                      <p:tavLst>
                                        <p:tav tm="0">
                                          <p:val>
                                            <p:fltVal val="0"/>
                                          </p:val>
                                        </p:tav>
                                        <p:tav tm="100000">
                                          <p:val>
                                            <p:strVal val="#ppt_w"/>
                                          </p:val>
                                        </p:tav>
                                      </p:tavLst>
                                    </p:anim>
                                    <p:anim calcmode="lin" valueType="num">
                                      <p:cBhvr>
                                        <p:cTn id="25" dur="1000" fill="hold"/>
                                        <p:tgtEl>
                                          <p:spTgt spid="3"/>
                                        </p:tgtEl>
                                        <p:attrNameLst>
                                          <p:attrName>ppt_h</p:attrName>
                                        </p:attrNameLst>
                                      </p:cBhvr>
                                      <p:tavLst>
                                        <p:tav tm="0">
                                          <p:val>
                                            <p:fltVal val="0"/>
                                          </p:val>
                                        </p:tav>
                                        <p:tav tm="100000">
                                          <p:val>
                                            <p:strVal val="#ppt_h"/>
                                          </p:val>
                                        </p:tav>
                                      </p:tavLst>
                                    </p:anim>
                                    <p:anim calcmode="lin" valueType="num">
                                      <p:cBhvr>
                                        <p:cTn id="26" dur="1000" fill="hold"/>
                                        <p:tgtEl>
                                          <p:spTgt spid="3"/>
                                        </p:tgtEl>
                                        <p:attrNameLst>
                                          <p:attrName>style.rotation</p:attrName>
                                        </p:attrNameLst>
                                      </p:cBhvr>
                                      <p:tavLst>
                                        <p:tav tm="0">
                                          <p:val>
                                            <p:fltVal val="90"/>
                                          </p:val>
                                        </p:tav>
                                        <p:tav tm="100000">
                                          <p:val>
                                            <p:fltVal val="0"/>
                                          </p:val>
                                        </p:tav>
                                      </p:tavLst>
                                    </p:anim>
                                    <p:animEffect transition="in" filter="fade">
                                      <p:cBhvr>
                                        <p:cTn id="2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chủ đề mầm non cực đẹp bắt mắt"/>
          <p:cNvPicPr>
            <a:picLocks noChangeAspect="1" noChangeArrowheads="1"/>
          </p:cNvPicPr>
          <p:nvPr/>
        </p:nvPicPr>
        <p:blipFill rotWithShape="1">
          <a:blip r:embed="rId2">
            <a:extLst>
              <a:ext uri="{28A0092B-C50C-407E-A947-70E740481C1C}">
                <a14:useLocalDpi xmlns:a14="http://schemas.microsoft.com/office/drawing/2010/main" val="0"/>
              </a:ext>
            </a:extLst>
          </a:blip>
          <a:srcRect l="10654" t="10176" r="14058" b="590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11707" y="1812757"/>
            <a:ext cx="11341770" cy="2554545"/>
          </a:xfrm>
          <a:prstGeom prst="rect">
            <a:avLst/>
          </a:prstGeom>
          <a:noFill/>
        </p:spPr>
        <p:txBody>
          <a:bodyPr wrap="square" rtlCol="0">
            <a:spAutoFit/>
          </a:bodyPr>
          <a:lstStyle/>
          <a:p>
            <a:pPr algn="ctr"/>
            <a:r>
              <a:rPr lang="en-US" sz="8000" smtClean="0">
                <a:latin typeface="Times New Roman" panose="02020603050405020304" pitchFamily="18" charset="0"/>
                <a:cs typeface="Times New Roman" panose="02020603050405020304" pitchFamily="18" charset="0"/>
              </a:rPr>
              <a:t>THANK       </a:t>
            </a:r>
          </a:p>
          <a:p>
            <a:pPr algn="ctr"/>
            <a:r>
              <a:rPr lang="en-US" sz="8000" smtClean="0">
                <a:latin typeface="Times New Roman" panose="02020603050405020304" pitchFamily="18" charset="0"/>
                <a:cs typeface="Times New Roman" panose="02020603050405020304" pitchFamily="18" charset="0"/>
              </a:rPr>
              <a:t>                               YOU!</a:t>
            </a:r>
            <a:endParaRPr lang="en-US" sz="8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013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D44E80A9-367F-49BC-9BDE-5F59C834432B}"/>
              </a:ext>
            </a:extLst>
          </p:cNvPr>
          <p:cNvSpPr/>
          <p:nvPr/>
        </p:nvSpPr>
        <p:spPr>
          <a:xfrm>
            <a:off x="7615238" y="1333002"/>
            <a:ext cx="4143842" cy="4414837"/>
          </a:xfrm>
          <a:prstGeom prst="roundRect">
            <a:avLst/>
          </a:prstGeom>
          <a:solidFill>
            <a:schemeClr val="accent4">
              <a:lumMod val="40000"/>
              <a:lumOff val="60000"/>
            </a:schemeClr>
          </a:solidFill>
          <a:ln/>
        </p:spPr>
        <p:style>
          <a:lnRef idx="2">
            <a:schemeClr val="dk1"/>
          </a:lnRef>
          <a:fillRef idx="1">
            <a:schemeClr val="lt1"/>
          </a:fillRef>
          <a:effectRef idx="0">
            <a:schemeClr val="dk1"/>
          </a:effectRef>
          <a:fontRef idx="minor">
            <a:schemeClr val="dk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sz="2400">
                <a:solidFill>
                  <a:srgbClr val="0000FF"/>
                </a:solidFill>
                <a:latin typeface="Times New Roman" panose="02020603050405020304" pitchFamily="18" charset="0"/>
                <a:cs typeface="Times New Roman" panose="02020603050405020304" pitchFamily="18" charset="0"/>
              </a:rPr>
              <a:t>      UDCNTT vào giảng dạy sẽ tạo ra sự tương tác cao giữa cô và trẻ, kích thích khả năng quan sát và phát triển tư duy cho trẻ. Đồng thời giúp giáo viên tiết kiệm được nhiều thời gian chuẩn bị đồ dùng dạy học phát huy được nhiều ý tưởng sáng tạo trong giảng dạy.</a:t>
            </a:r>
          </a:p>
        </p:txBody>
      </p:sp>
      <p:sp>
        <p:nvSpPr>
          <p:cNvPr id="5" name="Title 1">
            <a:extLst>
              <a:ext uri="{FF2B5EF4-FFF2-40B4-BE49-F238E27FC236}">
                <a16:creationId xmlns:a16="http://schemas.microsoft.com/office/drawing/2014/main" id="{1ABD3A0B-3DE5-4E3E-9E02-A79F5B78AAC5}"/>
              </a:ext>
            </a:extLst>
          </p:cNvPr>
          <p:cNvSpPr txBox="1">
            <a:spLocks/>
          </p:cNvSpPr>
          <p:nvPr/>
        </p:nvSpPr>
        <p:spPr bwMode="auto">
          <a:xfrm>
            <a:off x="941388" y="209550"/>
            <a:ext cx="3135312" cy="457200"/>
          </a:xfrm>
          <a:prstGeom prst="rect">
            <a:avLst/>
          </a:prstGeom>
          <a:solidFill>
            <a:srgbClr val="FFCCFF"/>
          </a:solidFill>
          <a:ln>
            <a:noFill/>
          </a:ln>
        </p:spPr>
        <p:txBody>
          <a:bodyPr anchor="ctr">
            <a:normAutofit fontScale="90000" lnSpcReduction="10000"/>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just" eaLnBrk="1" fontAlgn="auto" hangingPunct="1">
              <a:spcAft>
                <a:spcPts val="0"/>
              </a:spcAft>
              <a:defRPr/>
            </a:pPr>
            <a:r>
              <a:rPr lang="en-US" sz="3000" b="1" dirty="0">
                <a:solidFill>
                  <a:srgbClr val="0000FF"/>
                </a:solidFill>
                <a:effectLst>
                  <a:outerShdw blurRad="38100" dist="38100" dir="2700000" algn="tl">
                    <a:srgbClr val="000000">
                      <a:alpha val="43137"/>
                    </a:srgbClr>
                  </a:outerShdw>
                </a:effectLst>
                <a:latin typeface="Times" panose="02020603050405020304" pitchFamily="18" charset="0"/>
                <a:cs typeface="Times" panose="02020603050405020304" pitchFamily="18" charset="0"/>
              </a:rPr>
              <a:t>I. </a:t>
            </a:r>
            <a:r>
              <a:rPr lang="vi-VN" sz="3000" b="1" dirty="0">
                <a:solidFill>
                  <a:srgbClr val="0000FF"/>
                </a:solidFill>
                <a:effectLst>
                  <a:outerShdw blurRad="38100" dist="38100" dir="2700000" algn="tl">
                    <a:srgbClr val="000000">
                      <a:alpha val="43137"/>
                    </a:srgbClr>
                  </a:outerShdw>
                </a:effectLst>
                <a:cs typeface="Times New Roman" panose="02020603050405020304" pitchFamily="18" charset="0"/>
              </a:rPr>
              <a:t>ĐẶT VẤN ĐỀ</a:t>
            </a:r>
            <a:r>
              <a:rPr lang="en-US" sz="3000" b="1" dirty="0">
                <a:solidFill>
                  <a:srgbClr val="0000FF"/>
                </a:solidFill>
                <a:effectLst>
                  <a:outerShdw blurRad="38100" dist="38100" dir="2700000" algn="tl">
                    <a:srgbClr val="000000">
                      <a:alpha val="43137"/>
                    </a:srgbClr>
                  </a:outerShdw>
                </a:effectLst>
                <a:cs typeface="Times New Roman" panose="02020603050405020304" pitchFamily="18" charset="0"/>
              </a:rPr>
              <a:t>:</a:t>
            </a:r>
            <a:endParaRPr lang="en-US" sz="30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457200" y="918665"/>
            <a:ext cx="6657975" cy="5243512"/>
          </a:xfrm>
          <a:prstGeom prst="rect">
            <a:avLst/>
          </a:prstGeom>
          <a:ln>
            <a:noFill/>
          </a:ln>
          <a:effectLst>
            <a:softEdge rad="112500"/>
          </a:effectLst>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218" name="图片 4">
            <a:extLst>
              <a:ext uri="{FF2B5EF4-FFF2-40B4-BE49-F238E27FC236}">
                <a16:creationId xmlns:a16="http://schemas.microsoft.com/office/drawing/2014/main" id="{68CB554A-975D-46FE-9AD9-E0537D71FAD2}"/>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785813" y="4162425"/>
            <a:ext cx="1481137" cy="1844675"/>
          </a:xfrm>
        </p:spPr>
      </p:pic>
      <p:sp>
        <p:nvSpPr>
          <p:cNvPr id="4" name="Cloud 3">
            <a:extLst>
              <a:ext uri="{FF2B5EF4-FFF2-40B4-BE49-F238E27FC236}">
                <a16:creationId xmlns:a16="http://schemas.microsoft.com/office/drawing/2014/main" id="{F8D69091-A491-4C71-B745-72A5C8CA81EA}"/>
              </a:ext>
            </a:extLst>
          </p:cNvPr>
          <p:cNvSpPr/>
          <p:nvPr/>
        </p:nvSpPr>
        <p:spPr>
          <a:xfrm>
            <a:off x="196850" y="285751"/>
            <a:ext cx="4175125" cy="6086474"/>
          </a:xfrm>
          <a:prstGeom prst="cloud">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indent="2730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r>
              <a:rPr lang="en-US" altLang="en-US" sz="2200">
                <a:solidFill>
                  <a:srgbClr val="FFFFFF"/>
                </a:solidFill>
                <a:latin typeface="Times New Roman" panose="02020603050405020304" pitchFamily="18" charset="0"/>
                <a:cs typeface="Times New Roman" panose="02020603050405020304" pitchFamily="18" charset="0"/>
              </a:rPr>
              <a:t>   </a:t>
            </a:r>
            <a:endParaRPr lang="en-US" altLang="en-US" sz="2200" smtClean="0">
              <a:solidFill>
                <a:srgbClr val="FFFFFF"/>
              </a:solidFill>
              <a:latin typeface="Times New Roman" panose="02020603050405020304" pitchFamily="18" charset="0"/>
              <a:cs typeface="Times New Roman" panose="02020603050405020304" pitchFamily="18" charset="0"/>
            </a:endParaRPr>
          </a:p>
          <a:p>
            <a:pPr algn="just"/>
            <a:r>
              <a:rPr lang="en-US" sz="2400" smtClean="0">
                <a:latin typeface="Times New Roman" panose="02020603050405020304" pitchFamily="18" charset="0"/>
                <a:cs typeface="Times New Roman" panose="02020603050405020304" pitchFamily="18" charset="0"/>
              </a:rPr>
              <a:t>Trường </a:t>
            </a:r>
            <a:r>
              <a:rPr lang="en-US" sz="2400">
                <a:latin typeface="Times New Roman" panose="02020603050405020304" pitchFamily="18" charset="0"/>
                <a:cs typeface="Times New Roman" panose="02020603050405020304" pitchFamily="18" charset="0"/>
              </a:rPr>
              <a:t>MN Đặng Cương trong những năm học vừa qua đã thực hiện UDCNTT trong tất cả các hoạt động nhằm nâng cao chất lượng CS- GD trẻ. Nhà trường đã đầu tư máy tính cho 100% nhóm lớp và kết nối mạng Internet trong toàn trường.</a:t>
            </a:r>
          </a:p>
        </p:txBody>
      </p:sp>
      <p:pic>
        <p:nvPicPr>
          <p:cNvPr id="2" name="Picture 1"/>
          <p:cNvPicPr>
            <a:picLocks noChangeAspect="1"/>
          </p:cNvPicPr>
          <p:nvPr/>
        </p:nvPicPr>
        <p:blipFill rotWithShape="1">
          <a:blip r:embed="rId4"/>
          <a:srcRect l="9102" t="7692" r="15700"/>
          <a:stretch/>
        </p:blipFill>
        <p:spPr>
          <a:xfrm>
            <a:off x="4960938" y="1214438"/>
            <a:ext cx="6657975" cy="45971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Title 1">
            <a:extLst>
              <a:ext uri="{FF2B5EF4-FFF2-40B4-BE49-F238E27FC236}">
                <a16:creationId xmlns:a16="http://schemas.microsoft.com/office/drawing/2014/main" id="{1ABD3A0B-3DE5-4E3E-9E02-A79F5B78AAC5}"/>
              </a:ext>
            </a:extLst>
          </p:cNvPr>
          <p:cNvSpPr txBox="1">
            <a:spLocks/>
          </p:cNvSpPr>
          <p:nvPr/>
        </p:nvSpPr>
        <p:spPr bwMode="auto">
          <a:xfrm>
            <a:off x="4056063" y="214314"/>
            <a:ext cx="2701925" cy="457200"/>
          </a:xfrm>
          <a:prstGeom prst="rect">
            <a:avLst/>
          </a:prstGeom>
          <a:solidFill>
            <a:srgbClr val="FFCCFF"/>
          </a:solidFill>
          <a:ln>
            <a:noFill/>
          </a:ln>
        </p:spPr>
        <p:txBody>
          <a:bodyPr anchor="ctr">
            <a:normAutofit fontScale="90000" lnSpcReduction="10000"/>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just" eaLnBrk="1" fontAlgn="auto" hangingPunct="1">
              <a:spcAft>
                <a:spcPts val="0"/>
              </a:spcAft>
              <a:defRPr/>
            </a:pPr>
            <a:r>
              <a:rPr lang="en-US" sz="3000" b="1" smtClean="0">
                <a:solidFill>
                  <a:srgbClr val="0000FF"/>
                </a:solidFill>
                <a:effectLst>
                  <a:outerShdw blurRad="38100" dist="38100" dir="2700000" algn="tl">
                    <a:srgbClr val="000000">
                      <a:alpha val="43137"/>
                    </a:srgbClr>
                  </a:outerShdw>
                </a:effectLst>
                <a:latin typeface="Times" panose="02020603050405020304" pitchFamily="18" charset="0"/>
                <a:cs typeface="Times" panose="02020603050405020304" pitchFamily="18" charset="0"/>
              </a:rPr>
              <a:t>THUẬN LỢI</a:t>
            </a:r>
            <a:endParaRPr lang="en-US" sz="30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6" presetClass="entr" presetSubtype="16"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Flowchart: Alternate Process 6">
            <a:extLst>
              <a:ext uri="{FF2B5EF4-FFF2-40B4-BE49-F238E27FC236}">
                <a16:creationId xmlns:a16="http://schemas.microsoft.com/office/drawing/2014/main" id="{58B65148-9CEE-456B-8231-103BACD9C2F6}"/>
              </a:ext>
            </a:extLst>
          </p:cNvPr>
          <p:cNvSpPr/>
          <p:nvPr/>
        </p:nvSpPr>
        <p:spPr>
          <a:xfrm>
            <a:off x="379414" y="68340"/>
            <a:ext cx="2176462" cy="411163"/>
          </a:xfrm>
          <a:prstGeom prst="flowChartAlternateProcess">
            <a:avLst/>
          </a:prstGeom>
          <a:solidFill>
            <a:srgbClr val="FFFF66"/>
          </a:solidFill>
        </p:spPr>
        <p:style>
          <a:lnRef idx="1">
            <a:schemeClr val="accent6"/>
          </a:lnRef>
          <a:fillRef idx="2">
            <a:schemeClr val="accent6"/>
          </a:fillRef>
          <a:effectRef idx="1">
            <a:schemeClr val="accent6"/>
          </a:effectRef>
          <a:fontRef idx="minor">
            <a:schemeClr val="dk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r>
              <a:rPr lang="en-US" altLang="en-US" sz="2500" b="1" smtClean="0">
                <a:solidFill>
                  <a:srgbClr val="0000FF"/>
                </a:solidFill>
                <a:latin typeface="Times New Roman" panose="02020603050405020304" pitchFamily="18" charset="0"/>
                <a:cs typeface="Times New Roman" panose="02020603050405020304" pitchFamily="18" charset="0"/>
              </a:rPr>
              <a:t>KHÓ KHĂN </a:t>
            </a:r>
            <a:endParaRPr lang="vi-VN" altLang="en-US" sz="2500" b="1" dirty="0">
              <a:solidFill>
                <a:srgbClr val="0000FF"/>
              </a:solidFill>
              <a:latin typeface="Times New Roman" panose="02020603050405020304" pitchFamily="18" charset="0"/>
              <a:cs typeface="Times New Roman" panose="02020603050405020304" pitchFamily="18" charset="0"/>
            </a:endParaRPr>
          </a:p>
        </p:txBody>
      </p:sp>
      <p:sp>
        <p:nvSpPr>
          <p:cNvPr id="9" name="Rounded Rectangle 8">
            <a:extLst>
              <a:ext uri="{FF2B5EF4-FFF2-40B4-BE49-F238E27FC236}">
                <a16:creationId xmlns:a16="http://schemas.microsoft.com/office/drawing/2014/main" id="{C7FD68FF-ABAE-4A78-BE39-858B3AAC1D89}"/>
              </a:ext>
            </a:extLst>
          </p:cNvPr>
          <p:cNvSpPr/>
          <p:nvPr/>
        </p:nvSpPr>
        <p:spPr>
          <a:xfrm>
            <a:off x="379414" y="696770"/>
            <a:ext cx="9412287" cy="897520"/>
          </a:xfrm>
          <a:prstGeom prst="roundRect">
            <a:avLst/>
          </a:prstGeom>
          <a:solidFill>
            <a:srgbClr val="FFCCFF"/>
          </a:solidFill>
        </p:spPr>
        <p:style>
          <a:lnRef idx="1">
            <a:schemeClr val="accent6"/>
          </a:lnRef>
          <a:fillRef idx="2">
            <a:schemeClr val="accent6"/>
          </a:fillRef>
          <a:effectRef idx="1">
            <a:schemeClr val="accent6"/>
          </a:effectRef>
          <a:fontRef idx="minor">
            <a:schemeClr val="dk1"/>
          </a:fontRef>
        </p:style>
        <p:txBody>
          <a:bodyPr anchor="ctr"/>
          <a:lstStyle>
            <a:lvl1pPr indent="446088">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sz="2400">
                <a:latin typeface="Times New Roman" panose="02020603050405020304" pitchFamily="18" charset="0"/>
                <a:cs typeface="Times New Roman" panose="02020603050405020304" pitchFamily="18" charset="0"/>
              </a:rPr>
              <a:t>Máy tính dung lượng thấp, trong quá trình sử dụng lâu năm còn bị treo, đường truyền mạng đôi lúc không ổn định  </a:t>
            </a:r>
          </a:p>
        </p:txBody>
      </p:sp>
      <p:sp>
        <p:nvSpPr>
          <p:cNvPr id="11" name="Rounded Rectangle 10">
            <a:extLst>
              <a:ext uri="{FF2B5EF4-FFF2-40B4-BE49-F238E27FC236}">
                <a16:creationId xmlns:a16="http://schemas.microsoft.com/office/drawing/2014/main" id="{654C2080-1ABF-4ED1-837E-19D2CAC1298B}"/>
              </a:ext>
            </a:extLst>
          </p:cNvPr>
          <p:cNvSpPr/>
          <p:nvPr/>
        </p:nvSpPr>
        <p:spPr>
          <a:xfrm>
            <a:off x="379414" y="2028824"/>
            <a:ext cx="9412287" cy="1243013"/>
          </a:xfrm>
          <a:prstGeom prst="roundRect">
            <a:avLst/>
          </a:prstGeom>
          <a:solidFill>
            <a:srgbClr val="FFCCFF"/>
          </a:solidFill>
        </p:spPr>
        <p:style>
          <a:lnRef idx="1">
            <a:schemeClr val="accent6"/>
          </a:lnRef>
          <a:fillRef idx="2">
            <a:schemeClr val="accent6"/>
          </a:fillRef>
          <a:effectRef idx="1">
            <a:schemeClr val="accent6"/>
          </a:effectRef>
          <a:fontRef idx="minor">
            <a:schemeClr val="dk1"/>
          </a:fontRef>
        </p:style>
        <p:txBody>
          <a:bodyPr anchor="ctr"/>
          <a:lstStyle>
            <a:lvl1pPr indent="446088">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sz="2400">
                <a:latin typeface="Times New Roman" panose="02020603050405020304" pitchFamily="18" charset="0"/>
                <a:cs typeface="Times New Roman" panose="02020603050405020304" pitchFamily="18" charset="0"/>
              </a:rPr>
              <a:t>Còn tình trạng trẻ xóa mất dữ liệu trong máy tính vì giao diện màn hình của cô và của trẻ dùng chung. </a:t>
            </a:r>
            <a:r>
              <a:rPr lang="en-US" sz="2400" smtClean="0">
                <a:latin typeface="Times New Roman" panose="02020603050405020304" pitchFamily="18" charset="0"/>
                <a:cs typeface="Times New Roman" panose="02020603050405020304" pitchFamily="18" charset="0"/>
              </a:rPr>
              <a:t>Cách </a:t>
            </a:r>
            <a:r>
              <a:rPr lang="en-US" sz="2400">
                <a:latin typeface="Times New Roman" panose="02020603050405020304" pitchFamily="18" charset="0"/>
                <a:cs typeface="Times New Roman" panose="02020603050405020304" pitchFamily="18" charset="0"/>
              </a:rPr>
              <a:t>lưu trữ, sắp xếp kho học liệu giáo dục điện tử chưa khoa học, chưa thuận tiện trong sử dụng.</a:t>
            </a:r>
          </a:p>
        </p:txBody>
      </p:sp>
      <p:sp>
        <p:nvSpPr>
          <p:cNvPr id="12" name="Rounded Rectangle 11">
            <a:extLst>
              <a:ext uri="{FF2B5EF4-FFF2-40B4-BE49-F238E27FC236}">
                <a16:creationId xmlns:a16="http://schemas.microsoft.com/office/drawing/2014/main" id="{76CEE2D7-E017-430B-8FCC-49A2ACA03B00}"/>
              </a:ext>
            </a:extLst>
          </p:cNvPr>
          <p:cNvSpPr/>
          <p:nvPr/>
        </p:nvSpPr>
        <p:spPr>
          <a:xfrm>
            <a:off x="379414" y="3724570"/>
            <a:ext cx="9412288" cy="1057084"/>
          </a:xfrm>
          <a:prstGeom prst="roundRect">
            <a:avLst/>
          </a:prstGeom>
          <a:solidFill>
            <a:srgbClr val="FFCCFF"/>
          </a:solidFill>
        </p:spPr>
        <p:style>
          <a:lnRef idx="1">
            <a:schemeClr val="accent6"/>
          </a:lnRef>
          <a:fillRef idx="2">
            <a:schemeClr val="accent6"/>
          </a:fillRef>
          <a:effectRef idx="1">
            <a:schemeClr val="accent6"/>
          </a:effectRef>
          <a:fontRef idx="minor">
            <a:schemeClr val="dk1"/>
          </a:fontRef>
        </p:style>
        <p:txBody>
          <a:bodyPr anchor="ctr"/>
          <a:lstStyle>
            <a:lvl1pPr indent="446088">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sz="2400">
                <a:latin typeface="Times New Roman" panose="02020603050405020304" pitchFamily="18" charset="0"/>
                <a:cs typeface="Times New Roman" panose="02020603050405020304" pitchFamily="18" charset="0"/>
              </a:rPr>
              <a:t>Các lớp chưa có tivi màn hình rộng nên trẻ khó quan sát khi tổ chức các hoạt động</a:t>
            </a:r>
          </a:p>
        </p:txBody>
      </p:sp>
      <p:sp>
        <p:nvSpPr>
          <p:cNvPr id="10" name="Rounded Rectangle 9">
            <a:extLst>
              <a:ext uri="{FF2B5EF4-FFF2-40B4-BE49-F238E27FC236}">
                <a16:creationId xmlns:a16="http://schemas.microsoft.com/office/drawing/2014/main" id="{76CEE2D7-E017-430B-8FCC-49A2ACA03B00}"/>
              </a:ext>
            </a:extLst>
          </p:cNvPr>
          <p:cNvSpPr/>
          <p:nvPr/>
        </p:nvSpPr>
        <p:spPr>
          <a:xfrm>
            <a:off x="379415" y="5234388"/>
            <a:ext cx="9521824" cy="1226468"/>
          </a:xfrm>
          <a:prstGeom prst="roundRect">
            <a:avLst/>
          </a:prstGeom>
          <a:solidFill>
            <a:srgbClr val="FFCCFF"/>
          </a:solidFill>
        </p:spPr>
        <p:style>
          <a:lnRef idx="1">
            <a:schemeClr val="accent6"/>
          </a:lnRef>
          <a:fillRef idx="2">
            <a:schemeClr val="accent6"/>
          </a:fillRef>
          <a:effectRef idx="1">
            <a:schemeClr val="accent6"/>
          </a:effectRef>
          <a:fontRef idx="minor">
            <a:schemeClr val="dk1"/>
          </a:fontRef>
        </p:style>
        <p:txBody>
          <a:bodyPr anchor="ctr"/>
          <a:lstStyle>
            <a:lvl1pPr indent="446088">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sz="2400">
                <a:latin typeface="Times New Roman" panose="02020603050405020304" pitchFamily="18" charset="0"/>
                <a:cs typeface="Times New Roman" panose="02020603050405020304" pitchFamily="18" charset="0"/>
              </a:rPr>
              <a:t>GV đã UDCNTT nhưng kĩ năng thiết kế giáo án, bài giảng điện tử, thiết kế các trò chơi học tập còn hạn chế.</a:t>
            </a:r>
          </a:p>
          <a:p>
            <a:r>
              <a:rPr lang="en-US" sz="2400">
                <a:latin typeface="Times New Roman" panose="02020603050405020304" pitchFamily="18" charset="0"/>
                <a:cs typeface="Times New Roman" panose="02020603050405020304" pitchFamily="18" charset="0"/>
              </a:rPr>
              <a:t>Chưa cập nhật kịp thời các phần mềm hỗ trợ </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par>
                          <p:cTn id="15" fill="hold" nodeType="withGroup">
                            <p:stCondLst>
                              <p:cond delay="1500"/>
                            </p:stCondLst>
                            <p:childTnLst>
                              <p:par>
                                <p:cTn id="16" presetID="22" presetClass="entr" presetSubtype="4"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par>
                          <p:cTn id="19" fill="hold">
                            <p:stCondLst>
                              <p:cond delay="2000"/>
                            </p:stCondLst>
                            <p:childTnLst>
                              <p:par>
                                <p:cTn id="20" presetID="2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par>
                          <p:cTn id="23" fill="hold">
                            <p:stCondLst>
                              <p:cond delay="2500"/>
                            </p:stCondLst>
                            <p:childTnLst>
                              <p:par>
                                <p:cTn id="24" presetID="22" presetClass="entr" presetSubtype="4"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2"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Trọn Bộ 11 Chủ Đề Hình Nền Powerpoint 2010 Đẹp, 100+ Hình Nền Slide Đẹp  2021 - luxury-inside.v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stretch>
            <a:fillRect/>
          </a:stretch>
        </p:blipFill>
        <p:spPr>
          <a:xfrm>
            <a:off x="109538" y="109538"/>
            <a:ext cx="12544426" cy="6697661"/>
          </a:xfrm>
          <a:prstGeom prst="rect">
            <a:avLst/>
          </a:prstGeom>
        </p:spPr>
      </p:pic>
      <p:sp>
        <p:nvSpPr>
          <p:cNvPr id="10" name="Rectangle 9"/>
          <p:cNvSpPr/>
          <p:nvPr/>
        </p:nvSpPr>
        <p:spPr>
          <a:xfrm>
            <a:off x="1971676" y="2205437"/>
            <a:ext cx="7458074" cy="2893100"/>
          </a:xfrm>
          <a:prstGeom prst="rect">
            <a:avLst/>
          </a:prstGeom>
        </p:spPr>
        <p:txBody>
          <a:bodyPr wrap="square">
            <a:spAutoFit/>
          </a:bodyPr>
          <a:lstStyle/>
          <a:p>
            <a:pPr marL="0" marR="0" indent="457200" algn="ctr">
              <a:lnSpc>
                <a:spcPct val="130000"/>
              </a:lnSpc>
              <a:spcBef>
                <a:spcPts val="0"/>
              </a:spcBef>
              <a:spcAft>
                <a:spcPts val="0"/>
              </a:spcAft>
            </a:pPr>
            <a:r>
              <a:rPr lang="en-US" sz="28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Giải pháp 1: </a:t>
            </a:r>
            <a:endParaRPr lang="en-US" sz="2800" b="1"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indent="457200" algn="ctr">
              <a:lnSpc>
                <a:spcPct val="130000"/>
              </a:lnSpc>
              <a:spcBef>
                <a:spcPts val="0"/>
              </a:spcBef>
              <a:spcAft>
                <a:spcPts val="0"/>
              </a:spcAft>
            </a:pPr>
            <a:r>
              <a:rPr lang="en-US" sz="2800" b="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Nâng </a:t>
            </a:r>
            <a:r>
              <a:rPr lang="en-US" sz="2800" b="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cao kỹ năng sử dụng phần mềm trong quản lý dữ liệu; ứng dụng công nghệ thông tin trong việc </a:t>
            </a:r>
            <a:r>
              <a:rPr lang="en-US" sz="28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thiết lập và quản lý hồ sơ giáo viên một cách khoa học trên máy tính </a:t>
            </a:r>
            <a:endParaRPr lang="en-US" sz="2800">
              <a:solidFill>
                <a:srgbClr val="0000FF"/>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865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1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0">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0">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0">
                                            <p:txEl>
                                              <p:pRg st="0" end="0"/>
                                            </p:txEl>
                                          </p:spTgt>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10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1000" fill="hold"/>
                                        <p:tgtEl>
                                          <p:spTgt spid="10">
                                            <p:txEl>
                                              <p:pRg st="1" end="1"/>
                                            </p:txEl>
                                          </p:spTgt>
                                        </p:tgtEl>
                                        <p:attrNameLst>
                                          <p:attrName>ppt_h</p:attrName>
                                        </p:attrNameLst>
                                      </p:cBhvr>
                                      <p:tavLst>
                                        <p:tav tm="0">
                                          <p:val>
                                            <p:fltVal val="0"/>
                                          </p:val>
                                        </p:tav>
                                        <p:tav tm="100000">
                                          <p:val>
                                            <p:strVal val="#ppt_h"/>
                                          </p:val>
                                        </p:tav>
                                      </p:tavLst>
                                    </p:anim>
                                    <p:anim calcmode="lin" valueType="num">
                                      <p:cBhvr>
                                        <p:cTn id="16" dur="1000" fill="hold"/>
                                        <p:tgtEl>
                                          <p:spTgt spid="10">
                                            <p:txEl>
                                              <p:pRg st="1" end="1"/>
                                            </p:txEl>
                                          </p:spTgt>
                                        </p:tgtEl>
                                        <p:attrNameLst>
                                          <p:attrName>style.rotation</p:attrName>
                                        </p:attrNameLst>
                                      </p:cBhvr>
                                      <p:tavLst>
                                        <p:tav tm="0">
                                          <p:val>
                                            <p:fltVal val="90"/>
                                          </p:val>
                                        </p:tav>
                                        <p:tav tm="100000">
                                          <p:val>
                                            <p:fltVal val="0"/>
                                          </p:val>
                                        </p:tav>
                                      </p:tavLst>
                                    </p:anim>
                                    <p:animEffect transition="in" filter="fade">
                                      <p:cBhvr>
                                        <p:cTn id="17" dur="1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3314" name="图片 4">
            <a:extLst>
              <a:ext uri="{FF2B5EF4-FFF2-40B4-BE49-F238E27FC236}">
                <a16:creationId xmlns:a16="http://schemas.microsoft.com/office/drawing/2014/main" id="{147A0B4C-254C-4A92-9AB3-569C471EE6F5}"/>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4021138"/>
            <a:ext cx="2208213" cy="2751137"/>
          </a:xfrm>
        </p:spPr>
      </p:pic>
      <p:sp>
        <p:nvSpPr>
          <p:cNvPr id="9" name="Flowchart: Alternate Process 8">
            <a:extLst>
              <a:ext uri="{FF2B5EF4-FFF2-40B4-BE49-F238E27FC236}">
                <a16:creationId xmlns:a16="http://schemas.microsoft.com/office/drawing/2014/main" id="{DE571569-222E-4E82-88F4-80B17A4ED031}"/>
              </a:ext>
            </a:extLst>
          </p:cNvPr>
          <p:cNvSpPr/>
          <p:nvPr/>
        </p:nvSpPr>
        <p:spPr>
          <a:xfrm>
            <a:off x="138912" y="153988"/>
            <a:ext cx="11791149" cy="903288"/>
          </a:xfrm>
          <a:prstGeom prst="flowChartAlternateProcess">
            <a:avLst/>
          </a:prstGeom>
          <a:solidFill>
            <a:srgbClr val="FFFF66"/>
          </a:solidFill>
        </p:spPr>
        <p:style>
          <a:lnRef idx="1">
            <a:schemeClr val="accent6"/>
          </a:lnRef>
          <a:fillRef idx="2">
            <a:schemeClr val="accent6"/>
          </a:fillRef>
          <a:effectRef idx="1">
            <a:schemeClr val="accent6"/>
          </a:effectRef>
          <a:fontRef idx="minor">
            <a:schemeClr val="dk1"/>
          </a:fontRef>
        </p:style>
        <p:txBody>
          <a:bodyPr anchor="ctr"/>
          <a:lstStyle>
            <a:lvl1pPr indent="4445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n-US" sz="2400" b="1" smtClean="0">
              <a:latin typeface="Times New Roman" panose="02020603050405020304" pitchFamily="18" charset="0"/>
              <a:cs typeface="Times New Roman" panose="02020603050405020304" pitchFamily="18" charset="0"/>
            </a:endParaRPr>
          </a:p>
          <a:p>
            <a:r>
              <a:rPr lang="en-US" sz="2400" b="1" smtClean="0">
                <a:latin typeface="Times New Roman" panose="02020603050405020304" pitchFamily="18" charset="0"/>
                <a:cs typeface="Times New Roman" panose="02020603050405020304" pitchFamily="18" charset="0"/>
              </a:rPr>
              <a:t>Giải </a:t>
            </a:r>
            <a:r>
              <a:rPr lang="en-US" sz="2400" b="1">
                <a:latin typeface="Times New Roman" panose="02020603050405020304" pitchFamily="18" charset="0"/>
                <a:cs typeface="Times New Roman" panose="02020603050405020304" pitchFamily="18" charset="0"/>
              </a:rPr>
              <a:t>pháp 1: Nâng cao kỹ năng sử dụng phần mềm trong quản lý dữ liệu; ứng dụng </a:t>
            </a:r>
            <a:r>
              <a:rPr lang="en-US" sz="2400" b="1" smtClean="0">
                <a:latin typeface="Times New Roman" panose="02020603050405020304" pitchFamily="18" charset="0"/>
                <a:cs typeface="Times New Roman" panose="02020603050405020304" pitchFamily="18" charset="0"/>
              </a:rPr>
              <a:t>CNTT trong </a:t>
            </a:r>
            <a:r>
              <a:rPr lang="en-US" sz="2400" b="1">
                <a:latin typeface="Times New Roman" panose="02020603050405020304" pitchFamily="18" charset="0"/>
                <a:cs typeface="Times New Roman" panose="02020603050405020304" pitchFamily="18" charset="0"/>
              </a:rPr>
              <a:t>việc thiết lập và quản lý </a:t>
            </a:r>
            <a:r>
              <a:rPr lang="en-US" sz="2400" b="1" smtClean="0">
                <a:latin typeface="Times New Roman" panose="02020603050405020304" pitchFamily="18" charset="0"/>
                <a:cs typeface="Times New Roman" panose="02020603050405020304" pitchFamily="18" charset="0"/>
              </a:rPr>
              <a:t>HSGV một </a:t>
            </a:r>
            <a:r>
              <a:rPr lang="en-US" sz="2400" b="1">
                <a:latin typeface="Times New Roman" panose="02020603050405020304" pitchFamily="18" charset="0"/>
                <a:cs typeface="Times New Roman" panose="02020603050405020304" pitchFamily="18" charset="0"/>
              </a:rPr>
              <a:t>cách khoa học trên máy tính </a:t>
            </a:r>
            <a:endParaRPr lang="en-US" sz="2400">
              <a:latin typeface="Times New Roman" panose="02020603050405020304" pitchFamily="18" charset="0"/>
              <a:cs typeface="Times New Roman" panose="02020603050405020304" pitchFamily="18" charset="0"/>
            </a:endParaRPr>
          </a:p>
          <a:p>
            <a:pPr algn="just">
              <a:lnSpc>
                <a:spcPct val="120000"/>
              </a:lnSpc>
              <a:defRPr/>
            </a:pPr>
            <a:endParaRPr lang="vi-VN" altLang="en-US" sz="1700" b="1" dirty="0">
              <a:solidFill>
                <a:srgbClr val="0000FF"/>
              </a:solidFill>
              <a:latin typeface="Arial" panose="020B0604020202020204" pitchFamily="34" charset="0"/>
              <a:ea typeface="Arial" panose="020B0604020202020204" pitchFamily="34"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4329120" y="1514475"/>
            <a:ext cx="3719514" cy="2735263"/>
          </a:xfrm>
          <a:prstGeom prst="rect">
            <a:avLst/>
          </a:prstGeom>
          <a:ln w="76200">
            <a:solidFill>
              <a:srgbClr val="7030A0"/>
            </a:solidFill>
          </a:ln>
          <a:scene3d>
            <a:camera prst="isometricOffAxis1Right"/>
            <a:lightRig rig="threePt" dir="t"/>
          </a:scene3d>
        </p:spPr>
      </p:pic>
      <p:pic>
        <p:nvPicPr>
          <p:cNvPr id="4" name="Picture 3"/>
          <p:cNvPicPr>
            <a:picLocks noChangeAspect="1"/>
          </p:cNvPicPr>
          <p:nvPr/>
        </p:nvPicPr>
        <p:blipFill rotWithShape="1">
          <a:blip r:embed="rId5"/>
          <a:srcRect l="21562" t="10417" r="13984" b="7916"/>
          <a:stretch/>
        </p:blipFill>
        <p:spPr>
          <a:xfrm>
            <a:off x="8048633" y="2984014"/>
            <a:ext cx="3881427" cy="3331061"/>
          </a:xfrm>
          <a:prstGeom prst="rect">
            <a:avLst/>
          </a:prstGeom>
          <a:ln w="76200">
            <a:solidFill>
              <a:srgbClr val="7030A0"/>
            </a:solidFill>
          </a:ln>
          <a:scene3d>
            <a:camera prst="isometricOffAxis1Right"/>
            <a:lightRig rig="threePt" dir="t"/>
          </a:scene3d>
        </p:spPr>
      </p:pic>
      <p:sp>
        <p:nvSpPr>
          <p:cNvPr id="6" name="Rounded Rectangle 5"/>
          <p:cNvSpPr/>
          <p:nvPr/>
        </p:nvSpPr>
        <p:spPr>
          <a:xfrm>
            <a:off x="214319" y="1320800"/>
            <a:ext cx="3900482" cy="49942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rgbClr val="0000FF"/>
                </a:solidFill>
                <a:latin typeface="Times New Roman" panose="02020603050405020304" pitchFamily="18" charset="0"/>
                <a:cs typeface="Times New Roman" panose="02020603050405020304" pitchFamily="18" charset="0"/>
              </a:rPr>
              <a:t>Để đáp ứng được các yêu cầu của ngành giáo dục trong bối cảnh hiện nay thì đòi hỏi giáo viên phải có khả năng ứng dụng CNTT. Bên cạnh việc tham gia vào các lớp tập huấn bồi dưỡng CNTT của các cấp hàng năm tổ chức, bản thân tôi đã chủ động học tập, nghiên cứu một số kỹ năng ứng dụng CNTT cơ bản bằng cách: </a:t>
            </a:r>
            <a:endParaRPr lang="en-US" sz="2400"/>
          </a:p>
        </p:txBody>
      </p:sp>
    </p:spTree>
    <p:extLst>
      <p:ext uri="{BB962C8B-B14F-4D97-AF65-F5344CB8AC3E}">
        <p14:creationId xmlns:p14="http://schemas.microsoft.com/office/powerpoint/2010/main" val="4264883375"/>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par>
                          <p:cTn id="17" fill="hold">
                            <p:stCondLst>
                              <p:cond delay="2000"/>
                            </p:stCondLst>
                            <p:childTnLst>
                              <p:par>
                                <p:cTn id="18" presetID="31"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 calcmode="lin" valueType="num">
                                      <p:cBhvr>
                                        <p:cTn id="22" dur="1000" fill="hold"/>
                                        <p:tgtEl>
                                          <p:spTgt spid="4"/>
                                        </p:tgtEl>
                                        <p:attrNameLst>
                                          <p:attrName>style.rotation</p:attrName>
                                        </p:attrNameLst>
                                      </p:cBhvr>
                                      <p:tavLst>
                                        <p:tav tm="0">
                                          <p:val>
                                            <p:fltVal val="90"/>
                                          </p:val>
                                        </p:tav>
                                        <p:tav tm="100000">
                                          <p:val>
                                            <p:fltVal val="0"/>
                                          </p:val>
                                        </p:tav>
                                      </p:tavLst>
                                    </p:anim>
                                    <p:animEffect transition="in" filter="fade">
                                      <p:cBhvr>
                                        <p:cTn id="2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loud Callout 2"/>
          <p:cNvSpPr/>
          <p:nvPr/>
        </p:nvSpPr>
        <p:spPr>
          <a:xfrm>
            <a:off x="7609679" y="1257301"/>
            <a:ext cx="4320382" cy="5600699"/>
          </a:xfrm>
          <a:prstGeom prst="cloudCallout">
            <a:avLst>
              <a:gd name="adj1" fmla="val -63432"/>
              <a:gd name="adj2" fmla="val -8584"/>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rgbClr val="0000FF"/>
                </a:solidFill>
                <a:latin typeface="Times New Roman" panose="02020603050405020304" pitchFamily="18" charset="0"/>
                <a:ea typeface="Calibri" panose="020F0502020204030204" pitchFamily="34" charset="0"/>
                <a:cs typeface="Times New Roman" panose="02020603050405020304" pitchFamily="18" charset="0"/>
              </a:rPr>
              <a:t>Ngay từ đầu năm học khi xây dựng mục tiêu nội dung chương trình tôi đã sắp xếp đưa các đường link tài nguyên học liệu vào “nguồn” Excel một cách khoa học để khi cần sử dụng sẽ không mất nhiều thời gian tìm kiếm.</a:t>
            </a:r>
            <a:endParaRPr lang="en-US" sz="2400">
              <a:solidFill>
                <a:srgbClr val="0000FF"/>
              </a:solidFill>
              <a:latin typeface="Times New Roman" panose="02020603050405020304" pitchFamily="18" charset="0"/>
              <a:cs typeface="Times New Roman" panose="02020603050405020304" pitchFamily="18" charset="0"/>
            </a:endParaRPr>
          </a:p>
        </p:txBody>
      </p:sp>
      <p:sp>
        <p:nvSpPr>
          <p:cNvPr id="11" name="Flowchart: Alternate Process 10">
            <a:extLst>
              <a:ext uri="{FF2B5EF4-FFF2-40B4-BE49-F238E27FC236}">
                <a16:creationId xmlns:a16="http://schemas.microsoft.com/office/drawing/2014/main" id="{DE571569-222E-4E82-88F4-80B17A4ED031}"/>
              </a:ext>
            </a:extLst>
          </p:cNvPr>
          <p:cNvSpPr/>
          <p:nvPr/>
        </p:nvSpPr>
        <p:spPr>
          <a:xfrm>
            <a:off x="138912" y="153988"/>
            <a:ext cx="11791149" cy="903288"/>
          </a:xfrm>
          <a:prstGeom prst="flowChartAlternateProcess">
            <a:avLst/>
          </a:prstGeom>
          <a:solidFill>
            <a:srgbClr val="FFFF66"/>
          </a:solidFill>
        </p:spPr>
        <p:style>
          <a:lnRef idx="1">
            <a:schemeClr val="accent6"/>
          </a:lnRef>
          <a:fillRef idx="2">
            <a:schemeClr val="accent6"/>
          </a:fillRef>
          <a:effectRef idx="1">
            <a:schemeClr val="accent6"/>
          </a:effectRef>
          <a:fontRef idx="minor">
            <a:schemeClr val="dk1"/>
          </a:fontRef>
        </p:style>
        <p:txBody>
          <a:bodyPr anchor="ctr"/>
          <a:lstStyle>
            <a:lvl1pPr indent="4445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n-US" sz="2400" b="1" smtClean="0">
              <a:latin typeface="Times New Roman" panose="02020603050405020304" pitchFamily="18" charset="0"/>
              <a:cs typeface="Times New Roman" panose="02020603050405020304" pitchFamily="18" charset="0"/>
            </a:endParaRPr>
          </a:p>
          <a:p>
            <a:r>
              <a:rPr lang="en-US" sz="2400" b="1" smtClean="0">
                <a:solidFill>
                  <a:srgbClr val="0000FF"/>
                </a:solidFill>
                <a:latin typeface="Times New Roman" panose="02020603050405020304" pitchFamily="18" charset="0"/>
                <a:cs typeface="Times New Roman" panose="02020603050405020304" pitchFamily="18" charset="0"/>
              </a:rPr>
              <a:t>Giải </a:t>
            </a:r>
            <a:r>
              <a:rPr lang="en-US" sz="2400" b="1">
                <a:solidFill>
                  <a:srgbClr val="0000FF"/>
                </a:solidFill>
                <a:latin typeface="Times New Roman" panose="02020603050405020304" pitchFamily="18" charset="0"/>
                <a:cs typeface="Times New Roman" panose="02020603050405020304" pitchFamily="18" charset="0"/>
              </a:rPr>
              <a:t>pháp 1: Nâng cao kỹ năng sử dụng phần mềm trong quản lý dữ liệu; ứng dụng </a:t>
            </a:r>
            <a:r>
              <a:rPr lang="en-US" sz="2400" b="1" smtClean="0">
                <a:solidFill>
                  <a:srgbClr val="0000FF"/>
                </a:solidFill>
                <a:latin typeface="Times New Roman" panose="02020603050405020304" pitchFamily="18" charset="0"/>
                <a:cs typeface="Times New Roman" panose="02020603050405020304" pitchFamily="18" charset="0"/>
              </a:rPr>
              <a:t>CNTT trong </a:t>
            </a:r>
            <a:r>
              <a:rPr lang="en-US" sz="2400" b="1">
                <a:solidFill>
                  <a:srgbClr val="0000FF"/>
                </a:solidFill>
                <a:latin typeface="Times New Roman" panose="02020603050405020304" pitchFamily="18" charset="0"/>
                <a:cs typeface="Times New Roman" panose="02020603050405020304" pitchFamily="18" charset="0"/>
              </a:rPr>
              <a:t>việc thiết lập và quản lý </a:t>
            </a:r>
            <a:r>
              <a:rPr lang="en-US" sz="2400" b="1" smtClean="0">
                <a:solidFill>
                  <a:srgbClr val="0000FF"/>
                </a:solidFill>
                <a:latin typeface="Times New Roman" panose="02020603050405020304" pitchFamily="18" charset="0"/>
                <a:cs typeface="Times New Roman" panose="02020603050405020304" pitchFamily="18" charset="0"/>
              </a:rPr>
              <a:t>HSGV một </a:t>
            </a:r>
            <a:r>
              <a:rPr lang="en-US" sz="2400" b="1">
                <a:solidFill>
                  <a:srgbClr val="0000FF"/>
                </a:solidFill>
                <a:latin typeface="Times New Roman" panose="02020603050405020304" pitchFamily="18" charset="0"/>
                <a:cs typeface="Times New Roman" panose="02020603050405020304" pitchFamily="18" charset="0"/>
              </a:rPr>
              <a:t>cách khoa học trên máy tính </a:t>
            </a:r>
            <a:endParaRPr lang="en-US" sz="2400">
              <a:solidFill>
                <a:srgbClr val="0000FF"/>
              </a:solidFill>
              <a:latin typeface="Times New Roman" panose="02020603050405020304" pitchFamily="18" charset="0"/>
              <a:cs typeface="Times New Roman" panose="02020603050405020304" pitchFamily="18" charset="0"/>
            </a:endParaRPr>
          </a:p>
          <a:p>
            <a:pPr algn="just">
              <a:lnSpc>
                <a:spcPct val="120000"/>
              </a:lnSpc>
              <a:defRPr/>
            </a:pPr>
            <a:endParaRPr lang="vi-VN" altLang="en-US" sz="1700" b="1" dirty="0">
              <a:solidFill>
                <a:srgbClr val="0000FF"/>
              </a:solidFill>
              <a:latin typeface="Arial" panose="020B0604020202020204" pitchFamily="34" charset="0"/>
              <a:ea typeface="Arial" panose="020B0604020202020204" pitchFamily="34" charset="0"/>
              <a:cs typeface="Times New Roman" panose="02020603050405020304" pitchFamily="18" charset="0"/>
            </a:endParaRPr>
          </a:p>
        </p:txBody>
      </p:sp>
      <p:pic>
        <p:nvPicPr>
          <p:cNvPr id="5" name="Picture 4"/>
          <p:cNvPicPr>
            <a:picLocks noChangeAspect="1"/>
          </p:cNvPicPr>
          <p:nvPr/>
        </p:nvPicPr>
        <p:blipFill rotWithShape="1">
          <a:blip r:embed="rId3"/>
          <a:srcRect r="23402"/>
          <a:stretch/>
        </p:blipFill>
        <p:spPr>
          <a:xfrm>
            <a:off x="514350" y="1514474"/>
            <a:ext cx="6268250" cy="4600577"/>
          </a:xfrm>
          <a:prstGeom prst="rect">
            <a:avLst/>
          </a:prstGeom>
          <a:ln w="76200" cap="sq" cmpd="thickThin">
            <a:solidFill>
              <a:srgbClr val="000000"/>
            </a:solidFill>
            <a:prstDash val="solid"/>
            <a:miter lim="800000"/>
          </a:ln>
          <a:effectLst>
            <a:innerShdw blurRad="76200">
              <a:srgbClr val="000000"/>
            </a:innerShdw>
          </a:effectLst>
        </p:spPr>
      </p:pic>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3314" name="图片 4">
            <a:extLst>
              <a:ext uri="{FF2B5EF4-FFF2-40B4-BE49-F238E27FC236}">
                <a16:creationId xmlns:a16="http://schemas.microsoft.com/office/drawing/2014/main" id="{147A0B4C-254C-4A92-9AB3-569C471EE6F5}"/>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4021138"/>
            <a:ext cx="2208213" cy="2751137"/>
          </a:xfrm>
        </p:spPr>
      </p:pic>
      <p:sp>
        <p:nvSpPr>
          <p:cNvPr id="9" name="Flowchart: Alternate Process 8">
            <a:extLst>
              <a:ext uri="{FF2B5EF4-FFF2-40B4-BE49-F238E27FC236}">
                <a16:creationId xmlns:a16="http://schemas.microsoft.com/office/drawing/2014/main" id="{DE571569-222E-4E82-88F4-80B17A4ED031}"/>
              </a:ext>
            </a:extLst>
          </p:cNvPr>
          <p:cNvSpPr/>
          <p:nvPr/>
        </p:nvSpPr>
        <p:spPr>
          <a:xfrm>
            <a:off x="138912" y="153988"/>
            <a:ext cx="11791149" cy="903288"/>
          </a:xfrm>
          <a:prstGeom prst="flowChartAlternateProcess">
            <a:avLst/>
          </a:prstGeom>
          <a:solidFill>
            <a:srgbClr val="FFFF66"/>
          </a:solidFill>
        </p:spPr>
        <p:style>
          <a:lnRef idx="1">
            <a:schemeClr val="accent6"/>
          </a:lnRef>
          <a:fillRef idx="2">
            <a:schemeClr val="accent6"/>
          </a:fillRef>
          <a:effectRef idx="1">
            <a:schemeClr val="accent6"/>
          </a:effectRef>
          <a:fontRef idx="minor">
            <a:schemeClr val="dk1"/>
          </a:fontRef>
        </p:style>
        <p:txBody>
          <a:bodyPr anchor="ctr"/>
          <a:lstStyle>
            <a:lvl1pPr indent="4445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n-US" sz="2400" b="1" smtClean="0">
              <a:latin typeface="Times New Roman" panose="02020603050405020304" pitchFamily="18" charset="0"/>
              <a:cs typeface="Times New Roman" panose="02020603050405020304" pitchFamily="18" charset="0"/>
            </a:endParaRPr>
          </a:p>
          <a:p>
            <a:r>
              <a:rPr lang="en-US" sz="2400" b="1" smtClean="0">
                <a:latin typeface="Times New Roman" panose="02020603050405020304" pitchFamily="18" charset="0"/>
                <a:cs typeface="Times New Roman" panose="02020603050405020304" pitchFamily="18" charset="0"/>
              </a:rPr>
              <a:t>Giải </a:t>
            </a:r>
            <a:r>
              <a:rPr lang="en-US" sz="2400" b="1">
                <a:latin typeface="Times New Roman" panose="02020603050405020304" pitchFamily="18" charset="0"/>
                <a:cs typeface="Times New Roman" panose="02020603050405020304" pitchFamily="18" charset="0"/>
              </a:rPr>
              <a:t>pháp 1: Nâng cao kỹ năng sử dụng phần mềm trong quản lý dữ liệu; ứng dụng </a:t>
            </a:r>
            <a:r>
              <a:rPr lang="en-US" sz="2400" b="1" smtClean="0">
                <a:latin typeface="Times New Roman" panose="02020603050405020304" pitchFamily="18" charset="0"/>
                <a:cs typeface="Times New Roman" panose="02020603050405020304" pitchFamily="18" charset="0"/>
              </a:rPr>
              <a:t>CNTT trong </a:t>
            </a:r>
            <a:r>
              <a:rPr lang="en-US" sz="2400" b="1">
                <a:latin typeface="Times New Roman" panose="02020603050405020304" pitchFamily="18" charset="0"/>
                <a:cs typeface="Times New Roman" panose="02020603050405020304" pitchFamily="18" charset="0"/>
              </a:rPr>
              <a:t>việc thiết lập và quản lý </a:t>
            </a:r>
            <a:r>
              <a:rPr lang="en-US" sz="2400" b="1" smtClean="0">
                <a:latin typeface="Times New Roman" panose="02020603050405020304" pitchFamily="18" charset="0"/>
                <a:cs typeface="Times New Roman" panose="02020603050405020304" pitchFamily="18" charset="0"/>
              </a:rPr>
              <a:t>HSGV một </a:t>
            </a:r>
            <a:r>
              <a:rPr lang="en-US" sz="2400" b="1">
                <a:latin typeface="Times New Roman" panose="02020603050405020304" pitchFamily="18" charset="0"/>
                <a:cs typeface="Times New Roman" panose="02020603050405020304" pitchFamily="18" charset="0"/>
              </a:rPr>
              <a:t>cách khoa học trên máy tính </a:t>
            </a:r>
            <a:endParaRPr lang="en-US" sz="2400">
              <a:latin typeface="Times New Roman" panose="02020603050405020304" pitchFamily="18" charset="0"/>
              <a:cs typeface="Times New Roman" panose="02020603050405020304" pitchFamily="18" charset="0"/>
            </a:endParaRPr>
          </a:p>
          <a:p>
            <a:pPr algn="just">
              <a:lnSpc>
                <a:spcPct val="120000"/>
              </a:lnSpc>
              <a:defRPr/>
            </a:pPr>
            <a:endParaRPr lang="vi-VN" altLang="en-US" sz="1700" b="1" dirty="0">
              <a:solidFill>
                <a:srgbClr val="0000FF"/>
              </a:solidFill>
              <a:latin typeface="Arial" panose="020B0604020202020204" pitchFamily="34" charset="0"/>
              <a:ea typeface="Arial" panose="020B0604020202020204" pitchFamily="34" charset="0"/>
              <a:cs typeface="Times New Roman" panose="02020603050405020304" pitchFamily="18" charset="0"/>
            </a:endParaRPr>
          </a:p>
        </p:txBody>
      </p:sp>
      <p:sp>
        <p:nvSpPr>
          <p:cNvPr id="6" name="Rounded Rectangle 5"/>
          <p:cNvSpPr/>
          <p:nvPr/>
        </p:nvSpPr>
        <p:spPr>
          <a:xfrm>
            <a:off x="558762" y="1990461"/>
            <a:ext cx="3298902" cy="389288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rgbClr val="0000FF"/>
                </a:solidFill>
                <a:latin typeface="Times New Roman" panose="02020603050405020304" pitchFamily="18" charset="0"/>
                <a:cs typeface="Times New Roman" panose="02020603050405020304" pitchFamily="18" charset="0"/>
              </a:rPr>
              <a:t>Để quản lý dữ liệu, tại máy tính cá nhân tôi đã thiết lập một hệ thống các thư mục, lưu trữ bố trí các mục theo mảng công việc thật rõ ràng khoa học.  </a:t>
            </a:r>
          </a:p>
        </p:txBody>
      </p:sp>
      <p:pic>
        <p:nvPicPr>
          <p:cNvPr id="13" name="Picture 12"/>
          <p:cNvPicPr>
            <a:picLocks noChangeAspect="1"/>
          </p:cNvPicPr>
          <p:nvPr/>
        </p:nvPicPr>
        <p:blipFill rotWithShape="1">
          <a:blip r:embed="rId4"/>
          <a:srcRect l="-406" t="-1024" r="14121" b="25068"/>
          <a:stretch/>
        </p:blipFill>
        <p:spPr>
          <a:xfrm>
            <a:off x="4346203" y="1558731"/>
            <a:ext cx="6546386" cy="4756344"/>
          </a:xfrm>
          <a:prstGeom prst="rect">
            <a:avLst/>
          </a:prstGeom>
        </p:spPr>
      </p:pic>
    </p:spTree>
    <p:extLst>
      <p:ext uri="{BB962C8B-B14F-4D97-AF65-F5344CB8AC3E}">
        <p14:creationId xmlns:p14="http://schemas.microsoft.com/office/powerpoint/2010/main" val="753351141"/>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circle(in)">
                                      <p:cBhvr>
                                        <p:cTn id="1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9274</TotalTime>
  <Words>1836</Words>
  <Application>Microsoft Office PowerPoint</Application>
  <PresentationFormat>Widescreen</PresentationFormat>
  <Paragraphs>67</Paragraphs>
  <Slides>23</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Calibri Light</vt:lpstr>
      <vt:lpstr>Times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TRƯỜNG MẦM NON TÂY PHONG  CHÀO MỪNG NGÀY HỘI THI GIÁO VIÊN GIỎI CẤP TRƯỜNG</dc:title>
  <dc:creator>Laptopkhanhtran.vn</dc:creator>
  <cp:lastModifiedBy>Hoang Nam</cp:lastModifiedBy>
  <cp:revision>590</cp:revision>
  <cp:lastPrinted>2021-11-25T09:19:38Z</cp:lastPrinted>
  <dcterms:created xsi:type="dcterms:W3CDTF">2020-10-31T13:10:10Z</dcterms:created>
  <dcterms:modified xsi:type="dcterms:W3CDTF">2022-09-25T11:34:25Z</dcterms:modified>
</cp:coreProperties>
</file>