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258" r:id="rId2"/>
    <p:sldId id="257" r:id="rId3"/>
    <p:sldId id="1273" r:id="rId4"/>
    <p:sldId id="1274" r:id="rId5"/>
    <p:sldId id="298" r:id="rId6"/>
    <p:sldId id="1275" r:id="rId7"/>
    <p:sldId id="1260" r:id="rId8"/>
    <p:sldId id="299" r:id="rId9"/>
    <p:sldId id="1276" r:id="rId10"/>
    <p:sldId id="1261" r:id="rId11"/>
    <p:sldId id="295" r:id="rId12"/>
    <p:sldId id="1262" r:id="rId13"/>
    <p:sldId id="303" r:id="rId14"/>
    <p:sldId id="1263" r:id="rId15"/>
    <p:sldId id="1264" r:id="rId16"/>
    <p:sldId id="1265" r:id="rId17"/>
    <p:sldId id="1266" r:id="rId18"/>
    <p:sldId id="1267" r:id="rId19"/>
    <p:sldId id="1268" r:id="rId20"/>
    <p:sldId id="1269" r:id="rId21"/>
    <p:sldId id="1270" r:id="rId22"/>
    <p:sldId id="334" r:id="rId23"/>
    <p:sldId id="1271" r:id="rId24"/>
    <p:sldId id="287" r:id="rId25"/>
    <p:sldId id="277" r:id="rId26"/>
    <p:sldId id="1272" r:id="rId27"/>
    <p:sldId id="1257" r:id="rId28"/>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FFCCCC"/>
    <a:srgbClr val="FFFF00"/>
    <a:srgbClr val="FFFF66"/>
    <a:srgbClr val="FFFF99"/>
    <a:srgbClr val="6600FF"/>
    <a:srgbClr val="FF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88115" autoAdjust="0"/>
  </p:normalViewPr>
  <p:slideViewPr>
    <p:cSldViewPr snapToGrid="0">
      <p:cViewPr>
        <p:scale>
          <a:sx n="60" d="100"/>
          <a:sy n="60" d="100"/>
        </p:scale>
        <p:origin x="-1020" y="-18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9FA8AAA-BCBF-461A-9DEE-E756673FE3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9CB294CA-0329-42DB-8F2D-00F1AE623DF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BACFA8B-8CEE-4EAD-A4E7-7E73EAA396FF}" type="datetimeFigureOut">
              <a:rPr lang="en-US"/>
              <a:pPr>
                <a:defRPr/>
              </a:pPr>
              <a:t>28/2/2023</a:t>
            </a:fld>
            <a:endParaRPr lang="en-US"/>
          </a:p>
        </p:txBody>
      </p:sp>
      <p:sp>
        <p:nvSpPr>
          <p:cNvPr id="4" name="Slide Image Placeholder 3">
            <a:extLst>
              <a:ext uri="{FF2B5EF4-FFF2-40B4-BE49-F238E27FC236}">
                <a16:creationId xmlns:a16="http://schemas.microsoft.com/office/drawing/2014/main" xmlns="" id="{FE6B2E00-73EE-4E9B-AD43-C464077BBE7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A5ED435A-DE09-4C05-9052-8D9C032FC9D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04D7E04B-E5D9-4CFE-9EB1-5900A2B0EBF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8CE70F1D-7D68-4F10-BC11-1E7B9EB871D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E76A432-49C2-4D77-9985-417E2F97629A}" type="slidenum">
              <a:rPr lang="en-US" altLang="en-US"/>
              <a:pPr>
                <a:defRPr/>
              </a:pPr>
              <a:t>‹#›</a:t>
            </a:fld>
            <a:endParaRPr lang="en-US" altLang="en-US"/>
          </a:p>
        </p:txBody>
      </p:sp>
    </p:spTree>
    <p:extLst>
      <p:ext uri="{BB962C8B-B14F-4D97-AF65-F5344CB8AC3E}">
        <p14:creationId xmlns:p14="http://schemas.microsoft.com/office/powerpoint/2010/main" val="3429774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75F3FF1C-A4BD-49CF-8F63-EB5622EEA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xmlns="" id="{8627C525-BD3F-481E-A0C5-B68638E92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xmlns="" id="{41582174-F1CF-418C-864B-6DEDA15FE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3EB2E6-3F40-4EF8-BD1B-C0EC88CB2784}" type="slidenum">
              <a:rPr lang="en-US" altLang="en-US" smtClean="0"/>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75F3FF1C-A4BD-49CF-8F63-EB5622EEA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xmlns="" id="{8627C525-BD3F-481E-A0C5-B68638E92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xmlns="" id="{41582174-F1CF-418C-864B-6DEDA15FE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3EB2E6-3F40-4EF8-BD1B-C0EC88CB2784}" type="slidenum">
              <a:rPr lang="en-US" altLang="en-US" smtClean="0"/>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75F3FF1C-A4BD-49CF-8F63-EB5622EEAE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xmlns="" id="{8627C525-BD3F-481E-A0C5-B68638E92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xmlns="" id="{41582174-F1CF-418C-864B-6DEDA15FE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D3EB2E6-3F40-4EF8-BD1B-C0EC88CB2784}" type="slidenum">
              <a:rPr lang="en-US" altLang="en-US" smtClean="0"/>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E76A432-49C2-4D77-9985-417E2F97629A}" type="slidenum">
              <a:rPr lang="en-US" altLang="en-US" smtClean="0"/>
              <a:pPr>
                <a:defRPr/>
              </a:pPr>
              <a:t>9</a:t>
            </a:fld>
            <a:endParaRPr lang="en-US" altLang="en-US"/>
          </a:p>
        </p:txBody>
      </p:sp>
    </p:spTree>
    <p:extLst>
      <p:ext uri="{BB962C8B-B14F-4D97-AF65-F5344CB8AC3E}">
        <p14:creationId xmlns:p14="http://schemas.microsoft.com/office/powerpoint/2010/main" val="257275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8FB8E2-B9FE-42A2-8726-E1D183A2F70C}"/>
              </a:ext>
            </a:extLst>
          </p:cNvPr>
          <p:cNvSpPr>
            <a:spLocks noGrp="1"/>
          </p:cNvSpPr>
          <p:nvPr>
            <p:ph type="dt" sz="half" idx="10"/>
          </p:nvPr>
        </p:nvSpPr>
        <p:spPr/>
        <p:txBody>
          <a:bodyPr/>
          <a:lstStyle>
            <a:lvl1pPr>
              <a:defRPr/>
            </a:lvl1pPr>
          </a:lstStyle>
          <a:p>
            <a:pPr>
              <a:defRPr/>
            </a:pPr>
            <a:fld id="{A4F74E5F-56E8-4BEF-BC16-2D2D9EF61D58}" type="datetimeFigureOut">
              <a:rPr lang="en-US"/>
              <a:pPr>
                <a:defRPr/>
              </a:pPr>
              <a:t>28/2/2023</a:t>
            </a:fld>
            <a:endParaRPr lang="en-US"/>
          </a:p>
        </p:txBody>
      </p:sp>
      <p:sp>
        <p:nvSpPr>
          <p:cNvPr id="5" name="Footer Placeholder 4">
            <a:extLst>
              <a:ext uri="{FF2B5EF4-FFF2-40B4-BE49-F238E27FC236}">
                <a16:creationId xmlns:a16="http://schemas.microsoft.com/office/drawing/2014/main" xmlns="" id="{EF6637F0-D8CC-489C-BE35-122D27CE98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7E891BD-D315-4A73-80A4-7558A8D2CEAE}"/>
              </a:ext>
            </a:extLst>
          </p:cNvPr>
          <p:cNvSpPr>
            <a:spLocks noGrp="1"/>
          </p:cNvSpPr>
          <p:nvPr>
            <p:ph type="sldNum" sz="quarter" idx="12"/>
          </p:nvPr>
        </p:nvSpPr>
        <p:spPr/>
        <p:txBody>
          <a:bodyPr/>
          <a:lstStyle>
            <a:lvl1pPr>
              <a:defRPr/>
            </a:lvl1pPr>
          </a:lstStyle>
          <a:p>
            <a:pPr>
              <a:defRPr/>
            </a:pPr>
            <a:fld id="{4CD03955-468F-4758-B45A-FF91E99AA35A}" type="slidenum">
              <a:rPr lang="en-US" altLang="en-US"/>
              <a:pPr>
                <a:defRPr/>
              </a:pPr>
              <a:t>‹#›</a:t>
            </a:fld>
            <a:endParaRPr lang="en-US" altLang="en-US"/>
          </a:p>
        </p:txBody>
      </p:sp>
    </p:spTree>
    <p:extLst>
      <p:ext uri="{BB962C8B-B14F-4D97-AF65-F5344CB8AC3E}">
        <p14:creationId xmlns:p14="http://schemas.microsoft.com/office/powerpoint/2010/main" val="198320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6C4232-9193-4BB0-ADCA-7729E848DD4D}"/>
              </a:ext>
            </a:extLst>
          </p:cNvPr>
          <p:cNvSpPr>
            <a:spLocks noGrp="1"/>
          </p:cNvSpPr>
          <p:nvPr>
            <p:ph type="dt" sz="half" idx="10"/>
          </p:nvPr>
        </p:nvSpPr>
        <p:spPr/>
        <p:txBody>
          <a:bodyPr/>
          <a:lstStyle>
            <a:lvl1pPr>
              <a:defRPr/>
            </a:lvl1pPr>
          </a:lstStyle>
          <a:p>
            <a:pPr>
              <a:defRPr/>
            </a:pPr>
            <a:fld id="{51D5BC67-CD9D-4C20-80AC-60D156AA80EE}" type="datetimeFigureOut">
              <a:rPr lang="en-US"/>
              <a:pPr>
                <a:defRPr/>
              </a:pPr>
              <a:t>28/2/2023</a:t>
            </a:fld>
            <a:endParaRPr lang="en-US"/>
          </a:p>
        </p:txBody>
      </p:sp>
      <p:sp>
        <p:nvSpPr>
          <p:cNvPr id="5" name="Footer Placeholder 4">
            <a:extLst>
              <a:ext uri="{FF2B5EF4-FFF2-40B4-BE49-F238E27FC236}">
                <a16:creationId xmlns:a16="http://schemas.microsoft.com/office/drawing/2014/main" xmlns="" id="{AEE658EF-62DB-4CB9-8B8F-AA89932503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8C7E1B7-E1BF-485E-AB76-B5DC3D7ABED5}"/>
              </a:ext>
            </a:extLst>
          </p:cNvPr>
          <p:cNvSpPr>
            <a:spLocks noGrp="1"/>
          </p:cNvSpPr>
          <p:nvPr>
            <p:ph type="sldNum" sz="quarter" idx="12"/>
          </p:nvPr>
        </p:nvSpPr>
        <p:spPr/>
        <p:txBody>
          <a:bodyPr/>
          <a:lstStyle>
            <a:lvl1pPr>
              <a:defRPr/>
            </a:lvl1pPr>
          </a:lstStyle>
          <a:p>
            <a:pPr>
              <a:defRPr/>
            </a:pPr>
            <a:fld id="{5D82074A-99D8-442A-AC2A-AEA53F01A9B4}" type="slidenum">
              <a:rPr lang="en-US" altLang="en-US"/>
              <a:pPr>
                <a:defRPr/>
              </a:pPr>
              <a:t>‹#›</a:t>
            </a:fld>
            <a:endParaRPr lang="en-US" altLang="en-US"/>
          </a:p>
        </p:txBody>
      </p:sp>
    </p:spTree>
    <p:extLst>
      <p:ext uri="{BB962C8B-B14F-4D97-AF65-F5344CB8AC3E}">
        <p14:creationId xmlns:p14="http://schemas.microsoft.com/office/powerpoint/2010/main" val="258157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E4D4B0-BD47-498B-A1FD-DDE68CAEF740}"/>
              </a:ext>
            </a:extLst>
          </p:cNvPr>
          <p:cNvSpPr>
            <a:spLocks noGrp="1"/>
          </p:cNvSpPr>
          <p:nvPr>
            <p:ph type="dt" sz="half" idx="10"/>
          </p:nvPr>
        </p:nvSpPr>
        <p:spPr/>
        <p:txBody>
          <a:bodyPr/>
          <a:lstStyle>
            <a:lvl1pPr>
              <a:defRPr/>
            </a:lvl1pPr>
          </a:lstStyle>
          <a:p>
            <a:pPr>
              <a:defRPr/>
            </a:pPr>
            <a:fld id="{A875B12D-686C-4392-BCBA-2B38B58CE446}" type="datetimeFigureOut">
              <a:rPr lang="en-US"/>
              <a:pPr>
                <a:defRPr/>
              </a:pPr>
              <a:t>28/2/2023</a:t>
            </a:fld>
            <a:endParaRPr lang="en-US"/>
          </a:p>
        </p:txBody>
      </p:sp>
      <p:sp>
        <p:nvSpPr>
          <p:cNvPr id="5" name="Footer Placeholder 4">
            <a:extLst>
              <a:ext uri="{FF2B5EF4-FFF2-40B4-BE49-F238E27FC236}">
                <a16:creationId xmlns:a16="http://schemas.microsoft.com/office/drawing/2014/main" xmlns="" id="{E6FB3D97-63E2-44C7-9157-6DEDE9048C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6C74BEE-CDD3-4DE8-8481-A7FA6AFDC7C5}"/>
              </a:ext>
            </a:extLst>
          </p:cNvPr>
          <p:cNvSpPr>
            <a:spLocks noGrp="1"/>
          </p:cNvSpPr>
          <p:nvPr>
            <p:ph type="sldNum" sz="quarter" idx="12"/>
          </p:nvPr>
        </p:nvSpPr>
        <p:spPr/>
        <p:txBody>
          <a:bodyPr/>
          <a:lstStyle>
            <a:lvl1pPr>
              <a:defRPr/>
            </a:lvl1pPr>
          </a:lstStyle>
          <a:p>
            <a:pPr>
              <a:defRPr/>
            </a:pPr>
            <a:fld id="{6C4D0A31-9791-439A-847B-5F02FCE8DD5D}" type="slidenum">
              <a:rPr lang="en-US" altLang="en-US"/>
              <a:pPr>
                <a:defRPr/>
              </a:pPr>
              <a:t>‹#›</a:t>
            </a:fld>
            <a:endParaRPr lang="en-US" altLang="en-US"/>
          </a:p>
        </p:txBody>
      </p:sp>
    </p:spTree>
    <p:extLst>
      <p:ext uri="{BB962C8B-B14F-4D97-AF65-F5344CB8AC3E}">
        <p14:creationId xmlns:p14="http://schemas.microsoft.com/office/powerpoint/2010/main" val="49313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83A4E3-AB68-484F-A882-663B8943C35E}"/>
              </a:ext>
            </a:extLst>
          </p:cNvPr>
          <p:cNvSpPr>
            <a:spLocks noGrp="1"/>
          </p:cNvSpPr>
          <p:nvPr>
            <p:ph type="dt" sz="half" idx="10"/>
          </p:nvPr>
        </p:nvSpPr>
        <p:spPr/>
        <p:txBody>
          <a:bodyPr/>
          <a:lstStyle>
            <a:lvl1pPr>
              <a:defRPr/>
            </a:lvl1pPr>
          </a:lstStyle>
          <a:p>
            <a:pPr>
              <a:defRPr/>
            </a:pPr>
            <a:fld id="{15ADDDDA-5631-45B6-B8AB-CB3AFD6E2CC1}" type="datetimeFigureOut">
              <a:rPr lang="en-US"/>
              <a:pPr>
                <a:defRPr/>
              </a:pPr>
              <a:t>28/2/2023</a:t>
            </a:fld>
            <a:endParaRPr lang="en-US"/>
          </a:p>
        </p:txBody>
      </p:sp>
      <p:sp>
        <p:nvSpPr>
          <p:cNvPr id="5" name="Footer Placeholder 4">
            <a:extLst>
              <a:ext uri="{FF2B5EF4-FFF2-40B4-BE49-F238E27FC236}">
                <a16:creationId xmlns:a16="http://schemas.microsoft.com/office/drawing/2014/main" xmlns="" id="{12C3ABDC-CF56-4D65-B674-9CBE1F22D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53264F1-AFD8-4307-A675-82ACF8D18A65}"/>
              </a:ext>
            </a:extLst>
          </p:cNvPr>
          <p:cNvSpPr>
            <a:spLocks noGrp="1"/>
          </p:cNvSpPr>
          <p:nvPr>
            <p:ph type="sldNum" sz="quarter" idx="12"/>
          </p:nvPr>
        </p:nvSpPr>
        <p:spPr/>
        <p:txBody>
          <a:bodyPr/>
          <a:lstStyle>
            <a:lvl1pPr>
              <a:defRPr/>
            </a:lvl1pPr>
          </a:lstStyle>
          <a:p>
            <a:pPr>
              <a:defRPr/>
            </a:pPr>
            <a:fld id="{5FFA3F15-36FB-474A-860A-C0666F141CF9}" type="slidenum">
              <a:rPr lang="en-US" altLang="en-US"/>
              <a:pPr>
                <a:defRPr/>
              </a:pPr>
              <a:t>‹#›</a:t>
            </a:fld>
            <a:endParaRPr lang="en-US" altLang="en-US"/>
          </a:p>
        </p:txBody>
      </p:sp>
    </p:spTree>
    <p:extLst>
      <p:ext uri="{BB962C8B-B14F-4D97-AF65-F5344CB8AC3E}">
        <p14:creationId xmlns:p14="http://schemas.microsoft.com/office/powerpoint/2010/main" val="284306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E8764ED-5D23-4CCA-8229-64B1AC20C799}"/>
              </a:ext>
            </a:extLst>
          </p:cNvPr>
          <p:cNvSpPr>
            <a:spLocks noGrp="1"/>
          </p:cNvSpPr>
          <p:nvPr>
            <p:ph type="dt" sz="half" idx="10"/>
          </p:nvPr>
        </p:nvSpPr>
        <p:spPr/>
        <p:txBody>
          <a:bodyPr/>
          <a:lstStyle>
            <a:lvl1pPr>
              <a:defRPr/>
            </a:lvl1pPr>
          </a:lstStyle>
          <a:p>
            <a:pPr>
              <a:defRPr/>
            </a:pPr>
            <a:fld id="{C74CDBEB-AAFB-48FF-A7BF-3ED92739FB84}" type="datetimeFigureOut">
              <a:rPr lang="en-US"/>
              <a:pPr>
                <a:defRPr/>
              </a:pPr>
              <a:t>28/2/2023</a:t>
            </a:fld>
            <a:endParaRPr lang="en-US"/>
          </a:p>
        </p:txBody>
      </p:sp>
      <p:sp>
        <p:nvSpPr>
          <p:cNvPr id="5" name="Footer Placeholder 4">
            <a:extLst>
              <a:ext uri="{FF2B5EF4-FFF2-40B4-BE49-F238E27FC236}">
                <a16:creationId xmlns:a16="http://schemas.microsoft.com/office/drawing/2014/main" xmlns="" id="{6A69D06E-B9C8-4AE2-97EF-8C08953B3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1EA3C6D-0268-43CB-8E17-57F6930AB8F8}"/>
              </a:ext>
            </a:extLst>
          </p:cNvPr>
          <p:cNvSpPr>
            <a:spLocks noGrp="1"/>
          </p:cNvSpPr>
          <p:nvPr>
            <p:ph type="sldNum" sz="quarter" idx="12"/>
          </p:nvPr>
        </p:nvSpPr>
        <p:spPr/>
        <p:txBody>
          <a:bodyPr/>
          <a:lstStyle>
            <a:lvl1pPr>
              <a:defRPr/>
            </a:lvl1pPr>
          </a:lstStyle>
          <a:p>
            <a:pPr>
              <a:defRPr/>
            </a:pPr>
            <a:fld id="{3BE85B66-9BC1-4834-BD18-2165082E12C4}" type="slidenum">
              <a:rPr lang="en-US" altLang="en-US"/>
              <a:pPr>
                <a:defRPr/>
              </a:pPr>
              <a:t>‹#›</a:t>
            </a:fld>
            <a:endParaRPr lang="en-US" altLang="en-US"/>
          </a:p>
        </p:txBody>
      </p:sp>
    </p:spTree>
    <p:extLst>
      <p:ext uri="{BB962C8B-B14F-4D97-AF65-F5344CB8AC3E}">
        <p14:creationId xmlns:p14="http://schemas.microsoft.com/office/powerpoint/2010/main" val="351116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57FF4004-E965-47D7-AEEA-2ED16EBDFDFA}"/>
              </a:ext>
            </a:extLst>
          </p:cNvPr>
          <p:cNvSpPr>
            <a:spLocks noGrp="1"/>
          </p:cNvSpPr>
          <p:nvPr>
            <p:ph type="dt" sz="half" idx="10"/>
          </p:nvPr>
        </p:nvSpPr>
        <p:spPr/>
        <p:txBody>
          <a:bodyPr/>
          <a:lstStyle>
            <a:lvl1pPr>
              <a:defRPr/>
            </a:lvl1pPr>
          </a:lstStyle>
          <a:p>
            <a:pPr>
              <a:defRPr/>
            </a:pPr>
            <a:fld id="{D1F34EA9-6B41-46FA-9C20-C6661C7088DD}" type="datetimeFigureOut">
              <a:rPr lang="en-US"/>
              <a:pPr>
                <a:defRPr/>
              </a:pPr>
              <a:t>28/2/2023</a:t>
            </a:fld>
            <a:endParaRPr lang="en-US"/>
          </a:p>
        </p:txBody>
      </p:sp>
      <p:sp>
        <p:nvSpPr>
          <p:cNvPr id="6" name="Footer Placeholder 4">
            <a:extLst>
              <a:ext uri="{FF2B5EF4-FFF2-40B4-BE49-F238E27FC236}">
                <a16:creationId xmlns:a16="http://schemas.microsoft.com/office/drawing/2014/main" xmlns="" id="{57967F86-1063-4A44-A676-13779B6425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89FBC7D-30C3-4B2F-8E46-E81853DFFBDB}"/>
              </a:ext>
            </a:extLst>
          </p:cNvPr>
          <p:cNvSpPr>
            <a:spLocks noGrp="1"/>
          </p:cNvSpPr>
          <p:nvPr>
            <p:ph type="sldNum" sz="quarter" idx="12"/>
          </p:nvPr>
        </p:nvSpPr>
        <p:spPr/>
        <p:txBody>
          <a:bodyPr/>
          <a:lstStyle>
            <a:lvl1pPr>
              <a:defRPr/>
            </a:lvl1pPr>
          </a:lstStyle>
          <a:p>
            <a:pPr>
              <a:defRPr/>
            </a:pPr>
            <a:fld id="{455A8EB9-162E-48F1-83AF-AEFFC8594414}" type="slidenum">
              <a:rPr lang="en-US" altLang="en-US"/>
              <a:pPr>
                <a:defRPr/>
              </a:pPr>
              <a:t>‹#›</a:t>
            </a:fld>
            <a:endParaRPr lang="en-US" altLang="en-US"/>
          </a:p>
        </p:txBody>
      </p:sp>
    </p:spTree>
    <p:extLst>
      <p:ext uri="{BB962C8B-B14F-4D97-AF65-F5344CB8AC3E}">
        <p14:creationId xmlns:p14="http://schemas.microsoft.com/office/powerpoint/2010/main" val="176183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0A28907-4711-4123-BC6D-594EED448DC8}"/>
              </a:ext>
            </a:extLst>
          </p:cNvPr>
          <p:cNvSpPr>
            <a:spLocks noGrp="1"/>
          </p:cNvSpPr>
          <p:nvPr>
            <p:ph type="dt" sz="half" idx="10"/>
          </p:nvPr>
        </p:nvSpPr>
        <p:spPr/>
        <p:txBody>
          <a:bodyPr/>
          <a:lstStyle>
            <a:lvl1pPr>
              <a:defRPr/>
            </a:lvl1pPr>
          </a:lstStyle>
          <a:p>
            <a:pPr>
              <a:defRPr/>
            </a:pPr>
            <a:fld id="{FE347DA5-4940-4352-94A0-988E8688CC32}" type="datetimeFigureOut">
              <a:rPr lang="en-US"/>
              <a:pPr>
                <a:defRPr/>
              </a:pPr>
              <a:t>28/2/2023</a:t>
            </a:fld>
            <a:endParaRPr lang="en-US"/>
          </a:p>
        </p:txBody>
      </p:sp>
      <p:sp>
        <p:nvSpPr>
          <p:cNvPr id="8" name="Footer Placeholder 4">
            <a:extLst>
              <a:ext uri="{FF2B5EF4-FFF2-40B4-BE49-F238E27FC236}">
                <a16:creationId xmlns:a16="http://schemas.microsoft.com/office/drawing/2014/main" xmlns="" id="{71EF4049-B0AD-469B-8F92-7EC27A9BC4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CB31D29-0801-431A-B2BD-24981C117CC6}"/>
              </a:ext>
            </a:extLst>
          </p:cNvPr>
          <p:cNvSpPr>
            <a:spLocks noGrp="1"/>
          </p:cNvSpPr>
          <p:nvPr>
            <p:ph type="sldNum" sz="quarter" idx="12"/>
          </p:nvPr>
        </p:nvSpPr>
        <p:spPr/>
        <p:txBody>
          <a:bodyPr/>
          <a:lstStyle>
            <a:lvl1pPr>
              <a:defRPr/>
            </a:lvl1pPr>
          </a:lstStyle>
          <a:p>
            <a:pPr>
              <a:defRPr/>
            </a:pPr>
            <a:fld id="{102D0FF8-DB68-4CA7-859F-3221B9244D8C}" type="slidenum">
              <a:rPr lang="en-US" altLang="en-US"/>
              <a:pPr>
                <a:defRPr/>
              </a:pPr>
              <a:t>‹#›</a:t>
            </a:fld>
            <a:endParaRPr lang="en-US" altLang="en-US"/>
          </a:p>
        </p:txBody>
      </p:sp>
    </p:spTree>
    <p:extLst>
      <p:ext uri="{BB962C8B-B14F-4D97-AF65-F5344CB8AC3E}">
        <p14:creationId xmlns:p14="http://schemas.microsoft.com/office/powerpoint/2010/main" val="61360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5D3C4D40-F2DB-40BB-9984-BC32B879555C}"/>
              </a:ext>
            </a:extLst>
          </p:cNvPr>
          <p:cNvSpPr>
            <a:spLocks noGrp="1"/>
          </p:cNvSpPr>
          <p:nvPr>
            <p:ph type="dt" sz="half" idx="10"/>
          </p:nvPr>
        </p:nvSpPr>
        <p:spPr/>
        <p:txBody>
          <a:bodyPr/>
          <a:lstStyle>
            <a:lvl1pPr>
              <a:defRPr/>
            </a:lvl1pPr>
          </a:lstStyle>
          <a:p>
            <a:pPr>
              <a:defRPr/>
            </a:pPr>
            <a:fld id="{1A83DB6D-0785-47E3-9AE2-0A9D43B6E692}" type="datetimeFigureOut">
              <a:rPr lang="en-US"/>
              <a:pPr>
                <a:defRPr/>
              </a:pPr>
              <a:t>28/2/2023</a:t>
            </a:fld>
            <a:endParaRPr lang="en-US"/>
          </a:p>
        </p:txBody>
      </p:sp>
      <p:sp>
        <p:nvSpPr>
          <p:cNvPr id="4" name="Footer Placeholder 4">
            <a:extLst>
              <a:ext uri="{FF2B5EF4-FFF2-40B4-BE49-F238E27FC236}">
                <a16:creationId xmlns:a16="http://schemas.microsoft.com/office/drawing/2014/main" xmlns="" id="{6A172D2D-3C6B-4642-95FE-552ECA262A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F6D22EB-FEE2-4BCA-AB17-034ECAAD691D}"/>
              </a:ext>
            </a:extLst>
          </p:cNvPr>
          <p:cNvSpPr>
            <a:spLocks noGrp="1"/>
          </p:cNvSpPr>
          <p:nvPr>
            <p:ph type="sldNum" sz="quarter" idx="12"/>
          </p:nvPr>
        </p:nvSpPr>
        <p:spPr/>
        <p:txBody>
          <a:bodyPr/>
          <a:lstStyle>
            <a:lvl1pPr>
              <a:defRPr/>
            </a:lvl1pPr>
          </a:lstStyle>
          <a:p>
            <a:pPr>
              <a:defRPr/>
            </a:pPr>
            <a:fld id="{AAF82E1D-E89B-4F58-9312-BC410F3DEC14}" type="slidenum">
              <a:rPr lang="en-US" altLang="en-US"/>
              <a:pPr>
                <a:defRPr/>
              </a:pPr>
              <a:t>‹#›</a:t>
            </a:fld>
            <a:endParaRPr lang="en-US" altLang="en-US"/>
          </a:p>
        </p:txBody>
      </p:sp>
    </p:spTree>
    <p:extLst>
      <p:ext uri="{BB962C8B-B14F-4D97-AF65-F5344CB8AC3E}">
        <p14:creationId xmlns:p14="http://schemas.microsoft.com/office/powerpoint/2010/main" val="95803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CA2969F-AA96-4FE4-9BB0-B81028C0F99B}"/>
              </a:ext>
            </a:extLst>
          </p:cNvPr>
          <p:cNvSpPr>
            <a:spLocks noGrp="1"/>
          </p:cNvSpPr>
          <p:nvPr>
            <p:ph type="dt" sz="half" idx="10"/>
          </p:nvPr>
        </p:nvSpPr>
        <p:spPr/>
        <p:txBody>
          <a:bodyPr/>
          <a:lstStyle>
            <a:lvl1pPr>
              <a:defRPr/>
            </a:lvl1pPr>
          </a:lstStyle>
          <a:p>
            <a:pPr>
              <a:defRPr/>
            </a:pPr>
            <a:fld id="{E12ADA18-E419-4E33-97ED-39F28E495CFD}" type="datetimeFigureOut">
              <a:rPr lang="en-US"/>
              <a:pPr>
                <a:defRPr/>
              </a:pPr>
              <a:t>28/2/2023</a:t>
            </a:fld>
            <a:endParaRPr lang="en-US"/>
          </a:p>
        </p:txBody>
      </p:sp>
      <p:sp>
        <p:nvSpPr>
          <p:cNvPr id="3" name="Footer Placeholder 4">
            <a:extLst>
              <a:ext uri="{FF2B5EF4-FFF2-40B4-BE49-F238E27FC236}">
                <a16:creationId xmlns:a16="http://schemas.microsoft.com/office/drawing/2014/main" xmlns="" id="{AC00ACEC-2582-4D50-B0A7-6F5685BCC1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312423A2-AC73-411F-B432-7839424AC289}"/>
              </a:ext>
            </a:extLst>
          </p:cNvPr>
          <p:cNvSpPr>
            <a:spLocks noGrp="1"/>
          </p:cNvSpPr>
          <p:nvPr>
            <p:ph type="sldNum" sz="quarter" idx="12"/>
          </p:nvPr>
        </p:nvSpPr>
        <p:spPr/>
        <p:txBody>
          <a:bodyPr/>
          <a:lstStyle>
            <a:lvl1pPr>
              <a:defRPr/>
            </a:lvl1pPr>
          </a:lstStyle>
          <a:p>
            <a:pPr>
              <a:defRPr/>
            </a:pPr>
            <a:fld id="{7637385B-1C5E-472F-B0CF-EE194FB6F9DF}" type="slidenum">
              <a:rPr lang="en-US" altLang="en-US"/>
              <a:pPr>
                <a:defRPr/>
              </a:pPr>
              <a:t>‹#›</a:t>
            </a:fld>
            <a:endParaRPr lang="en-US" altLang="en-US"/>
          </a:p>
        </p:txBody>
      </p:sp>
    </p:spTree>
    <p:extLst>
      <p:ext uri="{BB962C8B-B14F-4D97-AF65-F5344CB8AC3E}">
        <p14:creationId xmlns:p14="http://schemas.microsoft.com/office/powerpoint/2010/main" val="203517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0E9E3F43-C0B1-4A5A-B92C-766830945704}"/>
              </a:ext>
            </a:extLst>
          </p:cNvPr>
          <p:cNvSpPr>
            <a:spLocks noGrp="1"/>
          </p:cNvSpPr>
          <p:nvPr>
            <p:ph type="dt" sz="half" idx="10"/>
          </p:nvPr>
        </p:nvSpPr>
        <p:spPr/>
        <p:txBody>
          <a:bodyPr/>
          <a:lstStyle>
            <a:lvl1pPr>
              <a:defRPr/>
            </a:lvl1pPr>
          </a:lstStyle>
          <a:p>
            <a:pPr>
              <a:defRPr/>
            </a:pPr>
            <a:fld id="{B7D18781-79C6-4530-B17D-C63DF2577531}" type="datetimeFigureOut">
              <a:rPr lang="en-US"/>
              <a:pPr>
                <a:defRPr/>
              </a:pPr>
              <a:t>28/2/2023</a:t>
            </a:fld>
            <a:endParaRPr lang="en-US"/>
          </a:p>
        </p:txBody>
      </p:sp>
      <p:sp>
        <p:nvSpPr>
          <p:cNvPr id="6" name="Footer Placeholder 4">
            <a:extLst>
              <a:ext uri="{FF2B5EF4-FFF2-40B4-BE49-F238E27FC236}">
                <a16:creationId xmlns:a16="http://schemas.microsoft.com/office/drawing/2014/main" xmlns="" id="{A17EA1A1-E445-484A-84EA-0BBDBACE36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A0AF7E0-5714-47CC-BA37-D2F170026DDD}"/>
              </a:ext>
            </a:extLst>
          </p:cNvPr>
          <p:cNvSpPr>
            <a:spLocks noGrp="1"/>
          </p:cNvSpPr>
          <p:nvPr>
            <p:ph type="sldNum" sz="quarter" idx="12"/>
          </p:nvPr>
        </p:nvSpPr>
        <p:spPr/>
        <p:txBody>
          <a:bodyPr/>
          <a:lstStyle>
            <a:lvl1pPr>
              <a:defRPr/>
            </a:lvl1pPr>
          </a:lstStyle>
          <a:p>
            <a:pPr>
              <a:defRPr/>
            </a:pPr>
            <a:fld id="{C1D867FE-FF19-44A8-A4D7-66605A9FA048}" type="slidenum">
              <a:rPr lang="en-US" altLang="en-US"/>
              <a:pPr>
                <a:defRPr/>
              </a:pPr>
              <a:t>‹#›</a:t>
            </a:fld>
            <a:endParaRPr lang="en-US" altLang="en-US"/>
          </a:p>
        </p:txBody>
      </p:sp>
    </p:spTree>
    <p:extLst>
      <p:ext uri="{BB962C8B-B14F-4D97-AF65-F5344CB8AC3E}">
        <p14:creationId xmlns:p14="http://schemas.microsoft.com/office/powerpoint/2010/main" val="76413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3D98E435-6911-473C-B182-ACF7810286A4}"/>
              </a:ext>
            </a:extLst>
          </p:cNvPr>
          <p:cNvSpPr>
            <a:spLocks noGrp="1"/>
          </p:cNvSpPr>
          <p:nvPr>
            <p:ph type="dt" sz="half" idx="10"/>
          </p:nvPr>
        </p:nvSpPr>
        <p:spPr/>
        <p:txBody>
          <a:bodyPr/>
          <a:lstStyle>
            <a:lvl1pPr>
              <a:defRPr/>
            </a:lvl1pPr>
          </a:lstStyle>
          <a:p>
            <a:pPr>
              <a:defRPr/>
            </a:pPr>
            <a:fld id="{E24C1D31-4C03-4CC3-9FD6-E10FC66A81FA}" type="datetimeFigureOut">
              <a:rPr lang="en-US"/>
              <a:pPr>
                <a:defRPr/>
              </a:pPr>
              <a:t>28/2/2023</a:t>
            </a:fld>
            <a:endParaRPr lang="en-US"/>
          </a:p>
        </p:txBody>
      </p:sp>
      <p:sp>
        <p:nvSpPr>
          <p:cNvPr id="6" name="Footer Placeholder 4">
            <a:extLst>
              <a:ext uri="{FF2B5EF4-FFF2-40B4-BE49-F238E27FC236}">
                <a16:creationId xmlns:a16="http://schemas.microsoft.com/office/drawing/2014/main" xmlns="" id="{D711CAA9-842F-40F3-93D3-91A067FBA0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4B5CB4F-7DC8-4340-B377-583898B92BD1}"/>
              </a:ext>
            </a:extLst>
          </p:cNvPr>
          <p:cNvSpPr>
            <a:spLocks noGrp="1"/>
          </p:cNvSpPr>
          <p:nvPr>
            <p:ph type="sldNum" sz="quarter" idx="12"/>
          </p:nvPr>
        </p:nvSpPr>
        <p:spPr/>
        <p:txBody>
          <a:bodyPr/>
          <a:lstStyle>
            <a:lvl1pPr>
              <a:defRPr/>
            </a:lvl1pPr>
          </a:lstStyle>
          <a:p>
            <a:pPr>
              <a:defRPr/>
            </a:pPr>
            <a:fld id="{2B330CC3-9092-4C02-B154-349E034605B3}" type="slidenum">
              <a:rPr lang="en-US" altLang="en-US"/>
              <a:pPr>
                <a:defRPr/>
              </a:pPr>
              <a:t>‹#›</a:t>
            </a:fld>
            <a:endParaRPr lang="en-US" altLang="en-US"/>
          </a:p>
        </p:txBody>
      </p:sp>
    </p:spTree>
    <p:extLst>
      <p:ext uri="{BB962C8B-B14F-4D97-AF65-F5344CB8AC3E}">
        <p14:creationId xmlns:p14="http://schemas.microsoft.com/office/powerpoint/2010/main" val="2461269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569B5570-88FF-478F-BDAB-07240B7F237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FD35816-2860-4AD8-8ED7-55A5D250102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A1472C7-8A66-4037-930E-78B23DD05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BF519A4-CD70-44E0-9B49-3BB3FC047C37}" type="datetimeFigureOut">
              <a:rPr lang="en-US"/>
              <a:pPr>
                <a:defRPr/>
              </a:pPr>
              <a:t>28/2/2023</a:t>
            </a:fld>
            <a:endParaRPr lang="en-US"/>
          </a:p>
        </p:txBody>
      </p:sp>
      <p:sp>
        <p:nvSpPr>
          <p:cNvPr id="5" name="Footer Placeholder 4">
            <a:extLst>
              <a:ext uri="{FF2B5EF4-FFF2-40B4-BE49-F238E27FC236}">
                <a16:creationId xmlns:a16="http://schemas.microsoft.com/office/drawing/2014/main" xmlns="" id="{0C3D5F6F-E84F-4D28-B8F1-00FCE6C5B8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684FBA40-76E2-44FF-B4EA-D20F14CE58A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B747440-D9B0-48BB-8C66-A8EC362C2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5">
            <a:extLst>
              <a:ext uri="{FF2B5EF4-FFF2-40B4-BE49-F238E27FC236}">
                <a16:creationId xmlns:a16="http://schemas.microsoft.com/office/drawing/2014/main" xmlns="" id="{A78B75EE-4192-4CB8-A623-0948067C43F0}"/>
              </a:ext>
            </a:extLst>
          </p:cNvPr>
          <p:cNvSpPr txBox="1">
            <a:spLocks noChangeArrowheads="1"/>
          </p:cNvSpPr>
          <p:nvPr/>
        </p:nvSpPr>
        <p:spPr bwMode="auto">
          <a:xfrm>
            <a:off x="2317412" y="183487"/>
            <a:ext cx="701895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100" b="1" smtClean="0">
                <a:latin typeface="Times New Roman" panose="02020603050405020304" pitchFamily="18" charset="0"/>
                <a:cs typeface="Times New Roman" panose="02020603050405020304" pitchFamily="18" charset="0"/>
              </a:rPr>
              <a:t>LIÊN ĐOÀN LAO ĐỘNG HUYỆN </a:t>
            </a:r>
            <a:r>
              <a:rPr lang="en-US" altLang="en-US" sz="2100" b="1">
                <a:latin typeface="Times New Roman" panose="02020603050405020304" pitchFamily="18" charset="0"/>
                <a:cs typeface="Times New Roman" panose="02020603050405020304" pitchFamily="18" charset="0"/>
              </a:rPr>
              <a:t>AN DƯƠNG</a:t>
            </a:r>
          </a:p>
          <a:p>
            <a:pPr algn="ctr" eaLnBrk="1" hangingPunct="1">
              <a:lnSpc>
                <a:spcPct val="100000"/>
              </a:lnSpc>
              <a:spcBef>
                <a:spcPct val="0"/>
              </a:spcBef>
              <a:buFontTx/>
              <a:buNone/>
            </a:pPr>
            <a:r>
              <a:rPr lang="en-US" altLang="en-US" sz="2100" b="1" smtClean="0">
                <a:latin typeface="Times New Roman" panose="02020603050405020304" pitchFamily="18" charset="0"/>
                <a:cs typeface="Times New Roman" panose="02020603050405020304" pitchFamily="18" charset="0"/>
              </a:rPr>
              <a:t>CÔNG ĐOÀN TRƯỜNG </a:t>
            </a:r>
            <a:r>
              <a:rPr lang="en-US" altLang="en-US" sz="2100" b="1">
                <a:latin typeface="Times New Roman" panose="02020603050405020304" pitchFamily="18" charset="0"/>
                <a:cs typeface="Times New Roman" panose="02020603050405020304" pitchFamily="18" charset="0"/>
              </a:rPr>
              <a:t>MẦM NON </a:t>
            </a:r>
            <a:r>
              <a:rPr lang="en-US" altLang="en-US" sz="2100" b="1" smtClean="0">
                <a:latin typeface="Times New Roman" panose="02020603050405020304" pitchFamily="18" charset="0"/>
                <a:cs typeface="Times New Roman" panose="02020603050405020304" pitchFamily="18" charset="0"/>
              </a:rPr>
              <a:t>ĐẶNG CƯƠNG</a:t>
            </a:r>
            <a:endParaRPr lang="en-US" altLang="en-US" sz="2100" b="1">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921907" y="1064041"/>
            <a:ext cx="1809968" cy="1785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0859" y="2954985"/>
            <a:ext cx="10650282" cy="2400657"/>
          </a:xfrm>
          <a:prstGeom prst="rect">
            <a:avLst/>
          </a:prstGeom>
        </p:spPr>
        <p:txBody>
          <a:bodyPr wrap="square">
            <a:spAutoFit/>
          </a:bodyPr>
          <a:lstStyle/>
          <a:p>
            <a:pPr algn="ctr">
              <a:lnSpc>
                <a:spcPct val="150000"/>
              </a:lnSpc>
            </a:pPr>
            <a:r>
              <a:rPr lang="vi-VN" sz="2800" b="1">
                <a:solidFill>
                  <a:srgbClr val="FF0000"/>
                </a:solidFill>
                <a:latin typeface="+mj-lt"/>
              </a:rPr>
              <a:t>MỤC TIÊU, PHƯƠNG HƯỚNG, NHIỆM VỤ CỦA </a:t>
            </a:r>
            <a:r>
              <a:rPr lang="vi-VN" sz="2800" b="1">
                <a:solidFill>
                  <a:srgbClr val="FF0000"/>
                </a:solidFill>
                <a:latin typeface="+mj-lt"/>
              </a:rPr>
              <a:t>CÔNG </a:t>
            </a:r>
            <a:r>
              <a:rPr lang="vi-VN" sz="2800" b="1" smtClean="0">
                <a:solidFill>
                  <a:srgbClr val="FF0000"/>
                </a:solidFill>
                <a:latin typeface="+mj-lt"/>
              </a:rPr>
              <a:t>ĐOÀN</a:t>
            </a:r>
            <a:endParaRPr lang="en-US" sz="2800" b="1" smtClean="0">
              <a:solidFill>
                <a:srgbClr val="FF0000"/>
              </a:solidFill>
              <a:latin typeface="+mj-lt"/>
            </a:endParaRPr>
          </a:p>
          <a:p>
            <a:pPr algn="ctr">
              <a:lnSpc>
                <a:spcPct val="150000"/>
              </a:lnSpc>
            </a:pPr>
            <a:r>
              <a:rPr lang="vi-VN" sz="2800" b="1" smtClean="0">
                <a:solidFill>
                  <a:srgbClr val="FF0000"/>
                </a:solidFill>
                <a:latin typeface="+mj-lt"/>
              </a:rPr>
              <a:t> </a:t>
            </a:r>
            <a:r>
              <a:rPr lang="vi-VN" sz="2800" b="1">
                <a:solidFill>
                  <a:srgbClr val="FF0000"/>
                </a:solidFill>
                <a:latin typeface="+mj-lt"/>
              </a:rPr>
              <a:t>TRƯỜNG MẦM NON ĐẶNG </a:t>
            </a:r>
            <a:r>
              <a:rPr lang="vi-VN" sz="2800" b="1">
                <a:solidFill>
                  <a:srgbClr val="FF0000"/>
                </a:solidFill>
                <a:latin typeface="+mj-lt"/>
              </a:rPr>
              <a:t>CƯƠNG </a:t>
            </a:r>
            <a:endParaRPr lang="en-US" sz="2800" b="1" smtClean="0">
              <a:solidFill>
                <a:srgbClr val="FF0000"/>
              </a:solidFill>
              <a:latin typeface="+mj-lt"/>
            </a:endParaRPr>
          </a:p>
          <a:p>
            <a:pPr algn="ctr"/>
            <a:endParaRPr lang="en-US" sz="2400" b="1" smtClean="0">
              <a:solidFill>
                <a:srgbClr val="FF0000"/>
              </a:solidFill>
              <a:latin typeface="+mj-lt"/>
            </a:endParaRPr>
          </a:p>
          <a:p>
            <a:pPr algn="ctr">
              <a:lnSpc>
                <a:spcPct val="150000"/>
              </a:lnSpc>
            </a:pPr>
            <a:r>
              <a:rPr lang="vi-VN" sz="2800" b="1" smtClean="0">
                <a:solidFill>
                  <a:srgbClr val="FF0000"/>
                </a:solidFill>
                <a:latin typeface="+mj-lt"/>
              </a:rPr>
              <a:t>NHIỆM </a:t>
            </a:r>
            <a:r>
              <a:rPr lang="vi-VN" sz="2800" b="1">
                <a:solidFill>
                  <a:srgbClr val="FF0000"/>
                </a:solidFill>
                <a:latin typeface="+mj-lt"/>
              </a:rPr>
              <a:t>KỲ 2023 </a:t>
            </a:r>
            <a:r>
              <a:rPr lang="vi-VN" sz="2800" b="1">
                <a:solidFill>
                  <a:srgbClr val="FF0000"/>
                </a:solidFill>
                <a:latin typeface="+mj-lt"/>
              </a:rPr>
              <a:t>- </a:t>
            </a:r>
            <a:r>
              <a:rPr lang="vi-VN" sz="2800" b="1" smtClean="0">
                <a:solidFill>
                  <a:srgbClr val="FF0000"/>
                </a:solidFill>
                <a:latin typeface="+mj-lt"/>
              </a:rPr>
              <a:t>2028</a:t>
            </a:r>
            <a:endParaRPr lang="vi-VN" sz="2800" b="1">
              <a:solidFill>
                <a:srgbClr val="FF0000"/>
              </a:solidFill>
              <a:latin typeface="+mj-lt"/>
            </a:endParaRPr>
          </a:p>
        </p:txBody>
      </p:sp>
      <p:sp>
        <p:nvSpPr>
          <p:cNvPr id="15" name="TextBox 7">
            <a:extLst>
              <a:ext uri="{FF2B5EF4-FFF2-40B4-BE49-F238E27FC236}">
                <a16:creationId xmlns:a16="http://schemas.microsoft.com/office/drawing/2014/main" xmlns="" id="{414BD61F-134B-48FA-B2DA-66EBC8507E1C}"/>
              </a:ext>
            </a:extLst>
          </p:cNvPr>
          <p:cNvSpPr txBox="1">
            <a:spLocks noChangeArrowheads="1"/>
          </p:cNvSpPr>
          <p:nvPr/>
        </p:nvSpPr>
        <p:spPr bwMode="auto">
          <a:xfrm>
            <a:off x="4921907" y="5956745"/>
            <a:ext cx="68922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i="1" smtClean="0">
                <a:latin typeface="Times New Roman" panose="02020603050405020304" pitchFamily="18" charset="0"/>
                <a:cs typeface="Times New Roman" panose="02020603050405020304" pitchFamily="18" charset="0"/>
              </a:rPr>
              <a:t>Đặng Cương, ngày 5 tháng 3 năm 2023</a:t>
            </a:r>
            <a:endParaRPr lang="en-US" altLang="en-US" sz="26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9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xmlns=""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Giải </a:t>
            </a:r>
            <a:r>
              <a:rPr lang="en-US" sz="2400" b="1">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latin typeface="Times New Roman" panose="02020603050405020304" pitchFamily="18" charset="0"/>
                <a:cs typeface="Times New Roman" panose="02020603050405020304" pitchFamily="18" charset="0"/>
              </a:rPr>
              <a:t>CNTT trong </a:t>
            </a:r>
            <a:r>
              <a:rPr lang="en-US" sz="2400" b="1">
                <a:latin typeface="Times New Roman" panose="02020603050405020304" pitchFamily="18" charset="0"/>
                <a:cs typeface="Times New Roman" panose="02020603050405020304" pitchFamily="18" charset="0"/>
              </a:rPr>
              <a:t>việc thiết lập và quản lý </a:t>
            </a:r>
            <a:r>
              <a:rPr lang="en-US" sz="2400" b="1" smtClean="0">
                <a:latin typeface="Times New Roman" panose="02020603050405020304" pitchFamily="18" charset="0"/>
                <a:cs typeface="Times New Roman" panose="02020603050405020304" pitchFamily="18" charset="0"/>
              </a:rPr>
              <a:t>HSGV một </a:t>
            </a:r>
            <a:r>
              <a:rPr lang="en-US" sz="2400" b="1">
                <a:latin typeface="Times New Roman" panose="02020603050405020304" pitchFamily="18" charset="0"/>
                <a:cs typeface="Times New Roman" panose="02020603050405020304" pitchFamily="18" charset="0"/>
              </a:rPr>
              <a:t>cách khoa học trên máy tính </a:t>
            </a:r>
            <a:endParaRPr lang="en-US" sz="2400">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329120" y="1514475"/>
            <a:ext cx="3719514" cy="2735263"/>
          </a:xfrm>
          <a:prstGeom prst="rect">
            <a:avLst/>
          </a:prstGeom>
          <a:ln w="76200">
            <a:solidFill>
              <a:srgbClr val="7030A0"/>
            </a:solidFill>
          </a:ln>
          <a:scene3d>
            <a:camera prst="isometricOffAxis1Right"/>
            <a:lightRig rig="threePt" dir="t"/>
          </a:scene3d>
        </p:spPr>
      </p:pic>
      <p:pic>
        <p:nvPicPr>
          <p:cNvPr id="4" name="Picture 3"/>
          <p:cNvPicPr>
            <a:picLocks noChangeAspect="1"/>
          </p:cNvPicPr>
          <p:nvPr/>
        </p:nvPicPr>
        <p:blipFill rotWithShape="1">
          <a:blip r:embed="rId5"/>
          <a:srcRect l="21562" t="10417" r="13984" b="7916"/>
          <a:stretch/>
        </p:blipFill>
        <p:spPr>
          <a:xfrm>
            <a:off x="8048633" y="2984014"/>
            <a:ext cx="3881427" cy="3331061"/>
          </a:xfrm>
          <a:prstGeom prst="rect">
            <a:avLst/>
          </a:prstGeom>
          <a:ln w="76200">
            <a:solidFill>
              <a:srgbClr val="7030A0"/>
            </a:solidFill>
          </a:ln>
          <a:scene3d>
            <a:camera prst="isometricOffAxis1Right"/>
            <a:lightRig rig="threePt" dir="t"/>
          </a:scene3d>
        </p:spPr>
      </p:pic>
      <p:sp>
        <p:nvSpPr>
          <p:cNvPr id="6" name="Rounded Rectangle 5"/>
          <p:cNvSpPr/>
          <p:nvPr/>
        </p:nvSpPr>
        <p:spPr>
          <a:xfrm>
            <a:off x="214319" y="1320800"/>
            <a:ext cx="3900482" cy="4994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FF"/>
                </a:solidFill>
                <a:latin typeface="Times New Roman" panose="02020603050405020304" pitchFamily="18" charset="0"/>
                <a:cs typeface="Times New Roman" panose="02020603050405020304" pitchFamily="18" charset="0"/>
              </a:rPr>
              <a:t>Để đáp ứng được các yêu cầu của ngành giáo dục trong bối cảnh hiện nay thì đòi hỏi giáo viên phải có khả năng ứng dụng CNTT. Bên cạnh việc tham gia vào các lớp tập huấn bồi dưỡng CNTT của các cấp hàng năm tổ chức, bản thân tôi đã chủ động học tập, nghiên cứu một số kỹ năng ứng dụng CNTT cơ bản bằng cách: </a:t>
            </a:r>
            <a:endParaRPr lang="en-US" sz="2400"/>
          </a:p>
        </p:txBody>
      </p:sp>
    </p:spTree>
    <p:extLst>
      <p:ext uri="{BB962C8B-B14F-4D97-AF65-F5344CB8AC3E}">
        <p14:creationId xmlns:p14="http://schemas.microsoft.com/office/powerpoint/2010/main" val="42648833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7609679" y="1257301"/>
            <a:ext cx="4320382" cy="5600699"/>
          </a:xfrm>
          <a:prstGeom prst="cloudCallout">
            <a:avLst>
              <a:gd name="adj1" fmla="val -63432"/>
              <a:gd name="adj2" fmla="val -8584"/>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Ngay từ đầu năm học khi xây dựng mục tiêu nội dung chương trình tôi đã sắp xếp đưa các đường link tài nguyên học liệu vào “nguồn” Excel một cách khoa học để khi cần sử dụng sẽ không mất nhiều thời gian tìm kiếm.</a:t>
            </a:r>
            <a:endParaRPr lang="en-US" sz="2400">
              <a:solidFill>
                <a:srgbClr val="0000FF"/>
              </a:solidFill>
              <a:latin typeface="Times New Roman" panose="02020603050405020304" pitchFamily="18" charset="0"/>
              <a:cs typeface="Times New Roman" panose="02020603050405020304" pitchFamily="18" charset="0"/>
            </a:endParaRPr>
          </a:p>
        </p:txBody>
      </p:sp>
      <p:sp>
        <p:nvSpPr>
          <p:cNvPr id="11" name="Flowchart: Alternate Process 10">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solidFill>
                  <a:srgbClr val="0000FF"/>
                </a:solidFill>
                <a:latin typeface="Times New Roman" panose="02020603050405020304" pitchFamily="18" charset="0"/>
                <a:cs typeface="Times New Roman" panose="02020603050405020304" pitchFamily="18" charset="0"/>
              </a:rPr>
              <a:t>Giải </a:t>
            </a:r>
            <a:r>
              <a:rPr lang="en-US" sz="2400" b="1">
                <a:solidFill>
                  <a:srgbClr val="0000FF"/>
                </a:solidFill>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solidFill>
                  <a:srgbClr val="0000FF"/>
                </a:solidFill>
                <a:latin typeface="Times New Roman" panose="02020603050405020304" pitchFamily="18" charset="0"/>
                <a:cs typeface="Times New Roman" panose="02020603050405020304" pitchFamily="18" charset="0"/>
              </a:rPr>
              <a:t>CNTT trong </a:t>
            </a:r>
            <a:r>
              <a:rPr lang="en-US" sz="2400" b="1">
                <a:solidFill>
                  <a:srgbClr val="0000FF"/>
                </a:solidFill>
                <a:latin typeface="Times New Roman" panose="02020603050405020304" pitchFamily="18" charset="0"/>
                <a:cs typeface="Times New Roman" panose="02020603050405020304" pitchFamily="18" charset="0"/>
              </a:rPr>
              <a:t>việc thiết lập và quản lý </a:t>
            </a:r>
            <a:r>
              <a:rPr lang="en-US" sz="2400" b="1" smtClean="0">
                <a:solidFill>
                  <a:srgbClr val="0000FF"/>
                </a:solidFill>
                <a:latin typeface="Times New Roman" panose="02020603050405020304" pitchFamily="18" charset="0"/>
                <a:cs typeface="Times New Roman" panose="02020603050405020304" pitchFamily="18" charset="0"/>
              </a:rPr>
              <a:t>HSGV một </a:t>
            </a:r>
            <a:r>
              <a:rPr lang="en-US" sz="2400" b="1">
                <a:solidFill>
                  <a:srgbClr val="0000FF"/>
                </a:solidFill>
                <a:latin typeface="Times New Roman" panose="02020603050405020304" pitchFamily="18" charset="0"/>
                <a:cs typeface="Times New Roman" panose="02020603050405020304" pitchFamily="18" charset="0"/>
              </a:rPr>
              <a:t>cách khoa học trên máy tính </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rotWithShape="1">
          <a:blip r:embed="rId3"/>
          <a:srcRect r="23402"/>
          <a:stretch/>
        </p:blipFill>
        <p:spPr>
          <a:xfrm>
            <a:off x="514350" y="1514474"/>
            <a:ext cx="6268250" cy="4600577"/>
          </a:xfrm>
          <a:prstGeom prst="rect">
            <a:avLst/>
          </a:prstGeom>
          <a:ln w="76200" cap="sq" cmpd="thickThin">
            <a:solidFill>
              <a:srgbClr val="000000"/>
            </a:solidFill>
            <a:prstDash val="solid"/>
            <a:miter lim="800000"/>
          </a:ln>
          <a:effectLst>
            <a:innerShdw blurRad="76200">
              <a:srgbClr val="000000"/>
            </a:innerShdw>
          </a:effec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xmlns=""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Giải </a:t>
            </a:r>
            <a:r>
              <a:rPr lang="en-US" sz="2400" b="1">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latin typeface="Times New Roman" panose="02020603050405020304" pitchFamily="18" charset="0"/>
                <a:cs typeface="Times New Roman" panose="02020603050405020304" pitchFamily="18" charset="0"/>
              </a:rPr>
              <a:t>CNTT trong </a:t>
            </a:r>
            <a:r>
              <a:rPr lang="en-US" sz="2400" b="1">
                <a:latin typeface="Times New Roman" panose="02020603050405020304" pitchFamily="18" charset="0"/>
                <a:cs typeface="Times New Roman" panose="02020603050405020304" pitchFamily="18" charset="0"/>
              </a:rPr>
              <a:t>việc thiết lập và quản lý </a:t>
            </a:r>
            <a:r>
              <a:rPr lang="en-US" sz="2400" b="1" smtClean="0">
                <a:latin typeface="Times New Roman" panose="02020603050405020304" pitchFamily="18" charset="0"/>
                <a:cs typeface="Times New Roman" panose="02020603050405020304" pitchFamily="18" charset="0"/>
              </a:rPr>
              <a:t>HSGV một </a:t>
            </a:r>
            <a:r>
              <a:rPr lang="en-US" sz="2400" b="1">
                <a:latin typeface="Times New Roman" panose="02020603050405020304" pitchFamily="18" charset="0"/>
                <a:cs typeface="Times New Roman" panose="02020603050405020304" pitchFamily="18" charset="0"/>
              </a:rPr>
              <a:t>cách khoa học trên máy tính </a:t>
            </a:r>
            <a:endParaRPr lang="en-US" sz="2400">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6" name="Rounded Rectangle 5"/>
          <p:cNvSpPr/>
          <p:nvPr/>
        </p:nvSpPr>
        <p:spPr>
          <a:xfrm>
            <a:off x="558762" y="1990461"/>
            <a:ext cx="3298902" cy="38928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FF"/>
                </a:solidFill>
                <a:latin typeface="Times New Roman" panose="02020603050405020304" pitchFamily="18" charset="0"/>
                <a:cs typeface="Times New Roman" panose="02020603050405020304" pitchFamily="18" charset="0"/>
              </a:rPr>
              <a:t>Để quản lý dữ liệu, tại máy tính cá nhân tôi đã thiết lập một hệ thống các thư mục, lưu trữ bố trí các mục theo mảng công việc thật rõ ràng khoa học.  </a:t>
            </a:r>
          </a:p>
        </p:txBody>
      </p:sp>
      <p:pic>
        <p:nvPicPr>
          <p:cNvPr id="13" name="Picture 12"/>
          <p:cNvPicPr>
            <a:picLocks noChangeAspect="1"/>
          </p:cNvPicPr>
          <p:nvPr/>
        </p:nvPicPr>
        <p:blipFill rotWithShape="1">
          <a:blip r:embed="rId4"/>
          <a:srcRect l="-406" t="-1024" r="14121" b="25068"/>
          <a:stretch/>
        </p:blipFill>
        <p:spPr>
          <a:xfrm>
            <a:off x="4346203" y="1558731"/>
            <a:ext cx="6546386" cy="4756344"/>
          </a:xfrm>
          <a:prstGeom prst="rect">
            <a:avLst/>
          </a:prstGeom>
        </p:spPr>
      </p:pic>
    </p:spTree>
    <p:extLst>
      <p:ext uri="{BB962C8B-B14F-4D97-AF65-F5344CB8AC3E}">
        <p14:creationId xmlns:p14="http://schemas.microsoft.com/office/powerpoint/2010/main" val="7533511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xmlns=""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rPr>
              <a:t>Giải </a:t>
            </a:r>
            <a:r>
              <a:rPr lang="en-US" sz="2400" b="1">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latin typeface="Times New Roman" panose="02020603050405020304" pitchFamily="18" charset="0"/>
                <a:cs typeface="Times New Roman" panose="02020603050405020304" pitchFamily="18" charset="0"/>
              </a:rPr>
              <a:t>CNTT trong </a:t>
            </a:r>
            <a:r>
              <a:rPr lang="en-US" sz="2400" b="1">
                <a:latin typeface="Times New Roman" panose="02020603050405020304" pitchFamily="18" charset="0"/>
                <a:cs typeface="Times New Roman" panose="02020603050405020304" pitchFamily="18" charset="0"/>
              </a:rPr>
              <a:t>việc thiết lập và quản lý </a:t>
            </a:r>
            <a:r>
              <a:rPr lang="en-US" sz="2400" b="1" smtClean="0">
                <a:latin typeface="Times New Roman" panose="02020603050405020304" pitchFamily="18" charset="0"/>
                <a:cs typeface="Times New Roman" panose="02020603050405020304" pitchFamily="18" charset="0"/>
              </a:rPr>
              <a:t>HSGV một </a:t>
            </a:r>
            <a:r>
              <a:rPr lang="en-US" sz="2400" b="1">
                <a:latin typeface="Times New Roman" panose="02020603050405020304" pitchFamily="18" charset="0"/>
                <a:cs typeface="Times New Roman" panose="02020603050405020304" pitchFamily="18" charset="0"/>
              </a:rPr>
              <a:t>cách khoa học trên máy tính </a:t>
            </a:r>
            <a:endParaRPr lang="en-US" sz="2400">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794340" y="1449138"/>
            <a:ext cx="6772017" cy="4871452"/>
          </a:xfrm>
          <a:prstGeom prst="rect">
            <a:avLst/>
          </a:prstGeom>
          <a:ln w="88900" cap="sq" cmpd="thickThin">
            <a:solidFill>
              <a:schemeClr val="accent6">
                <a:lumMod val="50000"/>
              </a:schemeClr>
            </a:solidFill>
            <a:prstDash val="solid"/>
            <a:miter lim="800000"/>
          </a:ln>
          <a:effectLst>
            <a:innerShdw blurRad="76200">
              <a:srgbClr val="000000"/>
            </a:innerShdw>
          </a:effectLst>
        </p:spPr>
      </p:pic>
      <p:sp>
        <p:nvSpPr>
          <p:cNvPr id="15" name="Oval Callout 14">
            <a:extLst>
              <a:ext uri="{FF2B5EF4-FFF2-40B4-BE49-F238E27FC236}">
                <a16:creationId xmlns:a16="http://schemas.microsoft.com/office/drawing/2014/main" xmlns="" id="{123B6B0B-E816-4E91-B199-6718CE3D3C46}"/>
              </a:ext>
            </a:extLst>
          </p:cNvPr>
          <p:cNvSpPr/>
          <p:nvPr/>
        </p:nvSpPr>
        <p:spPr>
          <a:xfrm>
            <a:off x="245609" y="1491080"/>
            <a:ext cx="3946358" cy="5060115"/>
          </a:xfrm>
          <a:prstGeom prst="wedgeEllipseCallout">
            <a:avLst>
              <a:gd name="adj1" fmla="val 59658"/>
              <a:gd name="adj2" fmla="val -23477"/>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en-US" sz="23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Đối với các thư mục trong word đặc biệt là kế hoạch chăm sóc giáo dục trẻ theo chủ đề, tôi đã tạo ra cây thư mục trong cây thư mục có các mục lớn, mục vừa và mục nhỏ</a:t>
            </a:r>
            <a:endParaRPr lang="en-US" sz="24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44640876-D442-4341-8BE5-898452082CF5}"/>
              </a:ext>
            </a:extLst>
          </p:cNvPr>
          <p:cNvSpPr/>
          <p:nvPr/>
        </p:nvSpPr>
        <p:spPr>
          <a:xfrm>
            <a:off x="274786" y="1272518"/>
            <a:ext cx="6109972" cy="1181924"/>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2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Bên cạnh đó tôi cũng đã nghiên cứu một số phần </a:t>
            </a:r>
            <a:r>
              <a:rPr lang="en-US" sz="2400" smtClean="0">
                <a:solidFill>
                  <a:srgbClr val="0000FF"/>
                </a:solidFill>
                <a:latin typeface="Times New Roman" panose="02020603050405020304" pitchFamily="18" charset="0"/>
                <a:cs typeface="Times New Roman" panose="02020603050405020304" pitchFamily="18" charset="0"/>
              </a:rPr>
              <a:t>mềm, </a:t>
            </a:r>
            <a:r>
              <a:rPr lang="en-US" sz="2400">
                <a:solidFill>
                  <a:srgbClr val="0000FF"/>
                </a:solidFill>
                <a:latin typeface="Times New Roman" panose="02020603050405020304" pitchFamily="18" charset="0"/>
                <a:cs typeface="Times New Roman" panose="02020603050405020304" pitchFamily="18" charset="0"/>
              </a:rPr>
              <a:t>ứng dụng của </a:t>
            </a:r>
            <a:r>
              <a:rPr lang="en-US" sz="2400" smtClean="0">
                <a:solidFill>
                  <a:srgbClr val="0000FF"/>
                </a:solidFill>
                <a:latin typeface="Times New Roman" panose="02020603050405020304" pitchFamily="18" charset="0"/>
                <a:cs typeface="Times New Roman" panose="02020603050405020304" pitchFamily="18" charset="0"/>
              </a:rPr>
              <a:t>Goolge: Goolge Drive; Goolge Forms</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smtClean="0">
                <a:solidFill>
                  <a:srgbClr val="0000FF"/>
                </a:solidFill>
                <a:latin typeface="Times New Roman" panose="02020603050405020304" pitchFamily="18" charset="0"/>
                <a:cs typeface="Times New Roman" panose="02020603050405020304" pitchFamily="18" charset="0"/>
              </a:rPr>
              <a:t>Giải </a:t>
            </a:r>
            <a:r>
              <a:rPr lang="en-US" sz="2400" b="1">
                <a:solidFill>
                  <a:srgbClr val="0000FF"/>
                </a:solidFill>
                <a:latin typeface="Times New Roman" panose="02020603050405020304" pitchFamily="18" charset="0"/>
                <a:cs typeface="Times New Roman" panose="02020603050405020304" pitchFamily="18" charset="0"/>
              </a:rPr>
              <a:t>pháp 1: Nâng cao kỹ năng sử dụng phần mềm trong quản lý dữ liệu; ứng dụng </a:t>
            </a:r>
            <a:r>
              <a:rPr lang="en-US" sz="2400" b="1" smtClean="0">
                <a:solidFill>
                  <a:srgbClr val="0000FF"/>
                </a:solidFill>
                <a:latin typeface="Times New Roman" panose="02020603050405020304" pitchFamily="18" charset="0"/>
                <a:cs typeface="Times New Roman" panose="02020603050405020304" pitchFamily="18" charset="0"/>
              </a:rPr>
              <a:t>CNTT trong </a:t>
            </a:r>
            <a:r>
              <a:rPr lang="en-US" sz="2400" b="1">
                <a:solidFill>
                  <a:srgbClr val="0000FF"/>
                </a:solidFill>
                <a:latin typeface="Times New Roman" panose="02020603050405020304" pitchFamily="18" charset="0"/>
                <a:cs typeface="Times New Roman" panose="02020603050405020304" pitchFamily="18" charset="0"/>
              </a:rPr>
              <a:t>việc thiết lập và quản lý </a:t>
            </a:r>
            <a:r>
              <a:rPr lang="en-US" sz="2400" b="1" smtClean="0">
                <a:solidFill>
                  <a:srgbClr val="0000FF"/>
                </a:solidFill>
                <a:latin typeface="Times New Roman" panose="02020603050405020304" pitchFamily="18" charset="0"/>
                <a:cs typeface="Times New Roman" panose="02020603050405020304" pitchFamily="18" charset="0"/>
              </a:rPr>
              <a:t>HSGV một </a:t>
            </a:r>
            <a:r>
              <a:rPr lang="en-US" sz="2400" b="1">
                <a:solidFill>
                  <a:srgbClr val="0000FF"/>
                </a:solidFill>
                <a:latin typeface="Times New Roman" panose="02020603050405020304" pitchFamily="18" charset="0"/>
                <a:cs typeface="Times New Roman" panose="02020603050405020304" pitchFamily="18" charset="0"/>
              </a:rPr>
              <a:t>cách khoa học trên máy tính </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07820" y="2807368"/>
            <a:ext cx="5643903" cy="3605374"/>
          </a:xfrm>
          <a:prstGeom prst="rect">
            <a:avLst/>
          </a:prstGeom>
          <a:ln w="88900" cap="sq" cmpd="thickThin">
            <a:solidFill>
              <a:srgbClr val="0033CC"/>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srcRect l="23141" r="29055"/>
          <a:stretch/>
        </p:blipFill>
        <p:spPr>
          <a:xfrm>
            <a:off x="7042485" y="1465023"/>
            <a:ext cx="4588042" cy="5087174"/>
          </a:xfrm>
          <a:prstGeom prst="rect">
            <a:avLst/>
          </a:prstGeom>
          <a:ln w="88900" cap="sq" cmpd="thickThin">
            <a:solidFill>
              <a:srgbClr val="0033CC"/>
            </a:solidFill>
            <a:prstDash val="solid"/>
            <a:miter lim="800000"/>
          </a:ln>
          <a:effectLst>
            <a:innerShdw blurRad="76200">
              <a:srgbClr val="000000"/>
            </a:innerShdw>
          </a:effectLst>
        </p:spPr>
      </p:pic>
    </p:spTree>
    <p:extLst>
      <p:ext uri="{BB962C8B-B14F-4D97-AF65-F5344CB8AC3E}">
        <p14:creationId xmlns:p14="http://schemas.microsoft.com/office/powerpoint/2010/main" val="371482438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2" name="Cloud Callout 1"/>
          <p:cNvSpPr/>
          <p:nvPr/>
        </p:nvSpPr>
        <p:spPr>
          <a:xfrm>
            <a:off x="304800" y="1652337"/>
            <a:ext cx="11277600" cy="3304674"/>
          </a:xfrm>
          <a:prstGeom prst="cloudCallou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FF"/>
                </a:solidFill>
                <a:latin typeface="Times New Roman" panose="02020603050405020304" pitchFamily="18" charset="0"/>
                <a:cs typeface="Times New Roman" panose="02020603050405020304" pitchFamily="18" charset="0"/>
              </a:rPr>
              <a:t>Việc cho trẻ bước đầu làm quen với máy vi tính để củng cố kiến thức đồng thời tạo tiền đề và kỹ năng sử dụng thiết bị điện tử là rất cần thiết để từ đó hướng tới mục tiêu trẻ trở thành những công dân toàn cầu ưu tú thích nghi với sự thay đổi của toàn cầu hóa</a:t>
            </a:r>
          </a:p>
        </p:txBody>
      </p:sp>
    </p:spTree>
    <p:extLst>
      <p:ext uri="{BB962C8B-B14F-4D97-AF65-F5344CB8AC3E}">
        <p14:creationId xmlns:p14="http://schemas.microsoft.com/office/powerpoint/2010/main" val="241231359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274785" y="1272518"/>
            <a:ext cx="11451993" cy="985773"/>
          </a:xfrm>
          <a:prstGeom prst="roundRect">
            <a:avLst/>
          </a:prstGeom>
          <a:solidFill>
            <a:schemeClr val="bg1"/>
          </a:solidFill>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2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Để tránh tình trạng trẻ làm mất dữ liệu của máy tính trong quá trình chơi, tôi thực hiện cài đặt màn hình máy tính thành 2 User khác </a:t>
            </a:r>
            <a:r>
              <a:rPr lang="en-US" sz="2400" smtClean="0">
                <a:solidFill>
                  <a:srgbClr val="0000FF"/>
                </a:solidFill>
                <a:latin typeface="Times New Roman" panose="02020603050405020304" pitchFamily="18" charset="0"/>
                <a:cs typeface="Times New Roman" panose="02020603050405020304" pitchFamily="18" charset="0"/>
              </a:rPr>
              <a:t>nhau: màn </a:t>
            </a:r>
            <a:r>
              <a:rPr lang="en-US" sz="2400">
                <a:solidFill>
                  <a:srgbClr val="0000FF"/>
                </a:solidFill>
                <a:latin typeface="Times New Roman" panose="02020603050405020304" pitchFamily="18" charset="0"/>
                <a:cs typeface="Times New Roman" panose="02020603050405020304" pitchFamily="18" charset="0"/>
              </a:rPr>
              <a:t>hình của cô và màn hình của trẻ</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r="4317"/>
          <a:stretch/>
        </p:blipFill>
        <p:spPr>
          <a:xfrm>
            <a:off x="2422359" y="2846148"/>
            <a:ext cx="6224336" cy="366694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963238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274785" y="1272519"/>
            <a:ext cx="11451993" cy="1539954"/>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300">
                <a:solidFill>
                  <a:srgbClr val="0000FF"/>
                </a:solidFill>
                <a:latin typeface="Times New Roman" panose="02020603050405020304" pitchFamily="18" charset="0"/>
                <a:cs typeface="Times New Roman" panose="02020603050405020304" pitchFamily="18" charset="0"/>
              </a:rPr>
              <a:t> Để trẻ có thể chủ động tự thao tác trên máy tính tôi đã: đặt biểu tượng cho khu vực trẻ chơi, ký hiệu file cho trẻ dễ nhận biết bằng cách chèn hình ảnh để làm biểu tượng hình đại diện file. Thiết kế giao diện màn hình của trẻ bằng cách quy ước mảng màu để phân nội dung trò chơi theo lĩnh vực phát triển</a:t>
            </a:r>
            <a:endParaRPr lang="en-US" sz="23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10395" r="13553"/>
          <a:stretch/>
        </p:blipFill>
        <p:spPr>
          <a:xfrm>
            <a:off x="2805910" y="2910183"/>
            <a:ext cx="5855369" cy="3626841"/>
          </a:xfrm>
          <a:prstGeom prst="rect">
            <a:avLst/>
          </a:prstGeom>
        </p:spPr>
      </p:pic>
    </p:spTree>
    <p:extLst>
      <p:ext uri="{BB962C8B-B14F-4D97-AF65-F5344CB8AC3E}">
        <p14:creationId xmlns:p14="http://schemas.microsoft.com/office/powerpoint/2010/main" val="28194744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2: Thiết kế giao diện màn hình trẻ, tạo ra kho học liệu riêng cho trẻ trên máy tính nhằm giúp trẻ chủ động tương tác với học liệu giáo dục điện tử.</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339156" y="1302088"/>
            <a:ext cx="11451993" cy="1926022"/>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400">
                <a:solidFill>
                  <a:srgbClr val="0000FF"/>
                </a:solidFill>
                <a:latin typeface="Times New Roman" panose="02020603050405020304" pitchFamily="18" charset="0"/>
                <a:cs typeface="Times New Roman" panose="02020603050405020304" pitchFamily="18" charset="0"/>
              </a:rPr>
              <a:t> Trên thực tế, để tổ chức các hoạt động cho cá nhân hoặc nhóm trẻ làm quen với máy vi tính còn gặp nhiều khó khăn, do các trò chơi/ video có âm thanh nên khi cho trẻ chơi thường làm ảnh hưởng đến các hoạt động của trẻ khác trong lớp. Chính vì vậy, tôi đã lựa chọn thiết bị tai nghe có bộ chia để 2-3 trẻ có thể cùng lúc tham gia hoạt động trong góc vi tính</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l="13026" t="10059" r="25000" b="6667"/>
          <a:stretch/>
        </p:blipFill>
        <p:spPr>
          <a:xfrm>
            <a:off x="770022" y="3487831"/>
            <a:ext cx="5662863" cy="3034611"/>
          </a:xfrm>
          <a:prstGeom prst="rect">
            <a:avLst/>
          </a:prstGeom>
        </p:spPr>
      </p:pic>
      <p:pic>
        <p:nvPicPr>
          <p:cNvPr id="5" name="Picture 4"/>
          <p:cNvPicPr>
            <a:picLocks noChangeAspect="1"/>
          </p:cNvPicPr>
          <p:nvPr/>
        </p:nvPicPr>
        <p:blipFill>
          <a:blip r:embed="rId4"/>
          <a:stretch>
            <a:fillRect/>
          </a:stretch>
        </p:blipFill>
        <p:spPr>
          <a:xfrm rot="16200000">
            <a:off x="7742389" y="2940341"/>
            <a:ext cx="2812902" cy="4129589"/>
          </a:xfrm>
          <a:prstGeom prst="rect">
            <a:avLst/>
          </a:prstGeom>
          <a:ln w="76200" cap="sq" cmpd="thickThin">
            <a:solidFill>
              <a:srgbClr val="002060"/>
            </a:solidFill>
            <a:prstDash val="solid"/>
            <a:miter lim="800000"/>
          </a:ln>
          <a:effectLst>
            <a:innerShdw blurRad="76200">
              <a:srgbClr val="000000"/>
            </a:innerShdw>
          </a:effectLst>
        </p:spPr>
      </p:pic>
    </p:spTree>
    <p:extLst>
      <p:ext uri="{BB962C8B-B14F-4D97-AF65-F5344CB8AC3E}">
        <p14:creationId xmlns:p14="http://schemas.microsoft.com/office/powerpoint/2010/main" val="32540067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304800" y="102274"/>
            <a:ext cx="114863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169577" y="1208350"/>
            <a:ext cx="11621572" cy="2000071"/>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400">
                <a:solidFill>
                  <a:srgbClr val="0000FF"/>
                </a:solidFill>
                <a:latin typeface="Times New Roman" panose="02020603050405020304" pitchFamily="18" charset="0"/>
                <a:cs typeface="Times New Roman" panose="02020603050405020304" pitchFamily="18" charset="0"/>
              </a:rPr>
              <a:t> Căn cứ vào Chương trình GDMN, tôi sưu tầm, thiết kế các nội dung cho trẻ chơi phù hợp theo chủ đề, cho trẻ thực hành với máy vi tính thông qua một số hoạt động, ví dụ như: Xây dựng góc chơi “Bé vui học Kidsmart”. Bên cạnh đó, tôi cho trẻ ôn luyện, củng cố kiến thức, kỹ năng thông qua các bài giảng Elearning</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36702" y="3411209"/>
            <a:ext cx="5210119" cy="3211429"/>
          </a:xfrm>
          <a:prstGeom prst="rect">
            <a:avLst/>
          </a:prstGeom>
          <a:ln w="76200" cap="sq" cmpd="thickThin">
            <a:solidFill>
              <a:srgbClr val="7030A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6144328" y="3411209"/>
            <a:ext cx="5646821" cy="3110409"/>
          </a:xfrm>
          <a:prstGeom prst="rect">
            <a:avLst/>
          </a:prstGeom>
          <a:ln w="76200" cap="sq" cmpd="thickThin">
            <a:solidFill>
              <a:srgbClr val="7030A0"/>
            </a:solidFill>
            <a:prstDash val="solid"/>
            <a:miter lim="800000"/>
          </a:ln>
          <a:effectLst>
            <a:innerShdw blurRad="76200">
              <a:srgbClr val="000000"/>
            </a:innerShdw>
          </a:effectLst>
        </p:spPr>
      </p:pic>
    </p:spTree>
    <p:extLst>
      <p:ext uri="{BB962C8B-B14F-4D97-AF65-F5344CB8AC3E}">
        <p14:creationId xmlns:p14="http://schemas.microsoft.com/office/powerpoint/2010/main" val="41514341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4500"/>
                            </p:stCondLst>
                            <p:childTnLst>
                              <p:par>
                                <p:cTn id="17" presetID="16" presetClass="entr" presetSubtype="2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20000"/>
                <a:lumOff val="80000"/>
              </a:schemeClr>
            </a:gs>
            <a:gs pos="36260">
              <a:srgbClr val="D7E6F5"/>
            </a:gs>
            <a:gs pos="0">
              <a:schemeClr val="accent1">
                <a:lumMod val="5000"/>
                <a:lumOff val="95000"/>
              </a:schemeClr>
            </a:gs>
            <a:gs pos="94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447399DA-EBE4-49CB-B966-B6E6ACB50593}"/>
              </a:ext>
            </a:extLst>
          </p:cNvPr>
          <p:cNvSpPr/>
          <p:nvPr/>
        </p:nvSpPr>
        <p:spPr>
          <a:xfrm>
            <a:off x="153684" y="677917"/>
            <a:ext cx="5648025" cy="5912069"/>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defRPr/>
            </a:pPr>
            <a:r>
              <a:rPr lang="en-US" sz="2400">
                <a:solidFill>
                  <a:srgbClr val="0000FF"/>
                </a:solidFill>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Thành phố đang tích cực triển khai, thực hiện Nghị quyết 45-NQ/TƯ ngày 24/01/2019 của Bộ Chính trị về xây dựng về phát triển thành phố Hải Phòng đến năm 2030, tầm nhìn đến năm 2045; Nghị quyết số 03-NQ/TU ngày 26/10/2021 của Ban Thường vụ Thành ủy về Chuyển đổi số tại thành phố Hải Phòng đến năm 2025, định hướng đến năm 2030. Đặc biệt với tổ chức công đoàn các cấp đang tiếp thực hiện Nghị quyết số 02-NQ/TW ngày 12/6/2021 của Bộ Chính trị về “Đổi mới tổ chức và hoạt động của Công đoàn Việt Nam trong tình hình mới”. </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5A22C640-478D-479D-AB68-62A7363553DD}"/>
              </a:ext>
            </a:extLst>
          </p:cNvPr>
          <p:cNvSpPr txBox="1">
            <a:spLocks/>
          </p:cNvSpPr>
          <p:nvPr/>
        </p:nvSpPr>
        <p:spPr bwMode="auto">
          <a:xfrm>
            <a:off x="468313" y="109538"/>
            <a:ext cx="3122612" cy="457200"/>
          </a:xfrm>
          <a:prstGeom prst="rect">
            <a:avLst/>
          </a:prstGeom>
          <a:solidFill>
            <a:srgbClr val="FFCCFF"/>
          </a:solidFill>
          <a:ln>
            <a:noFill/>
          </a:ln>
        </p:spPr>
        <p:txBody>
          <a:bodyPr anchor="ctr">
            <a:normAutofit fontScale="6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 DỰ BÁO TÌNH HÌNH </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132" y="0"/>
            <a:ext cx="4977525" cy="589712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169577" y="1208350"/>
            <a:ext cx="11621572" cy="1342345"/>
          </a:xfrm>
          <a:prstGeom prst="roundRect">
            <a:avLst/>
          </a:prstGeom>
          <a:solidFill>
            <a:schemeClr val="bg1"/>
          </a:solidFill>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a:solidFill>
                  <a:srgbClr val="0000FF"/>
                </a:solidFill>
                <a:latin typeface="Times New Roman" panose="02020603050405020304" pitchFamily="18" charset="0"/>
                <a:cs typeface="Times New Roman" panose="02020603050405020304" pitchFamily="18" charset="0"/>
              </a:rPr>
              <a:t> Đối với một số trò chơi học tập cho trẻ tương tác, tôi lựa chọn nghiên cứu một số trò chơi với nội dung sinh động hấp dẫn mang tính ứng dụng cao để đưa vào các chủ đề nhằm ôn tập kiến thức cho trẻ. </a:t>
            </a:r>
          </a:p>
        </p:txBody>
      </p:sp>
      <p:pic>
        <p:nvPicPr>
          <p:cNvPr id="3" name="Picture 2"/>
          <p:cNvPicPr>
            <a:picLocks noChangeAspect="1"/>
          </p:cNvPicPr>
          <p:nvPr/>
        </p:nvPicPr>
        <p:blipFill>
          <a:blip r:embed="rId3"/>
          <a:stretch>
            <a:fillRect/>
          </a:stretch>
        </p:blipFill>
        <p:spPr>
          <a:xfrm>
            <a:off x="402836" y="3090029"/>
            <a:ext cx="5090693" cy="3094202"/>
          </a:xfrm>
          <a:prstGeom prst="rect">
            <a:avLst/>
          </a:prstGeom>
          <a:ln w="88900" cap="sq" cmpd="thickThin">
            <a:solidFill>
              <a:schemeClr val="accent6">
                <a:lumMod val="75000"/>
              </a:schemeClr>
            </a:solidFill>
            <a:prstDash val="solid"/>
            <a:miter lim="800000"/>
          </a:ln>
          <a:effectLst>
            <a:innerShdw blurRad="76200">
              <a:srgbClr val="000000"/>
            </a:innerShdw>
          </a:effectLst>
        </p:spPr>
      </p:pic>
      <p:pic>
        <p:nvPicPr>
          <p:cNvPr id="5" name="Picture 4"/>
          <p:cNvPicPr>
            <a:picLocks noChangeAspect="1"/>
          </p:cNvPicPr>
          <p:nvPr/>
        </p:nvPicPr>
        <p:blipFill rotWithShape="1">
          <a:blip r:embed="rId4"/>
          <a:srcRect l="15871" r="8602" b="5297"/>
          <a:stretch/>
        </p:blipFill>
        <p:spPr>
          <a:xfrm>
            <a:off x="6128083" y="2951747"/>
            <a:ext cx="5317067" cy="3232483"/>
          </a:xfrm>
          <a:prstGeom prst="rect">
            <a:avLst/>
          </a:prstGeom>
          <a:ln w="76200" cap="sq" cmpd="thickThin">
            <a:solidFill>
              <a:schemeClr val="accent6">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401752116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sz="2400" b="1" smtClean="0">
              <a:latin typeface="Times New Roman" panose="02020603050405020304" pitchFamily="18" charset="0"/>
              <a:cs typeface="Times New Roman" panose="02020603050405020304" pitchFamily="18" charset="0"/>
            </a:endParaRPr>
          </a:p>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a:p>
            <a:pPr algn="just">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169577" y="1208350"/>
            <a:ext cx="11621572" cy="1663187"/>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a:solidFill>
                  <a:srgbClr val="0000FF"/>
                </a:solidFill>
                <a:latin typeface="Times New Roman" panose="02020603050405020304" pitchFamily="18" charset="0"/>
                <a:cs typeface="Times New Roman" panose="02020603050405020304" pitchFamily="18" charset="0"/>
              </a:rPr>
              <a:t> Tôi đã thiết kế một số trò chơi học tập để cho trẻ được tham gia chơi vào một số thời điểm trong ngày như: Giờ hoạt động chiều, hoạt động góc, hoạt động học... Bên cạnh đó tôi tận dụng và sưu tập một số bài giảng powerpoint mang tính ứng dụng cao để chuyển đổi thành bài giảng E-Learning đưa vào tổ chức hoạt động cho trẻ. </a:t>
            </a:r>
          </a:p>
        </p:txBody>
      </p:sp>
      <p:pic>
        <p:nvPicPr>
          <p:cNvPr id="6" name="Picture 5"/>
          <p:cNvPicPr>
            <a:picLocks noChangeAspect="1"/>
          </p:cNvPicPr>
          <p:nvPr/>
        </p:nvPicPr>
        <p:blipFill rotWithShape="1">
          <a:blip r:embed="rId3"/>
          <a:srcRect t="32138" b="33520"/>
          <a:stretch/>
        </p:blipFill>
        <p:spPr>
          <a:xfrm>
            <a:off x="6323799" y="3275095"/>
            <a:ext cx="5354854" cy="3238000"/>
          </a:xfrm>
          <a:prstGeom prst="rect">
            <a:avLst/>
          </a:prstGeom>
          <a:ln w="762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a:stretch>
            <a:fillRect/>
          </a:stretch>
        </p:blipFill>
        <p:spPr>
          <a:xfrm>
            <a:off x="497304" y="3275095"/>
            <a:ext cx="5293895" cy="3238000"/>
          </a:xfrm>
          <a:prstGeom prst="rect">
            <a:avLst/>
          </a:prstGeom>
          <a:ln w="762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7293997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AA0C9298-3CDA-4CF3-AA50-5FEF3DB944CD}"/>
              </a:ext>
            </a:extLst>
          </p:cNvPr>
          <p:cNvSpPr/>
          <p:nvPr/>
        </p:nvSpPr>
        <p:spPr>
          <a:xfrm>
            <a:off x="240632" y="1523999"/>
            <a:ext cx="4704931" cy="5125453"/>
          </a:xfrm>
          <a:prstGeom prst="flowChartAlternateProcess">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lnSpc>
                <a:spcPct val="120000"/>
              </a:lnSpc>
              <a:defRPr/>
            </a:pPr>
            <a:r>
              <a:rPr lang="en-US" altLang="en-US" sz="2400">
                <a:solidFill>
                  <a:srgbClr val="0000FF"/>
                </a:solidFill>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Để thiết kế bài giảng elearning và trò chơi học tập đạt hiệu </a:t>
            </a:r>
            <a:r>
              <a:rPr lang="en-US" sz="2400" smtClean="0">
                <a:latin typeface="Times New Roman" panose="02020603050405020304" pitchFamily="18" charset="0"/>
                <a:cs typeface="Times New Roman" panose="02020603050405020304" pitchFamily="18" charset="0"/>
              </a:rPr>
              <a:t>quả, tôi </a:t>
            </a:r>
            <a:r>
              <a:rPr lang="en-US" sz="2400">
                <a:latin typeface="Times New Roman" panose="02020603050405020304" pitchFamily="18" charset="0"/>
                <a:cs typeface="Times New Roman" panose="02020603050405020304" pitchFamily="18" charset="0"/>
              </a:rPr>
              <a:t>đã lựa chọn phần mềm phù hợp và sử dụng một số thủ thuật máy tính như PowerPoint, Photoshop, Plash, </a:t>
            </a:r>
            <a:r>
              <a:rPr lang="en-US" sz="2400" smtClean="0">
                <a:latin typeface="Times New Roman" panose="02020603050405020304" pitchFamily="18" charset="0"/>
                <a:cs typeface="Times New Roman" panose="02020603050405020304" pitchFamily="18" charset="0"/>
              </a:rPr>
              <a:t>Adobe premiere </a:t>
            </a:r>
            <a:r>
              <a:rPr lang="en-US" sz="2400">
                <a:latin typeface="Times New Roman" panose="02020603050405020304" pitchFamily="18" charset="0"/>
                <a:cs typeface="Times New Roman" panose="02020603050405020304" pitchFamily="18" charset="0"/>
              </a:rPr>
              <a:t>để tạo các trò chơi về chữ số, toán, âm nhạc, trò chơi về hành vi đúng/sai có những hiệu ứng âm thanh, hình ảnh sinh động và hấp dẫn trẻ</a:t>
            </a:r>
            <a:endParaRPr lang="en-US" altLang="en-US" sz="2400" dirty="0">
              <a:solidFill>
                <a:srgbClr val="0000FF"/>
              </a:solidFill>
              <a:latin typeface="Times New Roman" panose="02020603050405020304" pitchFamily="18" charset="0"/>
              <a:cs typeface="Times New Roman" panose="02020603050405020304" pitchFamily="18" charset="0"/>
            </a:endParaRPr>
          </a:p>
        </p:txBody>
      </p:sp>
      <p:sp>
        <p:nvSpPr>
          <p:cNvPr id="3" name="Down Arrow 2">
            <a:extLst>
              <a:ext uri="{FF2B5EF4-FFF2-40B4-BE49-F238E27FC236}">
                <a16:creationId xmlns:a16="http://schemas.microsoft.com/office/drawing/2014/main" xmlns="" id="{F78DFDCF-351F-4AE1-BFD0-CB7B8E407BAC}"/>
              </a:ext>
            </a:extLst>
          </p:cNvPr>
          <p:cNvSpPr/>
          <p:nvPr/>
        </p:nvSpPr>
        <p:spPr>
          <a:xfrm rot="16200000">
            <a:off x="5242570" y="2376255"/>
            <a:ext cx="773243" cy="114776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Vertical Scroll 7">
            <a:extLst>
              <a:ext uri="{FF2B5EF4-FFF2-40B4-BE49-F238E27FC236}">
                <a16:creationId xmlns:a16="http://schemas.microsoft.com/office/drawing/2014/main" xmlns="" id="{9D77D25D-6D9F-4D33-A59A-1F23CB4EA806}"/>
              </a:ext>
            </a:extLst>
          </p:cNvPr>
          <p:cNvSpPr/>
          <p:nvPr/>
        </p:nvSpPr>
        <p:spPr>
          <a:xfrm>
            <a:off x="240632" y="263906"/>
            <a:ext cx="11341768" cy="971336"/>
          </a:xfrm>
          <a:prstGeom prst="vertic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975769" y="4086724"/>
            <a:ext cx="4189537" cy="2562727"/>
          </a:xfrm>
          <a:prstGeom prst="rect">
            <a:avLst/>
          </a:prstGeom>
        </p:spPr>
      </p:pic>
      <p:pic>
        <p:nvPicPr>
          <p:cNvPr id="5" name="Picture 4"/>
          <p:cNvPicPr>
            <a:picLocks noChangeAspect="1"/>
          </p:cNvPicPr>
          <p:nvPr/>
        </p:nvPicPr>
        <p:blipFill>
          <a:blip r:embed="rId4"/>
          <a:stretch>
            <a:fillRect/>
          </a:stretch>
        </p:blipFill>
        <p:spPr>
          <a:xfrm>
            <a:off x="6425242" y="1436483"/>
            <a:ext cx="4333916" cy="2397181"/>
          </a:xfrm>
          <a:prstGeom prst="rect">
            <a:avLst/>
          </a:prstGeom>
        </p:spPr>
      </p:pic>
      <p:pic>
        <p:nvPicPr>
          <p:cNvPr id="10" name="Picture 9"/>
          <p:cNvPicPr>
            <a:picLocks noChangeAspect="1"/>
          </p:cNvPicPr>
          <p:nvPr/>
        </p:nvPicPr>
        <p:blipFill>
          <a:blip r:embed="rId5"/>
          <a:stretch>
            <a:fillRect/>
          </a:stretch>
        </p:blipFill>
        <p:spPr>
          <a:xfrm>
            <a:off x="5032540" y="4965716"/>
            <a:ext cx="1170533" cy="80474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AA0C9298-3CDA-4CF3-AA50-5FEF3DB944CD}"/>
              </a:ext>
            </a:extLst>
          </p:cNvPr>
          <p:cNvSpPr/>
          <p:nvPr/>
        </p:nvSpPr>
        <p:spPr>
          <a:xfrm>
            <a:off x="336133" y="1812757"/>
            <a:ext cx="4427621" cy="4572001"/>
          </a:xfrm>
          <a:prstGeom prst="flowChartAlternateProcess">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Cuối cùng tôi tập hợp các bài giảng trò chơi học tập đã xây dựng cũng như sưu tầm được và tạo thành một "kho" bài giảng  trò chơi tương tác để phục vụ cho công tác giảng dạy lưu trữ vào một foder </a:t>
            </a:r>
            <a:r>
              <a:rPr lang="en-US" sz="2400" i="1">
                <a:solidFill>
                  <a:srgbClr val="0000FF"/>
                </a:solidFill>
                <a:latin typeface="Times New Roman" panose="02020603050405020304" pitchFamily="18" charset="0"/>
                <a:cs typeface="Times New Roman" panose="02020603050405020304" pitchFamily="18" charset="0"/>
              </a:rPr>
              <a:t>"E-Learning- trò chơi học tập"</a:t>
            </a:r>
            <a:r>
              <a:rPr lang="en-US" sz="2400">
                <a:solidFill>
                  <a:srgbClr val="0000FF"/>
                </a:solidFill>
                <a:latin typeface="Times New Roman" panose="02020603050405020304" pitchFamily="18" charset="0"/>
                <a:cs typeface="Times New Roman" panose="02020603050405020304" pitchFamily="18" charset="0"/>
              </a:rPr>
              <a:t> trong ổ D tại máy tính của lớp mình. </a:t>
            </a:r>
          </a:p>
        </p:txBody>
      </p:sp>
      <p:sp>
        <p:nvSpPr>
          <p:cNvPr id="3" name="Down Arrow 2">
            <a:extLst>
              <a:ext uri="{FF2B5EF4-FFF2-40B4-BE49-F238E27FC236}">
                <a16:creationId xmlns:a16="http://schemas.microsoft.com/office/drawing/2014/main" xmlns="" id="{F78DFDCF-351F-4AE1-BFD0-CB7B8E407BAC}"/>
              </a:ext>
            </a:extLst>
          </p:cNvPr>
          <p:cNvSpPr/>
          <p:nvPr/>
        </p:nvSpPr>
        <p:spPr>
          <a:xfrm rot="16200000">
            <a:off x="5042881" y="3402950"/>
            <a:ext cx="773243" cy="114776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Vertical Scroll 7">
            <a:extLst>
              <a:ext uri="{FF2B5EF4-FFF2-40B4-BE49-F238E27FC236}">
                <a16:creationId xmlns:a16="http://schemas.microsoft.com/office/drawing/2014/main" xmlns="" id="{9D77D25D-6D9F-4D33-A59A-1F23CB4EA806}"/>
              </a:ext>
            </a:extLst>
          </p:cNvPr>
          <p:cNvSpPr/>
          <p:nvPr/>
        </p:nvSpPr>
        <p:spPr>
          <a:xfrm>
            <a:off x="240632" y="263906"/>
            <a:ext cx="11341768" cy="971336"/>
          </a:xfrm>
          <a:prstGeom prst="verticalScroll">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a:solidFill>
                  <a:srgbClr val="0000FF"/>
                </a:solidFill>
                <a:latin typeface="Times New Roman" panose="02020603050405020304" pitchFamily="18" charset="0"/>
                <a:cs typeface="Times New Roman" panose="02020603050405020304" pitchFamily="18" charset="0"/>
              </a:rPr>
              <a:t>Giải pháp 3: Thiết kế kho bài giảng Elearning, trò chơi học tập nhằm góp phần tổ chức hiệu quả hoạt động giáo dục cho trẻ.</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3"/>
          <a:srcRect l="-1" r="44827" b="33093"/>
          <a:stretch/>
        </p:blipFill>
        <p:spPr>
          <a:xfrm>
            <a:off x="6223588" y="1931462"/>
            <a:ext cx="5579016" cy="4090737"/>
          </a:xfrm>
          <a:prstGeom prst="rect">
            <a:avLst/>
          </a:prstGeom>
          <a:ln w="76200" cap="sq" cmpd="thickThin">
            <a:solidFill>
              <a:schemeClr val="accent6">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828830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Up Ribbon 8">
            <a:extLst>
              <a:ext uri="{FF2B5EF4-FFF2-40B4-BE49-F238E27FC236}">
                <a16:creationId xmlns:a16="http://schemas.microsoft.com/office/drawing/2014/main" xmlns="" id="{089BC22D-5F36-49EA-8DB5-DF94B86E1E3A}"/>
              </a:ext>
            </a:extLst>
          </p:cNvPr>
          <p:cNvSpPr/>
          <p:nvPr/>
        </p:nvSpPr>
        <p:spPr>
          <a:xfrm>
            <a:off x="732840" y="326189"/>
            <a:ext cx="9404350" cy="1486568"/>
          </a:xfrm>
          <a:prstGeom prst="ribbon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0000"/>
                </a:solidFill>
                <a:latin typeface="Times New Roman" panose="02020603050405020304" pitchFamily="18" charset="0"/>
                <a:cs typeface="Times New Roman" panose="02020603050405020304" pitchFamily="18" charset="0"/>
              </a:rPr>
              <a:t>KẾT LUẬN </a:t>
            </a:r>
            <a:r>
              <a:rPr lang="en-US" sz="2800" b="1">
                <a:solidFill>
                  <a:srgbClr val="FF0000"/>
                </a:solidFill>
                <a:latin typeface="Times New Roman" panose="02020603050405020304" pitchFamily="18" charset="0"/>
                <a:cs typeface="Times New Roman" panose="02020603050405020304" pitchFamily="18" charset="0"/>
              </a:rPr>
              <a:t>VÀ </a:t>
            </a:r>
            <a:r>
              <a:rPr lang="en-US" sz="2800" b="1" smtClean="0">
                <a:solidFill>
                  <a:srgbClr val="FF0000"/>
                </a:solidFill>
                <a:latin typeface="Times New Roman" panose="02020603050405020304" pitchFamily="18" charset="0"/>
                <a:cs typeface="Times New Roman" panose="02020603050405020304" pitchFamily="18" charset="0"/>
              </a:rPr>
              <a:t>ĐỀ XUẤT</a:t>
            </a:r>
            <a:endParaRPr lang="en-US" sz="2800" b="1" dirty="0">
              <a:solidFill>
                <a:srgbClr val="FF0000"/>
              </a:solidFill>
              <a:latin typeface="+mj-lt"/>
            </a:endParaRPr>
          </a:p>
        </p:txBody>
      </p:sp>
      <p:sp>
        <p:nvSpPr>
          <p:cNvPr id="7" name="Rectangle: Rounded Corners 4">
            <a:extLst>
              <a:ext uri="{FF2B5EF4-FFF2-40B4-BE49-F238E27FC236}">
                <a16:creationId xmlns:a16="http://schemas.microsoft.com/office/drawing/2014/main" xmlns="" id="{EE944941-25C7-4D81-818C-B34C4F12561F}"/>
              </a:ext>
            </a:extLst>
          </p:cNvPr>
          <p:cNvSpPr/>
          <p:nvPr/>
        </p:nvSpPr>
        <p:spPr>
          <a:xfrm>
            <a:off x="1903913" y="2280236"/>
            <a:ext cx="7961981" cy="2869280"/>
          </a:xfrm>
          <a:prstGeom prst="roundRect">
            <a:avLst/>
          </a:prstGeom>
          <a:solidFill>
            <a:schemeClr val="accent4">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lvl1pPr marL="95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sz="2400">
                <a:solidFill>
                  <a:srgbClr val="66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Kính đề nghị Ban giám hiệu nhà trường tham mưu đầu tư xây dựng phòng kidsmart riêng, đầu tư hệ thống máy tính có cấu hình cao và bộ loa chia âm thanh, màn hình ti vi lớn để giúp cô và trẻ thực hiện các hoạt động giáo dục tốt </a:t>
            </a:r>
            <a:r>
              <a:rPr lang="en-US" sz="2400" smtClean="0">
                <a:solidFill>
                  <a:srgbClr val="0000FF"/>
                </a:solidFill>
                <a:latin typeface="Times New Roman" panose="02020603050405020304" pitchFamily="18" charset="0"/>
                <a:cs typeface="Times New Roman" panose="02020603050405020304" pitchFamily="18" charset="0"/>
              </a:rPr>
              <a:t>hơn.</a:t>
            </a:r>
            <a:endParaRPr lang="en-US" sz="24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8009" t="42202" r="18211" b="2494"/>
          <a:stretch/>
        </p:blipFill>
        <p:spPr>
          <a:xfrm>
            <a:off x="2181726" y="2358190"/>
            <a:ext cx="7796463" cy="4499810"/>
          </a:xfrm>
          <a:prstGeom prst="rect">
            <a:avLst/>
          </a:prstGeom>
          <a:ln>
            <a:noFill/>
          </a:ln>
          <a:effectLst>
            <a:softEdge rad="112500"/>
          </a:effectLst>
        </p:spPr>
      </p:pic>
      <p:sp>
        <p:nvSpPr>
          <p:cNvPr id="7" name="Rectangle 6"/>
          <p:cNvSpPr/>
          <p:nvPr/>
        </p:nvSpPr>
        <p:spPr>
          <a:xfrm>
            <a:off x="3468466" y="883450"/>
            <a:ext cx="5515114" cy="1474740"/>
          </a:xfrm>
          <a:prstGeom prst="rect">
            <a:avLst/>
          </a:prstGeom>
        </p:spPr>
        <p:txBody>
          <a:bodyPr wrap="square">
            <a:prstTxWarp prst="textArchUp">
              <a:avLst/>
            </a:prstTxWarp>
            <a:spAutoFit/>
            <a:scene3d>
              <a:camera prst="orthographicFront"/>
              <a:lightRig rig="soft" dir="t">
                <a:rot lat="0" lon="0" rev="15600000"/>
              </a:lightRig>
            </a:scene3d>
            <a:sp3d extrusionH="57150" prstMaterial="softEdge">
              <a:bevelT w="25400" h="38100"/>
            </a:sp3d>
          </a:bodyPr>
          <a:lstStyle/>
          <a:p>
            <a:pPr lvl="0" algn="ctr">
              <a:defRPr/>
            </a:pPr>
            <a:r>
              <a:rPr lang="en-US" sz="6000" b="1">
                <a:ln/>
                <a:latin typeface="Times New Roman" panose="02020603050405020304" pitchFamily="18" charset="0"/>
                <a:cs typeface="Times New Roman" panose="02020603050405020304" pitchFamily="18" charset="0"/>
              </a:rPr>
              <a:t>Xin trân trọng cảm ơn!</a:t>
            </a:r>
            <a:endParaRPr lang="en-US" sz="6000" b="1" dirty="0">
              <a:l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356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chủ đề mầm non cực đẹp bắt mắt"/>
          <p:cNvPicPr>
            <a:picLocks noChangeAspect="1" noChangeArrowheads="1"/>
          </p:cNvPicPr>
          <p:nvPr/>
        </p:nvPicPr>
        <p:blipFill rotWithShape="1">
          <a:blip r:embed="rId2">
            <a:extLst>
              <a:ext uri="{28A0092B-C50C-407E-A947-70E740481C1C}">
                <a14:useLocalDpi xmlns:a14="http://schemas.microsoft.com/office/drawing/2010/main" val="0"/>
              </a:ext>
            </a:extLst>
          </a:blip>
          <a:srcRect l="10654" t="10176" r="14058" b="590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11707" y="1812757"/>
            <a:ext cx="11341770" cy="2554545"/>
          </a:xfrm>
          <a:prstGeom prst="rect">
            <a:avLst/>
          </a:prstGeom>
          <a:noFill/>
        </p:spPr>
        <p:txBody>
          <a:bodyPr wrap="square" rtlCol="0">
            <a:spAutoFit/>
          </a:bodyPr>
          <a:lstStyle/>
          <a:p>
            <a:pPr algn="ctr"/>
            <a:r>
              <a:rPr lang="en-US" sz="8000" smtClean="0">
                <a:latin typeface="Times New Roman" panose="02020603050405020304" pitchFamily="18" charset="0"/>
                <a:cs typeface="Times New Roman" panose="02020603050405020304" pitchFamily="18" charset="0"/>
              </a:rPr>
              <a:t>THANK       </a:t>
            </a:r>
          </a:p>
          <a:p>
            <a:pPr algn="ctr"/>
            <a:r>
              <a:rPr lang="en-US" sz="8000" smtClean="0">
                <a:latin typeface="Times New Roman" panose="02020603050405020304" pitchFamily="18" charset="0"/>
                <a:cs typeface="Times New Roman" panose="02020603050405020304" pitchFamily="18" charset="0"/>
              </a:rPr>
              <a:t>                               YOU!</a:t>
            </a:r>
            <a:endParaRPr lang="en-US" sz="8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01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20000"/>
                <a:lumOff val="80000"/>
              </a:schemeClr>
            </a:gs>
            <a:gs pos="36260">
              <a:srgbClr val="D7E6F5"/>
            </a:gs>
            <a:gs pos="0">
              <a:schemeClr val="accent1">
                <a:lumMod val="5000"/>
                <a:lumOff val="95000"/>
              </a:schemeClr>
            </a:gs>
            <a:gs pos="94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447399DA-EBE4-49CB-B966-B6E6ACB50593}"/>
              </a:ext>
            </a:extLst>
          </p:cNvPr>
          <p:cNvSpPr/>
          <p:nvPr/>
        </p:nvSpPr>
        <p:spPr>
          <a:xfrm>
            <a:off x="579354" y="1561608"/>
            <a:ext cx="3708868" cy="4335517"/>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defRPr/>
            </a:pPr>
            <a:r>
              <a:rPr lang="vi-VN" sz="2400">
                <a:solidFill>
                  <a:srgbClr val="0000FF"/>
                </a:solidFill>
                <a:latin typeface="Times New Roman" panose="02020603050405020304" pitchFamily="18" charset="0"/>
                <a:cs typeface="Times New Roman" panose="02020603050405020304" pitchFamily="18" charset="0"/>
              </a:rPr>
              <a:t>Quá trình hội nhập quốc tế ngày càng sâu rộng, chất lượng đội ngũ nhà giáo và người lao động được nâng lên sẽ tạo điều kiện thuận lợi cho đội ngũ công nhân, viên chức, lao động có cơ hội tiếp cận với khoa học công nghiệp, máy móc, trang thiết bị tiên tiến.</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5A22C640-478D-479D-AB68-62A7363553DD}"/>
              </a:ext>
            </a:extLst>
          </p:cNvPr>
          <p:cNvSpPr txBox="1">
            <a:spLocks/>
          </p:cNvSpPr>
          <p:nvPr/>
        </p:nvSpPr>
        <p:spPr bwMode="auto">
          <a:xfrm>
            <a:off x="468313" y="109538"/>
            <a:ext cx="3122612" cy="457200"/>
          </a:xfrm>
          <a:prstGeom prst="rect">
            <a:avLst/>
          </a:prstGeom>
          <a:solidFill>
            <a:srgbClr val="FFCCFF"/>
          </a:solidFill>
          <a:ln>
            <a:noFill/>
          </a:ln>
        </p:spPr>
        <p:txBody>
          <a:bodyPr anchor="ctr">
            <a:normAutofit fontScale="6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 DỰ BÁO TÌNH HÌNH </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221" y="314490"/>
            <a:ext cx="4076263" cy="297019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787" y="3284683"/>
            <a:ext cx="4358289" cy="293237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589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20000"/>
                <a:lumOff val="80000"/>
              </a:schemeClr>
            </a:gs>
            <a:gs pos="36260">
              <a:srgbClr val="D7E6F5"/>
            </a:gs>
            <a:gs pos="0">
              <a:schemeClr val="accent1">
                <a:lumMod val="5000"/>
                <a:lumOff val="95000"/>
              </a:schemeClr>
            </a:gs>
            <a:gs pos="94000">
              <a:schemeClr val="accent1">
                <a:lumMod val="45000"/>
                <a:lumOff val="55000"/>
              </a:schemeClr>
            </a:gs>
            <a:gs pos="9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447399DA-EBE4-49CB-B966-B6E6ACB50593}"/>
              </a:ext>
            </a:extLst>
          </p:cNvPr>
          <p:cNvSpPr/>
          <p:nvPr/>
        </p:nvSpPr>
        <p:spPr>
          <a:xfrm>
            <a:off x="216747" y="993228"/>
            <a:ext cx="5001640" cy="5549462"/>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defRPr/>
            </a:pPr>
            <a:r>
              <a:rPr lang="vi-VN" sz="2400">
                <a:solidFill>
                  <a:srgbClr val="0000FF"/>
                </a:solidFill>
                <a:latin typeface="Times New Roman" panose="02020603050405020304" pitchFamily="18" charset="0"/>
                <a:cs typeface="Times New Roman" panose="02020603050405020304" pitchFamily="18" charset="0"/>
              </a:rPr>
              <a:t>Hệ thống pháp luật, cơ chế, chính sách sẽ ngày càng được hoàn chỉnh, đặc biệt Luật Công đoàn được sửa đổi bổ sung năm 2012; Bộ luật Lao động được sửa đổi bổ sung năm 2019 đã tạo cơ sở pháp lý cho cho công đoàn thực hiện tốt vai trò, chức năng theo quy định của Hiến pháp và Pháp luật; Kết quả đạt được của Công đoàn nhiệm kỳ 2017 -2023 là kinh nghiệm quý để Công đoàn tiếp tục hoàn thành tốt Nghị quyết Đại hội công đoàn nhiệm kỳ tới.</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5A22C640-478D-479D-AB68-62A7363553DD}"/>
              </a:ext>
            </a:extLst>
          </p:cNvPr>
          <p:cNvSpPr txBox="1">
            <a:spLocks/>
          </p:cNvSpPr>
          <p:nvPr/>
        </p:nvSpPr>
        <p:spPr bwMode="auto">
          <a:xfrm>
            <a:off x="468313" y="109538"/>
            <a:ext cx="3122612" cy="457200"/>
          </a:xfrm>
          <a:prstGeom prst="rect">
            <a:avLst/>
          </a:prstGeom>
          <a:solidFill>
            <a:srgbClr val="FFCCFF"/>
          </a:solidFill>
          <a:ln>
            <a:noFill/>
          </a:ln>
        </p:spPr>
        <p:txBody>
          <a:bodyPr anchor="ctr">
            <a:normAutofit fontScale="6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 DỰ BÁO TÌNH HÌNH </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007" y="566737"/>
            <a:ext cx="5592162" cy="5345331"/>
          </a:xfrm>
          <a:prstGeom prst="snip2DiagRect">
            <a:avLst/>
          </a:prstGeom>
          <a:solidFill>
            <a:srgbClr val="FFFFFF">
              <a:shade val="85000"/>
            </a:srgbClr>
          </a:solidFill>
          <a:ln w="76200">
            <a:solidFill>
              <a:srgbClr val="0033CC"/>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4965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D44E80A9-367F-49BC-9BDE-5F59C834432B}"/>
              </a:ext>
            </a:extLst>
          </p:cNvPr>
          <p:cNvSpPr/>
          <p:nvPr/>
        </p:nvSpPr>
        <p:spPr>
          <a:xfrm>
            <a:off x="7110248" y="261937"/>
            <a:ext cx="4648832" cy="6249221"/>
          </a:xfrm>
          <a:prstGeom prst="roundRect">
            <a:avLst/>
          </a:prstGeom>
          <a:solidFill>
            <a:schemeClr val="accent4">
              <a:lumMod val="40000"/>
              <a:lumOff val="60000"/>
            </a:schemeClr>
          </a:solidFill>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sz="2400">
                <a:solidFill>
                  <a:srgbClr val="0000FF"/>
                </a:solidFill>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Tình hình kinh tế, chính trị thế giới, đất nước và thành phố được dự báo tiếp tục diễn biến phức tạp, thiên tai, dịch bệnh khó lường..., sẽ ảnh hưởng không nhỏ đến hoạt động giáo dục, sản xuất, việc làm, thu nhập, đời sống của giáo viên, phụ huynh, học sinh. Cuộc cách mạng 4.0 với tác động ngày càng mạnh mẽ của khoa học công nghệ, đòi hỏi trình độ của giáo viên cũng phải thích ứng với công nghệ thông tin. BCH Công đoàn kiêm nhiệm; sự hiểu biết về Pháp luật lao động của một số ủy viên còn hạn chế.</a:t>
            </a:r>
            <a:endParaRPr lang="en-US" sz="2400">
              <a:solidFill>
                <a:srgbClr val="0000FF"/>
              </a:solidFill>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5A22C640-478D-479D-AB68-62A7363553DD}"/>
              </a:ext>
            </a:extLst>
          </p:cNvPr>
          <p:cNvSpPr txBox="1">
            <a:spLocks/>
          </p:cNvSpPr>
          <p:nvPr/>
        </p:nvSpPr>
        <p:spPr bwMode="auto">
          <a:xfrm>
            <a:off x="333484" y="33337"/>
            <a:ext cx="3122612" cy="457200"/>
          </a:xfrm>
          <a:prstGeom prst="rect">
            <a:avLst/>
          </a:prstGeom>
          <a:solidFill>
            <a:srgbClr val="FFCCFF"/>
          </a:solidFill>
          <a:ln>
            <a:noFill/>
          </a:ln>
        </p:spPr>
        <p:txBody>
          <a:bodyPr anchor="ctr">
            <a:normAutofit fontScale="67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just" eaLnBrk="1" fontAlgn="auto" hangingPunct="1">
              <a:spcAft>
                <a:spcPts val="0"/>
              </a:spcAft>
              <a:defRPr/>
            </a:pPr>
            <a:r>
              <a:rPr lang="en-US" sz="3000" b="1">
                <a:solidFill>
                  <a:srgbClr val="0000FF"/>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 DỰ BÁO TÌNH HÌNH </a:t>
            </a:r>
            <a:endParaRPr lang="en-US" sz="3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xmlns="" id="{5A22C640-478D-479D-AB68-62A7363553DD}"/>
              </a:ext>
            </a:extLst>
          </p:cNvPr>
          <p:cNvSpPr txBox="1">
            <a:spLocks/>
          </p:cNvSpPr>
          <p:nvPr/>
        </p:nvSpPr>
        <p:spPr bwMode="auto">
          <a:xfrm>
            <a:off x="457200" y="620924"/>
            <a:ext cx="2043659" cy="428127"/>
          </a:xfrm>
          <a:prstGeom prst="rect">
            <a:avLst/>
          </a:prstGeom>
          <a:solidFill>
            <a:srgbClr val="FFCCFF"/>
          </a:solidFill>
          <a:ln>
            <a:noFill/>
          </a:ln>
        </p:spPr>
        <p:txBody>
          <a:bodyPr anchor="ctr">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vi-VN" sz="2400" i="1">
                <a:solidFill>
                  <a:srgbClr val="FF0000"/>
                </a:solidFill>
              </a:rPr>
              <a:t>* Khó khăn</a:t>
            </a:r>
            <a:endParaRPr lang="en-US" sz="2400">
              <a:solidFill>
                <a:srgbClr val="FF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12" y="1249662"/>
            <a:ext cx="6482767" cy="5261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58B65148-9CEE-456B-8231-103BACD9C2F6}"/>
              </a:ext>
            </a:extLst>
          </p:cNvPr>
          <p:cNvSpPr/>
          <p:nvPr/>
        </p:nvSpPr>
        <p:spPr>
          <a:xfrm>
            <a:off x="379414" y="68340"/>
            <a:ext cx="2411083" cy="719936"/>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en-US" altLang="en-US" sz="2500" b="1">
                <a:solidFill>
                  <a:srgbClr val="0000FF"/>
                </a:solidFill>
                <a:latin typeface="Times New Roman" panose="02020603050405020304" pitchFamily="18" charset="0"/>
                <a:cs typeface="Times New Roman" panose="02020603050405020304" pitchFamily="18" charset="0"/>
              </a:rPr>
              <a:t>II. MỤC TIÊU </a:t>
            </a:r>
          </a:p>
          <a:p>
            <a:pPr algn="ctr" eaLnBrk="1" hangingPunct="1">
              <a:defRPr/>
            </a:pPr>
            <a:r>
              <a:rPr lang="en-US" altLang="en-US" sz="2500" b="1">
                <a:solidFill>
                  <a:srgbClr val="0000FF"/>
                </a:solidFill>
                <a:latin typeface="Times New Roman" panose="02020603050405020304" pitchFamily="18" charset="0"/>
                <a:cs typeface="Times New Roman" panose="02020603050405020304" pitchFamily="18" charset="0"/>
              </a:rPr>
              <a:t>1. Về mục tiêu</a:t>
            </a:r>
          </a:p>
        </p:txBody>
      </p:sp>
      <p:sp>
        <p:nvSpPr>
          <p:cNvPr id="11" name="Rounded Rectangle 10">
            <a:extLst>
              <a:ext uri="{FF2B5EF4-FFF2-40B4-BE49-F238E27FC236}">
                <a16:creationId xmlns:a16="http://schemas.microsoft.com/office/drawing/2014/main" xmlns="" id="{654C2080-1ABF-4ED1-837E-19D2CAC1298B}"/>
              </a:ext>
            </a:extLst>
          </p:cNvPr>
          <p:cNvSpPr/>
          <p:nvPr/>
        </p:nvSpPr>
        <p:spPr>
          <a:xfrm>
            <a:off x="899676" y="1130190"/>
            <a:ext cx="9412287" cy="745907"/>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400">
                <a:latin typeface="Times New Roman" panose="02020603050405020304" pitchFamily="18" charset="0"/>
                <a:cs typeface="Times New Roman" panose="02020603050405020304" pitchFamily="18" charset="0"/>
              </a:rPr>
              <a:t>Tiếp tục đổi mới nội dung, phương thức hoạt động, xây dựng tổ chức Công đoàn vững mạnh</a:t>
            </a:r>
            <a:endParaRPr lang="en-US" sz="2400">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xmlns="" id="{76CEE2D7-E017-430B-8FCC-49A2ACA03B00}"/>
              </a:ext>
            </a:extLst>
          </p:cNvPr>
          <p:cNvSpPr/>
          <p:nvPr/>
        </p:nvSpPr>
        <p:spPr>
          <a:xfrm>
            <a:off x="899676" y="2112580"/>
            <a:ext cx="9412288" cy="1407833"/>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400" smtClean="0">
                <a:latin typeface="Times New Roman" panose="02020603050405020304" pitchFamily="18" charset="0"/>
                <a:cs typeface="Times New Roman" panose="02020603050405020304" pitchFamily="18" charset="0"/>
              </a:rPr>
              <a:t>T</a:t>
            </a:r>
            <a:r>
              <a:rPr lang="vi-VN" sz="2400" smtClean="0">
                <a:latin typeface="Times New Roman" panose="02020603050405020304" pitchFamily="18" charset="0"/>
                <a:cs typeface="Times New Roman" panose="02020603050405020304" pitchFamily="18" charset="0"/>
              </a:rPr>
              <a:t>hực </a:t>
            </a:r>
            <a:r>
              <a:rPr lang="vi-VN" sz="2400">
                <a:latin typeface="Times New Roman" panose="02020603050405020304" pitchFamily="18" charset="0"/>
                <a:cs typeface="Times New Roman" panose="02020603050405020304" pitchFamily="18" charset="0"/>
              </a:rPr>
              <a:t>hiện tốt các chức năng, nhiệm vụ của tổ chức Công đoàn, nhất là chức năng đại diện bảo vệ quyền, lợi ích hợp pháp, chính đáng của đoàn viên và người lao động; làm tốt vai trò cầu nối, giữ mối liên hệ mật thiết giữa Đảng, Nhà nước với giai cấp công nhân, người lao động</a:t>
            </a:r>
            <a:endParaRPr lang="en-US" sz="240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xmlns="" id="{76CEE2D7-E017-430B-8FCC-49A2ACA03B00}"/>
              </a:ext>
            </a:extLst>
          </p:cNvPr>
          <p:cNvSpPr/>
          <p:nvPr/>
        </p:nvSpPr>
        <p:spPr>
          <a:xfrm>
            <a:off x="899676" y="3799726"/>
            <a:ext cx="9521824" cy="1226468"/>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sz="2400" smtClean="0">
                <a:latin typeface="Times New Roman" panose="02020603050405020304" pitchFamily="18" charset="0"/>
                <a:cs typeface="Times New Roman" panose="02020603050405020304" pitchFamily="18" charset="0"/>
              </a:rPr>
              <a:t>X</a:t>
            </a:r>
            <a:r>
              <a:rPr lang="vi-VN" sz="2400" smtClean="0">
                <a:latin typeface="Times New Roman" panose="02020603050405020304" pitchFamily="18" charset="0"/>
                <a:cs typeface="Times New Roman" panose="02020603050405020304" pitchFamily="18" charset="0"/>
              </a:rPr>
              <a:t>ây </a:t>
            </a:r>
            <a:r>
              <a:rPr lang="vi-VN" sz="2400">
                <a:latin typeface="Times New Roman" panose="02020603050405020304" pitchFamily="18" charset="0"/>
                <a:cs typeface="Times New Roman" panose="02020603050405020304" pitchFamily="18" charset="0"/>
              </a:rPr>
              <a:t>dựng đội ngũ </a:t>
            </a:r>
            <a:r>
              <a:rPr lang="vi-VN" sz="2400">
                <a:latin typeface="Times New Roman" panose="02020603050405020304" pitchFamily="18" charset="0"/>
                <a:cs typeface="Times New Roman" panose="02020603050405020304" pitchFamily="18" charset="0"/>
              </a:rPr>
              <a:t>CBVC</a:t>
            </a:r>
            <a:r>
              <a:rPr lang="vi-VN" sz="2400" smtClean="0">
                <a:latin typeface="Times New Roman" panose="02020603050405020304" pitchFamily="18" charset="0"/>
                <a:cs typeface="Times New Roman" panose="02020603050405020304" pitchFamily="18" charset="0"/>
              </a:rPr>
              <a:t>,</a:t>
            </a:r>
            <a:r>
              <a:rPr lang="en-US" sz="2400" smtClean="0">
                <a:latin typeface="Times New Roman" panose="02020603050405020304" pitchFamily="18" charset="0"/>
                <a:cs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NGLĐ </a:t>
            </a:r>
            <a:r>
              <a:rPr lang="vi-VN" sz="2400">
                <a:latin typeface="Times New Roman" panose="02020603050405020304" pitchFamily="18" charset="0"/>
                <a:cs typeface="Times New Roman" panose="02020603050405020304" pitchFamily="18" charset="0"/>
              </a:rPr>
              <a:t>có tay nghề vững vàng thực hiện mục tiêu “ Đoàn kết, nỗ lực vượt khó khăn,  đổi mới, sáng tạo củng cố nâng cao chất lượng các hoạt động giáo dục”. </a:t>
            </a:r>
            <a:endParaRPr lang="en-US" sz="240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xmlns="" id="{76CEE2D7-E017-430B-8FCC-49A2ACA03B00}"/>
              </a:ext>
            </a:extLst>
          </p:cNvPr>
          <p:cNvSpPr/>
          <p:nvPr/>
        </p:nvSpPr>
        <p:spPr>
          <a:xfrm>
            <a:off x="844908" y="5242414"/>
            <a:ext cx="9521824" cy="1489462"/>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400">
                <a:latin typeface="Times New Roman" panose="02020603050405020304" pitchFamily="18" charset="0"/>
                <a:cs typeface="Times New Roman" panose="02020603050405020304" pitchFamily="18" charset="0"/>
              </a:rPr>
              <a:t>Thực hiện sáng tạo hiệu quả các cuộc vận động và các phong trào </a:t>
            </a:r>
            <a:r>
              <a:rPr lang="vi-VN" sz="2400">
                <a:latin typeface="Times New Roman" panose="02020603050405020304" pitchFamily="18" charset="0"/>
                <a:cs typeface="Times New Roman" panose="02020603050405020304" pitchFamily="18" charset="0"/>
              </a:rPr>
              <a:t>thi </a:t>
            </a:r>
            <a:r>
              <a:rPr lang="vi-VN" sz="2400" smtClean="0">
                <a:latin typeface="Times New Roman" panose="02020603050405020304" pitchFamily="18" charset="0"/>
                <a:cs typeface="Times New Roman" panose="02020603050405020304" pitchFamily="18" charset="0"/>
              </a:rPr>
              <a:t>đua, </a:t>
            </a:r>
            <a:r>
              <a:rPr lang="vi-VN" sz="2400">
                <a:latin typeface="Times New Roman" panose="02020603050405020304" pitchFamily="18" charset="0"/>
                <a:cs typeface="Times New Roman" panose="02020603050405020304" pitchFamily="18" charset="0"/>
              </a:rPr>
              <a:t>đẩy mạnh chuyển đổi số, kiên trì mục tiêu chất lượng, đột phá nâng cao chỉ số giáo dục góp phần xây dựng và phát triển huyện An Dương trở thành đô thị phát triển hiện đại, thông minh, bền vững vào năm 2030”.</a:t>
            </a:r>
            <a:endParaRPr lang="en-US" sz="2400">
              <a:latin typeface="Times New Roman" panose="02020603050405020304" pitchFamily="18" charset="0"/>
              <a:cs typeface="Times New Roman" panose="02020603050405020304" pitchFamily="18" charset="0"/>
            </a:endParaRPr>
          </a:p>
        </p:txBody>
      </p:sp>
      <p:sp>
        <p:nvSpPr>
          <p:cNvPr id="2" name="Chevron 1"/>
          <p:cNvSpPr/>
          <p:nvPr/>
        </p:nvSpPr>
        <p:spPr>
          <a:xfrm>
            <a:off x="111400" y="1164184"/>
            <a:ext cx="788276" cy="67791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a:off x="115480" y="2477537"/>
            <a:ext cx="788276" cy="67791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a:off x="115480" y="4041085"/>
            <a:ext cx="788276" cy="67791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a:off x="41908" y="5648186"/>
            <a:ext cx="788276" cy="677917"/>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7127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nodeType="with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0"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rọn Bộ 11 Chủ Đề Hình Nền Powerpoint 2010 Đẹp, 100+ Hình Nền Slide Đẹp  2021 - luxury-inside.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109538" y="109538"/>
            <a:ext cx="12544426" cy="6697661"/>
          </a:xfrm>
          <a:prstGeom prst="rect">
            <a:avLst/>
          </a:prstGeom>
        </p:spPr>
      </p:pic>
      <p:sp>
        <p:nvSpPr>
          <p:cNvPr id="6" name="Flowchart: Alternate Process 5">
            <a:extLst>
              <a:ext uri="{FF2B5EF4-FFF2-40B4-BE49-F238E27FC236}">
                <a16:creationId xmlns:a16="http://schemas.microsoft.com/office/drawing/2014/main" xmlns="" id="{58B65148-9CEE-456B-8231-103BACD9C2F6}"/>
              </a:ext>
            </a:extLst>
          </p:cNvPr>
          <p:cNvSpPr/>
          <p:nvPr/>
        </p:nvSpPr>
        <p:spPr>
          <a:xfrm>
            <a:off x="3122613" y="2054794"/>
            <a:ext cx="5737607" cy="2375315"/>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en-US" altLang="en-US" sz="2500" b="1">
                <a:solidFill>
                  <a:srgbClr val="0000FF"/>
                </a:solidFill>
                <a:latin typeface="Times New Roman" panose="02020603050405020304" pitchFamily="18" charset="0"/>
                <a:cs typeface="Times New Roman" panose="02020603050405020304" pitchFamily="18" charset="0"/>
              </a:rPr>
              <a:t>III. MỘT SỐ CHỈ TIÊU PHẤN ĐẤU</a:t>
            </a:r>
          </a:p>
        </p:txBody>
      </p:sp>
    </p:spTree>
    <p:extLst>
      <p:ext uri="{BB962C8B-B14F-4D97-AF65-F5344CB8AC3E}">
        <p14:creationId xmlns:p14="http://schemas.microsoft.com/office/powerpoint/2010/main" val="25865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58B65148-9CEE-456B-8231-103BACD9C2F6}"/>
              </a:ext>
            </a:extLst>
          </p:cNvPr>
          <p:cNvSpPr/>
          <p:nvPr/>
        </p:nvSpPr>
        <p:spPr>
          <a:xfrm>
            <a:off x="1270697" y="241761"/>
            <a:ext cx="8765626" cy="719936"/>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vi-VN" altLang="en-US" sz="2500" b="1">
                <a:solidFill>
                  <a:srgbClr val="0000FF"/>
                </a:solidFill>
                <a:latin typeface="Times New Roman" panose="02020603050405020304" pitchFamily="18" charset="0"/>
                <a:cs typeface="Times New Roman" panose="02020603050405020304" pitchFamily="18" charset="0"/>
              </a:rPr>
              <a:t>1. Chỉ tiêu thuộc trách nhiệm trực tiếp của tổ chức công đoàn</a:t>
            </a:r>
            <a:endParaRPr lang="en-US" altLang="en-US" sz="2500" b="1">
              <a:solidFill>
                <a:srgbClr val="0000FF"/>
              </a:solidFill>
              <a:latin typeface="Times New Roman" panose="02020603050405020304" pitchFamily="18"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xmlns="" id="{654C2080-1ABF-4ED1-837E-19D2CAC1298B}"/>
              </a:ext>
            </a:extLst>
          </p:cNvPr>
          <p:cNvSpPr/>
          <p:nvPr/>
        </p:nvSpPr>
        <p:spPr>
          <a:xfrm>
            <a:off x="1198179" y="1130190"/>
            <a:ext cx="8954814" cy="525189"/>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400" smtClean="0">
                <a:latin typeface="Times New Roman" panose="02020603050405020304" pitchFamily="18" charset="0"/>
                <a:cs typeface="Times New Roman" panose="02020603050405020304" pitchFamily="18" charset="0"/>
              </a:rPr>
              <a:t>Đảm </a:t>
            </a:r>
            <a:r>
              <a:rPr lang="vi-VN" sz="2400">
                <a:latin typeface="Times New Roman" panose="02020603050405020304" pitchFamily="18" charset="0"/>
                <a:cs typeface="Times New Roman" panose="02020603050405020304" pitchFamily="18" charset="0"/>
              </a:rPr>
              <a:t>bảo 100% NGNLĐ là đoàn viên Công đoàn.</a:t>
            </a:r>
            <a:endParaRPr lang="en-US" sz="2400">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xmlns="" id="{76CEE2D7-E017-430B-8FCC-49A2ACA03B00}"/>
              </a:ext>
            </a:extLst>
          </p:cNvPr>
          <p:cNvSpPr/>
          <p:nvPr/>
        </p:nvSpPr>
        <p:spPr>
          <a:xfrm>
            <a:off x="1154028" y="1924626"/>
            <a:ext cx="8998965" cy="867103"/>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vi-VN" sz="2400" smtClean="0">
                <a:latin typeface="Times New Roman" panose="02020603050405020304" pitchFamily="18" charset="0"/>
                <a:cs typeface="Times New Roman" panose="02020603050405020304" pitchFamily="18" charset="0"/>
              </a:rPr>
              <a:t>Phấn </a:t>
            </a:r>
            <a:r>
              <a:rPr lang="vi-VN" sz="2400">
                <a:latin typeface="Times New Roman" panose="02020603050405020304" pitchFamily="18" charset="0"/>
                <a:cs typeface="Times New Roman" panose="02020603050405020304" pitchFamily="18" charset="0"/>
              </a:rPr>
              <a:t>đấu trong nhiệm kỳ giới thiệu 08-10 đoàn viên công đoàn ưu tú  đề nghị Đảng bộ xem xét, bồi dưỡng, kết nạp.</a:t>
            </a:r>
            <a:endParaRPr lang="en-US" sz="240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xmlns="" id="{76CEE2D7-E017-430B-8FCC-49A2ACA03B00}"/>
              </a:ext>
            </a:extLst>
          </p:cNvPr>
          <p:cNvSpPr/>
          <p:nvPr/>
        </p:nvSpPr>
        <p:spPr>
          <a:xfrm>
            <a:off x="1154028" y="3090278"/>
            <a:ext cx="8998965" cy="858831"/>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vi-VN" sz="2400" smtClean="0">
                <a:latin typeface="Times New Roman" panose="02020603050405020304" pitchFamily="18" charset="0"/>
                <a:cs typeface="Times New Roman" panose="02020603050405020304" pitchFamily="18" charset="0"/>
              </a:rPr>
              <a:t>Phấn </a:t>
            </a:r>
            <a:r>
              <a:rPr lang="vi-VN" sz="2400">
                <a:latin typeface="Times New Roman" panose="02020603050405020304" pitchFamily="18" charset="0"/>
                <a:cs typeface="Times New Roman" panose="02020603050405020304" pitchFamily="18" charset="0"/>
              </a:rPr>
              <a:t>đấu 100% cán bộ công đoàn được bồi dưỡng, tập huấn nghiệp vụ công tác công </a:t>
            </a:r>
            <a:r>
              <a:rPr lang="vi-VN" sz="2400">
                <a:latin typeface="Times New Roman" panose="02020603050405020304" pitchFamily="18" charset="0"/>
                <a:cs typeface="Times New Roman" panose="02020603050405020304" pitchFamily="18" charset="0"/>
              </a:rPr>
              <a:t>đoàn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xmlns="" id="{76CEE2D7-E017-430B-8FCC-49A2ACA03B00}"/>
              </a:ext>
            </a:extLst>
          </p:cNvPr>
          <p:cNvSpPr/>
          <p:nvPr/>
        </p:nvSpPr>
        <p:spPr>
          <a:xfrm>
            <a:off x="1198178" y="4217656"/>
            <a:ext cx="8954815" cy="744731"/>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400" smtClean="0">
                <a:latin typeface="Times New Roman" panose="02020603050405020304" pitchFamily="18" charset="0"/>
                <a:cs typeface="Times New Roman" panose="02020603050405020304" pitchFamily="18" charset="0"/>
              </a:rPr>
              <a:t>Phấn </a:t>
            </a:r>
            <a:r>
              <a:rPr lang="vi-VN" sz="2400">
                <a:latin typeface="Times New Roman" panose="02020603050405020304" pitchFamily="18" charset="0"/>
                <a:cs typeface="Times New Roman" panose="02020603050405020304" pitchFamily="18" charset="0"/>
              </a:rPr>
              <a:t>đấu hàng năm, có từ 95 % gia đình đoàn viên công đoàn đạt gia đình  văn hoá.</a:t>
            </a:r>
          </a:p>
        </p:txBody>
      </p:sp>
      <p:sp>
        <p:nvSpPr>
          <p:cNvPr id="2" name="Chevron 1"/>
          <p:cNvSpPr/>
          <p:nvPr/>
        </p:nvSpPr>
        <p:spPr>
          <a:xfrm>
            <a:off x="111399" y="1164184"/>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1.1</a:t>
            </a:r>
            <a:endParaRPr lang="en-US" b="1">
              <a:solidFill>
                <a:schemeClr val="tx1"/>
              </a:solidFill>
              <a:latin typeface="Times New Roman" pitchFamily="18" charset="0"/>
              <a:cs typeface="Times New Roman" pitchFamily="18" charset="0"/>
            </a:endParaRPr>
          </a:p>
        </p:txBody>
      </p:sp>
      <p:sp>
        <p:nvSpPr>
          <p:cNvPr id="20" name="Rounded Rectangle 19">
            <a:extLst>
              <a:ext uri="{FF2B5EF4-FFF2-40B4-BE49-F238E27FC236}">
                <a16:creationId xmlns:a16="http://schemas.microsoft.com/office/drawing/2014/main" xmlns="" id="{76CEE2D7-E017-430B-8FCC-49A2ACA03B00}"/>
              </a:ext>
            </a:extLst>
          </p:cNvPr>
          <p:cNvSpPr/>
          <p:nvPr/>
        </p:nvSpPr>
        <p:spPr>
          <a:xfrm>
            <a:off x="1198633" y="5297571"/>
            <a:ext cx="8954360" cy="858831"/>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Phấn đấu 100% cán bộ công đoàn được bồi dưỡng, tập huấn nghiệp vụ công tác công </a:t>
            </a:r>
            <a:r>
              <a:rPr lang="vi-VN" sz="2400">
                <a:latin typeface="Times New Roman" panose="02020603050405020304" pitchFamily="18" charset="0"/>
                <a:cs typeface="Times New Roman" panose="02020603050405020304" pitchFamily="18" charset="0"/>
              </a:rPr>
              <a:t>đoàn</a:t>
            </a:r>
            <a:r>
              <a:rPr lang="vi-VN" sz="2400" smtClean="0">
                <a:latin typeface="Times New Roman" panose="02020603050405020304" pitchFamily="18" charset="0"/>
                <a:cs typeface="Times New Roman" panose="02020603050405020304" pitchFamily="18" charset="0"/>
              </a:rPr>
              <a:t>.</a:t>
            </a:r>
            <a:endParaRPr lang="vi-VN" sz="2400">
              <a:latin typeface="Times New Roman" panose="02020603050405020304" pitchFamily="18" charset="0"/>
              <a:cs typeface="Times New Roman" panose="02020603050405020304" pitchFamily="18" charset="0"/>
            </a:endParaRPr>
          </a:p>
        </p:txBody>
      </p:sp>
      <p:sp>
        <p:nvSpPr>
          <p:cNvPr id="22" name="Chevron 21"/>
          <p:cNvSpPr/>
          <p:nvPr/>
        </p:nvSpPr>
        <p:spPr>
          <a:xfrm>
            <a:off x="67248" y="2112579"/>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1.2</a:t>
            </a:r>
            <a:endParaRPr lang="en-US" b="1">
              <a:solidFill>
                <a:schemeClr val="tx1"/>
              </a:solidFill>
              <a:latin typeface="Times New Roman" pitchFamily="18" charset="0"/>
              <a:cs typeface="Times New Roman" pitchFamily="18" charset="0"/>
            </a:endParaRPr>
          </a:p>
        </p:txBody>
      </p:sp>
      <p:sp>
        <p:nvSpPr>
          <p:cNvPr id="23" name="Chevron 22"/>
          <p:cNvSpPr/>
          <p:nvPr/>
        </p:nvSpPr>
        <p:spPr>
          <a:xfrm>
            <a:off x="67249" y="3274095"/>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1.3</a:t>
            </a:r>
            <a:endParaRPr lang="en-US" b="1">
              <a:solidFill>
                <a:schemeClr val="tx1"/>
              </a:solidFill>
              <a:latin typeface="Times New Roman" pitchFamily="18" charset="0"/>
              <a:cs typeface="Times New Roman" pitchFamily="18" charset="0"/>
            </a:endParaRPr>
          </a:p>
        </p:txBody>
      </p:sp>
      <p:sp>
        <p:nvSpPr>
          <p:cNvPr id="24" name="Chevron 23"/>
          <p:cNvSpPr/>
          <p:nvPr/>
        </p:nvSpPr>
        <p:spPr>
          <a:xfrm>
            <a:off x="67249" y="4344423"/>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1.4</a:t>
            </a:r>
            <a:endParaRPr lang="en-US" b="1">
              <a:solidFill>
                <a:schemeClr val="tx1"/>
              </a:solidFill>
              <a:latin typeface="Times New Roman" pitchFamily="18" charset="0"/>
              <a:cs typeface="Times New Roman" pitchFamily="18" charset="0"/>
            </a:endParaRPr>
          </a:p>
        </p:txBody>
      </p:sp>
      <p:sp>
        <p:nvSpPr>
          <p:cNvPr id="25" name="Chevron 24"/>
          <p:cNvSpPr/>
          <p:nvPr/>
        </p:nvSpPr>
        <p:spPr>
          <a:xfrm>
            <a:off x="111854" y="5481388"/>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1.5</a:t>
            </a:r>
            <a:endParaRPr lang="en-US" b="1">
              <a:solidFill>
                <a:schemeClr val="tx1"/>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nodeType="with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par>
                          <p:cTn id="15" fill="hold">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par>
                          <p:cTn id="27" fill="hold">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0" grpId="0" animBg="1"/>
      <p:bldP spid="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xmlns="" id="{58B65148-9CEE-456B-8231-103BACD9C2F6}"/>
              </a:ext>
            </a:extLst>
          </p:cNvPr>
          <p:cNvSpPr/>
          <p:nvPr/>
        </p:nvSpPr>
        <p:spPr>
          <a:xfrm>
            <a:off x="1387367" y="68340"/>
            <a:ext cx="8765626" cy="719936"/>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vi-VN" altLang="en-US" sz="2500" b="1">
                <a:solidFill>
                  <a:srgbClr val="0000FF"/>
                </a:solidFill>
                <a:latin typeface="Times New Roman" panose="02020603050405020304" pitchFamily="18" charset="0"/>
                <a:cs typeface="Times New Roman" panose="02020603050405020304" pitchFamily="18" charset="0"/>
              </a:rPr>
              <a:t>1. Chỉ tiêu thuộc trách nhiệm trực tiếp của tổ chức công đoàn</a:t>
            </a:r>
            <a:endParaRPr lang="en-US" altLang="en-US" sz="2500" b="1">
              <a:solidFill>
                <a:srgbClr val="0000FF"/>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11399" y="1130189"/>
            <a:ext cx="10041594" cy="1061217"/>
            <a:chOff x="111399" y="1130189"/>
            <a:chExt cx="10041594" cy="1061217"/>
          </a:xfrm>
        </p:grpSpPr>
        <p:sp>
          <p:nvSpPr>
            <p:cNvPr id="11" name="Rounded Rectangle 10">
              <a:extLst>
                <a:ext uri="{FF2B5EF4-FFF2-40B4-BE49-F238E27FC236}">
                  <a16:creationId xmlns:a16="http://schemas.microsoft.com/office/drawing/2014/main" xmlns="" id="{654C2080-1ABF-4ED1-837E-19D2CAC1298B}"/>
                </a:ext>
              </a:extLst>
            </p:cNvPr>
            <p:cNvSpPr/>
            <p:nvPr/>
          </p:nvSpPr>
          <p:spPr>
            <a:xfrm>
              <a:off x="1198179" y="1130189"/>
              <a:ext cx="8954814" cy="1061217"/>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400">
                  <a:latin typeface="Times New Roman" panose="02020603050405020304" pitchFamily="18" charset="0"/>
                  <a:cs typeface="Times New Roman" panose="02020603050405020304" pitchFamily="18" charset="0"/>
                </a:rPr>
                <a:t>1.6.  Phấn đấu vận động từ 100% đoàn viên và người lao động tham gia học tập nâng cao trình độ, bồi dưỡng chuyên môn nghiệp vụ, nâng cao kĩ năng sử dụng CNTT, thực hiện chuyển đổi số.</a:t>
              </a:r>
              <a:endParaRPr lang="en-US" sz="2400">
                <a:latin typeface="Times New Roman" panose="02020603050405020304" pitchFamily="18" charset="0"/>
                <a:cs typeface="Times New Roman" panose="02020603050405020304" pitchFamily="18" charset="0"/>
              </a:endParaRPr>
            </a:p>
          </p:txBody>
        </p:sp>
        <p:sp>
          <p:nvSpPr>
            <p:cNvPr id="2" name="Chevron 1"/>
            <p:cNvSpPr/>
            <p:nvPr/>
          </p:nvSpPr>
          <p:spPr>
            <a:xfrm>
              <a:off x="111399" y="1328489"/>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1.6</a:t>
              </a:r>
              <a:endParaRPr lang="en-US" b="1">
                <a:solidFill>
                  <a:schemeClr val="tx1"/>
                </a:solidFill>
                <a:latin typeface="Times New Roman" pitchFamily="18" charset="0"/>
                <a:cs typeface="Times New Roman" pitchFamily="18" charset="0"/>
              </a:endParaRPr>
            </a:p>
          </p:txBody>
        </p:sp>
      </p:grpSp>
      <p:grpSp>
        <p:nvGrpSpPr>
          <p:cNvPr id="5" name="Group 4"/>
          <p:cNvGrpSpPr/>
          <p:nvPr/>
        </p:nvGrpSpPr>
        <p:grpSpPr>
          <a:xfrm>
            <a:off x="111854" y="2599081"/>
            <a:ext cx="10085744" cy="995457"/>
            <a:chOff x="67249" y="3090278"/>
            <a:chExt cx="10085744" cy="995457"/>
          </a:xfrm>
        </p:grpSpPr>
        <p:sp>
          <p:nvSpPr>
            <p:cNvPr id="10" name="Rounded Rectangle 9">
              <a:extLst>
                <a:ext uri="{FF2B5EF4-FFF2-40B4-BE49-F238E27FC236}">
                  <a16:creationId xmlns:a16="http://schemas.microsoft.com/office/drawing/2014/main" xmlns="" id="{76CEE2D7-E017-430B-8FCC-49A2ACA03B00}"/>
                </a:ext>
              </a:extLst>
            </p:cNvPr>
            <p:cNvSpPr/>
            <p:nvPr/>
          </p:nvSpPr>
          <p:spPr>
            <a:xfrm>
              <a:off x="1154028" y="3090278"/>
              <a:ext cx="8998965" cy="995457"/>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vi-VN" sz="2400">
                  <a:latin typeface="Times New Roman" panose="02020603050405020304" pitchFamily="18" charset="0"/>
                  <a:cs typeface="Times New Roman" panose="02020603050405020304" pitchFamily="18" charset="0"/>
                </a:rPr>
                <a:t>1.7. Phấn đấu hàng năm thực hiện hoàn thành và vượt chỉ tiêu vận động NGNLĐ đóng góp cho quỹ Mái ấm Công đoàn và các quỹ xã hội từ thiện khác do cấp phát động. </a:t>
              </a:r>
            </a:p>
          </p:txBody>
        </p:sp>
        <p:sp>
          <p:nvSpPr>
            <p:cNvPr id="23" name="Chevron 22"/>
            <p:cNvSpPr/>
            <p:nvPr/>
          </p:nvSpPr>
          <p:spPr>
            <a:xfrm>
              <a:off x="67249" y="3274095"/>
              <a:ext cx="1086779" cy="491195"/>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1.3</a:t>
              </a:r>
              <a:endParaRPr lang="en-US" b="1">
                <a:solidFill>
                  <a:schemeClr val="tx1"/>
                </a:solidFill>
                <a:latin typeface="Times New Roman" pitchFamily="18" charset="0"/>
                <a:cs typeface="Times New Roman" pitchFamily="18" charset="0"/>
              </a:endParaRPr>
            </a:p>
          </p:txBody>
        </p:sp>
      </p:grpSp>
      <p:grpSp>
        <p:nvGrpSpPr>
          <p:cNvPr id="6" name="Group 5"/>
          <p:cNvGrpSpPr/>
          <p:nvPr/>
        </p:nvGrpSpPr>
        <p:grpSpPr>
          <a:xfrm>
            <a:off x="111854" y="3845286"/>
            <a:ext cx="10085744" cy="1341565"/>
            <a:chOff x="67249" y="4217655"/>
            <a:chExt cx="10085744" cy="855293"/>
          </a:xfrm>
        </p:grpSpPr>
        <p:sp>
          <p:nvSpPr>
            <p:cNvPr id="8" name="Rounded Rectangle 7">
              <a:extLst>
                <a:ext uri="{FF2B5EF4-FFF2-40B4-BE49-F238E27FC236}">
                  <a16:creationId xmlns:a16="http://schemas.microsoft.com/office/drawing/2014/main" xmlns="" id="{76CEE2D7-E017-430B-8FCC-49A2ACA03B00}"/>
                </a:ext>
              </a:extLst>
            </p:cNvPr>
            <p:cNvSpPr/>
            <p:nvPr/>
          </p:nvSpPr>
          <p:spPr>
            <a:xfrm>
              <a:off x="1198178" y="4217655"/>
              <a:ext cx="8954815" cy="855293"/>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vi-VN" sz="2400">
                  <a:latin typeface="Times New Roman" panose="02020603050405020304" pitchFamily="18" charset="0"/>
                  <a:cs typeface="Times New Roman" panose="02020603050405020304" pitchFamily="18" charset="0"/>
                </a:rPr>
                <a:t>1.8. Phấn đấu hàng năm có 100% trở lên Tổ Công đoàn xếp loại: Hoàn thành tốt trở lên, trong đó 30% xếp loại: hoàn thành xuất sắc; Công đoàn trường MN Đặng Cương được LĐLĐ huyện, xếp loại: Hoàn thành XS nhiệm vụ.</a:t>
              </a:r>
            </a:p>
          </p:txBody>
        </p:sp>
        <p:sp>
          <p:nvSpPr>
            <p:cNvPr id="24" name="Chevron 23"/>
            <p:cNvSpPr/>
            <p:nvPr/>
          </p:nvSpPr>
          <p:spPr>
            <a:xfrm>
              <a:off x="67249" y="4494862"/>
              <a:ext cx="1086324" cy="300878"/>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1.4</a:t>
              </a:r>
              <a:endParaRPr lang="en-US" b="1">
                <a:solidFill>
                  <a:schemeClr val="tx1"/>
                </a:solidFill>
                <a:latin typeface="Times New Roman" pitchFamily="18" charset="0"/>
                <a:cs typeface="Times New Roman" pitchFamily="18" charset="0"/>
              </a:endParaRPr>
            </a:p>
          </p:txBody>
        </p:sp>
      </p:grpSp>
      <p:grpSp>
        <p:nvGrpSpPr>
          <p:cNvPr id="9" name="Group 8"/>
          <p:cNvGrpSpPr/>
          <p:nvPr/>
        </p:nvGrpSpPr>
        <p:grpSpPr>
          <a:xfrm>
            <a:off x="156459" y="5580668"/>
            <a:ext cx="10041139" cy="955066"/>
            <a:chOff x="111854" y="5481388"/>
            <a:chExt cx="10041139" cy="675014"/>
          </a:xfrm>
        </p:grpSpPr>
        <p:sp>
          <p:nvSpPr>
            <p:cNvPr id="20" name="Rounded Rectangle 19">
              <a:extLst>
                <a:ext uri="{FF2B5EF4-FFF2-40B4-BE49-F238E27FC236}">
                  <a16:creationId xmlns:a16="http://schemas.microsoft.com/office/drawing/2014/main" xmlns="" id="{76CEE2D7-E017-430B-8FCC-49A2ACA03B00}"/>
                </a:ext>
              </a:extLst>
            </p:cNvPr>
            <p:cNvSpPr/>
            <p:nvPr/>
          </p:nvSpPr>
          <p:spPr>
            <a:xfrm>
              <a:off x="1198633" y="5481388"/>
              <a:ext cx="8954360" cy="675014"/>
            </a:xfrm>
            <a:prstGeom prst="roundRect">
              <a:avLst/>
            </a:prstGeom>
            <a:solidFill>
              <a:srgbClr val="FFCCFF"/>
            </a:solidFill>
          </p:spPr>
          <p:style>
            <a:lnRef idx="1">
              <a:schemeClr val="accent6"/>
            </a:lnRef>
            <a:fillRef idx="2">
              <a:schemeClr val="accent6"/>
            </a:fillRef>
            <a:effectRef idx="1">
              <a:schemeClr val="accent6"/>
            </a:effectRef>
            <a:fontRef idx="minor">
              <a:schemeClr val="dk1"/>
            </a:fontRef>
          </p:style>
          <p:txBody>
            <a:bodyPr anchor="ctr"/>
            <a:lstStyle>
              <a:lvl1pPr indent="446088">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vi-VN" sz="2400" smtClean="0">
                  <a:latin typeface="Times New Roman" panose="02020603050405020304" pitchFamily="18" charset="0"/>
                  <a:cs typeface="Times New Roman" panose="02020603050405020304" pitchFamily="18" charset="0"/>
                </a:rPr>
                <a:t>Phấn </a:t>
              </a:r>
              <a:r>
                <a:rPr lang="vi-VN" sz="2400">
                  <a:latin typeface="Times New Roman" panose="02020603050405020304" pitchFamily="18" charset="0"/>
                  <a:cs typeface="Times New Roman" panose="02020603050405020304" pitchFamily="18" charset="0"/>
                </a:rPr>
                <a:t>đấu hàng năm Công đoàn được nhận bằng khen, giấy khen của LĐLĐ các cấp. 3-5 đ/c được nhận bằng khen, giấy khen các cấp.</a:t>
              </a:r>
            </a:p>
          </p:txBody>
        </p:sp>
        <p:sp>
          <p:nvSpPr>
            <p:cNvPr id="25" name="Chevron 24"/>
            <p:cNvSpPr/>
            <p:nvPr/>
          </p:nvSpPr>
          <p:spPr>
            <a:xfrm>
              <a:off x="111854" y="5662821"/>
              <a:ext cx="1086779" cy="337507"/>
            </a:xfrm>
            <a:prstGeom prst="chevr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Times New Roman" pitchFamily="18" charset="0"/>
                  <a:cs typeface="Times New Roman" pitchFamily="18" charset="0"/>
                </a:rPr>
                <a:t>1.5</a:t>
              </a:r>
              <a:endParaRPr lang="en-US" b="1">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79821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9997</TotalTime>
  <Words>2377</Words>
  <Application>Microsoft Office PowerPoint</Application>
  <PresentationFormat>Custom</PresentationFormat>
  <Paragraphs>92</Paragraphs>
  <Slides>27</Slides>
  <Notes>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MẦM NON TÂY PHONG  CHÀO MỪNG NGÀY HỘI THI GIÁO VIÊN GIỎI CẤP TRƯỜNG</dc:title>
  <dc:creator>Laptopkhanhtran.vn</dc:creator>
  <cp:lastModifiedBy>Admin</cp:lastModifiedBy>
  <cp:revision>613</cp:revision>
  <cp:lastPrinted>2021-11-25T09:19:38Z</cp:lastPrinted>
  <dcterms:created xsi:type="dcterms:W3CDTF">2020-10-31T13:10:10Z</dcterms:created>
  <dcterms:modified xsi:type="dcterms:W3CDTF">2023-02-28T10:09:14Z</dcterms:modified>
</cp:coreProperties>
</file>