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71" r:id="rId9"/>
    <p:sldId id="267" r:id="rId10"/>
    <p:sldId id="268" r:id="rId11"/>
    <p:sldId id="270" r:id="rId12"/>
    <p:sldId id="266" r:id="rId13"/>
    <p:sldId id="264" r:id="rId14"/>
    <p:sldId id="272" r:id="rId15"/>
    <p:sldId id="273" r:id="rId16"/>
    <p:sldId id="265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21A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-132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6F9E-0D47-4B1B-94B4-B5E457556A14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AFE5A-61A0-4F80-BA0C-82C018CA90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24329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6F9E-0D47-4B1B-94B4-B5E457556A14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AFE5A-61A0-4F80-BA0C-82C018CA90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08062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6F9E-0D47-4B1B-94B4-B5E457556A14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AFE5A-61A0-4F80-BA0C-82C018CA90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98833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6F9E-0D47-4B1B-94B4-B5E457556A14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AFE5A-61A0-4F80-BA0C-82C018CA90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50522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6F9E-0D47-4B1B-94B4-B5E457556A14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AFE5A-61A0-4F80-BA0C-82C018CA90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22150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6F9E-0D47-4B1B-94B4-B5E457556A14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AFE5A-61A0-4F80-BA0C-82C018CA90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99786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6F9E-0D47-4B1B-94B4-B5E457556A14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AFE5A-61A0-4F80-BA0C-82C018CA90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83140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6F9E-0D47-4B1B-94B4-B5E457556A14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AFE5A-61A0-4F80-BA0C-82C018CA90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79413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6F9E-0D47-4B1B-94B4-B5E457556A14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AFE5A-61A0-4F80-BA0C-82C018CA90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02107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6F9E-0D47-4B1B-94B4-B5E457556A14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AFE5A-61A0-4F80-BA0C-82C018CA90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24510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6F9E-0D47-4B1B-94B4-B5E457556A14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AFE5A-61A0-4F80-BA0C-82C018CA90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71390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56F9E-0D47-4B1B-94B4-B5E457556A14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AFE5A-61A0-4F80-BA0C-82C018CA90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84996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microsoft.com/office/2007/relationships/media" Target="../media/media4.mp3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microsoft.com/office/2007/relationships/media" Target="../media/media4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9627" y="0"/>
            <a:ext cx="7772400" cy="622208"/>
          </a:xfrm>
        </p:spPr>
        <p:txBody>
          <a:bodyPr>
            <a:norm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MẦM NON LÊ LỢI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9513" y="1461534"/>
            <a:ext cx="896448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>
                <a:gd name="adj" fmla="val 10670137"/>
              </a:avLst>
            </a:prstTxWarp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CHỦ </a:t>
            </a:r>
            <a:r>
              <a:rPr lang="en-US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all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1703" y="1955409"/>
            <a:ext cx="800753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Lĩnh vực: Khám phá khoa học</a:t>
            </a:r>
            <a:endParaRPr lang="en-US" sz="32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 hoạt động</a:t>
            </a:r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Khám phá vòng đời của bướm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 tuổi: 5 – 6 tuổi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01737" y="4966407"/>
            <a:ext cx="3889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Vũ Thị Phượng</a:t>
            </a:r>
            <a:endParaRPr lang="en-US" sz="24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4681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755C1BF2-09E8-618D-CC47-2645AE11BCBD}"/>
              </a:ext>
            </a:extLst>
          </p:cNvPr>
          <p:cNvSpPr/>
          <p:nvPr/>
        </p:nvSpPr>
        <p:spPr>
          <a:xfrm>
            <a:off x="1593273" y="131618"/>
            <a:ext cx="5735782" cy="292331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algn="ctr"/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CA9F4615-AECF-F98B-670B-C06996D9CB23}"/>
              </a:ext>
            </a:extLst>
          </p:cNvPr>
          <p:cNvSpPr/>
          <p:nvPr/>
        </p:nvSpPr>
        <p:spPr>
          <a:xfrm>
            <a:off x="484909" y="5165509"/>
            <a:ext cx="872837" cy="817418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VNI-Avo" pitchFamily="2" charset="0"/>
              </a:rPr>
              <a:t>a</a:t>
            </a:r>
            <a:endParaRPr lang="en-US" b="1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4D0993E9-29C1-CC83-A5E4-8A5094287183}"/>
              </a:ext>
            </a:extLst>
          </p:cNvPr>
          <p:cNvSpPr/>
          <p:nvPr/>
        </p:nvSpPr>
        <p:spPr>
          <a:xfrm>
            <a:off x="5604165" y="5100025"/>
            <a:ext cx="817418" cy="817418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VNI-Avo" pitchFamily="2" charset="0"/>
              </a:rPr>
              <a:t>b</a:t>
            </a:r>
            <a:endParaRPr lang="en-US" b="1" dirty="0">
              <a:solidFill>
                <a:schemeClr val="tx1"/>
              </a:solidFill>
              <a:latin typeface="VNI-Avo" pitchFamily="2" charset="0"/>
            </a:endParaRPr>
          </a:p>
        </p:txBody>
      </p:sp>
      <p:pic>
        <p:nvPicPr>
          <p:cNvPr id="2" name="Picture 8" descr="Vòng Đời Của Bướm - 4 Giai Đoạn Quan Trọng Nhất">
            <a:extLst>
              <a:ext uri="{FF2B5EF4-FFF2-40B4-BE49-F238E27FC236}">
                <a16:creationId xmlns:a16="http://schemas.microsoft.com/office/drawing/2014/main" xmlns="" id="{54005905-96E5-06CF-1195-4718FB8D0F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625" t="69742" r="32810"/>
          <a:stretch/>
        </p:blipFill>
        <p:spPr bwMode="auto">
          <a:xfrm>
            <a:off x="6594664" y="4253345"/>
            <a:ext cx="2106087" cy="172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xmlns="" id="{B6296048-FD42-0B39-1A2B-7D72E06426F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84909" y="2819400"/>
            <a:ext cx="609600" cy="609600"/>
          </a:xfrm>
          <a:prstGeom prst="rect">
            <a:avLst/>
          </a:prstGeom>
        </p:spPr>
      </p:pic>
      <p:pic>
        <p:nvPicPr>
          <p:cNvPr id="10" name="Picture 2" descr="Vòng Đời Của Bướm - 4 Giai Đoạn Quan Trọng Nhất">
            <a:extLst>
              <a:ext uri="{FF2B5EF4-FFF2-40B4-BE49-F238E27FC236}">
                <a16:creationId xmlns:a16="http://schemas.microsoft.com/office/drawing/2014/main" xmlns="" id="{A41C87AF-0D63-6B4D-391D-A3AA21215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103" t="24361" r="73700" b="31889"/>
          <a:stretch/>
        </p:blipFill>
        <p:spPr bwMode="auto">
          <a:xfrm>
            <a:off x="1648640" y="4003125"/>
            <a:ext cx="1551710" cy="1979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9614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6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0602 L -0.15747 -0.4597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51" y="-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755C1BF2-09E8-618D-CC47-2645AE11BCBD}"/>
              </a:ext>
            </a:extLst>
          </p:cNvPr>
          <p:cNvSpPr/>
          <p:nvPr/>
        </p:nvSpPr>
        <p:spPr>
          <a:xfrm>
            <a:off x="1593273" y="173182"/>
            <a:ext cx="5735782" cy="292331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Nhộng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algn="ctr"/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CA9F4615-AECF-F98B-670B-C06996D9CB23}"/>
              </a:ext>
            </a:extLst>
          </p:cNvPr>
          <p:cNvSpPr/>
          <p:nvPr/>
        </p:nvSpPr>
        <p:spPr>
          <a:xfrm>
            <a:off x="484909" y="5165509"/>
            <a:ext cx="872837" cy="817418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VNI-Avo" pitchFamily="2" charset="0"/>
              </a:rPr>
              <a:t>a</a:t>
            </a:r>
            <a:endParaRPr lang="en-US" b="1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4D0993E9-29C1-CC83-A5E4-8A5094287183}"/>
              </a:ext>
            </a:extLst>
          </p:cNvPr>
          <p:cNvSpPr/>
          <p:nvPr/>
        </p:nvSpPr>
        <p:spPr>
          <a:xfrm>
            <a:off x="5063839" y="5100024"/>
            <a:ext cx="817418" cy="817418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VNI-Avo" pitchFamily="2" charset="0"/>
              </a:rPr>
              <a:t>b</a:t>
            </a:r>
            <a:endParaRPr lang="en-US" b="1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9" name="Flowchart: Terminator 8">
            <a:extLst>
              <a:ext uri="{FF2B5EF4-FFF2-40B4-BE49-F238E27FC236}">
                <a16:creationId xmlns:a16="http://schemas.microsoft.com/office/drawing/2014/main" xmlns="" id="{5AACEAEF-C09B-DA26-C1E8-23BC6317CD29}"/>
              </a:ext>
            </a:extLst>
          </p:cNvPr>
          <p:cNvSpPr/>
          <p:nvPr/>
        </p:nvSpPr>
        <p:spPr>
          <a:xfrm>
            <a:off x="1586345" y="5165508"/>
            <a:ext cx="2493818" cy="803563"/>
          </a:xfrm>
          <a:prstGeom prst="flowChartTerminator">
            <a:avLst/>
          </a:prstGeom>
          <a:solidFill>
            <a:srgbClr val="E721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/>
              <a:t>đúng</a:t>
            </a:r>
            <a:endParaRPr lang="en-US" sz="4000" b="1" dirty="0"/>
          </a:p>
        </p:txBody>
      </p:sp>
      <p:sp>
        <p:nvSpPr>
          <p:cNvPr id="10" name="Flowchart: Terminator 9">
            <a:extLst>
              <a:ext uri="{FF2B5EF4-FFF2-40B4-BE49-F238E27FC236}">
                <a16:creationId xmlns:a16="http://schemas.microsoft.com/office/drawing/2014/main" xmlns="" id="{4123D3BA-F383-8B31-3CAF-4EF9A0477D72}"/>
              </a:ext>
            </a:extLst>
          </p:cNvPr>
          <p:cNvSpPr/>
          <p:nvPr/>
        </p:nvSpPr>
        <p:spPr>
          <a:xfrm>
            <a:off x="6082146" y="5169299"/>
            <a:ext cx="2493818" cy="803563"/>
          </a:xfrm>
          <a:prstGeom prst="flowChartTerminator">
            <a:avLst/>
          </a:prstGeom>
          <a:solidFill>
            <a:srgbClr val="E721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/>
              <a:t>sai</a:t>
            </a:r>
            <a:endParaRPr lang="en-US" sz="4000" b="1" dirty="0"/>
          </a:p>
        </p:txBody>
      </p:sp>
      <p:pic>
        <p:nvPicPr>
          <p:cNvPr id="1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xmlns="" id="{1F601B42-C920-42DE-01F1-7A12831AE92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06582" y="59782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0300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60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344 -0.44097 L 0.37344 -0.44097 L 0.20678 -0.35417 C 0.18438 -0.34236 0.16164 -0.33217 0.14011 -0.31782 C 0.13299 -0.31319 0.1257 -0.30879 0.11893 -0.3037 C 0.10573 -0.29398 0.09323 -0.28148 0.08247 -0.26736 C 0.07639 -0.25926 0.07049 -0.25069 0.0658 -0.2412 C 0.05434 -0.21759 0.03768 -0.16991 0.02952 -0.14421 C 0.01632 -0.10278 0.01372 -0.0912 0.00521 -0.04722 C -0.00034 -0.01852 0.00539 -0.03542 -0.00086 -0.01898 C -0.00243 -0.00602 -0.00225 -0.01088 -0.00225 -0.00463 L 0.40382 -0.4331 " pathEditMode="relative" ptsTypes="AAAAAAAAAAAA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5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DD13DD01-1E6D-FA6B-ACE8-1178618189FE}"/>
              </a:ext>
            </a:extLst>
          </p:cNvPr>
          <p:cNvSpPr/>
          <p:nvPr/>
        </p:nvSpPr>
        <p:spPr>
          <a:xfrm>
            <a:off x="1607127" y="477981"/>
            <a:ext cx="5735782" cy="2923310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xmlns="" id="{F06F7F8F-AA5B-3A7B-03CE-42E895FF02C0}"/>
              </a:ext>
            </a:extLst>
          </p:cNvPr>
          <p:cNvSpPr/>
          <p:nvPr/>
        </p:nvSpPr>
        <p:spPr>
          <a:xfrm>
            <a:off x="706582" y="4849090"/>
            <a:ext cx="3117273" cy="831273"/>
          </a:xfrm>
          <a:prstGeom prst="flowChartTerminator">
            <a:avLst/>
          </a:prstGeom>
          <a:solidFill>
            <a:srgbClr val="E721A5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latin typeface="VNI-Avo" pitchFamily="2" charset="0"/>
              </a:rPr>
              <a:t>a</a:t>
            </a:r>
            <a:r>
              <a:rPr lang="en-US" sz="3600" dirty="0"/>
              <a:t>. 2 </a:t>
            </a:r>
            <a:r>
              <a:rPr lang="en-US" sz="3600" dirty="0" err="1"/>
              <a:t>giai</a:t>
            </a:r>
            <a:r>
              <a:rPr lang="en-US" sz="3600" dirty="0"/>
              <a:t> </a:t>
            </a:r>
            <a:r>
              <a:rPr lang="en-US" sz="3600" dirty="0" err="1"/>
              <a:t>đoạn</a:t>
            </a:r>
            <a:endParaRPr lang="en-US" sz="3600" dirty="0"/>
          </a:p>
        </p:txBody>
      </p:sp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xmlns="" id="{FDAFD90C-8EB2-AB51-9AAA-8A54E4CDA332}"/>
              </a:ext>
            </a:extLst>
          </p:cNvPr>
          <p:cNvSpPr/>
          <p:nvPr/>
        </p:nvSpPr>
        <p:spPr>
          <a:xfrm>
            <a:off x="5153890" y="4849089"/>
            <a:ext cx="3117273" cy="831273"/>
          </a:xfrm>
          <a:prstGeom prst="flowChartTerminator">
            <a:avLst/>
          </a:prstGeom>
          <a:solidFill>
            <a:srgbClr val="E721A5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latin typeface="VNI-Avo" pitchFamily="2" charset="0"/>
              </a:rPr>
              <a:t>b</a:t>
            </a:r>
            <a:r>
              <a:rPr lang="en-US" sz="3600" dirty="0"/>
              <a:t>. 4 </a:t>
            </a:r>
            <a:r>
              <a:rPr lang="en-US" sz="3600" dirty="0" err="1"/>
              <a:t>giai</a:t>
            </a:r>
            <a:r>
              <a:rPr lang="en-US" sz="3600" dirty="0"/>
              <a:t> </a:t>
            </a:r>
            <a:r>
              <a:rPr lang="en-US" sz="3600" dirty="0" err="1"/>
              <a:t>đoạn</a:t>
            </a:r>
            <a:endParaRPr lang="en-US" sz="3600" dirty="0"/>
          </a:p>
        </p:txBody>
      </p:sp>
      <p:pic>
        <p:nvPicPr>
          <p:cNvPr id="8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xmlns="" id="{5056809E-9BFD-94F7-560A-C9EB8B8023F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06582" y="59782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8712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022E-16 L -0.21979 -0.3157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90" y="-1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948C64-D374-5ECD-65BE-EF997ECC2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74727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 CHƠI</a:t>
            </a:r>
            <a:r>
              <a:rPr lang="en-US" sz="4800" b="1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n-US" sz="4800" b="1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4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“CÙNG NHAU TRANH TÀI”</a:t>
            </a:r>
            <a:endParaRPr lang="en-US" sz="9600" dirty="0">
              <a:solidFill>
                <a:srgbClr val="00B050"/>
              </a:solidFill>
            </a:endParaRPr>
          </a:p>
        </p:txBody>
      </p:sp>
      <p:pic>
        <p:nvPicPr>
          <p:cNvPr id="4" name="NHẠC TỨNG TƯNG TỨNG TƯNG">
            <a:hlinkClick r:id="" action="ppaction://media"/>
            <a:extLst>
              <a:ext uri="{FF2B5EF4-FFF2-40B4-BE49-F238E27FC236}">
                <a16:creationId xmlns:a16="http://schemas.microsoft.com/office/drawing/2014/main" xmlns="" id="{F3F88100-0A5B-81E9-9220-1AA2F7A42E1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>
                  <p14:trim st="1802" end="5511.9375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078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Bell - Mưa Hè - Karaoke">
            <a:hlinkClick r:id="" action="ppaction://media"/>
            <a:extLst>
              <a:ext uri="{FF2B5EF4-FFF2-40B4-BE49-F238E27FC236}">
                <a16:creationId xmlns:a16="http://schemas.microsoft.com/office/drawing/2014/main" xmlns="" id="{C6BB44A2-322A-503D-0FA4-A7C1BE024E91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>
                  <p14:trim st="26601" end="6215.9375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962400" y="5410200"/>
            <a:ext cx="609600" cy="60960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50B064B1-5E01-9060-D590-3D01DE4EC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74727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 CHƠI</a:t>
            </a:r>
            <a:r>
              <a:rPr lang="en-US" sz="4800" b="1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n-US" sz="4800" b="1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4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“CÙNG NHAU TRANH TÀI”</a:t>
            </a:r>
            <a:endParaRPr lang="en-US" sz="9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9097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E6A6D4-069D-AB6A-8F06-04F8E854B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EB2445C-C763-92D1-8F8B-74F02EC4DC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571746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E76ACC2-2362-AEA1-12CE-64949A2A000B}"/>
              </a:ext>
            </a:extLst>
          </p:cNvPr>
          <p:cNvSpPr txBox="1"/>
          <p:nvPr/>
        </p:nvSpPr>
        <p:spPr>
          <a:xfrm>
            <a:off x="2438400" y="2202873"/>
            <a:ext cx="54309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 </a:t>
            </a:r>
          </a:p>
        </p:txBody>
      </p:sp>
      <p:pic>
        <p:nvPicPr>
          <p:cNvPr id="5" name="Kìa Con Bướm Vàng - Nhạc Thiếu Nhi">
            <a:hlinkClick r:id="" action="ppaction://media"/>
            <a:extLst>
              <a:ext uri="{FF2B5EF4-FFF2-40B4-BE49-F238E27FC236}">
                <a16:creationId xmlns:a16="http://schemas.microsoft.com/office/drawing/2014/main" xmlns="" id="{6A9ACC85-BEA1-687F-5C62-69A497AAC7B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>
                  <p14:trim st="13000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087091" y="43156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73594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9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B1C46CF-862D-2F97-0D3A-76CBF42506BF}"/>
              </a:ext>
            </a:extLst>
          </p:cNvPr>
          <p:cNvSpPr txBox="1"/>
          <p:nvPr/>
        </p:nvSpPr>
        <p:spPr>
          <a:xfrm>
            <a:off x="1586345" y="1149928"/>
            <a:ext cx="59713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</a:t>
            </a:r>
          </a:p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“CON MUỖI”</a:t>
            </a:r>
          </a:p>
        </p:txBody>
      </p:sp>
      <p:pic>
        <p:nvPicPr>
          <p:cNvPr id="6" name="NHẠC TỨNG TƯNG TỨNG TƯNG">
            <a:hlinkClick r:id="" action="ppaction://media"/>
            <a:extLst>
              <a:ext uri="{FF2B5EF4-FFF2-40B4-BE49-F238E27FC236}">
                <a16:creationId xmlns:a16="http://schemas.microsoft.com/office/drawing/2014/main" xmlns="" id="{91AA41D4-ED87-1456-ECCA-6F5A0FC3728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>
                  <p14:trim st="1802" end="5511.9375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23298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472609-3FC1-5C97-14E0-CFB52EC60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667452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 SÁT VÀ TÌM HIỂU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 PHÁT TRIỂN CỦA BƯỚM</a:t>
            </a:r>
            <a:endParaRPr lang="en-US" sz="8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2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C251D28-6B30-EADE-DD74-66DA3CA7AA5E}"/>
              </a:ext>
            </a:extLst>
          </p:cNvPr>
          <p:cNvSpPr txBox="1"/>
          <p:nvPr/>
        </p:nvSpPr>
        <p:spPr>
          <a:xfrm>
            <a:off x="1101436" y="381513"/>
            <a:ext cx="6941127" cy="76944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 ĐỜI CỦA BƯỚM</a:t>
            </a:r>
          </a:p>
        </p:txBody>
      </p:sp>
      <p:pic>
        <p:nvPicPr>
          <p:cNvPr id="5" name="Vòng đời của bướm">
            <a:hlinkClick r:id="" action="ppaction://media"/>
            <a:extLst>
              <a:ext uri="{FF2B5EF4-FFF2-40B4-BE49-F238E27FC236}">
                <a16:creationId xmlns:a16="http://schemas.microsoft.com/office/drawing/2014/main" xmlns="" id="{1DA4D9D5-C242-E11A-4E14-7CBA39E4E91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568" y="1323108"/>
            <a:ext cx="8836863" cy="496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574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9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CC01662-3577-82D7-7A27-95BB20DC082D}"/>
              </a:ext>
            </a:extLst>
          </p:cNvPr>
          <p:cNvSpPr txBox="1"/>
          <p:nvPr/>
        </p:nvSpPr>
        <p:spPr>
          <a:xfrm>
            <a:off x="1101436" y="270676"/>
            <a:ext cx="6941127" cy="76944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 ĐỜI CỦA BƯỚM</a:t>
            </a:r>
          </a:p>
        </p:txBody>
      </p:sp>
      <p:pic>
        <p:nvPicPr>
          <p:cNvPr id="1026" name="Picture 2" descr="Vòng Đời Của Bướm - 4 Giai Đoạn Quan Trọng Nhất">
            <a:extLst>
              <a:ext uri="{FF2B5EF4-FFF2-40B4-BE49-F238E27FC236}">
                <a16:creationId xmlns:a16="http://schemas.microsoft.com/office/drawing/2014/main" xmlns="" id="{B37947E0-B811-417E-B705-BAE7327C1C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103" t="24361" r="73700" b="31889"/>
          <a:stretch/>
        </p:blipFill>
        <p:spPr bwMode="auto">
          <a:xfrm>
            <a:off x="706581" y="2841580"/>
            <a:ext cx="1551710" cy="1979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òng Đời Của Bướm - 4 Giai Đoạn Quan Trọng Nhất">
            <a:extLst>
              <a:ext uri="{FF2B5EF4-FFF2-40B4-BE49-F238E27FC236}">
                <a16:creationId xmlns:a16="http://schemas.microsoft.com/office/drawing/2014/main" xmlns="" id="{C9745AA5-0169-3E2C-FAF8-960929BC13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760" t="-707" r="38099" b="67131"/>
          <a:stretch/>
        </p:blipFill>
        <p:spPr bwMode="auto">
          <a:xfrm>
            <a:off x="3422069" y="1111815"/>
            <a:ext cx="1912026" cy="151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òng Đời Của Bướm - 4 Giai Đoạn Quan Trọng Nhất">
            <a:extLst>
              <a:ext uri="{FF2B5EF4-FFF2-40B4-BE49-F238E27FC236}">
                <a16:creationId xmlns:a16="http://schemas.microsoft.com/office/drawing/2014/main" xmlns="" id="{76DDBF86-4223-DA1A-1B26-776C3A86E4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716" t="36869" r="7025" b="24747"/>
          <a:stretch/>
        </p:blipFill>
        <p:spPr bwMode="auto">
          <a:xfrm>
            <a:off x="6393874" y="2841580"/>
            <a:ext cx="2043545" cy="192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òng Đời Của Bướm - 4 Giai Đoạn Quan Trọng Nhất">
            <a:extLst>
              <a:ext uri="{FF2B5EF4-FFF2-40B4-BE49-F238E27FC236}">
                <a16:creationId xmlns:a16="http://schemas.microsoft.com/office/drawing/2014/main" xmlns="" id="{61BE6973-D167-451A-6D43-40C4214FAA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625" t="69742" r="32810"/>
          <a:stretch/>
        </p:blipFill>
        <p:spPr bwMode="auto">
          <a:xfrm>
            <a:off x="3283334" y="5055440"/>
            <a:ext cx="2106087" cy="135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xmlns="" id="{D0E062C2-382B-3683-F18B-11C14BB7CFF5}"/>
              </a:ext>
            </a:extLst>
          </p:cNvPr>
          <p:cNvSpPr/>
          <p:nvPr/>
        </p:nvSpPr>
        <p:spPr>
          <a:xfrm rot="20177075">
            <a:off x="1829291" y="2148554"/>
            <a:ext cx="1478879" cy="187005"/>
          </a:xfrm>
          <a:prstGeom prst="rightArrow">
            <a:avLst/>
          </a:prstGeom>
          <a:solidFill>
            <a:srgbClr val="E721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xmlns="" id="{CF33216C-72EB-BF16-53EB-79A013482AD0}"/>
              </a:ext>
            </a:extLst>
          </p:cNvPr>
          <p:cNvSpPr/>
          <p:nvPr/>
        </p:nvSpPr>
        <p:spPr>
          <a:xfrm rot="1919612">
            <a:off x="5422195" y="2186828"/>
            <a:ext cx="1478879" cy="232826"/>
          </a:xfrm>
          <a:prstGeom prst="rightArrow">
            <a:avLst/>
          </a:prstGeom>
          <a:solidFill>
            <a:srgbClr val="E721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xmlns="" id="{4185E920-6679-296C-5D7A-C8E60F9F609E}"/>
              </a:ext>
            </a:extLst>
          </p:cNvPr>
          <p:cNvSpPr/>
          <p:nvPr/>
        </p:nvSpPr>
        <p:spPr>
          <a:xfrm rot="9165596">
            <a:off x="5492601" y="5176899"/>
            <a:ext cx="1478879" cy="232826"/>
          </a:xfrm>
          <a:prstGeom prst="rightArrow">
            <a:avLst/>
          </a:prstGeom>
          <a:solidFill>
            <a:srgbClr val="E721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xmlns="" id="{54583B94-1645-4618-473F-A687874BC651}"/>
              </a:ext>
            </a:extLst>
          </p:cNvPr>
          <p:cNvSpPr/>
          <p:nvPr/>
        </p:nvSpPr>
        <p:spPr>
          <a:xfrm rot="12707838">
            <a:off x="1788140" y="5223503"/>
            <a:ext cx="1478879" cy="232826"/>
          </a:xfrm>
          <a:prstGeom prst="rightArrow">
            <a:avLst/>
          </a:prstGeom>
          <a:solidFill>
            <a:srgbClr val="E721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28721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FA7716-096B-F773-52F7-C98D10FB7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307" y="226581"/>
            <a:ext cx="6797386" cy="590838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SỐ LOÀI BƯỚM THƯỜNG GẶP</a:t>
            </a:r>
          </a:p>
        </p:txBody>
      </p:sp>
      <p:pic>
        <p:nvPicPr>
          <p:cNvPr id="2050" name="Picture 2" descr="Welcome to Viet Nam Creatures Website">
            <a:extLst>
              <a:ext uri="{FF2B5EF4-FFF2-40B4-BE49-F238E27FC236}">
                <a16:creationId xmlns:a16="http://schemas.microsoft.com/office/drawing/2014/main" xmlns="" id="{C8CE324A-E4F6-D0D3-F552-54C83C779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3500" y="1017973"/>
            <a:ext cx="3451081" cy="227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B58C30C-B6FC-6F3F-5998-CD810E729D4C}"/>
              </a:ext>
            </a:extLst>
          </p:cNvPr>
          <p:cNvSpPr txBox="1"/>
          <p:nvPr/>
        </p:nvSpPr>
        <p:spPr>
          <a:xfrm>
            <a:off x="983022" y="3296989"/>
            <a:ext cx="20920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vằn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Bướm Đốm xanh nền đen (Tirumala septentrionis) | TÊN: Bướm Đ… | Flickr">
            <a:extLst>
              <a:ext uri="{FF2B5EF4-FFF2-40B4-BE49-F238E27FC236}">
                <a16:creationId xmlns:a16="http://schemas.microsoft.com/office/drawing/2014/main" xmlns="" id="{95622791-07D5-EBDF-68FF-6BE7569CD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9818" y="1017973"/>
            <a:ext cx="3588978" cy="227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34D564D-1A8D-DF8A-28A4-269B84321208}"/>
              </a:ext>
            </a:extLst>
          </p:cNvPr>
          <p:cNvSpPr txBox="1"/>
          <p:nvPr/>
        </p:nvSpPr>
        <p:spPr>
          <a:xfrm>
            <a:off x="5878657" y="3296989"/>
            <a:ext cx="20920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đóm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4" name="Picture 6" descr="Hơn 3 ảnh Con Bướm và Hiệp Sĩ Bướm miễn phí - Pixabay">
            <a:extLst>
              <a:ext uri="{FF2B5EF4-FFF2-40B4-BE49-F238E27FC236}">
                <a16:creationId xmlns:a16="http://schemas.microsoft.com/office/drawing/2014/main" xmlns="" id="{41F3455E-EFFB-25CF-FCA2-947A28BF23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962" t="19209" r="6986" b="10417"/>
          <a:stretch/>
        </p:blipFill>
        <p:spPr bwMode="auto">
          <a:xfrm>
            <a:off x="343060" y="3697099"/>
            <a:ext cx="3411522" cy="233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8921A47-9E8F-5496-F62A-7F37E814F88E}"/>
              </a:ext>
            </a:extLst>
          </p:cNvPr>
          <p:cNvSpPr txBox="1"/>
          <p:nvPr/>
        </p:nvSpPr>
        <p:spPr>
          <a:xfrm>
            <a:off x="1173307" y="6151438"/>
            <a:ext cx="20920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6" name="Picture 8" descr="Ảnh Con Bướm Đẹp, Dễ Thương, Sinh Động Nhất 2022">
            <a:extLst>
              <a:ext uri="{FF2B5EF4-FFF2-40B4-BE49-F238E27FC236}">
                <a16:creationId xmlns:a16="http://schemas.microsoft.com/office/drawing/2014/main" xmlns="" id="{A8994177-9591-4B20-4434-AAF2F2A60C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832" t="14886" r="7905" b="7318"/>
          <a:stretch/>
        </p:blipFill>
        <p:spPr bwMode="auto">
          <a:xfrm>
            <a:off x="4779818" y="3682591"/>
            <a:ext cx="3588978" cy="234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D2CEDAA-E8E0-317E-609E-D88EBC33545D}"/>
              </a:ext>
            </a:extLst>
          </p:cNvPr>
          <p:cNvSpPr txBox="1"/>
          <p:nvPr/>
        </p:nvSpPr>
        <p:spPr>
          <a:xfrm>
            <a:off x="5703743" y="6149786"/>
            <a:ext cx="20920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12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5CF1BB-08EC-CC17-3CDD-EBB3EF64F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507" y="1452274"/>
            <a:ext cx="8168986" cy="167885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i="1" dirty="0">
                <a:solidFill>
                  <a:srgbClr val="E721A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 CHƠI:</a:t>
            </a:r>
            <a:br>
              <a:rPr lang="en-US" sz="4800" b="1" i="1" dirty="0">
                <a:solidFill>
                  <a:srgbClr val="E721A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4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“ BÉ NÀO THÔNG MINH HƠN”</a:t>
            </a:r>
            <a:endParaRPr lang="en-US" sz="9600" dirty="0">
              <a:solidFill>
                <a:srgbClr val="FF0000"/>
              </a:solidFill>
            </a:endParaRPr>
          </a:p>
        </p:txBody>
      </p:sp>
      <p:pic>
        <p:nvPicPr>
          <p:cNvPr id="5" name="NHẠC TỨNG TƯNG TỨNG TƯNG">
            <a:hlinkClick r:id="" action="ppaction://media"/>
            <a:extLst>
              <a:ext uri="{FF2B5EF4-FFF2-40B4-BE49-F238E27FC236}">
                <a16:creationId xmlns:a16="http://schemas.microsoft.com/office/drawing/2014/main" xmlns="" id="{7F355D55-6856-1F12-B4DF-3994E955C52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>
                  <p14:trim st="1802" end="5511.9375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0833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4AD84C-162C-09EF-BD99-97E8312AA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e Bell - Mưa Hè - Karaoke">
            <a:hlinkClick r:id="" action="ppaction://media"/>
            <a:extLst>
              <a:ext uri="{FF2B5EF4-FFF2-40B4-BE49-F238E27FC236}">
                <a16:creationId xmlns:a16="http://schemas.microsoft.com/office/drawing/2014/main" xmlns="" id="{864BAA09-94A7-8C43-1BD3-9550AD03B834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>
                  <p14:trim st="26601" end="6215.9375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69570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xmlns="" val="215683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755C1BF2-09E8-618D-CC47-2645AE11BCBD}"/>
              </a:ext>
            </a:extLst>
          </p:cNvPr>
          <p:cNvSpPr/>
          <p:nvPr/>
        </p:nvSpPr>
        <p:spPr>
          <a:xfrm>
            <a:off x="1593273" y="131618"/>
            <a:ext cx="5735782" cy="292331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algn="ctr"/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CA9F4615-AECF-F98B-670B-C06996D9CB23}"/>
              </a:ext>
            </a:extLst>
          </p:cNvPr>
          <p:cNvSpPr/>
          <p:nvPr/>
        </p:nvSpPr>
        <p:spPr>
          <a:xfrm>
            <a:off x="484909" y="5165509"/>
            <a:ext cx="872837" cy="817418"/>
          </a:xfrm>
          <a:prstGeom prst="ellipse">
            <a:avLst/>
          </a:prstGeom>
          <a:solidFill>
            <a:srgbClr val="E721A5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VNI-Avo" pitchFamily="2" charset="0"/>
              </a:rPr>
              <a:t>a</a:t>
            </a:r>
            <a:endParaRPr lang="en-US" b="1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4D0993E9-29C1-CC83-A5E4-8A5094287183}"/>
              </a:ext>
            </a:extLst>
          </p:cNvPr>
          <p:cNvSpPr/>
          <p:nvPr/>
        </p:nvSpPr>
        <p:spPr>
          <a:xfrm>
            <a:off x="5604165" y="5100025"/>
            <a:ext cx="817418" cy="817418"/>
          </a:xfrm>
          <a:prstGeom prst="ellipse">
            <a:avLst/>
          </a:prstGeom>
          <a:solidFill>
            <a:srgbClr val="E721A5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VNI-Avo" pitchFamily="2" charset="0"/>
              </a:rPr>
              <a:t>b</a:t>
            </a:r>
            <a:endParaRPr lang="en-US" b="1" dirty="0">
              <a:solidFill>
                <a:schemeClr val="tx1"/>
              </a:solidFill>
              <a:latin typeface="VNI-Avo" pitchFamily="2" charset="0"/>
            </a:endParaRPr>
          </a:p>
        </p:txBody>
      </p:sp>
      <p:pic>
        <p:nvPicPr>
          <p:cNvPr id="7" name="Picture 6" descr="Vòng Đời Của Bướm - 4 Giai Đoạn Quan Trọng Nhất">
            <a:extLst>
              <a:ext uri="{FF2B5EF4-FFF2-40B4-BE49-F238E27FC236}">
                <a16:creationId xmlns:a16="http://schemas.microsoft.com/office/drawing/2014/main" xmlns="" id="{4E5DB2B3-FD14-3132-72A3-4F6B5DBD35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716" t="36869" r="7025" b="24747"/>
          <a:stretch/>
        </p:blipFill>
        <p:spPr bwMode="auto">
          <a:xfrm>
            <a:off x="1496292" y="4060780"/>
            <a:ext cx="2043545" cy="192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Vòng Đời Của Bướm - 4 Giai Đoạn Quan Trọng Nhất">
            <a:extLst>
              <a:ext uri="{FF2B5EF4-FFF2-40B4-BE49-F238E27FC236}">
                <a16:creationId xmlns:a16="http://schemas.microsoft.com/office/drawing/2014/main" xmlns="" id="{530D6598-78FA-F44C-1C50-E344C163A6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760" t="-707" r="38099" b="67131"/>
          <a:stretch/>
        </p:blipFill>
        <p:spPr bwMode="auto">
          <a:xfrm>
            <a:off x="6691695" y="4060781"/>
            <a:ext cx="1912026" cy="185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xmlns="" id="{8531444B-1D24-2D86-84CB-CB4606CF576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84909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9223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6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L -0.19306 -0.4678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53" y="-2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720</TotalTime>
  <Words>144</Words>
  <Application>Microsoft Office PowerPoint</Application>
  <PresentationFormat>On-screen Show (4:3)</PresentationFormat>
  <Paragraphs>35</Paragraphs>
  <Slides>16</Slides>
  <Notes>0</Notes>
  <HiddenSlides>0</HiddenSlides>
  <MMClips>11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TRƯỜNG MẦM NON LÊ LỢI</vt:lpstr>
      <vt:lpstr>Slide 2</vt:lpstr>
      <vt:lpstr>QUAN SÁT VÀ TÌM HIỂU SỰ PHÁT TRIỂN CỦA BƯỚM</vt:lpstr>
      <vt:lpstr>Slide 4</vt:lpstr>
      <vt:lpstr>Slide 5</vt:lpstr>
      <vt:lpstr>MỘT SỐ LOÀI BƯỚM THƯỜNG GẶP</vt:lpstr>
      <vt:lpstr>TRÒ CHƠI: “ BÉ NÀO THÔNG MINH HƠN”</vt:lpstr>
      <vt:lpstr>Slide 8</vt:lpstr>
      <vt:lpstr>Slide 9</vt:lpstr>
      <vt:lpstr>Slide 10</vt:lpstr>
      <vt:lpstr>Slide 11</vt:lpstr>
      <vt:lpstr>Slide 12</vt:lpstr>
      <vt:lpstr>TRÒ CHƠI “CÙNG NHAU TRANH TÀI”</vt:lpstr>
      <vt:lpstr>TRÒ CHƠI “CÙNG NHAU TRANH TÀI”</vt:lpstr>
      <vt:lpstr>Slide 15</vt:lpstr>
      <vt:lpstr>Slide 16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TRƯỜNG MGCL HOA PHƯỢNG ĐỎ</dc:title>
  <dc:creator>user</dc:creator>
  <cp:lastModifiedBy>A</cp:lastModifiedBy>
  <cp:revision>5</cp:revision>
  <dcterms:created xsi:type="dcterms:W3CDTF">2023-02-25T02:56:25Z</dcterms:created>
  <dcterms:modified xsi:type="dcterms:W3CDTF">2023-09-19T09:07:18Z</dcterms:modified>
</cp:coreProperties>
</file>