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notesMasterIdLst>
    <p:notesMasterId r:id="rId22"/>
  </p:notesMasterIdLst>
  <p:sldIdLst>
    <p:sldId id="258" r:id="rId2"/>
    <p:sldId id="433" r:id="rId3"/>
    <p:sldId id="472" r:id="rId4"/>
    <p:sldId id="473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89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 PC" initials="MP" lastIdx="1" clrIdx="0">
    <p:extLst>
      <p:ext uri="{19B8F6BF-5375-455C-9EA6-DF929625EA0E}">
        <p15:presenceInfo xmlns:p15="http://schemas.microsoft.com/office/powerpoint/2012/main" xmlns="" userId="My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0000FF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60" autoAdjust="0"/>
  </p:normalViewPr>
  <p:slideViewPr>
    <p:cSldViewPr>
      <p:cViewPr varScale="1">
        <p:scale>
          <a:sx n="40" d="100"/>
          <a:sy n="40" d="100"/>
        </p:scale>
        <p:origin x="-13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9T11:37:42.128" idx="1">
    <p:pos x="1791" y="1926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27214-ECAE-4132-A5DE-BFDE27507DF1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A2CB3-D75E-4737-AE30-E5DAEA544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556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164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853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463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8340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2739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938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988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337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601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44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630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061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985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996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134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186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39203"/>
            <a:ext cx="8458200" cy="83819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200" b="1" dirty="0" smtClean="0">
                <a:solidFill>
                  <a:schemeClr val="tx1"/>
                </a:solidFill>
              </a:rPr>
              <a:t>TRƯỜNG MẦM NON NHI ĐỨC</a:t>
            </a:r>
            <a:endParaRPr lang="vi-VN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nl-NL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41694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FF0000"/>
                </a:solidFill>
              </a:rPr>
              <a:t>BỒI DƯỠNG CHUYÊN MÔN NGHIỆP VỤ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114800"/>
            <a:ext cx="8991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>
                <a:solidFill>
                  <a:srgbClr val="0000CC"/>
                </a:solidFill>
              </a:rPr>
              <a:t>DẠY </a:t>
            </a:r>
            <a:r>
              <a:rPr lang="en-US" sz="2900" b="1" dirty="0" smtClean="0">
                <a:solidFill>
                  <a:srgbClr val="0000CC"/>
                </a:solidFill>
              </a:rPr>
              <a:t>HỌC</a:t>
            </a:r>
          </a:p>
          <a:p>
            <a:pPr algn="ctr"/>
            <a:r>
              <a:rPr lang="en-US" sz="2900" b="1" dirty="0" smtClean="0">
                <a:solidFill>
                  <a:srgbClr val="0000CC"/>
                </a:solidFill>
              </a:rPr>
              <a:t> </a:t>
            </a:r>
            <a:r>
              <a:rPr lang="en-US" sz="2900" b="1" dirty="0">
                <a:solidFill>
                  <a:srgbClr val="0000CC"/>
                </a:solidFill>
              </a:rPr>
              <a:t>DỰ </a:t>
            </a:r>
            <a:r>
              <a:rPr lang="en-US" sz="2900" b="1">
                <a:solidFill>
                  <a:srgbClr val="0000CC"/>
                </a:solidFill>
              </a:rPr>
              <a:t>ÁN </a:t>
            </a:r>
            <a:r>
              <a:rPr lang="en-US" sz="2900" b="1" smtClean="0">
                <a:solidFill>
                  <a:srgbClr val="0000CC"/>
                </a:solidFill>
              </a:rPr>
              <a:t>STEAM TRONG </a:t>
            </a:r>
            <a:r>
              <a:rPr lang="en-US" sz="2900" b="1" dirty="0">
                <a:solidFill>
                  <a:srgbClr val="0000CC"/>
                </a:solidFill>
              </a:rPr>
              <a:t>GIÁO DỤC MẦM NON</a:t>
            </a:r>
            <a:endParaRPr lang="en-US" sz="2900" dirty="0">
              <a:solidFill>
                <a:srgbClr val="0000CC"/>
              </a:solidFill>
            </a:endParaRPr>
          </a:p>
          <a:p>
            <a:pPr algn="ctr"/>
            <a:endParaRPr lang="vi-V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319570"/>
            <a:ext cx="838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sz="2600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0844" y="6119808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>
                <a:solidFill>
                  <a:srgbClr val="0000CC"/>
                </a:solidFill>
              </a:rPr>
              <a:t>HẢI PHÒNG, </a:t>
            </a:r>
            <a:r>
              <a:rPr lang="en-US" b="1" dirty="0">
                <a:solidFill>
                  <a:srgbClr val="0000CC"/>
                </a:solidFill>
              </a:rPr>
              <a:t>2022 -</a:t>
            </a:r>
            <a:endParaRPr lang="vi-VN" b="1" dirty="0">
              <a:solidFill>
                <a:srgbClr val="0000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179615" y="734290"/>
            <a:ext cx="25823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WordArt 7"/>
          <p:cNvSpPr>
            <a:spLocks noTextEdit="1"/>
          </p:cNvSpPr>
          <p:nvPr/>
        </p:nvSpPr>
        <p:spPr>
          <a:xfrm>
            <a:off x="152400" y="2408292"/>
            <a:ext cx="8763000" cy="15541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9"/>
              </a:avLst>
            </a:prstTxWarp>
            <a:normAutofit/>
          </a:bodyPr>
          <a:lstStyle/>
          <a:p>
            <a:pPr algn="ctr"/>
            <a:r>
              <a:rPr lang="en-US" sz="36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 CÁC PHƯƠNG PHÁP GIÁO DỤC STEAM </a:t>
            </a:r>
          </a:p>
          <a:p>
            <a:pPr algn="ctr"/>
            <a:r>
              <a:rPr lang="en-US" sz="36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 TỔ CHỨC CÁC HOẠT ĐỘNG MẦM NON</a:t>
            </a:r>
            <a:endParaRPr lang="en-US" sz="36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408709" y="9097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1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CÁC BƯỚC THỰC HIỆN DỰ ÁN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6200" y="1371600"/>
            <a:ext cx="8476642" cy="68066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796" y="1468575"/>
            <a:ext cx="815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3300"/>
                </a:solidFill>
              </a:rPr>
              <a:t>1. </a:t>
            </a:r>
            <a:r>
              <a:rPr lang="en-US" sz="2400" b="1" dirty="0" err="1" smtClean="0">
                <a:solidFill>
                  <a:srgbClr val="FF3300"/>
                </a:solidFill>
              </a:rPr>
              <a:t>Mở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dự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án</a:t>
            </a:r>
            <a:r>
              <a:rPr lang="en-US" sz="2400" b="1" dirty="0">
                <a:solidFill>
                  <a:srgbClr val="FF3300"/>
                </a:solidFill>
              </a:rPr>
              <a:t>: </a:t>
            </a:r>
            <a:endParaRPr lang="en-US" sz="2400" dirty="0">
              <a:solidFill>
                <a:srgbClr val="FF33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6358" y="2729346"/>
            <a:ext cx="8476642" cy="359525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552" y="3484429"/>
            <a:ext cx="8153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u="sng" dirty="0" smtClean="0">
                <a:solidFill>
                  <a:srgbClr val="0000CC"/>
                </a:solidFill>
              </a:rPr>
              <a:t>1.3. </a:t>
            </a:r>
            <a:r>
              <a:rPr lang="en-US" sz="2400" b="1" u="sng" dirty="0" err="1" smtClean="0">
                <a:solidFill>
                  <a:srgbClr val="0000CC"/>
                </a:solidFill>
              </a:rPr>
              <a:t>Xác</a:t>
            </a:r>
            <a:r>
              <a:rPr lang="en-US" sz="2400" b="1" u="sng" dirty="0" smtClean="0">
                <a:solidFill>
                  <a:srgbClr val="0000CC"/>
                </a:solidFill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</a:rPr>
              <a:t>định</a:t>
            </a:r>
            <a:r>
              <a:rPr lang="en-US" sz="2400" b="1" u="sng" dirty="0">
                <a:solidFill>
                  <a:srgbClr val="0000CC"/>
                </a:solidFill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</a:rPr>
              <a:t>mạng</a:t>
            </a:r>
            <a:r>
              <a:rPr lang="en-US" sz="2400" b="1" u="sng" dirty="0">
                <a:solidFill>
                  <a:srgbClr val="0000CC"/>
                </a:solidFill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</a:rPr>
              <a:t>nội</a:t>
            </a:r>
            <a:r>
              <a:rPr lang="en-US" sz="2400" b="1" u="sng" dirty="0">
                <a:solidFill>
                  <a:srgbClr val="0000CC"/>
                </a:solidFill>
              </a:rPr>
              <a:t> dung </a:t>
            </a:r>
            <a:r>
              <a:rPr lang="en-US" sz="2400" b="1" u="sng" dirty="0" err="1">
                <a:solidFill>
                  <a:srgbClr val="0000CC"/>
                </a:solidFill>
              </a:rPr>
              <a:t>của</a:t>
            </a:r>
            <a:r>
              <a:rPr lang="en-US" sz="2400" b="1" u="sng" dirty="0">
                <a:solidFill>
                  <a:srgbClr val="0000CC"/>
                </a:solidFill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</a:rPr>
              <a:t>dự</a:t>
            </a:r>
            <a:r>
              <a:rPr lang="en-US" sz="2400" b="1" u="sng" dirty="0">
                <a:solidFill>
                  <a:srgbClr val="0000CC"/>
                </a:solidFill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</a:rPr>
              <a:t>án</a:t>
            </a:r>
            <a:r>
              <a:rPr lang="en-US" sz="2400" b="1" u="sng" dirty="0">
                <a:solidFill>
                  <a:srgbClr val="0000CC"/>
                </a:solidFill>
              </a:rPr>
              <a:t>: </a:t>
            </a:r>
            <a:endParaRPr lang="en-US" sz="2400" b="1" u="sng" dirty="0" smtClean="0">
              <a:solidFill>
                <a:srgbClr val="0000CC"/>
              </a:solidFill>
            </a:endParaRPr>
          </a:p>
          <a:p>
            <a:pPr lvl="1"/>
            <a:r>
              <a:rPr lang="en-US" sz="2400" b="1" dirty="0" err="1" smtClean="0"/>
              <a:t>Cô</a:t>
            </a:r>
            <a:r>
              <a:rPr lang="en-US" sz="2400" b="1" dirty="0" smtClean="0"/>
              <a:t> </a:t>
            </a:r>
            <a:r>
              <a:rPr lang="en-US" sz="2400" b="1" dirty="0" err="1"/>
              <a:t>nhóm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trẻ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, </a:t>
            </a:r>
            <a:r>
              <a:rPr lang="en-US" sz="2400" b="1" dirty="0" err="1"/>
              <a:t>chưa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nhưng</a:t>
            </a:r>
            <a:r>
              <a:rPr lang="en-US" sz="2400" b="1" dirty="0"/>
              <a:t> </a:t>
            </a:r>
            <a:r>
              <a:rPr lang="en-US" sz="2400" b="1" dirty="0" err="1"/>
              <a:t>muốn</a:t>
            </a:r>
            <a:r>
              <a:rPr lang="en-US" sz="2400" b="1" dirty="0"/>
              <a:t> </a:t>
            </a:r>
            <a:r>
              <a:rPr lang="en-US" sz="2400" b="1" dirty="0" err="1" smtClean="0"/>
              <a:t>biết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r>
              <a:rPr lang="en-US" sz="2400" b="1" dirty="0" smtClean="0"/>
              <a:t>    VD</a:t>
            </a:r>
            <a:r>
              <a:rPr lang="en-US" sz="2400" b="1" dirty="0"/>
              <a:t>: </a:t>
            </a:r>
            <a:r>
              <a:rPr lang="en-US" sz="2400" b="1" dirty="0" err="1"/>
              <a:t>Mạng</a:t>
            </a:r>
            <a:r>
              <a:rPr lang="en-US" sz="2400" b="1" dirty="0"/>
              <a:t> </a:t>
            </a:r>
            <a:r>
              <a:rPr lang="en-US" sz="2400" b="1" dirty="0" err="1"/>
              <a:t>nội</a:t>
            </a:r>
            <a:r>
              <a:rPr lang="en-US" sz="2400" b="1" dirty="0"/>
              <a:t> dung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chuông</a:t>
            </a:r>
            <a:r>
              <a:rPr lang="en-US" sz="2400" b="1" dirty="0"/>
              <a:t> </a:t>
            </a:r>
            <a:r>
              <a:rPr lang="en-US" sz="2400" b="1" dirty="0" err="1"/>
              <a:t>gió</a:t>
            </a:r>
            <a:endParaRPr lang="en-US" sz="2400" b="1" dirty="0"/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20" y="44658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10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Oval 15"/>
          <p:cNvSpPr>
            <a:spLocks noChangeArrowheads="1"/>
          </p:cNvSpPr>
          <p:nvPr/>
        </p:nvSpPr>
        <p:spPr bwMode="auto">
          <a:xfrm>
            <a:off x="34640" y="1517070"/>
            <a:ext cx="2438399" cy="8707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gọi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đặc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điểm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7048" name="Oval 17"/>
          <p:cNvSpPr>
            <a:spLocks noChangeArrowheads="1"/>
          </p:cNvSpPr>
          <p:nvPr/>
        </p:nvSpPr>
        <p:spPr bwMode="auto">
          <a:xfrm>
            <a:off x="2421084" y="3001055"/>
            <a:ext cx="3390898" cy="1519672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chuông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gió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474786" y="457984"/>
            <a:ext cx="7135814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4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CÁC BƯỚC THỰC HIỆN DỰ ÁN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" y="1295400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-76199" y="4587941"/>
            <a:ext cx="2743199" cy="8707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dụng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chuông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gió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2680865" y="5758646"/>
            <a:ext cx="3200399" cy="8707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Quy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5619750" y="4624134"/>
            <a:ext cx="3276600" cy="8707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Nguyên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liệu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làm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79386" y="79623"/>
            <a:ext cx="1295400" cy="1143000"/>
          </a:xfrm>
          <a:prstGeom prst="rect">
            <a:avLst/>
          </a:prstGeom>
        </p:spPr>
      </p:pic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5791200" y="1600200"/>
            <a:ext cx="2933700" cy="8707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loại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chuông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gió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 rot="2849473">
            <a:off x="1517529" y="2738811"/>
            <a:ext cx="1306848" cy="3315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Up Arrow 3"/>
          <p:cNvSpPr/>
          <p:nvPr/>
        </p:nvSpPr>
        <p:spPr>
          <a:xfrm>
            <a:off x="2736275" y="4520727"/>
            <a:ext cx="1295400" cy="71889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Up Arrow 15"/>
          <p:cNvSpPr/>
          <p:nvPr/>
        </p:nvSpPr>
        <p:spPr>
          <a:xfrm rot="5400000">
            <a:off x="4605747" y="4297628"/>
            <a:ext cx="718898" cy="120199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47258" y="4587941"/>
            <a:ext cx="247668" cy="1203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642506">
            <a:off x="5398226" y="2737230"/>
            <a:ext cx="1255680" cy="342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 animBg="1"/>
      <p:bldP spid="87048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CÁC BƯỚC THỰC HIỆN DỰ ÁN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6200" y="1371600"/>
            <a:ext cx="8476642" cy="68066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796" y="1468575"/>
            <a:ext cx="815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3300"/>
                </a:solidFill>
              </a:rPr>
              <a:t>1. </a:t>
            </a:r>
            <a:r>
              <a:rPr lang="en-US" sz="2400" b="1" dirty="0" err="1" smtClean="0">
                <a:solidFill>
                  <a:srgbClr val="FF3300"/>
                </a:solidFill>
              </a:rPr>
              <a:t>Mở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dự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án</a:t>
            </a:r>
            <a:r>
              <a:rPr lang="en-US" sz="2400" b="1" dirty="0">
                <a:solidFill>
                  <a:srgbClr val="FF3300"/>
                </a:solidFill>
              </a:rPr>
              <a:t>: </a:t>
            </a:r>
            <a:endParaRPr lang="en-US" sz="2400" dirty="0">
              <a:solidFill>
                <a:srgbClr val="FF33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6358" y="2276794"/>
            <a:ext cx="8476642" cy="4505006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552" y="2297668"/>
            <a:ext cx="5028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smtClean="0">
                <a:solidFill>
                  <a:srgbClr val="0000CC"/>
                </a:solidFill>
              </a:rPr>
              <a:t>1.4. </a:t>
            </a:r>
            <a:r>
              <a:rPr lang="en-US" sz="2000" b="1" dirty="0" err="1" smtClean="0">
                <a:solidFill>
                  <a:srgbClr val="0000CC"/>
                </a:solidFill>
              </a:rPr>
              <a:t>Viết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thư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ngỏ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cho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phụ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huynh</a:t>
            </a:r>
            <a:r>
              <a:rPr lang="en-US" sz="2000" b="1" dirty="0" smtClean="0">
                <a:solidFill>
                  <a:srgbClr val="0000CC"/>
                </a:solidFill>
              </a:rPr>
              <a:t>: </a:t>
            </a:r>
            <a:endParaRPr lang="en-US" sz="1600" dirty="0">
              <a:solidFill>
                <a:srgbClr val="0000CC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20" y="44658"/>
            <a:ext cx="1295400" cy="11430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995997" y="2743200"/>
            <a:ext cx="715200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10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CÁC BƯỚC THỰC HIỆN DỰ ÁN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6200" y="1371600"/>
            <a:ext cx="8476642" cy="68066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796" y="1468575"/>
            <a:ext cx="815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3300"/>
                </a:solidFill>
              </a:rPr>
              <a:t>2</a:t>
            </a:r>
            <a:r>
              <a:rPr lang="en-US" sz="2400" b="1" dirty="0" smtClean="0">
                <a:solidFill>
                  <a:srgbClr val="FF3300"/>
                </a:solidFill>
              </a:rPr>
              <a:t>. </a:t>
            </a:r>
            <a:r>
              <a:rPr lang="en-US" sz="2400" b="1" dirty="0" err="1" smtClean="0">
                <a:solidFill>
                  <a:srgbClr val="FF3300"/>
                </a:solidFill>
              </a:rPr>
              <a:t>Triển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</a:rPr>
              <a:t>khai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</a:rPr>
              <a:t>dự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</a:rPr>
              <a:t>án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i="1" dirty="0" smtClean="0">
                <a:solidFill>
                  <a:srgbClr val="0000CC"/>
                </a:solidFill>
              </a:rPr>
              <a:t>(</a:t>
            </a:r>
            <a:r>
              <a:rPr lang="en-US" sz="2400" b="1" i="1" dirty="0" err="1" smtClean="0">
                <a:solidFill>
                  <a:srgbClr val="0000CC"/>
                </a:solidFill>
              </a:rPr>
              <a:t>Đây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chính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là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giai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đoạn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chính</a:t>
            </a:r>
            <a:r>
              <a:rPr lang="en-US" sz="2400" b="1" i="1" dirty="0" smtClean="0">
                <a:solidFill>
                  <a:srgbClr val="0000CC"/>
                </a:solidFill>
              </a:rPr>
              <a:t>): </a:t>
            </a:r>
            <a:endParaRPr lang="en-US" sz="2400" i="1" dirty="0">
              <a:solidFill>
                <a:srgbClr val="0000CC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6358" y="2286000"/>
            <a:ext cx="8476642" cy="43434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552" y="2362200"/>
            <a:ext cx="81530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 smtClean="0"/>
              <a:t>- </a:t>
            </a:r>
            <a:r>
              <a:rPr lang="en-US" sz="2000" dirty="0" err="1" smtClean="0"/>
              <a:t>Giáo</a:t>
            </a:r>
            <a:r>
              <a:rPr lang="en-US" sz="2000" dirty="0" smtClean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thiết</a:t>
            </a:r>
            <a:r>
              <a:rPr lang="en-US" sz="2000" dirty="0"/>
              <a:t> </a:t>
            </a:r>
            <a:r>
              <a:rPr lang="en-US" sz="2000" dirty="0" err="1"/>
              <a:t>kế</a:t>
            </a:r>
            <a:r>
              <a:rPr lang="en-US" sz="2000" dirty="0"/>
              <a:t> </a:t>
            </a:r>
            <a:r>
              <a:rPr lang="en-US" sz="2000" dirty="0" err="1"/>
              <a:t>môi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trẻ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: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,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,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,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.</a:t>
            </a:r>
          </a:p>
          <a:p>
            <a:pPr lvl="0" algn="just"/>
            <a:r>
              <a:rPr lang="en-US" sz="2000" dirty="0" smtClean="0"/>
              <a:t>- </a:t>
            </a:r>
            <a:r>
              <a:rPr lang="en-US" sz="2000" dirty="0" err="1" smtClean="0"/>
              <a:t>Giáo</a:t>
            </a:r>
            <a:r>
              <a:rPr lang="en-US" sz="2000" dirty="0" smtClean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dung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dự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: -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- </a:t>
            </a:r>
            <a:r>
              <a:rPr lang="en-US" sz="2000" dirty="0" err="1"/>
              <a:t>khám</a:t>
            </a:r>
            <a:r>
              <a:rPr lang="en-US" sz="2000" dirty="0"/>
              <a:t> </a:t>
            </a:r>
            <a:r>
              <a:rPr lang="en-US" sz="2000" dirty="0" err="1"/>
              <a:t>phá</a:t>
            </a:r>
            <a:endParaRPr lang="en-US" sz="2000" dirty="0"/>
          </a:p>
          <a:p>
            <a:pPr algn="just"/>
            <a:r>
              <a:rPr lang="en-US" sz="2000" dirty="0"/>
              <a:t>      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chuyện</a:t>
            </a:r>
            <a:endParaRPr lang="en-US" sz="2000" dirty="0"/>
          </a:p>
          <a:p>
            <a:pPr algn="just"/>
            <a:r>
              <a:rPr lang="en-US" sz="2000" dirty="0"/>
              <a:t>       </a:t>
            </a:r>
            <a:r>
              <a:rPr lang="en-US" sz="2000" dirty="0" smtClean="0"/>
              <a:t>+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endParaRPr lang="en-US" sz="2000" dirty="0"/>
          </a:p>
          <a:p>
            <a:pPr algn="just"/>
            <a:r>
              <a:rPr lang="en-US" sz="2000" dirty="0"/>
              <a:t>      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chế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endParaRPr lang="en-US" sz="2000" dirty="0"/>
          </a:p>
          <a:p>
            <a:pPr algn="just"/>
            <a:r>
              <a:rPr lang="en-US" sz="2000" dirty="0"/>
              <a:t>- </a:t>
            </a:r>
            <a:r>
              <a:rPr lang="en-US" sz="2000" dirty="0" err="1"/>
              <a:t>Xem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dựng</a:t>
            </a:r>
            <a:r>
              <a:rPr lang="en-US" sz="2000" dirty="0"/>
              <a:t> </a:t>
            </a:r>
            <a:r>
              <a:rPr lang="en-US" sz="2000" dirty="0" err="1"/>
              <a:t>mạng</a:t>
            </a:r>
            <a:r>
              <a:rPr lang="en-US" sz="2000" dirty="0"/>
              <a:t>,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,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-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bày</a:t>
            </a:r>
            <a:r>
              <a:rPr lang="en-US" sz="2000" dirty="0"/>
              <a:t>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-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trẻ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chép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giữ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trẻ</a:t>
            </a:r>
            <a:r>
              <a:rPr lang="en-US" sz="2000" dirty="0"/>
              <a:t>: </a:t>
            </a:r>
            <a:r>
              <a:rPr lang="en-US" sz="2000" dirty="0" err="1"/>
              <a:t>Chụp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, quay video, </a:t>
            </a:r>
            <a:r>
              <a:rPr lang="en-US" sz="2000" dirty="0" err="1"/>
              <a:t>cất</a:t>
            </a:r>
            <a:r>
              <a:rPr lang="en-US" sz="2000" dirty="0"/>
              <a:t> </a:t>
            </a:r>
            <a:r>
              <a:rPr lang="en-US" sz="2000" dirty="0" err="1"/>
              <a:t>giữ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.</a:t>
            </a:r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20" y="44658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2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10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CÁC BƯỚC THỰC HIỆN DỰ ÁN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6200" y="1371600"/>
            <a:ext cx="8476642" cy="68066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796" y="1468575"/>
            <a:ext cx="815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3300"/>
                </a:solidFill>
              </a:rPr>
              <a:t>3. </a:t>
            </a:r>
            <a:r>
              <a:rPr lang="en-US" sz="2400" b="1" dirty="0" err="1" smtClean="0">
                <a:solidFill>
                  <a:srgbClr val="FF3300"/>
                </a:solidFill>
              </a:rPr>
              <a:t>Đóng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</a:rPr>
              <a:t>dự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</a:rPr>
              <a:t>án</a:t>
            </a:r>
            <a:r>
              <a:rPr lang="en-US" sz="2400" b="1" dirty="0" smtClean="0">
                <a:solidFill>
                  <a:srgbClr val="FF3300"/>
                </a:solidFill>
              </a:rPr>
              <a:t>: 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endParaRPr lang="en-US" sz="2400" i="1" dirty="0">
              <a:solidFill>
                <a:srgbClr val="0000CC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6358" y="2286000"/>
            <a:ext cx="8476642" cy="43434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552" y="2362200"/>
            <a:ext cx="81530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	</a:t>
            </a:r>
            <a:r>
              <a:rPr lang="en-US" sz="2800" dirty="0" smtClean="0"/>
              <a:t>- </a:t>
            </a:r>
            <a:r>
              <a:rPr lang="en-US" sz="2800" dirty="0"/>
              <a:t>So </a:t>
            </a:r>
            <a:r>
              <a:rPr lang="en-US" sz="2800" dirty="0" err="1"/>
              <a:t>sánh</a:t>
            </a:r>
            <a:r>
              <a:rPr lang="en-US" sz="2800" dirty="0"/>
              <a:t> minh </a:t>
            </a:r>
            <a:r>
              <a:rPr lang="en-US" sz="2800" dirty="0" err="1"/>
              <a:t>chứng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chứng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,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dự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smtClean="0"/>
              <a:t>	-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HĐ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, </a:t>
            </a:r>
            <a:r>
              <a:rPr lang="en-US" sz="2800" dirty="0" err="1"/>
              <a:t>tái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dự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(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)</a:t>
            </a:r>
          </a:p>
          <a:p>
            <a:pPr algn="just"/>
            <a:r>
              <a:rPr lang="en-US" sz="2800" dirty="0" smtClean="0"/>
              <a:t>	- </a:t>
            </a:r>
            <a:r>
              <a:rPr lang="en-US" sz="2800" dirty="0" err="1"/>
              <a:t>Trưng</a:t>
            </a:r>
            <a:r>
              <a:rPr lang="en-US" sz="2800" dirty="0"/>
              <a:t> </a:t>
            </a:r>
            <a:r>
              <a:rPr lang="en-US" sz="2800" dirty="0" err="1"/>
              <a:t>bày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dự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: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chép</a:t>
            </a:r>
            <a:r>
              <a:rPr lang="en-US" sz="2800" dirty="0"/>
              <a:t>,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kế</a:t>
            </a:r>
            <a:r>
              <a:rPr lang="en-US" sz="2800" dirty="0"/>
              <a:t>,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smtClean="0"/>
              <a:t>	- </a:t>
            </a:r>
            <a:r>
              <a:rPr lang="en-US" sz="2800" dirty="0"/>
              <a:t>Thu </a:t>
            </a:r>
            <a:r>
              <a:rPr lang="en-US" sz="2800" dirty="0" err="1"/>
              <a:t>hút</a:t>
            </a:r>
            <a:r>
              <a:rPr lang="en-US" sz="2800" dirty="0"/>
              <a:t>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huynh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suốt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endParaRPr lang="en-US" sz="2800" dirty="0"/>
          </a:p>
          <a:p>
            <a:pPr algn="just"/>
            <a:r>
              <a:rPr lang="en-US" sz="2800" dirty="0"/>
              <a:t> </a:t>
            </a:r>
            <a:endParaRPr lang="en-US" sz="2800" dirty="0">
              <a:effectLst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20" y="44658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10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CÁC BƯỚC THỰC HIỆN DỰ ÁN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6200" y="1371600"/>
            <a:ext cx="8686800" cy="68066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796" y="1468575"/>
            <a:ext cx="8906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</a:rPr>
              <a:t>Mối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tương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giữa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tổ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chức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dự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án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mô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6E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6358" y="2286000"/>
            <a:ext cx="8476642" cy="43434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552" y="2362200"/>
            <a:ext cx="8153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	</a:t>
            </a:r>
            <a:endParaRPr lang="en-US" sz="2800" dirty="0">
              <a:effectLst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20" y="44658"/>
            <a:ext cx="1295400" cy="1143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28499"/>
              </p:ext>
            </p:extLst>
          </p:nvPr>
        </p:nvGraphicFramePr>
        <p:xfrm>
          <a:off x="533400" y="2985664"/>
          <a:ext cx="80010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  <a:gridCol w="2438400"/>
              </a:tblGrid>
              <a:tr h="132080"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giai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đoạn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thực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Mở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E1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hành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E2,E3,E4,E5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Đóng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E6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00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10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LẬP KẾ HOẠCH DỰ ÁN STEAM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6200" y="1371600"/>
            <a:ext cx="8476642" cy="68066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796" y="1468575"/>
            <a:ext cx="815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Lập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dự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en-US" sz="2400" i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6358" y="2286000"/>
            <a:ext cx="8476642" cy="43434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552" y="2362200"/>
            <a:ext cx="8153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	</a:t>
            </a:r>
            <a:r>
              <a:rPr lang="en-US" sz="2800" b="1" dirty="0" err="1"/>
              <a:t>Phần</a:t>
            </a:r>
            <a:r>
              <a:rPr lang="en-US" sz="2800" b="1" dirty="0"/>
              <a:t> 1:Xây </a:t>
            </a:r>
            <a:r>
              <a:rPr lang="en-US" sz="2800" b="1" dirty="0" err="1"/>
              <a:t>dựng</a:t>
            </a:r>
            <a:r>
              <a:rPr lang="en-US" sz="2800" b="1" dirty="0"/>
              <a:t> </a:t>
            </a:r>
            <a:r>
              <a:rPr lang="en-US" sz="2800" b="1" dirty="0" err="1"/>
              <a:t>kế</a:t>
            </a:r>
            <a:r>
              <a:rPr lang="en-US" sz="2800" b="1" dirty="0"/>
              <a:t> </a:t>
            </a:r>
            <a:r>
              <a:rPr lang="en-US" sz="2800" b="1" dirty="0" err="1"/>
              <a:t>hoạch</a:t>
            </a:r>
            <a:r>
              <a:rPr lang="en-US" sz="2800" b="1" dirty="0"/>
              <a:t> </a:t>
            </a:r>
            <a:r>
              <a:rPr lang="en-US" sz="2800" b="1" dirty="0" err="1"/>
              <a:t>dự</a:t>
            </a:r>
            <a:r>
              <a:rPr lang="en-US" sz="2800" b="1" dirty="0"/>
              <a:t> </a:t>
            </a:r>
            <a:r>
              <a:rPr lang="en-US" sz="2800" b="1" dirty="0" err="1"/>
              <a:t>án</a:t>
            </a:r>
            <a:endParaRPr lang="en-US" sz="2800" dirty="0"/>
          </a:p>
          <a:p>
            <a:r>
              <a:rPr lang="en-US" sz="2800" b="1" dirty="0" err="1"/>
              <a:t>I.Mục</a:t>
            </a:r>
            <a:r>
              <a:rPr lang="en-US" sz="2800" b="1" dirty="0"/>
              <a:t> </a:t>
            </a:r>
            <a:r>
              <a:rPr lang="en-US" sz="2800" b="1" dirty="0" err="1"/>
              <a:t>tiêu</a:t>
            </a:r>
            <a:r>
              <a:rPr lang="en-US" sz="2800" b="1" dirty="0"/>
              <a:t>:</a:t>
            </a:r>
            <a:endParaRPr lang="en-US" sz="2800" dirty="0"/>
          </a:p>
          <a:p>
            <a:pPr lvl="0"/>
            <a:r>
              <a:rPr lang="en-US" sz="2800" dirty="0" smtClean="0"/>
              <a:t>	1. </a:t>
            </a:r>
            <a:r>
              <a:rPr lang="en-US" sz="2800" dirty="0" err="1" smtClean="0"/>
              <a:t>Phát</a:t>
            </a:r>
            <a:r>
              <a:rPr lang="en-US" sz="2800" dirty="0" smtClean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endParaRPr lang="en-US" sz="2800" dirty="0"/>
          </a:p>
          <a:p>
            <a:pPr lvl="0"/>
            <a:r>
              <a:rPr lang="en-US" sz="2800" dirty="0"/>
              <a:t>	</a:t>
            </a:r>
            <a:r>
              <a:rPr lang="en-US" sz="2800" dirty="0" smtClean="0"/>
              <a:t>2. </a:t>
            </a:r>
            <a:r>
              <a:rPr lang="en-US" sz="2800" dirty="0" err="1" smtClean="0"/>
              <a:t>Phát</a:t>
            </a:r>
            <a:r>
              <a:rPr lang="en-US" sz="2800" dirty="0" smtClean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 </a:t>
            </a:r>
            <a:endParaRPr lang="en-US" sz="2800" dirty="0" smtClean="0"/>
          </a:p>
          <a:p>
            <a:pPr lvl="0"/>
            <a:r>
              <a:rPr lang="en-US" sz="2800" dirty="0"/>
              <a:t>	</a:t>
            </a:r>
            <a:r>
              <a:rPr lang="en-US" sz="2800" dirty="0" smtClean="0"/>
              <a:t>			 +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endParaRPr lang="en-US" sz="2800" dirty="0"/>
          </a:p>
          <a:p>
            <a:r>
              <a:rPr lang="en-US" sz="2800" dirty="0"/>
              <a:t>                                   </a:t>
            </a:r>
            <a:r>
              <a:rPr lang="en-US" sz="2800" dirty="0" smtClean="0"/>
              <a:t>+ </a:t>
            </a:r>
            <a:r>
              <a:rPr lang="en-US" sz="2800" dirty="0" err="1" smtClean="0"/>
              <a:t>Toán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3</a:t>
            </a:r>
            <a:r>
              <a:rPr lang="en-US" sz="2800" dirty="0"/>
              <a:t>.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ngôn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</a:p>
          <a:p>
            <a:r>
              <a:rPr lang="en-US" sz="2800" dirty="0"/>
              <a:t>       </a:t>
            </a:r>
            <a:r>
              <a:rPr lang="en-US" sz="2800" dirty="0" smtClean="0"/>
              <a:t>  4</a:t>
            </a:r>
            <a:r>
              <a:rPr lang="en-US" sz="2800" dirty="0"/>
              <a:t>.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- KNXH</a:t>
            </a:r>
          </a:p>
          <a:p>
            <a:r>
              <a:rPr lang="en-US" sz="2800" dirty="0"/>
              <a:t>       </a:t>
            </a:r>
            <a:r>
              <a:rPr lang="en-US" sz="2800" dirty="0" smtClean="0"/>
              <a:t>  5</a:t>
            </a:r>
            <a:r>
              <a:rPr lang="en-US" sz="2800" dirty="0"/>
              <a:t>.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thẩm</a:t>
            </a:r>
            <a:r>
              <a:rPr lang="en-US" sz="2800" dirty="0"/>
              <a:t> </a:t>
            </a:r>
            <a:r>
              <a:rPr lang="en-US" sz="2800" dirty="0" err="1"/>
              <a:t>mỹ</a:t>
            </a:r>
            <a:r>
              <a:rPr lang="en-US" sz="2800" dirty="0"/>
              <a:t>.</a:t>
            </a:r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20" y="44658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10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LẬP KẾ HOẠCH DỰ ÁN STEAM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6200" y="1371600"/>
            <a:ext cx="8476642" cy="68066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796" y="1468575"/>
            <a:ext cx="815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Lập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dự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en-US" sz="2400" i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6358" y="2286000"/>
            <a:ext cx="8476642" cy="43434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552" y="2362200"/>
            <a:ext cx="8153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	</a:t>
            </a:r>
            <a:r>
              <a:rPr lang="en-US" sz="2800" b="1" dirty="0" err="1"/>
              <a:t>Phần</a:t>
            </a:r>
            <a:r>
              <a:rPr lang="en-US" sz="2800" b="1" dirty="0"/>
              <a:t> 1:Xây </a:t>
            </a:r>
            <a:r>
              <a:rPr lang="en-US" sz="2800" b="1" dirty="0" err="1"/>
              <a:t>dựng</a:t>
            </a:r>
            <a:r>
              <a:rPr lang="en-US" sz="2800" b="1" dirty="0"/>
              <a:t> </a:t>
            </a:r>
            <a:r>
              <a:rPr lang="en-US" sz="2800" b="1" dirty="0" err="1"/>
              <a:t>kế</a:t>
            </a:r>
            <a:r>
              <a:rPr lang="en-US" sz="2800" b="1" dirty="0"/>
              <a:t> </a:t>
            </a:r>
            <a:r>
              <a:rPr lang="en-US" sz="2800" b="1" dirty="0" err="1"/>
              <a:t>hoạch</a:t>
            </a:r>
            <a:r>
              <a:rPr lang="en-US" sz="2800" b="1" dirty="0"/>
              <a:t> </a:t>
            </a:r>
            <a:r>
              <a:rPr lang="en-US" sz="2800" b="1" dirty="0" err="1"/>
              <a:t>dự</a:t>
            </a:r>
            <a:r>
              <a:rPr lang="en-US" sz="2800" b="1" dirty="0"/>
              <a:t> </a:t>
            </a:r>
            <a:r>
              <a:rPr lang="en-US" sz="2800" b="1" dirty="0" err="1"/>
              <a:t>án</a:t>
            </a:r>
            <a:endParaRPr lang="en-US" sz="2800" dirty="0"/>
          </a:p>
          <a:p>
            <a:r>
              <a:rPr lang="en-US" sz="2800" b="1" dirty="0" err="1"/>
              <a:t>I.Mục</a:t>
            </a:r>
            <a:r>
              <a:rPr lang="en-US" sz="2800" b="1" dirty="0"/>
              <a:t> </a:t>
            </a:r>
            <a:r>
              <a:rPr lang="en-US" sz="2800" b="1" dirty="0" err="1"/>
              <a:t>tiêu</a:t>
            </a:r>
            <a:r>
              <a:rPr lang="en-US" sz="2800" b="1" dirty="0"/>
              <a:t>:</a:t>
            </a:r>
            <a:endParaRPr lang="en-US" sz="2800" dirty="0"/>
          </a:p>
          <a:p>
            <a:pPr lvl="0"/>
            <a:r>
              <a:rPr lang="en-US" sz="2800" dirty="0" smtClean="0"/>
              <a:t>	1. </a:t>
            </a:r>
            <a:r>
              <a:rPr lang="en-US" sz="2800" dirty="0" err="1" smtClean="0"/>
              <a:t>Phát</a:t>
            </a:r>
            <a:r>
              <a:rPr lang="en-US" sz="2800" dirty="0" smtClean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endParaRPr lang="en-US" sz="2800" dirty="0"/>
          </a:p>
          <a:p>
            <a:pPr lvl="0"/>
            <a:r>
              <a:rPr lang="en-US" sz="2800" dirty="0"/>
              <a:t>	</a:t>
            </a:r>
            <a:r>
              <a:rPr lang="en-US" sz="2800" dirty="0" smtClean="0"/>
              <a:t>2. </a:t>
            </a:r>
            <a:r>
              <a:rPr lang="en-US" sz="2800" dirty="0" err="1" smtClean="0"/>
              <a:t>Phát</a:t>
            </a:r>
            <a:r>
              <a:rPr lang="en-US" sz="2800" dirty="0" smtClean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 </a:t>
            </a:r>
            <a:endParaRPr lang="en-US" sz="2800" dirty="0" smtClean="0"/>
          </a:p>
          <a:p>
            <a:pPr lvl="0"/>
            <a:r>
              <a:rPr lang="en-US" sz="2800" dirty="0"/>
              <a:t>	</a:t>
            </a:r>
            <a:r>
              <a:rPr lang="en-US" sz="2800" dirty="0" smtClean="0"/>
              <a:t>			 +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endParaRPr lang="en-US" sz="2800" dirty="0"/>
          </a:p>
          <a:p>
            <a:r>
              <a:rPr lang="en-US" sz="2800" dirty="0"/>
              <a:t>                                   </a:t>
            </a:r>
            <a:r>
              <a:rPr lang="en-US" sz="2800" dirty="0" smtClean="0"/>
              <a:t>+ </a:t>
            </a:r>
            <a:r>
              <a:rPr lang="en-US" sz="2800" dirty="0" err="1" smtClean="0"/>
              <a:t>Toán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3</a:t>
            </a:r>
            <a:r>
              <a:rPr lang="en-US" sz="2800" dirty="0"/>
              <a:t>.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ngôn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</a:p>
          <a:p>
            <a:r>
              <a:rPr lang="en-US" sz="2800" dirty="0"/>
              <a:t>       </a:t>
            </a:r>
            <a:r>
              <a:rPr lang="en-US" sz="2800" dirty="0" smtClean="0"/>
              <a:t>  4</a:t>
            </a:r>
            <a:r>
              <a:rPr lang="en-US" sz="2800" dirty="0"/>
              <a:t>.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- KNXH</a:t>
            </a:r>
          </a:p>
          <a:p>
            <a:r>
              <a:rPr lang="en-US" sz="2800" dirty="0"/>
              <a:t>       </a:t>
            </a:r>
            <a:r>
              <a:rPr lang="en-US" sz="2800" dirty="0" smtClean="0"/>
              <a:t>  5</a:t>
            </a:r>
            <a:r>
              <a:rPr lang="en-US" sz="2800" dirty="0"/>
              <a:t>.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thẩm</a:t>
            </a:r>
            <a:r>
              <a:rPr lang="en-US" sz="2800" dirty="0"/>
              <a:t> </a:t>
            </a:r>
            <a:r>
              <a:rPr lang="en-US" sz="2800" dirty="0" err="1"/>
              <a:t>mỹ</a:t>
            </a:r>
            <a:r>
              <a:rPr lang="en-US" sz="2800" dirty="0"/>
              <a:t>.</a:t>
            </a:r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20" y="44658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10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LẬP KẾ HOẠCH DỰ ÁN STEAM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6200" y="1371600"/>
            <a:ext cx="8476642" cy="68066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796" y="1468575"/>
            <a:ext cx="815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Lập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dự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en-US" sz="2400" i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6358" y="2286000"/>
            <a:ext cx="8476642" cy="43434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552" y="2758857"/>
            <a:ext cx="8153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	</a:t>
            </a:r>
            <a:r>
              <a:rPr lang="en-US" sz="2800" b="1" dirty="0" err="1"/>
              <a:t>II.Mạng</a:t>
            </a:r>
            <a:r>
              <a:rPr lang="en-US" sz="2800" b="1" dirty="0"/>
              <a:t> </a:t>
            </a:r>
            <a:r>
              <a:rPr lang="en-US" sz="2800" b="1" dirty="0" err="1"/>
              <a:t>nội</a:t>
            </a:r>
            <a:r>
              <a:rPr lang="en-US" sz="2800" b="1" dirty="0"/>
              <a:t> dung:</a:t>
            </a:r>
            <a:r>
              <a:rPr lang="en-US" sz="2800" dirty="0"/>
              <a:t> </a:t>
            </a:r>
            <a:endParaRPr lang="en-US" sz="2800" dirty="0" smtClean="0"/>
          </a:p>
          <a:p>
            <a:endParaRPr lang="en-US" sz="2800" dirty="0" smtClean="0"/>
          </a:p>
          <a:p>
            <a:pPr algn="just"/>
            <a:r>
              <a:rPr lang="en-US" sz="2800" dirty="0"/>
              <a:t>	</a:t>
            </a:r>
            <a:r>
              <a:rPr lang="en-US" sz="2800" dirty="0" err="1" smtClean="0"/>
              <a:t>Đề</a:t>
            </a:r>
            <a:r>
              <a:rPr lang="en-US" sz="2800" dirty="0" smtClean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.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bày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 </a:t>
            </a:r>
          </a:p>
          <a:p>
            <a:pPr lvl="0" algn="just"/>
            <a:r>
              <a:rPr lang="en-US" sz="2800" dirty="0" smtClean="0"/>
              <a:t>	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ngỏ</a:t>
            </a:r>
            <a:r>
              <a:rPr lang="en-US" sz="2800" dirty="0"/>
              <a:t> </a:t>
            </a:r>
            <a:r>
              <a:rPr lang="en-US" sz="2800" dirty="0" err="1"/>
              <a:t>gửi</a:t>
            </a:r>
            <a:r>
              <a:rPr lang="en-US" sz="2800" dirty="0"/>
              <a:t>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huynh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 </a:t>
            </a:r>
          </a:p>
          <a:p>
            <a:pPr algn="just"/>
            <a:r>
              <a:rPr lang="en-US" sz="2800" dirty="0"/>
              <a:t> </a:t>
            </a:r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20" y="44658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7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10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Oval 15"/>
          <p:cNvSpPr>
            <a:spLocks noChangeArrowheads="1"/>
          </p:cNvSpPr>
          <p:nvPr/>
        </p:nvSpPr>
        <p:spPr bwMode="auto">
          <a:xfrm>
            <a:off x="34640" y="1517070"/>
            <a:ext cx="2438399" cy="8707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gọi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đặc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điểm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7048" name="Oval 17"/>
          <p:cNvSpPr>
            <a:spLocks noChangeArrowheads="1"/>
          </p:cNvSpPr>
          <p:nvPr/>
        </p:nvSpPr>
        <p:spPr bwMode="auto">
          <a:xfrm>
            <a:off x="2421084" y="3001055"/>
            <a:ext cx="3390898" cy="1519672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chuông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gió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474786" y="457984"/>
            <a:ext cx="7135814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4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CÁC BƯỚC THỰC HIỆN DỰ ÁN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" y="1295400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-76199" y="4587941"/>
            <a:ext cx="2743199" cy="8707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dụng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chuông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gió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2680865" y="5758646"/>
            <a:ext cx="3200399" cy="8707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Quy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5619750" y="4624134"/>
            <a:ext cx="3276600" cy="8707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Nguyên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liệu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làm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79386" y="79623"/>
            <a:ext cx="1295400" cy="1143000"/>
          </a:xfrm>
          <a:prstGeom prst="rect">
            <a:avLst/>
          </a:prstGeom>
        </p:spPr>
      </p:pic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5791200" y="1600200"/>
            <a:ext cx="2933700" cy="8707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loại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chuông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gió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 rot="2849473">
            <a:off x="1517529" y="2738811"/>
            <a:ext cx="1306848" cy="3315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Up Arrow 3"/>
          <p:cNvSpPr/>
          <p:nvPr/>
        </p:nvSpPr>
        <p:spPr>
          <a:xfrm>
            <a:off x="2736275" y="4520727"/>
            <a:ext cx="1295400" cy="71889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Up Arrow 15"/>
          <p:cNvSpPr/>
          <p:nvPr/>
        </p:nvSpPr>
        <p:spPr>
          <a:xfrm rot="5400000">
            <a:off x="4605747" y="4297628"/>
            <a:ext cx="718898" cy="120199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47258" y="4587941"/>
            <a:ext cx="247668" cy="1203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642506">
            <a:off x="5398226" y="2737230"/>
            <a:ext cx="1255680" cy="342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4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 animBg="1"/>
      <p:bldP spid="87048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TỔNG QUAN VỀ DẠY HỌC DỰ ÁN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6200" y="1371600"/>
            <a:ext cx="8476642" cy="68066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796" y="1468575"/>
            <a:ext cx="815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00CC"/>
                </a:solidFill>
              </a:rPr>
              <a:t>1. </a:t>
            </a:r>
            <a:r>
              <a:rPr lang="en-US" sz="2400" b="1" dirty="0" err="1" smtClean="0">
                <a:solidFill>
                  <a:srgbClr val="0000CC"/>
                </a:solidFill>
              </a:rPr>
              <a:t>Thế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nào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là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dạy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học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dự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án</a:t>
            </a:r>
            <a:r>
              <a:rPr lang="en-US" sz="2400" b="1" dirty="0">
                <a:solidFill>
                  <a:srgbClr val="0000CC"/>
                </a:solidFill>
              </a:rPr>
              <a:t>: </a:t>
            </a:r>
            <a:endParaRPr lang="en-US" sz="2400" dirty="0">
              <a:solidFill>
                <a:srgbClr val="0000CC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6358" y="2133600"/>
            <a:ext cx="8476642" cy="39624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552" y="2209800"/>
            <a:ext cx="8153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FF3300"/>
                </a:solidFill>
              </a:rPr>
              <a:t>Dạy</a:t>
            </a:r>
            <a:r>
              <a:rPr lang="en-US" sz="2400" b="1" u="sng" dirty="0">
                <a:solidFill>
                  <a:srgbClr val="FF3300"/>
                </a:solidFill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</a:rPr>
              <a:t>học</a:t>
            </a:r>
            <a:r>
              <a:rPr lang="en-US" sz="2400" b="1" u="sng" dirty="0">
                <a:solidFill>
                  <a:srgbClr val="FF3300"/>
                </a:solidFill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</a:rPr>
              <a:t>theo</a:t>
            </a:r>
            <a:r>
              <a:rPr lang="en-US" sz="2400" b="1" u="sng" dirty="0">
                <a:solidFill>
                  <a:srgbClr val="FF3300"/>
                </a:solidFill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</a:rPr>
              <a:t>dự</a:t>
            </a:r>
            <a:r>
              <a:rPr lang="en-US" sz="2400" b="1" u="sng" dirty="0">
                <a:solidFill>
                  <a:srgbClr val="FF3300"/>
                </a:solidFill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</a:rPr>
              <a:t>án</a:t>
            </a:r>
            <a:r>
              <a:rPr lang="en-US" sz="2400" b="1" u="sng" dirty="0">
                <a:solidFill>
                  <a:srgbClr val="FF3300"/>
                </a:solidFill>
              </a:rPr>
              <a:t>:</a:t>
            </a:r>
            <a:r>
              <a:rPr lang="en-US" sz="2400" b="1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,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dạy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</a:t>
            </a:r>
            <a:r>
              <a:rPr lang="en-US" sz="2400" dirty="0" err="1"/>
              <a:t>sâu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,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cụ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tiễn</a:t>
            </a:r>
            <a:r>
              <a:rPr lang="en-US" sz="2400" dirty="0"/>
              <a:t>,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thuyết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.</a:t>
            </a:r>
          </a:p>
          <a:p>
            <a:r>
              <a:rPr lang="en-US" sz="2400" b="1" dirty="0"/>
              <a:t>-</a:t>
            </a:r>
            <a:r>
              <a:rPr lang="en-US" sz="2400" dirty="0"/>
              <a:t> </a:t>
            </a:r>
            <a:r>
              <a:rPr lang="en-US" sz="2400" dirty="0" err="1"/>
              <a:t>Dự</a:t>
            </a:r>
            <a:r>
              <a:rPr lang="en-US" sz="2400" dirty="0"/>
              <a:t> </a:t>
            </a:r>
            <a:r>
              <a:rPr lang="en-US" sz="2400" dirty="0" err="1"/>
              <a:t>án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ngắn</a:t>
            </a:r>
            <a:r>
              <a:rPr lang="en-US" sz="2400" dirty="0"/>
              <a:t>, </a:t>
            </a:r>
            <a:r>
              <a:rPr lang="en-US" sz="2400" dirty="0" err="1"/>
              <a:t>dài</a:t>
            </a:r>
            <a:r>
              <a:rPr lang="en-US" sz="2400" dirty="0"/>
              <a:t>, </a:t>
            </a:r>
            <a:r>
              <a:rPr lang="en-US" sz="2400" dirty="0" err="1"/>
              <a:t>tùy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mong</a:t>
            </a:r>
            <a:r>
              <a:rPr lang="en-US" sz="2400" dirty="0"/>
              <a:t> </a:t>
            </a: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. (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tiến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dựu</a:t>
            </a:r>
            <a:r>
              <a:rPr lang="en-US" sz="2400" dirty="0"/>
              <a:t> </a:t>
            </a:r>
            <a:r>
              <a:rPr lang="en-US" sz="2400" dirty="0" err="1"/>
              <a:t>án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1 </a:t>
            </a:r>
            <a:r>
              <a:rPr lang="en-US" sz="2400" dirty="0" err="1"/>
              <a:t>tuần</a:t>
            </a:r>
            <a:r>
              <a:rPr lang="en-US" sz="2400" dirty="0"/>
              <a:t>, 2 </a:t>
            </a:r>
            <a:r>
              <a:rPr lang="en-US" sz="2400" dirty="0" err="1"/>
              <a:t>tuần</a:t>
            </a:r>
            <a:r>
              <a:rPr lang="en-US" sz="2400" dirty="0"/>
              <a:t>, 1 </a:t>
            </a:r>
            <a:r>
              <a:rPr lang="en-US" sz="2400" dirty="0" err="1"/>
              <a:t>tháng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2 </a:t>
            </a:r>
            <a:r>
              <a:rPr lang="en-US" sz="2400" dirty="0" err="1"/>
              <a:t>tháng</a:t>
            </a:r>
            <a:r>
              <a:rPr lang="en-US" sz="2400" dirty="0"/>
              <a:t>…)</a:t>
            </a:r>
          </a:p>
          <a:p>
            <a:r>
              <a:rPr lang="en-US" sz="2400" b="1" dirty="0"/>
              <a:t>VD:</a:t>
            </a:r>
            <a:r>
              <a:rPr lang="en-US" sz="2400" dirty="0"/>
              <a:t> </a:t>
            </a:r>
            <a:r>
              <a:rPr lang="en-US" sz="2400" dirty="0" err="1"/>
              <a:t>Dự</a:t>
            </a:r>
            <a:r>
              <a:rPr lang="en-US" sz="2400" dirty="0"/>
              <a:t> </a:t>
            </a:r>
            <a:r>
              <a:rPr lang="en-US" sz="2400" dirty="0" err="1"/>
              <a:t>án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r>
              <a:rPr lang="en-US" sz="2400" dirty="0"/>
              <a:t>, </a:t>
            </a:r>
            <a:r>
              <a:rPr lang="en-US" sz="2400" dirty="0" err="1"/>
              <a:t>Tết</a:t>
            </a:r>
            <a:r>
              <a:rPr lang="en-US" sz="2400" dirty="0"/>
              <a:t>,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Noel..</a:t>
            </a:r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20" y="44658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10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LẬP KẾ HOẠCH DỰ ÁN STEAM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6200" y="1371600"/>
            <a:ext cx="8476642" cy="68066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796" y="1468575"/>
            <a:ext cx="815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III. </a:t>
            </a:r>
            <a:r>
              <a:rPr lang="en-US" sz="2400" b="1" dirty="0" err="1"/>
              <a:t>Mạng</a:t>
            </a:r>
            <a:r>
              <a:rPr lang="en-US" sz="2400" b="1" dirty="0"/>
              <a:t> </a:t>
            </a: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smtClean="0"/>
              <a:t>:(Kế</a:t>
            </a:r>
            <a:r>
              <a:rPr lang="en-US" sz="2400" b="1" dirty="0" smtClean="0"/>
              <a:t> </a:t>
            </a:r>
            <a:r>
              <a:rPr lang="en-US" sz="2400" b="1" dirty="0" err="1"/>
              <a:t>hoạch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dự</a:t>
            </a:r>
            <a:r>
              <a:rPr lang="en-US" sz="2400" b="1" dirty="0"/>
              <a:t> </a:t>
            </a:r>
            <a:r>
              <a:rPr lang="en-US" sz="2400" b="1" dirty="0" err="1"/>
              <a:t>án</a:t>
            </a:r>
            <a:r>
              <a:rPr lang="en-US" sz="2400" b="1" dirty="0"/>
              <a:t>)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552" y="2758857"/>
            <a:ext cx="8153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	</a:t>
            </a:r>
            <a:r>
              <a:rPr lang="en-US" sz="2800" dirty="0"/>
              <a:t> </a:t>
            </a:r>
          </a:p>
          <a:p>
            <a:pPr algn="just"/>
            <a:r>
              <a:rPr lang="en-US" sz="2800" dirty="0"/>
              <a:t> </a:t>
            </a:r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20" y="44658"/>
            <a:ext cx="1295400" cy="1143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188170"/>
              </p:ext>
            </p:extLst>
          </p:nvPr>
        </p:nvGraphicFramePr>
        <p:xfrm>
          <a:off x="420214" y="2085105"/>
          <a:ext cx="8229246" cy="4699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41"/>
                <a:gridCol w="1371541"/>
                <a:gridCol w="1180104"/>
                <a:gridCol w="191437"/>
                <a:gridCol w="1371541"/>
                <a:gridCol w="1789822"/>
                <a:gridCol w="953260"/>
              </a:tblGrid>
              <a:tr h="2703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Thứ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Thứ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Thứ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Thứ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Thứ</a:t>
                      </a:r>
                      <a:r>
                        <a:rPr lang="en-US" baseline="0" dirty="0" smtClean="0"/>
                        <a:t> 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484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Trò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chuyện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Trò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chơi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“Tai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-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Trò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chuyện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chuông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gió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(E1)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Trò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chuyện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chuông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248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KP MTXQ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chuông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gió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E2, E3)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Toán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Kỹ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chiều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dài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đối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tượng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Thiết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kế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chuông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gió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bé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chọn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(E4)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9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ngoài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trời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biết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gió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thổi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248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vui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chơi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Thí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biết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âm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thanh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(E2,E3)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Thiết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kế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chuông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gió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bé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chọn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(E5)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0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TỔNG QUAN VỀ DẠY HỌC DỰ ÁN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6200" y="1371600"/>
            <a:ext cx="8476642" cy="68066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796" y="1468575"/>
            <a:ext cx="815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00CC"/>
                </a:solidFill>
              </a:rPr>
              <a:t>1. </a:t>
            </a:r>
            <a:r>
              <a:rPr lang="en-US" sz="2400" b="1" dirty="0" err="1" smtClean="0">
                <a:solidFill>
                  <a:srgbClr val="0000CC"/>
                </a:solidFill>
              </a:rPr>
              <a:t>Thế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nào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là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dạy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học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dự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án</a:t>
            </a:r>
            <a:r>
              <a:rPr lang="en-US" sz="2400" b="1" dirty="0">
                <a:solidFill>
                  <a:srgbClr val="0000CC"/>
                </a:solidFill>
              </a:rPr>
              <a:t>: </a:t>
            </a:r>
            <a:endParaRPr lang="en-US" sz="2400" dirty="0">
              <a:solidFill>
                <a:srgbClr val="0000CC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6358" y="2854042"/>
            <a:ext cx="8476642" cy="28956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552" y="2957959"/>
            <a:ext cx="8153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solidFill>
                  <a:srgbClr val="FF3300"/>
                </a:solidFill>
              </a:rPr>
              <a:t>*</a:t>
            </a:r>
            <a:r>
              <a:rPr lang="en-US" sz="2400" u="sng" dirty="0">
                <a:solidFill>
                  <a:srgbClr val="FF3300"/>
                </a:solidFill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</a:rPr>
              <a:t>Dự</a:t>
            </a:r>
            <a:r>
              <a:rPr lang="en-US" sz="2400" b="1" u="sng" dirty="0">
                <a:solidFill>
                  <a:srgbClr val="FF3300"/>
                </a:solidFill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</a:rPr>
              <a:t>án</a:t>
            </a:r>
            <a:r>
              <a:rPr lang="en-US" sz="2400" b="1" u="sng" dirty="0">
                <a:solidFill>
                  <a:srgbClr val="FF3300"/>
                </a:solidFill>
              </a:rPr>
              <a:t> STEAM </a:t>
            </a:r>
            <a:r>
              <a:rPr lang="en-US" sz="2400" b="1" u="sng" dirty="0" err="1">
                <a:solidFill>
                  <a:srgbClr val="FF3300"/>
                </a:solidFill>
              </a:rPr>
              <a:t>cho</a:t>
            </a:r>
            <a:r>
              <a:rPr lang="en-US" sz="2400" b="1" u="sng" dirty="0">
                <a:solidFill>
                  <a:srgbClr val="FF3300"/>
                </a:solidFill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</a:rPr>
              <a:t>trẻ</a:t>
            </a:r>
            <a:r>
              <a:rPr lang="en-US" sz="2400" b="1" u="sng" dirty="0">
                <a:solidFill>
                  <a:srgbClr val="FF3300"/>
                </a:solidFill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</a:rPr>
              <a:t>mầm</a:t>
            </a:r>
            <a:r>
              <a:rPr lang="en-US" sz="2400" b="1" u="sng" dirty="0">
                <a:solidFill>
                  <a:srgbClr val="FF3300"/>
                </a:solidFill>
              </a:rPr>
              <a:t> non</a:t>
            </a:r>
            <a:r>
              <a:rPr lang="en-US" sz="2400" u="sng" dirty="0">
                <a:solidFill>
                  <a:srgbClr val="FF3300"/>
                </a:solidFill>
              </a:rPr>
              <a:t>: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kiểu</a:t>
            </a:r>
            <a:r>
              <a:rPr lang="en-US" sz="2400" dirty="0"/>
              <a:t> </a:t>
            </a:r>
            <a:r>
              <a:rPr lang="en-US" sz="2400" dirty="0" err="1"/>
              <a:t>dự</a:t>
            </a:r>
            <a:r>
              <a:rPr lang="en-US" sz="2400" dirty="0"/>
              <a:t> </a:t>
            </a:r>
            <a:r>
              <a:rPr lang="en-US" sz="2400" dirty="0" err="1"/>
              <a:t>án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tiến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dạy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, </a:t>
            </a:r>
            <a:r>
              <a:rPr lang="en-US" sz="2400" dirty="0" err="1"/>
              <a:t>hỗ</a:t>
            </a:r>
            <a:r>
              <a:rPr lang="en-US" sz="2400" dirty="0"/>
              <a:t> </a:t>
            </a:r>
            <a:r>
              <a:rPr lang="en-US" sz="2400" dirty="0" err="1"/>
              <a:t>trợ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. </a:t>
            </a:r>
            <a:r>
              <a:rPr lang="en-US" sz="2400" dirty="0" err="1"/>
              <a:t>Nhằm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quyết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tiễn</a:t>
            </a:r>
            <a:r>
              <a:rPr lang="en-US" sz="2400" dirty="0"/>
              <a:t>.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lĩnh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tri </a:t>
            </a:r>
            <a:r>
              <a:rPr lang="en-US" sz="2400" dirty="0" err="1"/>
              <a:t>thức</a:t>
            </a:r>
            <a:r>
              <a:rPr lang="en-US" sz="2400" dirty="0"/>
              <a:t>, 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lĩnh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Khoa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, </a:t>
            </a:r>
            <a:r>
              <a:rPr lang="en-US" sz="2400" dirty="0" err="1"/>
              <a:t>Nghệ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.</a:t>
            </a:r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20" y="44658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9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1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TỔNG QUAN VỀ DẠY HỌC DỰ ÁN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6200" y="1371600"/>
            <a:ext cx="8476642" cy="68066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796" y="1468575"/>
            <a:ext cx="815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00CC"/>
                </a:solidFill>
              </a:rPr>
              <a:t>1. </a:t>
            </a:r>
            <a:r>
              <a:rPr lang="en-US" sz="2400" b="1" dirty="0" err="1" smtClean="0">
                <a:solidFill>
                  <a:srgbClr val="0000CC"/>
                </a:solidFill>
              </a:rPr>
              <a:t>Thế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nào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là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dạy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học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dự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án</a:t>
            </a:r>
            <a:r>
              <a:rPr lang="en-US" sz="2400" b="1" dirty="0">
                <a:solidFill>
                  <a:srgbClr val="0000CC"/>
                </a:solidFill>
              </a:rPr>
              <a:t>: </a:t>
            </a:r>
            <a:endParaRPr lang="en-US" sz="2400" dirty="0">
              <a:solidFill>
                <a:srgbClr val="0000CC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6358" y="2729346"/>
            <a:ext cx="8476642" cy="359525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552" y="2708570"/>
            <a:ext cx="8153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3300"/>
                </a:solidFill>
              </a:rPr>
              <a:t>* </a:t>
            </a:r>
            <a:r>
              <a:rPr lang="en-US" sz="2400" b="1" u="sng" dirty="0" err="1" smtClean="0">
                <a:solidFill>
                  <a:srgbClr val="FF3300"/>
                </a:solidFill>
              </a:rPr>
              <a:t>Dự</a:t>
            </a:r>
            <a:r>
              <a:rPr lang="en-US" sz="2400" b="1" u="sng" dirty="0" smtClean="0">
                <a:solidFill>
                  <a:srgbClr val="FF3300"/>
                </a:solidFill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</a:rPr>
              <a:t>án</a:t>
            </a:r>
            <a:r>
              <a:rPr lang="en-US" sz="2400" b="1" u="sng" dirty="0">
                <a:solidFill>
                  <a:srgbClr val="FF3300"/>
                </a:solidFill>
              </a:rPr>
              <a:t> STEAM </a:t>
            </a:r>
            <a:r>
              <a:rPr lang="en-US" sz="2400" b="1" u="sng" dirty="0" err="1">
                <a:solidFill>
                  <a:srgbClr val="FF3300"/>
                </a:solidFill>
              </a:rPr>
              <a:t>có</a:t>
            </a:r>
            <a:r>
              <a:rPr lang="en-US" sz="2400" b="1" u="sng" dirty="0">
                <a:solidFill>
                  <a:srgbClr val="FF3300"/>
                </a:solidFill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</a:rPr>
              <a:t>dấu</a:t>
            </a:r>
            <a:r>
              <a:rPr lang="en-US" sz="2400" b="1" u="sng" dirty="0">
                <a:solidFill>
                  <a:srgbClr val="FF3300"/>
                </a:solidFill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</a:rPr>
              <a:t>hiệu</a:t>
            </a:r>
            <a:r>
              <a:rPr lang="en-US" sz="2400" b="1" u="sng" dirty="0">
                <a:solidFill>
                  <a:srgbClr val="FF3300"/>
                </a:solidFill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</a:rPr>
              <a:t>sau</a:t>
            </a:r>
            <a:r>
              <a:rPr lang="en-US" sz="2400" b="1" u="sng" dirty="0" smtClean="0">
                <a:solidFill>
                  <a:srgbClr val="FF3300"/>
                </a:solidFill>
              </a:rPr>
              <a:t>:</a:t>
            </a:r>
          </a:p>
          <a:p>
            <a:r>
              <a:rPr lang="en-US" sz="2400" dirty="0" smtClean="0"/>
              <a:t>-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(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EDP)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quyết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tiễn</a:t>
            </a:r>
            <a:r>
              <a:rPr lang="en-US" sz="2400" dirty="0"/>
              <a:t>,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huống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(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hút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chuyện</a:t>
            </a:r>
            <a:r>
              <a:rPr lang="en-US" sz="2400" dirty="0"/>
              <a:t>, video,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huống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vần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quyết</a:t>
            </a:r>
            <a:r>
              <a:rPr lang="en-US" sz="2400" dirty="0"/>
              <a:t>…)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lĩnh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Khoa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,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,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. (</a:t>
            </a:r>
            <a:r>
              <a:rPr lang="en-US" sz="2400" dirty="0" err="1"/>
              <a:t>Nghệ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(Art)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cuối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endParaRPr lang="en-US" sz="2400" dirty="0"/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20" y="44658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TỔNG QUAN VỀ DẠY HỌC DỰ ÁN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6358" y="1295400"/>
            <a:ext cx="4742842" cy="440889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552" y="1295400"/>
            <a:ext cx="4571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3300"/>
                </a:solidFill>
              </a:rPr>
              <a:t>Các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căn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cứ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để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lựa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chọn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dự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án</a:t>
            </a:r>
            <a:r>
              <a:rPr lang="en-US" sz="2400" b="1" dirty="0" smtClean="0">
                <a:solidFill>
                  <a:srgbClr val="FF3300"/>
                </a:solidFill>
              </a:rPr>
              <a:t>:</a:t>
            </a:r>
            <a:endParaRPr lang="en-US" sz="2400" dirty="0">
              <a:solidFill>
                <a:srgbClr val="FF3300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20" y="44658"/>
            <a:ext cx="1295400" cy="1143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06509"/>
              </p:ext>
            </p:extLst>
          </p:nvPr>
        </p:nvGraphicFramePr>
        <p:xfrm>
          <a:off x="286358" y="2477657"/>
          <a:ext cx="862904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521"/>
                <a:gridCol w="43145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hỏi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căn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cứ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thích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đến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vấn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Thăm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dò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hứng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thú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kiến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thức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STEAM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vấn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đến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thực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mục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tiêu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STEAM (5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lĩnh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vực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kĩ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Vấn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kiện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quyết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vụ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thực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tiễn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thực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tiễn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vấn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thực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tiễn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Vấn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chương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trường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viên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gợi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ý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chương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96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CÁC BƯỚC THỰC HIỆN DỰ ÁN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6200" y="1371600"/>
            <a:ext cx="8476642" cy="68066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796" y="1468575"/>
            <a:ext cx="815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3300"/>
                </a:solidFill>
              </a:rPr>
              <a:t>1. </a:t>
            </a:r>
            <a:r>
              <a:rPr lang="en-US" sz="2400" b="1" dirty="0" err="1" smtClean="0">
                <a:solidFill>
                  <a:srgbClr val="FF3300"/>
                </a:solidFill>
              </a:rPr>
              <a:t>Mở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dự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án</a:t>
            </a:r>
            <a:r>
              <a:rPr lang="en-US" sz="2400" b="1" dirty="0">
                <a:solidFill>
                  <a:srgbClr val="FF3300"/>
                </a:solidFill>
              </a:rPr>
              <a:t>: </a:t>
            </a:r>
            <a:endParaRPr lang="en-US" sz="2400" dirty="0">
              <a:solidFill>
                <a:srgbClr val="FF33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6358" y="2729346"/>
            <a:ext cx="8476642" cy="359525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552" y="2708570"/>
            <a:ext cx="8153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solidFill>
                  <a:srgbClr val="0000CC"/>
                </a:solidFill>
              </a:rPr>
              <a:t>1.1. </a:t>
            </a:r>
            <a:r>
              <a:rPr lang="en-US" sz="2400" b="1" dirty="0" err="1" smtClean="0">
                <a:solidFill>
                  <a:srgbClr val="0000CC"/>
                </a:solidFill>
              </a:rPr>
              <a:t>Tạo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vấn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đề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đưa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dự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án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đến</a:t>
            </a:r>
            <a:r>
              <a:rPr lang="en-US" sz="2400" b="1" dirty="0" smtClean="0">
                <a:solidFill>
                  <a:srgbClr val="0000CC"/>
                </a:solidFill>
              </a:rPr>
              <a:t>:</a:t>
            </a:r>
          </a:p>
          <a:p>
            <a:pPr lvl="1"/>
            <a:endParaRPr lang="en-US" sz="2400" b="1" dirty="0">
              <a:solidFill>
                <a:srgbClr val="0000CC"/>
              </a:solidFill>
            </a:endParaRPr>
          </a:p>
          <a:p>
            <a:r>
              <a:rPr lang="en-US" sz="2400" b="1" dirty="0"/>
              <a:t>-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tình</a:t>
            </a:r>
            <a:r>
              <a:rPr lang="en-US" sz="2400" b="1" dirty="0"/>
              <a:t> </a:t>
            </a:r>
            <a:r>
              <a:rPr lang="en-US" sz="2400" b="1" dirty="0" err="1"/>
              <a:t>huống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tế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- Qua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chuyện</a:t>
            </a:r>
            <a:endParaRPr lang="en-US" sz="2400" b="1" dirty="0"/>
          </a:p>
          <a:p>
            <a:r>
              <a:rPr lang="en-US" sz="2400" b="1" dirty="0"/>
              <a:t>- </a:t>
            </a:r>
            <a:r>
              <a:rPr lang="en-US" sz="2400" b="1" dirty="0" err="1"/>
              <a:t>Phương</a:t>
            </a:r>
            <a:r>
              <a:rPr lang="en-US" sz="2400" b="1" dirty="0"/>
              <a:t> </a:t>
            </a:r>
            <a:r>
              <a:rPr lang="en-US" sz="2400" b="1" dirty="0" err="1"/>
              <a:t>tiện</a:t>
            </a:r>
            <a:r>
              <a:rPr lang="en-US" sz="2400" b="1" dirty="0"/>
              <a:t> </a:t>
            </a:r>
            <a:r>
              <a:rPr lang="en-US" sz="2400" b="1" dirty="0" err="1"/>
              <a:t>trực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endParaRPr lang="en-US" sz="2400" b="1" dirty="0"/>
          </a:p>
          <a:p>
            <a:r>
              <a:rPr lang="en-US" sz="2400" b="1" dirty="0"/>
              <a:t>-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đố</a:t>
            </a:r>
            <a:endParaRPr lang="en-US" sz="2400" b="1" dirty="0"/>
          </a:p>
          <a:p>
            <a:r>
              <a:rPr lang="en-US" sz="2400" b="1" dirty="0"/>
              <a:t>- Video…</a:t>
            </a:r>
          </a:p>
          <a:p>
            <a:r>
              <a:rPr lang="en-US" sz="2400" b="1" dirty="0"/>
              <a:t>=&gt; </a:t>
            </a:r>
            <a:r>
              <a:rPr lang="en-US" sz="2400" b="1" dirty="0" err="1"/>
              <a:t>Nảy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r>
              <a:rPr lang="en-US" sz="2400" b="1" dirty="0" err="1"/>
              <a:t>vấn</a:t>
            </a:r>
            <a:r>
              <a:rPr lang="en-US" sz="2400" b="1" dirty="0"/>
              <a:t> </a:t>
            </a:r>
            <a:r>
              <a:rPr lang="en-US" sz="2400" b="1" dirty="0" err="1" smtClean="0"/>
              <a:t>đề</a:t>
            </a:r>
            <a:r>
              <a:rPr lang="en-US" sz="2400" b="1" dirty="0" smtClean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quyết</a:t>
            </a:r>
            <a:endParaRPr lang="en-US" sz="2400" b="1" dirty="0"/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20" y="44658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1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CÁC BƯỚC THỰC HIỆN DỰ ÁN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6200" y="1371600"/>
            <a:ext cx="8476642" cy="68066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796" y="1468575"/>
            <a:ext cx="815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3300"/>
                </a:solidFill>
              </a:rPr>
              <a:t>1. </a:t>
            </a:r>
            <a:r>
              <a:rPr lang="en-US" sz="2400" b="1" dirty="0" err="1" smtClean="0">
                <a:solidFill>
                  <a:srgbClr val="FF3300"/>
                </a:solidFill>
              </a:rPr>
              <a:t>Mở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dự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án</a:t>
            </a:r>
            <a:r>
              <a:rPr lang="en-US" sz="2400" b="1" dirty="0">
                <a:solidFill>
                  <a:srgbClr val="FF3300"/>
                </a:solidFill>
              </a:rPr>
              <a:t>: </a:t>
            </a:r>
            <a:endParaRPr lang="en-US" sz="2400" dirty="0">
              <a:solidFill>
                <a:srgbClr val="FF33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6358" y="2729346"/>
            <a:ext cx="8476642" cy="359525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552" y="2708570"/>
            <a:ext cx="8153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1.2  </a:t>
            </a:r>
            <a:r>
              <a:rPr lang="en-US" sz="2400" b="1" dirty="0" err="1">
                <a:solidFill>
                  <a:srgbClr val="0000CC"/>
                </a:solidFill>
              </a:rPr>
              <a:t>Khảo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sát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kiến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thức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nền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của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trẻ</a:t>
            </a:r>
            <a:r>
              <a:rPr lang="en-US" sz="2400" b="1" dirty="0" smtClean="0">
                <a:solidFill>
                  <a:srgbClr val="0000CC"/>
                </a:solidFill>
              </a:rPr>
              <a:t>:</a:t>
            </a:r>
          </a:p>
          <a:p>
            <a:pPr algn="just"/>
            <a:r>
              <a:rPr lang="en-US" sz="2400" b="1" dirty="0">
                <a:solidFill>
                  <a:srgbClr val="FF3300"/>
                </a:solidFill>
              </a:rPr>
              <a:t>	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kiến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r>
              <a:rPr lang="en-US" sz="2400" b="1" dirty="0"/>
              <a:t> </a:t>
            </a:r>
            <a:r>
              <a:rPr lang="en-US" sz="2400" b="1" dirty="0" err="1"/>
              <a:t>đưa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. Sau </a:t>
            </a:r>
            <a:r>
              <a:rPr lang="en-US" sz="2400" b="1" dirty="0" err="1"/>
              <a:t>đó</a:t>
            </a:r>
            <a:r>
              <a:rPr lang="en-US" sz="2400" b="1" dirty="0"/>
              <a:t> </a:t>
            </a:r>
            <a:r>
              <a:rPr lang="en-US" sz="2400" b="1" dirty="0" err="1"/>
              <a:t>giáo</a:t>
            </a:r>
            <a:r>
              <a:rPr lang="en-US" sz="2400" b="1" dirty="0"/>
              <a:t> </a:t>
            </a:r>
            <a:r>
              <a:rPr lang="en-US" sz="2400" b="1" dirty="0" err="1"/>
              <a:t>viên</a:t>
            </a:r>
            <a:r>
              <a:rPr lang="en-US" sz="2400" b="1" dirty="0"/>
              <a:t> </a:t>
            </a:r>
            <a:r>
              <a:rPr lang="en-US" sz="2400" b="1" dirty="0" err="1"/>
              <a:t>ghi</a:t>
            </a:r>
            <a:r>
              <a:rPr lang="en-US" sz="2400" b="1" dirty="0"/>
              <a:t> </a:t>
            </a:r>
            <a:r>
              <a:rPr lang="en-US" sz="2400" b="1" dirty="0" err="1"/>
              <a:t>lại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ý </a:t>
            </a:r>
            <a:r>
              <a:rPr lang="en-US" sz="2400" b="1" dirty="0" err="1"/>
              <a:t>kiến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trẻ</a:t>
            </a:r>
            <a:r>
              <a:rPr lang="en-US" sz="2400" b="1" dirty="0"/>
              <a:t> =&gt; </a:t>
            </a:r>
            <a:r>
              <a:rPr lang="en-US" sz="2400" b="1" dirty="0" err="1"/>
              <a:t>Nhóm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trẻ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muốn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. </a:t>
            </a:r>
            <a:r>
              <a:rPr lang="en-US" sz="2400" b="1" dirty="0" err="1"/>
              <a:t>Giáo</a:t>
            </a:r>
            <a:r>
              <a:rPr lang="en-US" sz="2400" b="1" dirty="0"/>
              <a:t> </a:t>
            </a:r>
            <a:r>
              <a:rPr lang="en-US" sz="2400" b="1" dirty="0" err="1"/>
              <a:t>viên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đặt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phản</a:t>
            </a:r>
            <a:r>
              <a:rPr lang="en-US" sz="2400" b="1" dirty="0"/>
              <a:t> </a:t>
            </a:r>
            <a:r>
              <a:rPr lang="en-US" sz="2400" b="1" dirty="0" err="1"/>
              <a:t>biện</a:t>
            </a:r>
            <a:r>
              <a:rPr lang="en-US" sz="2400" b="1" dirty="0"/>
              <a:t>, </a:t>
            </a:r>
            <a:r>
              <a:rPr lang="en-US" sz="2400" b="1" dirty="0" err="1"/>
              <a:t>gợi</a:t>
            </a:r>
            <a:r>
              <a:rPr lang="en-US" sz="2400" b="1" dirty="0"/>
              <a:t> </a:t>
            </a:r>
            <a:r>
              <a:rPr lang="en-US" sz="2400" b="1" dirty="0" err="1"/>
              <a:t>mở</a:t>
            </a:r>
            <a:r>
              <a:rPr lang="en-US" sz="2400" b="1" dirty="0"/>
              <a:t> </a:t>
            </a:r>
            <a:r>
              <a:rPr lang="en-US" sz="2400" b="1" dirty="0" err="1"/>
              <a:t>giúp</a:t>
            </a:r>
            <a:r>
              <a:rPr lang="en-US" sz="2400" b="1" dirty="0"/>
              <a:t> </a:t>
            </a:r>
            <a:r>
              <a:rPr lang="en-US" sz="2400" b="1" dirty="0" err="1"/>
              <a:t>trẻ</a:t>
            </a:r>
            <a:r>
              <a:rPr lang="en-US" sz="2400" b="1" dirty="0"/>
              <a:t> </a:t>
            </a:r>
            <a:r>
              <a:rPr lang="en-US" sz="2400" b="1" dirty="0" err="1"/>
              <a:t>đặt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hướng</a:t>
            </a:r>
            <a:r>
              <a:rPr lang="en-US" sz="2400" b="1" dirty="0"/>
              <a:t> </a:t>
            </a:r>
            <a:r>
              <a:rPr lang="en-US" sz="2400" b="1" dirty="0" err="1"/>
              <a:t>dẫn</a:t>
            </a:r>
            <a:r>
              <a:rPr lang="en-US" sz="2400" b="1" dirty="0"/>
              <a:t>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trẻ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. </a:t>
            </a:r>
            <a:r>
              <a:rPr lang="en-US" sz="2400" b="1" dirty="0" err="1"/>
              <a:t>Đặc</a:t>
            </a:r>
            <a:r>
              <a:rPr lang="en-US" sz="2400" b="1" dirty="0"/>
              <a:t> </a:t>
            </a:r>
            <a:r>
              <a:rPr lang="en-US" sz="2400" b="1" dirty="0" err="1"/>
              <a:t>biệt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tra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mục</a:t>
            </a:r>
            <a:r>
              <a:rPr lang="en-US" sz="2400" b="1" dirty="0"/>
              <a:t> </a:t>
            </a:r>
            <a:r>
              <a:rPr lang="en-US" sz="2400" b="1" dirty="0" err="1"/>
              <a:t>đích</a:t>
            </a:r>
            <a:r>
              <a:rPr lang="en-US" sz="2400" b="1" dirty="0"/>
              <a:t> </a:t>
            </a:r>
            <a:r>
              <a:rPr lang="en-US" sz="2400" b="1" dirty="0" err="1"/>
              <a:t>rõ</a:t>
            </a:r>
            <a:r>
              <a:rPr lang="en-US" sz="2400" b="1" dirty="0"/>
              <a:t> </a:t>
            </a:r>
            <a:r>
              <a:rPr lang="en-US" sz="2400" b="1" dirty="0" err="1"/>
              <a:t>rệt</a:t>
            </a:r>
            <a:r>
              <a:rPr lang="en-US" sz="2400" b="1" dirty="0"/>
              <a:t>.</a:t>
            </a:r>
          </a:p>
          <a:p>
            <a:pPr algn="just"/>
            <a:r>
              <a:rPr lang="en-US" sz="2400" b="1" dirty="0"/>
              <a:t>          </a:t>
            </a:r>
            <a:r>
              <a:rPr lang="en-US" sz="2400" b="1" dirty="0" err="1" smtClean="0"/>
              <a:t>Kĩ</a:t>
            </a:r>
            <a:r>
              <a:rPr lang="en-US" sz="2400" b="1" dirty="0" smtClean="0"/>
              <a:t> </a:t>
            </a:r>
            <a:r>
              <a:rPr lang="en-US" sz="2400" b="1" dirty="0" err="1"/>
              <a:t>thuật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5W1H:</a:t>
            </a:r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20" y="44658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5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10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CÁC BƯỚC THỰC HIỆN DỰ ÁN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6200" y="1371600"/>
            <a:ext cx="8476642" cy="68066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796" y="1468575"/>
            <a:ext cx="815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3300"/>
                </a:solidFill>
              </a:rPr>
              <a:t>1. </a:t>
            </a:r>
            <a:r>
              <a:rPr lang="en-US" sz="2400" b="1" dirty="0" err="1" smtClean="0">
                <a:solidFill>
                  <a:srgbClr val="FF3300"/>
                </a:solidFill>
              </a:rPr>
              <a:t>Mở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dự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án</a:t>
            </a:r>
            <a:r>
              <a:rPr lang="en-US" sz="2400" b="1" dirty="0">
                <a:solidFill>
                  <a:srgbClr val="FF3300"/>
                </a:solidFill>
              </a:rPr>
              <a:t>: </a:t>
            </a:r>
            <a:endParaRPr lang="en-US" sz="2400" dirty="0">
              <a:solidFill>
                <a:srgbClr val="FF33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03090" y="2316378"/>
            <a:ext cx="7411754" cy="4465422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20" y="44658"/>
            <a:ext cx="1295400" cy="11430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65" y="2438400"/>
            <a:ext cx="6783070" cy="4141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4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CÁC BƯỚC THỰC HIỆN DỰ ÁN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6200" y="1371600"/>
            <a:ext cx="8476642" cy="68066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796" y="1468575"/>
            <a:ext cx="815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3300"/>
                </a:solidFill>
              </a:rPr>
              <a:t>1. </a:t>
            </a:r>
            <a:r>
              <a:rPr lang="en-US" sz="2400" b="1" dirty="0" err="1" smtClean="0">
                <a:solidFill>
                  <a:srgbClr val="FF3300"/>
                </a:solidFill>
              </a:rPr>
              <a:t>Mở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dự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án</a:t>
            </a:r>
            <a:r>
              <a:rPr lang="en-US" sz="2400" b="1" dirty="0">
                <a:solidFill>
                  <a:srgbClr val="FF3300"/>
                </a:solidFill>
              </a:rPr>
              <a:t>: </a:t>
            </a:r>
            <a:endParaRPr lang="en-US" sz="2400" dirty="0">
              <a:solidFill>
                <a:srgbClr val="FF33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6358" y="2729347"/>
            <a:ext cx="8476642" cy="2757054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552" y="2708570"/>
            <a:ext cx="8153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VD: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cốm</a:t>
            </a:r>
            <a:endParaRPr lang="en-US" sz="2400" dirty="0"/>
          </a:p>
          <a:p>
            <a:pPr lvl="0"/>
            <a:r>
              <a:rPr lang="en-US" sz="2400" dirty="0" smtClean="0"/>
              <a:t>1. What</a:t>
            </a:r>
            <a:r>
              <a:rPr lang="en-US" sz="2400" dirty="0"/>
              <a:t>: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pPr lvl="0"/>
            <a:r>
              <a:rPr lang="en-US" sz="2400" dirty="0" smtClean="0"/>
              <a:t>2. Where</a:t>
            </a:r>
            <a:r>
              <a:rPr lang="en-US" sz="2400" dirty="0"/>
              <a:t>: </a:t>
            </a:r>
            <a:r>
              <a:rPr lang="en-US" sz="2400" dirty="0" err="1"/>
              <a:t>Cốm</a:t>
            </a:r>
            <a:r>
              <a:rPr lang="en-US" sz="2400" dirty="0"/>
              <a:t> ở </a:t>
            </a:r>
            <a:r>
              <a:rPr lang="en-US" sz="2400" dirty="0" err="1"/>
              <a:t>đâu</a:t>
            </a:r>
            <a:r>
              <a:rPr lang="en-US" sz="2400" dirty="0"/>
              <a:t>?</a:t>
            </a:r>
          </a:p>
          <a:p>
            <a:pPr lvl="0"/>
            <a:r>
              <a:rPr lang="en-US" sz="2400" dirty="0" smtClean="0"/>
              <a:t>3. </a:t>
            </a:r>
            <a:r>
              <a:rPr lang="en-US" sz="2400" dirty="0" err="1" smtClean="0"/>
              <a:t>Whg</a:t>
            </a:r>
            <a:r>
              <a:rPr lang="en-US" sz="2400" dirty="0"/>
              <a:t>: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cốm</a:t>
            </a:r>
            <a:r>
              <a:rPr lang="en-US" sz="2400" dirty="0"/>
              <a:t>?</a:t>
            </a:r>
          </a:p>
          <a:p>
            <a:pPr lvl="0"/>
            <a:r>
              <a:rPr lang="en-US" sz="2400" dirty="0" smtClean="0"/>
              <a:t>4. Who</a:t>
            </a:r>
            <a:r>
              <a:rPr lang="en-US" sz="2400" dirty="0"/>
              <a:t>: Ai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cốm</a:t>
            </a:r>
            <a:r>
              <a:rPr lang="en-US" sz="2400" dirty="0"/>
              <a:t>?</a:t>
            </a:r>
          </a:p>
          <a:p>
            <a:pPr lvl="0"/>
            <a:r>
              <a:rPr lang="en-US" sz="2400" dirty="0" smtClean="0"/>
              <a:t>5. When</a:t>
            </a:r>
            <a:r>
              <a:rPr lang="en-US" sz="2400" dirty="0"/>
              <a:t>: </a:t>
            </a:r>
            <a:r>
              <a:rPr lang="en-US" sz="2400" dirty="0" err="1"/>
              <a:t>Cốm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  <a:p>
            <a:pPr lvl="0"/>
            <a:r>
              <a:rPr lang="en-US" sz="2400" dirty="0" smtClean="0"/>
              <a:t>6. How</a:t>
            </a:r>
            <a:r>
              <a:rPr lang="en-US" sz="2400" b="1" dirty="0"/>
              <a:t>: </a:t>
            </a:r>
            <a:r>
              <a:rPr lang="en-US" sz="2400" dirty="0" err="1"/>
              <a:t>Cốm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20" y="44658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10" grpId="0" animBg="1"/>
      <p:bldP spid="1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3138</TotalTime>
  <Words>1296</Words>
  <Application>Microsoft Office PowerPoint</Application>
  <PresentationFormat>On-screen Show (4:3)</PresentationFormat>
  <Paragraphs>203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TRANBANG</dc:creator>
  <cp:lastModifiedBy>Admin</cp:lastModifiedBy>
  <cp:revision>482</cp:revision>
  <cp:lastPrinted>2018-09-19T08:46:22Z</cp:lastPrinted>
  <dcterms:created xsi:type="dcterms:W3CDTF">2018-01-18T14:58:37Z</dcterms:created>
  <dcterms:modified xsi:type="dcterms:W3CDTF">2023-05-09T03:26:49Z</dcterms:modified>
</cp:coreProperties>
</file>