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3" r:id="rId1"/>
    <p:sldMasterId id="2147483960" r:id="rId2"/>
  </p:sldMasterIdLst>
  <p:notesMasterIdLst>
    <p:notesMasterId r:id="rId20"/>
  </p:notesMasterIdLst>
  <p:sldIdLst>
    <p:sldId id="258" r:id="rId3"/>
    <p:sldId id="259" r:id="rId4"/>
    <p:sldId id="433" r:id="rId5"/>
    <p:sldId id="434" r:id="rId6"/>
    <p:sldId id="435" r:id="rId7"/>
    <p:sldId id="436" r:id="rId8"/>
    <p:sldId id="437" r:id="rId9"/>
    <p:sldId id="438" r:id="rId10"/>
    <p:sldId id="439" r:id="rId11"/>
    <p:sldId id="440" r:id="rId12"/>
    <p:sldId id="441" r:id="rId13"/>
    <p:sldId id="442" r:id="rId14"/>
    <p:sldId id="443" r:id="rId15"/>
    <p:sldId id="444" r:id="rId16"/>
    <p:sldId id="445" r:id="rId17"/>
    <p:sldId id="446" r:id="rId18"/>
    <p:sldId id="379" r:id="rId19"/>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y PC" initials="MP" lastIdx="1" clrIdx="0">
    <p:extLst>
      <p:ext uri="{19B8F6BF-5375-455C-9EA6-DF929625EA0E}">
        <p15:presenceInfo xmlns="" xmlns:p15="http://schemas.microsoft.com/office/powerpoint/2012/main" userId="My 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3300"/>
    <a:srgbClr val="0000FF"/>
    <a:srgbClr val="C5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460" autoAdjust="0"/>
  </p:normalViewPr>
  <p:slideViewPr>
    <p:cSldViewPr>
      <p:cViewPr varScale="1">
        <p:scale>
          <a:sx n="40" d="100"/>
          <a:sy n="40" d="100"/>
        </p:scale>
        <p:origin x="-1350"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10-19T11:37:42.128" idx="1">
    <p:pos x="1791" y="1926"/>
    <p:text/>
    <p:extLst>
      <p:ext uri="{C676402C-5697-4E1C-873F-D02D1690AC5C}">
        <p15:threadingInfo xmlns="" xmlns:p15="http://schemas.microsoft.com/office/powerpoint/2012/main" timeZoneBias="-4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F27214-ECAE-4132-A5DE-BFDE27507DF1}" type="datetimeFigureOut">
              <a:rPr lang="en-US" smtClean="0"/>
              <a:pPr/>
              <a:t>5/9/2023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8A2CB3-D75E-4737-AE30-E5DAEA5443DF}" type="slidenum">
              <a:rPr lang="en-US" smtClean="0"/>
              <a:pPr/>
              <a:t>‹#›</a:t>
            </a:fld>
            <a:endParaRPr lang="en-US"/>
          </a:p>
        </p:txBody>
      </p:sp>
    </p:spTree>
    <p:extLst>
      <p:ext uri="{BB962C8B-B14F-4D97-AF65-F5344CB8AC3E}">
        <p14:creationId xmlns:p14="http://schemas.microsoft.com/office/powerpoint/2010/main" val="413069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475567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431641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98532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5424638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883403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882739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22993843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16698892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6811970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509696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995409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3033726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12023262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13808884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15050059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15608583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3843604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14569196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9755645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449188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4006016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530446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756302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2100612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789850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1189967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2461344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3190E4E-58E8-4C60-8076-5F63AB4DD8B5}" type="datetimeFigureOut">
              <a:rPr lang="vi-VN" smtClean="0"/>
              <a:pPr/>
              <a:t>09/05/2023</a:t>
            </a:fld>
            <a:endParaRPr lang="vi-VN"/>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7AB0F74-F23A-4006-BF05-37478D8BB68B}" type="slidenum">
              <a:rPr lang="vi-VN" smtClean="0"/>
              <a:pPr/>
              <a:t>‹#›</a:t>
            </a:fld>
            <a:endParaRPr lang="vi-VN"/>
          </a:p>
        </p:txBody>
      </p:sp>
    </p:spTree>
    <p:extLst>
      <p:ext uri="{BB962C8B-B14F-4D97-AF65-F5344CB8AC3E}">
        <p14:creationId xmlns:p14="http://schemas.microsoft.com/office/powerpoint/2010/main" val="3171864939"/>
      </p:ext>
    </p:extLst>
  </p:cSld>
  <p:clrMap bg1="lt1" tx1="dk1" bg2="lt2" tx2="dk2" accent1="accent1" accent2="accent2" accent3="accent3" accent4="accent4" accent5="accent5" accent6="accent6" hlink="hlink" folHlink="folHlink"/>
  <p:sldLayoutIdLst>
    <p:sldLayoutId id="2147483944" r:id="rId1"/>
    <p:sldLayoutId id="2147483945" r:id="rId2"/>
    <p:sldLayoutId id="2147483946" r:id="rId3"/>
    <p:sldLayoutId id="2147483947" r:id="rId4"/>
    <p:sldLayoutId id="2147483948" r:id="rId5"/>
    <p:sldLayoutId id="2147483949" r:id="rId6"/>
    <p:sldLayoutId id="2147483950" r:id="rId7"/>
    <p:sldLayoutId id="2147483951" r:id="rId8"/>
    <p:sldLayoutId id="2147483952" r:id="rId9"/>
    <p:sldLayoutId id="2147483953" r:id="rId10"/>
    <p:sldLayoutId id="2147483954" r:id="rId11"/>
    <p:sldLayoutId id="2147483955" r:id="rId12"/>
    <p:sldLayoutId id="2147483956" r:id="rId13"/>
    <p:sldLayoutId id="2147483957" r:id="rId14"/>
    <p:sldLayoutId id="2147483958" r:id="rId15"/>
    <p:sldLayoutId id="21474839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3190E4E-58E8-4C60-8076-5F63AB4DD8B5}" type="datetimeFigureOut">
              <a:rPr lang="vi-VN" smtClean="0"/>
              <a:pPr/>
              <a:t>09/05/2023</a:t>
            </a:fld>
            <a:endParaRPr lang="vi-VN"/>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7AB0F74-F23A-4006-BF05-37478D8BB68B}" type="slidenum">
              <a:rPr lang="vi-VN" smtClean="0"/>
              <a:pPr/>
              <a:t>‹#›</a:t>
            </a:fld>
            <a:endParaRPr lang="vi-VN"/>
          </a:p>
        </p:txBody>
      </p:sp>
    </p:spTree>
    <p:extLst>
      <p:ext uri="{BB962C8B-B14F-4D97-AF65-F5344CB8AC3E}">
        <p14:creationId xmlns:p14="http://schemas.microsoft.com/office/powerpoint/2010/main" val="176075299"/>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39203"/>
            <a:ext cx="8458200" cy="838199"/>
          </a:xfrm>
        </p:spPr>
        <p:txBody>
          <a:bodyPr>
            <a:normAutofit fontScale="25000" lnSpcReduction="20000"/>
          </a:bodyPr>
          <a:lstStyle/>
          <a:p>
            <a:pPr marL="0" indent="0" algn="ctr">
              <a:lnSpc>
                <a:spcPct val="120000"/>
              </a:lnSpc>
              <a:spcBef>
                <a:spcPts val="0"/>
              </a:spcBef>
              <a:buNone/>
            </a:pPr>
            <a:r>
              <a:rPr lang="en-US" sz="9200" b="1" dirty="0" smtClean="0">
                <a:solidFill>
                  <a:schemeClr val="tx1"/>
                </a:solidFill>
              </a:rPr>
              <a:t>TRƯỜNG MẦM NON NHI ĐỨC</a:t>
            </a:r>
            <a:endParaRPr lang="vi-VN" sz="4800" dirty="0">
              <a:solidFill>
                <a:schemeClr val="tx1"/>
              </a:solidFill>
              <a:latin typeface="Times New Roman" pitchFamily="18" charset="0"/>
              <a:cs typeface="Times New Roman" pitchFamily="18" charset="0"/>
            </a:endParaRPr>
          </a:p>
          <a:p>
            <a:pPr marL="0" indent="0">
              <a:buNone/>
            </a:pPr>
            <a:r>
              <a:rPr lang="nl-NL" sz="4800" b="1" dirty="0">
                <a:solidFill>
                  <a:schemeClr val="tx1"/>
                </a:solidFill>
                <a:latin typeface="Times New Roman" pitchFamily="18" charset="0"/>
                <a:cs typeface="Times New Roman" pitchFamily="18" charset="0"/>
              </a:rPr>
              <a:t> </a:t>
            </a: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vi-VN" sz="4800" dirty="0">
              <a:solidFill>
                <a:schemeClr val="tx1"/>
              </a:solidFill>
              <a:latin typeface="Times New Roman" pitchFamily="18" charset="0"/>
              <a:cs typeface="Times New Roman" pitchFamily="18" charset="0"/>
            </a:endParaRPr>
          </a:p>
          <a:p>
            <a:pPr marL="0" indent="0">
              <a:buNone/>
            </a:pPr>
            <a:endParaRPr lang="vi-VN" sz="4800" dirty="0">
              <a:solidFill>
                <a:schemeClr val="tx1"/>
              </a:solidFill>
              <a:latin typeface="Times New Roman" pitchFamily="18" charset="0"/>
              <a:cs typeface="Times New Roman" pitchFamily="18" charset="0"/>
            </a:endParaRPr>
          </a:p>
          <a:p>
            <a:endParaRPr lang="vi-VN" dirty="0">
              <a:solidFill>
                <a:schemeClr val="tx1"/>
              </a:solidFill>
              <a:latin typeface="Times New Roman" pitchFamily="18" charset="0"/>
              <a:cs typeface="Times New Roman" pitchFamily="18" charset="0"/>
            </a:endParaRPr>
          </a:p>
        </p:txBody>
      </p:sp>
      <p:sp>
        <p:nvSpPr>
          <p:cNvPr id="5" name="Rectangle 4"/>
          <p:cNvSpPr/>
          <p:nvPr/>
        </p:nvSpPr>
        <p:spPr>
          <a:xfrm>
            <a:off x="381000" y="1416940"/>
            <a:ext cx="8382000" cy="461665"/>
          </a:xfrm>
          <a:prstGeom prst="rect">
            <a:avLst/>
          </a:prstGeom>
        </p:spPr>
        <p:txBody>
          <a:bodyPr wrap="square">
            <a:spAutoFit/>
          </a:bodyPr>
          <a:lstStyle/>
          <a:p>
            <a:pPr algn="ctr"/>
            <a:r>
              <a:rPr lang="nl-NL" sz="2400" b="1" dirty="0" smtClean="0">
                <a:solidFill>
                  <a:srgbClr val="FF0000"/>
                </a:solidFill>
              </a:rPr>
              <a:t>BỒI DƯỠNG CHUYÊN MÔN NGHIỆP VỤ</a:t>
            </a:r>
            <a:endParaRPr lang="vi-VN" sz="2400" b="1" dirty="0">
              <a:solidFill>
                <a:srgbClr val="FF0000"/>
              </a:solidFill>
            </a:endParaRPr>
          </a:p>
        </p:txBody>
      </p:sp>
      <p:sp>
        <p:nvSpPr>
          <p:cNvPr id="6" name="Rectangle 5"/>
          <p:cNvSpPr/>
          <p:nvPr/>
        </p:nvSpPr>
        <p:spPr>
          <a:xfrm>
            <a:off x="381000" y="4114800"/>
            <a:ext cx="8382000" cy="954107"/>
          </a:xfrm>
          <a:prstGeom prst="rect">
            <a:avLst/>
          </a:prstGeom>
        </p:spPr>
        <p:txBody>
          <a:bodyPr wrap="square">
            <a:spAutoFit/>
          </a:bodyPr>
          <a:lstStyle/>
          <a:p>
            <a:pPr algn="ctr"/>
            <a:r>
              <a:rPr lang="vi-VN" sz="3200" b="1" dirty="0">
                <a:solidFill>
                  <a:srgbClr val="0000CC"/>
                </a:solidFill>
              </a:rPr>
              <a:t>KHÁI QUÁT VỀ STE</a:t>
            </a:r>
            <a:r>
              <a:rPr lang="en-US" sz="3200" b="1" dirty="0">
                <a:solidFill>
                  <a:srgbClr val="0000CC"/>
                </a:solidFill>
              </a:rPr>
              <a:t>A</a:t>
            </a:r>
            <a:r>
              <a:rPr lang="vi-VN" sz="3200" b="1" dirty="0">
                <a:solidFill>
                  <a:srgbClr val="0000CC"/>
                </a:solidFill>
              </a:rPr>
              <a:t>M</a:t>
            </a:r>
            <a:endParaRPr lang="en-US" sz="3200" dirty="0">
              <a:solidFill>
                <a:srgbClr val="0000CC"/>
              </a:solidFill>
            </a:endParaRPr>
          </a:p>
          <a:p>
            <a:pPr algn="ctr"/>
            <a:endParaRPr lang="vi-VN" sz="2400" b="1" dirty="0">
              <a:solidFill>
                <a:schemeClr val="tx1">
                  <a:lumMod val="75000"/>
                  <a:lumOff val="25000"/>
                </a:schemeClr>
              </a:solidFill>
            </a:endParaRPr>
          </a:p>
        </p:txBody>
      </p:sp>
      <p:sp>
        <p:nvSpPr>
          <p:cNvPr id="7" name="Rectangle 6"/>
          <p:cNvSpPr/>
          <p:nvPr/>
        </p:nvSpPr>
        <p:spPr>
          <a:xfrm>
            <a:off x="381000" y="2319570"/>
            <a:ext cx="8382000" cy="492443"/>
          </a:xfrm>
          <a:prstGeom prst="rect">
            <a:avLst/>
          </a:prstGeom>
        </p:spPr>
        <p:txBody>
          <a:bodyPr wrap="square">
            <a:spAutoFit/>
          </a:bodyPr>
          <a:lstStyle/>
          <a:p>
            <a:pPr algn="ctr"/>
            <a:endParaRPr lang="vi-VN" sz="2600" dirty="0">
              <a:solidFill>
                <a:srgbClr val="0000CC"/>
              </a:solidFill>
            </a:endParaRPr>
          </a:p>
        </p:txBody>
      </p:sp>
      <p:sp>
        <p:nvSpPr>
          <p:cNvPr id="9" name="Rectangle 8"/>
          <p:cNvSpPr/>
          <p:nvPr/>
        </p:nvSpPr>
        <p:spPr>
          <a:xfrm>
            <a:off x="3670844" y="6119808"/>
            <a:ext cx="2273379" cy="369332"/>
          </a:xfrm>
          <a:prstGeom prst="rect">
            <a:avLst/>
          </a:prstGeom>
        </p:spPr>
        <p:txBody>
          <a:bodyPr wrap="none">
            <a:spAutoFit/>
          </a:bodyPr>
          <a:lstStyle/>
          <a:p>
            <a:r>
              <a:rPr lang="en-US" dirty="0">
                <a:solidFill>
                  <a:srgbClr val="0000CC"/>
                </a:solidFill>
                <a:latin typeface="Times New Roman" pitchFamily="18" charset="0"/>
                <a:cs typeface="Times New Roman" pitchFamily="18" charset="0"/>
              </a:rPr>
              <a:t> </a:t>
            </a:r>
            <a:r>
              <a:rPr lang="en-US" dirty="0">
                <a:latin typeface="Times New Roman" pitchFamily="18" charset="0"/>
                <a:cs typeface="Times New Roman" pitchFamily="18" charset="0"/>
              </a:rPr>
              <a:t>- </a:t>
            </a:r>
            <a:r>
              <a:rPr lang="en-US" sz="1600" b="1" dirty="0">
                <a:solidFill>
                  <a:srgbClr val="0000CC"/>
                </a:solidFill>
              </a:rPr>
              <a:t>HẢI PHÒNG, </a:t>
            </a:r>
            <a:r>
              <a:rPr lang="en-US" b="1" dirty="0">
                <a:solidFill>
                  <a:srgbClr val="0000CC"/>
                </a:solidFill>
              </a:rPr>
              <a:t>2022 -</a:t>
            </a:r>
            <a:endParaRPr lang="vi-VN" b="1" dirty="0">
              <a:solidFill>
                <a:srgbClr val="0000CC"/>
              </a:solidFill>
            </a:endParaRPr>
          </a:p>
        </p:txBody>
      </p:sp>
      <p:cxnSp>
        <p:nvCxnSpPr>
          <p:cNvPr id="11" name="Straight Connector 10"/>
          <p:cNvCxnSpPr/>
          <p:nvPr/>
        </p:nvCxnSpPr>
        <p:spPr>
          <a:xfrm>
            <a:off x="3179615" y="734290"/>
            <a:ext cx="25823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WordArt 7"/>
          <p:cNvSpPr>
            <a:spLocks noTextEdit="1"/>
          </p:cNvSpPr>
          <p:nvPr/>
        </p:nvSpPr>
        <p:spPr>
          <a:xfrm>
            <a:off x="152400" y="2408292"/>
            <a:ext cx="8763000" cy="1554108"/>
          </a:xfrm>
          <a:prstGeom prst="rect">
            <a:avLst/>
          </a:prstGeom>
        </p:spPr>
        <p:txBody>
          <a:bodyPr wrap="none" fromWordArt="1">
            <a:prstTxWarp prst="textPlain">
              <a:avLst>
                <a:gd name="adj" fmla="val 49829"/>
              </a:avLst>
            </a:prstTxWarp>
            <a:normAutofit/>
          </a:bodyPr>
          <a:lstStyle/>
          <a:p>
            <a:pPr algn="ctr"/>
            <a:r>
              <a:rPr lang="en-US" sz="3600" b="1" noProof="1" smtClean="0">
                <a:ln w="9525" cap="flat" cmpd="sng">
                  <a:solidFill>
                    <a:srgbClr val="000000"/>
                  </a:solidFill>
                  <a:prstDash val="solid"/>
                  <a:headEnd type="none" w="med" len="med"/>
                  <a:tailEnd type="none" w="med" len="med"/>
                </a:ln>
                <a:solidFill>
                  <a:srgbClr val="FF0000"/>
                </a:solidFill>
                <a:latin typeface="Times New Roman" panose="02020603050405020304" pitchFamily="18" charset="0"/>
                <a:ea typeface="Times New Roman" panose="02020603050405020304" pitchFamily="18" charset="0"/>
              </a:rPr>
              <a:t>VẬN DỤNG STEM TRONG GIÁO DỤC MẦM NON</a:t>
            </a:r>
            <a:endParaRPr lang="en-US" sz="3600" b="1" noProof="1">
              <a:ln w="9525" cap="flat" cmpd="sng">
                <a:solidFill>
                  <a:srgbClr val="000000"/>
                </a:solidFill>
                <a:prstDash val="solid"/>
                <a:headEnd type="none" w="med" len="med"/>
                <a:tailEnd type="none" w="med" len="med"/>
              </a:ln>
              <a:solidFill>
                <a:srgbClr val="FF0000"/>
              </a:solidFill>
              <a:latin typeface="Times New Roman" panose="02020603050405020304" pitchFamily="18" charset="0"/>
              <a:ea typeface="Times New Roman" panose="02020603050405020304" pitchFamily="18" charset="0"/>
            </a:endParaRPr>
          </a:p>
          <a:p>
            <a:pPr algn="ctr"/>
            <a:endParaRPr lang="en-US" sz="3600" b="1" noProof="1">
              <a:ln w="9525" cap="flat" cmpd="sng">
                <a:solidFill>
                  <a:srgbClr val="000000"/>
                </a:solidFill>
                <a:prstDash val="solid"/>
                <a:headEnd type="none" w="med" len="med"/>
                <a:tailEnd type="none" w="med" len="med"/>
              </a:ln>
              <a:solidFill>
                <a:srgbClr val="FF0000"/>
              </a:solidFill>
              <a:latin typeface="Times New Roman" panose="02020603050405020304" pitchFamily="18" charset="0"/>
              <a:ea typeface="Times New Roman" panose="02020603050405020304" pitchFamily="18" charset="0"/>
            </a:endParaRPr>
          </a:p>
        </p:txBody>
      </p:sp>
      <p:pic>
        <p:nvPicPr>
          <p:cNvPr id="10" name="Picture 9"/>
          <p:cNvPicPr/>
          <p:nvPr/>
        </p:nvPicPr>
        <p:blipFill>
          <a:blip r:embed="rId2"/>
          <a:stretch>
            <a:fillRect/>
          </a:stretch>
        </p:blipFill>
        <p:spPr>
          <a:xfrm>
            <a:off x="275534" y="53458"/>
            <a:ext cx="1295400" cy="1143000"/>
          </a:xfrm>
          <a:prstGeom prst="rect">
            <a:avLst/>
          </a:prstGeom>
        </p:spPr>
      </p:pic>
    </p:spTree>
    <p:extLst>
      <p:ext uri="{BB962C8B-B14F-4D97-AF65-F5344CB8AC3E}">
        <p14:creationId xmlns:p14="http://schemas.microsoft.com/office/powerpoint/2010/main" val="31879127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smtClean="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ĐẶC TRƯNG CỦA STEAM GỒM 3 PHẦN</a:t>
            </a:r>
            <a:endPar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endParaRP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205462" y="2660069"/>
            <a:ext cx="8862338" cy="3461640"/>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2" name="Rectangle 1"/>
          <p:cNvSpPr/>
          <p:nvPr/>
        </p:nvSpPr>
        <p:spPr>
          <a:xfrm>
            <a:off x="531044" y="2756151"/>
            <a:ext cx="8079556" cy="3323987"/>
          </a:xfrm>
          <a:prstGeom prst="rect">
            <a:avLst/>
          </a:prstGeom>
        </p:spPr>
        <p:txBody>
          <a:bodyPr wrap="square">
            <a:spAutoFit/>
          </a:bodyPr>
          <a:lstStyle/>
          <a:p>
            <a:pPr lvl="0" algn="just"/>
            <a:r>
              <a:rPr lang="en-US" sz="2400" dirty="0" smtClean="0"/>
              <a:t>- </a:t>
            </a:r>
            <a:r>
              <a:rPr lang="en-US" sz="2400" dirty="0" err="1"/>
              <a:t>Trẻ</a:t>
            </a:r>
            <a:r>
              <a:rPr lang="en-US" sz="2400" dirty="0"/>
              <a:t> </a:t>
            </a:r>
            <a:r>
              <a:rPr lang="en-US" sz="2400" dirty="0" err="1"/>
              <a:t>đặt</a:t>
            </a:r>
            <a:r>
              <a:rPr lang="en-US" sz="2400" dirty="0"/>
              <a:t> </a:t>
            </a:r>
            <a:r>
              <a:rPr lang="en-US" sz="2400" dirty="0" err="1"/>
              <a:t>câu</a:t>
            </a:r>
            <a:r>
              <a:rPr lang="en-US" sz="2400" dirty="0"/>
              <a:t> </a:t>
            </a:r>
            <a:r>
              <a:rPr lang="en-US" sz="2400" dirty="0" err="1"/>
              <a:t>hỏi</a:t>
            </a:r>
            <a:r>
              <a:rPr lang="en-US" sz="2400" dirty="0"/>
              <a:t>, </a:t>
            </a:r>
            <a:r>
              <a:rPr lang="en-US" sz="2400" dirty="0" err="1"/>
              <a:t>đưa</a:t>
            </a:r>
            <a:r>
              <a:rPr lang="en-US" sz="2400" dirty="0"/>
              <a:t> </a:t>
            </a:r>
            <a:r>
              <a:rPr lang="en-US" sz="2400" dirty="0" err="1"/>
              <a:t>ra</a:t>
            </a:r>
            <a:r>
              <a:rPr lang="en-US" sz="2400" dirty="0"/>
              <a:t> </a:t>
            </a:r>
            <a:r>
              <a:rPr lang="en-US" sz="2400" dirty="0" err="1"/>
              <a:t>dự</a:t>
            </a:r>
            <a:r>
              <a:rPr lang="en-US" sz="2400" dirty="0"/>
              <a:t> </a:t>
            </a:r>
            <a:r>
              <a:rPr lang="en-US" sz="2400" dirty="0" err="1"/>
              <a:t>đoán</a:t>
            </a:r>
            <a:r>
              <a:rPr lang="en-US" sz="2400" dirty="0"/>
              <a:t>, </a:t>
            </a:r>
            <a:r>
              <a:rPr lang="en-US" sz="2400" dirty="0" err="1"/>
              <a:t>suy</a:t>
            </a:r>
            <a:r>
              <a:rPr lang="en-US" sz="2400" dirty="0"/>
              <a:t> </a:t>
            </a:r>
            <a:r>
              <a:rPr lang="en-US" sz="2400" dirty="0" err="1"/>
              <a:t>nghĩ</a:t>
            </a:r>
            <a:r>
              <a:rPr lang="en-US" sz="2400" dirty="0"/>
              <a:t> </a:t>
            </a:r>
            <a:r>
              <a:rPr lang="en-US" sz="2400" dirty="0" err="1"/>
              <a:t>cách</a:t>
            </a:r>
            <a:r>
              <a:rPr lang="en-US" sz="2400" dirty="0"/>
              <a:t> </a:t>
            </a:r>
            <a:r>
              <a:rPr lang="en-US" sz="2400" dirty="0" err="1"/>
              <a:t>làm</a:t>
            </a:r>
            <a:r>
              <a:rPr lang="en-US" sz="2400" dirty="0"/>
              <a:t> </a:t>
            </a:r>
            <a:r>
              <a:rPr lang="en-US" sz="2400" dirty="0" err="1"/>
              <a:t>rồi</a:t>
            </a:r>
            <a:r>
              <a:rPr lang="en-US" sz="2400" dirty="0"/>
              <a:t> </a:t>
            </a:r>
            <a:r>
              <a:rPr lang="en-US" sz="2400" dirty="0" err="1"/>
              <a:t>từ</a:t>
            </a:r>
            <a:r>
              <a:rPr lang="en-US" sz="2400" dirty="0"/>
              <a:t> </a:t>
            </a:r>
            <a:r>
              <a:rPr lang="en-US" sz="2400" dirty="0" err="1"/>
              <a:t>đó</a:t>
            </a:r>
            <a:r>
              <a:rPr lang="en-US" sz="2400" dirty="0"/>
              <a:t> </a:t>
            </a:r>
            <a:r>
              <a:rPr lang="en-US" sz="2400" dirty="0" err="1"/>
              <a:t>quan</a:t>
            </a:r>
            <a:r>
              <a:rPr lang="en-US" sz="2400" dirty="0"/>
              <a:t> </a:t>
            </a:r>
            <a:r>
              <a:rPr lang="en-US" sz="2400" dirty="0" err="1"/>
              <a:t>sát</a:t>
            </a:r>
            <a:r>
              <a:rPr lang="en-US" sz="2400" dirty="0"/>
              <a:t>, </a:t>
            </a:r>
            <a:r>
              <a:rPr lang="en-US" sz="2400" dirty="0" err="1"/>
              <a:t>trải</a:t>
            </a:r>
            <a:r>
              <a:rPr lang="en-US" sz="2400" dirty="0"/>
              <a:t> </a:t>
            </a:r>
            <a:r>
              <a:rPr lang="en-US" sz="2400" dirty="0" err="1"/>
              <a:t>nghiệm</a:t>
            </a:r>
            <a:r>
              <a:rPr lang="en-US" sz="2400" dirty="0"/>
              <a:t>, </a:t>
            </a:r>
            <a:r>
              <a:rPr lang="en-US" sz="2400" dirty="0" err="1"/>
              <a:t>điều</a:t>
            </a:r>
            <a:r>
              <a:rPr lang="en-US" sz="2400" dirty="0"/>
              <a:t> </a:t>
            </a:r>
            <a:r>
              <a:rPr lang="en-US" sz="2400" dirty="0" err="1"/>
              <a:t>tra</a:t>
            </a:r>
            <a:r>
              <a:rPr lang="en-US" sz="2400" dirty="0"/>
              <a:t>, </a:t>
            </a:r>
            <a:r>
              <a:rPr lang="en-US" sz="2400" dirty="0" err="1"/>
              <a:t>thu</a:t>
            </a:r>
            <a:r>
              <a:rPr lang="en-US" sz="2400" dirty="0"/>
              <a:t> </a:t>
            </a:r>
            <a:r>
              <a:rPr lang="en-US" sz="2400" dirty="0" err="1"/>
              <a:t>tập</a:t>
            </a:r>
            <a:r>
              <a:rPr lang="en-US" sz="2400" dirty="0"/>
              <a:t> </a:t>
            </a:r>
            <a:r>
              <a:rPr lang="en-US" sz="2400" dirty="0" err="1"/>
              <a:t>dữ</a:t>
            </a:r>
            <a:r>
              <a:rPr lang="en-US" sz="2400" dirty="0"/>
              <a:t> </a:t>
            </a:r>
            <a:r>
              <a:rPr lang="en-US" sz="2400" dirty="0" err="1"/>
              <a:t>liệu</a:t>
            </a:r>
            <a:r>
              <a:rPr lang="en-US" sz="2400" dirty="0"/>
              <a:t>, </a:t>
            </a:r>
            <a:r>
              <a:rPr lang="en-US" sz="2400" dirty="0" err="1"/>
              <a:t>thăm</a:t>
            </a:r>
            <a:r>
              <a:rPr lang="en-US" sz="2400" dirty="0"/>
              <a:t> </a:t>
            </a:r>
            <a:r>
              <a:rPr lang="en-US" sz="2400" dirty="0" err="1"/>
              <a:t>dò</a:t>
            </a:r>
            <a:r>
              <a:rPr lang="en-US" sz="2400" dirty="0"/>
              <a:t> </a:t>
            </a:r>
            <a:r>
              <a:rPr lang="en-US" sz="2400" dirty="0" err="1"/>
              <a:t>sáng</a:t>
            </a:r>
            <a:r>
              <a:rPr lang="en-US" sz="2400" dirty="0"/>
              <a:t> </a:t>
            </a:r>
            <a:r>
              <a:rPr lang="en-US" sz="2400" dirty="0" err="1"/>
              <a:t>tạo</a:t>
            </a:r>
            <a:r>
              <a:rPr lang="en-US" sz="2400" dirty="0"/>
              <a:t>, </a:t>
            </a:r>
            <a:r>
              <a:rPr lang="en-US" sz="2400" dirty="0" err="1"/>
              <a:t>thử</a:t>
            </a:r>
            <a:r>
              <a:rPr lang="en-US" sz="2400" dirty="0"/>
              <a:t> </a:t>
            </a:r>
            <a:r>
              <a:rPr lang="en-US" sz="2400" dirty="0" err="1"/>
              <a:t>nghiệm</a:t>
            </a:r>
            <a:r>
              <a:rPr lang="en-US" sz="2400" dirty="0"/>
              <a:t>, </a:t>
            </a:r>
            <a:r>
              <a:rPr lang="en-US" sz="2400" dirty="0" err="1"/>
              <a:t>phân</a:t>
            </a:r>
            <a:r>
              <a:rPr lang="en-US" sz="2400" dirty="0"/>
              <a:t> </a:t>
            </a:r>
            <a:r>
              <a:rPr lang="en-US" sz="2400" dirty="0" err="1"/>
              <a:t>tích</a:t>
            </a:r>
            <a:r>
              <a:rPr lang="en-US" sz="2400" dirty="0"/>
              <a:t> </a:t>
            </a:r>
            <a:r>
              <a:rPr lang="en-US" sz="2400" dirty="0" err="1"/>
              <a:t>dữ</a:t>
            </a:r>
            <a:r>
              <a:rPr lang="en-US" sz="2400" dirty="0"/>
              <a:t> </a:t>
            </a:r>
            <a:r>
              <a:rPr lang="en-US" sz="2400" dirty="0" err="1"/>
              <a:t>liệu</a:t>
            </a:r>
            <a:r>
              <a:rPr lang="en-US" sz="2400" dirty="0"/>
              <a:t>, </a:t>
            </a:r>
            <a:r>
              <a:rPr lang="en-US" sz="2400" dirty="0" err="1"/>
              <a:t>giải</a:t>
            </a:r>
            <a:r>
              <a:rPr lang="en-US" sz="2400" dirty="0"/>
              <a:t> </a:t>
            </a:r>
            <a:r>
              <a:rPr lang="en-US" sz="2400" dirty="0" err="1"/>
              <a:t>quyết</a:t>
            </a:r>
            <a:r>
              <a:rPr lang="en-US" sz="2400" dirty="0"/>
              <a:t> </a:t>
            </a:r>
            <a:r>
              <a:rPr lang="en-US" sz="2400" dirty="0" err="1"/>
              <a:t>vấn</a:t>
            </a:r>
            <a:r>
              <a:rPr lang="en-US" sz="2400" dirty="0"/>
              <a:t> </a:t>
            </a:r>
            <a:r>
              <a:rPr lang="en-US" sz="2400" dirty="0" err="1"/>
              <a:t>đề</a:t>
            </a:r>
            <a:r>
              <a:rPr lang="en-US" sz="2400" dirty="0"/>
              <a:t>, </a:t>
            </a:r>
            <a:r>
              <a:rPr lang="en-US" sz="2400" dirty="0" err="1"/>
              <a:t>tự</a:t>
            </a:r>
            <a:r>
              <a:rPr lang="en-US" sz="2400" dirty="0"/>
              <a:t> </a:t>
            </a:r>
            <a:r>
              <a:rPr lang="en-US" sz="2400" dirty="0" err="1"/>
              <a:t>tìm</a:t>
            </a:r>
            <a:r>
              <a:rPr lang="en-US" sz="2400" dirty="0"/>
              <a:t> </a:t>
            </a:r>
            <a:r>
              <a:rPr lang="en-US" sz="2400" dirty="0" err="1"/>
              <a:t>kiếm</a:t>
            </a:r>
            <a:r>
              <a:rPr lang="en-US" sz="2400" dirty="0"/>
              <a:t>, </a:t>
            </a:r>
            <a:r>
              <a:rPr lang="en-US" sz="2400" dirty="0" err="1"/>
              <a:t>tự</a:t>
            </a:r>
            <a:r>
              <a:rPr lang="en-US" sz="2400" dirty="0"/>
              <a:t> </a:t>
            </a:r>
            <a:r>
              <a:rPr lang="en-US" sz="2400" dirty="0" err="1"/>
              <a:t>trả</a:t>
            </a:r>
            <a:r>
              <a:rPr lang="en-US" sz="2400" dirty="0"/>
              <a:t> </a:t>
            </a:r>
            <a:r>
              <a:rPr lang="en-US" sz="2400" dirty="0" err="1"/>
              <a:t>lời</a:t>
            </a:r>
            <a:r>
              <a:rPr lang="en-US" sz="2400" dirty="0"/>
              <a:t> </a:t>
            </a:r>
            <a:r>
              <a:rPr lang="en-US" sz="2400" dirty="0" err="1"/>
              <a:t>cho</a:t>
            </a:r>
            <a:r>
              <a:rPr lang="en-US" sz="2400" dirty="0"/>
              <a:t> </a:t>
            </a:r>
            <a:r>
              <a:rPr lang="en-US" sz="2400" dirty="0" err="1"/>
              <a:t>các</a:t>
            </a:r>
            <a:r>
              <a:rPr lang="en-US" sz="2400" dirty="0"/>
              <a:t> </a:t>
            </a:r>
            <a:r>
              <a:rPr lang="en-US" sz="2400" dirty="0" err="1"/>
              <a:t>câu</a:t>
            </a:r>
            <a:r>
              <a:rPr lang="en-US" sz="2400" dirty="0"/>
              <a:t> </a:t>
            </a:r>
            <a:r>
              <a:rPr lang="en-US" sz="2400" dirty="0" err="1"/>
              <a:t>hỏi</a:t>
            </a:r>
            <a:r>
              <a:rPr lang="en-US" sz="2400" dirty="0"/>
              <a:t> </a:t>
            </a:r>
            <a:r>
              <a:rPr lang="en-US" sz="2400" dirty="0" err="1"/>
              <a:t>của</a:t>
            </a:r>
            <a:r>
              <a:rPr lang="en-US" sz="2400" dirty="0"/>
              <a:t> </a:t>
            </a:r>
            <a:r>
              <a:rPr lang="en-US" sz="2400" dirty="0" err="1"/>
              <a:t>mình</a:t>
            </a:r>
            <a:r>
              <a:rPr lang="en-US" sz="2400" dirty="0"/>
              <a:t>.</a:t>
            </a:r>
          </a:p>
          <a:p>
            <a:pPr lvl="0" algn="just"/>
            <a:r>
              <a:rPr lang="en-US" sz="2400" dirty="0" smtClean="0"/>
              <a:t>- </a:t>
            </a:r>
            <a:r>
              <a:rPr lang="en-US" sz="2400" dirty="0" err="1" smtClean="0"/>
              <a:t>Trẻ</a:t>
            </a:r>
            <a:r>
              <a:rPr lang="en-US" sz="2400" dirty="0" smtClean="0"/>
              <a:t> </a:t>
            </a:r>
            <a:r>
              <a:rPr lang="en-US" sz="2400" dirty="0" err="1"/>
              <a:t>không</a:t>
            </a:r>
            <a:r>
              <a:rPr lang="en-US" sz="2400" dirty="0"/>
              <a:t> </a:t>
            </a:r>
            <a:r>
              <a:rPr lang="en-US" sz="2400" dirty="0" err="1"/>
              <a:t>phải</a:t>
            </a:r>
            <a:r>
              <a:rPr lang="en-US" sz="2400" dirty="0"/>
              <a:t> </a:t>
            </a:r>
            <a:r>
              <a:rPr lang="en-US" sz="2400" dirty="0" err="1"/>
              <a:t>thu</a:t>
            </a:r>
            <a:r>
              <a:rPr lang="en-US" sz="2400" dirty="0"/>
              <a:t> </a:t>
            </a:r>
            <a:r>
              <a:rPr lang="en-US" sz="2400" dirty="0" err="1"/>
              <a:t>nhận</a:t>
            </a:r>
            <a:r>
              <a:rPr lang="en-US" sz="2400" dirty="0"/>
              <a:t> </a:t>
            </a:r>
            <a:r>
              <a:rPr lang="en-US" sz="2400" dirty="0" err="1"/>
              <a:t>kiếm</a:t>
            </a:r>
            <a:r>
              <a:rPr lang="en-US" sz="2400" dirty="0"/>
              <a:t> </a:t>
            </a:r>
            <a:r>
              <a:rPr lang="en-US" sz="2400" dirty="0" err="1"/>
              <a:t>thức</a:t>
            </a:r>
            <a:r>
              <a:rPr lang="en-US" sz="2400" dirty="0"/>
              <a:t> </a:t>
            </a:r>
            <a:r>
              <a:rPr lang="en-US" sz="2400" dirty="0" err="1"/>
              <a:t>có</a:t>
            </a:r>
            <a:r>
              <a:rPr lang="en-US" sz="2400" dirty="0"/>
              <a:t> </a:t>
            </a:r>
            <a:r>
              <a:rPr lang="en-US" sz="2400" dirty="0" err="1"/>
              <a:t>sẵn</a:t>
            </a:r>
            <a:r>
              <a:rPr lang="en-US" sz="2400" dirty="0"/>
              <a:t> </a:t>
            </a:r>
            <a:r>
              <a:rPr lang="en-US" sz="2400" dirty="0" err="1"/>
              <a:t>từ</a:t>
            </a:r>
            <a:r>
              <a:rPr lang="en-US" sz="2400" dirty="0"/>
              <a:t> </a:t>
            </a:r>
            <a:r>
              <a:rPr lang="en-US" sz="2400" dirty="0" err="1"/>
              <a:t>những</a:t>
            </a:r>
            <a:r>
              <a:rPr lang="en-US" sz="2400" dirty="0"/>
              <a:t> </a:t>
            </a:r>
            <a:r>
              <a:rPr lang="en-US" sz="2400" dirty="0" err="1"/>
              <a:t>người</a:t>
            </a:r>
            <a:r>
              <a:rPr lang="en-US" sz="2400" dirty="0"/>
              <a:t> </a:t>
            </a:r>
            <a:r>
              <a:rPr lang="en-US" sz="2400" dirty="0" err="1"/>
              <a:t>trước</a:t>
            </a:r>
            <a:r>
              <a:rPr lang="en-US" sz="2400" dirty="0"/>
              <a:t> </a:t>
            </a:r>
            <a:r>
              <a:rPr lang="en-US" sz="2400" dirty="0" err="1"/>
              <a:t>và</a:t>
            </a:r>
            <a:r>
              <a:rPr lang="en-US" sz="2400" dirty="0"/>
              <a:t> </a:t>
            </a:r>
            <a:r>
              <a:rPr lang="en-US" sz="2400" dirty="0" err="1"/>
              <a:t>ghi</a:t>
            </a:r>
            <a:r>
              <a:rPr lang="en-US" sz="2400" dirty="0"/>
              <a:t> </a:t>
            </a:r>
            <a:r>
              <a:rPr lang="en-US" sz="2400" dirty="0" err="1"/>
              <a:t>nhớ</a:t>
            </a:r>
            <a:r>
              <a:rPr lang="en-US" sz="2400" dirty="0"/>
              <a:t>, </a:t>
            </a:r>
            <a:r>
              <a:rPr lang="en-US" sz="2400" dirty="0" err="1"/>
              <a:t>mà</a:t>
            </a:r>
            <a:r>
              <a:rPr lang="en-US" sz="2400" dirty="0"/>
              <a:t> </a:t>
            </a:r>
            <a:r>
              <a:rPr lang="en-US" sz="2400" dirty="0" err="1"/>
              <a:t>chủ</a:t>
            </a:r>
            <a:r>
              <a:rPr lang="en-US" sz="2400" dirty="0"/>
              <a:t> </a:t>
            </a:r>
            <a:r>
              <a:rPr lang="en-US" sz="2400" dirty="0" err="1"/>
              <a:t>động</a:t>
            </a:r>
            <a:r>
              <a:rPr lang="en-US" sz="2400" dirty="0"/>
              <a:t> </a:t>
            </a:r>
            <a:r>
              <a:rPr lang="en-US" sz="2400" dirty="0" err="1"/>
              <a:t>tìm</a:t>
            </a:r>
            <a:r>
              <a:rPr lang="en-US" sz="2400" dirty="0"/>
              <a:t> </a:t>
            </a:r>
            <a:r>
              <a:rPr lang="en-US" sz="2400" dirty="0" err="1"/>
              <a:t>ra</a:t>
            </a:r>
            <a:r>
              <a:rPr lang="en-US" sz="2400" dirty="0"/>
              <a:t> </a:t>
            </a:r>
            <a:r>
              <a:rPr lang="en-US" sz="2400" dirty="0" err="1"/>
              <a:t>kiến</a:t>
            </a:r>
            <a:r>
              <a:rPr lang="en-US" sz="2400" dirty="0"/>
              <a:t> </a:t>
            </a:r>
            <a:r>
              <a:rPr lang="en-US" sz="2400" dirty="0" err="1"/>
              <a:t>thức</a:t>
            </a:r>
            <a:r>
              <a:rPr lang="en-US" sz="2400" dirty="0"/>
              <a:t> </a:t>
            </a:r>
            <a:r>
              <a:rPr lang="en-US" sz="2400" dirty="0" err="1"/>
              <a:t>trên</a:t>
            </a:r>
            <a:r>
              <a:rPr lang="en-US" sz="2400" dirty="0"/>
              <a:t> </a:t>
            </a:r>
            <a:r>
              <a:rPr lang="en-US" sz="2400" dirty="0" err="1"/>
              <a:t>nền</a:t>
            </a:r>
            <a:r>
              <a:rPr lang="en-US" sz="2400" dirty="0"/>
              <a:t> </a:t>
            </a:r>
            <a:r>
              <a:rPr lang="en-US" sz="2400" dirty="0" err="1"/>
              <a:t>tảng</a:t>
            </a:r>
            <a:r>
              <a:rPr lang="en-US" sz="2400" dirty="0"/>
              <a:t> </a:t>
            </a:r>
            <a:r>
              <a:rPr lang="en-US" sz="2400" dirty="0" err="1"/>
              <a:t>thực</a:t>
            </a:r>
            <a:r>
              <a:rPr lang="en-US" sz="2400" dirty="0"/>
              <a:t> </a:t>
            </a:r>
            <a:r>
              <a:rPr lang="en-US" sz="2400" dirty="0" err="1"/>
              <a:t>hành</a:t>
            </a:r>
            <a:r>
              <a:rPr lang="en-US" sz="2400" dirty="0"/>
              <a:t>, </a:t>
            </a:r>
            <a:r>
              <a:rPr lang="en-US" sz="2400" dirty="0" err="1"/>
              <a:t>trải</a:t>
            </a:r>
            <a:r>
              <a:rPr lang="en-US" sz="2400" dirty="0"/>
              <a:t> </a:t>
            </a:r>
            <a:r>
              <a:rPr lang="en-US" sz="2400" dirty="0" err="1"/>
              <a:t>nghiệm</a:t>
            </a:r>
            <a:r>
              <a:rPr lang="en-US" sz="2400" dirty="0"/>
              <a:t>.</a:t>
            </a:r>
          </a:p>
          <a:p>
            <a:pPr lvl="0" algn="just"/>
            <a:endParaRPr lang="en-US" dirty="0"/>
          </a:p>
        </p:txBody>
      </p:sp>
      <p:cxnSp>
        <p:nvCxnSpPr>
          <p:cNvPr id="11" name="Straight Arrow Connector 10"/>
          <p:cNvCxnSpPr/>
          <p:nvPr/>
        </p:nvCxnSpPr>
        <p:spPr>
          <a:xfrm>
            <a:off x="112545" y="1323536"/>
            <a:ext cx="7391399" cy="1"/>
          </a:xfrm>
          <a:prstGeom prst="straightConnector1">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 name="AutoShape 5"/>
          <p:cNvSpPr>
            <a:spLocks noChangeArrowheads="1"/>
          </p:cNvSpPr>
          <p:nvPr/>
        </p:nvSpPr>
        <p:spPr bwMode="auto">
          <a:xfrm>
            <a:off x="41561" y="1356744"/>
            <a:ext cx="8873839" cy="712151"/>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3" name="Rectangle 2"/>
          <p:cNvSpPr/>
          <p:nvPr/>
        </p:nvSpPr>
        <p:spPr>
          <a:xfrm>
            <a:off x="108913" y="1433937"/>
            <a:ext cx="8958887" cy="461665"/>
          </a:xfrm>
          <a:prstGeom prst="rect">
            <a:avLst/>
          </a:prstGeom>
        </p:spPr>
        <p:txBody>
          <a:bodyPr wrap="square">
            <a:spAutoFit/>
          </a:bodyPr>
          <a:lstStyle/>
          <a:p>
            <a:pPr lvl="0"/>
            <a:r>
              <a:rPr lang="en-US" sz="2400" b="1" dirty="0" smtClean="0">
                <a:solidFill>
                  <a:srgbClr val="0000CC"/>
                </a:solidFill>
              </a:rPr>
              <a:t>2. </a:t>
            </a:r>
            <a:r>
              <a:rPr lang="en-US" sz="2400" b="1" dirty="0" err="1" smtClean="0">
                <a:solidFill>
                  <a:srgbClr val="0000CC"/>
                </a:solidFill>
              </a:rPr>
              <a:t>Các</a:t>
            </a:r>
            <a:r>
              <a:rPr lang="en-US" sz="2400" b="1" dirty="0" smtClean="0">
                <a:solidFill>
                  <a:srgbClr val="0000CC"/>
                </a:solidFill>
              </a:rPr>
              <a:t> </a:t>
            </a:r>
            <a:r>
              <a:rPr lang="en-US" sz="2400" b="1" dirty="0" err="1">
                <a:solidFill>
                  <a:srgbClr val="0000CC"/>
                </a:solidFill>
              </a:rPr>
              <a:t>hoạt</a:t>
            </a:r>
            <a:r>
              <a:rPr lang="en-US" sz="2400" b="1" dirty="0">
                <a:solidFill>
                  <a:srgbClr val="0000CC"/>
                </a:solidFill>
              </a:rPr>
              <a:t> </a:t>
            </a:r>
            <a:r>
              <a:rPr lang="en-US" sz="2400" b="1" dirty="0" err="1">
                <a:solidFill>
                  <a:srgbClr val="0000CC"/>
                </a:solidFill>
              </a:rPr>
              <a:t>động</a:t>
            </a:r>
            <a:r>
              <a:rPr lang="en-US" sz="2400" b="1" dirty="0">
                <a:solidFill>
                  <a:srgbClr val="0000CC"/>
                </a:solidFill>
              </a:rPr>
              <a:t> STEAM </a:t>
            </a:r>
            <a:r>
              <a:rPr lang="en-US" sz="2400" b="1" dirty="0" err="1">
                <a:solidFill>
                  <a:srgbClr val="0000CC"/>
                </a:solidFill>
              </a:rPr>
              <a:t>mang</a:t>
            </a:r>
            <a:r>
              <a:rPr lang="en-US" sz="2400" b="1" dirty="0">
                <a:solidFill>
                  <a:srgbClr val="0000CC"/>
                </a:solidFill>
              </a:rPr>
              <a:t> </a:t>
            </a:r>
            <a:r>
              <a:rPr lang="en-US" sz="2400" b="1" dirty="0" err="1">
                <a:solidFill>
                  <a:srgbClr val="0000CC"/>
                </a:solidFill>
              </a:rPr>
              <a:t>tính</a:t>
            </a:r>
            <a:r>
              <a:rPr lang="en-US" sz="2400" b="1" dirty="0">
                <a:solidFill>
                  <a:srgbClr val="0000CC"/>
                </a:solidFill>
              </a:rPr>
              <a:t> </a:t>
            </a:r>
            <a:r>
              <a:rPr lang="en-US" sz="2400" b="1" dirty="0" err="1">
                <a:solidFill>
                  <a:srgbClr val="0000CC"/>
                </a:solidFill>
              </a:rPr>
              <a:t>thực</a:t>
            </a:r>
            <a:r>
              <a:rPr lang="en-US" sz="2400" b="1" dirty="0">
                <a:solidFill>
                  <a:srgbClr val="0000CC"/>
                </a:solidFill>
              </a:rPr>
              <a:t> </a:t>
            </a:r>
            <a:r>
              <a:rPr lang="en-US" sz="2400" b="1" dirty="0" err="1">
                <a:solidFill>
                  <a:srgbClr val="0000CC"/>
                </a:solidFill>
              </a:rPr>
              <a:t>hành</a:t>
            </a:r>
            <a:r>
              <a:rPr lang="en-US" sz="2400" b="1" dirty="0">
                <a:solidFill>
                  <a:srgbClr val="0000CC"/>
                </a:solidFill>
              </a:rPr>
              <a:t> </a:t>
            </a:r>
            <a:r>
              <a:rPr lang="en-US" sz="2400" b="1" dirty="0" err="1">
                <a:solidFill>
                  <a:srgbClr val="0000CC"/>
                </a:solidFill>
              </a:rPr>
              <a:t>và</a:t>
            </a:r>
            <a:r>
              <a:rPr lang="en-US" sz="2400" b="1" dirty="0">
                <a:solidFill>
                  <a:srgbClr val="0000CC"/>
                </a:solidFill>
              </a:rPr>
              <a:t> </a:t>
            </a:r>
            <a:r>
              <a:rPr lang="en-US" sz="2400" b="1" dirty="0" err="1">
                <a:solidFill>
                  <a:srgbClr val="0000CC"/>
                </a:solidFill>
              </a:rPr>
              <a:t>trải</a:t>
            </a:r>
            <a:r>
              <a:rPr lang="en-US" sz="2400" b="1" dirty="0">
                <a:solidFill>
                  <a:srgbClr val="0000CC"/>
                </a:solidFill>
              </a:rPr>
              <a:t> </a:t>
            </a:r>
            <a:r>
              <a:rPr lang="en-US" sz="2400" b="1" dirty="0" err="1">
                <a:solidFill>
                  <a:srgbClr val="0000CC"/>
                </a:solidFill>
              </a:rPr>
              <a:t>nghiệm</a:t>
            </a:r>
            <a:r>
              <a:rPr lang="en-US" sz="2400" b="1" dirty="0">
                <a:solidFill>
                  <a:srgbClr val="0000CC"/>
                </a:solidFill>
              </a:rPr>
              <a:t>:</a:t>
            </a:r>
            <a:endParaRPr lang="en-US" sz="2400" dirty="0">
              <a:solidFill>
                <a:srgbClr val="0000CC"/>
              </a:solidFill>
            </a:endParaRPr>
          </a:p>
        </p:txBody>
      </p:sp>
      <p:pic>
        <p:nvPicPr>
          <p:cNvPr id="10" name="Picture 9"/>
          <p:cNvPicPr/>
          <p:nvPr/>
        </p:nvPicPr>
        <p:blipFill>
          <a:blip r:embed="rId2"/>
          <a:stretch>
            <a:fillRect/>
          </a:stretch>
        </p:blipFill>
        <p:spPr>
          <a:xfrm>
            <a:off x="74820" y="129097"/>
            <a:ext cx="1295400" cy="1143000"/>
          </a:xfrm>
          <a:prstGeom prst="rect">
            <a:avLst/>
          </a:prstGeom>
        </p:spPr>
      </p:pic>
    </p:spTree>
    <p:extLst>
      <p:ext uri="{BB962C8B-B14F-4D97-AF65-F5344CB8AC3E}">
        <p14:creationId xmlns:p14="http://schemas.microsoft.com/office/powerpoint/2010/main" val="3085500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smtClean="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ĐẶC TRƯNG CỦA STEAM GỒM 3 PHẦN</a:t>
            </a:r>
            <a:endPar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endParaRP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205462" y="2660069"/>
            <a:ext cx="8862338" cy="3461640"/>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2" name="Rectangle 1"/>
          <p:cNvSpPr/>
          <p:nvPr/>
        </p:nvSpPr>
        <p:spPr>
          <a:xfrm>
            <a:off x="531044" y="2756151"/>
            <a:ext cx="8079556" cy="2954655"/>
          </a:xfrm>
          <a:prstGeom prst="rect">
            <a:avLst/>
          </a:prstGeom>
        </p:spPr>
        <p:txBody>
          <a:bodyPr wrap="square">
            <a:spAutoFit/>
          </a:bodyPr>
          <a:lstStyle/>
          <a:p>
            <a:pPr lvl="0" algn="just"/>
            <a:r>
              <a:rPr lang="en-US" sz="2400" b="1" dirty="0" smtClean="0"/>
              <a:t>- </a:t>
            </a:r>
            <a:r>
              <a:rPr lang="en-US" sz="2400" b="1" dirty="0" err="1"/>
              <a:t>Những</a:t>
            </a:r>
            <a:r>
              <a:rPr lang="en-US" sz="2400" b="1" dirty="0"/>
              <a:t> </a:t>
            </a:r>
            <a:r>
              <a:rPr lang="en-US" sz="2400" b="1" dirty="0" err="1"/>
              <a:t>kiến</a:t>
            </a:r>
            <a:r>
              <a:rPr lang="en-US" sz="2400" b="1" dirty="0"/>
              <a:t> </a:t>
            </a:r>
            <a:r>
              <a:rPr lang="en-US" sz="2400" b="1" dirty="0" err="1"/>
              <a:t>thức</a:t>
            </a:r>
            <a:r>
              <a:rPr lang="en-US" sz="2400" b="1" dirty="0"/>
              <a:t>, </a:t>
            </a:r>
            <a:r>
              <a:rPr lang="en-US" sz="2400" b="1" dirty="0" err="1"/>
              <a:t>kĩ</a:t>
            </a:r>
            <a:r>
              <a:rPr lang="en-US" sz="2400" b="1" dirty="0"/>
              <a:t> </a:t>
            </a:r>
            <a:r>
              <a:rPr lang="en-US" sz="2400" b="1" dirty="0" err="1"/>
              <a:t>năng</a:t>
            </a:r>
            <a:r>
              <a:rPr lang="en-US" sz="2400" b="1" dirty="0"/>
              <a:t> </a:t>
            </a:r>
            <a:r>
              <a:rPr lang="en-US" sz="2400" b="1" dirty="0" err="1"/>
              <a:t>mà</a:t>
            </a:r>
            <a:r>
              <a:rPr lang="en-US" sz="2400" b="1" dirty="0"/>
              <a:t> </a:t>
            </a:r>
            <a:r>
              <a:rPr lang="en-US" sz="2400" b="1" dirty="0" err="1"/>
              <a:t>trẻ</a:t>
            </a:r>
            <a:r>
              <a:rPr lang="en-US" sz="2400" b="1" dirty="0"/>
              <a:t> </a:t>
            </a:r>
            <a:r>
              <a:rPr lang="en-US" sz="2400" b="1" dirty="0" err="1"/>
              <a:t>học</a:t>
            </a:r>
            <a:r>
              <a:rPr lang="en-US" sz="2400" b="1" dirty="0"/>
              <a:t> </a:t>
            </a:r>
            <a:r>
              <a:rPr lang="en-US" sz="2400" b="1" dirty="0" err="1"/>
              <a:t>được</a:t>
            </a:r>
            <a:r>
              <a:rPr lang="en-US" sz="2400" b="1" dirty="0"/>
              <a:t> </a:t>
            </a:r>
            <a:r>
              <a:rPr lang="en-US" sz="2400" b="1" dirty="0" err="1"/>
              <a:t>không</a:t>
            </a:r>
            <a:r>
              <a:rPr lang="en-US" sz="2400" b="1" dirty="0"/>
              <a:t> </a:t>
            </a:r>
            <a:r>
              <a:rPr lang="en-US" sz="2400" b="1" dirty="0" err="1"/>
              <a:t>nặng</a:t>
            </a:r>
            <a:r>
              <a:rPr lang="en-US" sz="2400" b="1" dirty="0"/>
              <a:t> </a:t>
            </a:r>
            <a:r>
              <a:rPr lang="en-US" sz="2400" b="1" dirty="0" err="1"/>
              <a:t>nề</a:t>
            </a:r>
            <a:r>
              <a:rPr lang="en-US" sz="2400" b="1" dirty="0"/>
              <a:t> </a:t>
            </a:r>
            <a:r>
              <a:rPr lang="en-US" sz="2400" b="1" dirty="0" err="1"/>
              <a:t>về</a:t>
            </a:r>
            <a:r>
              <a:rPr lang="en-US" sz="2400" b="1" dirty="0"/>
              <a:t> </a:t>
            </a:r>
            <a:r>
              <a:rPr lang="en-US" sz="2400" b="1" dirty="0" err="1"/>
              <a:t>kiến</a:t>
            </a:r>
            <a:r>
              <a:rPr lang="en-US" sz="2400" b="1" dirty="0"/>
              <a:t> </a:t>
            </a:r>
            <a:r>
              <a:rPr lang="en-US" sz="2400" b="1" dirty="0" err="1"/>
              <a:t>thức</a:t>
            </a:r>
            <a:r>
              <a:rPr lang="en-US" sz="2400" b="1" dirty="0"/>
              <a:t> </a:t>
            </a:r>
            <a:r>
              <a:rPr lang="en-US" sz="2400" b="1" dirty="0" err="1"/>
              <a:t>mà</a:t>
            </a:r>
            <a:r>
              <a:rPr lang="en-US" sz="2400" b="1" dirty="0"/>
              <a:t> </a:t>
            </a:r>
            <a:r>
              <a:rPr lang="en-US" sz="2400" b="1" dirty="0" err="1"/>
              <a:t>gắn</a:t>
            </a:r>
            <a:r>
              <a:rPr lang="en-US" sz="2400" b="1" dirty="0"/>
              <a:t> </a:t>
            </a:r>
            <a:r>
              <a:rPr lang="en-US" sz="2400" b="1" dirty="0" err="1"/>
              <a:t>liền</a:t>
            </a:r>
            <a:r>
              <a:rPr lang="en-US" sz="2400" b="1" dirty="0"/>
              <a:t> </a:t>
            </a:r>
            <a:r>
              <a:rPr lang="en-US" sz="2400" b="1" dirty="0" err="1"/>
              <a:t>với</a:t>
            </a:r>
            <a:r>
              <a:rPr lang="en-US" sz="2400" b="1" dirty="0"/>
              <a:t> </a:t>
            </a:r>
            <a:r>
              <a:rPr lang="en-US" sz="2400" b="1" dirty="0" err="1"/>
              <a:t>thực</a:t>
            </a:r>
            <a:r>
              <a:rPr lang="en-US" sz="2400" b="1" dirty="0"/>
              <a:t> </a:t>
            </a:r>
            <a:r>
              <a:rPr lang="en-US" sz="2400" b="1" dirty="0" err="1"/>
              <a:t>tiễn</a:t>
            </a:r>
            <a:r>
              <a:rPr lang="en-US" sz="2400" b="1" dirty="0"/>
              <a:t> </a:t>
            </a:r>
            <a:r>
              <a:rPr lang="en-US" sz="2400" b="1" dirty="0" err="1"/>
              <a:t>cuộc</a:t>
            </a:r>
            <a:r>
              <a:rPr lang="en-US" sz="2400" b="1" dirty="0"/>
              <a:t> </a:t>
            </a:r>
            <a:r>
              <a:rPr lang="en-US" sz="2400" b="1" dirty="0" err="1"/>
              <a:t>sống</a:t>
            </a:r>
            <a:r>
              <a:rPr lang="en-US" sz="2400" b="1" dirty="0"/>
              <a:t>. </a:t>
            </a:r>
            <a:r>
              <a:rPr lang="en-US" sz="2400" b="1" dirty="0" err="1"/>
              <a:t>Giúp</a:t>
            </a:r>
            <a:r>
              <a:rPr lang="en-US" sz="2400" b="1" dirty="0"/>
              <a:t> </a:t>
            </a:r>
            <a:r>
              <a:rPr lang="en-US" sz="2400" b="1" dirty="0" err="1"/>
              <a:t>trẻ</a:t>
            </a:r>
            <a:r>
              <a:rPr lang="en-US" sz="2400" b="1" dirty="0"/>
              <a:t> </a:t>
            </a:r>
            <a:r>
              <a:rPr lang="en-US" sz="2400" b="1" dirty="0" err="1"/>
              <a:t>giải</a:t>
            </a:r>
            <a:r>
              <a:rPr lang="en-US" sz="2400" b="1" dirty="0"/>
              <a:t> </a:t>
            </a:r>
            <a:r>
              <a:rPr lang="en-US" sz="2400" b="1" dirty="0" err="1"/>
              <a:t>quyết</a:t>
            </a:r>
            <a:r>
              <a:rPr lang="en-US" sz="2400" b="1" dirty="0"/>
              <a:t> </a:t>
            </a:r>
            <a:r>
              <a:rPr lang="en-US" sz="2400" b="1" dirty="0" err="1"/>
              <a:t>vấn</a:t>
            </a:r>
            <a:r>
              <a:rPr lang="en-US" sz="2400" b="1" dirty="0"/>
              <a:t> </a:t>
            </a:r>
            <a:r>
              <a:rPr lang="en-US" sz="2400" b="1" dirty="0" err="1"/>
              <a:t>đề</a:t>
            </a:r>
            <a:r>
              <a:rPr lang="en-US" sz="2400" b="1" dirty="0"/>
              <a:t> </a:t>
            </a:r>
            <a:r>
              <a:rPr lang="en-US" sz="2400" b="1" dirty="0" err="1"/>
              <a:t>trong</a:t>
            </a:r>
            <a:r>
              <a:rPr lang="en-US" sz="2400" b="1" dirty="0"/>
              <a:t> </a:t>
            </a:r>
            <a:r>
              <a:rPr lang="en-US" sz="2400" b="1" dirty="0" err="1"/>
              <a:t>thực</a:t>
            </a:r>
            <a:r>
              <a:rPr lang="en-US" sz="2400" b="1" dirty="0"/>
              <a:t> </a:t>
            </a:r>
            <a:r>
              <a:rPr lang="en-US" sz="2400" b="1" dirty="0" err="1"/>
              <a:t>tiễn</a:t>
            </a:r>
            <a:r>
              <a:rPr lang="en-US" sz="2400" b="1" dirty="0"/>
              <a:t> </a:t>
            </a:r>
            <a:r>
              <a:rPr lang="en-US" sz="2400" b="1" dirty="0" err="1"/>
              <a:t>cuộc</a:t>
            </a:r>
            <a:r>
              <a:rPr lang="en-US" sz="2400" b="1" dirty="0"/>
              <a:t> </a:t>
            </a:r>
            <a:r>
              <a:rPr lang="en-US" sz="2400" b="1" dirty="0" err="1"/>
              <a:t>sống</a:t>
            </a:r>
            <a:r>
              <a:rPr lang="en-US" sz="2400" b="1" dirty="0"/>
              <a:t>.</a:t>
            </a:r>
          </a:p>
          <a:p>
            <a:pPr algn="just"/>
            <a:r>
              <a:rPr lang="en-US" sz="2400" b="1" dirty="0"/>
              <a:t>VD: </a:t>
            </a:r>
            <a:endParaRPr lang="en-US" sz="2400" b="1" dirty="0" smtClean="0"/>
          </a:p>
          <a:p>
            <a:pPr algn="just"/>
            <a:r>
              <a:rPr lang="en-US" sz="2400" b="1" dirty="0"/>
              <a:t>	</a:t>
            </a:r>
            <a:r>
              <a:rPr lang="en-US" sz="2400" b="1" dirty="0" smtClean="0"/>
              <a:t>+ </a:t>
            </a:r>
            <a:r>
              <a:rPr lang="en-US" sz="2400" b="1" dirty="0" err="1"/>
              <a:t>Trẻ</a:t>
            </a:r>
            <a:r>
              <a:rPr lang="en-US" sz="2400" b="1" dirty="0"/>
              <a:t> </a:t>
            </a:r>
            <a:r>
              <a:rPr lang="en-US" sz="2400" b="1" dirty="0" err="1"/>
              <a:t>làm</a:t>
            </a:r>
            <a:r>
              <a:rPr lang="en-US" sz="2400" b="1" dirty="0"/>
              <a:t> </a:t>
            </a:r>
            <a:r>
              <a:rPr lang="en-US" sz="2400" b="1" dirty="0" err="1"/>
              <a:t>trống</a:t>
            </a:r>
            <a:r>
              <a:rPr lang="en-US" sz="2400" b="1" dirty="0"/>
              <a:t>: </a:t>
            </a:r>
            <a:r>
              <a:rPr lang="en-US" sz="2400" b="1" dirty="0" err="1"/>
              <a:t>phải</a:t>
            </a:r>
            <a:r>
              <a:rPr lang="en-US" sz="2400" b="1" dirty="0"/>
              <a:t> </a:t>
            </a:r>
            <a:r>
              <a:rPr lang="en-US" sz="2400" b="1" dirty="0" err="1"/>
              <a:t>phát</a:t>
            </a:r>
            <a:r>
              <a:rPr lang="en-US" sz="2400" b="1" dirty="0"/>
              <a:t> </a:t>
            </a:r>
            <a:r>
              <a:rPr lang="en-US" sz="2400" b="1" dirty="0" err="1"/>
              <a:t>ra</a:t>
            </a:r>
            <a:r>
              <a:rPr lang="en-US" sz="2400" b="1" dirty="0"/>
              <a:t> </a:t>
            </a:r>
            <a:r>
              <a:rPr lang="en-US" sz="2400" b="1" dirty="0" err="1"/>
              <a:t>tiếng</a:t>
            </a:r>
            <a:r>
              <a:rPr lang="en-US" sz="2400" b="1" dirty="0"/>
              <a:t> </a:t>
            </a:r>
            <a:r>
              <a:rPr lang="en-US" sz="2400" b="1" dirty="0" err="1"/>
              <a:t>kêu</a:t>
            </a:r>
            <a:r>
              <a:rPr lang="en-US" sz="2400" b="1" dirty="0"/>
              <a:t> </a:t>
            </a:r>
            <a:r>
              <a:rPr lang="en-US" sz="2400" b="1" dirty="0" err="1"/>
              <a:t>khi</a:t>
            </a:r>
            <a:r>
              <a:rPr lang="en-US" sz="2400" b="1" dirty="0"/>
              <a:t> </a:t>
            </a:r>
            <a:r>
              <a:rPr lang="en-US" sz="2400" b="1" dirty="0" err="1"/>
              <a:t>gõ</a:t>
            </a:r>
            <a:r>
              <a:rPr lang="en-US" sz="2400" b="1" dirty="0"/>
              <a:t> </a:t>
            </a:r>
            <a:r>
              <a:rPr lang="en-US" sz="2400" b="1" dirty="0" err="1"/>
              <a:t>vào</a:t>
            </a:r>
            <a:r>
              <a:rPr lang="en-US" sz="2400" b="1" dirty="0"/>
              <a:t>, </a:t>
            </a:r>
            <a:r>
              <a:rPr lang="en-US" sz="2400" b="1" dirty="0" err="1"/>
              <a:t>có</a:t>
            </a:r>
            <a:r>
              <a:rPr lang="en-US" sz="2400" b="1" dirty="0"/>
              <a:t> </a:t>
            </a:r>
            <a:r>
              <a:rPr lang="en-US" sz="2400" b="1" dirty="0" err="1"/>
              <a:t>thể</a:t>
            </a:r>
            <a:r>
              <a:rPr lang="en-US" sz="2400" b="1" dirty="0"/>
              <a:t> </a:t>
            </a:r>
            <a:r>
              <a:rPr lang="en-US" sz="2400" b="1" dirty="0" err="1"/>
              <a:t>dùng</a:t>
            </a:r>
            <a:r>
              <a:rPr lang="en-US" sz="2400" b="1" dirty="0"/>
              <a:t> </a:t>
            </a:r>
            <a:r>
              <a:rPr lang="en-US" sz="2400" b="1" dirty="0" err="1"/>
              <a:t>để</a:t>
            </a:r>
            <a:r>
              <a:rPr lang="en-US" sz="2400" b="1" dirty="0"/>
              <a:t> </a:t>
            </a:r>
            <a:r>
              <a:rPr lang="en-US" sz="2400" b="1" dirty="0" err="1" smtClean="0"/>
              <a:t>tập</a:t>
            </a:r>
            <a:r>
              <a:rPr lang="en-US" sz="2400" b="1" dirty="0" smtClean="0"/>
              <a:t> </a:t>
            </a:r>
            <a:r>
              <a:rPr lang="en-US" sz="2400" b="1" dirty="0" err="1"/>
              <a:t>văn</a:t>
            </a:r>
            <a:r>
              <a:rPr lang="en-US" sz="2400" b="1" dirty="0"/>
              <a:t> </a:t>
            </a:r>
            <a:r>
              <a:rPr lang="en-US" sz="2400" b="1" dirty="0" err="1"/>
              <a:t>nghệ</a:t>
            </a:r>
            <a:r>
              <a:rPr lang="en-US" sz="2400" b="1" dirty="0"/>
              <a:t>…</a:t>
            </a:r>
          </a:p>
          <a:p>
            <a:pPr algn="just"/>
            <a:r>
              <a:rPr lang="en-US" sz="2400" b="1" dirty="0"/>
              <a:t>        + </a:t>
            </a:r>
            <a:r>
              <a:rPr lang="en-US" sz="2400" b="1" dirty="0" err="1"/>
              <a:t>Làm</a:t>
            </a:r>
            <a:r>
              <a:rPr lang="en-US" sz="2400" b="1" dirty="0"/>
              <a:t> </a:t>
            </a:r>
            <a:r>
              <a:rPr lang="en-US" sz="2400" b="1" dirty="0" err="1"/>
              <a:t>máy</a:t>
            </a:r>
            <a:r>
              <a:rPr lang="en-US" sz="2400" b="1" dirty="0"/>
              <a:t> bay: </a:t>
            </a:r>
            <a:r>
              <a:rPr lang="en-US" sz="2400" b="1" dirty="0" err="1"/>
              <a:t>phải</a:t>
            </a:r>
            <a:r>
              <a:rPr lang="en-US" sz="2400" b="1" dirty="0"/>
              <a:t> bay </a:t>
            </a:r>
            <a:r>
              <a:rPr lang="en-US" sz="2400" b="1" dirty="0" err="1"/>
              <a:t>được</a:t>
            </a:r>
            <a:r>
              <a:rPr lang="en-US" sz="2400" b="1" dirty="0"/>
              <a:t>…</a:t>
            </a:r>
          </a:p>
          <a:p>
            <a:pPr lvl="0" algn="just"/>
            <a:endParaRPr lang="en-US" b="1" dirty="0"/>
          </a:p>
        </p:txBody>
      </p:sp>
      <p:cxnSp>
        <p:nvCxnSpPr>
          <p:cNvPr id="11" name="Straight Arrow Connector 10"/>
          <p:cNvCxnSpPr/>
          <p:nvPr/>
        </p:nvCxnSpPr>
        <p:spPr>
          <a:xfrm>
            <a:off x="112545" y="1323536"/>
            <a:ext cx="7391399" cy="1"/>
          </a:xfrm>
          <a:prstGeom prst="straightConnector1">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 name="AutoShape 5"/>
          <p:cNvSpPr>
            <a:spLocks noChangeArrowheads="1"/>
          </p:cNvSpPr>
          <p:nvPr/>
        </p:nvSpPr>
        <p:spPr bwMode="auto">
          <a:xfrm>
            <a:off x="41561" y="1356744"/>
            <a:ext cx="8873839" cy="712151"/>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3" name="Rectangle 2"/>
          <p:cNvSpPr/>
          <p:nvPr/>
        </p:nvSpPr>
        <p:spPr>
          <a:xfrm>
            <a:off x="108913" y="1433937"/>
            <a:ext cx="8958887" cy="461665"/>
          </a:xfrm>
          <a:prstGeom prst="rect">
            <a:avLst/>
          </a:prstGeom>
        </p:spPr>
        <p:txBody>
          <a:bodyPr wrap="square">
            <a:spAutoFit/>
          </a:bodyPr>
          <a:lstStyle/>
          <a:p>
            <a:pPr lvl="0"/>
            <a:r>
              <a:rPr lang="en-US" sz="2400" b="1" dirty="0" smtClean="0">
                <a:solidFill>
                  <a:srgbClr val="0000CC"/>
                </a:solidFill>
              </a:rPr>
              <a:t>3. STEAM </a:t>
            </a:r>
            <a:r>
              <a:rPr lang="en-US" sz="2400" b="1" dirty="0" err="1">
                <a:solidFill>
                  <a:srgbClr val="0000CC"/>
                </a:solidFill>
              </a:rPr>
              <a:t>là</a:t>
            </a:r>
            <a:r>
              <a:rPr lang="en-US" sz="2400" b="1" dirty="0">
                <a:solidFill>
                  <a:srgbClr val="0000CC"/>
                </a:solidFill>
              </a:rPr>
              <a:t> </a:t>
            </a:r>
            <a:r>
              <a:rPr lang="en-US" sz="2400" b="1" dirty="0" err="1">
                <a:solidFill>
                  <a:srgbClr val="0000CC"/>
                </a:solidFill>
              </a:rPr>
              <a:t>ứng</a:t>
            </a:r>
            <a:r>
              <a:rPr lang="en-US" sz="2400" b="1" dirty="0">
                <a:solidFill>
                  <a:srgbClr val="0000CC"/>
                </a:solidFill>
              </a:rPr>
              <a:t> </a:t>
            </a:r>
            <a:r>
              <a:rPr lang="en-US" sz="2400" b="1" dirty="0" err="1">
                <a:solidFill>
                  <a:srgbClr val="0000CC"/>
                </a:solidFill>
              </a:rPr>
              <a:t>dụng</a:t>
            </a:r>
            <a:r>
              <a:rPr lang="en-US" sz="2400" b="1" dirty="0">
                <a:solidFill>
                  <a:srgbClr val="0000CC"/>
                </a:solidFill>
              </a:rPr>
              <a:t> (</a:t>
            </a:r>
            <a:r>
              <a:rPr lang="en-US" sz="2400" b="1" dirty="0" err="1">
                <a:solidFill>
                  <a:srgbClr val="0000CC"/>
                </a:solidFill>
              </a:rPr>
              <a:t>Gắn</a:t>
            </a:r>
            <a:r>
              <a:rPr lang="en-US" sz="2400" b="1" dirty="0">
                <a:solidFill>
                  <a:srgbClr val="0000CC"/>
                </a:solidFill>
              </a:rPr>
              <a:t> </a:t>
            </a:r>
            <a:r>
              <a:rPr lang="en-US" sz="2400" b="1" dirty="0" err="1">
                <a:solidFill>
                  <a:srgbClr val="0000CC"/>
                </a:solidFill>
              </a:rPr>
              <a:t>liền</a:t>
            </a:r>
            <a:r>
              <a:rPr lang="en-US" sz="2400" b="1" dirty="0">
                <a:solidFill>
                  <a:srgbClr val="0000CC"/>
                </a:solidFill>
              </a:rPr>
              <a:t> </a:t>
            </a:r>
            <a:r>
              <a:rPr lang="en-US" sz="2400" b="1" dirty="0" err="1">
                <a:solidFill>
                  <a:srgbClr val="0000CC"/>
                </a:solidFill>
              </a:rPr>
              <a:t>với</a:t>
            </a:r>
            <a:r>
              <a:rPr lang="en-US" sz="2400" b="1" dirty="0">
                <a:solidFill>
                  <a:srgbClr val="0000CC"/>
                </a:solidFill>
              </a:rPr>
              <a:t> </a:t>
            </a:r>
            <a:r>
              <a:rPr lang="en-US" sz="2400" b="1" dirty="0" err="1">
                <a:solidFill>
                  <a:srgbClr val="0000CC"/>
                </a:solidFill>
              </a:rPr>
              <a:t>thực</a:t>
            </a:r>
            <a:r>
              <a:rPr lang="en-US" sz="2400" b="1" dirty="0">
                <a:solidFill>
                  <a:srgbClr val="0000CC"/>
                </a:solidFill>
              </a:rPr>
              <a:t> </a:t>
            </a:r>
            <a:r>
              <a:rPr lang="en-US" sz="2400" b="1" dirty="0" err="1">
                <a:solidFill>
                  <a:srgbClr val="0000CC"/>
                </a:solidFill>
              </a:rPr>
              <a:t>tiễn</a:t>
            </a:r>
            <a:r>
              <a:rPr lang="en-US" sz="2400" b="1" dirty="0">
                <a:solidFill>
                  <a:srgbClr val="0000CC"/>
                </a:solidFill>
              </a:rPr>
              <a:t> </a:t>
            </a:r>
            <a:r>
              <a:rPr lang="en-US" sz="2400" b="1" dirty="0" err="1">
                <a:solidFill>
                  <a:srgbClr val="0000CC"/>
                </a:solidFill>
              </a:rPr>
              <a:t>cuộc</a:t>
            </a:r>
            <a:r>
              <a:rPr lang="en-US" sz="2400" b="1" dirty="0">
                <a:solidFill>
                  <a:srgbClr val="0000CC"/>
                </a:solidFill>
              </a:rPr>
              <a:t> </a:t>
            </a:r>
            <a:r>
              <a:rPr lang="en-US" sz="2400" b="1" dirty="0" err="1">
                <a:solidFill>
                  <a:srgbClr val="0000CC"/>
                </a:solidFill>
              </a:rPr>
              <a:t>sống</a:t>
            </a:r>
            <a:r>
              <a:rPr lang="en-US" sz="2400" b="1" dirty="0">
                <a:solidFill>
                  <a:srgbClr val="0000CC"/>
                </a:solidFill>
              </a:rPr>
              <a:t>):</a:t>
            </a:r>
            <a:endParaRPr lang="en-US" sz="2400" dirty="0">
              <a:solidFill>
                <a:srgbClr val="0000CC"/>
              </a:solidFill>
            </a:endParaRPr>
          </a:p>
        </p:txBody>
      </p:sp>
      <p:pic>
        <p:nvPicPr>
          <p:cNvPr id="10" name="Picture 9"/>
          <p:cNvPicPr/>
          <p:nvPr/>
        </p:nvPicPr>
        <p:blipFill>
          <a:blip r:embed="rId2"/>
          <a:stretch>
            <a:fillRect/>
          </a:stretch>
        </p:blipFill>
        <p:spPr>
          <a:xfrm>
            <a:off x="255390" y="103295"/>
            <a:ext cx="1295400" cy="1143000"/>
          </a:xfrm>
          <a:prstGeom prst="rect">
            <a:avLst/>
          </a:prstGeom>
        </p:spPr>
      </p:pic>
    </p:spTree>
    <p:extLst>
      <p:ext uri="{BB962C8B-B14F-4D97-AF65-F5344CB8AC3E}">
        <p14:creationId xmlns:p14="http://schemas.microsoft.com/office/powerpoint/2010/main" val="3191987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smtClean="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ĐẶC TRƯNG CỦA STEAM GỒM 4 PHẦN</a:t>
            </a:r>
            <a:endPar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endParaRP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205462" y="2660069"/>
            <a:ext cx="8862338" cy="3461640"/>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2" name="Rectangle 1"/>
          <p:cNvSpPr/>
          <p:nvPr/>
        </p:nvSpPr>
        <p:spPr>
          <a:xfrm>
            <a:off x="531044" y="2756151"/>
            <a:ext cx="8460556" cy="2677656"/>
          </a:xfrm>
          <a:prstGeom prst="rect">
            <a:avLst/>
          </a:prstGeom>
        </p:spPr>
        <p:txBody>
          <a:bodyPr wrap="square">
            <a:spAutoFit/>
          </a:bodyPr>
          <a:lstStyle/>
          <a:p>
            <a:pPr lvl="0" algn="just"/>
            <a:r>
              <a:rPr lang="en-US" sz="2400" b="1" dirty="0" smtClean="0"/>
              <a:t>- </a:t>
            </a:r>
            <a:r>
              <a:rPr lang="en-US" sz="2400" b="1" dirty="0" err="1" smtClean="0"/>
              <a:t>Các</a:t>
            </a:r>
            <a:r>
              <a:rPr lang="en-US" sz="2400" b="1" dirty="0" smtClean="0"/>
              <a:t> </a:t>
            </a:r>
            <a:r>
              <a:rPr lang="en-US" sz="2400" b="1" dirty="0" err="1"/>
              <a:t>hoạt</a:t>
            </a:r>
            <a:r>
              <a:rPr lang="en-US" sz="2400" b="1" dirty="0"/>
              <a:t> </a:t>
            </a:r>
            <a:r>
              <a:rPr lang="en-US" sz="2400" b="1" dirty="0" err="1"/>
              <a:t>động</a:t>
            </a:r>
            <a:r>
              <a:rPr lang="en-US" sz="2400" b="1" dirty="0"/>
              <a:t>, </a:t>
            </a:r>
            <a:r>
              <a:rPr lang="en-US" sz="2400" b="1" dirty="0" err="1"/>
              <a:t>bài</a:t>
            </a:r>
            <a:r>
              <a:rPr lang="en-US" sz="2400" b="1" dirty="0"/>
              <a:t> </a:t>
            </a:r>
            <a:r>
              <a:rPr lang="en-US" sz="2400" b="1" dirty="0" err="1"/>
              <a:t>học</a:t>
            </a:r>
            <a:r>
              <a:rPr lang="en-US" sz="2400" b="1" dirty="0"/>
              <a:t> STEAM </a:t>
            </a:r>
            <a:r>
              <a:rPr lang="en-US" sz="2400" b="1" dirty="0" err="1"/>
              <a:t>có</a:t>
            </a:r>
            <a:r>
              <a:rPr lang="en-US" sz="2400" b="1" dirty="0"/>
              <a:t> </a:t>
            </a:r>
            <a:r>
              <a:rPr lang="en-US" sz="2400" b="1" dirty="0" err="1"/>
              <a:t>sự</a:t>
            </a:r>
            <a:r>
              <a:rPr lang="en-US" sz="2400" b="1" dirty="0"/>
              <a:t> </a:t>
            </a:r>
            <a:r>
              <a:rPr lang="en-US" sz="2400" b="1" dirty="0" err="1"/>
              <a:t>gắn</a:t>
            </a:r>
            <a:r>
              <a:rPr lang="en-US" sz="2400" b="1" dirty="0"/>
              <a:t> </a:t>
            </a:r>
            <a:r>
              <a:rPr lang="en-US" sz="2400" b="1" dirty="0" err="1"/>
              <a:t>kết</a:t>
            </a:r>
            <a:r>
              <a:rPr lang="en-US" sz="2400" b="1" dirty="0"/>
              <a:t> </a:t>
            </a:r>
            <a:r>
              <a:rPr lang="en-US" sz="2400" b="1" dirty="0" err="1"/>
              <a:t>và</a:t>
            </a:r>
            <a:r>
              <a:rPr lang="en-US" sz="2400" b="1" dirty="0"/>
              <a:t> </a:t>
            </a:r>
            <a:r>
              <a:rPr lang="en-US" sz="2400" b="1" dirty="0" err="1"/>
              <a:t>kế</a:t>
            </a:r>
            <a:r>
              <a:rPr lang="en-US" sz="2400" b="1" dirty="0"/>
              <a:t> </a:t>
            </a:r>
            <a:r>
              <a:rPr lang="en-US" sz="2400" b="1" dirty="0" err="1"/>
              <a:t>thừa</a:t>
            </a:r>
            <a:r>
              <a:rPr lang="en-US" sz="2400" b="1" dirty="0"/>
              <a:t> </a:t>
            </a:r>
            <a:r>
              <a:rPr lang="en-US" sz="2400" b="1" dirty="0" err="1"/>
              <a:t>liên</a:t>
            </a:r>
            <a:r>
              <a:rPr lang="en-US" sz="2400" b="1" dirty="0"/>
              <a:t> </a:t>
            </a:r>
            <a:r>
              <a:rPr lang="en-US" sz="2400" b="1" dirty="0" err="1"/>
              <a:t>tục</a:t>
            </a:r>
            <a:r>
              <a:rPr lang="en-US" sz="2400" b="1" dirty="0"/>
              <a:t> </a:t>
            </a:r>
            <a:r>
              <a:rPr lang="en-US" sz="2400" b="1" dirty="0" err="1"/>
              <a:t>kết</a:t>
            </a:r>
            <a:r>
              <a:rPr lang="en-US" sz="2400" b="1" dirty="0"/>
              <a:t> </a:t>
            </a:r>
            <a:r>
              <a:rPr lang="en-US" sz="2400" b="1" dirty="0" err="1"/>
              <a:t>quả</a:t>
            </a:r>
            <a:r>
              <a:rPr lang="en-US" sz="2400" b="1" dirty="0"/>
              <a:t> </a:t>
            </a:r>
            <a:r>
              <a:rPr lang="en-US" sz="2400" b="1" dirty="0" err="1"/>
              <a:t>của</a:t>
            </a:r>
            <a:r>
              <a:rPr lang="en-US" sz="2400" b="1" dirty="0"/>
              <a:t> </a:t>
            </a:r>
            <a:r>
              <a:rPr lang="en-US" sz="2400" b="1" dirty="0" err="1"/>
              <a:t>hoạt</a:t>
            </a:r>
            <a:r>
              <a:rPr lang="en-US" sz="2400" b="1" dirty="0"/>
              <a:t> </a:t>
            </a:r>
            <a:r>
              <a:rPr lang="en-US" sz="2400" b="1" dirty="0" err="1"/>
              <a:t>động</a:t>
            </a:r>
            <a:r>
              <a:rPr lang="en-US" sz="2400" b="1" dirty="0"/>
              <a:t> </a:t>
            </a:r>
            <a:r>
              <a:rPr lang="en-US" sz="2400" b="1" dirty="0" err="1"/>
              <a:t>này</a:t>
            </a:r>
            <a:r>
              <a:rPr lang="en-US" sz="2400" b="1" dirty="0"/>
              <a:t> </a:t>
            </a:r>
            <a:r>
              <a:rPr lang="en-US" sz="2400" b="1" dirty="0" err="1"/>
              <a:t>được</a:t>
            </a:r>
            <a:r>
              <a:rPr lang="en-US" sz="2400" b="1" dirty="0"/>
              <a:t> </a:t>
            </a:r>
            <a:r>
              <a:rPr lang="en-US" sz="2400" b="1" dirty="0" err="1"/>
              <a:t>ứng</a:t>
            </a:r>
            <a:r>
              <a:rPr lang="en-US" sz="2400" b="1" dirty="0"/>
              <a:t> </a:t>
            </a:r>
            <a:r>
              <a:rPr lang="en-US" sz="2400" b="1" dirty="0" err="1"/>
              <a:t>dụng</a:t>
            </a:r>
            <a:r>
              <a:rPr lang="en-US" sz="2400" b="1" dirty="0"/>
              <a:t>, </a:t>
            </a:r>
            <a:r>
              <a:rPr lang="en-US" sz="2400" b="1" dirty="0" err="1"/>
              <a:t>triển</a:t>
            </a:r>
            <a:r>
              <a:rPr lang="en-US" sz="2400" b="1" dirty="0"/>
              <a:t> </a:t>
            </a:r>
            <a:r>
              <a:rPr lang="en-US" sz="2400" b="1" dirty="0" err="1"/>
              <a:t>khai</a:t>
            </a:r>
            <a:r>
              <a:rPr lang="en-US" sz="2400" b="1" dirty="0"/>
              <a:t> </a:t>
            </a:r>
            <a:r>
              <a:rPr lang="en-US" sz="2400" b="1" dirty="0" err="1"/>
              <a:t>cho</a:t>
            </a:r>
            <a:r>
              <a:rPr lang="en-US" sz="2400" b="1" dirty="0"/>
              <a:t> </a:t>
            </a:r>
            <a:r>
              <a:rPr lang="en-US" sz="2400" b="1" dirty="0" err="1"/>
              <a:t>các</a:t>
            </a:r>
            <a:r>
              <a:rPr lang="en-US" sz="2400" b="1" dirty="0"/>
              <a:t> </a:t>
            </a:r>
            <a:r>
              <a:rPr lang="en-US" sz="2400" b="1" dirty="0" err="1"/>
              <a:t>hoạt</a:t>
            </a:r>
            <a:r>
              <a:rPr lang="en-US" sz="2400" b="1" dirty="0"/>
              <a:t> </a:t>
            </a:r>
            <a:r>
              <a:rPr lang="en-US" sz="2400" b="1" dirty="0" err="1"/>
              <a:t>động</a:t>
            </a:r>
            <a:r>
              <a:rPr lang="en-US" sz="2400" b="1" dirty="0"/>
              <a:t> </a:t>
            </a:r>
            <a:r>
              <a:rPr lang="en-US" sz="2400" b="1" dirty="0" err="1"/>
              <a:t>khác</a:t>
            </a:r>
            <a:r>
              <a:rPr lang="en-US" sz="2400" b="1" dirty="0"/>
              <a:t> </a:t>
            </a:r>
            <a:r>
              <a:rPr lang="en-US" sz="2400" b="1" dirty="0" err="1"/>
              <a:t>tiếp</a:t>
            </a:r>
            <a:r>
              <a:rPr lang="en-US" sz="2400" b="1" dirty="0"/>
              <a:t> </a:t>
            </a:r>
            <a:r>
              <a:rPr lang="en-US" sz="2400" b="1" dirty="0" err="1"/>
              <a:t>theo.</a:t>
            </a:r>
            <a:endParaRPr lang="en-US" sz="2400" b="1" dirty="0"/>
          </a:p>
          <a:p>
            <a:pPr algn="just"/>
            <a:r>
              <a:rPr lang="en-US" sz="2400" b="1" dirty="0"/>
              <a:t>VD: </a:t>
            </a:r>
            <a:r>
              <a:rPr lang="en-US" sz="2400" b="1" dirty="0" smtClean="0"/>
              <a:t>  </a:t>
            </a:r>
          </a:p>
          <a:p>
            <a:pPr algn="just"/>
            <a:r>
              <a:rPr lang="en-US" sz="2400" b="1" dirty="0"/>
              <a:t>	</a:t>
            </a:r>
            <a:r>
              <a:rPr lang="en-US" sz="2400" b="1" dirty="0" smtClean="0"/>
              <a:t>+ </a:t>
            </a:r>
            <a:r>
              <a:rPr lang="en-US" sz="2400" b="1" dirty="0" err="1"/>
              <a:t>Khám</a:t>
            </a:r>
            <a:r>
              <a:rPr lang="en-US" sz="2400" b="1" dirty="0"/>
              <a:t> </a:t>
            </a:r>
            <a:r>
              <a:rPr lang="en-US" sz="2400" b="1" dirty="0" err="1"/>
              <a:t>phám</a:t>
            </a:r>
            <a:r>
              <a:rPr lang="en-US" sz="2400" b="1" dirty="0"/>
              <a:t> </a:t>
            </a:r>
            <a:r>
              <a:rPr lang="en-US" sz="2400" b="1" dirty="0" err="1"/>
              <a:t>chất</a:t>
            </a:r>
            <a:r>
              <a:rPr lang="en-US" sz="2400" b="1" dirty="0"/>
              <a:t> </a:t>
            </a:r>
            <a:r>
              <a:rPr lang="en-US" sz="2400" b="1" dirty="0" err="1"/>
              <a:t>liệu</a:t>
            </a:r>
            <a:r>
              <a:rPr lang="en-US" sz="2400" b="1" dirty="0"/>
              <a:t> </a:t>
            </a:r>
            <a:r>
              <a:rPr lang="en-US" sz="2400" b="1" dirty="0" err="1"/>
              <a:t>của</a:t>
            </a:r>
            <a:r>
              <a:rPr lang="en-US" sz="2400" b="1" dirty="0"/>
              <a:t> </a:t>
            </a:r>
            <a:r>
              <a:rPr lang="en-US" sz="2400" b="1" dirty="0" err="1"/>
              <a:t>giấy</a:t>
            </a:r>
            <a:r>
              <a:rPr lang="en-US" sz="2400" b="1" dirty="0"/>
              <a:t> =&gt; </a:t>
            </a:r>
            <a:r>
              <a:rPr lang="en-US" sz="2400" b="1" dirty="0" err="1"/>
              <a:t>Chế</a:t>
            </a:r>
            <a:r>
              <a:rPr lang="en-US" sz="2400" b="1" dirty="0"/>
              <a:t> </a:t>
            </a:r>
            <a:r>
              <a:rPr lang="en-US" sz="2400" b="1" dirty="0" err="1"/>
              <a:t>tạo</a:t>
            </a:r>
            <a:r>
              <a:rPr lang="en-US" sz="2400" b="1" dirty="0"/>
              <a:t> </a:t>
            </a:r>
            <a:r>
              <a:rPr lang="en-US" sz="2400" b="1" dirty="0" err="1"/>
              <a:t>máy</a:t>
            </a:r>
            <a:r>
              <a:rPr lang="en-US" sz="2400" b="1" dirty="0"/>
              <a:t> bay</a:t>
            </a:r>
          </a:p>
          <a:p>
            <a:pPr algn="just"/>
            <a:r>
              <a:rPr lang="en-US" sz="2400" b="1" dirty="0"/>
              <a:t>        + </a:t>
            </a:r>
            <a:r>
              <a:rPr lang="en-US" sz="2400" b="1" dirty="0" err="1"/>
              <a:t>Khám</a:t>
            </a:r>
            <a:r>
              <a:rPr lang="en-US" sz="2400" b="1" dirty="0"/>
              <a:t> </a:t>
            </a:r>
            <a:r>
              <a:rPr lang="en-US" sz="2400" b="1" dirty="0" err="1"/>
              <a:t>phá</a:t>
            </a:r>
            <a:r>
              <a:rPr lang="en-US" sz="2400" b="1" dirty="0"/>
              <a:t> </a:t>
            </a:r>
            <a:r>
              <a:rPr lang="en-US" sz="2400" b="1" dirty="0" err="1"/>
              <a:t>chất</a:t>
            </a:r>
            <a:r>
              <a:rPr lang="en-US" sz="2400" b="1" dirty="0"/>
              <a:t> </a:t>
            </a:r>
            <a:r>
              <a:rPr lang="en-US" sz="2400" b="1" dirty="0" err="1"/>
              <a:t>liệu</a:t>
            </a:r>
            <a:r>
              <a:rPr lang="en-US" sz="2400" b="1" dirty="0"/>
              <a:t> </a:t>
            </a:r>
            <a:r>
              <a:rPr lang="en-US" sz="2400" b="1" dirty="0" err="1"/>
              <a:t>làm</a:t>
            </a:r>
            <a:r>
              <a:rPr lang="en-US" sz="2400" b="1" dirty="0"/>
              <a:t> </a:t>
            </a:r>
            <a:r>
              <a:rPr lang="en-US" sz="2400" b="1" dirty="0" err="1"/>
              <a:t>khẩu</a:t>
            </a:r>
            <a:r>
              <a:rPr lang="en-US" sz="2400" b="1" dirty="0"/>
              <a:t> </a:t>
            </a:r>
            <a:r>
              <a:rPr lang="en-US" sz="2400" b="1" dirty="0" err="1"/>
              <a:t>trang</a:t>
            </a:r>
            <a:r>
              <a:rPr lang="en-US" sz="2400" b="1" dirty="0"/>
              <a:t> =&gt; </a:t>
            </a:r>
            <a:r>
              <a:rPr lang="en-US" sz="2400" b="1" dirty="0" err="1"/>
              <a:t>Chế</a:t>
            </a:r>
            <a:r>
              <a:rPr lang="en-US" sz="2400" b="1" dirty="0"/>
              <a:t> </a:t>
            </a:r>
            <a:r>
              <a:rPr lang="en-US" sz="2400" b="1" dirty="0" err="1"/>
              <a:t>tạo</a:t>
            </a:r>
            <a:r>
              <a:rPr lang="en-US" sz="2400" b="1" dirty="0"/>
              <a:t> </a:t>
            </a:r>
            <a:r>
              <a:rPr lang="en-US" sz="2400" b="1" dirty="0" err="1"/>
              <a:t>khẩu</a:t>
            </a:r>
            <a:r>
              <a:rPr lang="en-US" sz="2400" b="1" dirty="0"/>
              <a:t> </a:t>
            </a:r>
            <a:r>
              <a:rPr lang="en-US" sz="2400" b="1" dirty="0" err="1"/>
              <a:t>trang</a:t>
            </a:r>
            <a:endParaRPr lang="en-US" sz="2400" b="1" dirty="0"/>
          </a:p>
        </p:txBody>
      </p:sp>
      <p:cxnSp>
        <p:nvCxnSpPr>
          <p:cNvPr id="11" name="Straight Arrow Connector 10"/>
          <p:cNvCxnSpPr/>
          <p:nvPr/>
        </p:nvCxnSpPr>
        <p:spPr>
          <a:xfrm>
            <a:off x="112545" y="1323536"/>
            <a:ext cx="7391399" cy="1"/>
          </a:xfrm>
          <a:prstGeom prst="straightConnector1">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 name="AutoShape 5"/>
          <p:cNvSpPr>
            <a:spLocks noChangeArrowheads="1"/>
          </p:cNvSpPr>
          <p:nvPr/>
        </p:nvSpPr>
        <p:spPr bwMode="auto">
          <a:xfrm>
            <a:off x="41561" y="1356744"/>
            <a:ext cx="8873839" cy="712151"/>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3" name="Rectangle 2"/>
          <p:cNvSpPr/>
          <p:nvPr/>
        </p:nvSpPr>
        <p:spPr>
          <a:xfrm>
            <a:off x="108913" y="1433937"/>
            <a:ext cx="8958887" cy="430887"/>
          </a:xfrm>
          <a:prstGeom prst="rect">
            <a:avLst/>
          </a:prstGeom>
        </p:spPr>
        <p:txBody>
          <a:bodyPr wrap="square">
            <a:spAutoFit/>
          </a:bodyPr>
          <a:lstStyle/>
          <a:p>
            <a:pPr lvl="0"/>
            <a:r>
              <a:rPr lang="en-US" sz="2200" b="1" dirty="0" smtClean="0">
                <a:solidFill>
                  <a:srgbClr val="0000CC"/>
                </a:solidFill>
              </a:rPr>
              <a:t>4. STEAM </a:t>
            </a:r>
            <a:r>
              <a:rPr lang="en-US" sz="2200" b="1" dirty="0" err="1">
                <a:solidFill>
                  <a:srgbClr val="0000CC"/>
                </a:solidFill>
              </a:rPr>
              <a:t>có</a:t>
            </a:r>
            <a:r>
              <a:rPr lang="en-US" sz="2200" b="1" dirty="0">
                <a:solidFill>
                  <a:srgbClr val="0000CC"/>
                </a:solidFill>
              </a:rPr>
              <a:t> </a:t>
            </a:r>
            <a:r>
              <a:rPr lang="en-US" sz="2200" b="1" dirty="0" err="1">
                <a:solidFill>
                  <a:srgbClr val="0000CC"/>
                </a:solidFill>
              </a:rPr>
              <a:t>tính</a:t>
            </a:r>
            <a:r>
              <a:rPr lang="en-US" sz="2200" b="1" dirty="0">
                <a:solidFill>
                  <a:srgbClr val="0000CC"/>
                </a:solidFill>
              </a:rPr>
              <a:t> </a:t>
            </a:r>
            <a:r>
              <a:rPr lang="en-US" sz="2200" b="1" dirty="0" err="1">
                <a:solidFill>
                  <a:srgbClr val="0000CC"/>
                </a:solidFill>
              </a:rPr>
              <a:t>hệ</a:t>
            </a:r>
            <a:r>
              <a:rPr lang="en-US" sz="2200" b="1" dirty="0">
                <a:solidFill>
                  <a:srgbClr val="0000CC"/>
                </a:solidFill>
              </a:rPr>
              <a:t> </a:t>
            </a:r>
            <a:r>
              <a:rPr lang="en-US" sz="2200" b="1" dirty="0" err="1">
                <a:solidFill>
                  <a:srgbClr val="0000CC"/>
                </a:solidFill>
              </a:rPr>
              <a:t>thống</a:t>
            </a:r>
            <a:r>
              <a:rPr lang="en-US" sz="2200" b="1" dirty="0">
                <a:solidFill>
                  <a:srgbClr val="0000CC"/>
                </a:solidFill>
              </a:rPr>
              <a:t> </a:t>
            </a:r>
            <a:r>
              <a:rPr lang="en-US" sz="2200" b="1" dirty="0" err="1">
                <a:solidFill>
                  <a:srgbClr val="0000CC"/>
                </a:solidFill>
              </a:rPr>
              <a:t>và</a:t>
            </a:r>
            <a:r>
              <a:rPr lang="en-US" sz="2200" b="1" dirty="0">
                <a:solidFill>
                  <a:srgbClr val="0000CC"/>
                </a:solidFill>
              </a:rPr>
              <a:t> </a:t>
            </a:r>
            <a:r>
              <a:rPr lang="en-US" sz="2200" b="1" dirty="0" err="1">
                <a:solidFill>
                  <a:srgbClr val="0000CC"/>
                </a:solidFill>
              </a:rPr>
              <a:t>kết</a:t>
            </a:r>
            <a:r>
              <a:rPr lang="en-US" sz="2200" b="1" dirty="0">
                <a:solidFill>
                  <a:srgbClr val="0000CC"/>
                </a:solidFill>
              </a:rPr>
              <a:t> </a:t>
            </a:r>
            <a:r>
              <a:rPr lang="en-US" sz="2200" b="1" dirty="0" err="1">
                <a:solidFill>
                  <a:srgbClr val="0000CC"/>
                </a:solidFill>
              </a:rPr>
              <a:t>nối</a:t>
            </a:r>
            <a:r>
              <a:rPr lang="en-US" sz="2200" b="1" dirty="0">
                <a:solidFill>
                  <a:srgbClr val="0000CC"/>
                </a:solidFill>
              </a:rPr>
              <a:t> </a:t>
            </a:r>
            <a:r>
              <a:rPr lang="en-US" sz="2200" b="1" dirty="0" err="1">
                <a:solidFill>
                  <a:srgbClr val="0000CC"/>
                </a:solidFill>
              </a:rPr>
              <a:t>kiến</a:t>
            </a:r>
            <a:r>
              <a:rPr lang="en-US" sz="2200" b="1" dirty="0">
                <a:solidFill>
                  <a:srgbClr val="0000CC"/>
                </a:solidFill>
              </a:rPr>
              <a:t> </a:t>
            </a:r>
            <a:r>
              <a:rPr lang="en-US" sz="2200" b="1" dirty="0" err="1">
                <a:solidFill>
                  <a:srgbClr val="0000CC"/>
                </a:solidFill>
              </a:rPr>
              <a:t>thức</a:t>
            </a:r>
            <a:r>
              <a:rPr lang="en-US" sz="2200" b="1" dirty="0">
                <a:solidFill>
                  <a:srgbClr val="0000CC"/>
                </a:solidFill>
              </a:rPr>
              <a:t> </a:t>
            </a:r>
            <a:r>
              <a:rPr lang="en-US" sz="2200" b="1" dirty="0" err="1">
                <a:solidFill>
                  <a:srgbClr val="0000CC"/>
                </a:solidFill>
              </a:rPr>
              <a:t>giữa</a:t>
            </a:r>
            <a:r>
              <a:rPr lang="en-US" sz="2200" b="1" dirty="0">
                <a:solidFill>
                  <a:srgbClr val="0000CC"/>
                </a:solidFill>
              </a:rPr>
              <a:t> </a:t>
            </a:r>
            <a:r>
              <a:rPr lang="en-US" sz="2200" b="1" dirty="0" err="1">
                <a:solidFill>
                  <a:srgbClr val="0000CC"/>
                </a:solidFill>
              </a:rPr>
              <a:t>các</a:t>
            </a:r>
            <a:r>
              <a:rPr lang="en-US" sz="2200" b="1" dirty="0">
                <a:solidFill>
                  <a:srgbClr val="0000CC"/>
                </a:solidFill>
              </a:rPr>
              <a:t> </a:t>
            </a:r>
            <a:r>
              <a:rPr lang="en-US" sz="2200" b="1" dirty="0" err="1">
                <a:solidFill>
                  <a:srgbClr val="0000CC"/>
                </a:solidFill>
              </a:rPr>
              <a:t>bài</a:t>
            </a:r>
            <a:r>
              <a:rPr lang="en-US" sz="2200" b="1" dirty="0">
                <a:solidFill>
                  <a:srgbClr val="0000CC"/>
                </a:solidFill>
              </a:rPr>
              <a:t> </a:t>
            </a:r>
            <a:r>
              <a:rPr lang="en-US" sz="2200" b="1" dirty="0" err="1">
                <a:solidFill>
                  <a:srgbClr val="0000CC"/>
                </a:solidFill>
              </a:rPr>
              <a:t>học</a:t>
            </a:r>
            <a:r>
              <a:rPr lang="en-US" sz="2200" b="1" dirty="0">
                <a:solidFill>
                  <a:srgbClr val="0000CC"/>
                </a:solidFill>
              </a:rPr>
              <a:t>: </a:t>
            </a:r>
            <a:endParaRPr lang="en-US" sz="2200" dirty="0">
              <a:solidFill>
                <a:srgbClr val="0000CC"/>
              </a:solidFill>
            </a:endParaRPr>
          </a:p>
        </p:txBody>
      </p:sp>
      <p:pic>
        <p:nvPicPr>
          <p:cNvPr id="10" name="Picture 9"/>
          <p:cNvPicPr/>
          <p:nvPr/>
        </p:nvPicPr>
        <p:blipFill>
          <a:blip r:embed="rId2"/>
          <a:stretch>
            <a:fillRect/>
          </a:stretch>
        </p:blipFill>
        <p:spPr>
          <a:xfrm>
            <a:off x="194109" y="44450"/>
            <a:ext cx="1295400" cy="1143000"/>
          </a:xfrm>
          <a:prstGeom prst="rect">
            <a:avLst/>
          </a:prstGeom>
        </p:spPr>
      </p:pic>
    </p:spTree>
    <p:extLst>
      <p:ext uri="{BB962C8B-B14F-4D97-AF65-F5344CB8AC3E}">
        <p14:creationId xmlns:p14="http://schemas.microsoft.com/office/powerpoint/2010/main" val="2409392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0" y="2623809"/>
            <a:ext cx="3257316" cy="2024391"/>
          </a:xfrm>
        </p:spPr>
        <p:style>
          <a:lnRef idx="1">
            <a:schemeClr val="accent1"/>
          </a:lnRef>
          <a:fillRef idx="2">
            <a:schemeClr val="accent1"/>
          </a:fillRef>
          <a:effectRef idx="1">
            <a:schemeClr val="accent1"/>
          </a:effectRef>
          <a:fontRef idx="minor">
            <a:schemeClr val="dk1"/>
          </a:fontRef>
        </p:style>
        <p:txBody>
          <a:bodyPr>
            <a:noAutofit/>
          </a:bodyPr>
          <a:lstStyle/>
          <a:p>
            <a:pPr marL="0" indent="0" algn="ctr">
              <a:buNone/>
            </a:pPr>
            <a:r>
              <a:rPr lang="en-US" sz="3600" b="1" dirty="0" smtClean="0">
                <a:solidFill>
                  <a:srgbClr val="FF0000"/>
                </a:solidFill>
              </a:rPr>
              <a:t> </a:t>
            </a:r>
            <a:r>
              <a:rPr lang="en-US" sz="3600" b="1" dirty="0" err="1">
                <a:solidFill>
                  <a:srgbClr val="FF0000"/>
                </a:solidFill>
              </a:rPr>
              <a:t>Phát</a:t>
            </a:r>
            <a:r>
              <a:rPr lang="en-US" sz="3600" b="1" dirty="0">
                <a:solidFill>
                  <a:srgbClr val="FF0000"/>
                </a:solidFill>
              </a:rPr>
              <a:t> </a:t>
            </a:r>
            <a:r>
              <a:rPr lang="en-US" sz="3600" b="1" dirty="0" err="1">
                <a:solidFill>
                  <a:srgbClr val="FF0000"/>
                </a:solidFill>
              </a:rPr>
              <a:t>triển</a:t>
            </a:r>
            <a:r>
              <a:rPr lang="en-US" sz="3600" b="1" dirty="0">
                <a:solidFill>
                  <a:srgbClr val="FF0000"/>
                </a:solidFill>
              </a:rPr>
              <a:t> </a:t>
            </a:r>
            <a:r>
              <a:rPr lang="en-US" sz="3600" b="1" dirty="0" err="1">
                <a:solidFill>
                  <a:srgbClr val="FF0000"/>
                </a:solidFill>
              </a:rPr>
              <a:t>kĩ</a:t>
            </a:r>
            <a:r>
              <a:rPr lang="en-US" sz="3600" b="1" dirty="0">
                <a:solidFill>
                  <a:srgbClr val="FF0000"/>
                </a:solidFill>
              </a:rPr>
              <a:t> </a:t>
            </a:r>
            <a:r>
              <a:rPr lang="en-US" sz="3600" b="1" dirty="0" err="1">
                <a:solidFill>
                  <a:srgbClr val="FF0000"/>
                </a:solidFill>
              </a:rPr>
              <a:t>năng</a:t>
            </a:r>
            <a:r>
              <a:rPr lang="en-US" sz="3600" b="1" dirty="0">
                <a:solidFill>
                  <a:srgbClr val="FF0000"/>
                </a:solidFill>
              </a:rPr>
              <a:t> </a:t>
            </a:r>
            <a:r>
              <a:rPr lang="en-US" sz="3600" b="1" dirty="0" err="1">
                <a:solidFill>
                  <a:srgbClr val="FF0000"/>
                </a:solidFill>
              </a:rPr>
              <a:t>thế</a:t>
            </a:r>
            <a:r>
              <a:rPr lang="en-US" sz="3600" b="1" dirty="0">
                <a:solidFill>
                  <a:srgbClr val="FF0000"/>
                </a:solidFill>
              </a:rPr>
              <a:t> </a:t>
            </a:r>
            <a:r>
              <a:rPr lang="en-US" sz="3600" b="1" dirty="0" err="1">
                <a:solidFill>
                  <a:srgbClr val="FF0000"/>
                </a:solidFill>
              </a:rPr>
              <a:t>kỉ</a:t>
            </a:r>
            <a:r>
              <a:rPr lang="en-US" sz="3600" b="1" dirty="0">
                <a:solidFill>
                  <a:srgbClr val="FF0000"/>
                </a:solidFill>
              </a:rPr>
              <a:t> 21: 4C : </a:t>
            </a:r>
            <a:endParaRPr lang="vi-VN" sz="3600" b="1" dirty="0">
              <a:solidFill>
                <a:srgbClr val="FF0000"/>
              </a:solidFill>
              <a:effectLst/>
              <a:latin typeface="Tahoma" pitchFamily="34" charset="0"/>
              <a:ea typeface="Tahoma" pitchFamily="34" charset="0"/>
              <a:cs typeface="Tahoma" pitchFamily="34" charset="0"/>
            </a:endParaRPr>
          </a:p>
        </p:txBody>
      </p:sp>
      <p:cxnSp>
        <p:nvCxnSpPr>
          <p:cNvPr id="8" name="Straight Arrow Connector 7"/>
          <p:cNvCxnSpPr/>
          <p:nvPr/>
        </p:nvCxnSpPr>
        <p:spPr>
          <a:xfrm>
            <a:off x="1" y="1295400"/>
            <a:ext cx="7391399" cy="1"/>
          </a:xfrm>
          <a:prstGeom prst="straightConnector1">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9" name="Rectangle 16"/>
          <p:cNvSpPr>
            <a:spLocks noChangeArrowheads="1"/>
          </p:cNvSpPr>
          <p:nvPr/>
        </p:nvSpPr>
        <p:spPr bwMode="auto">
          <a:xfrm>
            <a:off x="1828800" y="397669"/>
            <a:ext cx="6553200" cy="500063"/>
          </a:xfrm>
          <a:prstGeom prst="rect">
            <a:avLst/>
          </a:prstGeom>
          <a:noFill/>
          <a:ln w="9525">
            <a:noFill/>
            <a:miter lim="800000"/>
            <a:headEnd/>
            <a:tailEnd/>
          </a:ln>
          <a:effectLst/>
        </p:spPr>
        <p:txBody>
          <a:bodyPr lIns="92075" tIns="46038" rIns="92075" bIns="46038" anchor="ctr"/>
          <a:lstStyle/>
          <a:p>
            <a:pPr algn="ctr"/>
            <a:r>
              <a:rPr lang="en-US" sz="3600" b="1" dirty="0" smtClean="0">
                <a:ln w="6600">
                  <a:solidFill>
                    <a:srgbClr val="0000FF"/>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rPr>
              <a:t>III. MỤC TIÊU CỦA STEAM</a:t>
            </a:r>
            <a:endParaRPr lang="en-US" sz="3600" b="1" dirty="0">
              <a:ln w="6600">
                <a:solidFill>
                  <a:srgbClr val="0000FF"/>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endParaRPr>
          </a:p>
        </p:txBody>
      </p:sp>
      <p:sp>
        <p:nvSpPr>
          <p:cNvPr id="2" name="Rectangle 1"/>
          <p:cNvSpPr/>
          <p:nvPr/>
        </p:nvSpPr>
        <p:spPr>
          <a:xfrm>
            <a:off x="69270" y="1674057"/>
            <a:ext cx="3588330" cy="400110"/>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pPr algn="ctr"/>
            <a:r>
              <a:rPr lang="nl-NL" sz="2000" b="1" dirty="0" smtClean="0">
                <a:solidFill>
                  <a:srgbClr val="000000"/>
                </a:solidFill>
                <a:latin typeface="Tahoma" pitchFamily="34" charset="0"/>
                <a:ea typeface="Tahoma" pitchFamily="34" charset="0"/>
                <a:cs typeface="Tahoma" pitchFamily="34" charset="0"/>
              </a:rPr>
              <a:t>SÁNG TẠO</a:t>
            </a:r>
            <a:endParaRPr lang="vi-VN" sz="2000" b="1" dirty="0">
              <a:latin typeface="Tahoma" pitchFamily="34" charset="0"/>
              <a:ea typeface="Tahoma" pitchFamily="34" charset="0"/>
              <a:cs typeface="Tahoma" pitchFamily="34" charset="0"/>
            </a:endParaRPr>
          </a:p>
        </p:txBody>
      </p:sp>
      <p:sp>
        <p:nvSpPr>
          <p:cNvPr id="4" name="Rectangle 3"/>
          <p:cNvSpPr/>
          <p:nvPr/>
        </p:nvSpPr>
        <p:spPr>
          <a:xfrm>
            <a:off x="76200" y="2743200"/>
            <a:ext cx="3581400" cy="400110"/>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pPr algn="ctr"/>
            <a:r>
              <a:rPr lang="nl-NL" sz="2000" b="1" dirty="0" smtClean="0">
                <a:solidFill>
                  <a:srgbClr val="000000"/>
                </a:solidFill>
              </a:rPr>
              <a:t>HỢP TÁC</a:t>
            </a:r>
            <a:endParaRPr lang="vi-VN" sz="2000" b="1" dirty="0">
              <a:latin typeface="Tahoma" pitchFamily="34" charset="0"/>
              <a:ea typeface="Tahoma" pitchFamily="34" charset="0"/>
              <a:cs typeface="Tahoma" pitchFamily="34" charset="0"/>
            </a:endParaRPr>
          </a:p>
        </p:txBody>
      </p:sp>
      <p:sp>
        <p:nvSpPr>
          <p:cNvPr id="5" name="Rectangle 4"/>
          <p:cNvSpPr/>
          <p:nvPr/>
        </p:nvSpPr>
        <p:spPr>
          <a:xfrm>
            <a:off x="76200" y="3810000"/>
            <a:ext cx="3581400" cy="400110"/>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pPr algn="ctr"/>
            <a:r>
              <a:rPr lang="da-DK" sz="2000" b="1" dirty="0" smtClean="0"/>
              <a:t>GIAO TIẾP</a:t>
            </a:r>
            <a:endParaRPr lang="vi-VN" sz="2000" b="1" dirty="0">
              <a:latin typeface="Tahoma" pitchFamily="34" charset="0"/>
              <a:ea typeface="Tahoma" pitchFamily="34" charset="0"/>
              <a:cs typeface="Tahoma" pitchFamily="34" charset="0"/>
            </a:endParaRPr>
          </a:p>
        </p:txBody>
      </p:sp>
      <p:grpSp>
        <p:nvGrpSpPr>
          <p:cNvPr id="6" name="Group 5"/>
          <p:cNvGrpSpPr/>
          <p:nvPr/>
        </p:nvGrpSpPr>
        <p:grpSpPr>
          <a:xfrm>
            <a:off x="3838403" y="1905000"/>
            <a:ext cx="714372" cy="3505200"/>
            <a:chOff x="6286500" y="1769504"/>
            <a:chExt cx="714372" cy="4394104"/>
          </a:xfrm>
          <a:solidFill>
            <a:schemeClr val="accent1">
              <a:lumMod val="40000"/>
              <a:lumOff val="60000"/>
            </a:schemeClr>
          </a:solidFill>
        </p:grpSpPr>
        <p:sp>
          <p:nvSpPr>
            <p:cNvPr id="10" name="Chevron 9"/>
            <p:cNvSpPr/>
            <p:nvPr/>
          </p:nvSpPr>
          <p:spPr>
            <a:xfrm>
              <a:off x="6286500" y="1769505"/>
              <a:ext cx="457200" cy="4394103"/>
            </a:xfrm>
            <a:prstGeom prst="chevron">
              <a:avLst/>
            </a:prstGeom>
            <a:grpFill/>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Chevron 10"/>
            <p:cNvSpPr/>
            <p:nvPr/>
          </p:nvSpPr>
          <p:spPr>
            <a:xfrm>
              <a:off x="6434136" y="1769505"/>
              <a:ext cx="457200" cy="4394103"/>
            </a:xfrm>
            <a:prstGeom prst="chevron">
              <a:avLst/>
            </a:prstGeom>
            <a:grpFill/>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Chevron 12"/>
            <p:cNvSpPr/>
            <p:nvPr/>
          </p:nvSpPr>
          <p:spPr>
            <a:xfrm>
              <a:off x="6543672" y="1769504"/>
              <a:ext cx="457200" cy="4394103"/>
            </a:xfrm>
            <a:prstGeom prst="chevron">
              <a:avLst/>
            </a:prstGeom>
            <a:grpFill/>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4" name="Rectangle 13"/>
          <p:cNvSpPr/>
          <p:nvPr/>
        </p:nvSpPr>
        <p:spPr>
          <a:xfrm>
            <a:off x="76200" y="5086290"/>
            <a:ext cx="3581400" cy="400110"/>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pPr algn="ctr"/>
            <a:r>
              <a:rPr lang="nl-NL" sz="2000" b="1" dirty="0" smtClean="0">
                <a:solidFill>
                  <a:srgbClr val="000000"/>
                </a:solidFill>
              </a:rPr>
              <a:t>TƯ DUY PHẢN BIỆN</a:t>
            </a:r>
            <a:endParaRPr lang="vi-VN" sz="2000" b="1" dirty="0">
              <a:latin typeface="Tahoma" pitchFamily="34" charset="0"/>
              <a:ea typeface="Tahoma" pitchFamily="34" charset="0"/>
              <a:cs typeface="Tahoma" pitchFamily="34" charset="0"/>
            </a:endParaRPr>
          </a:p>
        </p:txBody>
      </p:sp>
      <p:pic>
        <p:nvPicPr>
          <p:cNvPr id="15" name="Picture 14"/>
          <p:cNvPicPr/>
          <p:nvPr/>
        </p:nvPicPr>
        <p:blipFill>
          <a:blip r:embed="rId2"/>
          <a:stretch>
            <a:fillRect/>
          </a:stretch>
        </p:blipFill>
        <p:spPr>
          <a:xfrm>
            <a:off x="124688" y="76200"/>
            <a:ext cx="1295400" cy="1143000"/>
          </a:xfrm>
          <a:prstGeom prst="rect">
            <a:avLst/>
          </a:prstGeom>
        </p:spPr>
      </p:pic>
    </p:spTree>
    <p:extLst>
      <p:ext uri="{BB962C8B-B14F-4D97-AF65-F5344CB8AC3E}">
        <p14:creationId xmlns:p14="http://schemas.microsoft.com/office/powerpoint/2010/main" val="3015293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out)">
                                      <p:cBhvr>
                                        <p:cTn id="7" dur="500"/>
                                        <p:tgtEl>
                                          <p:spTgt spid="9"/>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arn(inVertical)">
                                      <p:cBhvr>
                                        <p:cTn id="11" dur="500"/>
                                        <p:tgtEl>
                                          <p:spTgt spid="2"/>
                                        </p:tgtEl>
                                      </p:cBhvr>
                                    </p:animEffect>
                                  </p:childTnLst>
                                </p:cTn>
                              </p:par>
                              <p:par>
                                <p:cTn id="12" presetID="16" presetClass="entr" presetSubtype="21" fill="hold" grpId="0" nodeType="with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par>
                          <p:cTn id="18" fill="hold">
                            <p:stCondLst>
                              <p:cond delay="1000"/>
                            </p:stCondLst>
                            <p:childTnLst>
                              <p:par>
                                <p:cTn id="19" presetID="22" presetClass="entr" presetSubtype="8" fill="hold" nodeType="after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ipe(left)">
                                      <p:cBhvr>
                                        <p:cTn id="21" dur="500"/>
                                        <p:tgtEl>
                                          <p:spTgt spid="6"/>
                                        </p:tgtEl>
                                      </p:cBhvr>
                                    </p:animEffect>
                                  </p:childTnLst>
                                </p:cTn>
                              </p:par>
                            </p:childTnLst>
                          </p:cTn>
                        </p:par>
                        <p:par>
                          <p:cTn id="22" fill="hold">
                            <p:stCondLst>
                              <p:cond delay="1500"/>
                            </p:stCondLst>
                            <p:childTnLst>
                              <p:par>
                                <p:cTn id="23" presetID="22" presetClass="entr" presetSubtype="8" fill="hold" grpId="0" nodeType="afterEffect">
                                  <p:stCondLst>
                                    <p:cond delay="0"/>
                                  </p:stCondLst>
                                  <p:childTnLst>
                                    <p:set>
                                      <p:cBhvr>
                                        <p:cTn id="24" dur="1" fill="hold">
                                          <p:stCondLst>
                                            <p:cond delay="0"/>
                                          </p:stCondLst>
                                        </p:cTn>
                                        <p:tgtEl>
                                          <p:spTgt spid="3">
                                            <p:bg/>
                                          </p:spTgt>
                                        </p:tgtEl>
                                        <p:attrNameLst>
                                          <p:attrName>style.visibility</p:attrName>
                                        </p:attrNameLst>
                                      </p:cBhvr>
                                      <p:to>
                                        <p:strVal val="visible"/>
                                      </p:to>
                                    </p:set>
                                    <p:animEffect transition="in" filter="wipe(left)">
                                      <p:cBhvr>
                                        <p:cTn id="25" dur="500"/>
                                        <p:tgtEl>
                                          <p:spTgt spid="3">
                                            <p:bg/>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animEffect transition="in" filter="wipe(left)">
                                      <p:cBhvr>
                                        <p:cTn id="28" dur="500"/>
                                        <p:tgtEl>
                                          <p:spTgt spid="3">
                                            <p:txEl>
                                              <p:pRg st="0" end="0"/>
                                            </p:txEl>
                                          </p:spTgt>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arn(inVertical)">
                                      <p:cBhvr>
                                        <p:cTn id="3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9" grpId="0"/>
      <p:bldP spid="2" grpId="0" animBg="1"/>
      <p:bldP spid="4" grpId="0" animBg="1"/>
      <p:bldP spid="5" grpId="0" animBg="1"/>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Isosceles Triangle 88"/>
          <p:cNvSpPr/>
          <p:nvPr/>
        </p:nvSpPr>
        <p:spPr>
          <a:xfrm rot="5400000">
            <a:off x="1266826" y="2887662"/>
            <a:ext cx="236537" cy="125413"/>
          </a:xfrm>
          <a:prstGeom prst="triangl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96" name="TextBox 28671"/>
          <p:cNvSpPr txBox="1">
            <a:spLocks noChangeArrowheads="1"/>
          </p:cNvSpPr>
          <p:nvPr/>
        </p:nvSpPr>
        <p:spPr bwMode="auto">
          <a:xfrm>
            <a:off x="380999" y="2680027"/>
            <a:ext cx="68480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800">
                <a:solidFill>
                  <a:schemeClr val="bg1"/>
                </a:solidFill>
              </a:rPr>
              <a:t>1.2</a:t>
            </a:r>
          </a:p>
        </p:txBody>
      </p:sp>
      <p:grpSp>
        <p:nvGrpSpPr>
          <p:cNvPr id="2" name="Group 1"/>
          <p:cNvGrpSpPr/>
          <p:nvPr/>
        </p:nvGrpSpPr>
        <p:grpSpPr>
          <a:xfrm>
            <a:off x="216166" y="1447800"/>
            <a:ext cx="8709511" cy="1200981"/>
            <a:chOff x="152402" y="1522738"/>
            <a:chExt cx="4399550" cy="960111"/>
          </a:xfrm>
        </p:grpSpPr>
        <p:sp>
          <p:nvSpPr>
            <p:cNvPr id="47" name="Rectangle 2"/>
            <p:cNvSpPr/>
            <p:nvPr/>
          </p:nvSpPr>
          <p:spPr>
            <a:xfrm>
              <a:off x="1130300" y="1522740"/>
              <a:ext cx="3421652" cy="960109"/>
            </a:xfrm>
            <a:custGeom>
              <a:avLst/>
              <a:gdLst>
                <a:gd name="connsiteX0" fmla="*/ 0 w 1739900"/>
                <a:gd name="connsiteY0" fmla="*/ 0 h 1257301"/>
                <a:gd name="connsiteX1" fmla="*/ 1739900 w 1739900"/>
                <a:gd name="connsiteY1" fmla="*/ 0 h 1257301"/>
                <a:gd name="connsiteX2" fmla="*/ 1739900 w 1739900"/>
                <a:gd name="connsiteY2" fmla="*/ 1257301 h 1257301"/>
                <a:gd name="connsiteX3" fmla="*/ 0 w 1739900"/>
                <a:gd name="connsiteY3" fmla="*/ 1257301 h 1257301"/>
                <a:gd name="connsiteX4" fmla="*/ 0 w 1739900"/>
                <a:gd name="connsiteY4"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2343162"/>
                <a:gd name="connsiteY0" fmla="*/ 0 h 1257301"/>
                <a:gd name="connsiteX1" fmla="*/ 1739900 w 2343162"/>
                <a:gd name="connsiteY1" fmla="*/ 0 h 1257301"/>
                <a:gd name="connsiteX2" fmla="*/ 2343150 w 2343162"/>
                <a:gd name="connsiteY2" fmla="*/ 622301 h 1257301"/>
                <a:gd name="connsiteX3" fmla="*/ 1739900 w 2343162"/>
                <a:gd name="connsiteY3" fmla="*/ 1257301 h 1257301"/>
                <a:gd name="connsiteX4" fmla="*/ 0 w 2343162"/>
                <a:gd name="connsiteY4" fmla="*/ 1257301 h 1257301"/>
                <a:gd name="connsiteX5" fmla="*/ 0 w 2343162"/>
                <a:gd name="connsiteY5" fmla="*/ 0 h 1257301"/>
                <a:gd name="connsiteX0" fmla="*/ 0 w 2343155"/>
                <a:gd name="connsiteY0" fmla="*/ 0 h 1257301"/>
                <a:gd name="connsiteX1" fmla="*/ 1739900 w 2343155"/>
                <a:gd name="connsiteY1" fmla="*/ 0 h 1257301"/>
                <a:gd name="connsiteX2" fmla="*/ 2343150 w 2343155"/>
                <a:gd name="connsiteY2" fmla="*/ 622301 h 1257301"/>
                <a:gd name="connsiteX3" fmla="*/ 1739900 w 2343155"/>
                <a:gd name="connsiteY3" fmla="*/ 1257301 h 1257301"/>
                <a:gd name="connsiteX4" fmla="*/ 0 w 2343155"/>
                <a:gd name="connsiteY4" fmla="*/ 1257301 h 1257301"/>
                <a:gd name="connsiteX5" fmla="*/ 0 w 2343155"/>
                <a:gd name="connsiteY5" fmla="*/ 0 h 1257301"/>
                <a:gd name="connsiteX0" fmla="*/ 0 w 2343155"/>
                <a:gd name="connsiteY0" fmla="*/ 0 h 1257301"/>
                <a:gd name="connsiteX1" fmla="*/ 1739900 w 2343155"/>
                <a:gd name="connsiteY1" fmla="*/ 0 h 1257301"/>
                <a:gd name="connsiteX2" fmla="*/ 2343150 w 2343155"/>
                <a:gd name="connsiteY2" fmla="*/ 622301 h 1257301"/>
                <a:gd name="connsiteX3" fmla="*/ 1739900 w 2343155"/>
                <a:gd name="connsiteY3" fmla="*/ 1257301 h 1257301"/>
                <a:gd name="connsiteX4" fmla="*/ 0 w 2343155"/>
                <a:gd name="connsiteY4" fmla="*/ 1257301 h 1257301"/>
                <a:gd name="connsiteX5" fmla="*/ 0 w 2343155"/>
                <a:gd name="connsiteY5" fmla="*/ 0 h 1257301"/>
                <a:gd name="connsiteX0" fmla="*/ 0 w 2343150"/>
                <a:gd name="connsiteY0" fmla="*/ 0 h 1257301"/>
                <a:gd name="connsiteX1" fmla="*/ 1739900 w 2343150"/>
                <a:gd name="connsiteY1" fmla="*/ 0 h 1257301"/>
                <a:gd name="connsiteX2" fmla="*/ 2343150 w 2343150"/>
                <a:gd name="connsiteY2" fmla="*/ 622301 h 1257301"/>
                <a:gd name="connsiteX3" fmla="*/ 1739900 w 2343150"/>
                <a:gd name="connsiteY3" fmla="*/ 1257301 h 1257301"/>
                <a:gd name="connsiteX4" fmla="*/ 0 w 2343150"/>
                <a:gd name="connsiteY4" fmla="*/ 1257301 h 1257301"/>
                <a:gd name="connsiteX5" fmla="*/ 0 w 234315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49349" h="1257301">
                  <a:moveTo>
                    <a:pt x="0" y="0"/>
                  </a:moveTo>
                  <a:lnTo>
                    <a:pt x="1739900" y="0"/>
                  </a:lnTo>
                  <a:cubicBezTo>
                    <a:pt x="2097919" y="736600"/>
                    <a:pt x="1710758" y="-66675"/>
                    <a:pt x="2049349" y="635001"/>
                  </a:cubicBezTo>
                  <a:cubicBezTo>
                    <a:pt x="1687248" y="1352551"/>
                    <a:pt x="2110278" y="514351"/>
                    <a:pt x="1739900" y="1257301"/>
                  </a:cubicBezTo>
                  <a:lnTo>
                    <a:pt x="0" y="1257301"/>
                  </a:lnTo>
                  <a:lnTo>
                    <a:pt x="0" y="0"/>
                  </a:lnTo>
                  <a:close/>
                </a:path>
              </a:pathLst>
            </a:custGeom>
            <a:solidFill>
              <a:schemeClr val="bg1"/>
            </a:solidFill>
            <a:ln w="3175">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48" name="Round Same Side Corner Rectangle 1"/>
            <p:cNvSpPr/>
            <p:nvPr/>
          </p:nvSpPr>
          <p:spPr>
            <a:xfrm rot="16200000">
              <a:off x="288162" y="1386978"/>
              <a:ext cx="960109" cy="1231630"/>
            </a:xfrm>
            <a:custGeom>
              <a:avLst/>
              <a:gdLst>
                <a:gd name="connsiteX0" fmla="*/ 330205 w 1257300"/>
                <a:gd name="connsiteY0" fmla="*/ 0 h 1416050"/>
                <a:gd name="connsiteX1" fmla="*/ 927095 w 1257300"/>
                <a:gd name="connsiteY1" fmla="*/ 0 h 1416050"/>
                <a:gd name="connsiteX2" fmla="*/ 1257300 w 1257300"/>
                <a:gd name="connsiteY2" fmla="*/ 330205 h 1416050"/>
                <a:gd name="connsiteX3" fmla="*/ 1257300 w 1257300"/>
                <a:gd name="connsiteY3" fmla="*/ 1416050 h 1416050"/>
                <a:gd name="connsiteX4" fmla="*/ 1257300 w 1257300"/>
                <a:gd name="connsiteY4" fmla="*/ 1416050 h 1416050"/>
                <a:gd name="connsiteX5" fmla="*/ 0 w 1257300"/>
                <a:gd name="connsiteY5" fmla="*/ 1416050 h 1416050"/>
                <a:gd name="connsiteX6" fmla="*/ 0 w 1257300"/>
                <a:gd name="connsiteY6" fmla="*/ 1416050 h 1416050"/>
                <a:gd name="connsiteX7" fmla="*/ 0 w 1257300"/>
                <a:gd name="connsiteY7" fmla="*/ 330205 h 1416050"/>
                <a:gd name="connsiteX8" fmla="*/ 330205 w 1257300"/>
                <a:gd name="connsiteY8" fmla="*/ 0 h 1416050"/>
                <a:gd name="connsiteX0" fmla="*/ 330205 w 1257300"/>
                <a:gd name="connsiteY0" fmla="*/ 0 h 1416050"/>
                <a:gd name="connsiteX1" fmla="*/ 927095 w 1257300"/>
                <a:gd name="connsiteY1" fmla="*/ 0 h 1416050"/>
                <a:gd name="connsiteX2" fmla="*/ 1257300 w 1257300"/>
                <a:gd name="connsiteY2" fmla="*/ 330205 h 1416050"/>
                <a:gd name="connsiteX3" fmla="*/ 1257300 w 1257300"/>
                <a:gd name="connsiteY3" fmla="*/ 1416050 h 1416050"/>
                <a:gd name="connsiteX4" fmla="*/ 1257300 w 1257300"/>
                <a:gd name="connsiteY4" fmla="*/ 1416050 h 1416050"/>
                <a:gd name="connsiteX5" fmla="*/ 590550 w 1257300"/>
                <a:gd name="connsiteY5" fmla="*/ 1416050 h 1416050"/>
                <a:gd name="connsiteX6" fmla="*/ 0 w 1257300"/>
                <a:gd name="connsiteY6" fmla="*/ 1416050 h 1416050"/>
                <a:gd name="connsiteX7" fmla="*/ 0 w 1257300"/>
                <a:gd name="connsiteY7" fmla="*/ 1416050 h 1416050"/>
                <a:gd name="connsiteX8" fmla="*/ 0 w 1257300"/>
                <a:gd name="connsiteY8" fmla="*/ 330205 h 1416050"/>
                <a:gd name="connsiteX9" fmla="*/ 330205 w 1257300"/>
                <a:gd name="connsiteY9" fmla="*/ 0 h 1416050"/>
                <a:gd name="connsiteX0" fmla="*/ 330205 w 1257300"/>
                <a:gd name="connsiteY0" fmla="*/ 0 h 2038350"/>
                <a:gd name="connsiteX1" fmla="*/ 927095 w 1257300"/>
                <a:gd name="connsiteY1" fmla="*/ 0 h 2038350"/>
                <a:gd name="connsiteX2" fmla="*/ 1257300 w 1257300"/>
                <a:gd name="connsiteY2" fmla="*/ 330205 h 2038350"/>
                <a:gd name="connsiteX3" fmla="*/ 1257300 w 1257300"/>
                <a:gd name="connsiteY3" fmla="*/ 1416050 h 2038350"/>
                <a:gd name="connsiteX4" fmla="*/ 1257300 w 1257300"/>
                <a:gd name="connsiteY4" fmla="*/ 1416050 h 2038350"/>
                <a:gd name="connsiteX5" fmla="*/ 628650 w 1257300"/>
                <a:gd name="connsiteY5" fmla="*/ 2038350 h 2038350"/>
                <a:gd name="connsiteX6" fmla="*/ 0 w 1257300"/>
                <a:gd name="connsiteY6" fmla="*/ 1416050 h 2038350"/>
                <a:gd name="connsiteX7" fmla="*/ 0 w 1257300"/>
                <a:gd name="connsiteY7" fmla="*/ 1416050 h 2038350"/>
                <a:gd name="connsiteX8" fmla="*/ 0 w 1257300"/>
                <a:gd name="connsiteY8" fmla="*/ 330205 h 2038350"/>
                <a:gd name="connsiteX9" fmla="*/ 330205 w 1257300"/>
                <a:gd name="connsiteY9" fmla="*/ 0 h 2038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57300" h="2038350">
                  <a:moveTo>
                    <a:pt x="330205" y="0"/>
                  </a:moveTo>
                  <a:lnTo>
                    <a:pt x="927095" y="0"/>
                  </a:lnTo>
                  <a:cubicBezTo>
                    <a:pt x="1109462" y="0"/>
                    <a:pt x="1257300" y="147838"/>
                    <a:pt x="1257300" y="330205"/>
                  </a:cubicBezTo>
                  <a:lnTo>
                    <a:pt x="1257300" y="1416050"/>
                  </a:lnTo>
                  <a:lnTo>
                    <a:pt x="1257300" y="1416050"/>
                  </a:lnTo>
                  <a:lnTo>
                    <a:pt x="628650" y="2038350"/>
                  </a:lnTo>
                  <a:lnTo>
                    <a:pt x="0" y="1416050"/>
                  </a:lnTo>
                  <a:lnTo>
                    <a:pt x="0" y="1416050"/>
                  </a:lnTo>
                  <a:lnTo>
                    <a:pt x="0" y="330205"/>
                  </a:lnTo>
                  <a:cubicBezTo>
                    <a:pt x="0" y="147838"/>
                    <a:pt x="147838" y="0"/>
                    <a:pt x="330205" y="0"/>
                  </a:cubicBezTo>
                  <a:close/>
                </a:path>
              </a:pathLst>
            </a:custGeom>
            <a:ln/>
          </p:spPr>
          <p:style>
            <a:lnRef idx="1">
              <a:schemeClr val="accent5"/>
            </a:lnRef>
            <a:fillRef idx="2">
              <a:schemeClr val="accent5"/>
            </a:fillRef>
            <a:effectRef idx="1">
              <a:schemeClr val="accent5"/>
            </a:effectRef>
            <a:fontRef idx="minor">
              <a:schemeClr val="dk1"/>
            </a:fontRef>
          </p:style>
          <p:txBody>
            <a:bodyPr anchor="ctr"/>
            <a:lstStyle/>
            <a:p>
              <a:pPr algn="ctr" eaLnBrk="1" hangingPunct="1">
                <a:defRPr/>
              </a:pPr>
              <a:endParaRPr lang="en-US"/>
            </a:p>
          </p:txBody>
        </p:sp>
      </p:grpSp>
      <p:sp>
        <p:nvSpPr>
          <p:cNvPr id="52" name="TextBox 28671"/>
          <p:cNvSpPr txBox="1">
            <a:spLocks noChangeArrowheads="1"/>
          </p:cNvSpPr>
          <p:nvPr/>
        </p:nvSpPr>
        <p:spPr bwMode="auto">
          <a:xfrm>
            <a:off x="338136" y="1752600"/>
            <a:ext cx="6126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400" dirty="0">
                <a:solidFill>
                  <a:srgbClr val="FF0000"/>
                </a:solidFill>
              </a:rPr>
              <a:t>1.1</a:t>
            </a:r>
          </a:p>
        </p:txBody>
      </p:sp>
      <p:cxnSp>
        <p:nvCxnSpPr>
          <p:cNvPr id="61" name="Straight Arrow Connector 60"/>
          <p:cNvCxnSpPr/>
          <p:nvPr/>
        </p:nvCxnSpPr>
        <p:spPr>
          <a:xfrm>
            <a:off x="1" y="1295400"/>
            <a:ext cx="7391399" cy="1"/>
          </a:xfrm>
          <a:prstGeom prst="straightConnector1">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2" name="Rectangle 16"/>
          <p:cNvSpPr>
            <a:spLocks noChangeArrowheads="1"/>
          </p:cNvSpPr>
          <p:nvPr/>
        </p:nvSpPr>
        <p:spPr bwMode="auto">
          <a:xfrm>
            <a:off x="1504950" y="107952"/>
            <a:ext cx="7562850" cy="1079498"/>
          </a:xfrm>
          <a:prstGeom prst="rect">
            <a:avLst/>
          </a:prstGeom>
          <a:noFill/>
          <a:ln w="9525">
            <a:noFill/>
            <a:miter lim="800000"/>
            <a:headEnd/>
            <a:tailEnd/>
          </a:ln>
          <a:effectLst/>
        </p:spPr>
        <p:txBody>
          <a:bodyPr lIns="92075" tIns="46038" rIns="92075" bIns="46038" anchor="ctr"/>
          <a:lstStyle/>
          <a:p>
            <a:pPr algn="ctr"/>
            <a:r>
              <a:rPr lang="en-US" sz="2800" b="1" dirty="0" smtClean="0">
                <a:ln w="6600">
                  <a:solidFill>
                    <a:srgbClr val="0000FF"/>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rPr>
              <a:t>MỤC TIÊU CỦA STEAM</a:t>
            </a:r>
            <a:endParaRPr lang="en-US" sz="2800" b="1" dirty="0">
              <a:ln w="6600">
                <a:solidFill>
                  <a:srgbClr val="0000FF"/>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endParaRPr>
          </a:p>
        </p:txBody>
      </p:sp>
      <p:grpSp>
        <p:nvGrpSpPr>
          <p:cNvPr id="59" name="Group 58"/>
          <p:cNvGrpSpPr/>
          <p:nvPr/>
        </p:nvGrpSpPr>
        <p:grpSpPr>
          <a:xfrm>
            <a:off x="178706" y="2667000"/>
            <a:ext cx="8746971" cy="1244327"/>
            <a:chOff x="152402" y="1522738"/>
            <a:chExt cx="4399550" cy="960111"/>
          </a:xfrm>
        </p:grpSpPr>
        <p:sp>
          <p:nvSpPr>
            <p:cNvPr id="65" name="Rectangle 2"/>
            <p:cNvSpPr/>
            <p:nvPr/>
          </p:nvSpPr>
          <p:spPr>
            <a:xfrm>
              <a:off x="1130300" y="1522740"/>
              <a:ext cx="3421652" cy="960109"/>
            </a:xfrm>
            <a:custGeom>
              <a:avLst/>
              <a:gdLst>
                <a:gd name="connsiteX0" fmla="*/ 0 w 1739900"/>
                <a:gd name="connsiteY0" fmla="*/ 0 h 1257301"/>
                <a:gd name="connsiteX1" fmla="*/ 1739900 w 1739900"/>
                <a:gd name="connsiteY1" fmla="*/ 0 h 1257301"/>
                <a:gd name="connsiteX2" fmla="*/ 1739900 w 1739900"/>
                <a:gd name="connsiteY2" fmla="*/ 1257301 h 1257301"/>
                <a:gd name="connsiteX3" fmla="*/ 0 w 1739900"/>
                <a:gd name="connsiteY3" fmla="*/ 1257301 h 1257301"/>
                <a:gd name="connsiteX4" fmla="*/ 0 w 1739900"/>
                <a:gd name="connsiteY4"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2343162"/>
                <a:gd name="connsiteY0" fmla="*/ 0 h 1257301"/>
                <a:gd name="connsiteX1" fmla="*/ 1739900 w 2343162"/>
                <a:gd name="connsiteY1" fmla="*/ 0 h 1257301"/>
                <a:gd name="connsiteX2" fmla="*/ 2343150 w 2343162"/>
                <a:gd name="connsiteY2" fmla="*/ 622301 h 1257301"/>
                <a:gd name="connsiteX3" fmla="*/ 1739900 w 2343162"/>
                <a:gd name="connsiteY3" fmla="*/ 1257301 h 1257301"/>
                <a:gd name="connsiteX4" fmla="*/ 0 w 2343162"/>
                <a:gd name="connsiteY4" fmla="*/ 1257301 h 1257301"/>
                <a:gd name="connsiteX5" fmla="*/ 0 w 2343162"/>
                <a:gd name="connsiteY5" fmla="*/ 0 h 1257301"/>
                <a:gd name="connsiteX0" fmla="*/ 0 w 2343155"/>
                <a:gd name="connsiteY0" fmla="*/ 0 h 1257301"/>
                <a:gd name="connsiteX1" fmla="*/ 1739900 w 2343155"/>
                <a:gd name="connsiteY1" fmla="*/ 0 h 1257301"/>
                <a:gd name="connsiteX2" fmla="*/ 2343150 w 2343155"/>
                <a:gd name="connsiteY2" fmla="*/ 622301 h 1257301"/>
                <a:gd name="connsiteX3" fmla="*/ 1739900 w 2343155"/>
                <a:gd name="connsiteY3" fmla="*/ 1257301 h 1257301"/>
                <a:gd name="connsiteX4" fmla="*/ 0 w 2343155"/>
                <a:gd name="connsiteY4" fmla="*/ 1257301 h 1257301"/>
                <a:gd name="connsiteX5" fmla="*/ 0 w 2343155"/>
                <a:gd name="connsiteY5" fmla="*/ 0 h 1257301"/>
                <a:gd name="connsiteX0" fmla="*/ 0 w 2343155"/>
                <a:gd name="connsiteY0" fmla="*/ 0 h 1257301"/>
                <a:gd name="connsiteX1" fmla="*/ 1739900 w 2343155"/>
                <a:gd name="connsiteY1" fmla="*/ 0 h 1257301"/>
                <a:gd name="connsiteX2" fmla="*/ 2343150 w 2343155"/>
                <a:gd name="connsiteY2" fmla="*/ 622301 h 1257301"/>
                <a:gd name="connsiteX3" fmla="*/ 1739900 w 2343155"/>
                <a:gd name="connsiteY3" fmla="*/ 1257301 h 1257301"/>
                <a:gd name="connsiteX4" fmla="*/ 0 w 2343155"/>
                <a:gd name="connsiteY4" fmla="*/ 1257301 h 1257301"/>
                <a:gd name="connsiteX5" fmla="*/ 0 w 2343155"/>
                <a:gd name="connsiteY5" fmla="*/ 0 h 1257301"/>
                <a:gd name="connsiteX0" fmla="*/ 0 w 2343150"/>
                <a:gd name="connsiteY0" fmla="*/ 0 h 1257301"/>
                <a:gd name="connsiteX1" fmla="*/ 1739900 w 2343150"/>
                <a:gd name="connsiteY1" fmla="*/ 0 h 1257301"/>
                <a:gd name="connsiteX2" fmla="*/ 2343150 w 2343150"/>
                <a:gd name="connsiteY2" fmla="*/ 622301 h 1257301"/>
                <a:gd name="connsiteX3" fmla="*/ 1739900 w 2343150"/>
                <a:gd name="connsiteY3" fmla="*/ 1257301 h 1257301"/>
                <a:gd name="connsiteX4" fmla="*/ 0 w 2343150"/>
                <a:gd name="connsiteY4" fmla="*/ 1257301 h 1257301"/>
                <a:gd name="connsiteX5" fmla="*/ 0 w 234315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49349" h="1257301">
                  <a:moveTo>
                    <a:pt x="0" y="0"/>
                  </a:moveTo>
                  <a:lnTo>
                    <a:pt x="1739900" y="0"/>
                  </a:lnTo>
                  <a:cubicBezTo>
                    <a:pt x="2097919" y="736600"/>
                    <a:pt x="1710758" y="-66675"/>
                    <a:pt x="2049349" y="635001"/>
                  </a:cubicBezTo>
                  <a:cubicBezTo>
                    <a:pt x="1687248" y="1352551"/>
                    <a:pt x="2110278" y="514351"/>
                    <a:pt x="1739900" y="1257301"/>
                  </a:cubicBezTo>
                  <a:lnTo>
                    <a:pt x="0" y="1257301"/>
                  </a:lnTo>
                  <a:lnTo>
                    <a:pt x="0" y="0"/>
                  </a:lnTo>
                  <a:close/>
                </a:path>
              </a:pathLst>
            </a:custGeom>
            <a:solidFill>
              <a:schemeClr val="bg1"/>
            </a:solidFill>
            <a:ln w="3175">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6" name="Round Same Side Corner Rectangle 1"/>
            <p:cNvSpPr/>
            <p:nvPr/>
          </p:nvSpPr>
          <p:spPr>
            <a:xfrm rot="16200000">
              <a:off x="281947" y="1393193"/>
              <a:ext cx="960109" cy="1219200"/>
            </a:xfrm>
            <a:custGeom>
              <a:avLst/>
              <a:gdLst>
                <a:gd name="connsiteX0" fmla="*/ 330205 w 1257300"/>
                <a:gd name="connsiteY0" fmla="*/ 0 h 1416050"/>
                <a:gd name="connsiteX1" fmla="*/ 927095 w 1257300"/>
                <a:gd name="connsiteY1" fmla="*/ 0 h 1416050"/>
                <a:gd name="connsiteX2" fmla="*/ 1257300 w 1257300"/>
                <a:gd name="connsiteY2" fmla="*/ 330205 h 1416050"/>
                <a:gd name="connsiteX3" fmla="*/ 1257300 w 1257300"/>
                <a:gd name="connsiteY3" fmla="*/ 1416050 h 1416050"/>
                <a:gd name="connsiteX4" fmla="*/ 1257300 w 1257300"/>
                <a:gd name="connsiteY4" fmla="*/ 1416050 h 1416050"/>
                <a:gd name="connsiteX5" fmla="*/ 0 w 1257300"/>
                <a:gd name="connsiteY5" fmla="*/ 1416050 h 1416050"/>
                <a:gd name="connsiteX6" fmla="*/ 0 w 1257300"/>
                <a:gd name="connsiteY6" fmla="*/ 1416050 h 1416050"/>
                <a:gd name="connsiteX7" fmla="*/ 0 w 1257300"/>
                <a:gd name="connsiteY7" fmla="*/ 330205 h 1416050"/>
                <a:gd name="connsiteX8" fmla="*/ 330205 w 1257300"/>
                <a:gd name="connsiteY8" fmla="*/ 0 h 1416050"/>
                <a:gd name="connsiteX0" fmla="*/ 330205 w 1257300"/>
                <a:gd name="connsiteY0" fmla="*/ 0 h 1416050"/>
                <a:gd name="connsiteX1" fmla="*/ 927095 w 1257300"/>
                <a:gd name="connsiteY1" fmla="*/ 0 h 1416050"/>
                <a:gd name="connsiteX2" fmla="*/ 1257300 w 1257300"/>
                <a:gd name="connsiteY2" fmla="*/ 330205 h 1416050"/>
                <a:gd name="connsiteX3" fmla="*/ 1257300 w 1257300"/>
                <a:gd name="connsiteY3" fmla="*/ 1416050 h 1416050"/>
                <a:gd name="connsiteX4" fmla="*/ 1257300 w 1257300"/>
                <a:gd name="connsiteY4" fmla="*/ 1416050 h 1416050"/>
                <a:gd name="connsiteX5" fmla="*/ 590550 w 1257300"/>
                <a:gd name="connsiteY5" fmla="*/ 1416050 h 1416050"/>
                <a:gd name="connsiteX6" fmla="*/ 0 w 1257300"/>
                <a:gd name="connsiteY6" fmla="*/ 1416050 h 1416050"/>
                <a:gd name="connsiteX7" fmla="*/ 0 w 1257300"/>
                <a:gd name="connsiteY7" fmla="*/ 1416050 h 1416050"/>
                <a:gd name="connsiteX8" fmla="*/ 0 w 1257300"/>
                <a:gd name="connsiteY8" fmla="*/ 330205 h 1416050"/>
                <a:gd name="connsiteX9" fmla="*/ 330205 w 1257300"/>
                <a:gd name="connsiteY9" fmla="*/ 0 h 1416050"/>
                <a:gd name="connsiteX0" fmla="*/ 330205 w 1257300"/>
                <a:gd name="connsiteY0" fmla="*/ 0 h 2038350"/>
                <a:gd name="connsiteX1" fmla="*/ 927095 w 1257300"/>
                <a:gd name="connsiteY1" fmla="*/ 0 h 2038350"/>
                <a:gd name="connsiteX2" fmla="*/ 1257300 w 1257300"/>
                <a:gd name="connsiteY2" fmla="*/ 330205 h 2038350"/>
                <a:gd name="connsiteX3" fmla="*/ 1257300 w 1257300"/>
                <a:gd name="connsiteY3" fmla="*/ 1416050 h 2038350"/>
                <a:gd name="connsiteX4" fmla="*/ 1257300 w 1257300"/>
                <a:gd name="connsiteY4" fmla="*/ 1416050 h 2038350"/>
                <a:gd name="connsiteX5" fmla="*/ 628650 w 1257300"/>
                <a:gd name="connsiteY5" fmla="*/ 2038350 h 2038350"/>
                <a:gd name="connsiteX6" fmla="*/ 0 w 1257300"/>
                <a:gd name="connsiteY6" fmla="*/ 1416050 h 2038350"/>
                <a:gd name="connsiteX7" fmla="*/ 0 w 1257300"/>
                <a:gd name="connsiteY7" fmla="*/ 1416050 h 2038350"/>
                <a:gd name="connsiteX8" fmla="*/ 0 w 1257300"/>
                <a:gd name="connsiteY8" fmla="*/ 330205 h 2038350"/>
                <a:gd name="connsiteX9" fmla="*/ 330205 w 1257300"/>
                <a:gd name="connsiteY9" fmla="*/ 0 h 2038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57300" h="2038350">
                  <a:moveTo>
                    <a:pt x="330205" y="0"/>
                  </a:moveTo>
                  <a:lnTo>
                    <a:pt x="927095" y="0"/>
                  </a:lnTo>
                  <a:cubicBezTo>
                    <a:pt x="1109462" y="0"/>
                    <a:pt x="1257300" y="147838"/>
                    <a:pt x="1257300" y="330205"/>
                  </a:cubicBezTo>
                  <a:lnTo>
                    <a:pt x="1257300" y="1416050"/>
                  </a:lnTo>
                  <a:lnTo>
                    <a:pt x="1257300" y="1416050"/>
                  </a:lnTo>
                  <a:lnTo>
                    <a:pt x="628650" y="2038350"/>
                  </a:lnTo>
                  <a:lnTo>
                    <a:pt x="0" y="1416050"/>
                  </a:lnTo>
                  <a:lnTo>
                    <a:pt x="0" y="1416050"/>
                  </a:lnTo>
                  <a:lnTo>
                    <a:pt x="0" y="330205"/>
                  </a:lnTo>
                  <a:cubicBezTo>
                    <a:pt x="0" y="147838"/>
                    <a:pt x="147838" y="0"/>
                    <a:pt x="330205" y="0"/>
                  </a:cubicBezTo>
                  <a:close/>
                </a:path>
              </a:pathLst>
            </a:custGeom>
            <a:ln/>
          </p:spPr>
          <p:style>
            <a:lnRef idx="1">
              <a:schemeClr val="accent5"/>
            </a:lnRef>
            <a:fillRef idx="2">
              <a:schemeClr val="accent5"/>
            </a:fillRef>
            <a:effectRef idx="1">
              <a:schemeClr val="accent5"/>
            </a:effectRef>
            <a:fontRef idx="minor">
              <a:schemeClr val="dk1"/>
            </a:fontRef>
          </p:style>
          <p:txBody>
            <a:bodyPr anchor="ctr"/>
            <a:lstStyle/>
            <a:p>
              <a:pPr algn="ctr" eaLnBrk="1" hangingPunct="1">
                <a:defRPr/>
              </a:pPr>
              <a:endParaRPr lang="en-US"/>
            </a:p>
          </p:txBody>
        </p:sp>
      </p:grpSp>
      <p:sp>
        <p:nvSpPr>
          <p:cNvPr id="76" name="Isosceles Triangle 75"/>
          <p:cNvSpPr/>
          <p:nvPr/>
        </p:nvSpPr>
        <p:spPr>
          <a:xfrm rot="5400000">
            <a:off x="5787433" y="3462735"/>
            <a:ext cx="236537" cy="125413"/>
          </a:xfrm>
          <a:prstGeom prst="triangl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7" name="TextBox 28671"/>
          <p:cNvSpPr txBox="1">
            <a:spLocks noChangeArrowheads="1"/>
          </p:cNvSpPr>
          <p:nvPr/>
        </p:nvSpPr>
        <p:spPr bwMode="auto">
          <a:xfrm>
            <a:off x="4876800" y="4538270"/>
            <a:ext cx="68480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800" dirty="0">
                <a:solidFill>
                  <a:schemeClr val="bg1"/>
                </a:solidFill>
              </a:rPr>
              <a:t>1.5</a:t>
            </a:r>
          </a:p>
        </p:txBody>
      </p:sp>
      <p:grpSp>
        <p:nvGrpSpPr>
          <p:cNvPr id="78" name="Group 77"/>
          <p:cNvGrpSpPr/>
          <p:nvPr/>
        </p:nvGrpSpPr>
        <p:grpSpPr>
          <a:xfrm>
            <a:off x="228600" y="5424054"/>
            <a:ext cx="8697076" cy="1377990"/>
            <a:chOff x="152401" y="1522739"/>
            <a:chExt cx="4399551" cy="960110"/>
          </a:xfrm>
        </p:grpSpPr>
        <p:sp>
          <p:nvSpPr>
            <p:cNvPr id="79" name="Rectangle 2"/>
            <p:cNvSpPr/>
            <p:nvPr/>
          </p:nvSpPr>
          <p:spPr>
            <a:xfrm>
              <a:off x="1130300" y="1522740"/>
              <a:ext cx="3421652" cy="960109"/>
            </a:xfrm>
            <a:custGeom>
              <a:avLst/>
              <a:gdLst>
                <a:gd name="connsiteX0" fmla="*/ 0 w 1739900"/>
                <a:gd name="connsiteY0" fmla="*/ 0 h 1257301"/>
                <a:gd name="connsiteX1" fmla="*/ 1739900 w 1739900"/>
                <a:gd name="connsiteY1" fmla="*/ 0 h 1257301"/>
                <a:gd name="connsiteX2" fmla="*/ 1739900 w 1739900"/>
                <a:gd name="connsiteY2" fmla="*/ 1257301 h 1257301"/>
                <a:gd name="connsiteX3" fmla="*/ 0 w 1739900"/>
                <a:gd name="connsiteY3" fmla="*/ 1257301 h 1257301"/>
                <a:gd name="connsiteX4" fmla="*/ 0 w 1739900"/>
                <a:gd name="connsiteY4"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2343162"/>
                <a:gd name="connsiteY0" fmla="*/ 0 h 1257301"/>
                <a:gd name="connsiteX1" fmla="*/ 1739900 w 2343162"/>
                <a:gd name="connsiteY1" fmla="*/ 0 h 1257301"/>
                <a:gd name="connsiteX2" fmla="*/ 2343150 w 2343162"/>
                <a:gd name="connsiteY2" fmla="*/ 622301 h 1257301"/>
                <a:gd name="connsiteX3" fmla="*/ 1739900 w 2343162"/>
                <a:gd name="connsiteY3" fmla="*/ 1257301 h 1257301"/>
                <a:gd name="connsiteX4" fmla="*/ 0 w 2343162"/>
                <a:gd name="connsiteY4" fmla="*/ 1257301 h 1257301"/>
                <a:gd name="connsiteX5" fmla="*/ 0 w 2343162"/>
                <a:gd name="connsiteY5" fmla="*/ 0 h 1257301"/>
                <a:gd name="connsiteX0" fmla="*/ 0 w 2343155"/>
                <a:gd name="connsiteY0" fmla="*/ 0 h 1257301"/>
                <a:gd name="connsiteX1" fmla="*/ 1739900 w 2343155"/>
                <a:gd name="connsiteY1" fmla="*/ 0 h 1257301"/>
                <a:gd name="connsiteX2" fmla="*/ 2343150 w 2343155"/>
                <a:gd name="connsiteY2" fmla="*/ 622301 h 1257301"/>
                <a:gd name="connsiteX3" fmla="*/ 1739900 w 2343155"/>
                <a:gd name="connsiteY3" fmla="*/ 1257301 h 1257301"/>
                <a:gd name="connsiteX4" fmla="*/ 0 w 2343155"/>
                <a:gd name="connsiteY4" fmla="*/ 1257301 h 1257301"/>
                <a:gd name="connsiteX5" fmla="*/ 0 w 2343155"/>
                <a:gd name="connsiteY5" fmla="*/ 0 h 1257301"/>
                <a:gd name="connsiteX0" fmla="*/ 0 w 2343155"/>
                <a:gd name="connsiteY0" fmla="*/ 0 h 1257301"/>
                <a:gd name="connsiteX1" fmla="*/ 1739900 w 2343155"/>
                <a:gd name="connsiteY1" fmla="*/ 0 h 1257301"/>
                <a:gd name="connsiteX2" fmla="*/ 2343150 w 2343155"/>
                <a:gd name="connsiteY2" fmla="*/ 622301 h 1257301"/>
                <a:gd name="connsiteX3" fmla="*/ 1739900 w 2343155"/>
                <a:gd name="connsiteY3" fmla="*/ 1257301 h 1257301"/>
                <a:gd name="connsiteX4" fmla="*/ 0 w 2343155"/>
                <a:gd name="connsiteY4" fmla="*/ 1257301 h 1257301"/>
                <a:gd name="connsiteX5" fmla="*/ 0 w 2343155"/>
                <a:gd name="connsiteY5" fmla="*/ 0 h 1257301"/>
                <a:gd name="connsiteX0" fmla="*/ 0 w 2343150"/>
                <a:gd name="connsiteY0" fmla="*/ 0 h 1257301"/>
                <a:gd name="connsiteX1" fmla="*/ 1739900 w 2343150"/>
                <a:gd name="connsiteY1" fmla="*/ 0 h 1257301"/>
                <a:gd name="connsiteX2" fmla="*/ 2343150 w 2343150"/>
                <a:gd name="connsiteY2" fmla="*/ 622301 h 1257301"/>
                <a:gd name="connsiteX3" fmla="*/ 1739900 w 2343150"/>
                <a:gd name="connsiteY3" fmla="*/ 1257301 h 1257301"/>
                <a:gd name="connsiteX4" fmla="*/ 0 w 2343150"/>
                <a:gd name="connsiteY4" fmla="*/ 1257301 h 1257301"/>
                <a:gd name="connsiteX5" fmla="*/ 0 w 234315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49349" h="1257301">
                  <a:moveTo>
                    <a:pt x="0" y="0"/>
                  </a:moveTo>
                  <a:lnTo>
                    <a:pt x="1739900" y="0"/>
                  </a:lnTo>
                  <a:cubicBezTo>
                    <a:pt x="2097919" y="736600"/>
                    <a:pt x="1710758" y="-66675"/>
                    <a:pt x="2049349" y="635001"/>
                  </a:cubicBezTo>
                  <a:cubicBezTo>
                    <a:pt x="1687248" y="1352551"/>
                    <a:pt x="2110278" y="514351"/>
                    <a:pt x="1739900" y="1257301"/>
                  </a:cubicBezTo>
                  <a:lnTo>
                    <a:pt x="0" y="1257301"/>
                  </a:lnTo>
                  <a:lnTo>
                    <a:pt x="0" y="0"/>
                  </a:lnTo>
                  <a:close/>
                </a:path>
              </a:pathLst>
            </a:custGeom>
            <a:solidFill>
              <a:schemeClr val="bg1"/>
            </a:solidFill>
            <a:ln w="3175">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0" name="Round Same Side Corner Rectangle 1"/>
            <p:cNvSpPr/>
            <p:nvPr/>
          </p:nvSpPr>
          <p:spPr>
            <a:xfrm rot="16200000">
              <a:off x="379578" y="1295562"/>
              <a:ext cx="960109" cy="1414463"/>
            </a:xfrm>
            <a:custGeom>
              <a:avLst/>
              <a:gdLst>
                <a:gd name="connsiteX0" fmla="*/ 330205 w 1257300"/>
                <a:gd name="connsiteY0" fmla="*/ 0 h 1416050"/>
                <a:gd name="connsiteX1" fmla="*/ 927095 w 1257300"/>
                <a:gd name="connsiteY1" fmla="*/ 0 h 1416050"/>
                <a:gd name="connsiteX2" fmla="*/ 1257300 w 1257300"/>
                <a:gd name="connsiteY2" fmla="*/ 330205 h 1416050"/>
                <a:gd name="connsiteX3" fmla="*/ 1257300 w 1257300"/>
                <a:gd name="connsiteY3" fmla="*/ 1416050 h 1416050"/>
                <a:gd name="connsiteX4" fmla="*/ 1257300 w 1257300"/>
                <a:gd name="connsiteY4" fmla="*/ 1416050 h 1416050"/>
                <a:gd name="connsiteX5" fmla="*/ 0 w 1257300"/>
                <a:gd name="connsiteY5" fmla="*/ 1416050 h 1416050"/>
                <a:gd name="connsiteX6" fmla="*/ 0 w 1257300"/>
                <a:gd name="connsiteY6" fmla="*/ 1416050 h 1416050"/>
                <a:gd name="connsiteX7" fmla="*/ 0 w 1257300"/>
                <a:gd name="connsiteY7" fmla="*/ 330205 h 1416050"/>
                <a:gd name="connsiteX8" fmla="*/ 330205 w 1257300"/>
                <a:gd name="connsiteY8" fmla="*/ 0 h 1416050"/>
                <a:gd name="connsiteX0" fmla="*/ 330205 w 1257300"/>
                <a:gd name="connsiteY0" fmla="*/ 0 h 1416050"/>
                <a:gd name="connsiteX1" fmla="*/ 927095 w 1257300"/>
                <a:gd name="connsiteY1" fmla="*/ 0 h 1416050"/>
                <a:gd name="connsiteX2" fmla="*/ 1257300 w 1257300"/>
                <a:gd name="connsiteY2" fmla="*/ 330205 h 1416050"/>
                <a:gd name="connsiteX3" fmla="*/ 1257300 w 1257300"/>
                <a:gd name="connsiteY3" fmla="*/ 1416050 h 1416050"/>
                <a:gd name="connsiteX4" fmla="*/ 1257300 w 1257300"/>
                <a:gd name="connsiteY4" fmla="*/ 1416050 h 1416050"/>
                <a:gd name="connsiteX5" fmla="*/ 590550 w 1257300"/>
                <a:gd name="connsiteY5" fmla="*/ 1416050 h 1416050"/>
                <a:gd name="connsiteX6" fmla="*/ 0 w 1257300"/>
                <a:gd name="connsiteY6" fmla="*/ 1416050 h 1416050"/>
                <a:gd name="connsiteX7" fmla="*/ 0 w 1257300"/>
                <a:gd name="connsiteY7" fmla="*/ 1416050 h 1416050"/>
                <a:gd name="connsiteX8" fmla="*/ 0 w 1257300"/>
                <a:gd name="connsiteY8" fmla="*/ 330205 h 1416050"/>
                <a:gd name="connsiteX9" fmla="*/ 330205 w 1257300"/>
                <a:gd name="connsiteY9" fmla="*/ 0 h 1416050"/>
                <a:gd name="connsiteX0" fmla="*/ 330205 w 1257300"/>
                <a:gd name="connsiteY0" fmla="*/ 0 h 2038350"/>
                <a:gd name="connsiteX1" fmla="*/ 927095 w 1257300"/>
                <a:gd name="connsiteY1" fmla="*/ 0 h 2038350"/>
                <a:gd name="connsiteX2" fmla="*/ 1257300 w 1257300"/>
                <a:gd name="connsiteY2" fmla="*/ 330205 h 2038350"/>
                <a:gd name="connsiteX3" fmla="*/ 1257300 w 1257300"/>
                <a:gd name="connsiteY3" fmla="*/ 1416050 h 2038350"/>
                <a:gd name="connsiteX4" fmla="*/ 1257300 w 1257300"/>
                <a:gd name="connsiteY4" fmla="*/ 1416050 h 2038350"/>
                <a:gd name="connsiteX5" fmla="*/ 628650 w 1257300"/>
                <a:gd name="connsiteY5" fmla="*/ 2038350 h 2038350"/>
                <a:gd name="connsiteX6" fmla="*/ 0 w 1257300"/>
                <a:gd name="connsiteY6" fmla="*/ 1416050 h 2038350"/>
                <a:gd name="connsiteX7" fmla="*/ 0 w 1257300"/>
                <a:gd name="connsiteY7" fmla="*/ 1416050 h 2038350"/>
                <a:gd name="connsiteX8" fmla="*/ 0 w 1257300"/>
                <a:gd name="connsiteY8" fmla="*/ 330205 h 2038350"/>
                <a:gd name="connsiteX9" fmla="*/ 330205 w 1257300"/>
                <a:gd name="connsiteY9" fmla="*/ 0 h 2038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57300" h="2038350">
                  <a:moveTo>
                    <a:pt x="330205" y="0"/>
                  </a:moveTo>
                  <a:lnTo>
                    <a:pt x="927095" y="0"/>
                  </a:lnTo>
                  <a:cubicBezTo>
                    <a:pt x="1109462" y="0"/>
                    <a:pt x="1257300" y="147838"/>
                    <a:pt x="1257300" y="330205"/>
                  </a:cubicBezTo>
                  <a:lnTo>
                    <a:pt x="1257300" y="1416050"/>
                  </a:lnTo>
                  <a:lnTo>
                    <a:pt x="1257300" y="1416050"/>
                  </a:lnTo>
                  <a:lnTo>
                    <a:pt x="628650" y="2038350"/>
                  </a:lnTo>
                  <a:lnTo>
                    <a:pt x="0" y="1416050"/>
                  </a:lnTo>
                  <a:lnTo>
                    <a:pt x="0" y="1416050"/>
                  </a:lnTo>
                  <a:lnTo>
                    <a:pt x="0" y="330205"/>
                  </a:lnTo>
                  <a:cubicBezTo>
                    <a:pt x="0" y="147838"/>
                    <a:pt x="147838" y="0"/>
                    <a:pt x="330205" y="0"/>
                  </a:cubicBezTo>
                  <a:close/>
                </a:path>
              </a:pathLst>
            </a:custGeom>
            <a:ln/>
          </p:spPr>
          <p:style>
            <a:lnRef idx="1">
              <a:schemeClr val="accent5"/>
            </a:lnRef>
            <a:fillRef idx="2">
              <a:schemeClr val="accent5"/>
            </a:fillRef>
            <a:effectRef idx="1">
              <a:schemeClr val="accent5"/>
            </a:effectRef>
            <a:fontRef idx="minor">
              <a:schemeClr val="dk1"/>
            </a:fontRef>
          </p:style>
          <p:txBody>
            <a:bodyPr anchor="ctr"/>
            <a:lstStyle/>
            <a:p>
              <a:pPr algn="ctr" eaLnBrk="1" hangingPunct="1">
                <a:defRPr/>
              </a:pPr>
              <a:endParaRPr lang="en-US"/>
            </a:p>
          </p:txBody>
        </p:sp>
      </p:grpSp>
      <p:sp>
        <p:nvSpPr>
          <p:cNvPr id="81" name="Isosceles Triangle 80"/>
          <p:cNvSpPr/>
          <p:nvPr/>
        </p:nvSpPr>
        <p:spPr>
          <a:xfrm rot="5400000">
            <a:off x="5757955" y="2909841"/>
            <a:ext cx="236537" cy="125413"/>
          </a:xfrm>
          <a:prstGeom prst="triangl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2" name="TextBox 28671"/>
          <p:cNvSpPr txBox="1">
            <a:spLocks noChangeArrowheads="1"/>
          </p:cNvSpPr>
          <p:nvPr/>
        </p:nvSpPr>
        <p:spPr bwMode="auto">
          <a:xfrm>
            <a:off x="457200" y="5862935"/>
            <a:ext cx="6126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400" dirty="0">
                <a:solidFill>
                  <a:srgbClr val="FF0000"/>
                </a:solidFill>
              </a:rPr>
              <a:t>1.4</a:t>
            </a:r>
          </a:p>
        </p:txBody>
      </p:sp>
      <p:sp>
        <p:nvSpPr>
          <p:cNvPr id="138" name="TextBox 28671"/>
          <p:cNvSpPr txBox="1">
            <a:spLocks noChangeArrowheads="1"/>
          </p:cNvSpPr>
          <p:nvPr/>
        </p:nvSpPr>
        <p:spPr bwMode="auto">
          <a:xfrm>
            <a:off x="351517" y="3126887"/>
            <a:ext cx="6126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400" dirty="0" smtClean="0">
                <a:solidFill>
                  <a:srgbClr val="FF0000"/>
                </a:solidFill>
              </a:rPr>
              <a:t>1.2</a:t>
            </a:r>
            <a:endParaRPr lang="en-US" sz="2400" dirty="0">
              <a:solidFill>
                <a:srgbClr val="FF0000"/>
              </a:solidFill>
            </a:endParaRPr>
          </a:p>
        </p:txBody>
      </p:sp>
      <p:sp>
        <p:nvSpPr>
          <p:cNvPr id="142" name="Rectangle 46"/>
          <p:cNvSpPr>
            <a:spLocks noChangeArrowheads="1"/>
          </p:cNvSpPr>
          <p:nvPr/>
        </p:nvSpPr>
        <p:spPr bwMode="auto">
          <a:xfrm>
            <a:off x="685800" y="1554033"/>
            <a:ext cx="74676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lvl="1"/>
            <a:r>
              <a:rPr lang="en-US" sz="2000" b="1" u="sng" dirty="0" err="1">
                <a:solidFill>
                  <a:srgbClr val="0000CC"/>
                </a:solidFill>
              </a:rPr>
              <a:t>Khả</a:t>
            </a:r>
            <a:r>
              <a:rPr lang="en-US" sz="2000" b="1" u="sng" dirty="0">
                <a:solidFill>
                  <a:srgbClr val="0000CC"/>
                </a:solidFill>
              </a:rPr>
              <a:t> </a:t>
            </a:r>
            <a:r>
              <a:rPr lang="en-US" sz="2000" b="1" u="sng" dirty="0" err="1">
                <a:solidFill>
                  <a:srgbClr val="0000CC"/>
                </a:solidFill>
              </a:rPr>
              <a:t>năng</a:t>
            </a:r>
            <a:r>
              <a:rPr lang="en-US" sz="2000" b="1" u="sng" dirty="0">
                <a:solidFill>
                  <a:srgbClr val="0000CC"/>
                </a:solidFill>
              </a:rPr>
              <a:t> </a:t>
            </a:r>
            <a:r>
              <a:rPr lang="en-US" sz="2000" b="1" u="sng" dirty="0" err="1">
                <a:solidFill>
                  <a:srgbClr val="0000CC"/>
                </a:solidFill>
              </a:rPr>
              <a:t>sáng</a:t>
            </a:r>
            <a:r>
              <a:rPr lang="en-US" sz="2000" b="1" u="sng" dirty="0">
                <a:solidFill>
                  <a:srgbClr val="0000CC"/>
                </a:solidFill>
              </a:rPr>
              <a:t> </a:t>
            </a:r>
            <a:r>
              <a:rPr lang="en-US" sz="2000" b="1" u="sng" dirty="0" err="1">
                <a:solidFill>
                  <a:srgbClr val="0000CC"/>
                </a:solidFill>
              </a:rPr>
              <a:t>tạo</a:t>
            </a:r>
            <a:r>
              <a:rPr lang="en-US" sz="2000" b="1" u="sng" dirty="0">
                <a:solidFill>
                  <a:srgbClr val="0000CC"/>
                </a:solidFill>
              </a:rPr>
              <a:t>: </a:t>
            </a:r>
            <a:r>
              <a:rPr lang="en-US" sz="2000" dirty="0" err="1"/>
              <a:t>Nghĩ</a:t>
            </a:r>
            <a:r>
              <a:rPr lang="en-US" sz="2000" dirty="0"/>
              <a:t> </a:t>
            </a:r>
            <a:r>
              <a:rPr lang="en-US" sz="2000" dirty="0" err="1"/>
              <a:t>ra</a:t>
            </a:r>
            <a:r>
              <a:rPr lang="en-US" sz="2000" dirty="0"/>
              <a:t> ý </a:t>
            </a:r>
            <a:r>
              <a:rPr lang="en-US" sz="2000" dirty="0" err="1"/>
              <a:t>tưởng</a:t>
            </a:r>
            <a:r>
              <a:rPr lang="en-US" sz="2000" dirty="0"/>
              <a:t>, </a:t>
            </a:r>
            <a:r>
              <a:rPr lang="en-US" sz="2000" dirty="0" err="1"/>
              <a:t>thiết</a:t>
            </a:r>
            <a:r>
              <a:rPr lang="en-US" sz="2000" dirty="0"/>
              <a:t> </a:t>
            </a:r>
            <a:r>
              <a:rPr lang="en-US" sz="2000" dirty="0" err="1"/>
              <a:t>kế</a:t>
            </a:r>
            <a:r>
              <a:rPr lang="en-US" sz="2000" dirty="0"/>
              <a:t> </a:t>
            </a:r>
            <a:r>
              <a:rPr lang="en-US" sz="2000" dirty="0" err="1"/>
              <a:t>và</a:t>
            </a:r>
            <a:r>
              <a:rPr lang="en-US" sz="2000" dirty="0"/>
              <a:t> </a:t>
            </a:r>
            <a:r>
              <a:rPr lang="en-US" sz="2000" dirty="0" err="1"/>
              <a:t>sáng</a:t>
            </a:r>
            <a:r>
              <a:rPr lang="en-US" sz="2000" dirty="0"/>
              <a:t> </a:t>
            </a:r>
            <a:r>
              <a:rPr lang="en-US" sz="2000" dirty="0" err="1"/>
              <a:t>tạo</a:t>
            </a:r>
            <a:r>
              <a:rPr lang="en-US" sz="2000" dirty="0"/>
              <a:t> </a:t>
            </a:r>
            <a:r>
              <a:rPr lang="en-US" sz="2000" dirty="0" err="1"/>
              <a:t>và</a:t>
            </a:r>
            <a:r>
              <a:rPr lang="en-US" sz="2000" dirty="0"/>
              <a:t> </a:t>
            </a:r>
            <a:r>
              <a:rPr lang="en-US" sz="2000" dirty="0" err="1"/>
              <a:t>sàng</a:t>
            </a:r>
            <a:r>
              <a:rPr lang="en-US" sz="2000" dirty="0"/>
              <a:t> </a:t>
            </a:r>
            <a:r>
              <a:rPr lang="en-US" sz="2000" dirty="0" err="1"/>
              <a:t>lọc</a:t>
            </a:r>
            <a:r>
              <a:rPr lang="en-US" sz="2000" dirty="0"/>
              <a:t> ý  </a:t>
            </a:r>
            <a:r>
              <a:rPr lang="en-US" sz="2000" dirty="0" err="1"/>
              <a:t>tưởng</a:t>
            </a:r>
            <a:r>
              <a:rPr lang="en-US" sz="2000" dirty="0"/>
              <a:t> dung </a:t>
            </a:r>
            <a:r>
              <a:rPr lang="en-US" sz="2000" dirty="0" err="1"/>
              <a:t>cảm</a:t>
            </a:r>
            <a:r>
              <a:rPr lang="en-US" sz="2000" dirty="0"/>
              <a:t> </a:t>
            </a:r>
            <a:r>
              <a:rPr lang="en-US" sz="2000" dirty="0" err="1"/>
              <a:t>khám</a:t>
            </a:r>
            <a:r>
              <a:rPr lang="en-US" sz="2000" dirty="0"/>
              <a:t> </a:t>
            </a:r>
            <a:r>
              <a:rPr lang="en-US" sz="2000" dirty="0" err="1"/>
              <a:t>phá</a:t>
            </a:r>
            <a:r>
              <a:rPr lang="en-US" sz="2000" dirty="0"/>
              <a:t>, </a:t>
            </a:r>
            <a:r>
              <a:rPr lang="en-US" sz="2000" dirty="0" err="1"/>
              <a:t>đổi</a:t>
            </a:r>
            <a:r>
              <a:rPr lang="en-US" sz="2000" dirty="0"/>
              <a:t> </a:t>
            </a:r>
            <a:r>
              <a:rPr lang="en-US" sz="2000" dirty="0" err="1"/>
              <a:t>mới</a:t>
            </a:r>
            <a:r>
              <a:rPr lang="en-US" sz="2000" dirty="0"/>
              <a:t>, </a:t>
            </a:r>
            <a:r>
              <a:rPr lang="en-US" sz="2000" dirty="0" err="1"/>
              <a:t>sáng</a:t>
            </a:r>
            <a:r>
              <a:rPr lang="en-US" sz="2000" dirty="0"/>
              <a:t> </a:t>
            </a:r>
            <a:r>
              <a:rPr lang="en-US" sz="2000" dirty="0" err="1"/>
              <a:t>tạo</a:t>
            </a:r>
            <a:r>
              <a:rPr lang="en-US" sz="2000" dirty="0"/>
              <a:t> </a:t>
            </a:r>
            <a:r>
              <a:rPr lang="en-US" sz="2000" dirty="0" err="1"/>
              <a:t>với</a:t>
            </a:r>
            <a:r>
              <a:rPr lang="en-US" sz="2000" dirty="0"/>
              <a:t> </a:t>
            </a:r>
            <a:r>
              <a:rPr lang="en-US" sz="2000" dirty="0" err="1"/>
              <a:t>mọi</a:t>
            </a:r>
            <a:r>
              <a:rPr lang="en-US" sz="2000" dirty="0"/>
              <a:t> </a:t>
            </a:r>
            <a:r>
              <a:rPr lang="en-US" sz="2000" dirty="0" err="1"/>
              <a:t>người</a:t>
            </a:r>
            <a:r>
              <a:rPr lang="en-US" sz="2000" dirty="0"/>
              <a:t>.</a:t>
            </a:r>
          </a:p>
        </p:txBody>
      </p:sp>
      <p:sp>
        <p:nvSpPr>
          <p:cNvPr id="143" name="Rectangle 46"/>
          <p:cNvSpPr>
            <a:spLocks noChangeArrowheads="1"/>
          </p:cNvSpPr>
          <p:nvPr/>
        </p:nvSpPr>
        <p:spPr bwMode="auto">
          <a:xfrm>
            <a:off x="685800" y="2971800"/>
            <a:ext cx="7510461"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lvl="1"/>
            <a:r>
              <a:rPr lang="en-US" b="1" u="sng" dirty="0" err="1">
                <a:solidFill>
                  <a:srgbClr val="0000CC"/>
                </a:solidFill>
              </a:rPr>
              <a:t>Hợp</a:t>
            </a:r>
            <a:r>
              <a:rPr lang="en-US" b="1" u="sng" dirty="0">
                <a:solidFill>
                  <a:srgbClr val="0000CC"/>
                </a:solidFill>
              </a:rPr>
              <a:t> </a:t>
            </a:r>
            <a:r>
              <a:rPr lang="en-US" b="1" u="sng" dirty="0" err="1">
                <a:solidFill>
                  <a:srgbClr val="0000CC"/>
                </a:solidFill>
              </a:rPr>
              <a:t>tác</a:t>
            </a:r>
            <a:r>
              <a:rPr lang="en-US" b="1" u="sng" dirty="0">
                <a:solidFill>
                  <a:srgbClr val="0000CC"/>
                </a:solidFill>
              </a:rPr>
              <a:t> </a:t>
            </a:r>
            <a:r>
              <a:rPr lang="en-US" b="1" u="sng" dirty="0" err="1">
                <a:solidFill>
                  <a:srgbClr val="0000CC"/>
                </a:solidFill>
              </a:rPr>
              <a:t>làm</a:t>
            </a:r>
            <a:r>
              <a:rPr lang="en-US" b="1" u="sng" dirty="0">
                <a:solidFill>
                  <a:srgbClr val="0000CC"/>
                </a:solidFill>
              </a:rPr>
              <a:t> </a:t>
            </a:r>
            <a:r>
              <a:rPr lang="en-US" b="1" u="sng" dirty="0" err="1">
                <a:solidFill>
                  <a:srgbClr val="0000CC"/>
                </a:solidFill>
              </a:rPr>
              <a:t>việc</a:t>
            </a:r>
            <a:r>
              <a:rPr lang="en-US" b="1" u="sng" dirty="0">
                <a:solidFill>
                  <a:srgbClr val="0000CC"/>
                </a:solidFill>
              </a:rPr>
              <a:t> </a:t>
            </a:r>
            <a:r>
              <a:rPr lang="en-US" b="1" u="sng" dirty="0" err="1">
                <a:solidFill>
                  <a:srgbClr val="0000CC"/>
                </a:solidFill>
              </a:rPr>
              <a:t>theo</a:t>
            </a:r>
            <a:r>
              <a:rPr lang="en-US" b="1" u="sng" dirty="0">
                <a:solidFill>
                  <a:srgbClr val="0000CC"/>
                </a:solidFill>
              </a:rPr>
              <a:t> </a:t>
            </a:r>
            <a:r>
              <a:rPr lang="en-US" b="1" u="sng" dirty="0" err="1">
                <a:solidFill>
                  <a:srgbClr val="0000CC"/>
                </a:solidFill>
              </a:rPr>
              <a:t>nhóm</a:t>
            </a:r>
            <a:r>
              <a:rPr lang="en-US" b="1" u="sng" dirty="0">
                <a:solidFill>
                  <a:srgbClr val="0000CC"/>
                </a:solidFill>
              </a:rPr>
              <a:t>:</a:t>
            </a:r>
            <a:r>
              <a:rPr lang="en-US" dirty="0"/>
              <a:t> </a:t>
            </a:r>
            <a:r>
              <a:rPr lang="en-US" dirty="0" err="1"/>
              <a:t>Lãnh</a:t>
            </a:r>
            <a:r>
              <a:rPr lang="en-US" dirty="0"/>
              <a:t> </a:t>
            </a:r>
            <a:r>
              <a:rPr lang="en-US" dirty="0" err="1"/>
              <a:t>đạo</a:t>
            </a:r>
            <a:r>
              <a:rPr lang="en-US" dirty="0"/>
              <a:t> </a:t>
            </a:r>
            <a:r>
              <a:rPr lang="en-US" dirty="0" err="1"/>
              <a:t>và</a:t>
            </a:r>
            <a:r>
              <a:rPr lang="en-US" dirty="0"/>
              <a:t> </a:t>
            </a:r>
            <a:r>
              <a:rPr lang="en-US" dirty="0" err="1"/>
              <a:t>khởi</a:t>
            </a:r>
            <a:r>
              <a:rPr lang="en-US" dirty="0"/>
              <a:t> </a:t>
            </a:r>
            <a:r>
              <a:rPr lang="en-US" dirty="0" err="1"/>
              <a:t>sướng</a:t>
            </a:r>
            <a:r>
              <a:rPr lang="en-US" dirty="0"/>
              <a:t>, </a:t>
            </a:r>
            <a:r>
              <a:rPr lang="en-US" dirty="0" err="1"/>
              <a:t>hợp</a:t>
            </a:r>
            <a:r>
              <a:rPr lang="en-US" dirty="0"/>
              <a:t> </a:t>
            </a:r>
            <a:r>
              <a:rPr lang="en-US" dirty="0" err="1" smtClean="0"/>
              <a:t>tác</a:t>
            </a:r>
            <a:r>
              <a:rPr lang="en-US" dirty="0" smtClean="0"/>
              <a:t> </a:t>
            </a:r>
            <a:r>
              <a:rPr lang="en-US" dirty="0" err="1" smtClean="0"/>
              <a:t>trao</a:t>
            </a:r>
            <a:r>
              <a:rPr lang="en-US" dirty="0" smtClean="0"/>
              <a:t> </a:t>
            </a:r>
            <a:r>
              <a:rPr lang="en-US" dirty="0" err="1"/>
              <a:t>đổi</a:t>
            </a:r>
            <a:r>
              <a:rPr lang="en-US" dirty="0"/>
              <a:t> </a:t>
            </a:r>
            <a:r>
              <a:rPr lang="en-US" dirty="0" err="1"/>
              <a:t>mang</a:t>
            </a:r>
            <a:r>
              <a:rPr lang="en-US" dirty="0"/>
              <a:t> </a:t>
            </a:r>
            <a:r>
              <a:rPr lang="en-US" dirty="0" err="1"/>
              <a:t>tính</a:t>
            </a:r>
            <a:r>
              <a:rPr lang="en-US" dirty="0"/>
              <a:t> </a:t>
            </a:r>
            <a:r>
              <a:rPr lang="en-US" dirty="0" err="1"/>
              <a:t>xây</a:t>
            </a:r>
            <a:r>
              <a:rPr lang="en-US" dirty="0"/>
              <a:t> </a:t>
            </a:r>
            <a:r>
              <a:rPr lang="en-US" dirty="0" err="1"/>
              <a:t>dựng</a:t>
            </a:r>
            <a:r>
              <a:rPr lang="en-US" dirty="0"/>
              <a:t>, </a:t>
            </a:r>
            <a:r>
              <a:rPr lang="en-US" dirty="0" err="1"/>
              <a:t>là</a:t>
            </a:r>
            <a:r>
              <a:rPr lang="en-US" dirty="0"/>
              <a:t> </a:t>
            </a:r>
            <a:r>
              <a:rPr lang="en-US" dirty="0" err="1"/>
              <a:t>sự</a:t>
            </a:r>
            <a:r>
              <a:rPr lang="en-US" dirty="0"/>
              <a:t> </a:t>
            </a:r>
            <a:r>
              <a:rPr lang="en-US" dirty="0" err="1"/>
              <a:t>trách</a:t>
            </a:r>
            <a:r>
              <a:rPr lang="en-US" dirty="0"/>
              <a:t> </a:t>
            </a:r>
            <a:r>
              <a:rPr lang="en-US" dirty="0" err="1"/>
              <a:t>nhiệm</a:t>
            </a:r>
            <a:r>
              <a:rPr lang="en-US" dirty="0"/>
              <a:t>, </a:t>
            </a:r>
            <a:r>
              <a:rPr lang="en-US" dirty="0" err="1"/>
              <a:t>sự</a:t>
            </a:r>
            <a:r>
              <a:rPr lang="en-US" dirty="0"/>
              <a:t> </a:t>
            </a:r>
            <a:r>
              <a:rPr lang="en-US" dirty="0" err="1"/>
              <a:t>mềm</a:t>
            </a:r>
            <a:r>
              <a:rPr lang="en-US" dirty="0"/>
              <a:t> </a:t>
            </a:r>
            <a:r>
              <a:rPr lang="en-US" dirty="0" err="1"/>
              <a:t>mỏng</a:t>
            </a:r>
            <a:r>
              <a:rPr lang="en-US" dirty="0"/>
              <a:t> </a:t>
            </a:r>
            <a:r>
              <a:rPr lang="en-US" dirty="0" err="1"/>
              <a:t>và</a:t>
            </a:r>
            <a:r>
              <a:rPr lang="en-US" dirty="0"/>
              <a:t> </a:t>
            </a:r>
            <a:r>
              <a:rPr lang="en-US" dirty="0" err="1"/>
              <a:t>linh</a:t>
            </a:r>
            <a:r>
              <a:rPr lang="en-US" dirty="0"/>
              <a:t> </a:t>
            </a:r>
            <a:r>
              <a:rPr lang="en-US" dirty="0" err="1"/>
              <a:t>hoạt</a:t>
            </a:r>
            <a:r>
              <a:rPr lang="en-US" dirty="0"/>
              <a:t>.</a:t>
            </a:r>
            <a:endParaRPr lang="en-US" sz="1400" dirty="0"/>
          </a:p>
        </p:txBody>
      </p:sp>
      <p:sp>
        <p:nvSpPr>
          <p:cNvPr id="150" name="Rectangle 48"/>
          <p:cNvSpPr>
            <a:spLocks noChangeArrowheads="1"/>
          </p:cNvSpPr>
          <p:nvPr/>
        </p:nvSpPr>
        <p:spPr bwMode="auto">
          <a:xfrm>
            <a:off x="685800" y="5754469"/>
            <a:ext cx="7162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lvl="1"/>
            <a:r>
              <a:rPr lang="en-US" b="1" u="sng" dirty="0" err="1">
                <a:solidFill>
                  <a:srgbClr val="0000CC"/>
                </a:solidFill>
              </a:rPr>
              <a:t>Tư</a:t>
            </a:r>
            <a:r>
              <a:rPr lang="en-US" b="1" u="sng" dirty="0">
                <a:solidFill>
                  <a:srgbClr val="0000CC"/>
                </a:solidFill>
              </a:rPr>
              <a:t> </a:t>
            </a:r>
            <a:r>
              <a:rPr lang="en-US" b="1" u="sng" dirty="0" err="1">
                <a:solidFill>
                  <a:srgbClr val="0000CC"/>
                </a:solidFill>
              </a:rPr>
              <a:t>duy</a:t>
            </a:r>
            <a:r>
              <a:rPr lang="en-US" b="1" u="sng" dirty="0">
                <a:solidFill>
                  <a:srgbClr val="0000CC"/>
                </a:solidFill>
              </a:rPr>
              <a:t> </a:t>
            </a:r>
            <a:r>
              <a:rPr lang="en-US" b="1" u="sng" dirty="0" err="1">
                <a:solidFill>
                  <a:srgbClr val="0000CC"/>
                </a:solidFill>
              </a:rPr>
              <a:t>phản</a:t>
            </a:r>
            <a:r>
              <a:rPr lang="en-US" b="1" u="sng" dirty="0">
                <a:solidFill>
                  <a:srgbClr val="0000CC"/>
                </a:solidFill>
              </a:rPr>
              <a:t> </a:t>
            </a:r>
            <a:r>
              <a:rPr lang="en-US" b="1" u="sng" dirty="0" err="1">
                <a:solidFill>
                  <a:srgbClr val="0000CC"/>
                </a:solidFill>
              </a:rPr>
              <a:t>biện</a:t>
            </a:r>
            <a:r>
              <a:rPr lang="en-US" b="1" u="sng" dirty="0">
                <a:solidFill>
                  <a:srgbClr val="0000CC"/>
                </a:solidFill>
              </a:rPr>
              <a:t>: </a:t>
            </a:r>
            <a:r>
              <a:rPr lang="en-US" dirty="0" err="1"/>
              <a:t>thông</a:t>
            </a:r>
            <a:r>
              <a:rPr lang="en-US" dirty="0"/>
              <a:t> qua </a:t>
            </a:r>
            <a:r>
              <a:rPr lang="en-US" dirty="0" err="1"/>
              <a:t>khám</a:t>
            </a:r>
            <a:r>
              <a:rPr lang="en-US" dirty="0"/>
              <a:t> </a:t>
            </a:r>
            <a:r>
              <a:rPr lang="en-US" dirty="0" err="1"/>
              <a:t>phá</a:t>
            </a:r>
            <a:r>
              <a:rPr lang="en-US" dirty="0"/>
              <a:t>, </a:t>
            </a:r>
            <a:r>
              <a:rPr lang="en-US" dirty="0" err="1"/>
              <a:t>diễn</a:t>
            </a:r>
            <a:r>
              <a:rPr lang="en-US" dirty="0"/>
              <a:t> </a:t>
            </a:r>
            <a:r>
              <a:rPr lang="en-US" dirty="0" err="1"/>
              <a:t>giải</a:t>
            </a:r>
            <a:r>
              <a:rPr lang="en-US" dirty="0"/>
              <a:t> </a:t>
            </a:r>
            <a:r>
              <a:rPr lang="en-US" dirty="0" err="1"/>
              <a:t>và</a:t>
            </a:r>
            <a:r>
              <a:rPr lang="en-US" dirty="0"/>
              <a:t> </a:t>
            </a:r>
            <a:r>
              <a:rPr lang="en-US" dirty="0" err="1"/>
              <a:t>phân</a:t>
            </a:r>
            <a:r>
              <a:rPr lang="en-US" dirty="0"/>
              <a:t> </a:t>
            </a:r>
            <a:r>
              <a:rPr lang="en-US" dirty="0" err="1"/>
              <a:t>tích</a:t>
            </a:r>
            <a:r>
              <a:rPr lang="en-US" dirty="0"/>
              <a:t>, </a:t>
            </a:r>
            <a:r>
              <a:rPr lang="en-US" dirty="0" err="1"/>
              <a:t>lập</a:t>
            </a:r>
            <a:r>
              <a:rPr lang="en-US" dirty="0"/>
              <a:t> </a:t>
            </a:r>
            <a:r>
              <a:rPr lang="en-US" dirty="0" err="1"/>
              <a:t>luận</a:t>
            </a:r>
            <a:r>
              <a:rPr lang="en-US" dirty="0"/>
              <a:t>, </a:t>
            </a:r>
            <a:r>
              <a:rPr lang="en-US" dirty="0" err="1"/>
              <a:t>xây</a:t>
            </a:r>
            <a:r>
              <a:rPr lang="en-US" dirty="0"/>
              <a:t> </a:t>
            </a:r>
            <a:r>
              <a:rPr lang="en-US" dirty="0" err="1"/>
              <a:t>dựng</a:t>
            </a:r>
            <a:r>
              <a:rPr lang="en-US" dirty="0"/>
              <a:t> </a:t>
            </a:r>
            <a:r>
              <a:rPr lang="en-US" dirty="0" err="1"/>
              <a:t>lí</a:t>
            </a:r>
            <a:r>
              <a:rPr lang="en-US" dirty="0"/>
              <a:t> </a:t>
            </a:r>
            <a:r>
              <a:rPr lang="en-US" dirty="0" err="1"/>
              <a:t>lẽ</a:t>
            </a:r>
            <a:r>
              <a:rPr lang="en-US" dirty="0"/>
              <a:t>, </a:t>
            </a:r>
            <a:r>
              <a:rPr lang="en-US" dirty="0" err="1"/>
              <a:t>giải</a:t>
            </a:r>
            <a:r>
              <a:rPr lang="en-US" dirty="0"/>
              <a:t> </a:t>
            </a:r>
            <a:r>
              <a:rPr lang="en-US" dirty="0" err="1"/>
              <a:t>quyết</a:t>
            </a:r>
            <a:r>
              <a:rPr lang="en-US" dirty="0"/>
              <a:t> </a:t>
            </a:r>
            <a:r>
              <a:rPr lang="en-US" dirty="0" err="1"/>
              <a:t>vấn</a:t>
            </a:r>
            <a:r>
              <a:rPr lang="en-US" dirty="0"/>
              <a:t> </a:t>
            </a:r>
            <a:r>
              <a:rPr lang="en-US" dirty="0" err="1"/>
              <a:t>đề</a:t>
            </a:r>
            <a:r>
              <a:rPr lang="en-US" dirty="0"/>
              <a:t>, </a:t>
            </a:r>
            <a:r>
              <a:rPr lang="en-US" dirty="0" err="1"/>
              <a:t>suy</a:t>
            </a:r>
            <a:r>
              <a:rPr lang="en-US" dirty="0"/>
              <a:t> </a:t>
            </a:r>
            <a:r>
              <a:rPr lang="en-US" dirty="0" err="1"/>
              <a:t>nghĩ</a:t>
            </a:r>
            <a:r>
              <a:rPr lang="en-US" dirty="0"/>
              <a:t> </a:t>
            </a:r>
            <a:r>
              <a:rPr lang="en-US" dirty="0" err="1"/>
              <a:t>hệ</a:t>
            </a:r>
            <a:r>
              <a:rPr lang="en-US" dirty="0"/>
              <a:t> </a:t>
            </a:r>
            <a:r>
              <a:rPr lang="en-US" dirty="0" err="1"/>
              <a:t>thống</a:t>
            </a:r>
            <a:r>
              <a:rPr lang="en-US" dirty="0"/>
              <a:t>…</a:t>
            </a:r>
            <a:endParaRPr lang="en-US" sz="1400" dirty="0"/>
          </a:p>
        </p:txBody>
      </p:sp>
      <p:sp>
        <p:nvSpPr>
          <p:cNvPr id="155" name="Isosceles Triangle 154"/>
          <p:cNvSpPr/>
          <p:nvPr/>
        </p:nvSpPr>
        <p:spPr>
          <a:xfrm rot="5400000">
            <a:off x="1176131" y="4762781"/>
            <a:ext cx="236537" cy="125413"/>
          </a:xfrm>
          <a:prstGeom prst="triangl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58" name="Isosceles Triangle 157"/>
          <p:cNvSpPr/>
          <p:nvPr/>
        </p:nvSpPr>
        <p:spPr>
          <a:xfrm rot="5400000">
            <a:off x="5744570" y="3716536"/>
            <a:ext cx="236537" cy="125413"/>
          </a:xfrm>
          <a:prstGeom prst="triangl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59" name="Isosceles Triangle 158"/>
          <p:cNvSpPr/>
          <p:nvPr/>
        </p:nvSpPr>
        <p:spPr>
          <a:xfrm rot="5400000">
            <a:off x="5740603" y="5210074"/>
            <a:ext cx="236537" cy="125413"/>
          </a:xfrm>
          <a:prstGeom prst="triangl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61" name="Isosceles Triangle 160"/>
          <p:cNvSpPr/>
          <p:nvPr/>
        </p:nvSpPr>
        <p:spPr>
          <a:xfrm rot="5400000">
            <a:off x="5749529" y="6062160"/>
            <a:ext cx="236537" cy="125413"/>
          </a:xfrm>
          <a:prstGeom prst="triangl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grpSp>
        <p:nvGrpSpPr>
          <p:cNvPr id="55" name="Group 54"/>
          <p:cNvGrpSpPr/>
          <p:nvPr/>
        </p:nvGrpSpPr>
        <p:grpSpPr>
          <a:xfrm>
            <a:off x="228599" y="4038600"/>
            <a:ext cx="8697077" cy="1238426"/>
            <a:chOff x="152402" y="1522738"/>
            <a:chExt cx="4399550" cy="960111"/>
          </a:xfrm>
        </p:grpSpPr>
        <p:sp>
          <p:nvSpPr>
            <p:cNvPr id="56" name="Rectangle 2"/>
            <p:cNvSpPr/>
            <p:nvPr/>
          </p:nvSpPr>
          <p:spPr>
            <a:xfrm>
              <a:off x="1130300" y="1522740"/>
              <a:ext cx="3421652" cy="960109"/>
            </a:xfrm>
            <a:custGeom>
              <a:avLst/>
              <a:gdLst>
                <a:gd name="connsiteX0" fmla="*/ 0 w 1739900"/>
                <a:gd name="connsiteY0" fmla="*/ 0 h 1257301"/>
                <a:gd name="connsiteX1" fmla="*/ 1739900 w 1739900"/>
                <a:gd name="connsiteY1" fmla="*/ 0 h 1257301"/>
                <a:gd name="connsiteX2" fmla="*/ 1739900 w 1739900"/>
                <a:gd name="connsiteY2" fmla="*/ 1257301 h 1257301"/>
                <a:gd name="connsiteX3" fmla="*/ 0 w 1739900"/>
                <a:gd name="connsiteY3" fmla="*/ 1257301 h 1257301"/>
                <a:gd name="connsiteX4" fmla="*/ 0 w 1739900"/>
                <a:gd name="connsiteY4"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2343162"/>
                <a:gd name="connsiteY0" fmla="*/ 0 h 1257301"/>
                <a:gd name="connsiteX1" fmla="*/ 1739900 w 2343162"/>
                <a:gd name="connsiteY1" fmla="*/ 0 h 1257301"/>
                <a:gd name="connsiteX2" fmla="*/ 2343150 w 2343162"/>
                <a:gd name="connsiteY2" fmla="*/ 622301 h 1257301"/>
                <a:gd name="connsiteX3" fmla="*/ 1739900 w 2343162"/>
                <a:gd name="connsiteY3" fmla="*/ 1257301 h 1257301"/>
                <a:gd name="connsiteX4" fmla="*/ 0 w 2343162"/>
                <a:gd name="connsiteY4" fmla="*/ 1257301 h 1257301"/>
                <a:gd name="connsiteX5" fmla="*/ 0 w 2343162"/>
                <a:gd name="connsiteY5" fmla="*/ 0 h 1257301"/>
                <a:gd name="connsiteX0" fmla="*/ 0 w 2343155"/>
                <a:gd name="connsiteY0" fmla="*/ 0 h 1257301"/>
                <a:gd name="connsiteX1" fmla="*/ 1739900 w 2343155"/>
                <a:gd name="connsiteY1" fmla="*/ 0 h 1257301"/>
                <a:gd name="connsiteX2" fmla="*/ 2343150 w 2343155"/>
                <a:gd name="connsiteY2" fmla="*/ 622301 h 1257301"/>
                <a:gd name="connsiteX3" fmla="*/ 1739900 w 2343155"/>
                <a:gd name="connsiteY3" fmla="*/ 1257301 h 1257301"/>
                <a:gd name="connsiteX4" fmla="*/ 0 w 2343155"/>
                <a:gd name="connsiteY4" fmla="*/ 1257301 h 1257301"/>
                <a:gd name="connsiteX5" fmla="*/ 0 w 2343155"/>
                <a:gd name="connsiteY5" fmla="*/ 0 h 1257301"/>
                <a:gd name="connsiteX0" fmla="*/ 0 w 2343155"/>
                <a:gd name="connsiteY0" fmla="*/ 0 h 1257301"/>
                <a:gd name="connsiteX1" fmla="*/ 1739900 w 2343155"/>
                <a:gd name="connsiteY1" fmla="*/ 0 h 1257301"/>
                <a:gd name="connsiteX2" fmla="*/ 2343150 w 2343155"/>
                <a:gd name="connsiteY2" fmla="*/ 622301 h 1257301"/>
                <a:gd name="connsiteX3" fmla="*/ 1739900 w 2343155"/>
                <a:gd name="connsiteY3" fmla="*/ 1257301 h 1257301"/>
                <a:gd name="connsiteX4" fmla="*/ 0 w 2343155"/>
                <a:gd name="connsiteY4" fmla="*/ 1257301 h 1257301"/>
                <a:gd name="connsiteX5" fmla="*/ 0 w 2343155"/>
                <a:gd name="connsiteY5" fmla="*/ 0 h 1257301"/>
                <a:gd name="connsiteX0" fmla="*/ 0 w 2343150"/>
                <a:gd name="connsiteY0" fmla="*/ 0 h 1257301"/>
                <a:gd name="connsiteX1" fmla="*/ 1739900 w 2343150"/>
                <a:gd name="connsiteY1" fmla="*/ 0 h 1257301"/>
                <a:gd name="connsiteX2" fmla="*/ 2343150 w 2343150"/>
                <a:gd name="connsiteY2" fmla="*/ 622301 h 1257301"/>
                <a:gd name="connsiteX3" fmla="*/ 1739900 w 2343150"/>
                <a:gd name="connsiteY3" fmla="*/ 1257301 h 1257301"/>
                <a:gd name="connsiteX4" fmla="*/ 0 w 2343150"/>
                <a:gd name="connsiteY4" fmla="*/ 1257301 h 1257301"/>
                <a:gd name="connsiteX5" fmla="*/ 0 w 234315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49349" h="1257301">
                  <a:moveTo>
                    <a:pt x="0" y="0"/>
                  </a:moveTo>
                  <a:lnTo>
                    <a:pt x="1739900" y="0"/>
                  </a:lnTo>
                  <a:cubicBezTo>
                    <a:pt x="2097919" y="736600"/>
                    <a:pt x="1710758" y="-66675"/>
                    <a:pt x="2049349" y="635001"/>
                  </a:cubicBezTo>
                  <a:cubicBezTo>
                    <a:pt x="1687248" y="1352551"/>
                    <a:pt x="2110278" y="514351"/>
                    <a:pt x="1739900" y="1257301"/>
                  </a:cubicBezTo>
                  <a:lnTo>
                    <a:pt x="0" y="1257301"/>
                  </a:lnTo>
                  <a:lnTo>
                    <a:pt x="0" y="0"/>
                  </a:lnTo>
                  <a:close/>
                </a:path>
              </a:pathLst>
            </a:custGeom>
            <a:solidFill>
              <a:schemeClr val="bg1"/>
            </a:solidFill>
            <a:ln w="3175">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7" name="Round Same Side Corner Rectangle 1"/>
            <p:cNvSpPr/>
            <p:nvPr/>
          </p:nvSpPr>
          <p:spPr>
            <a:xfrm rot="16200000">
              <a:off x="288162" y="1386978"/>
              <a:ext cx="960109" cy="1231630"/>
            </a:xfrm>
            <a:custGeom>
              <a:avLst/>
              <a:gdLst>
                <a:gd name="connsiteX0" fmla="*/ 330205 w 1257300"/>
                <a:gd name="connsiteY0" fmla="*/ 0 h 1416050"/>
                <a:gd name="connsiteX1" fmla="*/ 927095 w 1257300"/>
                <a:gd name="connsiteY1" fmla="*/ 0 h 1416050"/>
                <a:gd name="connsiteX2" fmla="*/ 1257300 w 1257300"/>
                <a:gd name="connsiteY2" fmla="*/ 330205 h 1416050"/>
                <a:gd name="connsiteX3" fmla="*/ 1257300 w 1257300"/>
                <a:gd name="connsiteY3" fmla="*/ 1416050 h 1416050"/>
                <a:gd name="connsiteX4" fmla="*/ 1257300 w 1257300"/>
                <a:gd name="connsiteY4" fmla="*/ 1416050 h 1416050"/>
                <a:gd name="connsiteX5" fmla="*/ 0 w 1257300"/>
                <a:gd name="connsiteY5" fmla="*/ 1416050 h 1416050"/>
                <a:gd name="connsiteX6" fmla="*/ 0 w 1257300"/>
                <a:gd name="connsiteY6" fmla="*/ 1416050 h 1416050"/>
                <a:gd name="connsiteX7" fmla="*/ 0 w 1257300"/>
                <a:gd name="connsiteY7" fmla="*/ 330205 h 1416050"/>
                <a:gd name="connsiteX8" fmla="*/ 330205 w 1257300"/>
                <a:gd name="connsiteY8" fmla="*/ 0 h 1416050"/>
                <a:gd name="connsiteX0" fmla="*/ 330205 w 1257300"/>
                <a:gd name="connsiteY0" fmla="*/ 0 h 1416050"/>
                <a:gd name="connsiteX1" fmla="*/ 927095 w 1257300"/>
                <a:gd name="connsiteY1" fmla="*/ 0 h 1416050"/>
                <a:gd name="connsiteX2" fmla="*/ 1257300 w 1257300"/>
                <a:gd name="connsiteY2" fmla="*/ 330205 h 1416050"/>
                <a:gd name="connsiteX3" fmla="*/ 1257300 w 1257300"/>
                <a:gd name="connsiteY3" fmla="*/ 1416050 h 1416050"/>
                <a:gd name="connsiteX4" fmla="*/ 1257300 w 1257300"/>
                <a:gd name="connsiteY4" fmla="*/ 1416050 h 1416050"/>
                <a:gd name="connsiteX5" fmla="*/ 590550 w 1257300"/>
                <a:gd name="connsiteY5" fmla="*/ 1416050 h 1416050"/>
                <a:gd name="connsiteX6" fmla="*/ 0 w 1257300"/>
                <a:gd name="connsiteY6" fmla="*/ 1416050 h 1416050"/>
                <a:gd name="connsiteX7" fmla="*/ 0 w 1257300"/>
                <a:gd name="connsiteY7" fmla="*/ 1416050 h 1416050"/>
                <a:gd name="connsiteX8" fmla="*/ 0 w 1257300"/>
                <a:gd name="connsiteY8" fmla="*/ 330205 h 1416050"/>
                <a:gd name="connsiteX9" fmla="*/ 330205 w 1257300"/>
                <a:gd name="connsiteY9" fmla="*/ 0 h 1416050"/>
                <a:gd name="connsiteX0" fmla="*/ 330205 w 1257300"/>
                <a:gd name="connsiteY0" fmla="*/ 0 h 2038350"/>
                <a:gd name="connsiteX1" fmla="*/ 927095 w 1257300"/>
                <a:gd name="connsiteY1" fmla="*/ 0 h 2038350"/>
                <a:gd name="connsiteX2" fmla="*/ 1257300 w 1257300"/>
                <a:gd name="connsiteY2" fmla="*/ 330205 h 2038350"/>
                <a:gd name="connsiteX3" fmla="*/ 1257300 w 1257300"/>
                <a:gd name="connsiteY3" fmla="*/ 1416050 h 2038350"/>
                <a:gd name="connsiteX4" fmla="*/ 1257300 w 1257300"/>
                <a:gd name="connsiteY4" fmla="*/ 1416050 h 2038350"/>
                <a:gd name="connsiteX5" fmla="*/ 628650 w 1257300"/>
                <a:gd name="connsiteY5" fmla="*/ 2038350 h 2038350"/>
                <a:gd name="connsiteX6" fmla="*/ 0 w 1257300"/>
                <a:gd name="connsiteY6" fmla="*/ 1416050 h 2038350"/>
                <a:gd name="connsiteX7" fmla="*/ 0 w 1257300"/>
                <a:gd name="connsiteY7" fmla="*/ 1416050 h 2038350"/>
                <a:gd name="connsiteX8" fmla="*/ 0 w 1257300"/>
                <a:gd name="connsiteY8" fmla="*/ 330205 h 2038350"/>
                <a:gd name="connsiteX9" fmla="*/ 330205 w 1257300"/>
                <a:gd name="connsiteY9" fmla="*/ 0 h 2038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57300" h="2038350">
                  <a:moveTo>
                    <a:pt x="330205" y="0"/>
                  </a:moveTo>
                  <a:lnTo>
                    <a:pt x="927095" y="0"/>
                  </a:lnTo>
                  <a:cubicBezTo>
                    <a:pt x="1109462" y="0"/>
                    <a:pt x="1257300" y="147838"/>
                    <a:pt x="1257300" y="330205"/>
                  </a:cubicBezTo>
                  <a:lnTo>
                    <a:pt x="1257300" y="1416050"/>
                  </a:lnTo>
                  <a:lnTo>
                    <a:pt x="1257300" y="1416050"/>
                  </a:lnTo>
                  <a:lnTo>
                    <a:pt x="628650" y="2038350"/>
                  </a:lnTo>
                  <a:lnTo>
                    <a:pt x="0" y="1416050"/>
                  </a:lnTo>
                  <a:lnTo>
                    <a:pt x="0" y="1416050"/>
                  </a:lnTo>
                  <a:lnTo>
                    <a:pt x="0" y="330205"/>
                  </a:lnTo>
                  <a:cubicBezTo>
                    <a:pt x="0" y="147838"/>
                    <a:pt x="147838" y="0"/>
                    <a:pt x="330205" y="0"/>
                  </a:cubicBezTo>
                  <a:close/>
                </a:path>
              </a:pathLst>
            </a:custGeom>
            <a:ln/>
          </p:spPr>
          <p:style>
            <a:lnRef idx="1">
              <a:schemeClr val="accent5"/>
            </a:lnRef>
            <a:fillRef idx="2">
              <a:schemeClr val="accent5"/>
            </a:fillRef>
            <a:effectRef idx="1">
              <a:schemeClr val="accent5"/>
            </a:effectRef>
            <a:fontRef idx="minor">
              <a:schemeClr val="dk1"/>
            </a:fontRef>
          </p:style>
          <p:txBody>
            <a:bodyPr anchor="ctr"/>
            <a:lstStyle/>
            <a:p>
              <a:pPr algn="ctr" eaLnBrk="1" hangingPunct="1">
                <a:defRPr/>
              </a:pPr>
              <a:endParaRPr lang="en-US"/>
            </a:p>
          </p:txBody>
        </p:sp>
      </p:grpSp>
      <p:sp>
        <p:nvSpPr>
          <p:cNvPr id="58" name="Rectangle 46"/>
          <p:cNvSpPr>
            <a:spLocks noChangeArrowheads="1"/>
          </p:cNvSpPr>
          <p:nvPr/>
        </p:nvSpPr>
        <p:spPr bwMode="auto">
          <a:xfrm>
            <a:off x="685800" y="4177100"/>
            <a:ext cx="73152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lvl="1"/>
            <a:r>
              <a:rPr lang="en-US" b="1" u="sng" dirty="0" err="1">
                <a:solidFill>
                  <a:srgbClr val="0000CC"/>
                </a:solidFill>
              </a:rPr>
              <a:t>Giao</a:t>
            </a:r>
            <a:r>
              <a:rPr lang="en-US" b="1" u="sng" dirty="0">
                <a:solidFill>
                  <a:srgbClr val="0000CC"/>
                </a:solidFill>
              </a:rPr>
              <a:t> </a:t>
            </a:r>
            <a:r>
              <a:rPr lang="en-US" b="1" u="sng" dirty="0" err="1">
                <a:solidFill>
                  <a:srgbClr val="0000CC"/>
                </a:solidFill>
              </a:rPr>
              <a:t>tiếp</a:t>
            </a:r>
            <a:r>
              <a:rPr lang="en-US" b="1" u="sng" dirty="0">
                <a:solidFill>
                  <a:srgbClr val="0000CC"/>
                </a:solidFill>
              </a:rPr>
              <a:t>: </a:t>
            </a:r>
            <a:r>
              <a:rPr lang="en-US" dirty="0" err="1"/>
              <a:t>Lắng</a:t>
            </a:r>
            <a:r>
              <a:rPr lang="en-US" dirty="0"/>
              <a:t> </a:t>
            </a:r>
            <a:r>
              <a:rPr lang="en-US" dirty="0" err="1"/>
              <a:t>nghe</a:t>
            </a:r>
            <a:r>
              <a:rPr lang="en-US" dirty="0"/>
              <a:t>, </a:t>
            </a:r>
            <a:r>
              <a:rPr lang="en-US" dirty="0" err="1"/>
              <a:t>diễn</a:t>
            </a:r>
            <a:r>
              <a:rPr lang="en-US" dirty="0"/>
              <a:t> </a:t>
            </a:r>
            <a:r>
              <a:rPr lang="en-US" dirty="0" err="1"/>
              <a:t>thuyết</a:t>
            </a:r>
            <a:r>
              <a:rPr lang="en-US" dirty="0"/>
              <a:t>, </a:t>
            </a:r>
            <a:r>
              <a:rPr lang="en-US" dirty="0" err="1"/>
              <a:t>thảo</a:t>
            </a:r>
            <a:r>
              <a:rPr lang="en-US" dirty="0"/>
              <a:t> </a:t>
            </a:r>
            <a:r>
              <a:rPr lang="en-US" dirty="0" err="1"/>
              <a:t>luận</a:t>
            </a:r>
            <a:r>
              <a:rPr lang="en-US" dirty="0"/>
              <a:t>, </a:t>
            </a:r>
            <a:r>
              <a:rPr lang="en-US" dirty="0" err="1"/>
              <a:t>hội</a:t>
            </a:r>
            <a:r>
              <a:rPr lang="en-US" dirty="0"/>
              <a:t> </a:t>
            </a:r>
            <a:r>
              <a:rPr lang="en-US" dirty="0" err="1"/>
              <a:t>thoại</a:t>
            </a:r>
            <a:r>
              <a:rPr lang="en-US" dirty="0"/>
              <a:t>, </a:t>
            </a:r>
            <a:r>
              <a:rPr lang="en-US" dirty="0" err="1"/>
              <a:t>sử</a:t>
            </a:r>
            <a:r>
              <a:rPr lang="en-US" dirty="0"/>
              <a:t> </a:t>
            </a:r>
            <a:r>
              <a:rPr lang="en-US" dirty="0" err="1"/>
              <a:t>dụng</a:t>
            </a:r>
            <a:r>
              <a:rPr lang="en-US" dirty="0"/>
              <a:t> </a:t>
            </a:r>
            <a:r>
              <a:rPr lang="en-US" dirty="0" err="1"/>
              <a:t>công</a:t>
            </a:r>
            <a:r>
              <a:rPr lang="en-US" dirty="0"/>
              <a:t> </a:t>
            </a:r>
            <a:r>
              <a:rPr lang="en-US" dirty="0" err="1"/>
              <a:t>nghệ</a:t>
            </a:r>
            <a:r>
              <a:rPr lang="en-US" dirty="0"/>
              <a:t> </a:t>
            </a:r>
            <a:r>
              <a:rPr lang="en-US" dirty="0" err="1"/>
              <a:t>số</a:t>
            </a:r>
            <a:r>
              <a:rPr lang="en-US" dirty="0"/>
              <a:t>, </a:t>
            </a:r>
            <a:r>
              <a:rPr lang="en-US" dirty="0" err="1"/>
              <a:t>giao</a:t>
            </a:r>
            <a:r>
              <a:rPr lang="en-US" dirty="0"/>
              <a:t> </a:t>
            </a:r>
            <a:r>
              <a:rPr lang="en-US" dirty="0" err="1"/>
              <a:t>tiếp</a:t>
            </a:r>
            <a:r>
              <a:rPr lang="en-US" dirty="0"/>
              <a:t> </a:t>
            </a:r>
            <a:r>
              <a:rPr lang="en-US" dirty="0" err="1"/>
              <a:t>trong</a:t>
            </a:r>
            <a:r>
              <a:rPr lang="en-US" dirty="0"/>
              <a:t> </a:t>
            </a:r>
            <a:r>
              <a:rPr lang="en-US" dirty="0" err="1"/>
              <a:t>những</a:t>
            </a:r>
            <a:r>
              <a:rPr lang="en-US" dirty="0"/>
              <a:t> </a:t>
            </a:r>
            <a:r>
              <a:rPr lang="en-US" dirty="0" err="1"/>
              <a:t>tình</a:t>
            </a:r>
            <a:r>
              <a:rPr lang="en-US" dirty="0"/>
              <a:t> </a:t>
            </a:r>
            <a:r>
              <a:rPr lang="en-US" dirty="0" err="1"/>
              <a:t>huống</a:t>
            </a:r>
            <a:r>
              <a:rPr lang="en-US" dirty="0"/>
              <a:t>, </a:t>
            </a:r>
            <a:r>
              <a:rPr lang="en-US" dirty="0" err="1"/>
              <a:t>hoàn</a:t>
            </a:r>
            <a:r>
              <a:rPr lang="en-US" dirty="0"/>
              <a:t> </a:t>
            </a:r>
            <a:r>
              <a:rPr lang="en-US" dirty="0" err="1"/>
              <a:t>cảnh</a:t>
            </a:r>
            <a:r>
              <a:rPr lang="en-US" dirty="0"/>
              <a:t> </a:t>
            </a:r>
            <a:r>
              <a:rPr lang="en-US" dirty="0" err="1"/>
              <a:t>khác</a:t>
            </a:r>
            <a:r>
              <a:rPr lang="en-US" dirty="0"/>
              <a:t> </a:t>
            </a:r>
            <a:r>
              <a:rPr lang="en-US" dirty="0" err="1"/>
              <a:t>nhau</a:t>
            </a:r>
            <a:r>
              <a:rPr lang="en-US" dirty="0"/>
              <a:t>.</a:t>
            </a:r>
            <a:endParaRPr lang="en-US" sz="1400" dirty="0"/>
          </a:p>
        </p:txBody>
      </p:sp>
      <p:sp>
        <p:nvSpPr>
          <p:cNvPr id="63" name="TextBox 28671"/>
          <p:cNvSpPr txBox="1">
            <a:spLocks noChangeArrowheads="1"/>
          </p:cNvSpPr>
          <p:nvPr/>
        </p:nvSpPr>
        <p:spPr bwMode="auto">
          <a:xfrm>
            <a:off x="381000" y="4419600"/>
            <a:ext cx="6126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400" dirty="0" smtClean="0">
                <a:solidFill>
                  <a:srgbClr val="FF0000"/>
                </a:solidFill>
              </a:rPr>
              <a:t>1.3</a:t>
            </a:r>
            <a:endParaRPr lang="en-US" sz="2400" dirty="0">
              <a:solidFill>
                <a:srgbClr val="FF0000"/>
              </a:solidFill>
            </a:endParaRPr>
          </a:p>
        </p:txBody>
      </p:sp>
      <p:pic>
        <p:nvPicPr>
          <p:cNvPr id="34" name="Picture 33"/>
          <p:cNvPicPr/>
          <p:nvPr/>
        </p:nvPicPr>
        <p:blipFill>
          <a:blip r:embed="rId2"/>
          <a:stretch>
            <a:fillRect/>
          </a:stretch>
        </p:blipFill>
        <p:spPr>
          <a:xfrm>
            <a:off x="225129" y="69275"/>
            <a:ext cx="1295400" cy="1143000"/>
          </a:xfrm>
          <a:prstGeom prst="rect">
            <a:avLst/>
          </a:prstGeom>
        </p:spPr>
      </p:pic>
    </p:spTree>
    <p:extLst>
      <p:ext uri="{BB962C8B-B14F-4D97-AF65-F5344CB8AC3E}">
        <p14:creationId xmlns:p14="http://schemas.microsoft.com/office/powerpoint/2010/main" val="33612320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32" fill="hold" grpId="0" nodeType="withEffect">
                                  <p:stCondLst>
                                    <p:cond delay="0"/>
                                  </p:stCondLst>
                                  <p:childTnLst>
                                    <p:set>
                                      <p:cBhvr>
                                        <p:cTn id="6" dur="1" fill="hold">
                                          <p:stCondLst>
                                            <p:cond delay="0"/>
                                          </p:stCondLst>
                                        </p:cTn>
                                        <p:tgtEl>
                                          <p:spTgt spid="62"/>
                                        </p:tgtEl>
                                        <p:attrNameLst>
                                          <p:attrName>style.visibility</p:attrName>
                                        </p:attrNameLst>
                                      </p:cBhvr>
                                      <p:to>
                                        <p:strVal val="visible"/>
                                      </p:to>
                                    </p:set>
                                    <p:animEffect transition="in" filter="circle(out)">
                                      <p:cBhvr>
                                        <p:cTn id="7" dur="500"/>
                                        <p:tgtEl>
                                          <p:spTgt spid="6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89"/>
                                        </p:tgtEl>
                                        <p:attrNameLst>
                                          <p:attrName>style.visibility</p:attrName>
                                        </p:attrNameLst>
                                      </p:cBhvr>
                                      <p:to>
                                        <p:strVal val="visible"/>
                                      </p:to>
                                    </p:set>
                                    <p:animEffect transition="in" filter="wipe(left)">
                                      <p:cBhvr>
                                        <p:cTn id="11" dur="500"/>
                                        <p:tgtEl>
                                          <p:spTgt spid="89"/>
                                        </p:tgtEl>
                                      </p:cBhvr>
                                    </p:animEffect>
                                  </p:childTnLst>
                                </p:cTn>
                              </p:par>
                              <p:par>
                                <p:cTn id="12" presetID="22" presetClass="entr" presetSubtype="8" fill="hold" grpId="0" nodeType="withEffect">
                                  <p:stCondLst>
                                    <p:cond delay="0"/>
                                  </p:stCondLst>
                                  <p:childTnLst>
                                    <p:set>
                                      <p:cBhvr>
                                        <p:cTn id="13" dur="1" fill="hold">
                                          <p:stCondLst>
                                            <p:cond delay="0"/>
                                          </p:stCondLst>
                                        </p:cTn>
                                        <p:tgtEl>
                                          <p:spTgt spid="96"/>
                                        </p:tgtEl>
                                        <p:attrNameLst>
                                          <p:attrName>style.visibility</p:attrName>
                                        </p:attrNameLst>
                                      </p:cBhvr>
                                      <p:to>
                                        <p:strVal val="visible"/>
                                      </p:to>
                                    </p:set>
                                    <p:animEffect transition="in" filter="wipe(left)">
                                      <p:cBhvr>
                                        <p:cTn id="14" dur="500"/>
                                        <p:tgtEl>
                                          <p:spTgt spid="96"/>
                                        </p:tgtEl>
                                      </p:cBhvr>
                                    </p:animEffect>
                                  </p:childTnLst>
                                </p:cTn>
                              </p:par>
                              <p:par>
                                <p:cTn id="15" presetID="22" presetClass="entr" presetSubtype="8" fill="hold" grpId="0" nodeType="withEffect">
                                  <p:stCondLst>
                                    <p:cond delay="0"/>
                                  </p:stCondLst>
                                  <p:childTnLst>
                                    <p:set>
                                      <p:cBhvr>
                                        <p:cTn id="16" dur="1" fill="hold">
                                          <p:stCondLst>
                                            <p:cond delay="0"/>
                                          </p:stCondLst>
                                        </p:cTn>
                                        <p:tgtEl>
                                          <p:spTgt spid="52"/>
                                        </p:tgtEl>
                                        <p:attrNameLst>
                                          <p:attrName>style.visibility</p:attrName>
                                        </p:attrNameLst>
                                      </p:cBhvr>
                                      <p:to>
                                        <p:strVal val="visible"/>
                                      </p:to>
                                    </p:set>
                                    <p:animEffect transition="in" filter="wipe(left)">
                                      <p:cBhvr>
                                        <p:cTn id="17" dur="500"/>
                                        <p:tgtEl>
                                          <p:spTgt spid="52"/>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76"/>
                                        </p:tgtEl>
                                        <p:attrNameLst>
                                          <p:attrName>style.visibility</p:attrName>
                                        </p:attrNameLst>
                                      </p:cBhvr>
                                      <p:to>
                                        <p:strVal val="visible"/>
                                      </p:to>
                                    </p:set>
                                    <p:animEffect transition="in" filter="wipe(left)">
                                      <p:cBhvr>
                                        <p:cTn id="20" dur="500"/>
                                        <p:tgtEl>
                                          <p:spTgt spid="76"/>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77"/>
                                        </p:tgtEl>
                                        <p:attrNameLst>
                                          <p:attrName>style.visibility</p:attrName>
                                        </p:attrNameLst>
                                      </p:cBhvr>
                                      <p:to>
                                        <p:strVal val="visible"/>
                                      </p:to>
                                    </p:set>
                                    <p:animEffect transition="in" filter="wipe(left)">
                                      <p:cBhvr>
                                        <p:cTn id="23" dur="500"/>
                                        <p:tgtEl>
                                          <p:spTgt spid="77"/>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81"/>
                                        </p:tgtEl>
                                        <p:attrNameLst>
                                          <p:attrName>style.visibility</p:attrName>
                                        </p:attrNameLst>
                                      </p:cBhvr>
                                      <p:to>
                                        <p:strVal val="visible"/>
                                      </p:to>
                                    </p:set>
                                    <p:animEffect transition="in" filter="wipe(left)">
                                      <p:cBhvr>
                                        <p:cTn id="26" dur="500"/>
                                        <p:tgtEl>
                                          <p:spTgt spid="81"/>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82"/>
                                        </p:tgtEl>
                                        <p:attrNameLst>
                                          <p:attrName>style.visibility</p:attrName>
                                        </p:attrNameLst>
                                      </p:cBhvr>
                                      <p:to>
                                        <p:strVal val="visible"/>
                                      </p:to>
                                    </p:set>
                                    <p:animEffect transition="in" filter="wipe(left)">
                                      <p:cBhvr>
                                        <p:cTn id="29" dur="500"/>
                                        <p:tgtEl>
                                          <p:spTgt spid="82"/>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138"/>
                                        </p:tgtEl>
                                        <p:attrNameLst>
                                          <p:attrName>style.visibility</p:attrName>
                                        </p:attrNameLst>
                                      </p:cBhvr>
                                      <p:to>
                                        <p:strVal val="visible"/>
                                      </p:to>
                                    </p:set>
                                    <p:animEffect transition="in" filter="wipe(left)">
                                      <p:cBhvr>
                                        <p:cTn id="32" dur="500"/>
                                        <p:tgtEl>
                                          <p:spTgt spid="138"/>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142"/>
                                        </p:tgtEl>
                                        <p:attrNameLst>
                                          <p:attrName>style.visibility</p:attrName>
                                        </p:attrNameLst>
                                      </p:cBhvr>
                                      <p:to>
                                        <p:strVal val="visible"/>
                                      </p:to>
                                    </p:set>
                                    <p:animEffect transition="in" filter="wipe(left)">
                                      <p:cBhvr>
                                        <p:cTn id="35" dur="500"/>
                                        <p:tgtEl>
                                          <p:spTgt spid="142"/>
                                        </p:tgtEl>
                                      </p:cBhvr>
                                    </p:animEffect>
                                  </p:childTnLst>
                                </p:cTn>
                              </p:par>
                              <p:par>
                                <p:cTn id="36" presetID="22" presetClass="entr" presetSubtype="8" fill="hold" grpId="0" nodeType="withEffect">
                                  <p:stCondLst>
                                    <p:cond delay="0"/>
                                  </p:stCondLst>
                                  <p:childTnLst>
                                    <p:set>
                                      <p:cBhvr>
                                        <p:cTn id="37" dur="1" fill="hold">
                                          <p:stCondLst>
                                            <p:cond delay="0"/>
                                          </p:stCondLst>
                                        </p:cTn>
                                        <p:tgtEl>
                                          <p:spTgt spid="143"/>
                                        </p:tgtEl>
                                        <p:attrNameLst>
                                          <p:attrName>style.visibility</p:attrName>
                                        </p:attrNameLst>
                                      </p:cBhvr>
                                      <p:to>
                                        <p:strVal val="visible"/>
                                      </p:to>
                                    </p:set>
                                    <p:animEffect transition="in" filter="wipe(left)">
                                      <p:cBhvr>
                                        <p:cTn id="38" dur="500"/>
                                        <p:tgtEl>
                                          <p:spTgt spid="143"/>
                                        </p:tgtEl>
                                      </p:cBhvr>
                                    </p:animEffect>
                                  </p:childTnLst>
                                </p:cTn>
                              </p:par>
                              <p:par>
                                <p:cTn id="39" presetID="22" presetClass="entr" presetSubtype="8" fill="hold" grpId="0" nodeType="withEffect">
                                  <p:stCondLst>
                                    <p:cond delay="0"/>
                                  </p:stCondLst>
                                  <p:childTnLst>
                                    <p:set>
                                      <p:cBhvr>
                                        <p:cTn id="40" dur="1" fill="hold">
                                          <p:stCondLst>
                                            <p:cond delay="0"/>
                                          </p:stCondLst>
                                        </p:cTn>
                                        <p:tgtEl>
                                          <p:spTgt spid="150"/>
                                        </p:tgtEl>
                                        <p:attrNameLst>
                                          <p:attrName>style.visibility</p:attrName>
                                        </p:attrNameLst>
                                      </p:cBhvr>
                                      <p:to>
                                        <p:strVal val="visible"/>
                                      </p:to>
                                    </p:set>
                                    <p:animEffect transition="in" filter="wipe(left)">
                                      <p:cBhvr>
                                        <p:cTn id="41" dur="500"/>
                                        <p:tgtEl>
                                          <p:spTgt spid="150"/>
                                        </p:tgtEl>
                                      </p:cBhvr>
                                    </p:animEffect>
                                  </p:childTnLst>
                                </p:cTn>
                              </p:par>
                              <p:par>
                                <p:cTn id="42" presetID="22" presetClass="entr" presetSubtype="8" fill="hold" grpId="0" nodeType="withEffect">
                                  <p:stCondLst>
                                    <p:cond delay="0"/>
                                  </p:stCondLst>
                                  <p:childTnLst>
                                    <p:set>
                                      <p:cBhvr>
                                        <p:cTn id="43" dur="1" fill="hold">
                                          <p:stCondLst>
                                            <p:cond delay="0"/>
                                          </p:stCondLst>
                                        </p:cTn>
                                        <p:tgtEl>
                                          <p:spTgt spid="155"/>
                                        </p:tgtEl>
                                        <p:attrNameLst>
                                          <p:attrName>style.visibility</p:attrName>
                                        </p:attrNameLst>
                                      </p:cBhvr>
                                      <p:to>
                                        <p:strVal val="visible"/>
                                      </p:to>
                                    </p:set>
                                    <p:animEffect transition="in" filter="wipe(left)">
                                      <p:cBhvr>
                                        <p:cTn id="44" dur="500"/>
                                        <p:tgtEl>
                                          <p:spTgt spid="155"/>
                                        </p:tgtEl>
                                      </p:cBhvr>
                                    </p:animEffect>
                                  </p:childTnLst>
                                </p:cTn>
                              </p:par>
                              <p:par>
                                <p:cTn id="45" presetID="22" presetClass="entr" presetSubtype="8" fill="hold" grpId="0" nodeType="withEffect">
                                  <p:stCondLst>
                                    <p:cond delay="0"/>
                                  </p:stCondLst>
                                  <p:childTnLst>
                                    <p:set>
                                      <p:cBhvr>
                                        <p:cTn id="46" dur="1" fill="hold">
                                          <p:stCondLst>
                                            <p:cond delay="0"/>
                                          </p:stCondLst>
                                        </p:cTn>
                                        <p:tgtEl>
                                          <p:spTgt spid="158"/>
                                        </p:tgtEl>
                                        <p:attrNameLst>
                                          <p:attrName>style.visibility</p:attrName>
                                        </p:attrNameLst>
                                      </p:cBhvr>
                                      <p:to>
                                        <p:strVal val="visible"/>
                                      </p:to>
                                    </p:set>
                                    <p:animEffect transition="in" filter="wipe(left)">
                                      <p:cBhvr>
                                        <p:cTn id="47" dur="500"/>
                                        <p:tgtEl>
                                          <p:spTgt spid="158"/>
                                        </p:tgtEl>
                                      </p:cBhvr>
                                    </p:animEffect>
                                  </p:childTnLst>
                                </p:cTn>
                              </p:par>
                              <p:par>
                                <p:cTn id="48" presetID="22" presetClass="entr" presetSubtype="8" fill="hold" grpId="0" nodeType="withEffect">
                                  <p:stCondLst>
                                    <p:cond delay="0"/>
                                  </p:stCondLst>
                                  <p:childTnLst>
                                    <p:set>
                                      <p:cBhvr>
                                        <p:cTn id="49" dur="1" fill="hold">
                                          <p:stCondLst>
                                            <p:cond delay="0"/>
                                          </p:stCondLst>
                                        </p:cTn>
                                        <p:tgtEl>
                                          <p:spTgt spid="159"/>
                                        </p:tgtEl>
                                        <p:attrNameLst>
                                          <p:attrName>style.visibility</p:attrName>
                                        </p:attrNameLst>
                                      </p:cBhvr>
                                      <p:to>
                                        <p:strVal val="visible"/>
                                      </p:to>
                                    </p:set>
                                    <p:animEffect transition="in" filter="wipe(left)">
                                      <p:cBhvr>
                                        <p:cTn id="50" dur="500"/>
                                        <p:tgtEl>
                                          <p:spTgt spid="159"/>
                                        </p:tgtEl>
                                      </p:cBhvr>
                                    </p:animEffect>
                                  </p:childTnLst>
                                </p:cTn>
                              </p:par>
                              <p:par>
                                <p:cTn id="51" presetID="22" presetClass="entr" presetSubtype="8" fill="hold" grpId="0" nodeType="withEffect">
                                  <p:stCondLst>
                                    <p:cond delay="0"/>
                                  </p:stCondLst>
                                  <p:childTnLst>
                                    <p:set>
                                      <p:cBhvr>
                                        <p:cTn id="52" dur="1" fill="hold">
                                          <p:stCondLst>
                                            <p:cond delay="0"/>
                                          </p:stCondLst>
                                        </p:cTn>
                                        <p:tgtEl>
                                          <p:spTgt spid="161"/>
                                        </p:tgtEl>
                                        <p:attrNameLst>
                                          <p:attrName>style.visibility</p:attrName>
                                        </p:attrNameLst>
                                      </p:cBhvr>
                                      <p:to>
                                        <p:strVal val="visible"/>
                                      </p:to>
                                    </p:set>
                                    <p:animEffect transition="in" filter="wipe(left)">
                                      <p:cBhvr>
                                        <p:cTn id="53" dur="500"/>
                                        <p:tgtEl>
                                          <p:spTgt spid="161"/>
                                        </p:tgtEl>
                                      </p:cBhvr>
                                    </p:animEffect>
                                  </p:childTnLst>
                                </p:cTn>
                              </p:par>
                              <p:par>
                                <p:cTn id="54" presetID="22" presetClass="entr" presetSubtype="2" fill="hold" nodeType="withEffect">
                                  <p:stCondLst>
                                    <p:cond delay="0"/>
                                  </p:stCondLst>
                                  <p:childTnLst>
                                    <p:set>
                                      <p:cBhvr>
                                        <p:cTn id="55" dur="1" fill="hold">
                                          <p:stCondLst>
                                            <p:cond delay="0"/>
                                          </p:stCondLst>
                                        </p:cTn>
                                        <p:tgtEl>
                                          <p:spTgt spid="2"/>
                                        </p:tgtEl>
                                        <p:attrNameLst>
                                          <p:attrName>style.visibility</p:attrName>
                                        </p:attrNameLst>
                                      </p:cBhvr>
                                      <p:to>
                                        <p:strVal val="visible"/>
                                      </p:to>
                                    </p:set>
                                    <p:animEffect transition="in" filter="wipe(right)">
                                      <p:cBhvr>
                                        <p:cTn id="56" dur="500"/>
                                        <p:tgtEl>
                                          <p:spTgt spid="2"/>
                                        </p:tgtEl>
                                      </p:cBhvr>
                                    </p:animEffect>
                                  </p:childTnLst>
                                </p:cTn>
                              </p:par>
                              <p:par>
                                <p:cTn id="57" presetID="22" presetClass="entr" presetSubtype="2" fill="hold" nodeType="withEffect">
                                  <p:stCondLst>
                                    <p:cond delay="0"/>
                                  </p:stCondLst>
                                  <p:childTnLst>
                                    <p:set>
                                      <p:cBhvr>
                                        <p:cTn id="58" dur="1" fill="hold">
                                          <p:stCondLst>
                                            <p:cond delay="0"/>
                                          </p:stCondLst>
                                        </p:cTn>
                                        <p:tgtEl>
                                          <p:spTgt spid="59"/>
                                        </p:tgtEl>
                                        <p:attrNameLst>
                                          <p:attrName>style.visibility</p:attrName>
                                        </p:attrNameLst>
                                      </p:cBhvr>
                                      <p:to>
                                        <p:strVal val="visible"/>
                                      </p:to>
                                    </p:set>
                                    <p:animEffect transition="in" filter="wipe(right)">
                                      <p:cBhvr>
                                        <p:cTn id="59" dur="500"/>
                                        <p:tgtEl>
                                          <p:spTgt spid="59"/>
                                        </p:tgtEl>
                                      </p:cBhvr>
                                    </p:animEffect>
                                  </p:childTnLst>
                                </p:cTn>
                              </p:par>
                              <p:par>
                                <p:cTn id="60" presetID="22" presetClass="entr" presetSubtype="2" fill="hold" nodeType="withEffect">
                                  <p:stCondLst>
                                    <p:cond delay="0"/>
                                  </p:stCondLst>
                                  <p:childTnLst>
                                    <p:set>
                                      <p:cBhvr>
                                        <p:cTn id="61" dur="1" fill="hold">
                                          <p:stCondLst>
                                            <p:cond delay="0"/>
                                          </p:stCondLst>
                                        </p:cTn>
                                        <p:tgtEl>
                                          <p:spTgt spid="78"/>
                                        </p:tgtEl>
                                        <p:attrNameLst>
                                          <p:attrName>style.visibility</p:attrName>
                                        </p:attrNameLst>
                                      </p:cBhvr>
                                      <p:to>
                                        <p:strVal val="visible"/>
                                      </p:to>
                                    </p:set>
                                    <p:animEffect transition="in" filter="wipe(right)">
                                      <p:cBhvr>
                                        <p:cTn id="62" dur="500"/>
                                        <p:tgtEl>
                                          <p:spTgt spid="78"/>
                                        </p:tgtEl>
                                      </p:cBhvr>
                                    </p:animEffect>
                                  </p:childTnLst>
                                </p:cTn>
                              </p:par>
                              <p:par>
                                <p:cTn id="63" presetID="22" presetClass="entr" presetSubtype="2" fill="hold" nodeType="withEffect">
                                  <p:stCondLst>
                                    <p:cond delay="0"/>
                                  </p:stCondLst>
                                  <p:childTnLst>
                                    <p:set>
                                      <p:cBhvr>
                                        <p:cTn id="64" dur="1" fill="hold">
                                          <p:stCondLst>
                                            <p:cond delay="0"/>
                                          </p:stCondLst>
                                        </p:cTn>
                                        <p:tgtEl>
                                          <p:spTgt spid="55"/>
                                        </p:tgtEl>
                                        <p:attrNameLst>
                                          <p:attrName>style.visibility</p:attrName>
                                        </p:attrNameLst>
                                      </p:cBhvr>
                                      <p:to>
                                        <p:strVal val="visible"/>
                                      </p:to>
                                    </p:set>
                                    <p:animEffect transition="in" filter="wipe(right)">
                                      <p:cBhvr>
                                        <p:cTn id="65" dur="500"/>
                                        <p:tgtEl>
                                          <p:spTgt spid="55"/>
                                        </p:tgtEl>
                                      </p:cBhvr>
                                    </p:animEffect>
                                  </p:childTnLst>
                                </p:cTn>
                              </p:par>
                              <p:par>
                                <p:cTn id="66" presetID="22" presetClass="entr" presetSubtype="8" fill="hold" grpId="0" nodeType="withEffect">
                                  <p:stCondLst>
                                    <p:cond delay="0"/>
                                  </p:stCondLst>
                                  <p:childTnLst>
                                    <p:set>
                                      <p:cBhvr>
                                        <p:cTn id="67" dur="1" fill="hold">
                                          <p:stCondLst>
                                            <p:cond delay="0"/>
                                          </p:stCondLst>
                                        </p:cTn>
                                        <p:tgtEl>
                                          <p:spTgt spid="58"/>
                                        </p:tgtEl>
                                        <p:attrNameLst>
                                          <p:attrName>style.visibility</p:attrName>
                                        </p:attrNameLst>
                                      </p:cBhvr>
                                      <p:to>
                                        <p:strVal val="visible"/>
                                      </p:to>
                                    </p:set>
                                    <p:animEffect transition="in" filter="wipe(left)">
                                      <p:cBhvr>
                                        <p:cTn id="68" dur="500"/>
                                        <p:tgtEl>
                                          <p:spTgt spid="58"/>
                                        </p:tgtEl>
                                      </p:cBhvr>
                                    </p:animEffect>
                                  </p:childTnLst>
                                </p:cTn>
                              </p:par>
                              <p:par>
                                <p:cTn id="69" presetID="22" presetClass="entr" presetSubtype="8" fill="hold" grpId="0" nodeType="withEffect">
                                  <p:stCondLst>
                                    <p:cond delay="0"/>
                                  </p:stCondLst>
                                  <p:childTnLst>
                                    <p:set>
                                      <p:cBhvr>
                                        <p:cTn id="70" dur="1" fill="hold">
                                          <p:stCondLst>
                                            <p:cond delay="0"/>
                                          </p:stCondLst>
                                        </p:cTn>
                                        <p:tgtEl>
                                          <p:spTgt spid="63"/>
                                        </p:tgtEl>
                                        <p:attrNameLst>
                                          <p:attrName>style.visibility</p:attrName>
                                        </p:attrNameLst>
                                      </p:cBhvr>
                                      <p:to>
                                        <p:strVal val="visible"/>
                                      </p:to>
                                    </p:set>
                                    <p:animEffect transition="in" filter="wipe(left)">
                                      <p:cBhvr>
                                        <p:cTn id="71"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animBg="1"/>
      <p:bldP spid="96" grpId="0"/>
      <p:bldP spid="52" grpId="0"/>
      <p:bldP spid="62" grpId="0"/>
      <p:bldP spid="76" grpId="0" animBg="1"/>
      <p:bldP spid="77" grpId="0"/>
      <p:bldP spid="81" grpId="0" animBg="1"/>
      <p:bldP spid="82" grpId="0"/>
      <p:bldP spid="138" grpId="0"/>
      <p:bldP spid="142" grpId="0"/>
      <p:bldP spid="143" grpId="0"/>
      <p:bldP spid="150" grpId="0"/>
      <p:bldP spid="155" grpId="0" animBg="1"/>
      <p:bldP spid="158" grpId="0" animBg="1"/>
      <p:bldP spid="159" grpId="0" animBg="1"/>
      <p:bldP spid="161" grpId="0" animBg="1"/>
      <p:bldP spid="58" grpId="0"/>
      <p:bldP spid="6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349504"/>
            <a:ext cx="2133600" cy="910442"/>
          </a:xfrm>
        </p:spPr>
        <p:style>
          <a:lnRef idx="1">
            <a:schemeClr val="accent1"/>
          </a:lnRef>
          <a:fillRef idx="2">
            <a:schemeClr val="accent1"/>
          </a:fillRef>
          <a:effectRef idx="1">
            <a:schemeClr val="accent1"/>
          </a:effectRef>
          <a:fontRef idx="minor">
            <a:schemeClr val="dk1"/>
          </a:fontRef>
        </p:style>
        <p:txBody>
          <a:bodyPr>
            <a:noAutofit/>
          </a:bodyPr>
          <a:lstStyle/>
          <a:p>
            <a:pPr marL="0" indent="0" algn="ctr">
              <a:buNone/>
            </a:pPr>
            <a:endParaRPr lang="en-US" sz="1000" b="1" dirty="0"/>
          </a:p>
          <a:p>
            <a:pPr marL="0" indent="0" algn="ctr">
              <a:buNone/>
            </a:pPr>
            <a:r>
              <a:rPr lang="en-US" sz="2400" b="1" dirty="0" err="1" smtClean="0">
                <a:solidFill>
                  <a:srgbClr val="FF0000"/>
                </a:solidFill>
              </a:rPr>
              <a:t>Đối</a:t>
            </a:r>
            <a:r>
              <a:rPr lang="en-US" sz="2400" b="1" dirty="0" smtClean="0">
                <a:solidFill>
                  <a:srgbClr val="FF0000"/>
                </a:solidFill>
              </a:rPr>
              <a:t> </a:t>
            </a:r>
            <a:r>
              <a:rPr lang="en-US" sz="2400" b="1" dirty="0" err="1">
                <a:solidFill>
                  <a:srgbClr val="FF0000"/>
                </a:solidFill>
              </a:rPr>
              <a:t>với</a:t>
            </a:r>
            <a:r>
              <a:rPr lang="en-US" sz="2400" b="1" dirty="0">
                <a:solidFill>
                  <a:srgbClr val="FF0000"/>
                </a:solidFill>
              </a:rPr>
              <a:t> </a:t>
            </a:r>
            <a:r>
              <a:rPr lang="en-US" sz="2400" b="1" dirty="0" err="1">
                <a:solidFill>
                  <a:srgbClr val="FF0000"/>
                </a:solidFill>
              </a:rPr>
              <a:t>trẻ</a:t>
            </a:r>
            <a:r>
              <a:rPr lang="en-US" sz="2400" b="1" dirty="0" smtClean="0">
                <a:solidFill>
                  <a:srgbClr val="FF0000"/>
                </a:solidFill>
              </a:rPr>
              <a:t>:</a:t>
            </a:r>
            <a:endParaRPr lang="en-US" sz="2400" b="1" dirty="0">
              <a:solidFill>
                <a:srgbClr val="FF0000"/>
              </a:solidFill>
            </a:endParaRPr>
          </a:p>
        </p:txBody>
      </p:sp>
      <p:cxnSp>
        <p:nvCxnSpPr>
          <p:cNvPr id="8" name="Straight Arrow Connector 7"/>
          <p:cNvCxnSpPr/>
          <p:nvPr/>
        </p:nvCxnSpPr>
        <p:spPr>
          <a:xfrm>
            <a:off x="1" y="1295400"/>
            <a:ext cx="7391399" cy="1"/>
          </a:xfrm>
          <a:prstGeom prst="straightConnector1">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9" name="Rectangle 16"/>
          <p:cNvSpPr>
            <a:spLocks noChangeArrowheads="1"/>
          </p:cNvSpPr>
          <p:nvPr/>
        </p:nvSpPr>
        <p:spPr bwMode="auto">
          <a:xfrm>
            <a:off x="1828800" y="397669"/>
            <a:ext cx="4791072" cy="500063"/>
          </a:xfrm>
          <a:prstGeom prst="rect">
            <a:avLst/>
          </a:prstGeom>
          <a:noFill/>
          <a:ln w="9525">
            <a:noFill/>
            <a:miter lim="800000"/>
            <a:headEnd/>
            <a:tailEnd/>
          </a:ln>
          <a:effectLst/>
        </p:spPr>
        <p:txBody>
          <a:bodyPr lIns="92075" tIns="46038" rIns="92075" bIns="46038" anchor="ctr"/>
          <a:lstStyle/>
          <a:p>
            <a:pPr algn="ctr"/>
            <a:r>
              <a:rPr lang="en-US" sz="3600" b="1" dirty="0" smtClean="0">
                <a:ln w="6600">
                  <a:solidFill>
                    <a:srgbClr val="0000FF"/>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rPr>
              <a:t>LỢI ÍCH CỦA STEM </a:t>
            </a:r>
            <a:endParaRPr lang="en-US" sz="3600" b="1" dirty="0">
              <a:ln w="6600">
                <a:solidFill>
                  <a:srgbClr val="0000FF"/>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endParaRPr>
          </a:p>
        </p:txBody>
      </p:sp>
      <p:sp>
        <p:nvSpPr>
          <p:cNvPr id="4" name="Rectangle 3"/>
          <p:cNvSpPr/>
          <p:nvPr/>
        </p:nvSpPr>
        <p:spPr>
          <a:xfrm>
            <a:off x="2933700" y="2286000"/>
            <a:ext cx="6113315" cy="400110"/>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r>
              <a:rPr lang="en-US" sz="2000" dirty="0"/>
              <a:t>- </a:t>
            </a:r>
            <a:r>
              <a:rPr lang="en-US" sz="2000" dirty="0" err="1"/>
              <a:t>Thảo</a:t>
            </a:r>
            <a:r>
              <a:rPr lang="en-US" sz="2000" dirty="0"/>
              <a:t> </a:t>
            </a:r>
            <a:r>
              <a:rPr lang="en-US" sz="2000" dirty="0" err="1"/>
              <a:t>mãn</a:t>
            </a:r>
            <a:r>
              <a:rPr lang="en-US" sz="2000" dirty="0"/>
              <a:t> </a:t>
            </a:r>
            <a:r>
              <a:rPr lang="en-US" sz="2000" dirty="0" err="1"/>
              <a:t>được</a:t>
            </a:r>
            <a:r>
              <a:rPr lang="en-US" sz="2000" dirty="0"/>
              <a:t> </a:t>
            </a:r>
            <a:r>
              <a:rPr lang="en-US" sz="2000" dirty="0" err="1"/>
              <a:t>tính</a:t>
            </a:r>
            <a:r>
              <a:rPr lang="en-US" sz="2000" dirty="0"/>
              <a:t> </a:t>
            </a:r>
            <a:r>
              <a:rPr lang="en-US" sz="2000" dirty="0" err="1"/>
              <a:t>tò</a:t>
            </a:r>
            <a:r>
              <a:rPr lang="en-US" sz="2000" dirty="0"/>
              <a:t> </a:t>
            </a:r>
            <a:r>
              <a:rPr lang="en-US" sz="2000" dirty="0" err="1"/>
              <a:t>mò</a:t>
            </a:r>
            <a:r>
              <a:rPr lang="en-US" sz="2000" dirty="0"/>
              <a:t> ham </a:t>
            </a:r>
            <a:r>
              <a:rPr lang="en-US" sz="2000" dirty="0" err="1"/>
              <a:t>hiểu</a:t>
            </a:r>
            <a:r>
              <a:rPr lang="en-US" sz="2000" dirty="0"/>
              <a:t> </a:t>
            </a:r>
            <a:r>
              <a:rPr lang="en-US" sz="2000" dirty="0" err="1"/>
              <a:t>biết</a:t>
            </a:r>
            <a:r>
              <a:rPr lang="en-US" sz="2000" dirty="0"/>
              <a:t> </a:t>
            </a:r>
            <a:r>
              <a:rPr lang="en-US" sz="2000" dirty="0" err="1"/>
              <a:t>của</a:t>
            </a:r>
            <a:r>
              <a:rPr lang="en-US" sz="2000" dirty="0"/>
              <a:t> </a:t>
            </a:r>
            <a:r>
              <a:rPr lang="en-US" sz="2000" dirty="0" err="1"/>
              <a:t>trẻ</a:t>
            </a:r>
            <a:r>
              <a:rPr lang="en-US" sz="2000" dirty="0"/>
              <a:t>.</a:t>
            </a:r>
          </a:p>
        </p:txBody>
      </p:sp>
      <p:grpSp>
        <p:nvGrpSpPr>
          <p:cNvPr id="6" name="Group 5"/>
          <p:cNvGrpSpPr/>
          <p:nvPr/>
        </p:nvGrpSpPr>
        <p:grpSpPr>
          <a:xfrm>
            <a:off x="2181228" y="1447800"/>
            <a:ext cx="714372" cy="5105400"/>
            <a:chOff x="6286500" y="1769504"/>
            <a:chExt cx="714372" cy="4394104"/>
          </a:xfrm>
          <a:solidFill>
            <a:schemeClr val="accent1">
              <a:lumMod val="40000"/>
              <a:lumOff val="60000"/>
            </a:schemeClr>
          </a:solidFill>
        </p:grpSpPr>
        <p:sp>
          <p:nvSpPr>
            <p:cNvPr id="10" name="Chevron 9"/>
            <p:cNvSpPr/>
            <p:nvPr/>
          </p:nvSpPr>
          <p:spPr>
            <a:xfrm>
              <a:off x="6286500" y="1769505"/>
              <a:ext cx="457200" cy="4394103"/>
            </a:xfrm>
            <a:prstGeom prst="chevron">
              <a:avLst/>
            </a:prstGeom>
            <a:grpFill/>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Chevron 10"/>
            <p:cNvSpPr/>
            <p:nvPr/>
          </p:nvSpPr>
          <p:spPr>
            <a:xfrm>
              <a:off x="6434136" y="1769505"/>
              <a:ext cx="457200" cy="4394103"/>
            </a:xfrm>
            <a:prstGeom prst="chevron">
              <a:avLst/>
            </a:prstGeom>
            <a:grpFill/>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Chevron 12"/>
            <p:cNvSpPr/>
            <p:nvPr/>
          </p:nvSpPr>
          <p:spPr>
            <a:xfrm>
              <a:off x="6543672" y="1769504"/>
              <a:ext cx="457200" cy="4394103"/>
            </a:xfrm>
            <a:prstGeom prst="chevron">
              <a:avLst/>
            </a:prstGeom>
            <a:grpFill/>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4" name="Rectangle 13"/>
          <p:cNvSpPr/>
          <p:nvPr/>
        </p:nvSpPr>
        <p:spPr>
          <a:xfrm>
            <a:off x="2933700" y="1447800"/>
            <a:ext cx="6100764" cy="707886"/>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r>
              <a:rPr lang="en-US" sz="2000" dirty="0"/>
              <a:t>- </a:t>
            </a:r>
            <a:r>
              <a:rPr lang="en-US" sz="2000" dirty="0" err="1"/>
              <a:t>Trẻ</a:t>
            </a:r>
            <a:r>
              <a:rPr lang="en-US" sz="2000" dirty="0"/>
              <a:t> </a:t>
            </a:r>
            <a:r>
              <a:rPr lang="en-US" sz="2000" dirty="0" err="1"/>
              <a:t>được</a:t>
            </a:r>
            <a:r>
              <a:rPr lang="en-US" sz="2000" dirty="0"/>
              <a:t> </a:t>
            </a:r>
            <a:r>
              <a:rPr lang="en-US" sz="2000" dirty="0" err="1"/>
              <a:t>trải</a:t>
            </a:r>
            <a:r>
              <a:rPr lang="en-US" sz="2000" dirty="0"/>
              <a:t> </a:t>
            </a:r>
            <a:r>
              <a:rPr lang="en-US" sz="2000" dirty="0" err="1"/>
              <a:t>nghiệm</a:t>
            </a:r>
            <a:r>
              <a:rPr lang="en-US" sz="2000" dirty="0"/>
              <a:t> </a:t>
            </a:r>
            <a:r>
              <a:rPr lang="en-US" sz="2000" dirty="0" err="1"/>
              <a:t>tích</a:t>
            </a:r>
            <a:r>
              <a:rPr lang="en-US" sz="2000" dirty="0"/>
              <a:t> </a:t>
            </a:r>
            <a:r>
              <a:rPr lang="en-US" sz="2000" dirty="0" err="1"/>
              <a:t>cực</a:t>
            </a:r>
            <a:r>
              <a:rPr lang="en-US" sz="2000" dirty="0"/>
              <a:t>, </a:t>
            </a:r>
            <a:r>
              <a:rPr lang="en-US" sz="2000" dirty="0" err="1"/>
              <a:t>khả</a:t>
            </a:r>
            <a:r>
              <a:rPr lang="en-US" sz="2000" dirty="0"/>
              <a:t> </a:t>
            </a:r>
            <a:r>
              <a:rPr lang="en-US" sz="2000" dirty="0" err="1"/>
              <a:t>năng</a:t>
            </a:r>
            <a:r>
              <a:rPr lang="en-US" sz="2000" dirty="0"/>
              <a:t> </a:t>
            </a:r>
            <a:r>
              <a:rPr lang="en-US" sz="2000" dirty="0" err="1"/>
              <a:t>làm</a:t>
            </a:r>
            <a:r>
              <a:rPr lang="en-US" sz="2000" dirty="0"/>
              <a:t> </a:t>
            </a:r>
            <a:r>
              <a:rPr lang="en-US" sz="2000" dirty="0" err="1"/>
              <a:t>việc</a:t>
            </a:r>
            <a:r>
              <a:rPr lang="en-US" sz="2000" dirty="0"/>
              <a:t> </a:t>
            </a:r>
            <a:r>
              <a:rPr lang="en-US" sz="2000" dirty="0" err="1"/>
              <a:t>nhóm</a:t>
            </a:r>
            <a:r>
              <a:rPr lang="en-US" sz="2000" dirty="0"/>
              <a:t>.</a:t>
            </a:r>
          </a:p>
        </p:txBody>
      </p:sp>
      <p:sp>
        <p:nvSpPr>
          <p:cNvPr id="15" name="Rectangle 14"/>
          <p:cNvSpPr/>
          <p:nvPr/>
        </p:nvSpPr>
        <p:spPr>
          <a:xfrm>
            <a:off x="2933700" y="2819400"/>
            <a:ext cx="6120244" cy="707886"/>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r>
              <a:rPr lang="en-US" sz="2000" dirty="0"/>
              <a:t>- </a:t>
            </a:r>
            <a:r>
              <a:rPr lang="en-US" sz="2000" dirty="0" err="1"/>
              <a:t>Thỏa</a:t>
            </a:r>
            <a:r>
              <a:rPr lang="en-US" sz="2000" dirty="0"/>
              <a:t> </a:t>
            </a:r>
            <a:r>
              <a:rPr lang="en-US" sz="2000" dirty="0" err="1"/>
              <a:t>mãn</a:t>
            </a:r>
            <a:r>
              <a:rPr lang="en-US" sz="2000" dirty="0"/>
              <a:t> </a:t>
            </a:r>
            <a:r>
              <a:rPr lang="en-US" sz="2000" dirty="0" err="1"/>
              <a:t>được</a:t>
            </a:r>
            <a:r>
              <a:rPr lang="en-US" sz="2000" dirty="0"/>
              <a:t> </a:t>
            </a:r>
            <a:r>
              <a:rPr lang="en-US" sz="2000" dirty="0" err="1"/>
              <a:t>nhu</a:t>
            </a:r>
            <a:r>
              <a:rPr lang="en-US" sz="2000" dirty="0"/>
              <a:t> </a:t>
            </a:r>
            <a:r>
              <a:rPr lang="en-US" sz="2000" dirty="0" err="1"/>
              <a:t>cầu</a:t>
            </a:r>
            <a:r>
              <a:rPr lang="en-US" sz="2000" dirty="0"/>
              <a:t> </a:t>
            </a:r>
            <a:r>
              <a:rPr lang="en-US" sz="2000" dirty="0" err="1"/>
              <a:t>được</a:t>
            </a:r>
            <a:r>
              <a:rPr lang="en-US" sz="2000" dirty="0"/>
              <a:t> </a:t>
            </a:r>
            <a:r>
              <a:rPr lang="en-US" sz="2000" dirty="0" err="1"/>
              <a:t>hoạt</a:t>
            </a:r>
            <a:r>
              <a:rPr lang="en-US" sz="2000" dirty="0"/>
              <a:t> </a:t>
            </a:r>
            <a:r>
              <a:rPr lang="en-US" sz="2000" dirty="0" err="1"/>
              <a:t>động</a:t>
            </a:r>
            <a:r>
              <a:rPr lang="en-US" sz="2000" dirty="0"/>
              <a:t>, </a:t>
            </a:r>
            <a:r>
              <a:rPr lang="en-US" sz="2000" dirty="0" err="1"/>
              <a:t>được</a:t>
            </a:r>
            <a:r>
              <a:rPr lang="en-US" sz="2000" dirty="0"/>
              <a:t> </a:t>
            </a:r>
            <a:r>
              <a:rPr lang="en-US" sz="2000" dirty="0" err="1"/>
              <a:t>vui</a:t>
            </a:r>
            <a:r>
              <a:rPr lang="en-US" sz="2000" dirty="0"/>
              <a:t> </a:t>
            </a:r>
            <a:r>
              <a:rPr lang="en-US" sz="2000" dirty="0" err="1"/>
              <a:t>chơi</a:t>
            </a:r>
            <a:r>
              <a:rPr lang="en-US" sz="2000" dirty="0"/>
              <a:t>.</a:t>
            </a:r>
          </a:p>
        </p:txBody>
      </p:sp>
      <p:sp>
        <p:nvSpPr>
          <p:cNvPr id="16" name="Rectangle 15"/>
          <p:cNvSpPr/>
          <p:nvPr/>
        </p:nvSpPr>
        <p:spPr>
          <a:xfrm>
            <a:off x="2933700" y="3657600"/>
            <a:ext cx="6133238" cy="707886"/>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r>
              <a:rPr lang="en-US" sz="2000" dirty="0"/>
              <a:t>- </a:t>
            </a:r>
            <a:r>
              <a:rPr lang="en-US" sz="2000" dirty="0" err="1"/>
              <a:t>Phát</a:t>
            </a:r>
            <a:r>
              <a:rPr lang="en-US" sz="2000" dirty="0"/>
              <a:t> </a:t>
            </a:r>
            <a:r>
              <a:rPr lang="en-US" sz="2000" dirty="0" err="1"/>
              <a:t>triển</a:t>
            </a:r>
            <a:r>
              <a:rPr lang="en-US" sz="2000" dirty="0"/>
              <a:t> </a:t>
            </a:r>
            <a:r>
              <a:rPr lang="en-US" sz="2000" dirty="0" err="1"/>
              <a:t>khả</a:t>
            </a:r>
            <a:r>
              <a:rPr lang="en-US" sz="2000" dirty="0"/>
              <a:t> </a:t>
            </a:r>
            <a:r>
              <a:rPr lang="en-US" sz="2000" dirty="0" err="1"/>
              <a:t>năng</a:t>
            </a:r>
            <a:r>
              <a:rPr lang="en-US" sz="2000" dirty="0"/>
              <a:t> </a:t>
            </a:r>
            <a:r>
              <a:rPr lang="en-US" sz="2000" dirty="0" err="1"/>
              <a:t>hợp</a:t>
            </a:r>
            <a:r>
              <a:rPr lang="en-US" sz="2000" dirty="0"/>
              <a:t> </a:t>
            </a:r>
            <a:r>
              <a:rPr lang="en-US" sz="2000" dirty="0" err="1"/>
              <a:t>tác</a:t>
            </a:r>
            <a:r>
              <a:rPr lang="en-US" sz="2000" dirty="0"/>
              <a:t>, </a:t>
            </a:r>
            <a:r>
              <a:rPr lang="en-US" sz="2000" dirty="0" err="1"/>
              <a:t>sáng</a:t>
            </a:r>
            <a:r>
              <a:rPr lang="en-US" sz="2000" dirty="0"/>
              <a:t> </a:t>
            </a:r>
            <a:r>
              <a:rPr lang="en-US" sz="2000" dirty="0" err="1"/>
              <a:t>tạo</a:t>
            </a:r>
            <a:r>
              <a:rPr lang="en-US" sz="2000" dirty="0"/>
              <a:t>, </a:t>
            </a:r>
            <a:r>
              <a:rPr lang="en-US" sz="2000" dirty="0" err="1"/>
              <a:t>tu</a:t>
            </a:r>
            <a:r>
              <a:rPr lang="en-US" sz="2000" dirty="0"/>
              <a:t> </a:t>
            </a:r>
            <a:r>
              <a:rPr lang="en-US" sz="2000" dirty="0" err="1"/>
              <a:t>duy</a:t>
            </a:r>
            <a:r>
              <a:rPr lang="en-US" sz="2000" dirty="0"/>
              <a:t> </a:t>
            </a:r>
            <a:r>
              <a:rPr lang="en-US" sz="2000" dirty="0" err="1"/>
              <a:t>phản</a:t>
            </a:r>
            <a:r>
              <a:rPr lang="en-US" sz="2000" dirty="0"/>
              <a:t> </a:t>
            </a:r>
            <a:r>
              <a:rPr lang="en-US" sz="2000" dirty="0" err="1"/>
              <a:t>biện</a:t>
            </a:r>
            <a:r>
              <a:rPr lang="en-US" sz="2000" dirty="0"/>
              <a:t>.</a:t>
            </a:r>
          </a:p>
        </p:txBody>
      </p:sp>
      <p:sp>
        <p:nvSpPr>
          <p:cNvPr id="17" name="Rectangle 16"/>
          <p:cNvSpPr/>
          <p:nvPr/>
        </p:nvSpPr>
        <p:spPr>
          <a:xfrm>
            <a:off x="2933700" y="4440380"/>
            <a:ext cx="6154880" cy="400110"/>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r>
              <a:rPr lang="en-US" sz="2000" dirty="0"/>
              <a:t>- </a:t>
            </a:r>
            <a:r>
              <a:rPr lang="en-US" sz="2000" dirty="0" err="1"/>
              <a:t>Trẻ</a:t>
            </a:r>
            <a:r>
              <a:rPr lang="en-US" sz="2000" dirty="0"/>
              <a:t> </a:t>
            </a:r>
            <a:r>
              <a:rPr lang="en-US" sz="2000" dirty="0" err="1"/>
              <a:t>được</a:t>
            </a:r>
            <a:r>
              <a:rPr lang="en-US" sz="2000" dirty="0"/>
              <a:t> </a:t>
            </a:r>
            <a:r>
              <a:rPr lang="en-US" sz="2000" dirty="0" err="1"/>
              <a:t>tôn</a:t>
            </a:r>
            <a:r>
              <a:rPr lang="en-US" sz="2000" dirty="0"/>
              <a:t> </a:t>
            </a:r>
            <a:r>
              <a:rPr lang="en-US" sz="2000" dirty="0" err="1"/>
              <a:t>trọng</a:t>
            </a:r>
            <a:r>
              <a:rPr lang="en-US" sz="2000" dirty="0"/>
              <a:t>, </a:t>
            </a:r>
            <a:r>
              <a:rPr lang="en-US" sz="2000" dirty="0" err="1"/>
              <a:t>ghi</a:t>
            </a:r>
            <a:r>
              <a:rPr lang="en-US" sz="2000" dirty="0"/>
              <a:t> </a:t>
            </a:r>
            <a:r>
              <a:rPr lang="en-US" sz="2000" dirty="0" err="1"/>
              <a:t>nhận</a:t>
            </a:r>
            <a:r>
              <a:rPr lang="en-US" sz="2000" dirty="0"/>
              <a:t> </a:t>
            </a:r>
            <a:r>
              <a:rPr lang="en-US" sz="2000" dirty="0" err="1"/>
              <a:t>không</a:t>
            </a:r>
            <a:r>
              <a:rPr lang="en-US" sz="2000" dirty="0"/>
              <a:t> </a:t>
            </a:r>
            <a:r>
              <a:rPr lang="en-US" sz="2000" dirty="0" err="1"/>
              <a:t>bị</a:t>
            </a:r>
            <a:r>
              <a:rPr lang="en-US" sz="2000" dirty="0"/>
              <a:t> </a:t>
            </a:r>
            <a:r>
              <a:rPr lang="en-US" sz="2000" dirty="0" err="1"/>
              <a:t>áp</a:t>
            </a:r>
            <a:r>
              <a:rPr lang="en-US" sz="2000" dirty="0"/>
              <a:t> </a:t>
            </a:r>
            <a:r>
              <a:rPr lang="en-US" sz="2000" dirty="0" err="1"/>
              <a:t>đặt</a:t>
            </a:r>
            <a:r>
              <a:rPr lang="en-US" sz="2000" dirty="0"/>
              <a:t>.</a:t>
            </a:r>
          </a:p>
        </p:txBody>
      </p:sp>
      <p:sp>
        <p:nvSpPr>
          <p:cNvPr id="18" name="Rectangle 17"/>
          <p:cNvSpPr/>
          <p:nvPr/>
        </p:nvSpPr>
        <p:spPr>
          <a:xfrm>
            <a:off x="2933700" y="4946071"/>
            <a:ext cx="6181728" cy="707886"/>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r>
              <a:rPr lang="en-US" sz="2000" dirty="0"/>
              <a:t>- </a:t>
            </a:r>
            <a:r>
              <a:rPr lang="en-US" sz="2000" dirty="0" err="1"/>
              <a:t>Trẻ</a:t>
            </a:r>
            <a:r>
              <a:rPr lang="en-US" sz="2000" dirty="0"/>
              <a:t> </a:t>
            </a:r>
            <a:r>
              <a:rPr lang="en-US" sz="2000" dirty="0" err="1"/>
              <a:t>được</a:t>
            </a:r>
            <a:r>
              <a:rPr lang="en-US" sz="2000" dirty="0"/>
              <a:t> </a:t>
            </a:r>
            <a:r>
              <a:rPr lang="en-US" sz="2000" dirty="0" err="1"/>
              <a:t>chủ</a:t>
            </a:r>
            <a:r>
              <a:rPr lang="en-US" sz="2000" dirty="0"/>
              <a:t> </a:t>
            </a:r>
            <a:r>
              <a:rPr lang="en-US" sz="2000" dirty="0" err="1"/>
              <a:t>động</a:t>
            </a:r>
            <a:r>
              <a:rPr lang="en-US" sz="2000" dirty="0"/>
              <a:t>, </a:t>
            </a:r>
            <a:r>
              <a:rPr lang="en-US" sz="2000" dirty="0" err="1"/>
              <a:t>tích</a:t>
            </a:r>
            <a:r>
              <a:rPr lang="en-US" sz="2000" dirty="0"/>
              <a:t> </a:t>
            </a:r>
            <a:r>
              <a:rPr lang="en-US" sz="2000" dirty="0" err="1"/>
              <a:t>cực</a:t>
            </a:r>
            <a:r>
              <a:rPr lang="en-US" sz="2000" dirty="0"/>
              <a:t> </a:t>
            </a:r>
            <a:r>
              <a:rPr lang="en-US" sz="2000" dirty="0" err="1"/>
              <a:t>tham</a:t>
            </a:r>
            <a:r>
              <a:rPr lang="en-US" sz="2000" dirty="0"/>
              <a:t> </a:t>
            </a:r>
            <a:r>
              <a:rPr lang="en-US" sz="2000" dirty="0" err="1"/>
              <a:t>gia</a:t>
            </a:r>
            <a:r>
              <a:rPr lang="en-US" sz="2000" dirty="0"/>
              <a:t> </a:t>
            </a:r>
            <a:r>
              <a:rPr lang="en-US" sz="2000" dirty="0" err="1"/>
              <a:t>các</a:t>
            </a:r>
            <a:r>
              <a:rPr lang="en-US" sz="2000" dirty="0"/>
              <a:t> </a:t>
            </a:r>
            <a:r>
              <a:rPr lang="en-US" sz="2000" dirty="0" err="1"/>
              <a:t>hoạt</a:t>
            </a:r>
            <a:r>
              <a:rPr lang="en-US" sz="2000" dirty="0"/>
              <a:t> </a:t>
            </a:r>
            <a:r>
              <a:rPr lang="en-US" sz="2000" dirty="0" err="1"/>
              <a:t>động</a:t>
            </a:r>
            <a:r>
              <a:rPr lang="en-US" sz="2000" dirty="0"/>
              <a:t>.</a:t>
            </a:r>
          </a:p>
        </p:txBody>
      </p:sp>
      <p:sp>
        <p:nvSpPr>
          <p:cNvPr id="19" name="Rectangle 18"/>
          <p:cNvSpPr/>
          <p:nvPr/>
        </p:nvSpPr>
        <p:spPr>
          <a:xfrm>
            <a:off x="2933700" y="5791200"/>
            <a:ext cx="6181728" cy="400110"/>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r>
              <a:rPr lang="en-US" sz="2000" dirty="0"/>
              <a:t>- </a:t>
            </a:r>
            <a:r>
              <a:rPr lang="en-US" sz="2000" dirty="0" err="1"/>
              <a:t>Trẻ</a:t>
            </a:r>
            <a:r>
              <a:rPr lang="en-US" sz="2000" dirty="0"/>
              <a:t> </a:t>
            </a:r>
            <a:r>
              <a:rPr lang="en-US" sz="2000" dirty="0" err="1"/>
              <a:t>được</a:t>
            </a:r>
            <a:r>
              <a:rPr lang="en-US" sz="2000" dirty="0"/>
              <a:t> </a:t>
            </a:r>
            <a:r>
              <a:rPr lang="en-US" sz="2000" dirty="0" err="1"/>
              <a:t>tự</a:t>
            </a:r>
            <a:r>
              <a:rPr lang="en-US" sz="2000" dirty="0"/>
              <a:t> do </a:t>
            </a:r>
            <a:r>
              <a:rPr lang="en-US" sz="2000" dirty="0" err="1"/>
              <a:t>chọn</a:t>
            </a:r>
            <a:r>
              <a:rPr lang="en-US" sz="2000" dirty="0"/>
              <a:t> </a:t>
            </a:r>
            <a:r>
              <a:rPr lang="en-US" sz="2000" dirty="0" err="1"/>
              <a:t>vật</a:t>
            </a:r>
            <a:r>
              <a:rPr lang="en-US" sz="2000" dirty="0"/>
              <a:t> </a:t>
            </a:r>
            <a:r>
              <a:rPr lang="en-US" sz="2000" dirty="0" err="1"/>
              <a:t>liệu</a:t>
            </a:r>
            <a:r>
              <a:rPr lang="en-US" sz="2000" dirty="0"/>
              <a:t>, </a:t>
            </a:r>
            <a:r>
              <a:rPr lang="en-US" sz="2000" dirty="0" err="1"/>
              <a:t>tự</a:t>
            </a:r>
            <a:r>
              <a:rPr lang="en-US" sz="2000" dirty="0"/>
              <a:t> do </a:t>
            </a:r>
            <a:r>
              <a:rPr lang="en-US" sz="2000" dirty="0" err="1"/>
              <a:t>hoạt</a:t>
            </a:r>
            <a:r>
              <a:rPr lang="en-US" sz="2000" dirty="0"/>
              <a:t> </a:t>
            </a:r>
            <a:r>
              <a:rPr lang="en-US" sz="2000" dirty="0" err="1"/>
              <a:t>động</a:t>
            </a:r>
            <a:r>
              <a:rPr lang="en-US" sz="2000" dirty="0"/>
              <a:t>.</a:t>
            </a:r>
          </a:p>
        </p:txBody>
      </p:sp>
      <p:sp>
        <p:nvSpPr>
          <p:cNvPr id="20" name="Rectangle 19"/>
          <p:cNvSpPr/>
          <p:nvPr/>
        </p:nvSpPr>
        <p:spPr>
          <a:xfrm>
            <a:off x="2933700" y="6328553"/>
            <a:ext cx="6181728" cy="400110"/>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r>
              <a:rPr lang="en-US" sz="2000" dirty="0"/>
              <a:t>- </a:t>
            </a:r>
            <a:r>
              <a:rPr lang="en-US" sz="2000" dirty="0" err="1"/>
              <a:t>Trẻ</a:t>
            </a:r>
            <a:r>
              <a:rPr lang="en-US" sz="2000" dirty="0"/>
              <a:t> </a:t>
            </a:r>
            <a:r>
              <a:rPr lang="en-US" sz="2000" dirty="0" err="1"/>
              <a:t>chủ</a:t>
            </a:r>
            <a:r>
              <a:rPr lang="en-US" sz="2000" dirty="0"/>
              <a:t> </a:t>
            </a:r>
            <a:r>
              <a:rPr lang="en-US" sz="2000" dirty="0" err="1"/>
              <a:t>động</a:t>
            </a:r>
            <a:r>
              <a:rPr lang="en-US" sz="2000" dirty="0"/>
              <a:t> </a:t>
            </a:r>
            <a:r>
              <a:rPr lang="en-US" sz="2000" dirty="0" err="1"/>
              <a:t>thảo</a:t>
            </a:r>
            <a:r>
              <a:rPr lang="en-US" sz="2000" dirty="0"/>
              <a:t> </a:t>
            </a:r>
            <a:r>
              <a:rPr lang="en-US" sz="2000" dirty="0" err="1"/>
              <a:t>luận</a:t>
            </a:r>
            <a:r>
              <a:rPr lang="en-US" sz="2000" dirty="0"/>
              <a:t>, </a:t>
            </a:r>
            <a:r>
              <a:rPr lang="en-US" sz="2000" dirty="0" err="1"/>
              <a:t>hợp</a:t>
            </a:r>
            <a:r>
              <a:rPr lang="en-US" sz="2000" dirty="0"/>
              <a:t> </a:t>
            </a:r>
            <a:r>
              <a:rPr lang="en-US" sz="2000" dirty="0" err="1"/>
              <a:t>tác</a:t>
            </a:r>
            <a:r>
              <a:rPr lang="en-US" sz="2000" dirty="0"/>
              <a:t> chia </a:t>
            </a:r>
            <a:r>
              <a:rPr lang="en-US" sz="2000" dirty="0" err="1"/>
              <a:t>sẻ</a:t>
            </a:r>
            <a:r>
              <a:rPr lang="en-US" sz="2000" dirty="0"/>
              <a:t>, </a:t>
            </a:r>
            <a:r>
              <a:rPr lang="en-US" sz="2000" dirty="0" err="1"/>
              <a:t>lắng</a:t>
            </a:r>
            <a:r>
              <a:rPr lang="en-US" sz="2000" dirty="0"/>
              <a:t> </a:t>
            </a:r>
            <a:r>
              <a:rPr lang="en-US" sz="2000" dirty="0" err="1"/>
              <a:t>nghe</a:t>
            </a:r>
            <a:r>
              <a:rPr lang="en-US" sz="2000" dirty="0"/>
              <a:t>.</a:t>
            </a:r>
          </a:p>
        </p:txBody>
      </p:sp>
      <p:pic>
        <p:nvPicPr>
          <p:cNvPr id="21" name="Picture 20"/>
          <p:cNvPicPr/>
          <p:nvPr/>
        </p:nvPicPr>
        <p:blipFill>
          <a:blip r:embed="rId2"/>
          <a:stretch>
            <a:fillRect/>
          </a:stretch>
        </p:blipFill>
        <p:spPr>
          <a:xfrm>
            <a:off x="180109" y="76201"/>
            <a:ext cx="1295400" cy="1143000"/>
          </a:xfrm>
          <a:prstGeom prst="rect">
            <a:avLst/>
          </a:prstGeom>
        </p:spPr>
      </p:pic>
    </p:spTree>
    <p:extLst>
      <p:ext uri="{BB962C8B-B14F-4D97-AF65-F5344CB8AC3E}">
        <p14:creationId xmlns:p14="http://schemas.microsoft.com/office/powerpoint/2010/main" val="321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out)">
                                      <p:cBhvr>
                                        <p:cTn id="7" dur="500"/>
                                        <p:tgtEl>
                                          <p:spTgt spid="9"/>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par>
                          <p:cTn id="11" fill="hold">
                            <p:stCondLst>
                              <p:cond delay="500"/>
                            </p:stCondLst>
                            <p:childTnLst>
                              <p:par>
                                <p:cTn id="12" presetID="22" presetClass="entr" presetSubtype="8" fill="hold"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left)">
                                      <p:cBhvr>
                                        <p:cTn id="14" dur="500"/>
                                        <p:tgtEl>
                                          <p:spTgt spid="6"/>
                                        </p:tgtEl>
                                      </p:cBhvr>
                                    </p:animEffec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bg/>
                                          </p:spTgt>
                                        </p:tgtEl>
                                        <p:attrNameLst>
                                          <p:attrName>style.visibility</p:attrName>
                                        </p:attrNameLst>
                                      </p:cBhvr>
                                      <p:to>
                                        <p:strVal val="visible"/>
                                      </p:to>
                                    </p:set>
                                    <p:animEffect transition="in" filter="wipe(left)">
                                      <p:cBhvr>
                                        <p:cTn id="18" dur="500"/>
                                        <p:tgtEl>
                                          <p:spTgt spid="3">
                                            <p:bg/>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left)">
                                      <p:cBhvr>
                                        <p:cTn id="23" dur="500"/>
                                        <p:tgtEl>
                                          <p:spTgt spid="3">
                                            <p:txEl>
                                              <p:pRg st="1" end="1"/>
                                            </p:txEl>
                                          </p:spTgt>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barn(inVertical)">
                                      <p:cBhvr>
                                        <p:cTn id="26" dur="500"/>
                                        <p:tgtEl>
                                          <p:spTgt spid="14"/>
                                        </p:tgtEl>
                                      </p:cBhvr>
                                    </p:animEffect>
                                  </p:childTnLst>
                                </p:cTn>
                              </p:par>
                              <p:par>
                                <p:cTn id="27" presetID="16" presetClass="entr" presetSubtype="21"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barn(inVertical)">
                                      <p:cBhvr>
                                        <p:cTn id="29" dur="500"/>
                                        <p:tgtEl>
                                          <p:spTgt spid="15"/>
                                        </p:tgtEl>
                                      </p:cBhvr>
                                    </p:animEffect>
                                  </p:childTnLst>
                                </p:cTn>
                              </p:par>
                              <p:par>
                                <p:cTn id="30" presetID="16" presetClass="entr" presetSubtype="21"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arn(inVertical)">
                                      <p:cBhvr>
                                        <p:cTn id="32" dur="500"/>
                                        <p:tgtEl>
                                          <p:spTgt spid="16"/>
                                        </p:tgtEl>
                                      </p:cBhvr>
                                    </p:animEffect>
                                  </p:childTnLst>
                                </p:cTn>
                              </p:par>
                              <p:par>
                                <p:cTn id="33" presetID="16" presetClass="entr" presetSubtype="21" fill="hold" grpId="0" nodeType="with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barn(inVertical)">
                                      <p:cBhvr>
                                        <p:cTn id="35" dur="500"/>
                                        <p:tgtEl>
                                          <p:spTgt spid="17"/>
                                        </p:tgtEl>
                                      </p:cBhvr>
                                    </p:animEffect>
                                  </p:childTnLst>
                                </p:cTn>
                              </p:par>
                              <p:par>
                                <p:cTn id="36" presetID="16" presetClass="entr" presetSubtype="21" fill="hold" grpId="0" nodeType="with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barn(inVertical)">
                                      <p:cBhvr>
                                        <p:cTn id="38" dur="500"/>
                                        <p:tgtEl>
                                          <p:spTgt spid="18"/>
                                        </p:tgtEl>
                                      </p:cBhvr>
                                    </p:animEffect>
                                  </p:childTnLst>
                                </p:cTn>
                              </p:par>
                              <p:par>
                                <p:cTn id="39" presetID="16" presetClass="entr" presetSubtype="21" fill="hold" grpId="0" nodeType="withEffect">
                                  <p:stCondLst>
                                    <p:cond delay="0"/>
                                  </p:stCondLst>
                                  <p:childTnLst>
                                    <p:set>
                                      <p:cBhvr>
                                        <p:cTn id="40" dur="1" fill="hold">
                                          <p:stCondLst>
                                            <p:cond delay="0"/>
                                          </p:stCondLst>
                                        </p:cTn>
                                        <p:tgtEl>
                                          <p:spTgt spid="19"/>
                                        </p:tgtEl>
                                        <p:attrNameLst>
                                          <p:attrName>style.visibility</p:attrName>
                                        </p:attrNameLst>
                                      </p:cBhvr>
                                      <p:to>
                                        <p:strVal val="visible"/>
                                      </p:to>
                                    </p:set>
                                    <p:animEffect transition="in" filter="barn(inVertical)">
                                      <p:cBhvr>
                                        <p:cTn id="41" dur="500"/>
                                        <p:tgtEl>
                                          <p:spTgt spid="19"/>
                                        </p:tgtEl>
                                      </p:cBhvr>
                                    </p:animEffect>
                                  </p:childTnLst>
                                </p:cTn>
                              </p:par>
                              <p:par>
                                <p:cTn id="42" presetID="16" presetClass="entr" presetSubtype="21" fill="hold" grpId="0" nodeType="withEffect">
                                  <p:stCondLst>
                                    <p:cond delay="0"/>
                                  </p:stCondLst>
                                  <p:childTnLst>
                                    <p:set>
                                      <p:cBhvr>
                                        <p:cTn id="43" dur="1" fill="hold">
                                          <p:stCondLst>
                                            <p:cond delay="0"/>
                                          </p:stCondLst>
                                        </p:cTn>
                                        <p:tgtEl>
                                          <p:spTgt spid="20"/>
                                        </p:tgtEl>
                                        <p:attrNameLst>
                                          <p:attrName>style.visibility</p:attrName>
                                        </p:attrNameLst>
                                      </p:cBhvr>
                                      <p:to>
                                        <p:strVal val="visible"/>
                                      </p:to>
                                    </p:set>
                                    <p:animEffect transition="in" filter="barn(inVertical)">
                                      <p:cBhvr>
                                        <p:cTn id="4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9" grpId="0"/>
      <p:bldP spid="4" grpId="0" animBg="1"/>
      <p:bldP spid="14" grpId="0" animBg="1"/>
      <p:bldP spid="15" grpId="0" animBg="1"/>
      <p:bldP spid="16" grpId="0" animBg="1"/>
      <p:bldP spid="17" grpId="0" animBg="1"/>
      <p:bldP spid="18" grpId="0" animBg="1"/>
      <p:bldP spid="19" grpId="0" animBg="1"/>
      <p:bldP spid="2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2133600" cy="910442"/>
          </a:xfrm>
        </p:spPr>
        <p:style>
          <a:lnRef idx="1">
            <a:schemeClr val="accent1"/>
          </a:lnRef>
          <a:fillRef idx="2">
            <a:schemeClr val="accent1"/>
          </a:fillRef>
          <a:effectRef idx="1">
            <a:schemeClr val="accent1"/>
          </a:effectRef>
          <a:fontRef idx="minor">
            <a:schemeClr val="dk1"/>
          </a:fontRef>
        </p:style>
        <p:txBody>
          <a:bodyPr>
            <a:noAutofit/>
          </a:bodyPr>
          <a:lstStyle/>
          <a:p>
            <a:pPr marL="0" indent="0" algn="ctr">
              <a:buNone/>
            </a:pPr>
            <a:r>
              <a:rPr lang="en-US" sz="2400" b="1" dirty="0" err="1" smtClean="0">
                <a:solidFill>
                  <a:srgbClr val="FF0000"/>
                </a:solidFill>
              </a:rPr>
              <a:t>Đối</a:t>
            </a:r>
            <a:r>
              <a:rPr lang="en-US" sz="2400" b="1" dirty="0" smtClean="0">
                <a:solidFill>
                  <a:srgbClr val="FF0000"/>
                </a:solidFill>
              </a:rPr>
              <a:t> </a:t>
            </a:r>
            <a:r>
              <a:rPr lang="en-US" sz="2400" b="1" dirty="0" err="1">
                <a:solidFill>
                  <a:srgbClr val="FF0000"/>
                </a:solidFill>
              </a:rPr>
              <a:t>với</a:t>
            </a:r>
            <a:r>
              <a:rPr lang="en-US" sz="2400" b="1" dirty="0">
                <a:solidFill>
                  <a:srgbClr val="FF0000"/>
                </a:solidFill>
              </a:rPr>
              <a:t> </a:t>
            </a:r>
            <a:r>
              <a:rPr lang="en-US" sz="2400" b="1" dirty="0" err="1">
                <a:solidFill>
                  <a:srgbClr val="FF0000"/>
                </a:solidFill>
              </a:rPr>
              <a:t>giáo</a:t>
            </a:r>
            <a:r>
              <a:rPr lang="en-US" sz="2400" b="1" dirty="0">
                <a:solidFill>
                  <a:srgbClr val="FF0000"/>
                </a:solidFill>
              </a:rPr>
              <a:t> </a:t>
            </a:r>
            <a:r>
              <a:rPr lang="en-US" sz="2400" b="1" dirty="0" err="1">
                <a:solidFill>
                  <a:srgbClr val="FF0000"/>
                </a:solidFill>
              </a:rPr>
              <a:t>viên</a:t>
            </a:r>
            <a:r>
              <a:rPr lang="en-US" sz="2400" b="1" dirty="0">
                <a:solidFill>
                  <a:srgbClr val="FF0000"/>
                </a:solidFill>
              </a:rPr>
              <a:t>:</a:t>
            </a:r>
            <a:endParaRPr lang="en-US" sz="2400" dirty="0">
              <a:solidFill>
                <a:srgbClr val="FF0000"/>
              </a:solidFill>
            </a:endParaRPr>
          </a:p>
        </p:txBody>
      </p:sp>
      <p:cxnSp>
        <p:nvCxnSpPr>
          <p:cNvPr id="8" name="Straight Arrow Connector 7"/>
          <p:cNvCxnSpPr/>
          <p:nvPr/>
        </p:nvCxnSpPr>
        <p:spPr>
          <a:xfrm>
            <a:off x="1" y="1295400"/>
            <a:ext cx="7391399" cy="1"/>
          </a:xfrm>
          <a:prstGeom prst="straightConnector1">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9" name="Rectangle 16"/>
          <p:cNvSpPr>
            <a:spLocks noChangeArrowheads="1"/>
          </p:cNvSpPr>
          <p:nvPr/>
        </p:nvSpPr>
        <p:spPr bwMode="auto">
          <a:xfrm>
            <a:off x="1828800" y="397669"/>
            <a:ext cx="4791072" cy="500063"/>
          </a:xfrm>
          <a:prstGeom prst="rect">
            <a:avLst/>
          </a:prstGeom>
          <a:noFill/>
          <a:ln w="9525">
            <a:noFill/>
            <a:miter lim="800000"/>
            <a:headEnd/>
            <a:tailEnd/>
          </a:ln>
          <a:effectLst/>
        </p:spPr>
        <p:txBody>
          <a:bodyPr lIns="92075" tIns="46038" rIns="92075" bIns="46038" anchor="ctr"/>
          <a:lstStyle/>
          <a:p>
            <a:pPr algn="ctr"/>
            <a:r>
              <a:rPr lang="en-US" sz="3600" b="1" dirty="0" smtClean="0">
                <a:ln w="6600">
                  <a:solidFill>
                    <a:srgbClr val="0000FF"/>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rPr>
              <a:t>LỢI ÍCH CỦA STEM </a:t>
            </a:r>
            <a:endParaRPr lang="en-US" sz="3600" b="1" dirty="0">
              <a:ln w="6600">
                <a:solidFill>
                  <a:srgbClr val="0000FF"/>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endParaRPr>
          </a:p>
        </p:txBody>
      </p:sp>
      <p:grpSp>
        <p:nvGrpSpPr>
          <p:cNvPr id="6" name="Group 5"/>
          <p:cNvGrpSpPr/>
          <p:nvPr/>
        </p:nvGrpSpPr>
        <p:grpSpPr>
          <a:xfrm>
            <a:off x="2445325" y="1447800"/>
            <a:ext cx="374073" cy="910442"/>
            <a:chOff x="6286500" y="1769504"/>
            <a:chExt cx="714372" cy="4394104"/>
          </a:xfrm>
          <a:solidFill>
            <a:schemeClr val="accent1">
              <a:lumMod val="40000"/>
              <a:lumOff val="60000"/>
            </a:schemeClr>
          </a:solidFill>
        </p:grpSpPr>
        <p:sp>
          <p:nvSpPr>
            <p:cNvPr id="10" name="Chevron 9"/>
            <p:cNvSpPr/>
            <p:nvPr/>
          </p:nvSpPr>
          <p:spPr>
            <a:xfrm>
              <a:off x="6286500" y="1769505"/>
              <a:ext cx="457200" cy="4394103"/>
            </a:xfrm>
            <a:prstGeom prst="chevron">
              <a:avLst/>
            </a:prstGeom>
            <a:grpFill/>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Chevron 10"/>
            <p:cNvSpPr/>
            <p:nvPr/>
          </p:nvSpPr>
          <p:spPr>
            <a:xfrm>
              <a:off x="6434136" y="1769505"/>
              <a:ext cx="457200" cy="4394103"/>
            </a:xfrm>
            <a:prstGeom prst="chevron">
              <a:avLst/>
            </a:prstGeom>
            <a:grpFill/>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Chevron 12"/>
            <p:cNvSpPr/>
            <p:nvPr/>
          </p:nvSpPr>
          <p:spPr>
            <a:xfrm>
              <a:off x="6543672" y="1769504"/>
              <a:ext cx="457200" cy="4394103"/>
            </a:xfrm>
            <a:prstGeom prst="chevron">
              <a:avLst/>
            </a:prstGeom>
            <a:grpFill/>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4" name="Rectangle 13"/>
          <p:cNvSpPr/>
          <p:nvPr/>
        </p:nvSpPr>
        <p:spPr>
          <a:xfrm>
            <a:off x="2933700" y="1447800"/>
            <a:ext cx="6100764" cy="400110"/>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r>
              <a:rPr lang="en-US" sz="2000" dirty="0"/>
              <a:t>- </a:t>
            </a:r>
            <a:r>
              <a:rPr lang="en-US" sz="2000" dirty="0" err="1"/>
              <a:t>Phát</a:t>
            </a:r>
            <a:r>
              <a:rPr lang="en-US" sz="2000" dirty="0"/>
              <a:t> </a:t>
            </a:r>
            <a:r>
              <a:rPr lang="en-US" sz="2000" dirty="0" err="1"/>
              <a:t>triển</a:t>
            </a:r>
            <a:r>
              <a:rPr lang="en-US" sz="2000" dirty="0"/>
              <a:t> </a:t>
            </a:r>
            <a:r>
              <a:rPr lang="en-US" sz="2000" dirty="0" err="1"/>
              <a:t>năng</a:t>
            </a:r>
            <a:r>
              <a:rPr lang="en-US" sz="2000" dirty="0"/>
              <a:t> </a:t>
            </a:r>
            <a:r>
              <a:rPr lang="en-US" sz="2000" dirty="0" err="1"/>
              <a:t>lực</a:t>
            </a:r>
            <a:r>
              <a:rPr lang="en-US" sz="2000" dirty="0"/>
              <a:t> </a:t>
            </a:r>
            <a:r>
              <a:rPr lang="en-US" sz="2000" dirty="0" err="1"/>
              <a:t>bản</a:t>
            </a:r>
            <a:r>
              <a:rPr lang="en-US" sz="2000" dirty="0"/>
              <a:t> </a:t>
            </a:r>
            <a:r>
              <a:rPr lang="en-US" sz="2000" dirty="0" err="1" smtClean="0"/>
              <a:t>thân</a:t>
            </a:r>
            <a:endParaRPr lang="en-US" sz="2000" dirty="0"/>
          </a:p>
        </p:txBody>
      </p:sp>
      <p:sp>
        <p:nvSpPr>
          <p:cNvPr id="15" name="Rectangle 14"/>
          <p:cNvSpPr/>
          <p:nvPr/>
        </p:nvSpPr>
        <p:spPr>
          <a:xfrm>
            <a:off x="2933700" y="1918849"/>
            <a:ext cx="6120244" cy="707886"/>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r>
              <a:rPr lang="en-US" sz="2000" dirty="0"/>
              <a:t>- </a:t>
            </a:r>
            <a:r>
              <a:rPr lang="en-US" sz="2000" dirty="0" err="1"/>
              <a:t>Giáo</a:t>
            </a:r>
            <a:r>
              <a:rPr lang="en-US" sz="2000" dirty="0"/>
              <a:t> </a:t>
            </a:r>
            <a:r>
              <a:rPr lang="en-US" sz="2000" dirty="0" err="1"/>
              <a:t>viên</a:t>
            </a:r>
            <a:r>
              <a:rPr lang="en-US" sz="2000" dirty="0"/>
              <a:t> </a:t>
            </a:r>
            <a:r>
              <a:rPr lang="en-US" sz="2000" dirty="0" err="1"/>
              <a:t>được</a:t>
            </a:r>
            <a:r>
              <a:rPr lang="en-US" sz="2000" dirty="0"/>
              <a:t> </a:t>
            </a:r>
            <a:r>
              <a:rPr lang="en-US" sz="2000" dirty="0" err="1"/>
              <a:t>tiếp</a:t>
            </a:r>
            <a:r>
              <a:rPr lang="en-US" sz="2000" dirty="0"/>
              <a:t> </a:t>
            </a:r>
            <a:r>
              <a:rPr lang="en-US" sz="2000" dirty="0" err="1"/>
              <a:t>cận</a:t>
            </a:r>
            <a:r>
              <a:rPr lang="en-US" sz="2000" dirty="0"/>
              <a:t> </a:t>
            </a:r>
            <a:r>
              <a:rPr lang="en-US" sz="2000" dirty="0" err="1"/>
              <a:t>phương</a:t>
            </a:r>
            <a:r>
              <a:rPr lang="en-US" sz="2000" dirty="0"/>
              <a:t> </a:t>
            </a:r>
            <a:r>
              <a:rPr lang="en-US" sz="2000" dirty="0" err="1"/>
              <a:t>pháp</a:t>
            </a:r>
            <a:r>
              <a:rPr lang="en-US" sz="2000" dirty="0"/>
              <a:t> </a:t>
            </a:r>
            <a:r>
              <a:rPr lang="en-US" sz="2000" dirty="0" err="1"/>
              <a:t>mới</a:t>
            </a:r>
            <a:r>
              <a:rPr lang="en-US" sz="2000" dirty="0"/>
              <a:t>, </a:t>
            </a:r>
            <a:r>
              <a:rPr lang="en-US" sz="2000" dirty="0" err="1"/>
              <a:t>theo</a:t>
            </a:r>
            <a:r>
              <a:rPr lang="en-US" sz="2000" dirty="0"/>
              <a:t> </a:t>
            </a:r>
            <a:r>
              <a:rPr lang="en-US" sz="2000" dirty="0" err="1"/>
              <a:t>dõi</a:t>
            </a:r>
            <a:r>
              <a:rPr lang="en-US" sz="2000" dirty="0"/>
              <a:t> </a:t>
            </a:r>
            <a:r>
              <a:rPr lang="en-US" sz="2000" dirty="0" err="1"/>
              <a:t>đánh</a:t>
            </a:r>
            <a:r>
              <a:rPr lang="en-US" sz="2000" dirty="0"/>
              <a:t> </a:t>
            </a:r>
            <a:r>
              <a:rPr lang="en-US" sz="2000" dirty="0" err="1"/>
              <a:t>giá</a:t>
            </a:r>
            <a:r>
              <a:rPr lang="en-US" sz="2000" dirty="0"/>
              <a:t> </a:t>
            </a:r>
            <a:r>
              <a:rPr lang="en-US" sz="2000" dirty="0" err="1"/>
              <a:t>khả</a:t>
            </a:r>
            <a:r>
              <a:rPr lang="en-US" sz="2000" dirty="0"/>
              <a:t> </a:t>
            </a:r>
            <a:r>
              <a:rPr lang="en-US" sz="2000" dirty="0" err="1"/>
              <a:t>năng</a:t>
            </a:r>
            <a:r>
              <a:rPr lang="en-US" sz="2000" dirty="0"/>
              <a:t> </a:t>
            </a:r>
            <a:r>
              <a:rPr lang="en-US" sz="2000" dirty="0" err="1"/>
              <a:t>sự</a:t>
            </a:r>
            <a:r>
              <a:rPr lang="en-US" sz="2000" dirty="0"/>
              <a:t> </a:t>
            </a:r>
            <a:r>
              <a:rPr lang="en-US" sz="2000" dirty="0" err="1"/>
              <a:t>phát</a:t>
            </a:r>
            <a:r>
              <a:rPr lang="en-US" sz="2000" dirty="0"/>
              <a:t> </a:t>
            </a:r>
            <a:r>
              <a:rPr lang="en-US" sz="2000" dirty="0" err="1"/>
              <a:t>triển</a:t>
            </a:r>
            <a:r>
              <a:rPr lang="en-US" sz="2000" dirty="0"/>
              <a:t> </a:t>
            </a:r>
            <a:r>
              <a:rPr lang="en-US" sz="2000" dirty="0" err="1"/>
              <a:t>của</a:t>
            </a:r>
            <a:r>
              <a:rPr lang="en-US" sz="2000" dirty="0"/>
              <a:t> </a:t>
            </a:r>
            <a:r>
              <a:rPr lang="en-US" sz="2000" dirty="0" err="1"/>
              <a:t>trẻ</a:t>
            </a:r>
            <a:r>
              <a:rPr lang="en-US" sz="2000" dirty="0"/>
              <a:t>.</a:t>
            </a:r>
          </a:p>
        </p:txBody>
      </p:sp>
      <p:sp>
        <p:nvSpPr>
          <p:cNvPr id="16" name="Rectangle 15"/>
          <p:cNvSpPr/>
          <p:nvPr/>
        </p:nvSpPr>
        <p:spPr>
          <a:xfrm>
            <a:off x="2933700" y="3325090"/>
            <a:ext cx="6133238" cy="400110"/>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r>
              <a:rPr lang="en-US" sz="2000" b="1" dirty="0"/>
              <a:t>-</a:t>
            </a:r>
            <a:r>
              <a:rPr lang="en-US" sz="2000" dirty="0"/>
              <a:t> Cha</a:t>
            </a:r>
            <a:r>
              <a:rPr lang="en-US" sz="2000" b="1" dirty="0"/>
              <a:t> </a:t>
            </a:r>
            <a:r>
              <a:rPr lang="en-US" sz="2000" dirty="0" err="1"/>
              <a:t>mẹ</a:t>
            </a:r>
            <a:r>
              <a:rPr lang="en-US" sz="2000" dirty="0"/>
              <a:t> </a:t>
            </a:r>
            <a:r>
              <a:rPr lang="en-US" sz="2000" dirty="0" err="1"/>
              <a:t>đồng</a:t>
            </a:r>
            <a:r>
              <a:rPr lang="en-US" sz="2000" dirty="0"/>
              <a:t> </a:t>
            </a:r>
            <a:r>
              <a:rPr lang="en-US" sz="2000" dirty="0" err="1"/>
              <a:t>hành</a:t>
            </a:r>
            <a:r>
              <a:rPr lang="en-US" sz="2000" dirty="0"/>
              <a:t> </a:t>
            </a:r>
            <a:r>
              <a:rPr lang="en-US" sz="2000" dirty="0" err="1"/>
              <a:t>luôn</a:t>
            </a:r>
            <a:r>
              <a:rPr lang="en-US" sz="2000" dirty="0"/>
              <a:t> </a:t>
            </a:r>
            <a:r>
              <a:rPr lang="en-US" sz="2000" dirty="0" err="1"/>
              <a:t>theo</a:t>
            </a:r>
            <a:r>
              <a:rPr lang="en-US" sz="2000" dirty="0"/>
              <a:t> </a:t>
            </a:r>
            <a:r>
              <a:rPr lang="en-US" sz="2000" dirty="0" err="1"/>
              <a:t>dõi</a:t>
            </a:r>
            <a:r>
              <a:rPr lang="en-US" sz="2000" dirty="0"/>
              <a:t> con</a:t>
            </a:r>
            <a:r>
              <a:rPr lang="en-US" sz="2000" dirty="0" smtClean="0"/>
              <a:t>.</a:t>
            </a:r>
            <a:endParaRPr lang="en-US" sz="2000" dirty="0"/>
          </a:p>
        </p:txBody>
      </p:sp>
      <p:sp>
        <p:nvSpPr>
          <p:cNvPr id="17" name="Rectangle 16"/>
          <p:cNvSpPr/>
          <p:nvPr/>
        </p:nvSpPr>
        <p:spPr>
          <a:xfrm>
            <a:off x="2933700" y="3886191"/>
            <a:ext cx="6154880" cy="400110"/>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r>
              <a:rPr lang="en-US" sz="2000" dirty="0"/>
              <a:t>- </a:t>
            </a:r>
            <a:r>
              <a:rPr lang="en-US" sz="2000" dirty="0" err="1"/>
              <a:t>Hiểu</a:t>
            </a:r>
            <a:r>
              <a:rPr lang="en-US" sz="2000" dirty="0"/>
              <a:t> </a:t>
            </a:r>
            <a:r>
              <a:rPr lang="en-US" sz="2000" dirty="0" err="1"/>
              <a:t>và</a:t>
            </a:r>
            <a:r>
              <a:rPr lang="en-US" sz="2000" dirty="0"/>
              <a:t> </a:t>
            </a:r>
            <a:r>
              <a:rPr lang="en-US" sz="2000" dirty="0" err="1"/>
              <a:t>đánh</a:t>
            </a:r>
            <a:r>
              <a:rPr lang="en-US" sz="2000" dirty="0"/>
              <a:t> </a:t>
            </a:r>
            <a:r>
              <a:rPr lang="en-US" sz="2000" dirty="0" err="1"/>
              <a:t>giá</a:t>
            </a:r>
            <a:r>
              <a:rPr lang="en-US" sz="2000" dirty="0"/>
              <a:t> </a:t>
            </a:r>
            <a:r>
              <a:rPr lang="en-US" sz="2000" dirty="0" err="1"/>
              <a:t>được</a:t>
            </a:r>
            <a:r>
              <a:rPr lang="en-US" sz="2000" dirty="0"/>
              <a:t> </a:t>
            </a:r>
            <a:r>
              <a:rPr lang="en-US" sz="2000" dirty="0" err="1"/>
              <a:t>nhu</a:t>
            </a:r>
            <a:r>
              <a:rPr lang="en-US" sz="2000" dirty="0"/>
              <a:t> </a:t>
            </a:r>
            <a:r>
              <a:rPr lang="en-US" sz="2000" dirty="0" err="1"/>
              <a:t>cầu</a:t>
            </a:r>
            <a:r>
              <a:rPr lang="en-US" sz="2000" dirty="0"/>
              <a:t>, </a:t>
            </a:r>
            <a:r>
              <a:rPr lang="en-US" sz="2000" dirty="0" err="1"/>
              <a:t>năng</a:t>
            </a:r>
            <a:r>
              <a:rPr lang="en-US" sz="2000" dirty="0"/>
              <a:t> </a:t>
            </a:r>
            <a:r>
              <a:rPr lang="en-US" sz="2000" dirty="0" err="1"/>
              <a:t>lực</a:t>
            </a:r>
            <a:r>
              <a:rPr lang="en-US" sz="2000" dirty="0"/>
              <a:t> </a:t>
            </a:r>
            <a:r>
              <a:rPr lang="en-US" sz="2000" dirty="0" err="1"/>
              <a:t>của</a:t>
            </a:r>
            <a:r>
              <a:rPr lang="en-US" sz="2000" dirty="0"/>
              <a:t> </a:t>
            </a:r>
            <a:r>
              <a:rPr lang="en-US" sz="2000" dirty="0" err="1"/>
              <a:t>trẻ</a:t>
            </a:r>
            <a:r>
              <a:rPr lang="en-US" sz="2000" dirty="0"/>
              <a:t>.</a:t>
            </a:r>
          </a:p>
        </p:txBody>
      </p:sp>
      <p:sp>
        <p:nvSpPr>
          <p:cNvPr id="18" name="Rectangle 17"/>
          <p:cNvSpPr/>
          <p:nvPr/>
        </p:nvSpPr>
        <p:spPr>
          <a:xfrm>
            <a:off x="2933700" y="4696687"/>
            <a:ext cx="6181728" cy="707886"/>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r>
              <a:rPr lang="en-US" sz="2000" b="1" dirty="0"/>
              <a:t>- </a:t>
            </a:r>
            <a:r>
              <a:rPr lang="en-US" sz="2000" dirty="0" err="1"/>
              <a:t>Tạo</a:t>
            </a:r>
            <a:r>
              <a:rPr lang="en-US" sz="2000" dirty="0"/>
              <a:t> </a:t>
            </a:r>
            <a:r>
              <a:rPr lang="en-US" sz="2000" dirty="0" err="1"/>
              <a:t>ra</a:t>
            </a:r>
            <a:r>
              <a:rPr lang="en-US" sz="2000" dirty="0"/>
              <a:t> </a:t>
            </a:r>
            <a:r>
              <a:rPr lang="en-US" sz="2000" dirty="0" err="1"/>
              <a:t>cho</a:t>
            </a:r>
            <a:r>
              <a:rPr lang="en-US" sz="2000" dirty="0"/>
              <a:t> </a:t>
            </a:r>
            <a:r>
              <a:rPr lang="en-US" sz="2000" dirty="0" err="1"/>
              <a:t>xã</a:t>
            </a:r>
            <a:r>
              <a:rPr lang="en-US" sz="2000" dirty="0"/>
              <a:t> </a:t>
            </a:r>
            <a:r>
              <a:rPr lang="en-US" sz="2000" dirty="0" err="1"/>
              <a:t>hội</a:t>
            </a:r>
            <a:r>
              <a:rPr lang="en-US" sz="2000" dirty="0"/>
              <a:t> </a:t>
            </a:r>
            <a:r>
              <a:rPr lang="en-US" sz="2000" dirty="0" err="1"/>
              <a:t>những</a:t>
            </a:r>
            <a:r>
              <a:rPr lang="en-US" sz="2000" dirty="0"/>
              <a:t> </a:t>
            </a:r>
            <a:r>
              <a:rPr lang="en-US" sz="2000" dirty="0" err="1"/>
              <a:t>nguồn</a:t>
            </a:r>
            <a:r>
              <a:rPr lang="en-US" sz="2000" dirty="0"/>
              <a:t> </a:t>
            </a:r>
            <a:r>
              <a:rPr lang="en-US" sz="2000" dirty="0" err="1"/>
              <a:t>nhân</a:t>
            </a:r>
            <a:r>
              <a:rPr lang="en-US" sz="2000" dirty="0"/>
              <a:t> </a:t>
            </a:r>
            <a:r>
              <a:rPr lang="en-US" sz="2000" dirty="0" err="1"/>
              <a:t>lực</a:t>
            </a:r>
            <a:r>
              <a:rPr lang="en-US" sz="2000" dirty="0"/>
              <a:t> </a:t>
            </a:r>
            <a:r>
              <a:rPr lang="en-US" sz="2000" dirty="0" err="1"/>
              <a:t>có</a:t>
            </a:r>
            <a:r>
              <a:rPr lang="en-US" sz="2000" dirty="0"/>
              <a:t> </a:t>
            </a:r>
            <a:r>
              <a:rPr lang="en-US" sz="2000" dirty="0" err="1"/>
              <a:t>chất</a:t>
            </a:r>
            <a:r>
              <a:rPr lang="en-US" sz="2000" dirty="0"/>
              <a:t> </a:t>
            </a:r>
            <a:r>
              <a:rPr lang="en-US" sz="2000" dirty="0" err="1"/>
              <a:t>lượng</a:t>
            </a:r>
            <a:r>
              <a:rPr lang="en-US" sz="2000" dirty="0"/>
              <a:t> </a:t>
            </a:r>
            <a:r>
              <a:rPr lang="en-US" sz="2000" dirty="0" err="1"/>
              <a:t>cao</a:t>
            </a:r>
            <a:r>
              <a:rPr lang="en-US" sz="2000" dirty="0" smtClean="0"/>
              <a:t>.</a:t>
            </a:r>
            <a:endParaRPr lang="en-US" sz="2000" dirty="0"/>
          </a:p>
        </p:txBody>
      </p:sp>
      <p:sp>
        <p:nvSpPr>
          <p:cNvPr id="19" name="Rectangle 18"/>
          <p:cNvSpPr/>
          <p:nvPr/>
        </p:nvSpPr>
        <p:spPr>
          <a:xfrm>
            <a:off x="2933700" y="5527961"/>
            <a:ext cx="6181728" cy="1015663"/>
          </a:xfrm>
          <a:prstGeom prst="rect">
            <a:avLst/>
          </a:prstGeom>
          <a:solidFill>
            <a:schemeClr val="accent1">
              <a:lumMod val="40000"/>
              <a:lumOff val="60000"/>
            </a:schemeClr>
          </a:solidFill>
          <a:ln>
            <a:solidFill>
              <a:srgbClr val="0000FF"/>
            </a:solidFill>
          </a:ln>
        </p:spPr>
        <p:style>
          <a:lnRef idx="0">
            <a:scrgbClr r="0" g="0" b="0"/>
          </a:lnRef>
          <a:fillRef idx="1003">
            <a:schemeClr val="lt2"/>
          </a:fillRef>
          <a:effectRef idx="0">
            <a:scrgbClr r="0" g="0" b="0"/>
          </a:effectRef>
          <a:fontRef idx="major"/>
        </p:style>
        <p:txBody>
          <a:bodyPr wrap="square">
            <a:spAutoFit/>
          </a:bodyPr>
          <a:lstStyle/>
          <a:p>
            <a:pPr algn="just"/>
            <a:r>
              <a:rPr lang="en-US" sz="2000" b="1" dirty="0"/>
              <a:t>-</a:t>
            </a:r>
            <a:r>
              <a:rPr lang="en-US" sz="2000" dirty="0"/>
              <a:t> </a:t>
            </a:r>
            <a:r>
              <a:rPr lang="en-US" sz="2000" dirty="0" err="1"/>
              <a:t>Thế</a:t>
            </a:r>
            <a:r>
              <a:rPr lang="en-US" sz="2000" dirty="0"/>
              <a:t> </a:t>
            </a:r>
            <a:r>
              <a:rPr lang="en-US" sz="2000" dirty="0" err="1"/>
              <a:t>giới</a:t>
            </a:r>
            <a:r>
              <a:rPr lang="en-US" sz="2000" dirty="0"/>
              <a:t> </a:t>
            </a:r>
            <a:r>
              <a:rPr lang="en-US" sz="2000" dirty="0" err="1"/>
              <a:t>phát</a:t>
            </a:r>
            <a:r>
              <a:rPr lang="en-US" sz="2000" dirty="0"/>
              <a:t> </a:t>
            </a:r>
            <a:r>
              <a:rPr lang="en-US" sz="2000" dirty="0" err="1"/>
              <a:t>triển</a:t>
            </a:r>
            <a:r>
              <a:rPr lang="en-US" sz="2000" dirty="0"/>
              <a:t> </a:t>
            </a:r>
            <a:r>
              <a:rPr lang="en-US" sz="2000" dirty="0" err="1"/>
              <a:t>tốt</a:t>
            </a:r>
            <a:r>
              <a:rPr lang="en-US" sz="2000" dirty="0"/>
              <a:t> </a:t>
            </a:r>
            <a:r>
              <a:rPr lang="en-US" sz="2000" dirty="0" err="1"/>
              <a:t>đẹp</a:t>
            </a:r>
            <a:r>
              <a:rPr lang="en-US" sz="2000" dirty="0"/>
              <a:t> </a:t>
            </a:r>
            <a:r>
              <a:rPr lang="en-US" sz="2000" dirty="0" err="1"/>
              <a:t>hơn</a:t>
            </a:r>
            <a:r>
              <a:rPr lang="en-US" sz="2000" dirty="0"/>
              <a:t>, </a:t>
            </a:r>
            <a:r>
              <a:rPr lang="en-US" sz="2000" dirty="0" err="1"/>
              <a:t>phù</a:t>
            </a:r>
            <a:r>
              <a:rPr lang="en-US" sz="2000" dirty="0"/>
              <a:t> </a:t>
            </a:r>
            <a:r>
              <a:rPr lang="en-US" sz="2000" dirty="0" err="1"/>
              <a:t>hợp</a:t>
            </a:r>
            <a:r>
              <a:rPr lang="en-US" sz="2000" dirty="0"/>
              <a:t> </a:t>
            </a:r>
            <a:r>
              <a:rPr lang="en-US" sz="2000" dirty="0" err="1"/>
              <a:t>với</a:t>
            </a:r>
            <a:r>
              <a:rPr lang="en-US" sz="2000" dirty="0"/>
              <a:t> </a:t>
            </a:r>
            <a:r>
              <a:rPr lang="en-US" sz="2000" dirty="0" err="1"/>
              <a:t>quan</a:t>
            </a:r>
            <a:r>
              <a:rPr lang="en-US" sz="2000" dirty="0"/>
              <a:t> </a:t>
            </a:r>
            <a:r>
              <a:rPr lang="en-US" sz="2000" dirty="0" err="1"/>
              <a:t>điểm</a:t>
            </a:r>
            <a:r>
              <a:rPr lang="en-US" sz="2000" dirty="0"/>
              <a:t> </a:t>
            </a:r>
            <a:r>
              <a:rPr lang="en-US" sz="2000" dirty="0" smtClean="0"/>
              <a:t>CTGDMN </a:t>
            </a:r>
            <a:r>
              <a:rPr lang="en-US" sz="2000" dirty="0"/>
              <a:t>ở </a:t>
            </a:r>
            <a:r>
              <a:rPr lang="en-US" sz="2000" dirty="0" err="1"/>
              <a:t>Việt</a:t>
            </a:r>
            <a:r>
              <a:rPr lang="en-US" sz="2000" dirty="0"/>
              <a:t> Nam </a:t>
            </a:r>
            <a:r>
              <a:rPr lang="en-US" sz="2000" dirty="0" err="1"/>
              <a:t>là</a:t>
            </a:r>
            <a:r>
              <a:rPr lang="en-US" sz="2000" dirty="0"/>
              <a:t>: “</a:t>
            </a:r>
            <a:r>
              <a:rPr lang="en-US" sz="2000" dirty="0" err="1"/>
              <a:t>Lấy</a:t>
            </a:r>
            <a:r>
              <a:rPr lang="en-US" sz="2000" dirty="0"/>
              <a:t> </a:t>
            </a:r>
            <a:r>
              <a:rPr lang="en-US" sz="2000" dirty="0" err="1"/>
              <a:t>trẻ</a:t>
            </a:r>
            <a:r>
              <a:rPr lang="en-US" sz="2000" dirty="0"/>
              <a:t> </a:t>
            </a:r>
            <a:r>
              <a:rPr lang="en-US" sz="2000" dirty="0" err="1"/>
              <a:t>làm</a:t>
            </a:r>
            <a:r>
              <a:rPr lang="en-US" sz="2000" dirty="0"/>
              <a:t> </a:t>
            </a:r>
            <a:r>
              <a:rPr lang="en-US" sz="2000" dirty="0" err="1"/>
              <a:t>trung</a:t>
            </a:r>
            <a:r>
              <a:rPr lang="en-US" sz="2000" dirty="0"/>
              <a:t> </a:t>
            </a:r>
            <a:r>
              <a:rPr lang="en-US" sz="2000" dirty="0" err="1"/>
              <a:t>tâm</a:t>
            </a:r>
            <a:r>
              <a:rPr lang="en-US" sz="2000" dirty="0"/>
              <a:t>”, </a:t>
            </a:r>
            <a:r>
              <a:rPr lang="en-US" sz="2000" dirty="0" err="1"/>
              <a:t>tích</a:t>
            </a:r>
            <a:r>
              <a:rPr lang="en-US" sz="2000" dirty="0"/>
              <a:t> </a:t>
            </a:r>
            <a:r>
              <a:rPr lang="en-US" sz="2000" dirty="0" err="1"/>
              <a:t>hợp</a:t>
            </a:r>
            <a:r>
              <a:rPr lang="en-US" sz="2000" dirty="0"/>
              <a:t>, </a:t>
            </a:r>
            <a:r>
              <a:rPr lang="en-US" sz="2000" dirty="0" err="1"/>
              <a:t>trải</a:t>
            </a:r>
            <a:r>
              <a:rPr lang="en-US" sz="2000" dirty="0"/>
              <a:t> </a:t>
            </a:r>
            <a:r>
              <a:rPr lang="en-US" sz="2000" dirty="0" err="1"/>
              <a:t>nghiệm</a:t>
            </a:r>
            <a:r>
              <a:rPr lang="en-US" sz="2000" dirty="0"/>
              <a:t>, </a:t>
            </a:r>
            <a:r>
              <a:rPr lang="en-US" sz="2000" dirty="0" err="1"/>
              <a:t>gắn</a:t>
            </a:r>
            <a:r>
              <a:rPr lang="en-US" sz="2000" dirty="0"/>
              <a:t> </a:t>
            </a:r>
            <a:r>
              <a:rPr lang="en-US" sz="2000" dirty="0" err="1"/>
              <a:t>liền</a:t>
            </a:r>
            <a:r>
              <a:rPr lang="en-US" sz="2000" dirty="0"/>
              <a:t> </a:t>
            </a:r>
            <a:r>
              <a:rPr lang="en-US" sz="2000" dirty="0" err="1"/>
              <a:t>với</a:t>
            </a:r>
            <a:r>
              <a:rPr lang="en-US" sz="2000" dirty="0"/>
              <a:t> </a:t>
            </a:r>
            <a:r>
              <a:rPr lang="en-US" sz="2000" dirty="0" err="1"/>
              <a:t>thực</a:t>
            </a:r>
            <a:r>
              <a:rPr lang="en-US" sz="2000" dirty="0"/>
              <a:t> </a:t>
            </a:r>
            <a:r>
              <a:rPr lang="en-US" sz="2000" dirty="0" err="1"/>
              <a:t>tiễn</a:t>
            </a:r>
            <a:r>
              <a:rPr lang="en-US" sz="2000" dirty="0" smtClean="0"/>
              <a:t>.</a:t>
            </a:r>
            <a:endParaRPr lang="en-US" sz="2000" dirty="0"/>
          </a:p>
        </p:txBody>
      </p:sp>
      <p:sp>
        <p:nvSpPr>
          <p:cNvPr id="21" name="Content Placeholder 2"/>
          <p:cNvSpPr txBox="1">
            <a:spLocks/>
          </p:cNvSpPr>
          <p:nvPr/>
        </p:nvSpPr>
        <p:spPr>
          <a:xfrm>
            <a:off x="180107" y="3349828"/>
            <a:ext cx="2133600" cy="910442"/>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dk1"/>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dk1"/>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dk1"/>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9pPr>
          </a:lstStyle>
          <a:p>
            <a:pPr marL="0" indent="0" algn="ctr">
              <a:buFont typeface="Wingdings 3" charset="2"/>
              <a:buNone/>
            </a:pPr>
            <a:r>
              <a:rPr lang="en-US" sz="2400" b="1" dirty="0" err="1" smtClean="0">
                <a:solidFill>
                  <a:srgbClr val="FF0000"/>
                </a:solidFill>
              </a:rPr>
              <a:t>Đối</a:t>
            </a:r>
            <a:r>
              <a:rPr lang="en-US" sz="2400" b="1" dirty="0" smtClean="0">
                <a:solidFill>
                  <a:srgbClr val="FF0000"/>
                </a:solidFill>
              </a:rPr>
              <a:t> </a:t>
            </a:r>
            <a:r>
              <a:rPr lang="en-US" sz="2400" b="1" dirty="0" err="1" smtClean="0">
                <a:solidFill>
                  <a:srgbClr val="FF0000"/>
                </a:solidFill>
              </a:rPr>
              <a:t>với</a:t>
            </a:r>
            <a:r>
              <a:rPr lang="en-US" sz="2400" b="1" dirty="0" smtClean="0">
                <a:solidFill>
                  <a:srgbClr val="FF0000"/>
                </a:solidFill>
              </a:rPr>
              <a:t> </a:t>
            </a:r>
            <a:r>
              <a:rPr lang="en-US" sz="2400" b="1" dirty="0" err="1" smtClean="0">
                <a:solidFill>
                  <a:srgbClr val="FF0000"/>
                </a:solidFill>
              </a:rPr>
              <a:t>gia</a:t>
            </a:r>
            <a:r>
              <a:rPr lang="en-US" sz="2400" b="1" dirty="0" smtClean="0">
                <a:solidFill>
                  <a:srgbClr val="FF0000"/>
                </a:solidFill>
              </a:rPr>
              <a:t> </a:t>
            </a:r>
            <a:r>
              <a:rPr lang="en-US" sz="2400" b="1" dirty="0" err="1" smtClean="0">
                <a:solidFill>
                  <a:srgbClr val="FF0000"/>
                </a:solidFill>
              </a:rPr>
              <a:t>đình</a:t>
            </a:r>
            <a:r>
              <a:rPr lang="en-US" sz="2400" b="1" dirty="0" smtClean="0">
                <a:solidFill>
                  <a:srgbClr val="FF0000"/>
                </a:solidFill>
              </a:rPr>
              <a:t>:</a:t>
            </a:r>
            <a:endParaRPr lang="en-US" sz="2400" dirty="0">
              <a:solidFill>
                <a:srgbClr val="FF0000"/>
              </a:solidFill>
            </a:endParaRPr>
          </a:p>
        </p:txBody>
      </p:sp>
      <p:grpSp>
        <p:nvGrpSpPr>
          <p:cNvPr id="22" name="Group 21"/>
          <p:cNvGrpSpPr/>
          <p:nvPr/>
        </p:nvGrpSpPr>
        <p:grpSpPr>
          <a:xfrm>
            <a:off x="2445325" y="3356758"/>
            <a:ext cx="374073" cy="910442"/>
            <a:chOff x="6286500" y="1769504"/>
            <a:chExt cx="714372" cy="4394104"/>
          </a:xfrm>
          <a:solidFill>
            <a:schemeClr val="accent1">
              <a:lumMod val="40000"/>
              <a:lumOff val="60000"/>
            </a:schemeClr>
          </a:solidFill>
        </p:grpSpPr>
        <p:sp>
          <p:nvSpPr>
            <p:cNvPr id="23" name="Chevron 22"/>
            <p:cNvSpPr/>
            <p:nvPr/>
          </p:nvSpPr>
          <p:spPr>
            <a:xfrm>
              <a:off x="6286500" y="1769505"/>
              <a:ext cx="457200" cy="4394103"/>
            </a:xfrm>
            <a:prstGeom prst="chevron">
              <a:avLst/>
            </a:prstGeom>
            <a:grpFill/>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Chevron 23"/>
            <p:cNvSpPr/>
            <p:nvPr/>
          </p:nvSpPr>
          <p:spPr>
            <a:xfrm>
              <a:off x="6434136" y="1769505"/>
              <a:ext cx="457200" cy="4394103"/>
            </a:xfrm>
            <a:prstGeom prst="chevron">
              <a:avLst/>
            </a:prstGeom>
            <a:grpFill/>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Chevron 24"/>
            <p:cNvSpPr/>
            <p:nvPr/>
          </p:nvSpPr>
          <p:spPr>
            <a:xfrm>
              <a:off x="6543672" y="1769504"/>
              <a:ext cx="457200" cy="4394103"/>
            </a:xfrm>
            <a:prstGeom prst="chevron">
              <a:avLst/>
            </a:prstGeom>
            <a:grpFill/>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6" name="Content Placeholder 2"/>
          <p:cNvSpPr txBox="1">
            <a:spLocks/>
          </p:cNvSpPr>
          <p:nvPr/>
        </p:nvSpPr>
        <p:spPr>
          <a:xfrm>
            <a:off x="304797" y="5185555"/>
            <a:ext cx="2133600" cy="910442"/>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dk1"/>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dk1"/>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dk1"/>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9pPr>
          </a:lstStyle>
          <a:p>
            <a:pPr marL="0" indent="0" algn="ctr">
              <a:buFont typeface="Wingdings 3" charset="2"/>
              <a:buNone/>
            </a:pPr>
            <a:r>
              <a:rPr lang="en-US" sz="2400" b="1" dirty="0" err="1" smtClean="0">
                <a:solidFill>
                  <a:srgbClr val="FF0000"/>
                </a:solidFill>
              </a:rPr>
              <a:t>Đối</a:t>
            </a:r>
            <a:r>
              <a:rPr lang="en-US" sz="2400" b="1" dirty="0" smtClean="0">
                <a:solidFill>
                  <a:srgbClr val="FF0000"/>
                </a:solidFill>
              </a:rPr>
              <a:t> </a:t>
            </a:r>
            <a:r>
              <a:rPr lang="en-US" sz="2400" b="1" dirty="0" err="1" smtClean="0">
                <a:solidFill>
                  <a:srgbClr val="FF0000"/>
                </a:solidFill>
              </a:rPr>
              <a:t>với</a:t>
            </a:r>
            <a:r>
              <a:rPr lang="en-US" sz="2400" b="1" dirty="0" smtClean="0">
                <a:solidFill>
                  <a:srgbClr val="FF0000"/>
                </a:solidFill>
              </a:rPr>
              <a:t> </a:t>
            </a:r>
            <a:r>
              <a:rPr lang="en-US" sz="2400" b="1" dirty="0" err="1" smtClean="0">
                <a:solidFill>
                  <a:srgbClr val="FF0000"/>
                </a:solidFill>
              </a:rPr>
              <a:t>cộng</a:t>
            </a:r>
            <a:r>
              <a:rPr lang="en-US" sz="2400" b="1" dirty="0" smtClean="0">
                <a:solidFill>
                  <a:srgbClr val="FF0000"/>
                </a:solidFill>
              </a:rPr>
              <a:t> </a:t>
            </a:r>
            <a:r>
              <a:rPr lang="en-US" sz="2400" b="1" dirty="0" err="1" smtClean="0">
                <a:solidFill>
                  <a:srgbClr val="FF0000"/>
                </a:solidFill>
              </a:rPr>
              <a:t>đồng</a:t>
            </a:r>
            <a:r>
              <a:rPr lang="en-US" sz="2400" b="1" dirty="0" smtClean="0">
                <a:solidFill>
                  <a:srgbClr val="FF0000"/>
                </a:solidFill>
              </a:rPr>
              <a:t>:</a:t>
            </a:r>
            <a:endParaRPr lang="en-US" sz="2400" dirty="0">
              <a:solidFill>
                <a:srgbClr val="FF0000"/>
              </a:solidFill>
            </a:endParaRPr>
          </a:p>
        </p:txBody>
      </p:sp>
      <p:grpSp>
        <p:nvGrpSpPr>
          <p:cNvPr id="27" name="Group 26"/>
          <p:cNvGrpSpPr/>
          <p:nvPr/>
        </p:nvGrpSpPr>
        <p:grpSpPr>
          <a:xfrm>
            <a:off x="2514595" y="5178627"/>
            <a:ext cx="374073" cy="910442"/>
            <a:chOff x="6286500" y="1769504"/>
            <a:chExt cx="714372" cy="4394104"/>
          </a:xfrm>
          <a:solidFill>
            <a:schemeClr val="accent1">
              <a:lumMod val="40000"/>
              <a:lumOff val="60000"/>
            </a:schemeClr>
          </a:solidFill>
        </p:grpSpPr>
        <p:sp>
          <p:nvSpPr>
            <p:cNvPr id="28" name="Chevron 27"/>
            <p:cNvSpPr/>
            <p:nvPr/>
          </p:nvSpPr>
          <p:spPr>
            <a:xfrm>
              <a:off x="6286500" y="1769505"/>
              <a:ext cx="457200" cy="4394103"/>
            </a:xfrm>
            <a:prstGeom prst="chevron">
              <a:avLst/>
            </a:prstGeom>
            <a:grpFill/>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9" name="Chevron 28"/>
            <p:cNvSpPr/>
            <p:nvPr/>
          </p:nvSpPr>
          <p:spPr>
            <a:xfrm>
              <a:off x="6434136" y="1769505"/>
              <a:ext cx="457200" cy="4394103"/>
            </a:xfrm>
            <a:prstGeom prst="chevron">
              <a:avLst/>
            </a:prstGeom>
            <a:grpFill/>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Chevron 29"/>
            <p:cNvSpPr/>
            <p:nvPr/>
          </p:nvSpPr>
          <p:spPr>
            <a:xfrm>
              <a:off x="6543672" y="1769504"/>
              <a:ext cx="457200" cy="4394103"/>
            </a:xfrm>
            <a:prstGeom prst="chevron">
              <a:avLst/>
            </a:prstGeom>
            <a:grpFill/>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solidFill>
                  <a:schemeClr val="tx1"/>
                </a:solidFill>
              </a:endParaRPr>
            </a:p>
          </p:txBody>
        </p:sp>
      </p:grpSp>
      <p:pic>
        <p:nvPicPr>
          <p:cNvPr id="31" name="Picture 30"/>
          <p:cNvPicPr/>
          <p:nvPr/>
        </p:nvPicPr>
        <p:blipFill>
          <a:blip r:embed="rId2"/>
          <a:stretch>
            <a:fillRect/>
          </a:stretch>
        </p:blipFill>
        <p:spPr>
          <a:xfrm>
            <a:off x="152400" y="43544"/>
            <a:ext cx="1295400" cy="1143000"/>
          </a:xfrm>
          <a:prstGeom prst="rect">
            <a:avLst/>
          </a:prstGeom>
        </p:spPr>
      </p:pic>
    </p:spTree>
    <p:extLst>
      <p:ext uri="{BB962C8B-B14F-4D97-AF65-F5344CB8AC3E}">
        <p14:creationId xmlns:p14="http://schemas.microsoft.com/office/powerpoint/2010/main" val="882089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out)">
                                      <p:cBhvr>
                                        <p:cTn id="7" dur="500"/>
                                        <p:tgtEl>
                                          <p:spTgt spid="9"/>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500"/>
                                        <p:tgtEl>
                                          <p:spTgt spid="6"/>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bg/>
                                          </p:spTgt>
                                        </p:tgtEl>
                                        <p:attrNameLst>
                                          <p:attrName>style.visibility</p:attrName>
                                        </p:attrNameLst>
                                      </p:cBhvr>
                                      <p:to>
                                        <p:strVal val="visible"/>
                                      </p:to>
                                    </p:set>
                                    <p:animEffect transition="in" filter="wipe(left)">
                                      <p:cBhvr>
                                        <p:cTn id="15" dur="500"/>
                                        <p:tgtEl>
                                          <p:spTgt spid="3">
                                            <p:bg/>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barn(inVertical)">
                                      <p:cBhvr>
                                        <p:cTn id="18" dur="500"/>
                                        <p:tgtEl>
                                          <p:spTgt spid="14"/>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barn(inVertical)">
                                      <p:cBhvr>
                                        <p:cTn id="21" dur="500"/>
                                        <p:tgtEl>
                                          <p:spTgt spid="15"/>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barn(inVertical)">
                                      <p:cBhvr>
                                        <p:cTn id="24" dur="500"/>
                                        <p:tgtEl>
                                          <p:spTgt spid="16"/>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arn(inVertical)">
                                      <p:cBhvr>
                                        <p:cTn id="27" dur="500"/>
                                        <p:tgtEl>
                                          <p:spTgt spid="17"/>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barn(inVertical)">
                                      <p:cBhvr>
                                        <p:cTn id="30" dur="500"/>
                                        <p:tgtEl>
                                          <p:spTgt spid="18"/>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barn(inVertical)">
                                      <p:cBhvr>
                                        <p:cTn id="33" dur="500"/>
                                        <p:tgtEl>
                                          <p:spTgt spid="19"/>
                                        </p:tgtEl>
                                      </p:cBhvr>
                                    </p:animEffect>
                                  </p:childTnLst>
                                </p:cTn>
                              </p:par>
                            </p:childTnLst>
                          </p:cTn>
                        </p:par>
                        <p:par>
                          <p:cTn id="34" fill="hold">
                            <p:stCondLst>
                              <p:cond delay="1500"/>
                            </p:stCondLst>
                            <p:childTnLst>
                              <p:par>
                                <p:cTn id="35" presetID="22" presetClass="entr" presetSubtype="8" fill="hold" grpId="0" nodeType="afterEffect">
                                  <p:stCondLst>
                                    <p:cond delay="0"/>
                                  </p:stCondLst>
                                  <p:childTnLst>
                                    <p:set>
                                      <p:cBhvr>
                                        <p:cTn id="36" dur="1" fill="hold">
                                          <p:stCondLst>
                                            <p:cond delay="0"/>
                                          </p:stCondLst>
                                        </p:cTn>
                                        <p:tgtEl>
                                          <p:spTgt spid="21">
                                            <p:bg/>
                                          </p:spTgt>
                                        </p:tgtEl>
                                        <p:attrNameLst>
                                          <p:attrName>style.visibility</p:attrName>
                                        </p:attrNameLst>
                                      </p:cBhvr>
                                      <p:to>
                                        <p:strVal val="visible"/>
                                      </p:to>
                                    </p:set>
                                    <p:animEffect transition="in" filter="wipe(left)">
                                      <p:cBhvr>
                                        <p:cTn id="37" dur="500"/>
                                        <p:tgtEl>
                                          <p:spTgt spid="21">
                                            <p:bg/>
                                          </p:spTgt>
                                        </p:tgtEl>
                                      </p:cBhvr>
                                    </p:animEffect>
                                  </p:childTnLst>
                                </p:cTn>
                              </p:par>
                            </p:childTnLst>
                          </p:cTn>
                        </p:par>
                        <p:par>
                          <p:cTn id="38" fill="hold">
                            <p:stCondLst>
                              <p:cond delay="2000"/>
                            </p:stCondLst>
                            <p:childTnLst>
                              <p:par>
                                <p:cTn id="39" presetID="22" presetClass="entr" presetSubtype="8" fill="hold" nodeType="after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wipe(left)">
                                      <p:cBhvr>
                                        <p:cTn id="41" dur="500"/>
                                        <p:tgtEl>
                                          <p:spTgt spid="22"/>
                                        </p:tgtEl>
                                      </p:cBhvr>
                                    </p:animEffect>
                                  </p:childTnLst>
                                </p:cTn>
                              </p:par>
                            </p:childTnLst>
                          </p:cTn>
                        </p:par>
                        <p:par>
                          <p:cTn id="42" fill="hold">
                            <p:stCondLst>
                              <p:cond delay="2500"/>
                            </p:stCondLst>
                            <p:childTnLst>
                              <p:par>
                                <p:cTn id="43" presetID="22" presetClass="entr" presetSubtype="8" fill="hold" grpId="0" nodeType="afterEffect">
                                  <p:stCondLst>
                                    <p:cond delay="0"/>
                                  </p:stCondLst>
                                  <p:childTnLst>
                                    <p:set>
                                      <p:cBhvr>
                                        <p:cTn id="44" dur="1" fill="hold">
                                          <p:stCondLst>
                                            <p:cond delay="0"/>
                                          </p:stCondLst>
                                        </p:cTn>
                                        <p:tgtEl>
                                          <p:spTgt spid="26">
                                            <p:bg/>
                                          </p:spTgt>
                                        </p:tgtEl>
                                        <p:attrNameLst>
                                          <p:attrName>style.visibility</p:attrName>
                                        </p:attrNameLst>
                                      </p:cBhvr>
                                      <p:to>
                                        <p:strVal val="visible"/>
                                      </p:to>
                                    </p:set>
                                    <p:animEffect transition="in" filter="wipe(left)">
                                      <p:cBhvr>
                                        <p:cTn id="45" dur="500"/>
                                        <p:tgtEl>
                                          <p:spTgt spid="26">
                                            <p:bg/>
                                          </p:spTgt>
                                        </p:tgtEl>
                                      </p:cBhvr>
                                    </p:animEffect>
                                  </p:childTnLst>
                                </p:cTn>
                              </p:par>
                            </p:childTnLst>
                          </p:cTn>
                        </p:par>
                        <p:par>
                          <p:cTn id="46" fill="hold">
                            <p:stCondLst>
                              <p:cond delay="3000"/>
                            </p:stCondLst>
                            <p:childTnLst>
                              <p:par>
                                <p:cTn id="47" presetID="22" presetClass="entr" presetSubtype="8" fill="hold" nodeType="after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wipe(left)">
                                      <p:cBhvr>
                                        <p:cTn id="49"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9" grpId="0"/>
      <p:bldP spid="14" grpId="0" animBg="1"/>
      <p:bldP spid="15" grpId="0" animBg="1"/>
      <p:bldP spid="16" grpId="0" animBg="1"/>
      <p:bldP spid="17" grpId="0" animBg="1"/>
      <p:bldP spid="18" grpId="0" animBg="1"/>
      <p:bldP spid="19" grpId="0" animBg="1"/>
      <p:bldP spid="21" grpId="0" build="p" animBg="1"/>
      <p:bldP spid="26"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7174" name="WordArt 6"/>
          <p:cNvSpPr>
            <a:spLocks noChangeArrowheads="1" noChangeShapeType="1" noTextEdit="1"/>
          </p:cNvSpPr>
          <p:nvPr/>
        </p:nvSpPr>
        <p:spPr bwMode="auto">
          <a:xfrm>
            <a:off x="228600" y="2819400"/>
            <a:ext cx="8686800" cy="1993900"/>
          </a:xfrm>
          <a:prstGeom prst="rect">
            <a:avLst/>
          </a:prstGeom>
        </p:spPr>
        <p:txBody>
          <a:bodyPr wrap="none" fromWordArt="1">
            <a:prstTxWarp prst="textInflateTop">
              <a:avLst>
                <a:gd name="adj" fmla="val 31917"/>
              </a:avLst>
            </a:prstTxWarp>
          </a:bodyPr>
          <a:lstStyle/>
          <a:p>
            <a:pPr algn="ctr"/>
            <a:r>
              <a:rPr lang="vi-VN" b="1" i="1" kern="10" dirty="0">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a:cs typeface="Arial"/>
              </a:rPr>
              <a:t>Xin </a:t>
            </a:r>
            <a:r>
              <a:rPr lang="en-US" b="1" i="1" kern="10" dirty="0" err="1">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Black" pitchFamily="34" charset="0"/>
                <a:cs typeface="Arial"/>
              </a:rPr>
              <a:t>ch</a:t>
            </a:r>
            <a:r>
              <a:rPr lang="vi-VN" b="1" i="1" kern="10" dirty="0">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a:cs typeface="Arial"/>
              </a:rPr>
              <a:t>ân </a:t>
            </a:r>
            <a:r>
              <a:rPr lang="en-US" b="1" i="1" kern="10" dirty="0" err="1">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Black" pitchFamily="34" charset="0"/>
                <a:cs typeface="Arial"/>
              </a:rPr>
              <a:t>thành</a:t>
            </a:r>
            <a:r>
              <a:rPr lang="vi-VN" b="1" i="1" kern="10" dirty="0">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a:cs typeface="Arial"/>
              </a:rPr>
              <a:t> cảm ơn </a:t>
            </a:r>
          </a:p>
          <a:p>
            <a:pPr algn="ctr"/>
            <a:r>
              <a:rPr lang="en-US" b="1" i="1" kern="10" dirty="0" err="1">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Black" pitchFamily="34" charset="0"/>
                <a:cs typeface="Arial"/>
              </a:rPr>
              <a:t>Thầy</a:t>
            </a:r>
            <a:r>
              <a:rPr lang="en-US" b="1" i="1" kern="10" dirty="0">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Black" pitchFamily="34" charset="0"/>
                <a:cs typeface="Arial"/>
              </a:rPr>
              <a:t> </a:t>
            </a:r>
            <a:r>
              <a:rPr lang="en-US" b="1" i="1" kern="10" dirty="0" err="1">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Black" pitchFamily="34" charset="0"/>
                <a:cs typeface="Arial"/>
              </a:rPr>
              <a:t>Cô</a:t>
            </a:r>
            <a:r>
              <a:rPr lang="vi-VN" b="1" i="1" kern="10" dirty="0">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a:cs typeface="Arial"/>
              </a:rPr>
              <a:t>!</a:t>
            </a:r>
          </a:p>
          <a:p>
            <a:pPr algn="ctr"/>
            <a:endParaRPr lang="en-US" i="1" kern="10" dirty="0">
              <a:ln w="12700">
                <a:solidFill>
                  <a:srgbClr val="800000"/>
                </a:solidFill>
                <a:round/>
                <a:headEnd/>
                <a:tailEnd/>
              </a:ln>
              <a:solidFill>
                <a:srgbClr val="000000"/>
              </a:solidFill>
              <a:effectLst>
                <a:outerShdw dist="35921" dir="2700000" sy="50000" kx="2115830" algn="bl" rotWithShape="0">
                  <a:srgbClr val="C0C0C0">
                    <a:alpha val="79999"/>
                  </a:srgbClr>
                </a:outerShdw>
              </a:effectLst>
              <a:latin typeface="Arial"/>
              <a:cs typeface="Arial"/>
            </a:endParaRPr>
          </a:p>
        </p:txBody>
      </p:sp>
      <p:cxnSp>
        <p:nvCxnSpPr>
          <p:cNvPr id="5" name="Straight Arrow Connector 4"/>
          <p:cNvCxnSpPr/>
          <p:nvPr/>
        </p:nvCxnSpPr>
        <p:spPr>
          <a:xfrm>
            <a:off x="1" y="1590828"/>
            <a:ext cx="7391399" cy="1"/>
          </a:xfrm>
          <a:prstGeom prst="straightConnector1">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6" name="Picture 5"/>
          <p:cNvPicPr/>
          <p:nvPr/>
        </p:nvPicPr>
        <p:blipFill>
          <a:blip r:embed="rId2"/>
          <a:stretch>
            <a:fillRect/>
          </a:stretch>
        </p:blipFill>
        <p:spPr>
          <a:xfrm>
            <a:off x="228600" y="152400"/>
            <a:ext cx="1295400" cy="1143000"/>
          </a:xfrm>
          <a:prstGeom prst="rect">
            <a:avLst/>
          </a:prstGeom>
        </p:spPr>
      </p:pic>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47174"/>
                                        </p:tgtEl>
                                        <p:attrNameLst>
                                          <p:attrName>style.visibility</p:attrName>
                                        </p:attrNameLst>
                                      </p:cBhvr>
                                      <p:to>
                                        <p:strVal val="visible"/>
                                      </p:to>
                                    </p:set>
                                    <p:animEffect transition="in" filter="wipe(left)">
                                      <p:cBhvr>
                                        <p:cTn id="7" dur="1000"/>
                                        <p:tgtEl>
                                          <p:spTgt spid="6471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717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6" name="Oval 15"/>
          <p:cNvSpPr>
            <a:spLocks noChangeArrowheads="1"/>
          </p:cNvSpPr>
          <p:nvPr/>
        </p:nvSpPr>
        <p:spPr bwMode="auto">
          <a:xfrm>
            <a:off x="2209800" y="2348262"/>
            <a:ext cx="4952999" cy="870754"/>
          </a:xfrm>
          <a:prstGeom prst="ellipse">
            <a:avLst/>
          </a:prstGeom>
          <a:ln/>
        </p:spPr>
        <p:style>
          <a:lnRef idx="0">
            <a:schemeClr val="accent1"/>
          </a:lnRef>
          <a:fillRef idx="3">
            <a:schemeClr val="accent1"/>
          </a:fillRef>
          <a:effectRef idx="3">
            <a:schemeClr val="accent1"/>
          </a:effectRef>
          <a:fontRef idx="minor">
            <a:schemeClr val="lt1"/>
          </a:fontRef>
        </p:style>
        <p:txBody>
          <a:bodyPr wrap="none" lIns="92075" tIns="46038" rIns="92075" bIns="46038" anchor="ctr"/>
          <a:lstStyle/>
          <a:p>
            <a:r>
              <a:rPr lang="en-US" sz="2400" b="1" dirty="0"/>
              <a:t>- </a:t>
            </a:r>
            <a:r>
              <a:rPr lang="vi-VN" sz="2400" b="1" dirty="0"/>
              <a:t>T</a:t>
            </a:r>
            <a:r>
              <a:rPr lang="vi-VN" sz="2400" dirty="0"/>
              <a:t>echnology (Công nghệ)</a:t>
            </a:r>
            <a:endParaRPr lang="en-US" sz="2400" dirty="0"/>
          </a:p>
        </p:txBody>
      </p:sp>
      <p:sp>
        <p:nvSpPr>
          <p:cNvPr id="87048" name="Oval 17"/>
          <p:cNvSpPr>
            <a:spLocks noChangeArrowheads="1"/>
          </p:cNvSpPr>
          <p:nvPr/>
        </p:nvSpPr>
        <p:spPr bwMode="auto">
          <a:xfrm>
            <a:off x="2324101" y="1439486"/>
            <a:ext cx="4838698" cy="719144"/>
          </a:xfrm>
          <a:prstGeom prst="ellipse">
            <a:avLst/>
          </a:prstGeom>
          <a:ln/>
        </p:spPr>
        <p:style>
          <a:lnRef idx="0">
            <a:schemeClr val="accent1"/>
          </a:lnRef>
          <a:fillRef idx="3">
            <a:schemeClr val="accent1"/>
          </a:fillRef>
          <a:effectRef idx="3">
            <a:schemeClr val="accent1"/>
          </a:effectRef>
          <a:fontRef idx="minor">
            <a:schemeClr val="lt1"/>
          </a:fontRef>
        </p:style>
        <p:txBody>
          <a:bodyPr wrap="none" lIns="92075" tIns="46038" rIns="92075" bIns="46038" anchor="ctr"/>
          <a:lstStyle/>
          <a:p>
            <a:r>
              <a:rPr lang="en-US" sz="2800" b="1" dirty="0"/>
              <a:t>- </a:t>
            </a:r>
            <a:r>
              <a:rPr lang="vi-VN" sz="2800" b="1" dirty="0"/>
              <a:t>S</a:t>
            </a:r>
            <a:r>
              <a:rPr lang="vi-VN" sz="2800" dirty="0"/>
              <a:t>cience (Khoa học</a:t>
            </a:r>
            <a:r>
              <a:rPr lang="vi-VN" sz="2800" dirty="0" smtClean="0"/>
              <a:t>)</a:t>
            </a:r>
            <a:endParaRPr lang="en-US" sz="2800" dirty="0"/>
          </a:p>
        </p:txBody>
      </p:sp>
      <p:sp>
        <p:nvSpPr>
          <p:cNvPr id="11" name="Rectangle 16"/>
          <p:cNvSpPr>
            <a:spLocks noChangeArrowheads="1"/>
          </p:cNvSpPr>
          <p:nvPr/>
        </p:nvSpPr>
        <p:spPr bwMode="auto">
          <a:xfrm>
            <a:off x="1474786" y="457984"/>
            <a:ext cx="7135814" cy="500063"/>
          </a:xfrm>
          <a:prstGeom prst="rect">
            <a:avLst/>
          </a:prstGeom>
          <a:noFill/>
          <a:ln w="9525">
            <a:noFill/>
            <a:miter lim="800000"/>
            <a:headEnd/>
            <a:tailEnd/>
          </a:ln>
          <a:effectLst/>
        </p:spPr>
        <p:txBody>
          <a:bodyPr lIns="92075" tIns="46038" rIns="92075" bIns="46038" anchor="ctr"/>
          <a:lstStyle/>
          <a:p>
            <a:pPr algn="ctr"/>
            <a:r>
              <a:rPr lang="en-US" sz="2400" b="1" dirty="0" smtClean="0">
                <a:solidFill>
                  <a:srgbClr val="FF0000"/>
                </a:solidFill>
              </a:rPr>
              <a:t>I.</a:t>
            </a:r>
            <a:r>
              <a:rPr lang="vi-VN" sz="2400" b="1" dirty="0" smtClean="0">
                <a:solidFill>
                  <a:srgbClr val="FF0000"/>
                </a:solidFill>
              </a:rPr>
              <a:t>Thuật </a:t>
            </a:r>
            <a:r>
              <a:rPr lang="vi-VN" sz="2400" b="1" dirty="0">
                <a:solidFill>
                  <a:srgbClr val="FF0000"/>
                </a:solidFill>
              </a:rPr>
              <a:t>ngữ STE</a:t>
            </a:r>
            <a:r>
              <a:rPr lang="en-US" sz="2400" b="1" dirty="0">
                <a:solidFill>
                  <a:srgbClr val="FF0000"/>
                </a:solidFill>
              </a:rPr>
              <a:t>A</a:t>
            </a:r>
            <a:r>
              <a:rPr lang="vi-VN" sz="2400" b="1" dirty="0">
                <a:solidFill>
                  <a:srgbClr val="FF0000"/>
                </a:solidFill>
              </a:rPr>
              <a:t>M là chữ viết tắt bằng Tiếng Anh của </a:t>
            </a:r>
            <a:r>
              <a:rPr lang="en-US" sz="2400" b="1" dirty="0" err="1">
                <a:solidFill>
                  <a:srgbClr val="FF0000"/>
                </a:solidFill>
              </a:rPr>
              <a:t>năm</a:t>
            </a:r>
            <a:r>
              <a:rPr lang="vi-VN" sz="2400" b="1" dirty="0">
                <a:solidFill>
                  <a:srgbClr val="FF0000"/>
                </a:solidFill>
              </a:rPr>
              <a:t> chữ: </a:t>
            </a:r>
            <a:endParaRPr lang="en-US" sz="2400" dirty="0">
              <a:solidFill>
                <a:srgbClr val="FF0000"/>
              </a:solidFill>
            </a:endParaRPr>
          </a:p>
        </p:txBody>
      </p:sp>
      <p:cxnSp>
        <p:nvCxnSpPr>
          <p:cNvPr id="6" name="Straight Arrow Connector 5"/>
          <p:cNvCxnSpPr/>
          <p:nvPr/>
        </p:nvCxnSpPr>
        <p:spPr>
          <a:xfrm>
            <a:off x="1" y="1295400"/>
            <a:ext cx="7391399" cy="1"/>
          </a:xfrm>
          <a:prstGeom prst="straightConnector1">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2" name="Oval 15"/>
          <p:cNvSpPr>
            <a:spLocks noChangeArrowheads="1"/>
          </p:cNvSpPr>
          <p:nvPr/>
        </p:nvSpPr>
        <p:spPr bwMode="auto">
          <a:xfrm>
            <a:off x="2209800" y="3219016"/>
            <a:ext cx="4952999" cy="870754"/>
          </a:xfrm>
          <a:prstGeom prst="ellipse">
            <a:avLst/>
          </a:prstGeom>
          <a:ln/>
        </p:spPr>
        <p:style>
          <a:lnRef idx="0">
            <a:schemeClr val="accent1"/>
          </a:lnRef>
          <a:fillRef idx="3">
            <a:schemeClr val="accent1"/>
          </a:fillRef>
          <a:effectRef idx="3">
            <a:schemeClr val="accent1"/>
          </a:effectRef>
          <a:fontRef idx="minor">
            <a:schemeClr val="lt1"/>
          </a:fontRef>
        </p:style>
        <p:txBody>
          <a:bodyPr wrap="none" lIns="92075" tIns="46038" rIns="92075" bIns="46038" anchor="ctr"/>
          <a:lstStyle/>
          <a:p>
            <a:r>
              <a:rPr lang="en-US" sz="2400" b="1" dirty="0"/>
              <a:t>- </a:t>
            </a:r>
            <a:r>
              <a:rPr lang="vi-VN" sz="2400" b="1" dirty="0"/>
              <a:t>E</a:t>
            </a:r>
            <a:r>
              <a:rPr lang="vi-VN" sz="2400" dirty="0"/>
              <a:t>ngineering (Kỹ thuật)</a:t>
            </a:r>
            <a:endParaRPr lang="en-US" sz="2400" dirty="0"/>
          </a:p>
        </p:txBody>
      </p:sp>
      <p:sp>
        <p:nvSpPr>
          <p:cNvPr id="13" name="Oval 15"/>
          <p:cNvSpPr>
            <a:spLocks noChangeArrowheads="1"/>
          </p:cNvSpPr>
          <p:nvPr/>
        </p:nvSpPr>
        <p:spPr bwMode="auto">
          <a:xfrm>
            <a:off x="2209799" y="4349070"/>
            <a:ext cx="4952999" cy="870754"/>
          </a:xfrm>
          <a:prstGeom prst="ellipse">
            <a:avLst/>
          </a:prstGeom>
          <a:ln/>
        </p:spPr>
        <p:style>
          <a:lnRef idx="0">
            <a:schemeClr val="accent1"/>
          </a:lnRef>
          <a:fillRef idx="3">
            <a:schemeClr val="accent1"/>
          </a:fillRef>
          <a:effectRef idx="3">
            <a:schemeClr val="accent1"/>
          </a:effectRef>
          <a:fontRef idx="minor">
            <a:schemeClr val="lt1"/>
          </a:fontRef>
        </p:style>
        <p:txBody>
          <a:bodyPr wrap="none" lIns="92075" tIns="46038" rIns="92075" bIns="46038" anchor="ctr"/>
          <a:lstStyle/>
          <a:p>
            <a:r>
              <a:rPr lang="en-US" sz="2800" b="1" dirty="0"/>
              <a:t>- A</a:t>
            </a:r>
            <a:r>
              <a:rPr lang="en-US" sz="2800" dirty="0"/>
              <a:t>rt (</a:t>
            </a:r>
            <a:r>
              <a:rPr lang="en-US" sz="2800" dirty="0" err="1"/>
              <a:t>Nghệ</a:t>
            </a:r>
            <a:r>
              <a:rPr lang="en-US" sz="2800" dirty="0"/>
              <a:t> </a:t>
            </a:r>
            <a:r>
              <a:rPr lang="en-US" sz="2800" dirty="0" err="1"/>
              <a:t>thuật</a:t>
            </a:r>
            <a:r>
              <a:rPr lang="en-US" sz="2800" dirty="0"/>
              <a:t>)</a:t>
            </a:r>
          </a:p>
        </p:txBody>
      </p:sp>
      <p:sp>
        <p:nvSpPr>
          <p:cNvPr id="14" name="Oval 15"/>
          <p:cNvSpPr>
            <a:spLocks noChangeArrowheads="1"/>
          </p:cNvSpPr>
          <p:nvPr/>
        </p:nvSpPr>
        <p:spPr bwMode="auto">
          <a:xfrm>
            <a:off x="2209800" y="5554975"/>
            <a:ext cx="4800600" cy="870754"/>
          </a:xfrm>
          <a:prstGeom prst="ellipse">
            <a:avLst/>
          </a:prstGeom>
          <a:ln/>
        </p:spPr>
        <p:style>
          <a:lnRef idx="0">
            <a:schemeClr val="accent1"/>
          </a:lnRef>
          <a:fillRef idx="3">
            <a:schemeClr val="accent1"/>
          </a:fillRef>
          <a:effectRef idx="3">
            <a:schemeClr val="accent1"/>
          </a:effectRef>
          <a:fontRef idx="minor">
            <a:schemeClr val="lt1"/>
          </a:fontRef>
        </p:style>
        <p:txBody>
          <a:bodyPr wrap="none" lIns="92075" tIns="46038" rIns="92075" bIns="46038" anchor="ctr"/>
          <a:lstStyle/>
          <a:p>
            <a:r>
              <a:rPr lang="en-US" sz="2800" b="1" dirty="0"/>
              <a:t>- </a:t>
            </a:r>
            <a:r>
              <a:rPr lang="vi-VN" sz="2800" b="1" dirty="0"/>
              <a:t>M</a:t>
            </a:r>
            <a:r>
              <a:rPr lang="vi-VN" sz="2800" dirty="0"/>
              <a:t>ath (Toán)</a:t>
            </a:r>
            <a:endParaRPr lang="en-US" sz="2800" dirty="0"/>
          </a:p>
        </p:txBody>
      </p:sp>
      <p:pic>
        <p:nvPicPr>
          <p:cNvPr id="10" name="Picture 9"/>
          <p:cNvPicPr/>
          <p:nvPr/>
        </p:nvPicPr>
        <p:blipFill>
          <a:blip r:embed="rId2"/>
          <a:stretch>
            <a:fillRect/>
          </a:stretch>
        </p:blipFill>
        <p:spPr>
          <a:xfrm>
            <a:off x="179386" y="79623"/>
            <a:ext cx="1295400" cy="1143000"/>
          </a:xfrm>
          <a:prstGeom prst="rect">
            <a:avLst/>
          </a:prstGeom>
        </p:spPr>
      </p:pic>
    </p:spTree>
    <p:extLst>
      <p:ext uri="{BB962C8B-B14F-4D97-AF65-F5344CB8AC3E}">
        <p14:creationId xmlns:p14="http://schemas.microsoft.com/office/powerpoint/2010/main" val="32998048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out)">
                                      <p:cBhvr>
                                        <p:cTn id="7" dur="500"/>
                                        <p:tgtEl>
                                          <p:spTgt spid="11"/>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87048"/>
                                        </p:tgtEl>
                                        <p:attrNameLst>
                                          <p:attrName>style.visibility</p:attrName>
                                        </p:attrNameLst>
                                      </p:cBhvr>
                                      <p:to>
                                        <p:strVal val="visible"/>
                                      </p:to>
                                    </p:set>
                                    <p:animEffect transition="in" filter="wipe(left)">
                                      <p:cBhvr>
                                        <p:cTn id="11" dur="500"/>
                                        <p:tgtEl>
                                          <p:spTgt spid="87048"/>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87046"/>
                                        </p:tgtEl>
                                        <p:attrNameLst>
                                          <p:attrName>style.visibility</p:attrName>
                                        </p:attrNameLst>
                                      </p:cBhvr>
                                      <p:to>
                                        <p:strVal val="visible"/>
                                      </p:to>
                                    </p:set>
                                    <p:animEffect transition="in" filter="wipe(left)">
                                      <p:cBhvr>
                                        <p:cTn id="15" dur="500"/>
                                        <p:tgtEl>
                                          <p:spTgt spid="87046"/>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left)">
                                      <p:cBhvr>
                                        <p:cTn id="19" dur="500"/>
                                        <p:tgtEl>
                                          <p:spTgt spid="12"/>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left)">
                                      <p:cBhvr>
                                        <p:cTn id="23" dur="500"/>
                                        <p:tgtEl>
                                          <p:spTgt spid="13"/>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left)">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6" grpId="0" animBg="1"/>
      <p:bldP spid="87048" grpId="0" animBg="1"/>
      <p:bldP spid="11" grpId="0"/>
      <p:bldP spid="12" grpId="0" animBg="1"/>
      <p:bldP spid="13"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smtClean="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GIÁO DỤC STEAM LÀ GÌ?</a:t>
            </a:r>
            <a:endPar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endParaRP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457200" y="1986337"/>
            <a:ext cx="8476642" cy="3932915"/>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2" name="Rectangle 1"/>
          <p:cNvSpPr/>
          <p:nvPr/>
        </p:nvSpPr>
        <p:spPr>
          <a:xfrm>
            <a:off x="618997" y="2133600"/>
            <a:ext cx="8153048" cy="3785652"/>
          </a:xfrm>
          <a:prstGeom prst="rect">
            <a:avLst/>
          </a:prstGeom>
        </p:spPr>
        <p:txBody>
          <a:bodyPr wrap="square">
            <a:spAutoFit/>
          </a:bodyPr>
          <a:lstStyle/>
          <a:p>
            <a:pPr algn="just"/>
            <a:r>
              <a:rPr lang="vi-VN" sz="2400" i="1" dirty="0" smtClean="0">
                <a:solidFill>
                  <a:srgbClr val="FF0000"/>
                </a:solidFill>
              </a:rPr>
              <a:t>“</a:t>
            </a:r>
            <a:r>
              <a:rPr lang="vi-VN" sz="2400" b="1" i="1" dirty="0" smtClean="0">
                <a:solidFill>
                  <a:srgbClr val="FF0000"/>
                </a:solidFill>
              </a:rPr>
              <a:t>Giáo </a:t>
            </a:r>
            <a:r>
              <a:rPr lang="vi-VN" sz="2400" b="1" i="1" dirty="0">
                <a:solidFill>
                  <a:srgbClr val="FF0000"/>
                </a:solidFill>
              </a:rPr>
              <a:t>dục STE</a:t>
            </a:r>
            <a:r>
              <a:rPr lang="en-US" sz="2400" b="1" i="1" dirty="0">
                <a:solidFill>
                  <a:srgbClr val="FF0000"/>
                </a:solidFill>
              </a:rPr>
              <a:t>A</a:t>
            </a:r>
            <a:r>
              <a:rPr lang="vi-VN" sz="2400" b="1" i="1" dirty="0">
                <a:solidFill>
                  <a:srgbClr val="FF0000"/>
                </a:solidFill>
              </a:rPr>
              <a:t>M là một cách tiếp cận liên ngành trong quá trình học, trong đó các khái niệm học thuật mang tính nguyên tắc được lồng ghép với các bài học trong thế giới thực. Ở đó, các học sinh áp dụng các kiến thức trong khoa học, công nghệ, kỹ thuật và toán vào trong các bối cảnh cụ thể, giúp kết nối giữa trường học, cộng đồng, nơi làm việc và các tổ chức toàn cầu, để từ đó phát triển các năng lực trong lĩnh vực STE</a:t>
            </a:r>
            <a:r>
              <a:rPr lang="en-US" sz="2400" b="1" i="1" dirty="0">
                <a:solidFill>
                  <a:srgbClr val="FF0000"/>
                </a:solidFill>
              </a:rPr>
              <a:t>A</a:t>
            </a:r>
            <a:r>
              <a:rPr lang="vi-VN" sz="2400" b="1" i="1" dirty="0">
                <a:solidFill>
                  <a:srgbClr val="FF0000"/>
                </a:solidFill>
              </a:rPr>
              <a:t>M và có thể góp phần  vào cạnh tranh trong nền kinh tế mới ”</a:t>
            </a:r>
            <a:endParaRPr lang="en-US" sz="2400" b="1" dirty="0">
              <a:solidFill>
                <a:srgbClr val="FF0000"/>
              </a:solidFill>
            </a:endParaRPr>
          </a:p>
        </p:txBody>
      </p:sp>
      <p:cxnSp>
        <p:nvCxnSpPr>
          <p:cNvPr id="11" name="Straight Arrow Connector 10"/>
          <p:cNvCxnSpPr/>
          <p:nvPr/>
        </p:nvCxnSpPr>
        <p:spPr>
          <a:xfrm>
            <a:off x="112545" y="1323536"/>
            <a:ext cx="7391399" cy="1"/>
          </a:xfrm>
          <a:prstGeom prst="straightConnector1">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8" name="Picture 7"/>
          <p:cNvPicPr/>
          <p:nvPr/>
        </p:nvPicPr>
        <p:blipFill>
          <a:blip r:embed="rId2"/>
          <a:stretch>
            <a:fillRect/>
          </a:stretch>
        </p:blipFill>
        <p:spPr>
          <a:xfrm>
            <a:off x="422564" y="44450"/>
            <a:ext cx="1295400" cy="1143000"/>
          </a:xfrm>
          <a:prstGeom prst="rect">
            <a:avLst/>
          </a:prstGeom>
        </p:spPr>
      </p:pic>
    </p:spTree>
    <p:extLst>
      <p:ext uri="{BB962C8B-B14F-4D97-AF65-F5344CB8AC3E}">
        <p14:creationId xmlns:p14="http://schemas.microsoft.com/office/powerpoint/2010/main" val="3866053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smtClean="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GIÁO DỤC STEAM LÀ GÌ?</a:t>
            </a:r>
            <a:endPar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endParaRP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457200" y="3066994"/>
            <a:ext cx="8476642" cy="3423863"/>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2" name="Rectangle 1"/>
          <p:cNvSpPr/>
          <p:nvPr/>
        </p:nvSpPr>
        <p:spPr>
          <a:xfrm>
            <a:off x="746231" y="3248897"/>
            <a:ext cx="8153048" cy="3046988"/>
          </a:xfrm>
          <a:prstGeom prst="rect">
            <a:avLst/>
          </a:prstGeom>
        </p:spPr>
        <p:txBody>
          <a:bodyPr wrap="square">
            <a:spAutoFit/>
          </a:bodyPr>
          <a:lstStyle/>
          <a:p>
            <a:pPr lvl="0" algn="just"/>
            <a:r>
              <a:rPr lang="en-US" sz="2400" dirty="0" err="1"/>
              <a:t>Là</a:t>
            </a:r>
            <a:r>
              <a:rPr lang="en-US" sz="2400" dirty="0"/>
              <a:t> </a:t>
            </a:r>
            <a:r>
              <a:rPr lang="en-US" sz="2400" b="1" dirty="0" err="1"/>
              <a:t>hệ</a:t>
            </a:r>
            <a:r>
              <a:rPr lang="en-US" sz="2400" b="1" dirty="0"/>
              <a:t> </a:t>
            </a:r>
            <a:r>
              <a:rPr lang="en-US" sz="2400" b="1" dirty="0" err="1"/>
              <a:t>thống</a:t>
            </a:r>
            <a:r>
              <a:rPr lang="en-US" sz="2400" b="1" dirty="0"/>
              <a:t> </a:t>
            </a:r>
            <a:r>
              <a:rPr lang="en-US" sz="2400" b="1" dirty="0" err="1"/>
              <a:t>trí</a:t>
            </a:r>
            <a:r>
              <a:rPr lang="en-US" sz="2400" b="1" dirty="0"/>
              <a:t> </a:t>
            </a:r>
            <a:r>
              <a:rPr lang="en-US" sz="2400" b="1" dirty="0" err="1"/>
              <a:t>thức</a:t>
            </a:r>
            <a:r>
              <a:rPr lang="en-US" sz="2400" b="1" dirty="0"/>
              <a:t> </a:t>
            </a:r>
            <a:r>
              <a:rPr lang="en-US" sz="2400" b="1" dirty="0" err="1"/>
              <a:t>về</a:t>
            </a:r>
            <a:r>
              <a:rPr lang="en-US" sz="2400" b="1" dirty="0"/>
              <a:t> </a:t>
            </a:r>
            <a:r>
              <a:rPr lang="en-US" sz="2400" b="1" dirty="0" err="1"/>
              <a:t>các</a:t>
            </a:r>
            <a:r>
              <a:rPr lang="en-US" sz="2400" b="1" dirty="0"/>
              <a:t> </a:t>
            </a:r>
            <a:r>
              <a:rPr lang="en-US" sz="2400" b="1" dirty="0" err="1"/>
              <a:t>quy</a:t>
            </a:r>
            <a:r>
              <a:rPr lang="en-US" sz="2400" b="1" dirty="0"/>
              <a:t> </a:t>
            </a:r>
            <a:r>
              <a:rPr lang="en-US" sz="2400" b="1" dirty="0" err="1"/>
              <a:t>luật</a:t>
            </a:r>
            <a:r>
              <a:rPr lang="en-US" sz="2400" b="1" dirty="0"/>
              <a:t>, </a:t>
            </a:r>
            <a:r>
              <a:rPr lang="en-US" sz="2400" b="1" dirty="0" err="1"/>
              <a:t>hiện</a:t>
            </a:r>
            <a:r>
              <a:rPr lang="en-US" sz="2400" b="1" dirty="0"/>
              <a:t> </a:t>
            </a:r>
            <a:r>
              <a:rPr lang="en-US" sz="2400" b="1" dirty="0" err="1"/>
              <a:t>tượng</a:t>
            </a:r>
            <a:r>
              <a:rPr lang="en-US" sz="2400" b="1" dirty="0"/>
              <a:t> </a:t>
            </a:r>
            <a:r>
              <a:rPr lang="en-US" sz="2400" b="1" dirty="0" err="1"/>
              <a:t>trong</a:t>
            </a:r>
            <a:r>
              <a:rPr lang="en-US" sz="2400" b="1" dirty="0"/>
              <a:t> </a:t>
            </a:r>
            <a:r>
              <a:rPr lang="en-US" sz="2400" b="1" dirty="0" err="1"/>
              <a:t>tự</a:t>
            </a:r>
            <a:r>
              <a:rPr lang="en-US" sz="2400" b="1" dirty="0"/>
              <a:t> </a:t>
            </a:r>
            <a:r>
              <a:rPr lang="en-US" sz="2400" b="1" dirty="0" err="1"/>
              <a:t>nhiên</a:t>
            </a:r>
            <a:r>
              <a:rPr lang="en-US" sz="2400" b="1" dirty="0"/>
              <a:t> </a:t>
            </a:r>
            <a:r>
              <a:rPr lang="en-US" sz="2400" b="1" dirty="0" err="1"/>
              <a:t>có</a:t>
            </a:r>
            <a:r>
              <a:rPr lang="en-US" sz="2400" b="1" dirty="0"/>
              <a:t> </a:t>
            </a:r>
            <a:r>
              <a:rPr lang="en-US" sz="2400" b="1" dirty="0" err="1"/>
              <a:t>được</a:t>
            </a:r>
            <a:r>
              <a:rPr lang="en-US" sz="2400" b="1" dirty="0"/>
              <a:t> </a:t>
            </a:r>
            <a:r>
              <a:rPr lang="en-US" sz="2400" b="1" dirty="0" err="1"/>
              <a:t>thông</a:t>
            </a:r>
            <a:r>
              <a:rPr lang="en-US" sz="2400" b="1" dirty="0"/>
              <a:t> qua </a:t>
            </a:r>
            <a:r>
              <a:rPr lang="en-US" sz="2400" b="1" dirty="0" err="1"/>
              <a:t>trải</a:t>
            </a:r>
            <a:r>
              <a:rPr lang="en-US" sz="2400" b="1" dirty="0"/>
              <a:t> </a:t>
            </a:r>
            <a:r>
              <a:rPr lang="en-US" sz="2400" b="1" dirty="0" err="1"/>
              <a:t>nghiệm</a:t>
            </a:r>
            <a:r>
              <a:rPr lang="en-US" sz="2400" b="1" dirty="0"/>
              <a:t>.</a:t>
            </a:r>
          </a:p>
          <a:p>
            <a:pPr lvl="0" algn="just"/>
            <a:r>
              <a:rPr lang="en-US" sz="2400" b="1" dirty="0"/>
              <a:t>VD: </a:t>
            </a:r>
            <a:r>
              <a:rPr lang="en-US" sz="2400" b="1" dirty="0" err="1"/>
              <a:t>Khám</a:t>
            </a:r>
            <a:r>
              <a:rPr lang="en-US" sz="2400" b="1" dirty="0"/>
              <a:t> </a:t>
            </a:r>
            <a:r>
              <a:rPr lang="en-US" sz="2400" b="1" dirty="0" err="1"/>
              <a:t>phá</a:t>
            </a:r>
            <a:r>
              <a:rPr lang="en-US" sz="2400" b="1" dirty="0"/>
              <a:t> </a:t>
            </a:r>
            <a:r>
              <a:rPr lang="en-US" sz="2400" b="1" dirty="0" err="1"/>
              <a:t>giấy</a:t>
            </a:r>
            <a:endParaRPr lang="en-US" sz="2400" b="1" dirty="0"/>
          </a:p>
          <a:p>
            <a:pPr algn="just"/>
            <a:r>
              <a:rPr lang="en-US" sz="2400" b="1" dirty="0"/>
              <a:t>+ </a:t>
            </a:r>
            <a:r>
              <a:rPr lang="en-US" sz="2400" b="1" dirty="0" err="1"/>
              <a:t>Trẻ</a:t>
            </a:r>
            <a:r>
              <a:rPr lang="en-US" sz="2400" b="1" dirty="0"/>
              <a:t> </a:t>
            </a:r>
            <a:r>
              <a:rPr lang="en-US" sz="2400" b="1" dirty="0" err="1"/>
              <a:t>biết</a:t>
            </a:r>
            <a:r>
              <a:rPr lang="en-US" sz="2400" b="1" dirty="0"/>
              <a:t> </a:t>
            </a:r>
            <a:r>
              <a:rPr lang="en-US" sz="2400" b="1" dirty="0" err="1"/>
              <a:t>được</a:t>
            </a:r>
            <a:r>
              <a:rPr lang="en-US" sz="2400" b="1" dirty="0"/>
              <a:t> </a:t>
            </a:r>
            <a:r>
              <a:rPr lang="en-US" sz="2400" b="1" dirty="0" err="1"/>
              <a:t>đặcc</a:t>
            </a:r>
            <a:r>
              <a:rPr lang="en-US" sz="2400" b="1" dirty="0"/>
              <a:t> </a:t>
            </a:r>
            <a:r>
              <a:rPr lang="en-US" sz="2400" b="1" dirty="0" err="1"/>
              <a:t>điểm</a:t>
            </a:r>
            <a:r>
              <a:rPr lang="en-US" sz="2400" b="1" dirty="0"/>
              <a:t> </a:t>
            </a:r>
            <a:r>
              <a:rPr lang="en-US" sz="2400" b="1" dirty="0" err="1"/>
              <a:t>của</a:t>
            </a:r>
            <a:r>
              <a:rPr lang="en-US" sz="2400" b="1" dirty="0"/>
              <a:t> </a:t>
            </a:r>
            <a:r>
              <a:rPr lang="en-US" sz="2400" b="1" dirty="0" err="1"/>
              <a:t>giấy</a:t>
            </a:r>
            <a:r>
              <a:rPr lang="en-US" sz="2400" b="1" dirty="0"/>
              <a:t> ( </a:t>
            </a:r>
            <a:r>
              <a:rPr lang="en-US" sz="2400" b="1" dirty="0" err="1"/>
              <a:t>cắt</a:t>
            </a:r>
            <a:r>
              <a:rPr lang="en-US" sz="2400" b="1" dirty="0"/>
              <a:t>, </a:t>
            </a:r>
            <a:r>
              <a:rPr lang="en-US" sz="2400" b="1" dirty="0" err="1"/>
              <a:t>xé</a:t>
            </a:r>
            <a:r>
              <a:rPr lang="en-US" sz="2400" b="1" dirty="0"/>
              <a:t>, </a:t>
            </a:r>
            <a:r>
              <a:rPr lang="en-US" sz="2400" b="1" dirty="0" err="1"/>
              <a:t>thử</a:t>
            </a:r>
            <a:r>
              <a:rPr lang="en-US" sz="2400" b="1" dirty="0"/>
              <a:t> </a:t>
            </a:r>
            <a:r>
              <a:rPr lang="en-US" sz="2400" b="1" dirty="0" err="1"/>
              <a:t>để</a:t>
            </a:r>
            <a:r>
              <a:rPr lang="en-US" sz="2400" b="1" dirty="0"/>
              <a:t> </a:t>
            </a:r>
            <a:r>
              <a:rPr lang="en-US" sz="2400" b="1" dirty="0" err="1"/>
              <a:t>đưa</a:t>
            </a:r>
            <a:r>
              <a:rPr lang="en-US" sz="2400" b="1" dirty="0"/>
              <a:t> </a:t>
            </a:r>
            <a:r>
              <a:rPr lang="en-US" sz="2400" b="1" dirty="0" err="1"/>
              <a:t>ra</a:t>
            </a:r>
            <a:r>
              <a:rPr lang="en-US" sz="2400" b="1" dirty="0"/>
              <a:t> </a:t>
            </a:r>
            <a:r>
              <a:rPr lang="en-US" sz="2400" b="1" dirty="0" err="1"/>
              <a:t>kết</a:t>
            </a:r>
            <a:r>
              <a:rPr lang="en-US" sz="2400" b="1" dirty="0"/>
              <a:t> </a:t>
            </a:r>
            <a:r>
              <a:rPr lang="en-US" sz="2400" b="1" dirty="0" err="1"/>
              <a:t>luận</a:t>
            </a:r>
            <a:r>
              <a:rPr lang="en-US" sz="2400" b="1" dirty="0"/>
              <a:t>).</a:t>
            </a:r>
          </a:p>
          <a:p>
            <a:pPr algn="just"/>
            <a:r>
              <a:rPr lang="en-US" sz="2400" b="1" dirty="0"/>
              <a:t>+ </a:t>
            </a:r>
            <a:r>
              <a:rPr lang="en-US" sz="2400" b="1" dirty="0" err="1"/>
              <a:t>Tính</a:t>
            </a:r>
            <a:r>
              <a:rPr lang="en-US" sz="2400" b="1" dirty="0"/>
              <a:t> </a:t>
            </a:r>
            <a:r>
              <a:rPr lang="en-US" sz="2400" b="1" dirty="0" err="1"/>
              <a:t>chất</a:t>
            </a:r>
            <a:r>
              <a:rPr lang="en-US" sz="2400" b="1" dirty="0"/>
              <a:t> </a:t>
            </a:r>
            <a:r>
              <a:rPr lang="en-US" sz="2400" b="1" dirty="0" err="1"/>
              <a:t>của</a:t>
            </a:r>
            <a:r>
              <a:rPr lang="en-US" sz="2400" b="1" dirty="0"/>
              <a:t> </a:t>
            </a:r>
            <a:r>
              <a:rPr lang="en-US" sz="2400" b="1" dirty="0" err="1"/>
              <a:t>giấy</a:t>
            </a:r>
            <a:r>
              <a:rPr lang="en-US" sz="2400" b="1" dirty="0"/>
              <a:t> ( </a:t>
            </a:r>
            <a:r>
              <a:rPr lang="en-US" sz="2400" b="1" dirty="0" err="1"/>
              <a:t>Trẻ</a:t>
            </a:r>
            <a:r>
              <a:rPr lang="en-US" sz="2400" b="1" dirty="0"/>
              <a:t> </a:t>
            </a:r>
            <a:r>
              <a:rPr lang="en-US" sz="2400" b="1" dirty="0" err="1"/>
              <a:t>được</a:t>
            </a:r>
            <a:r>
              <a:rPr lang="en-US" sz="2400" b="1" dirty="0"/>
              <a:t> </a:t>
            </a:r>
            <a:r>
              <a:rPr lang="en-US" sz="2400" b="1" dirty="0" err="1"/>
              <a:t>sờ</a:t>
            </a:r>
            <a:r>
              <a:rPr lang="en-US" sz="2400" b="1" dirty="0"/>
              <a:t>, </a:t>
            </a:r>
            <a:r>
              <a:rPr lang="en-US" sz="2400" b="1" dirty="0" err="1"/>
              <a:t>được</a:t>
            </a:r>
            <a:r>
              <a:rPr lang="en-US" sz="2400" b="1" dirty="0"/>
              <a:t> </a:t>
            </a:r>
            <a:r>
              <a:rPr lang="en-US" sz="2400" b="1" dirty="0" err="1"/>
              <a:t>biết</a:t>
            </a:r>
            <a:r>
              <a:rPr lang="en-US" sz="2400" b="1" dirty="0"/>
              <a:t> </a:t>
            </a:r>
            <a:r>
              <a:rPr lang="en-US" sz="2400" b="1" dirty="0" err="1"/>
              <a:t>sần</a:t>
            </a:r>
            <a:r>
              <a:rPr lang="en-US" sz="2400" b="1" dirty="0"/>
              <a:t> hay </a:t>
            </a:r>
            <a:r>
              <a:rPr lang="en-US" sz="2400" b="1" dirty="0" err="1"/>
              <a:t>nhẵn</a:t>
            </a:r>
            <a:r>
              <a:rPr lang="en-US" sz="2400" b="1" dirty="0"/>
              <a:t>).</a:t>
            </a:r>
          </a:p>
          <a:p>
            <a:pPr algn="just"/>
            <a:r>
              <a:rPr lang="en-US" sz="2400" b="1" dirty="0"/>
              <a:t>+ </a:t>
            </a:r>
            <a:r>
              <a:rPr lang="en-US" sz="2400" b="1" dirty="0" err="1"/>
              <a:t>Ứng</a:t>
            </a:r>
            <a:r>
              <a:rPr lang="en-US" sz="2400" b="1" dirty="0"/>
              <a:t> </a:t>
            </a:r>
            <a:r>
              <a:rPr lang="en-US" sz="2400" b="1" dirty="0" err="1"/>
              <a:t>dụng</a:t>
            </a:r>
            <a:r>
              <a:rPr lang="en-US" sz="2400" b="1" dirty="0"/>
              <a:t> </a:t>
            </a:r>
            <a:r>
              <a:rPr lang="en-US" sz="2400" b="1" dirty="0" err="1"/>
              <a:t>của</a:t>
            </a:r>
            <a:r>
              <a:rPr lang="en-US" sz="2400" b="1" dirty="0"/>
              <a:t> </a:t>
            </a:r>
            <a:r>
              <a:rPr lang="en-US" sz="2400" b="1" dirty="0" err="1"/>
              <a:t>giấy</a:t>
            </a:r>
            <a:r>
              <a:rPr lang="en-US" sz="2400" b="1" dirty="0"/>
              <a:t> </a:t>
            </a:r>
            <a:r>
              <a:rPr lang="en-US" sz="2400" b="1" dirty="0" err="1"/>
              <a:t>trong</a:t>
            </a:r>
            <a:r>
              <a:rPr lang="en-US" sz="2400" b="1" dirty="0"/>
              <a:t> </a:t>
            </a:r>
            <a:r>
              <a:rPr lang="en-US" sz="2400" b="1" dirty="0" err="1"/>
              <a:t>cuộc</a:t>
            </a:r>
            <a:r>
              <a:rPr lang="en-US" sz="2400" b="1" dirty="0"/>
              <a:t> </a:t>
            </a:r>
            <a:r>
              <a:rPr lang="en-US" sz="2400" b="1" dirty="0" err="1"/>
              <a:t>sống</a:t>
            </a:r>
            <a:r>
              <a:rPr lang="en-US" sz="2400" b="1" dirty="0"/>
              <a:t>.</a:t>
            </a:r>
          </a:p>
        </p:txBody>
      </p:sp>
      <p:cxnSp>
        <p:nvCxnSpPr>
          <p:cNvPr id="11" name="Straight Arrow Connector 10"/>
          <p:cNvCxnSpPr/>
          <p:nvPr/>
        </p:nvCxnSpPr>
        <p:spPr>
          <a:xfrm>
            <a:off x="112545" y="1323536"/>
            <a:ext cx="7391399" cy="1"/>
          </a:xfrm>
          <a:prstGeom prst="straightConnector1">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 name="AutoShape 5"/>
          <p:cNvSpPr>
            <a:spLocks noChangeArrowheads="1"/>
          </p:cNvSpPr>
          <p:nvPr/>
        </p:nvSpPr>
        <p:spPr bwMode="auto">
          <a:xfrm>
            <a:off x="609600" y="1703113"/>
            <a:ext cx="4953000" cy="848218"/>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3" name="Rectangle 2"/>
          <p:cNvSpPr/>
          <p:nvPr/>
        </p:nvSpPr>
        <p:spPr>
          <a:xfrm>
            <a:off x="746231" y="1780306"/>
            <a:ext cx="4740169" cy="586827"/>
          </a:xfrm>
          <a:prstGeom prst="rect">
            <a:avLst/>
          </a:prstGeom>
        </p:spPr>
        <p:txBody>
          <a:bodyPr wrap="square">
            <a:spAutoFit/>
          </a:bodyPr>
          <a:lstStyle/>
          <a:p>
            <a:pPr marL="1257300" lvl="2" indent="-342900" algn="just">
              <a:lnSpc>
                <a:spcPct val="150000"/>
              </a:lnSpc>
              <a:spcAft>
                <a:spcPts val="600"/>
              </a:spcAft>
              <a:buFont typeface="+mj-lt"/>
              <a:buAutoNum type="arabicPeriod"/>
            </a:pPr>
            <a:r>
              <a:rPr lang="en-US" sz="2400" b="1" dirty="0">
                <a:solidFill>
                  <a:srgbClr val="0000CC"/>
                </a:solidFill>
              </a:rPr>
              <a:t>Science (</a:t>
            </a:r>
            <a:r>
              <a:rPr lang="en-US" sz="2400" b="1" dirty="0" err="1">
                <a:solidFill>
                  <a:srgbClr val="0000CC"/>
                </a:solidFill>
              </a:rPr>
              <a:t>Khoa</a:t>
            </a:r>
            <a:r>
              <a:rPr lang="en-US" sz="2400" b="1" dirty="0">
                <a:solidFill>
                  <a:srgbClr val="0000CC"/>
                </a:solidFill>
              </a:rPr>
              <a:t> </a:t>
            </a:r>
            <a:r>
              <a:rPr lang="en-US" sz="2400" b="1" dirty="0" err="1">
                <a:solidFill>
                  <a:srgbClr val="0000CC"/>
                </a:solidFill>
              </a:rPr>
              <a:t>học</a:t>
            </a:r>
            <a:r>
              <a:rPr lang="en-US" sz="2400" b="1" dirty="0">
                <a:solidFill>
                  <a:srgbClr val="0000CC"/>
                </a:solidFill>
              </a:rPr>
              <a:t>):</a:t>
            </a:r>
          </a:p>
        </p:txBody>
      </p:sp>
      <p:pic>
        <p:nvPicPr>
          <p:cNvPr id="10" name="Picture 9"/>
          <p:cNvPicPr/>
          <p:nvPr/>
        </p:nvPicPr>
        <p:blipFill>
          <a:blip r:embed="rId2"/>
          <a:stretch>
            <a:fillRect/>
          </a:stretch>
        </p:blipFill>
        <p:spPr>
          <a:xfrm>
            <a:off x="255390" y="33681"/>
            <a:ext cx="1295400" cy="1143000"/>
          </a:xfrm>
          <a:prstGeom prst="rect">
            <a:avLst/>
          </a:prstGeom>
        </p:spPr>
      </p:pic>
    </p:spTree>
    <p:extLst>
      <p:ext uri="{BB962C8B-B14F-4D97-AF65-F5344CB8AC3E}">
        <p14:creationId xmlns:p14="http://schemas.microsoft.com/office/powerpoint/2010/main" val="493133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smtClean="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GIÁO DỤC STEAM LÀ GÌ?</a:t>
            </a:r>
            <a:endPar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endParaRP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457200" y="3177834"/>
            <a:ext cx="8476642" cy="2495606"/>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2" name="Rectangle 1"/>
          <p:cNvSpPr/>
          <p:nvPr/>
        </p:nvSpPr>
        <p:spPr>
          <a:xfrm>
            <a:off x="746231" y="3442863"/>
            <a:ext cx="8153048" cy="1938992"/>
          </a:xfrm>
          <a:prstGeom prst="rect">
            <a:avLst/>
          </a:prstGeom>
        </p:spPr>
        <p:txBody>
          <a:bodyPr wrap="square">
            <a:spAutoFit/>
          </a:bodyPr>
          <a:lstStyle/>
          <a:p>
            <a:pPr lvl="0" algn="just"/>
            <a:r>
              <a:rPr lang="en-US" sz="2400" b="1" dirty="0" err="1"/>
              <a:t>Là</a:t>
            </a:r>
            <a:r>
              <a:rPr lang="en-US" sz="2400" b="1" dirty="0"/>
              <a:t> </a:t>
            </a:r>
            <a:r>
              <a:rPr lang="en-US" sz="2400" b="1" dirty="0" err="1"/>
              <a:t>việc</a:t>
            </a:r>
            <a:r>
              <a:rPr lang="en-US" sz="2400" b="1" dirty="0"/>
              <a:t> </a:t>
            </a:r>
            <a:r>
              <a:rPr lang="en-US" sz="2400" b="1" dirty="0" err="1"/>
              <a:t>sử</a:t>
            </a:r>
            <a:r>
              <a:rPr lang="en-US" sz="2400" b="1" dirty="0"/>
              <a:t> </a:t>
            </a:r>
            <a:r>
              <a:rPr lang="en-US" sz="2400" b="1" dirty="0" err="1"/>
              <a:t>dụng</a:t>
            </a:r>
            <a:r>
              <a:rPr lang="en-US" sz="2400" b="1" dirty="0"/>
              <a:t> </a:t>
            </a:r>
            <a:r>
              <a:rPr lang="en-US" sz="2400" b="1" dirty="0" err="1"/>
              <a:t>tất</a:t>
            </a:r>
            <a:r>
              <a:rPr lang="en-US" sz="2400" b="1" dirty="0"/>
              <a:t> </a:t>
            </a:r>
            <a:r>
              <a:rPr lang="en-US" sz="2400" b="1" dirty="0" err="1"/>
              <a:t>cả</a:t>
            </a:r>
            <a:r>
              <a:rPr lang="en-US" sz="2400" b="1" dirty="0"/>
              <a:t> </a:t>
            </a:r>
            <a:r>
              <a:rPr lang="en-US" sz="2400" b="1" dirty="0" err="1"/>
              <a:t>những</a:t>
            </a:r>
            <a:r>
              <a:rPr lang="en-US" sz="2400" b="1" dirty="0"/>
              <a:t> </a:t>
            </a:r>
            <a:r>
              <a:rPr lang="en-US" sz="2400" b="1" dirty="0" err="1"/>
              <a:t>công</a:t>
            </a:r>
            <a:r>
              <a:rPr lang="en-US" sz="2400" b="1" dirty="0"/>
              <a:t> </a:t>
            </a:r>
            <a:r>
              <a:rPr lang="en-US" sz="2400" b="1" dirty="0" err="1"/>
              <a:t>cụ</a:t>
            </a:r>
            <a:r>
              <a:rPr lang="en-US" sz="2400" b="1" dirty="0"/>
              <a:t>, </a:t>
            </a:r>
            <a:r>
              <a:rPr lang="en-US" sz="2400" b="1" dirty="0" err="1"/>
              <a:t>thiết</a:t>
            </a:r>
            <a:r>
              <a:rPr lang="en-US" sz="2400" b="1" dirty="0"/>
              <a:t> </a:t>
            </a:r>
            <a:r>
              <a:rPr lang="en-US" sz="2400" b="1" dirty="0" err="1"/>
              <a:t>bị</a:t>
            </a:r>
            <a:r>
              <a:rPr lang="en-US" sz="2400" b="1" dirty="0"/>
              <a:t>, </a:t>
            </a:r>
            <a:r>
              <a:rPr lang="en-US" sz="2400" b="1" dirty="0" err="1"/>
              <a:t>phương</a:t>
            </a:r>
            <a:r>
              <a:rPr lang="en-US" sz="2400" b="1" dirty="0"/>
              <a:t> </a:t>
            </a:r>
            <a:r>
              <a:rPr lang="en-US" sz="2400" b="1" dirty="0" err="1"/>
              <a:t>tiện</a:t>
            </a:r>
            <a:r>
              <a:rPr lang="en-US" sz="2400" b="1" dirty="0"/>
              <a:t> </a:t>
            </a:r>
            <a:r>
              <a:rPr lang="en-US" sz="2400" b="1" dirty="0" err="1"/>
              <a:t>trong</a:t>
            </a:r>
            <a:r>
              <a:rPr lang="en-US" sz="2400" b="1" dirty="0"/>
              <a:t> </a:t>
            </a:r>
            <a:r>
              <a:rPr lang="en-US" sz="2400" b="1" dirty="0" err="1"/>
              <a:t>quá</a:t>
            </a:r>
            <a:r>
              <a:rPr lang="en-US" sz="2400" b="1" dirty="0"/>
              <a:t> </a:t>
            </a:r>
            <a:r>
              <a:rPr lang="en-US" sz="2400" b="1" dirty="0" err="1"/>
              <a:t>trình</a:t>
            </a:r>
            <a:r>
              <a:rPr lang="en-US" sz="2400" b="1" dirty="0"/>
              <a:t> </a:t>
            </a:r>
            <a:r>
              <a:rPr lang="en-US" sz="2400" b="1" dirty="0" err="1"/>
              <a:t>triển</a:t>
            </a:r>
            <a:r>
              <a:rPr lang="en-US" sz="2400" b="1" dirty="0"/>
              <a:t> </a:t>
            </a:r>
            <a:r>
              <a:rPr lang="en-US" sz="2400" b="1" dirty="0" err="1"/>
              <a:t>khai</a:t>
            </a:r>
            <a:r>
              <a:rPr lang="en-US" sz="2400" b="1" dirty="0"/>
              <a:t> </a:t>
            </a:r>
            <a:r>
              <a:rPr lang="en-US" sz="2400" b="1" dirty="0" err="1"/>
              <a:t>tạo</a:t>
            </a:r>
            <a:r>
              <a:rPr lang="en-US" sz="2400" b="1" dirty="0"/>
              <a:t> </a:t>
            </a:r>
            <a:r>
              <a:rPr lang="en-US" sz="2400" b="1" dirty="0" err="1"/>
              <a:t>thành</a:t>
            </a:r>
            <a:r>
              <a:rPr lang="en-US" sz="2400" b="1" dirty="0"/>
              <a:t> </a:t>
            </a:r>
            <a:r>
              <a:rPr lang="en-US" sz="2400" b="1" dirty="0" err="1"/>
              <a:t>sản</a:t>
            </a:r>
            <a:r>
              <a:rPr lang="en-US" sz="2400" b="1" dirty="0"/>
              <a:t> </a:t>
            </a:r>
            <a:r>
              <a:rPr lang="en-US" sz="2400" b="1" dirty="0" err="1"/>
              <a:t>phẩm</a:t>
            </a:r>
            <a:r>
              <a:rPr lang="en-US" sz="2400" b="1" dirty="0"/>
              <a:t> (</a:t>
            </a:r>
            <a:r>
              <a:rPr lang="en-US" sz="2400" b="1" dirty="0" err="1"/>
              <a:t>dao</a:t>
            </a:r>
            <a:r>
              <a:rPr lang="en-US" sz="2400" b="1" dirty="0"/>
              <a:t>, </a:t>
            </a:r>
            <a:r>
              <a:rPr lang="en-US" sz="2400" b="1" dirty="0" err="1"/>
              <a:t>kéo</a:t>
            </a:r>
            <a:r>
              <a:rPr lang="en-US" sz="2400" b="1" dirty="0"/>
              <a:t>…).</a:t>
            </a:r>
          </a:p>
          <a:p>
            <a:pPr lvl="0" algn="just"/>
            <a:r>
              <a:rPr lang="en-US" sz="2400" b="1" dirty="0"/>
              <a:t>VD: </a:t>
            </a:r>
            <a:r>
              <a:rPr lang="en-US" sz="2400" b="1" dirty="0" err="1"/>
              <a:t>Dây</a:t>
            </a:r>
            <a:r>
              <a:rPr lang="en-US" sz="2400" b="1" dirty="0"/>
              <a:t>, </a:t>
            </a:r>
            <a:r>
              <a:rPr lang="en-US" sz="2400" b="1" dirty="0" err="1"/>
              <a:t>thước</a:t>
            </a:r>
            <a:r>
              <a:rPr lang="en-US" sz="2400" b="1" dirty="0"/>
              <a:t> </a:t>
            </a:r>
            <a:r>
              <a:rPr lang="en-US" sz="2400" b="1" dirty="0" err="1"/>
              <a:t>để</a:t>
            </a:r>
            <a:r>
              <a:rPr lang="en-US" sz="2400" b="1" dirty="0"/>
              <a:t> </a:t>
            </a:r>
            <a:r>
              <a:rPr lang="en-US" sz="2400" b="1" dirty="0" err="1"/>
              <a:t>đo</a:t>
            </a:r>
            <a:r>
              <a:rPr lang="en-US" sz="2400" b="1" dirty="0"/>
              <a:t>, </a:t>
            </a:r>
            <a:r>
              <a:rPr lang="en-US" sz="2400" b="1" dirty="0" err="1"/>
              <a:t>keo</a:t>
            </a:r>
            <a:r>
              <a:rPr lang="en-US" sz="2400" b="1" dirty="0"/>
              <a:t> </a:t>
            </a:r>
            <a:r>
              <a:rPr lang="en-US" sz="2400" b="1" dirty="0" err="1"/>
              <a:t>để</a:t>
            </a:r>
            <a:r>
              <a:rPr lang="en-US" sz="2400" b="1" dirty="0"/>
              <a:t> </a:t>
            </a:r>
            <a:r>
              <a:rPr lang="en-US" sz="2400" b="1" dirty="0" err="1"/>
              <a:t>dán</a:t>
            </a:r>
            <a:r>
              <a:rPr lang="en-US" sz="2400" b="1" dirty="0"/>
              <a:t>, </a:t>
            </a:r>
            <a:r>
              <a:rPr lang="en-US" sz="2400" b="1" dirty="0" err="1"/>
              <a:t>bút</a:t>
            </a:r>
            <a:r>
              <a:rPr lang="en-US" sz="2400" b="1" dirty="0"/>
              <a:t> </a:t>
            </a:r>
            <a:r>
              <a:rPr lang="en-US" sz="2400" b="1" dirty="0" err="1"/>
              <a:t>để</a:t>
            </a:r>
            <a:r>
              <a:rPr lang="en-US" sz="2400" b="1" dirty="0"/>
              <a:t> </a:t>
            </a:r>
            <a:r>
              <a:rPr lang="en-US" sz="2400" b="1" dirty="0" err="1"/>
              <a:t>vẽ</a:t>
            </a:r>
            <a:r>
              <a:rPr lang="en-US" sz="2400" b="1" dirty="0"/>
              <a:t> </a:t>
            </a:r>
            <a:r>
              <a:rPr lang="en-US" sz="2400" b="1" dirty="0" err="1"/>
              <a:t>viết</a:t>
            </a:r>
            <a:r>
              <a:rPr lang="en-US" sz="2400" b="1" dirty="0"/>
              <a:t>, </a:t>
            </a:r>
            <a:r>
              <a:rPr lang="en-US" sz="2400" b="1" dirty="0" err="1"/>
              <a:t>kéo</a:t>
            </a:r>
            <a:r>
              <a:rPr lang="en-US" sz="2400" b="1" dirty="0"/>
              <a:t> </a:t>
            </a:r>
            <a:r>
              <a:rPr lang="en-US" sz="2400" b="1" dirty="0" err="1"/>
              <a:t>để</a:t>
            </a:r>
            <a:r>
              <a:rPr lang="en-US" sz="2400" b="1" dirty="0"/>
              <a:t> </a:t>
            </a:r>
            <a:r>
              <a:rPr lang="en-US" sz="2400" b="1" dirty="0" err="1"/>
              <a:t>cắt</a:t>
            </a:r>
            <a:r>
              <a:rPr lang="en-US" sz="2400" b="1" dirty="0" smtClean="0"/>
              <a:t>…</a:t>
            </a:r>
            <a:endParaRPr lang="en-US" sz="2400" b="1" dirty="0"/>
          </a:p>
        </p:txBody>
      </p:sp>
      <p:cxnSp>
        <p:nvCxnSpPr>
          <p:cNvPr id="11" name="Straight Arrow Connector 10"/>
          <p:cNvCxnSpPr/>
          <p:nvPr/>
        </p:nvCxnSpPr>
        <p:spPr>
          <a:xfrm>
            <a:off x="112545" y="1323536"/>
            <a:ext cx="7391399" cy="1"/>
          </a:xfrm>
          <a:prstGeom prst="straightConnector1">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 name="AutoShape 5"/>
          <p:cNvSpPr>
            <a:spLocks noChangeArrowheads="1"/>
          </p:cNvSpPr>
          <p:nvPr/>
        </p:nvSpPr>
        <p:spPr bwMode="auto">
          <a:xfrm>
            <a:off x="639815" y="1788648"/>
            <a:ext cx="4953000" cy="848218"/>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3" name="Rectangle 2"/>
          <p:cNvSpPr/>
          <p:nvPr/>
        </p:nvSpPr>
        <p:spPr>
          <a:xfrm>
            <a:off x="746231" y="1960420"/>
            <a:ext cx="4740169" cy="461665"/>
          </a:xfrm>
          <a:prstGeom prst="rect">
            <a:avLst/>
          </a:prstGeom>
        </p:spPr>
        <p:txBody>
          <a:bodyPr wrap="square">
            <a:spAutoFit/>
          </a:bodyPr>
          <a:lstStyle/>
          <a:p>
            <a:pPr lvl="0"/>
            <a:r>
              <a:rPr lang="en-US" sz="2400" b="1" dirty="0" smtClean="0">
                <a:solidFill>
                  <a:srgbClr val="0000CC"/>
                </a:solidFill>
              </a:rPr>
              <a:t>2. Technology </a:t>
            </a:r>
            <a:r>
              <a:rPr lang="en-US" sz="2400" b="1" dirty="0">
                <a:solidFill>
                  <a:srgbClr val="0000CC"/>
                </a:solidFill>
              </a:rPr>
              <a:t>(</a:t>
            </a:r>
            <a:r>
              <a:rPr lang="en-US" sz="2400" b="1" dirty="0" err="1">
                <a:solidFill>
                  <a:srgbClr val="0000CC"/>
                </a:solidFill>
              </a:rPr>
              <a:t>Công</a:t>
            </a:r>
            <a:r>
              <a:rPr lang="en-US" sz="2400" b="1" dirty="0">
                <a:solidFill>
                  <a:srgbClr val="0000CC"/>
                </a:solidFill>
              </a:rPr>
              <a:t> </a:t>
            </a:r>
            <a:r>
              <a:rPr lang="en-US" sz="2400" b="1" dirty="0" err="1">
                <a:solidFill>
                  <a:srgbClr val="0000CC"/>
                </a:solidFill>
              </a:rPr>
              <a:t>nghệ</a:t>
            </a:r>
            <a:r>
              <a:rPr lang="en-US" sz="2400" b="1" dirty="0">
                <a:solidFill>
                  <a:srgbClr val="0000CC"/>
                </a:solidFill>
              </a:rPr>
              <a:t>):</a:t>
            </a:r>
            <a:endParaRPr lang="en-US" sz="2400" dirty="0">
              <a:solidFill>
                <a:srgbClr val="0000CC"/>
              </a:solidFill>
            </a:endParaRPr>
          </a:p>
        </p:txBody>
      </p:sp>
      <p:pic>
        <p:nvPicPr>
          <p:cNvPr id="10" name="Picture 9"/>
          <p:cNvPicPr/>
          <p:nvPr/>
        </p:nvPicPr>
        <p:blipFill>
          <a:blip r:embed="rId2"/>
          <a:stretch>
            <a:fillRect/>
          </a:stretch>
        </p:blipFill>
        <p:spPr>
          <a:xfrm>
            <a:off x="205462" y="5571"/>
            <a:ext cx="1295400" cy="1143000"/>
          </a:xfrm>
          <a:prstGeom prst="rect">
            <a:avLst/>
          </a:prstGeom>
        </p:spPr>
      </p:pic>
    </p:spTree>
    <p:extLst>
      <p:ext uri="{BB962C8B-B14F-4D97-AF65-F5344CB8AC3E}">
        <p14:creationId xmlns:p14="http://schemas.microsoft.com/office/powerpoint/2010/main" val="4215632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smtClean="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GIÁO DỤC STEAM LÀ GÌ?</a:t>
            </a:r>
            <a:endPar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endParaRP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457200" y="3066994"/>
            <a:ext cx="8476642" cy="3423863"/>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2" name="Rectangle 1"/>
          <p:cNvSpPr/>
          <p:nvPr/>
        </p:nvSpPr>
        <p:spPr>
          <a:xfrm>
            <a:off x="746231" y="3248897"/>
            <a:ext cx="8153048" cy="2677656"/>
          </a:xfrm>
          <a:prstGeom prst="rect">
            <a:avLst/>
          </a:prstGeom>
        </p:spPr>
        <p:txBody>
          <a:bodyPr wrap="square">
            <a:spAutoFit/>
          </a:bodyPr>
          <a:lstStyle/>
          <a:p>
            <a:pPr lvl="0" algn="just"/>
            <a:r>
              <a:rPr lang="en-US" sz="2400" b="1" dirty="0" err="1" smtClean="0"/>
              <a:t>Là</a:t>
            </a:r>
            <a:r>
              <a:rPr lang="en-US" sz="2400" b="1" dirty="0" smtClean="0"/>
              <a:t> </a:t>
            </a:r>
            <a:r>
              <a:rPr lang="en-US" sz="2400" b="1" dirty="0" err="1"/>
              <a:t>cách</a:t>
            </a:r>
            <a:r>
              <a:rPr lang="en-US" sz="2400" b="1" dirty="0"/>
              <a:t> </a:t>
            </a:r>
            <a:r>
              <a:rPr lang="en-US" sz="2400" b="1" dirty="0" err="1"/>
              <a:t>làm</a:t>
            </a:r>
            <a:r>
              <a:rPr lang="en-US" sz="2400" b="1" dirty="0"/>
              <a:t>, </a:t>
            </a:r>
            <a:r>
              <a:rPr lang="en-US" sz="2400" b="1" dirty="0" err="1"/>
              <a:t>khả</a:t>
            </a:r>
            <a:r>
              <a:rPr lang="en-US" sz="2400" b="1" dirty="0"/>
              <a:t> </a:t>
            </a:r>
            <a:r>
              <a:rPr lang="en-US" sz="2400" b="1" dirty="0" err="1"/>
              <a:t>năng</a:t>
            </a:r>
            <a:r>
              <a:rPr lang="en-US" sz="2400" b="1" dirty="0"/>
              <a:t> </a:t>
            </a:r>
            <a:r>
              <a:rPr lang="en-US" sz="2400" b="1" dirty="0" err="1"/>
              <a:t>giải</a:t>
            </a:r>
            <a:r>
              <a:rPr lang="en-US" sz="2400" b="1" dirty="0"/>
              <a:t> </a:t>
            </a:r>
            <a:r>
              <a:rPr lang="en-US" sz="2400" b="1" dirty="0" err="1"/>
              <a:t>quyết</a:t>
            </a:r>
            <a:r>
              <a:rPr lang="en-US" sz="2400" b="1" dirty="0"/>
              <a:t> </a:t>
            </a:r>
            <a:r>
              <a:rPr lang="en-US" sz="2400" b="1" dirty="0" err="1"/>
              <a:t>vấn</a:t>
            </a:r>
            <a:r>
              <a:rPr lang="en-US" sz="2400" b="1" dirty="0"/>
              <a:t> </a:t>
            </a:r>
            <a:r>
              <a:rPr lang="en-US" sz="2400" b="1" dirty="0" err="1"/>
              <a:t>đề</a:t>
            </a:r>
            <a:r>
              <a:rPr lang="en-US" sz="2400" b="1" dirty="0"/>
              <a:t> </a:t>
            </a:r>
            <a:r>
              <a:rPr lang="en-US" sz="2400" b="1" dirty="0" err="1"/>
              <a:t>thực</a:t>
            </a:r>
            <a:r>
              <a:rPr lang="en-US" sz="2400" b="1" dirty="0"/>
              <a:t> </a:t>
            </a:r>
            <a:r>
              <a:rPr lang="en-US" sz="2400" b="1" dirty="0" err="1"/>
              <a:t>tiễn</a:t>
            </a:r>
            <a:r>
              <a:rPr lang="en-US" sz="2400" b="1" dirty="0"/>
              <a:t> </a:t>
            </a:r>
            <a:r>
              <a:rPr lang="en-US" sz="2400" b="1" dirty="0" err="1"/>
              <a:t>cuộc</a:t>
            </a:r>
            <a:r>
              <a:rPr lang="en-US" sz="2400" b="1" dirty="0"/>
              <a:t> </a:t>
            </a:r>
            <a:r>
              <a:rPr lang="en-US" sz="2400" b="1" dirty="0" err="1"/>
              <a:t>sống</a:t>
            </a:r>
            <a:r>
              <a:rPr lang="en-US" sz="2400" b="1" dirty="0"/>
              <a:t> </a:t>
            </a:r>
            <a:r>
              <a:rPr lang="en-US" sz="2400" b="1" dirty="0" err="1"/>
              <a:t>bằng</a:t>
            </a:r>
            <a:r>
              <a:rPr lang="en-US" sz="2400" b="1" dirty="0"/>
              <a:t> </a:t>
            </a:r>
            <a:r>
              <a:rPr lang="en-US" sz="2400" b="1" dirty="0" err="1"/>
              <a:t>cách</a:t>
            </a:r>
            <a:r>
              <a:rPr lang="en-US" sz="2400" b="1" dirty="0"/>
              <a:t> </a:t>
            </a:r>
            <a:r>
              <a:rPr lang="en-US" sz="2400" b="1" dirty="0" err="1"/>
              <a:t>thiết</a:t>
            </a:r>
            <a:r>
              <a:rPr lang="en-US" sz="2400" b="1" dirty="0"/>
              <a:t> </a:t>
            </a:r>
            <a:r>
              <a:rPr lang="en-US" sz="2400" b="1" dirty="0" err="1"/>
              <a:t>kế</a:t>
            </a:r>
            <a:r>
              <a:rPr lang="en-US" sz="2400" b="1" dirty="0"/>
              <a:t> </a:t>
            </a:r>
            <a:r>
              <a:rPr lang="en-US" sz="2400" b="1" dirty="0" err="1"/>
              <a:t>hệ</a:t>
            </a:r>
            <a:r>
              <a:rPr lang="en-US" sz="2400" b="1" dirty="0"/>
              <a:t> </a:t>
            </a:r>
            <a:r>
              <a:rPr lang="en-US" sz="2400" b="1" dirty="0" err="1"/>
              <a:t>thống</a:t>
            </a:r>
            <a:r>
              <a:rPr lang="en-US" sz="2400" b="1" dirty="0"/>
              <a:t>, hay </a:t>
            </a:r>
            <a:r>
              <a:rPr lang="en-US" sz="2400" b="1" dirty="0" err="1"/>
              <a:t>sử</a:t>
            </a:r>
            <a:r>
              <a:rPr lang="en-US" sz="2400" b="1" dirty="0"/>
              <a:t> </a:t>
            </a:r>
            <a:r>
              <a:rPr lang="en-US" sz="2400" b="1" dirty="0" err="1"/>
              <a:t>dụng</a:t>
            </a:r>
            <a:r>
              <a:rPr lang="en-US" sz="2400" b="1" dirty="0"/>
              <a:t> </a:t>
            </a:r>
            <a:r>
              <a:rPr lang="en-US" sz="2400" b="1" dirty="0" err="1"/>
              <a:t>quá</a:t>
            </a:r>
            <a:r>
              <a:rPr lang="en-US" sz="2400" b="1" dirty="0"/>
              <a:t> </a:t>
            </a:r>
            <a:r>
              <a:rPr lang="en-US" sz="2400" b="1" dirty="0" err="1"/>
              <a:t>trình</a:t>
            </a:r>
            <a:r>
              <a:rPr lang="en-US" sz="2400" b="1" dirty="0"/>
              <a:t> </a:t>
            </a:r>
            <a:r>
              <a:rPr lang="en-US" sz="2400" b="1" dirty="0" err="1"/>
              <a:t>thực</a:t>
            </a:r>
            <a:r>
              <a:rPr lang="en-US" sz="2400" b="1" dirty="0"/>
              <a:t> </a:t>
            </a:r>
            <a:r>
              <a:rPr lang="en-US" sz="2400" b="1" dirty="0" err="1"/>
              <a:t>hiện</a:t>
            </a:r>
            <a:r>
              <a:rPr lang="en-US" sz="2400" b="1" dirty="0"/>
              <a:t>.</a:t>
            </a:r>
          </a:p>
          <a:p>
            <a:pPr lvl="0" algn="just"/>
            <a:r>
              <a:rPr lang="en-US" sz="2400" b="1" dirty="0"/>
              <a:t>VD: </a:t>
            </a:r>
            <a:r>
              <a:rPr lang="en-US" sz="2400" b="1" dirty="0" err="1"/>
              <a:t>Quá</a:t>
            </a:r>
            <a:r>
              <a:rPr lang="en-US" sz="2400" b="1" dirty="0"/>
              <a:t> </a:t>
            </a:r>
            <a:r>
              <a:rPr lang="en-US" sz="2400" b="1" dirty="0" err="1"/>
              <a:t>trình</a:t>
            </a:r>
            <a:r>
              <a:rPr lang="en-US" sz="2400" b="1" dirty="0"/>
              <a:t> </a:t>
            </a:r>
            <a:r>
              <a:rPr lang="en-US" sz="2400" b="1" dirty="0" err="1"/>
              <a:t>sản</a:t>
            </a:r>
            <a:r>
              <a:rPr lang="en-US" sz="2400" b="1" dirty="0"/>
              <a:t> </a:t>
            </a:r>
            <a:r>
              <a:rPr lang="en-US" sz="2400" b="1" dirty="0" err="1"/>
              <a:t>xuất</a:t>
            </a:r>
            <a:r>
              <a:rPr lang="en-US" sz="2400" b="1" dirty="0"/>
              <a:t> </a:t>
            </a:r>
            <a:r>
              <a:rPr lang="en-US" sz="2400" b="1" dirty="0" err="1"/>
              <a:t>tạo</a:t>
            </a:r>
            <a:r>
              <a:rPr lang="en-US" sz="2400" b="1" dirty="0"/>
              <a:t> </a:t>
            </a:r>
            <a:r>
              <a:rPr lang="en-US" sz="2400" b="1" dirty="0" err="1"/>
              <a:t>ra</a:t>
            </a:r>
            <a:r>
              <a:rPr lang="en-US" sz="2400" b="1" dirty="0"/>
              <a:t> </a:t>
            </a:r>
            <a:r>
              <a:rPr lang="en-US" sz="2400" b="1" dirty="0" err="1"/>
              <a:t>được</a:t>
            </a:r>
            <a:r>
              <a:rPr lang="en-US" sz="2400" b="1" dirty="0"/>
              <a:t> </a:t>
            </a:r>
            <a:r>
              <a:rPr lang="en-US" sz="2400" b="1" dirty="0" err="1"/>
              <a:t>sản</a:t>
            </a:r>
            <a:r>
              <a:rPr lang="en-US" sz="2400" b="1" dirty="0"/>
              <a:t> </a:t>
            </a:r>
            <a:r>
              <a:rPr lang="en-US" sz="2400" b="1" dirty="0" err="1"/>
              <a:t>phẩm</a:t>
            </a:r>
            <a:r>
              <a:rPr lang="en-US" sz="2400" b="1" dirty="0"/>
              <a:t>.</a:t>
            </a:r>
          </a:p>
          <a:p>
            <a:pPr lvl="0" algn="just"/>
            <a:r>
              <a:rPr lang="en-US" sz="2400" b="1" dirty="0" smtClean="0"/>
              <a:t>- </a:t>
            </a:r>
            <a:r>
              <a:rPr lang="en-US" sz="2400" b="1" dirty="0" err="1" smtClean="0"/>
              <a:t>Dạy</a:t>
            </a:r>
            <a:r>
              <a:rPr lang="en-US" sz="2400" b="1" dirty="0" smtClean="0"/>
              <a:t> </a:t>
            </a:r>
            <a:r>
              <a:rPr lang="en-US" sz="2400" b="1" dirty="0" err="1"/>
              <a:t>trẻ</a:t>
            </a:r>
            <a:r>
              <a:rPr lang="en-US" sz="2400" b="1" dirty="0"/>
              <a:t> </a:t>
            </a:r>
            <a:r>
              <a:rPr lang="en-US" sz="2400" b="1" dirty="0" err="1"/>
              <a:t>kỹ</a:t>
            </a:r>
            <a:r>
              <a:rPr lang="en-US" sz="2400" b="1" dirty="0"/>
              <a:t> </a:t>
            </a:r>
            <a:r>
              <a:rPr lang="en-US" sz="2400" b="1" dirty="0" err="1"/>
              <a:t>thuật</a:t>
            </a:r>
            <a:r>
              <a:rPr lang="en-US" sz="2400" b="1" dirty="0"/>
              <a:t> </a:t>
            </a:r>
            <a:r>
              <a:rPr lang="en-US" sz="2400" b="1" dirty="0" err="1"/>
              <a:t>là</a:t>
            </a:r>
            <a:r>
              <a:rPr lang="en-US" sz="2400" b="1" dirty="0"/>
              <a:t> </a:t>
            </a:r>
            <a:r>
              <a:rPr lang="en-US" sz="2400" b="1" dirty="0" err="1"/>
              <a:t>dạy</a:t>
            </a:r>
            <a:r>
              <a:rPr lang="en-US" sz="2400" b="1" dirty="0"/>
              <a:t> </a:t>
            </a:r>
            <a:r>
              <a:rPr lang="en-US" sz="2400" b="1" dirty="0" err="1"/>
              <a:t>trẻ</a:t>
            </a:r>
            <a:r>
              <a:rPr lang="en-US" sz="2400" b="1" dirty="0"/>
              <a:t> </a:t>
            </a:r>
            <a:r>
              <a:rPr lang="en-US" sz="2400" b="1" dirty="0" err="1"/>
              <a:t>biết</a:t>
            </a:r>
            <a:r>
              <a:rPr lang="en-US" sz="2400" b="1" dirty="0"/>
              <a:t> </a:t>
            </a:r>
            <a:r>
              <a:rPr lang="en-US" sz="2400" b="1" dirty="0" err="1"/>
              <a:t>cách</a:t>
            </a:r>
            <a:r>
              <a:rPr lang="en-US" sz="2400" b="1" dirty="0"/>
              <a:t> </a:t>
            </a:r>
            <a:r>
              <a:rPr lang="en-US" sz="2400" b="1" dirty="0" err="1"/>
              <a:t>làm</a:t>
            </a:r>
            <a:r>
              <a:rPr lang="en-US" sz="2400" b="1" dirty="0"/>
              <a:t> </a:t>
            </a:r>
            <a:r>
              <a:rPr lang="en-US" sz="2400" b="1" dirty="0" err="1"/>
              <a:t>và</a:t>
            </a:r>
            <a:r>
              <a:rPr lang="en-US" sz="2400" b="1" dirty="0"/>
              <a:t> </a:t>
            </a:r>
            <a:r>
              <a:rPr lang="en-US" sz="2400" b="1" dirty="0" err="1"/>
              <a:t>quá</a:t>
            </a:r>
            <a:r>
              <a:rPr lang="en-US" sz="2400" b="1" dirty="0"/>
              <a:t> </a:t>
            </a:r>
            <a:r>
              <a:rPr lang="en-US" sz="2400" b="1" dirty="0" err="1"/>
              <a:t>trình</a:t>
            </a:r>
            <a:r>
              <a:rPr lang="en-US" sz="2400" b="1" dirty="0"/>
              <a:t> </a:t>
            </a:r>
            <a:r>
              <a:rPr lang="en-US" sz="2400" b="1" dirty="0" err="1"/>
              <a:t>tạo</a:t>
            </a:r>
            <a:r>
              <a:rPr lang="en-US" sz="2400" b="1" dirty="0"/>
              <a:t> </a:t>
            </a:r>
            <a:r>
              <a:rPr lang="en-US" sz="2400" b="1" dirty="0" err="1"/>
              <a:t>ra</a:t>
            </a:r>
            <a:r>
              <a:rPr lang="en-US" sz="2400" b="1" dirty="0"/>
              <a:t> </a:t>
            </a:r>
            <a:r>
              <a:rPr lang="en-US" sz="2400" b="1" dirty="0" err="1"/>
              <a:t>một</a:t>
            </a:r>
            <a:r>
              <a:rPr lang="en-US" sz="2400" b="1" dirty="0"/>
              <a:t> </a:t>
            </a:r>
            <a:r>
              <a:rPr lang="en-US" sz="2400" b="1" dirty="0" err="1"/>
              <a:t>sản</a:t>
            </a:r>
            <a:r>
              <a:rPr lang="en-US" sz="2400" b="1" dirty="0"/>
              <a:t> </a:t>
            </a:r>
            <a:r>
              <a:rPr lang="en-US" sz="2400" b="1" dirty="0" err="1"/>
              <a:t>phẩm</a:t>
            </a:r>
            <a:r>
              <a:rPr lang="en-US" sz="2400" b="1" dirty="0"/>
              <a:t>.</a:t>
            </a:r>
          </a:p>
          <a:p>
            <a:pPr lvl="0" algn="just"/>
            <a:r>
              <a:rPr lang="en-US" sz="2400" b="1" dirty="0"/>
              <a:t>VD: </a:t>
            </a:r>
            <a:r>
              <a:rPr lang="en-US" sz="2400" b="1" dirty="0" err="1"/>
              <a:t>Cắt</a:t>
            </a:r>
            <a:r>
              <a:rPr lang="en-US" sz="2400" b="1" dirty="0"/>
              <a:t>, </a:t>
            </a:r>
            <a:r>
              <a:rPr lang="en-US" sz="2400" b="1" dirty="0" err="1"/>
              <a:t>dán</a:t>
            </a:r>
            <a:r>
              <a:rPr lang="en-US" sz="2400" b="1" dirty="0"/>
              <a:t>, </a:t>
            </a:r>
            <a:r>
              <a:rPr lang="en-US" sz="2400" b="1" dirty="0" err="1"/>
              <a:t>buộc</a:t>
            </a:r>
            <a:r>
              <a:rPr lang="en-US" sz="2400" b="1" dirty="0"/>
              <a:t>, </a:t>
            </a:r>
            <a:r>
              <a:rPr lang="en-US" sz="2400" b="1" dirty="0" err="1"/>
              <a:t>gấp</a:t>
            </a:r>
            <a:r>
              <a:rPr lang="en-US" sz="2400" b="1" dirty="0"/>
              <a:t>, </a:t>
            </a:r>
            <a:r>
              <a:rPr lang="en-US" sz="2400" b="1" dirty="0" err="1"/>
              <a:t>miết</a:t>
            </a:r>
            <a:r>
              <a:rPr lang="en-US" sz="2400" b="1" dirty="0"/>
              <a:t>…</a:t>
            </a:r>
          </a:p>
        </p:txBody>
      </p:sp>
      <p:cxnSp>
        <p:nvCxnSpPr>
          <p:cNvPr id="11" name="Straight Arrow Connector 10"/>
          <p:cNvCxnSpPr/>
          <p:nvPr/>
        </p:nvCxnSpPr>
        <p:spPr>
          <a:xfrm>
            <a:off x="112545" y="1323536"/>
            <a:ext cx="7391399" cy="1"/>
          </a:xfrm>
          <a:prstGeom prst="straightConnector1">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 name="AutoShape 5"/>
          <p:cNvSpPr>
            <a:spLocks noChangeArrowheads="1"/>
          </p:cNvSpPr>
          <p:nvPr/>
        </p:nvSpPr>
        <p:spPr bwMode="auto">
          <a:xfrm>
            <a:off x="609600" y="1703113"/>
            <a:ext cx="4953000" cy="848218"/>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3" name="Rectangle 2"/>
          <p:cNvSpPr/>
          <p:nvPr/>
        </p:nvSpPr>
        <p:spPr>
          <a:xfrm>
            <a:off x="746231" y="1780306"/>
            <a:ext cx="4740169" cy="461665"/>
          </a:xfrm>
          <a:prstGeom prst="rect">
            <a:avLst/>
          </a:prstGeom>
        </p:spPr>
        <p:txBody>
          <a:bodyPr wrap="square">
            <a:spAutoFit/>
          </a:bodyPr>
          <a:lstStyle/>
          <a:p>
            <a:pPr lvl="0"/>
            <a:r>
              <a:rPr lang="en-US" sz="2400" b="1" dirty="0" smtClean="0">
                <a:solidFill>
                  <a:srgbClr val="0000CC"/>
                </a:solidFill>
              </a:rPr>
              <a:t>3. </a:t>
            </a:r>
            <a:r>
              <a:rPr lang="en-US" sz="2400" b="1" dirty="0" err="1" smtClean="0">
                <a:solidFill>
                  <a:srgbClr val="0000CC"/>
                </a:solidFill>
              </a:rPr>
              <a:t>Engieering</a:t>
            </a:r>
            <a:r>
              <a:rPr lang="en-US" sz="2400" b="1" dirty="0" smtClean="0">
                <a:solidFill>
                  <a:srgbClr val="0000CC"/>
                </a:solidFill>
              </a:rPr>
              <a:t> </a:t>
            </a:r>
            <a:r>
              <a:rPr lang="en-US" sz="2400" b="1" dirty="0">
                <a:solidFill>
                  <a:srgbClr val="0000CC"/>
                </a:solidFill>
              </a:rPr>
              <a:t>( </a:t>
            </a:r>
            <a:r>
              <a:rPr lang="en-US" sz="2400" b="1" dirty="0" err="1">
                <a:solidFill>
                  <a:srgbClr val="0000CC"/>
                </a:solidFill>
              </a:rPr>
              <a:t>Kỹ</a:t>
            </a:r>
            <a:r>
              <a:rPr lang="en-US" sz="2400" b="1" dirty="0">
                <a:solidFill>
                  <a:srgbClr val="0000CC"/>
                </a:solidFill>
              </a:rPr>
              <a:t> </a:t>
            </a:r>
            <a:r>
              <a:rPr lang="en-US" sz="2400" b="1" dirty="0" err="1">
                <a:solidFill>
                  <a:srgbClr val="0000CC"/>
                </a:solidFill>
              </a:rPr>
              <a:t>thuật</a:t>
            </a:r>
            <a:r>
              <a:rPr lang="en-US" sz="2400" b="1" dirty="0">
                <a:solidFill>
                  <a:srgbClr val="0000CC"/>
                </a:solidFill>
              </a:rPr>
              <a:t>):</a:t>
            </a:r>
            <a:endParaRPr lang="en-US" sz="2400" dirty="0">
              <a:solidFill>
                <a:srgbClr val="0000CC"/>
              </a:solidFill>
            </a:endParaRPr>
          </a:p>
        </p:txBody>
      </p:sp>
      <p:pic>
        <p:nvPicPr>
          <p:cNvPr id="10" name="Picture 9"/>
          <p:cNvPicPr/>
          <p:nvPr/>
        </p:nvPicPr>
        <p:blipFill>
          <a:blip r:embed="rId2"/>
          <a:stretch>
            <a:fillRect/>
          </a:stretch>
        </p:blipFill>
        <p:spPr>
          <a:xfrm>
            <a:off x="255390" y="107952"/>
            <a:ext cx="1295400" cy="1143000"/>
          </a:xfrm>
          <a:prstGeom prst="rect">
            <a:avLst/>
          </a:prstGeom>
        </p:spPr>
      </p:pic>
    </p:spTree>
    <p:extLst>
      <p:ext uri="{BB962C8B-B14F-4D97-AF65-F5344CB8AC3E}">
        <p14:creationId xmlns:p14="http://schemas.microsoft.com/office/powerpoint/2010/main" val="1029958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smtClean="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GIÁO DỤC STEAM LÀ GÌ?</a:t>
            </a:r>
            <a:endPar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endParaRP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415635" y="3787434"/>
            <a:ext cx="8476642" cy="1581206"/>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2" name="Rectangle 1"/>
          <p:cNvSpPr/>
          <p:nvPr/>
        </p:nvSpPr>
        <p:spPr>
          <a:xfrm>
            <a:off x="746231" y="3927774"/>
            <a:ext cx="8153048" cy="1200329"/>
          </a:xfrm>
          <a:prstGeom prst="rect">
            <a:avLst/>
          </a:prstGeom>
        </p:spPr>
        <p:txBody>
          <a:bodyPr wrap="square">
            <a:spAutoFit/>
          </a:bodyPr>
          <a:lstStyle/>
          <a:p>
            <a:pPr lvl="0" algn="just"/>
            <a:r>
              <a:rPr lang="en-US" sz="2400" b="1" dirty="0" err="1"/>
              <a:t>Áp</a:t>
            </a:r>
            <a:r>
              <a:rPr lang="en-US" sz="2400" b="1" dirty="0"/>
              <a:t> </a:t>
            </a:r>
            <a:r>
              <a:rPr lang="en-US" sz="2400" b="1" dirty="0" err="1"/>
              <a:t>dụng</a:t>
            </a:r>
            <a:r>
              <a:rPr lang="en-US" sz="2400" b="1" dirty="0"/>
              <a:t> </a:t>
            </a:r>
            <a:r>
              <a:rPr lang="en-US" sz="2400" b="1" dirty="0" err="1"/>
              <a:t>kiến</a:t>
            </a:r>
            <a:r>
              <a:rPr lang="en-US" sz="2400" b="1" dirty="0"/>
              <a:t> </a:t>
            </a:r>
            <a:r>
              <a:rPr lang="en-US" sz="2400" b="1" dirty="0" err="1"/>
              <a:t>thức</a:t>
            </a:r>
            <a:r>
              <a:rPr lang="en-US" sz="2400" b="1" dirty="0"/>
              <a:t>, </a:t>
            </a:r>
            <a:r>
              <a:rPr lang="en-US" sz="2400" b="1" dirty="0" err="1"/>
              <a:t>kỹ</a:t>
            </a:r>
            <a:r>
              <a:rPr lang="en-US" sz="2400" b="1" dirty="0"/>
              <a:t> </a:t>
            </a:r>
            <a:r>
              <a:rPr lang="en-US" sz="2400" b="1" dirty="0" err="1"/>
              <a:t>năng</a:t>
            </a:r>
            <a:r>
              <a:rPr lang="en-US" sz="2400" b="1" dirty="0"/>
              <a:t> </a:t>
            </a:r>
            <a:r>
              <a:rPr lang="en-US" sz="2400" b="1" dirty="0" err="1"/>
              <a:t>về</a:t>
            </a:r>
            <a:r>
              <a:rPr lang="en-US" sz="2400" b="1" dirty="0"/>
              <a:t> </a:t>
            </a:r>
            <a:r>
              <a:rPr lang="en-US" sz="2400" b="1" dirty="0" err="1"/>
              <a:t>toán</a:t>
            </a:r>
            <a:r>
              <a:rPr lang="en-US" sz="2400" b="1" dirty="0"/>
              <a:t>: </a:t>
            </a:r>
            <a:r>
              <a:rPr lang="en-US" sz="2400" b="1" dirty="0" err="1"/>
              <a:t>Đếm</a:t>
            </a:r>
            <a:r>
              <a:rPr lang="en-US" sz="2400" b="1" dirty="0"/>
              <a:t>, </a:t>
            </a:r>
            <a:r>
              <a:rPr lang="en-US" sz="2400" b="1" dirty="0" err="1"/>
              <a:t>đo</a:t>
            </a:r>
            <a:r>
              <a:rPr lang="en-US" sz="2400" b="1" dirty="0"/>
              <a:t> </a:t>
            </a:r>
            <a:r>
              <a:rPr lang="en-US" sz="2400" b="1" dirty="0" err="1"/>
              <a:t>hình</a:t>
            </a:r>
            <a:r>
              <a:rPr lang="en-US" sz="2400" b="1" dirty="0"/>
              <a:t> </a:t>
            </a:r>
            <a:r>
              <a:rPr lang="en-US" sz="2400" b="1" dirty="0" err="1"/>
              <a:t>dạng</a:t>
            </a:r>
            <a:r>
              <a:rPr lang="en-US" sz="2400" b="1" dirty="0"/>
              <a:t>, </a:t>
            </a:r>
            <a:r>
              <a:rPr lang="en-US" sz="2400" b="1" dirty="0" err="1"/>
              <a:t>quy</a:t>
            </a:r>
            <a:r>
              <a:rPr lang="en-US" sz="2400" b="1" dirty="0"/>
              <a:t> </a:t>
            </a:r>
            <a:r>
              <a:rPr lang="en-US" sz="2400" b="1" dirty="0" err="1"/>
              <a:t>luật</a:t>
            </a:r>
            <a:r>
              <a:rPr lang="en-US" sz="2400" b="1" dirty="0"/>
              <a:t> </a:t>
            </a:r>
            <a:r>
              <a:rPr lang="en-US" sz="2400" b="1" dirty="0" err="1"/>
              <a:t>sắp</a:t>
            </a:r>
            <a:r>
              <a:rPr lang="en-US" sz="2400" b="1" dirty="0"/>
              <a:t> </a:t>
            </a:r>
            <a:r>
              <a:rPr lang="en-US" sz="2400" b="1" dirty="0" err="1"/>
              <a:t>xếp</a:t>
            </a:r>
            <a:r>
              <a:rPr lang="en-US" sz="2400" b="1" dirty="0"/>
              <a:t> </a:t>
            </a:r>
            <a:r>
              <a:rPr lang="en-US" sz="2400" b="1" dirty="0" err="1"/>
              <a:t>vào</a:t>
            </a:r>
            <a:r>
              <a:rPr lang="en-US" sz="2400" b="1" dirty="0"/>
              <a:t> </a:t>
            </a:r>
            <a:r>
              <a:rPr lang="en-US" sz="2400" b="1" dirty="0" err="1"/>
              <a:t>thực</a:t>
            </a:r>
            <a:r>
              <a:rPr lang="en-US" sz="2400" b="1" dirty="0"/>
              <a:t> </a:t>
            </a:r>
            <a:r>
              <a:rPr lang="en-US" sz="2400" b="1" dirty="0" err="1"/>
              <a:t>tiễn</a:t>
            </a:r>
            <a:r>
              <a:rPr lang="en-US" sz="2400" b="1" dirty="0"/>
              <a:t> </a:t>
            </a:r>
            <a:r>
              <a:rPr lang="en-US" sz="2400" b="1" dirty="0" err="1"/>
              <a:t>cuộc</a:t>
            </a:r>
            <a:r>
              <a:rPr lang="en-US" sz="2400" b="1" dirty="0"/>
              <a:t> </a:t>
            </a:r>
            <a:r>
              <a:rPr lang="en-US" sz="2400" b="1" dirty="0" err="1"/>
              <a:t>sống</a:t>
            </a:r>
            <a:r>
              <a:rPr lang="en-US" sz="2400" b="1" dirty="0"/>
              <a:t> </a:t>
            </a:r>
            <a:r>
              <a:rPr lang="en-US" sz="2400" b="1" dirty="0" err="1"/>
              <a:t>và</a:t>
            </a:r>
            <a:r>
              <a:rPr lang="en-US" sz="2400" b="1" dirty="0"/>
              <a:t> </a:t>
            </a:r>
            <a:r>
              <a:rPr lang="en-US" sz="2400" b="1" dirty="0" err="1"/>
              <a:t>tạo</a:t>
            </a:r>
            <a:r>
              <a:rPr lang="en-US" sz="2400" b="1" dirty="0"/>
              <a:t> </a:t>
            </a:r>
            <a:r>
              <a:rPr lang="en-US" sz="2400" b="1" dirty="0" err="1"/>
              <a:t>ra</a:t>
            </a:r>
            <a:r>
              <a:rPr lang="en-US" sz="2400" b="1" dirty="0"/>
              <a:t> </a:t>
            </a:r>
            <a:r>
              <a:rPr lang="en-US" sz="2400" b="1" dirty="0" err="1"/>
              <a:t>sản</a:t>
            </a:r>
            <a:r>
              <a:rPr lang="en-US" sz="2400" b="1" dirty="0"/>
              <a:t> </a:t>
            </a:r>
            <a:r>
              <a:rPr lang="en-US" sz="2400" b="1" dirty="0" err="1"/>
              <a:t>phẩm</a:t>
            </a:r>
            <a:r>
              <a:rPr lang="en-US" sz="2400" b="1" dirty="0"/>
              <a:t>.</a:t>
            </a:r>
          </a:p>
        </p:txBody>
      </p:sp>
      <p:cxnSp>
        <p:nvCxnSpPr>
          <p:cNvPr id="11" name="Straight Arrow Connector 10"/>
          <p:cNvCxnSpPr/>
          <p:nvPr/>
        </p:nvCxnSpPr>
        <p:spPr>
          <a:xfrm>
            <a:off x="112545" y="1323536"/>
            <a:ext cx="7391399" cy="1"/>
          </a:xfrm>
          <a:prstGeom prst="straightConnector1">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 name="AutoShape 5"/>
          <p:cNvSpPr>
            <a:spLocks noChangeArrowheads="1"/>
          </p:cNvSpPr>
          <p:nvPr/>
        </p:nvSpPr>
        <p:spPr bwMode="auto">
          <a:xfrm>
            <a:off x="609600" y="1703113"/>
            <a:ext cx="4953000" cy="848218"/>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3" name="Rectangle 2"/>
          <p:cNvSpPr/>
          <p:nvPr/>
        </p:nvSpPr>
        <p:spPr>
          <a:xfrm>
            <a:off x="746231" y="1780306"/>
            <a:ext cx="4740169" cy="461665"/>
          </a:xfrm>
          <a:prstGeom prst="rect">
            <a:avLst/>
          </a:prstGeom>
        </p:spPr>
        <p:txBody>
          <a:bodyPr wrap="square">
            <a:spAutoFit/>
          </a:bodyPr>
          <a:lstStyle/>
          <a:p>
            <a:pPr lvl="0"/>
            <a:r>
              <a:rPr lang="en-US" sz="2400" b="1" dirty="0" smtClean="0">
                <a:solidFill>
                  <a:srgbClr val="0000CC"/>
                </a:solidFill>
              </a:rPr>
              <a:t>4. Math </a:t>
            </a:r>
            <a:r>
              <a:rPr lang="en-US" sz="2400" b="1" dirty="0">
                <a:solidFill>
                  <a:srgbClr val="0000CC"/>
                </a:solidFill>
              </a:rPr>
              <a:t>( </a:t>
            </a:r>
            <a:r>
              <a:rPr lang="en-US" sz="2400" b="1" dirty="0" err="1">
                <a:solidFill>
                  <a:srgbClr val="0000CC"/>
                </a:solidFill>
              </a:rPr>
              <a:t>Toán</a:t>
            </a:r>
            <a:r>
              <a:rPr lang="en-US" sz="2400" b="1" dirty="0">
                <a:solidFill>
                  <a:srgbClr val="0000CC"/>
                </a:solidFill>
              </a:rPr>
              <a:t> </a:t>
            </a:r>
            <a:r>
              <a:rPr lang="en-US" sz="2400" b="1" dirty="0" err="1">
                <a:solidFill>
                  <a:srgbClr val="0000CC"/>
                </a:solidFill>
              </a:rPr>
              <a:t>học</a:t>
            </a:r>
            <a:r>
              <a:rPr lang="en-US" sz="2400" b="1" dirty="0">
                <a:solidFill>
                  <a:srgbClr val="0000CC"/>
                </a:solidFill>
              </a:rPr>
              <a:t>):</a:t>
            </a:r>
            <a:endParaRPr lang="en-US" sz="2400" dirty="0">
              <a:solidFill>
                <a:srgbClr val="0000CC"/>
              </a:solidFill>
            </a:endParaRPr>
          </a:p>
        </p:txBody>
      </p:sp>
      <p:pic>
        <p:nvPicPr>
          <p:cNvPr id="10" name="Picture 9"/>
          <p:cNvPicPr/>
          <p:nvPr/>
        </p:nvPicPr>
        <p:blipFill>
          <a:blip r:embed="rId2"/>
          <a:stretch>
            <a:fillRect/>
          </a:stretch>
        </p:blipFill>
        <p:spPr>
          <a:xfrm>
            <a:off x="133327" y="87433"/>
            <a:ext cx="1295400" cy="1143000"/>
          </a:xfrm>
          <a:prstGeom prst="rect">
            <a:avLst/>
          </a:prstGeom>
        </p:spPr>
      </p:pic>
    </p:spTree>
    <p:extLst>
      <p:ext uri="{BB962C8B-B14F-4D97-AF65-F5344CB8AC3E}">
        <p14:creationId xmlns:p14="http://schemas.microsoft.com/office/powerpoint/2010/main" val="2344901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smtClean="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GIÁO DỤC STEAM LÀ GÌ?</a:t>
            </a:r>
            <a:endPar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endParaRP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205462" y="2185550"/>
            <a:ext cx="8862338" cy="4520050"/>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2" name="Rectangle 1"/>
          <p:cNvSpPr/>
          <p:nvPr/>
        </p:nvSpPr>
        <p:spPr>
          <a:xfrm>
            <a:off x="226244" y="2437501"/>
            <a:ext cx="8841556" cy="3970318"/>
          </a:xfrm>
          <a:prstGeom prst="rect">
            <a:avLst/>
          </a:prstGeom>
        </p:spPr>
        <p:txBody>
          <a:bodyPr wrap="square">
            <a:spAutoFit/>
          </a:bodyPr>
          <a:lstStyle/>
          <a:p>
            <a:pPr lvl="0" algn="just"/>
            <a:r>
              <a:rPr lang="en-US" dirty="0" smtClean="0"/>
              <a:t>- </a:t>
            </a:r>
            <a:r>
              <a:rPr lang="en-US" dirty="0" err="1" smtClean="0"/>
              <a:t>Là</a:t>
            </a:r>
            <a:r>
              <a:rPr lang="en-US" dirty="0" smtClean="0"/>
              <a:t> </a:t>
            </a:r>
            <a:r>
              <a:rPr lang="en-US" dirty="0" err="1"/>
              <a:t>tạo</a:t>
            </a:r>
            <a:r>
              <a:rPr lang="en-US" dirty="0"/>
              <a:t> </a:t>
            </a:r>
            <a:r>
              <a:rPr lang="en-US" dirty="0" err="1"/>
              <a:t>ra</a:t>
            </a:r>
            <a:r>
              <a:rPr lang="en-US" dirty="0"/>
              <a:t> </a:t>
            </a:r>
            <a:r>
              <a:rPr lang="en-US" dirty="0" err="1"/>
              <a:t>sản</a:t>
            </a:r>
            <a:r>
              <a:rPr lang="en-US" dirty="0"/>
              <a:t> </a:t>
            </a:r>
            <a:r>
              <a:rPr lang="en-US" dirty="0" err="1"/>
              <a:t>phẩm</a:t>
            </a:r>
            <a:r>
              <a:rPr lang="en-US" dirty="0"/>
              <a:t> ( </a:t>
            </a:r>
            <a:r>
              <a:rPr lang="en-US" dirty="0" err="1"/>
              <a:t>Vật</a:t>
            </a:r>
            <a:r>
              <a:rPr lang="en-US" dirty="0"/>
              <a:t> </a:t>
            </a:r>
            <a:r>
              <a:rPr lang="en-US" dirty="0" err="1"/>
              <a:t>thể</a:t>
            </a:r>
            <a:r>
              <a:rPr lang="en-US" dirty="0"/>
              <a:t> </a:t>
            </a:r>
            <a:r>
              <a:rPr lang="en-US" dirty="0" err="1"/>
              <a:t>hoặc</a:t>
            </a:r>
            <a:r>
              <a:rPr lang="en-US" dirty="0"/>
              <a:t> phi </a:t>
            </a:r>
            <a:r>
              <a:rPr lang="en-US" dirty="0" err="1"/>
              <a:t>vật</a:t>
            </a:r>
            <a:r>
              <a:rPr lang="en-US" dirty="0"/>
              <a:t> </a:t>
            </a:r>
            <a:r>
              <a:rPr lang="en-US" dirty="0" err="1"/>
              <a:t>thể</a:t>
            </a:r>
            <a:r>
              <a:rPr lang="en-US" dirty="0"/>
              <a:t> </a:t>
            </a:r>
            <a:r>
              <a:rPr lang="en-US" dirty="0" err="1"/>
              <a:t>mang</a:t>
            </a:r>
            <a:r>
              <a:rPr lang="en-US" dirty="0"/>
              <a:t> </a:t>
            </a:r>
            <a:r>
              <a:rPr lang="en-US" dirty="0" err="1"/>
              <a:t>lại</a:t>
            </a:r>
            <a:r>
              <a:rPr lang="en-US" dirty="0"/>
              <a:t> </a:t>
            </a:r>
            <a:r>
              <a:rPr lang="en-US" dirty="0" err="1"/>
              <a:t>giá</a:t>
            </a:r>
            <a:r>
              <a:rPr lang="en-US" dirty="0"/>
              <a:t> </a:t>
            </a:r>
            <a:r>
              <a:rPr lang="en-US" dirty="0" err="1"/>
              <a:t>trị</a:t>
            </a:r>
            <a:r>
              <a:rPr lang="en-US" dirty="0"/>
              <a:t> </a:t>
            </a:r>
            <a:r>
              <a:rPr lang="en-US" dirty="0" err="1"/>
              <a:t>lớn</a:t>
            </a:r>
            <a:r>
              <a:rPr lang="en-US" dirty="0"/>
              <a:t> </a:t>
            </a:r>
            <a:r>
              <a:rPr lang="en-US" dirty="0" err="1"/>
              <a:t>và</a:t>
            </a:r>
            <a:r>
              <a:rPr lang="en-US" dirty="0"/>
              <a:t> </a:t>
            </a:r>
            <a:r>
              <a:rPr lang="en-US" dirty="0" err="1"/>
              <a:t>có</a:t>
            </a:r>
            <a:r>
              <a:rPr lang="en-US" dirty="0"/>
              <a:t> </a:t>
            </a:r>
            <a:r>
              <a:rPr lang="en-US" dirty="0" err="1"/>
              <a:t>giá</a:t>
            </a:r>
            <a:r>
              <a:rPr lang="en-US" dirty="0"/>
              <a:t> </a:t>
            </a:r>
            <a:r>
              <a:rPr lang="en-US" dirty="0" err="1"/>
              <a:t>trị</a:t>
            </a:r>
            <a:r>
              <a:rPr lang="en-US" dirty="0"/>
              <a:t> </a:t>
            </a:r>
            <a:r>
              <a:rPr lang="en-US" dirty="0" err="1"/>
              <a:t>thẩm</a:t>
            </a:r>
            <a:r>
              <a:rPr lang="en-US" dirty="0"/>
              <a:t> </a:t>
            </a:r>
            <a:r>
              <a:rPr lang="en-US" dirty="0" err="1"/>
              <a:t>mĩ</a:t>
            </a:r>
            <a:r>
              <a:rPr lang="en-US" dirty="0"/>
              <a:t>).</a:t>
            </a:r>
          </a:p>
          <a:p>
            <a:pPr lvl="0" algn="just"/>
            <a:r>
              <a:rPr lang="en-US" dirty="0" smtClean="0"/>
              <a:t>- </a:t>
            </a:r>
            <a:r>
              <a:rPr lang="en-US" dirty="0" err="1" smtClean="0"/>
              <a:t>Trong</a:t>
            </a:r>
            <a:r>
              <a:rPr lang="en-US" dirty="0" smtClean="0"/>
              <a:t> </a:t>
            </a:r>
            <a:r>
              <a:rPr lang="en-US" dirty="0"/>
              <a:t>STEAM </a:t>
            </a:r>
            <a:r>
              <a:rPr lang="en-US" dirty="0" err="1"/>
              <a:t>Nghệ</a:t>
            </a:r>
            <a:r>
              <a:rPr lang="en-US" dirty="0"/>
              <a:t> </a:t>
            </a:r>
            <a:r>
              <a:rPr lang="en-US" dirty="0" err="1"/>
              <a:t>thuật</a:t>
            </a:r>
            <a:r>
              <a:rPr lang="en-US" dirty="0"/>
              <a:t> </a:t>
            </a:r>
            <a:r>
              <a:rPr lang="en-US" dirty="0" err="1"/>
              <a:t>là</a:t>
            </a:r>
            <a:r>
              <a:rPr lang="en-US" dirty="0"/>
              <a:t> </a:t>
            </a:r>
            <a:r>
              <a:rPr lang="en-US" dirty="0" err="1"/>
              <a:t>hoạt</a:t>
            </a:r>
            <a:r>
              <a:rPr lang="en-US" dirty="0"/>
              <a:t> </a:t>
            </a:r>
            <a:r>
              <a:rPr lang="en-US" dirty="0" err="1"/>
              <a:t>động</a:t>
            </a:r>
            <a:r>
              <a:rPr lang="en-US" dirty="0"/>
              <a:t> </a:t>
            </a:r>
            <a:r>
              <a:rPr lang="en-US" dirty="0" err="1"/>
              <a:t>cụ</a:t>
            </a:r>
            <a:r>
              <a:rPr lang="en-US" dirty="0"/>
              <a:t> </a:t>
            </a:r>
            <a:r>
              <a:rPr lang="en-US" dirty="0" err="1"/>
              <a:t>thể</a:t>
            </a:r>
            <a:r>
              <a:rPr lang="en-US" dirty="0"/>
              <a:t> </a:t>
            </a:r>
            <a:r>
              <a:rPr lang="en-US" dirty="0" err="1"/>
              <a:t>như</a:t>
            </a:r>
            <a:r>
              <a:rPr lang="en-US" dirty="0"/>
              <a:t>: </a:t>
            </a:r>
            <a:r>
              <a:rPr lang="en-US" dirty="0" err="1"/>
              <a:t>Tô</a:t>
            </a:r>
            <a:r>
              <a:rPr lang="en-US" dirty="0"/>
              <a:t>, </a:t>
            </a:r>
            <a:r>
              <a:rPr lang="en-US" dirty="0" err="1"/>
              <a:t>vẽ</a:t>
            </a:r>
            <a:r>
              <a:rPr lang="en-US" dirty="0"/>
              <a:t>, </a:t>
            </a:r>
            <a:r>
              <a:rPr lang="en-US" dirty="0" err="1"/>
              <a:t>xé</a:t>
            </a:r>
            <a:r>
              <a:rPr lang="en-US" dirty="0"/>
              <a:t> </a:t>
            </a:r>
            <a:r>
              <a:rPr lang="en-US" dirty="0" err="1"/>
              <a:t>dán</a:t>
            </a:r>
            <a:r>
              <a:rPr lang="en-US" dirty="0"/>
              <a:t>, </a:t>
            </a:r>
            <a:r>
              <a:rPr lang="en-US" dirty="0" err="1"/>
              <a:t>trang</a:t>
            </a:r>
            <a:r>
              <a:rPr lang="en-US" dirty="0"/>
              <a:t> </a:t>
            </a:r>
            <a:r>
              <a:rPr lang="en-US" dirty="0" err="1"/>
              <a:t>trí</a:t>
            </a:r>
            <a:r>
              <a:rPr lang="en-US" dirty="0"/>
              <a:t>, </a:t>
            </a:r>
            <a:r>
              <a:rPr lang="en-US" dirty="0" err="1"/>
              <a:t>sắp</a:t>
            </a:r>
            <a:r>
              <a:rPr lang="en-US" dirty="0"/>
              <a:t> </a:t>
            </a:r>
            <a:r>
              <a:rPr lang="en-US" dirty="0" err="1"/>
              <a:t>đặt</a:t>
            </a:r>
            <a:r>
              <a:rPr lang="en-US" dirty="0"/>
              <a:t>…</a:t>
            </a:r>
            <a:r>
              <a:rPr lang="en-US" dirty="0" err="1"/>
              <a:t>Tạo</a:t>
            </a:r>
            <a:r>
              <a:rPr lang="en-US" dirty="0"/>
              <a:t> </a:t>
            </a:r>
            <a:r>
              <a:rPr lang="en-US" dirty="0" err="1"/>
              <a:t>ra</a:t>
            </a:r>
            <a:r>
              <a:rPr lang="en-US" dirty="0"/>
              <a:t> </a:t>
            </a:r>
            <a:r>
              <a:rPr lang="en-US" dirty="0" err="1"/>
              <a:t>sản</a:t>
            </a:r>
            <a:r>
              <a:rPr lang="en-US" dirty="0"/>
              <a:t> </a:t>
            </a:r>
            <a:r>
              <a:rPr lang="en-US" dirty="0" err="1"/>
              <a:t>phẩm</a:t>
            </a:r>
            <a:r>
              <a:rPr lang="en-US" dirty="0"/>
              <a:t> </a:t>
            </a:r>
            <a:r>
              <a:rPr lang="en-US" dirty="0" err="1"/>
              <a:t>có</a:t>
            </a:r>
            <a:r>
              <a:rPr lang="en-US" dirty="0"/>
              <a:t> </a:t>
            </a:r>
            <a:r>
              <a:rPr lang="en-US" dirty="0" err="1"/>
              <a:t>giá</a:t>
            </a:r>
            <a:r>
              <a:rPr lang="en-US" dirty="0"/>
              <a:t> </a:t>
            </a:r>
            <a:r>
              <a:rPr lang="en-US" dirty="0" err="1"/>
              <a:t>trị</a:t>
            </a:r>
            <a:r>
              <a:rPr lang="en-US" dirty="0"/>
              <a:t> </a:t>
            </a:r>
            <a:r>
              <a:rPr lang="en-US" dirty="0" err="1"/>
              <a:t>thẩm</a:t>
            </a:r>
            <a:r>
              <a:rPr lang="en-US" dirty="0"/>
              <a:t> </a:t>
            </a:r>
            <a:r>
              <a:rPr lang="en-US" dirty="0" err="1"/>
              <a:t>mỹ</a:t>
            </a:r>
            <a:r>
              <a:rPr lang="en-US" dirty="0"/>
              <a:t> ở </a:t>
            </a:r>
            <a:r>
              <a:rPr lang="en-US" dirty="0" err="1"/>
              <a:t>trẻ</a:t>
            </a:r>
            <a:r>
              <a:rPr lang="en-US" dirty="0"/>
              <a:t>, </a:t>
            </a:r>
            <a:r>
              <a:rPr lang="en-US" dirty="0" err="1"/>
              <a:t>phát</a:t>
            </a:r>
            <a:r>
              <a:rPr lang="en-US" dirty="0"/>
              <a:t> </a:t>
            </a:r>
            <a:r>
              <a:rPr lang="en-US" dirty="0" err="1"/>
              <a:t>triển</a:t>
            </a:r>
            <a:r>
              <a:rPr lang="en-US" dirty="0"/>
              <a:t> ở </a:t>
            </a:r>
            <a:r>
              <a:rPr lang="en-US" dirty="0" err="1"/>
              <a:t>trẻ</a:t>
            </a:r>
            <a:r>
              <a:rPr lang="en-US" dirty="0"/>
              <a:t> </a:t>
            </a:r>
            <a:r>
              <a:rPr lang="en-US" dirty="0" err="1"/>
              <a:t>óc</a:t>
            </a:r>
            <a:r>
              <a:rPr lang="en-US" dirty="0"/>
              <a:t> </a:t>
            </a:r>
            <a:r>
              <a:rPr lang="en-US" dirty="0" err="1"/>
              <a:t>quan</a:t>
            </a:r>
            <a:r>
              <a:rPr lang="en-US" dirty="0"/>
              <a:t> </a:t>
            </a:r>
            <a:r>
              <a:rPr lang="en-US" dirty="0" err="1"/>
              <a:t>sát</a:t>
            </a:r>
            <a:r>
              <a:rPr lang="en-US" dirty="0"/>
              <a:t>, </a:t>
            </a:r>
            <a:r>
              <a:rPr lang="en-US" dirty="0" err="1"/>
              <a:t>khả</a:t>
            </a:r>
            <a:r>
              <a:rPr lang="en-US" dirty="0"/>
              <a:t> </a:t>
            </a:r>
            <a:r>
              <a:rPr lang="en-US" dirty="0" err="1"/>
              <a:t>năng</a:t>
            </a:r>
            <a:r>
              <a:rPr lang="en-US" dirty="0"/>
              <a:t> </a:t>
            </a:r>
            <a:r>
              <a:rPr lang="en-US" dirty="0" err="1"/>
              <a:t>tư</a:t>
            </a:r>
            <a:r>
              <a:rPr lang="en-US" dirty="0"/>
              <a:t> </a:t>
            </a:r>
            <a:r>
              <a:rPr lang="en-US" dirty="0" err="1"/>
              <a:t>duy</a:t>
            </a:r>
            <a:r>
              <a:rPr lang="en-US" dirty="0"/>
              <a:t> </a:t>
            </a:r>
            <a:r>
              <a:rPr lang="en-US" dirty="0" err="1"/>
              <a:t>và</a:t>
            </a:r>
            <a:r>
              <a:rPr lang="en-US" dirty="0"/>
              <a:t> </a:t>
            </a:r>
            <a:r>
              <a:rPr lang="en-US" dirty="0" err="1"/>
              <a:t>tưởng</a:t>
            </a:r>
            <a:r>
              <a:rPr lang="en-US" dirty="0"/>
              <a:t> </a:t>
            </a:r>
            <a:r>
              <a:rPr lang="en-US" dirty="0" err="1"/>
              <a:t>tượng</a:t>
            </a:r>
            <a:r>
              <a:rPr lang="en-US" dirty="0"/>
              <a:t>.</a:t>
            </a:r>
          </a:p>
          <a:p>
            <a:pPr lvl="0" algn="just"/>
            <a:r>
              <a:rPr lang="en-US" dirty="0" smtClean="0"/>
              <a:t>- </a:t>
            </a:r>
            <a:r>
              <a:rPr lang="en-US" dirty="0" err="1" smtClean="0"/>
              <a:t>Với</a:t>
            </a:r>
            <a:r>
              <a:rPr lang="en-US" dirty="0" smtClean="0"/>
              <a:t> </a:t>
            </a:r>
            <a:r>
              <a:rPr lang="en-US" dirty="0" err="1"/>
              <a:t>trẻ</a:t>
            </a:r>
            <a:r>
              <a:rPr lang="en-US" dirty="0"/>
              <a:t> </a:t>
            </a:r>
            <a:r>
              <a:rPr lang="en-US" dirty="0" err="1"/>
              <a:t>mầm</a:t>
            </a:r>
            <a:r>
              <a:rPr lang="en-US" dirty="0"/>
              <a:t> non STEAM </a:t>
            </a:r>
            <a:r>
              <a:rPr lang="en-US" dirty="0" err="1"/>
              <a:t>có</a:t>
            </a:r>
            <a:r>
              <a:rPr lang="en-US" dirty="0"/>
              <a:t> ý </a:t>
            </a:r>
            <a:r>
              <a:rPr lang="en-US" dirty="0" err="1"/>
              <a:t>nghĩa</a:t>
            </a:r>
            <a:r>
              <a:rPr lang="en-US" dirty="0"/>
              <a:t> </a:t>
            </a:r>
            <a:r>
              <a:rPr lang="en-US" dirty="0" err="1"/>
              <a:t>hơn</a:t>
            </a:r>
            <a:r>
              <a:rPr lang="en-US" dirty="0"/>
              <a:t> STEM</a:t>
            </a:r>
          </a:p>
          <a:p>
            <a:pPr lvl="0" algn="just"/>
            <a:r>
              <a:rPr lang="en-US" dirty="0" smtClean="0"/>
              <a:t>- STEAM </a:t>
            </a:r>
            <a:r>
              <a:rPr lang="en-US" dirty="0"/>
              <a:t>= STEM + ART + [ reading + writing ]</a:t>
            </a:r>
          </a:p>
          <a:p>
            <a:pPr lvl="0" algn="just"/>
            <a:r>
              <a:rPr lang="en-US" dirty="0" smtClean="0"/>
              <a:t>- STEAM </a:t>
            </a:r>
            <a:r>
              <a:rPr lang="en-US" dirty="0" err="1"/>
              <a:t>nhưng</a:t>
            </a:r>
            <a:r>
              <a:rPr lang="en-US" dirty="0"/>
              <a:t> </a:t>
            </a:r>
            <a:r>
              <a:rPr lang="en-US" dirty="0" err="1"/>
              <a:t>đề</a:t>
            </a:r>
            <a:r>
              <a:rPr lang="en-US" dirty="0"/>
              <a:t> </a:t>
            </a:r>
            <a:r>
              <a:rPr lang="en-US" dirty="0" err="1"/>
              <a:t>nghị</a:t>
            </a:r>
            <a:r>
              <a:rPr lang="en-US" dirty="0"/>
              <a:t> </a:t>
            </a:r>
            <a:r>
              <a:rPr lang="en-US" dirty="0" err="1"/>
              <a:t>bổ</a:t>
            </a:r>
            <a:r>
              <a:rPr lang="en-US" dirty="0"/>
              <a:t> sung </a:t>
            </a:r>
            <a:r>
              <a:rPr lang="en-US" dirty="0" err="1"/>
              <a:t>thêm</a:t>
            </a:r>
            <a:r>
              <a:rPr lang="en-US" dirty="0"/>
              <a:t> </a:t>
            </a:r>
            <a:r>
              <a:rPr lang="en-US" dirty="0" err="1"/>
              <a:t>chữ</a:t>
            </a:r>
            <a:r>
              <a:rPr lang="en-US" dirty="0"/>
              <a:t> R ( </a:t>
            </a:r>
            <a:r>
              <a:rPr lang="en-US" dirty="0" err="1"/>
              <a:t>viết</a:t>
            </a:r>
            <a:r>
              <a:rPr lang="en-US" dirty="0"/>
              <a:t> </a:t>
            </a:r>
            <a:r>
              <a:rPr lang="en-US" dirty="0" err="1"/>
              <a:t>tắt</a:t>
            </a:r>
            <a:r>
              <a:rPr lang="en-US" dirty="0"/>
              <a:t> </a:t>
            </a:r>
            <a:r>
              <a:rPr lang="en-US" dirty="0" err="1"/>
              <a:t>cho</a:t>
            </a:r>
            <a:r>
              <a:rPr lang="en-US" dirty="0"/>
              <a:t> </a:t>
            </a:r>
            <a:r>
              <a:rPr lang="en-US" dirty="0" err="1"/>
              <a:t>từ</a:t>
            </a:r>
            <a:r>
              <a:rPr lang="en-US" dirty="0"/>
              <a:t> </a:t>
            </a:r>
            <a:r>
              <a:rPr lang="en-US" dirty="0" err="1"/>
              <a:t>đọc</a:t>
            </a:r>
            <a:r>
              <a:rPr lang="en-US" dirty="0"/>
              <a:t> – Reading </a:t>
            </a:r>
            <a:r>
              <a:rPr lang="en-US" dirty="0" err="1" smtClean="0"/>
              <a:t>và</a:t>
            </a:r>
            <a:r>
              <a:rPr lang="en-US" dirty="0" smtClean="0"/>
              <a:t> </a:t>
            </a:r>
            <a:r>
              <a:rPr lang="en-US" dirty="0" err="1" smtClean="0"/>
              <a:t>từ</a:t>
            </a:r>
            <a:r>
              <a:rPr lang="en-US" dirty="0" smtClean="0"/>
              <a:t> </a:t>
            </a:r>
            <a:r>
              <a:rPr lang="en-US" dirty="0" err="1"/>
              <a:t>viết</a:t>
            </a:r>
            <a:r>
              <a:rPr lang="en-US" dirty="0"/>
              <a:t> – Writing) </a:t>
            </a:r>
            <a:r>
              <a:rPr lang="en-US" dirty="0" err="1"/>
              <a:t>để</a:t>
            </a:r>
            <a:r>
              <a:rPr lang="en-US" dirty="0"/>
              <a:t> </a:t>
            </a:r>
            <a:r>
              <a:rPr lang="en-US" dirty="0" err="1"/>
              <a:t>trở</a:t>
            </a:r>
            <a:r>
              <a:rPr lang="en-US" dirty="0"/>
              <a:t> </a:t>
            </a:r>
            <a:r>
              <a:rPr lang="en-US" dirty="0" err="1"/>
              <a:t>thành</a:t>
            </a:r>
            <a:r>
              <a:rPr lang="en-US" dirty="0"/>
              <a:t> </a:t>
            </a:r>
            <a:r>
              <a:rPr lang="en-US" dirty="0" err="1"/>
              <a:t>chữ</a:t>
            </a:r>
            <a:r>
              <a:rPr lang="en-US" dirty="0"/>
              <a:t> </a:t>
            </a:r>
            <a:r>
              <a:rPr lang="en-US" dirty="0" err="1"/>
              <a:t>viết</a:t>
            </a:r>
            <a:r>
              <a:rPr lang="en-US" dirty="0"/>
              <a:t> </a:t>
            </a:r>
            <a:r>
              <a:rPr lang="en-US" dirty="0" err="1"/>
              <a:t>tắt</a:t>
            </a:r>
            <a:r>
              <a:rPr lang="en-US" dirty="0"/>
              <a:t> </a:t>
            </a:r>
            <a:r>
              <a:rPr lang="en-US" dirty="0" err="1"/>
              <a:t>là</a:t>
            </a:r>
            <a:r>
              <a:rPr lang="en-US" dirty="0"/>
              <a:t> STREAM.</a:t>
            </a:r>
          </a:p>
          <a:p>
            <a:pPr lvl="0" algn="just"/>
            <a:r>
              <a:rPr lang="en-US" dirty="0" smtClean="0"/>
              <a:t>- STEAM </a:t>
            </a:r>
            <a:r>
              <a:rPr lang="en-US" dirty="0" err="1"/>
              <a:t>là</a:t>
            </a:r>
            <a:r>
              <a:rPr lang="en-US" dirty="0"/>
              <a:t> </a:t>
            </a:r>
            <a:r>
              <a:rPr lang="en-US" dirty="0" err="1"/>
              <a:t>cách</a:t>
            </a:r>
            <a:r>
              <a:rPr lang="en-US" dirty="0"/>
              <a:t> </a:t>
            </a:r>
            <a:r>
              <a:rPr lang="en-US" dirty="0" err="1"/>
              <a:t>tiếp</a:t>
            </a:r>
            <a:r>
              <a:rPr lang="en-US" dirty="0"/>
              <a:t> </a:t>
            </a:r>
            <a:r>
              <a:rPr lang="en-US" dirty="0" err="1"/>
              <a:t>cận</a:t>
            </a:r>
            <a:r>
              <a:rPr lang="en-US" dirty="0"/>
              <a:t> </a:t>
            </a:r>
            <a:r>
              <a:rPr lang="en-US" dirty="0" err="1"/>
              <a:t>trong</a:t>
            </a:r>
            <a:r>
              <a:rPr lang="en-US" dirty="0"/>
              <a:t> </a:t>
            </a:r>
            <a:r>
              <a:rPr lang="en-US" dirty="0" err="1"/>
              <a:t>giáo</a:t>
            </a:r>
            <a:r>
              <a:rPr lang="en-US" dirty="0"/>
              <a:t> </a:t>
            </a:r>
            <a:r>
              <a:rPr lang="en-US" dirty="0" err="1"/>
              <a:t>dục</a:t>
            </a:r>
            <a:r>
              <a:rPr lang="en-US" dirty="0"/>
              <a:t>: </a:t>
            </a:r>
            <a:r>
              <a:rPr lang="en-US" dirty="0" err="1"/>
              <a:t>Tiếp</a:t>
            </a:r>
            <a:r>
              <a:rPr lang="en-US" dirty="0"/>
              <a:t> </a:t>
            </a:r>
            <a:r>
              <a:rPr lang="en-US" dirty="0" err="1"/>
              <a:t>cận</a:t>
            </a:r>
            <a:r>
              <a:rPr lang="en-US" dirty="0"/>
              <a:t> </a:t>
            </a:r>
            <a:r>
              <a:rPr lang="en-US" dirty="0" err="1"/>
              <a:t>tích</a:t>
            </a:r>
            <a:r>
              <a:rPr lang="en-US" dirty="0"/>
              <a:t> </a:t>
            </a:r>
            <a:r>
              <a:rPr lang="en-US" dirty="0" err="1"/>
              <a:t>hợp</a:t>
            </a:r>
            <a:r>
              <a:rPr lang="en-US" dirty="0"/>
              <a:t> </a:t>
            </a:r>
            <a:r>
              <a:rPr lang="en-US" dirty="0" err="1"/>
              <a:t>hai</a:t>
            </a:r>
            <a:r>
              <a:rPr lang="en-US" dirty="0"/>
              <a:t> hay </a:t>
            </a:r>
            <a:r>
              <a:rPr lang="en-US" dirty="0" err="1"/>
              <a:t>nhiều</a:t>
            </a:r>
            <a:r>
              <a:rPr lang="en-US" dirty="0"/>
              <a:t> </a:t>
            </a:r>
            <a:r>
              <a:rPr lang="en-US" dirty="0" err="1"/>
              <a:t>hơn</a:t>
            </a:r>
            <a:r>
              <a:rPr lang="en-US" dirty="0"/>
              <a:t> </a:t>
            </a:r>
            <a:r>
              <a:rPr lang="en-US" dirty="0" err="1"/>
              <a:t>các</a:t>
            </a:r>
            <a:r>
              <a:rPr lang="en-US" dirty="0"/>
              <a:t> </a:t>
            </a:r>
            <a:r>
              <a:rPr lang="en-US" dirty="0" err="1"/>
              <a:t>yếu</a:t>
            </a:r>
            <a:r>
              <a:rPr lang="en-US" dirty="0"/>
              <a:t> </a:t>
            </a:r>
            <a:r>
              <a:rPr lang="en-US" dirty="0" err="1"/>
              <a:t>tố</a:t>
            </a:r>
            <a:r>
              <a:rPr lang="en-US" dirty="0"/>
              <a:t> </a:t>
            </a:r>
            <a:r>
              <a:rPr lang="en-US" dirty="0" err="1"/>
              <a:t>trong</a:t>
            </a:r>
            <a:r>
              <a:rPr lang="en-US" dirty="0"/>
              <a:t> </a:t>
            </a:r>
            <a:r>
              <a:rPr lang="en-US" dirty="0" err="1"/>
              <a:t>các</a:t>
            </a:r>
            <a:r>
              <a:rPr lang="en-US" dirty="0"/>
              <a:t> </a:t>
            </a:r>
            <a:r>
              <a:rPr lang="en-US" dirty="0" err="1"/>
              <a:t>lĩnh</a:t>
            </a:r>
            <a:r>
              <a:rPr lang="en-US" dirty="0"/>
              <a:t> </a:t>
            </a:r>
            <a:r>
              <a:rPr lang="en-US" dirty="0" err="1"/>
              <a:t>vực</a:t>
            </a:r>
            <a:r>
              <a:rPr lang="en-US" dirty="0"/>
              <a:t> STEAM </a:t>
            </a:r>
            <a:r>
              <a:rPr lang="en-US" dirty="0" err="1"/>
              <a:t>vào</a:t>
            </a:r>
            <a:r>
              <a:rPr lang="en-US" dirty="0"/>
              <a:t> </a:t>
            </a:r>
            <a:r>
              <a:rPr lang="en-US" dirty="0" err="1"/>
              <a:t>một</a:t>
            </a:r>
            <a:r>
              <a:rPr lang="en-US" dirty="0"/>
              <a:t> </a:t>
            </a:r>
            <a:r>
              <a:rPr lang="en-US" dirty="0" err="1"/>
              <a:t>môn</a:t>
            </a:r>
            <a:r>
              <a:rPr lang="en-US" dirty="0"/>
              <a:t> </a:t>
            </a:r>
            <a:r>
              <a:rPr lang="en-US" dirty="0" err="1"/>
              <a:t>học</a:t>
            </a:r>
            <a:r>
              <a:rPr lang="en-US" dirty="0"/>
              <a:t>, </a:t>
            </a:r>
            <a:r>
              <a:rPr lang="en-US" dirty="0" err="1"/>
              <a:t>một</a:t>
            </a:r>
            <a:r>
              <a:rPr lang="en-US" dirty="0"/>
              <a:t> </a:t>
            </a:r>
            <a:r>
              <a:rPr lang="en-US" dirty="0" err="1"/>
              <a:t>hoạt</a:t>
            </a:r>
            <a:r>
              <a:rPr lang="en-US" dirty="0"/>
              <a:t> </a:t>
            </a:r>
            <a:r>
              <a:rPr lang="en-US" dirty="0" err="1"/>
              <a:t>động</a:t>
            </a:r>
            <a:r>
              <a:rPr lang="en-US" dirty="0"/>
              <a:t> hay </a:t>
            </a:r>
            <a:r>
              <a:rPr lang="en-US" dirty="0" err="1"/>
              <a:t>trong</a:t>
            </a:r>
            <a:r>
              <a:rPr lang="en-US" dirty="0"/>
              <a:t> </a:t>
            </a:r>
            <a:r>
              <a:rPr lang="en-US" dirty="0" err="1"/>
              <a:t>các</a:t>
            </a:r>
            <a:r>
              <a:rPr lang="en-US" dirty="0"/>
              <a:t> </a:t>
            </a:r>
            <a:r>
              <a:rPr lang="en-US" dirty="0" err="1"/>
              <a:t>hoạt</a:t>
            </a:r>
            <a:r>
              <a:rPr lang="en-US" dirty="0"/>
              <a:t> </a:t>
            </a:r>
            <a:r>
              <a:rPr lang="en-US" dirty="0" err="1"/>
              <a:t>động</a:t>
            </a:r>
            <a:r>
              <a:rPr lang="en-US" dirty="0"/>
              <a:t> </a:t>
            </a:r>
            <a:r>
              <a:rPr lang="en-US" dirty="0" err="1"/>
              <a:t>dự</a:t>
            </a:r>
            <a:r>
              <a:rPr lang="en-US" dirty="0"/>
              <a:t> </a:t>
            </a:r>
            <a:r>
              <a:rPr lang="en-US" dirty="0" err="1"/>
              <a:t>án</a:t>
            </a:r>
            <a:r>
              <a:rPr lang="en-US" dirty="0"/>
              <a:t>.</a:t>
            </a:r>
          </a:p>
          <a:p>
            <a:pPr lvl="0" algn="just"/>
            <a:r>
              <a:rPr lang="en-US" dirty="0" smtClean="0"/>
              <a:t>- STEAM </a:t>
            </a:r>
            <a:r>
              <a:rPr lang="en-US" dirty="0" err="1"/>
              <a:t>là</a:t>
            </a:r>
            <a:r>
              <a:rPr lang="en-US" dirty="0"/>
              <a:t> </a:t>
            </a:r>
            <a:r>
              <a:rPr lang="en-US" dirty="0" err="1"/>
              <a:t>việc</a:t>
            </a:r>
            <a:r>
              <a:rPr lang="en-US" dirty="0"/>
              <a:t> </a:t>
            </a:r>
            <a:r>
              <a:rPr lang="en-US" dirty="0" err="1"/>
              <a:t>dạy</a:t>
            </a:r>
            <a:r>
              <a:rPr lang="en-US" dirty="0"/>
              <a:t> </a:t>
            </a:r>
            <a:r>
              <a:rPr lang="en-US" dirty="0" err="1"/>
              <a:t>trẻ</a:t>
            </a:r>
            <a:r>
              <a:rPr lang="en-US" dirty="0"/>
              <a:t> </a:t>
            </a:r>
            <a:r>
              <a:rPr lang="en-US" dirty="0" err="1"/>
              <a:t>biết</a:t>
            </a:r>
            <a:r>
              <a:rPr lang="en-US" dirty="0"/>
              <a:t> </a:t>
            </a:r>
            <a:r>
              <a:rPr lang="en-US" dirty="0" err="1"/>
              <a:t>bản</a:t>
            </a:r>
            <a:r>
              <a:rPr lang="en-US" dirty="0"/>
              <a:t> </a:t>
            </a:r>
            <a:r>
              <a:rPr lang="en-US" dirty="0" err="1"/>
              <a:t>chất</a:t>
            </a:r>
            <a:r>
              <a:rPr lang="en-US" dirty="0"/>
              <a:t> </a:t>
            </a:r>
            <a:r>
              <a:rPr lang="en-US" dirty="0" err="1"/>
              <a:t>của</a:t>
            </a:r>
            <a:r>
              <a:rPr lang="en-US" dirty="0"/>
              <a:t> </a:t>
            </a:r>
            <a:r>
              <a:rPr lang="en-US" dirty="0" err="1"/>
              <a:t>sự</a:t>
            </a:r>
            <a:r>
              <a:rPr lang="en-US" dirty="0"/>
              <a:t> </a:t>
            </a:r>
            <a:r>
              <a:rPr lang="en-US" dirty="0" err="1"/>
              <a:t>vật</a:t>
            </a:r>
            <a:r>
              <a:rPr lang="en-US" dirty="0"/>
              <a:t>, </a:t>
            </a:r>
            <a:r>
              <a:rPr lang="en-US" dirty="0" err="1"/>
              <a:t>hiện</a:t>
            </a:r>
            <a:r>
              <a:rPr lang="en-US" dirty="0"/>
              <a:t> </a:t>
            </a:r>
            <a:r>
              <a:rPr lang="en-US" dirty="0" err="1"/>
              <a:t>tượng</a:t>
            </a:r>
            <a:r>
              <a:rPr lang="en-US" dirty="0"/>
              <a:t> </a:t>
            </a:r>
            <a:r>
              <a:rPr lang="en-US" dirty="0" err="1"/>
              <a:t>theo</a:t>
            </a:r>
            <a:r>
              <a:rPr lang="en-US" dirty="0"/>
              <a:t> </a:t>
            </a:r>
            <a:r>
              <a:rPr lang="en-US" dirty="0" err="1"/>
              <a:t>từng</a:t>
            </a:r>
            <a:r>
              <a:rPr lang="en-US" dirty="0"/>
              <a:t> </a:t>
            </a:r>
            <a:r>
              <a:rPr lang="en-US" dirty="0" err="1"/>
              <a:t>mức</a:t>
            </a:r>
            <a:r>
              <a:rPr lang="en-US" dirty="0"/>
              <a:t> </a:t>
            </a:r>
            <a:r>
              <a:rPr lang="en-US" dirty="0" err="1"/>
              <a:t>độ</a:t>
            </a:r>
            <a:r>
              <a:rPr lang="en-US" dirty="0"/>
              <a:t> </a:t>
            </a:r>
            <a:r>
              <a:rPr lang="en-US" dirty="0" err="1"/>
              <a:t>nhận</a:t>
            </a:r>
            <a:r>
              <a:rPr lang="en-US" dirty="0"/>
              <a:t> </a:t>
            </a:r>
            <a:r>
              <a:rPr lang="en-US" dirty="0" err="1"/>
              <a:t>thức</a:t>
            </a:r>
            <a:r>
              <a:rPr lang="en-US" dirty="0"/>
              <a:t> </a:t>
            </a:r>
            <a:r>
              <a:rPr lang="en-US" dirty="0" err="1"/>
              <a:t>của</a:t>
            </a:r>
            <a:r>
              <a:rPr lang="en-US" dirty="0"/>
              <a:t> </a:t>
            </a:r>
            <a:r>
              <a:rPr lang="en-US" dirty="0" err="1"/>
              <a:t>trẻ</a:t>
            </a:r>
            <a:r>
              <a:rPr lang="en-US" dirty="0"/>
              <a:t> </a:t>
            </a:r>
            <a:r>
              <a:rPr lang="en-US" dirty="0" err="1"/>
              <a:t>với</a:t>
            </a:r>
            <a:r>
              <a:rPr lang="en-US" dirty="0"/>
              <a:t> </a:t>
            </a:r>
            <a:r>
              <a:rPr lang="en-US" dirty="0" err="1"/>
              <a:t>hình</a:t>
            </a:r>
            <a:r>
              <a:rPr lang="en-US" dirty="0"/>
              <a:t> </a:t>
            </a:r>
            <a:r>
              <a:rPr lang="en-US" dirty="0" err="1"/>
              <a:t>thức</a:t>
            </a:r>
            <a:r>
              <a:rPr lang="en-US" dirty="0"/>
              <a:t> </a:t>
            </a:r>
            <a:r>
              <a:rPr lang="en-US" dirty="0" err="1"/>
              <a:t>trải</a:t>
            </a:r>
            <a:r>
              <a:rPr lang="en-US" dirty="0"/>
              <a:t> </a:t>
            </a:r>
            <a:r>
              <a:rPr lang="en-US" dirty="0" err="1"/>
              <a:t>nghiệm</a:t>
            </a:r>
            <a:r>
              <a:rPr lang="en-US" dirty="0"/>
              <a:t> </a:t>
            </a:r>
            <a:r>
              <a:rPr lang="en-US" dirty="0" err="1"/>
              <a:t>trực</a:t>
            </a:r>
            <a:r>
              <a:rPr lang="en-US" dirty="0"/>
              <a:t> </a:t>
            </a:r>
            <a:r>
              <a:rPr lang="en-US" dirty="0" err="1"/>
              <a:t>quan</a:t>
            </a:r>
            <a:r>
              <a:rPr lang="en-US" dirty="0"/>
              <a:t> </a:t>
            </a:r>
            <a:r>
              <a:rPr lang="en-US" dirty="0" err="1"/>
              <a:t>sinh</a:t>
            </a:r>
            <a:r>
              <a:rPr lang="en-US" dirty="0"/>
              <a:t> </a:t>
            </a:r>
            <a:r>
              <a:rPr lang="en-US" dirty="0" err="1"/>
              <a:t>động</a:t>
            </a:r>
            <a:r>
              <a:rPr lang="en-US" dirty="0"/>
              <a:t> </a:t>
            </a:r>
            <a:r>
              <a:rPr lang="en-US" dirty="0" err="1"/>
              <a:t>và</a:t>
            </a:r>
            <a:r>
              <a:rPr lang="en-US" dirty="0"/>
              <a:t> </a:t>
            </a:r>
            <a:r>
              <a:rPr lang="en-US" dirty="0" err="1"/>
              <a:t>có</a:t>
            </a:r>
            <a:r>
              <a:rPr lang="en-US" dirty="0"/>
              <a:t> </a:t>
            </a:r>
            <a:r>
              <a:rPr lang="en-US" dirty="0" err="1"/>
              <a:t>tính</a:t>
            </a:r>
            <a:r>
              <a:rPr lang="en-US" dirty="0"/>
              <a:t> </a:t>
            </a:r>
            <a:r>
              <a:rPr lang="en-US" dirty="0" err="1"/>
              <a:t>tương</a:t>
            </a:r>
            <a:r>
              <a:rPr lang="en-US" dirty="0"/>
              <a:t> </a:t>
            </a:r>
            <a:r>
              <a:rPr lang="en-US" dirty="0" err="1"/>
              <a:t>tác</a:t>
            </a:r>
            <a:r>
              <a:rPr lang="en-US" dirty="0"/>
              <a:t> </a:t>
            </a:r>
            <a:r>
              <a:rPr lang="en-US" dirty="0" err="1"/>
              <a:t>cao</a:t>
            </a:r>
            <a:r>
              <a:rPr lang="en-US" dirty="0"/>
              <a:t>.</a:t>
            </a:r>
          </a:p>
        </p:txBody>
      </p:sp>
      <p:cxnSp>
        <p:nvCxnSpPr>
          <p:cNvPr id="11" name="Straight Arrow Connector 10"/>
          <p:cNvCxnSpPr/>
          <p:nvPr/>
        </p:nvCxnSpPr>
        <p:spPr>
          <a:xfrm>
            <a:off x="112545" y="1323536"/>
            <a:ext cx="7391399" cy="1"/>
          </a:xfrm>
          <a:prstGeom prst="straightConnector1">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 name="AutoShape 5"/>
          <p:cNvSpPr>
            <a:spLocks noChangeArrowheads="1"/>
          </p:cNvSpPr>
          <p:nvPr/>
        </p:nvSpPr>
        <p:spPr bwMode="auto">
          <a:xfrm>
            <a:off x="41561" y="1356744"/>
            <a:ext cx="3158839" cy="712151"/>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3" name="Rectangle 2"/>
          <p:cNvSpPr/>
          <p:nvPr/>
        </p:nvSpPr>
        <p:spPr>
          <a:xfrm>
            <a:off x="108913" y="1433937"/>
            <a:ext cx="3091487" cy="461665"/>
          </a:xfrm>
          <a:prstGeom prst="rect">
            <a:avLst/>
          </a:prstGeom>
        </p:spPr>
        <p:txBody>
          <a:bodyPr wrap="square">
            <a:spAutoFit/>
          </a:bodyPr>
          <a:lstStyle/>
          <a:p>
            <a:pPr lvl="0"/>
            <a:r>
              <a:rPr lang="en-US" sz="2400" b="1" dirty="0" smtClean="0">
                <a:solidFill>
                  <a:srgbClr val="0000CC"/>
                </a:solidFill>
              </a:rPr>
              <a:t>5. Art </a:t>
            </a:r>
            <a:r>
              <a:rPr lang="en-US" sz="2400" b="1" dirty="0">
                <a:solidFill>
                  <a:srgbClr val="0000CC"/>
                </a:solidFill>
              </a:rPr>
              <a:t>(</a:t>
            </a:r>
            <a:r>
              <a:rPr lang="en-US" sz="2400" b="1" dirty="0" err="1">
                <a:solidFill>
                  <a:srgbClr val="0000CC"/>
                </a:solidFill>
              </a:rPr>
              <a:t>Nghệ</a:t>
            </a:r>
            <a:r>
              <a:rPr lang="en-US" sz="2400" b="1" dirty="0">
                <a:solidFill>
                  <a:srgbClr val="0000CC"/>
                </a:solidFill>
              </a:rPr>
              <a:t> </a:t>
            </a:r>
            <a:r>
              <a:rPr lang="en-US" sz="2400" b="1" dirty="0" err="1">
                <a:solidFill>
                  <a:srgbClr val="0000CC"/>
                </a:solidFill>
              </a:rPr>
              <a:t>thuật</a:t>
            </a:r>
            <a:r>
              <a:rPr lang="en-US" sz="2400" b="1" dirty="0">
                <a:solidFill>
                  <a:srgbClr val="0000CC"/>
                </a:solidFill>
              </a:rPr>
              <a:t>):</a:t>
            </a:r>
            <a:endParaRPr lang="en-US" sz="2400" dirty="0">
              <a:solidFill>
                <a:srgbClr val="0000CC"/>
              </a:solidFill>
            </a:endParaRPr>
          </a:p>
        </p:txBody>
      </p:sp>
      <p:pic>
        <p:nvPicPr>
          <p:cNvPr id="10" name="Picture 9"/>
          <p:cNvPicPr/>
          <p:nvPr/>
        </p:nvPicPr>
        <p:blipFill>
          <a:blip r:embed="rId2"/>
          <a:stretch>
            <a:fillRect/>
          </a:stretch>
        </p:blipFill>
        <p:spPr>
          <a:xfrm>
            <a:off x="226244" y="76200"/>
            <a:ext cx="1295400" cy="1143000"/>
          </a:xfrm>
          <a:prstGeom prst="rect">
            <a:avLst/>
          </a:prstGeom>
        </p:spPr>
      </p:pic>
    </p:spTree>
    <p:extLst>
      <p:ext uri="{BB962C8B-B14F-4D97-AF65-F5344CB8AC3E}">
        <p14:creationId xmlns:p14="http://schemas.microsoft.com/office/powerpoint/2010/main" val="247283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smtClean="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ĐẶC TRƯNG CỦA STEAM GỒM 3 PHẦN</a:t>
            </a:r>
            <a:endPar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endParaRP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205462" y="3117275"/>
            <a:ext cx="8862338" cy="1781229"/>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2" name="Rectangle 1"/>
          <p:cNvSpPr/>
          <p:nvPr/>
        </p:nvSpPr>
        <p:spPr>
          <a:xfrm>
            <a:off x="531044" y="3254928"/>
            <a:ext cx="8079556" cy="1477328"/>
          </a:xfrm>
          <a:prstGeom prst="rect">
            <a:avLst/>
          </a:prstGeom>
        </p:spPr>
        <p:txBody>
          <a:bodyPr wrap="square">
            <a:spAutoFit/>
          </a:bodyPr>
          <a:lstStyle/>
          <a:p>
            <a:pPr lvl="0" algn="just"/>
            <a:r>
              <a:rPr lang="en-US" sz="2400" b="1" dirty="0" smtClean="0"/>
              <a:t>- </a:t>
            </a:r>
            <a:r>
              <a:rPr lang="en-US" sz="2400" b="1" dirty="0" err="1"/>
              <a:t>Học</a:t>
            </a:r>
            <a:r>
              <a:rPr lang="en-US" sz="2400" b="1" dirty="0"/>
              <a:t> </a:t>
            </a:r>
            <a:r>
              <a:rPr lang="en-US" sz="2400" b="1" dirty="0" err="1"/>
              <a:t>không</a:t>
            </a:r>
            <a:r>
              <a:rPr lang="en-US" sz="2400" b="1" dirty="0"/>
              <a:t> </a:t>
            </a:r>
            <a:r>
              <a:rPr lang="en-US" sz="2400" b="1" dirty="0" err="1"/>
              <a:t>riêng</a:t>
            </a:r>
            <a:r>
              <a:rPr lang="en-US" sz="2400" b="1" dirty="0"/>
              <a:t> </a:t>
            </a:r>
            <a:r>
              <a:rPr lang="en-US" sz="2400" b="1" dirty="0" err="1"/>
              <a:t>rẽ</a:t>
            </a:r>
            <a:r>
              <a:rPr lang="en-US" sz="2400" b="1" dirty="0"/>
              <a:t> </a:t>
            </a:r>
            <a:r>
              <a:rPr lang="en-US" sz="2400" b="1" dirty="0" err="1"/>
              <a:t>từng</a:t>
            </a:r>
            <a:r>
              <a:rPr lang="en-US" sz="2400" b="1" dirty="0"/>
              <a:t> </a:t>
            </a:r>
            <a:r>
              <a:rPr lang="en-US" sz="2400" b="1" dirty="0" err="1"/>
              <a:t>môn</a:t>
            </a:r>
            <a:r>
              <a:rPr lang="en-US" sz="2400" b="1" dirty="0"/>
              <a:t>, </a:t>
            </a:r>
            <a:r>
              <a:rPr lang="en-US" sz="2400" b="1" dirty="0" err="1"/>
              <a:t>từng</a:t>
            </a:r>
            <a:r>
              <a:rPr lang="en-US" sz="2400" b="1" dirty="0"/>
              <a:t> </a:t>
            </a:r>
            <a:r>
              <a:rPr lang="en-US" sz="2400" b="1" dirty="0" err="1"/>
              <a:t>lĩnh</a:t>
            </a:r>
            <a:r>
              <a:rPr lang="en-US" sz="2400" b="1" dirty="0"/>
              <a:t> </a:t>
            </a:r>
            <a:r>
              <a:rPr lang="en-US" sz="2400" b="1" dirty="0" err="1"/>
              <a:t>vực</a:t>
            </a:r>
            <a:r>
              <a:rPr lang="en-US" sz="2400" b="1" dirty="0"/>
              <a:t> </a:t>
            </a:r>
            <a:r>
              <a:rPr lang="en-US" sz="2400" b="1" dirty="0" err="1"/>
              <a:t>mà</a:t>
            </a:r>
            <a:r>
              <a:rPr lang="en-US" sz="2400" b="1" dirty="0"/>
              <a:t> </a:t>
            </a:r>
            <a:r>
              <a:rPr lang="en-US" sz="2400" b="1" dirty="0" err="1"/>
              <a:t>là</a:t>
            </a:r>
            <a:r>
              <a:rPr lang="en-US" sz="2400" b="1" dirty="0"/>
              <a:t> </a:t>
            </a:r>
            <a:r>
              <a:rPr lang="en-US" sz="2400" b="1" dirty="0" err="1"/>
              <a:t>tích</a:t>
            </a:r>
            <a:r>
              <a:rPr lang="en-US" sz="2400" b="1" dirty="0"/>
              <a:t> </a:t>
            </a:r>
            <a:r>
              <a:rPr lang="en-US" sz="2400" b="1" dirty="0" err="1"/>
              <a:t>hợp</a:t>
            </a:r>
            <a:r>
              <a:rPr lang="en-US" sz="2400" b="1" dirty="0"/>
              <a:t>. </a:t>
            </a:r>
            <a:r>
              <a:rPr lang="en-US" sz="2400" b="1" dirty="0" err="1"/>
              <a:t>Mỗi</a:t>
            </a:r>
            <a:r>
              <a:rPr lang="en-US" sz="2400" b="1" dirty="0"/>
              <a:t> </a:t>
            </a:r>
            <a:r>
              <a:rPr lang="en-US" sz="2400" b="1" dirty="0" err="1"/>
              <a:t>hoạt</a:t>
            </a:r>
            <a:r>
              <a:rPr lang="en-US" sz="2400" b="1" dirty="0"/>
              <a:t> </a:t>
            </a:r>
            <a:r>
              <a:rPr lang="en-US" sz="2400" b="1" dirty="0" err="1"/>
              <a:t>động</a:t>
            </a:r>
            <a:r>
              <a:rPr lang="en-US" sz="2400" b="1" dirty="0"/>
              <a:t> </a:t>
            </a:r>
            <a:r>
              <a:rPr lang="en-US" sz="2400" b="1" dirty="0" err="1"/>
              <a:t>tích</a:t>
            </a:r>
            <a:r>
              <a:rPr lang="en-US" sz="2400" b="1" dirty="0"/>
              <a:t> </a:t>
            </a:r>
            <a:r>
              <a:rPr lang="en-US" sz="2400" b="1" dirty="0" err="1"/>
              <a:t>hợp</a:t>
            </a:r>
            <a:r>
              <a:rPr lang="en-US" sz="2400" b="1" dirty="0"/>
              <a:t> </a:t>
            </a:r>
            <a:r>
              <a:rPr lang="en-US" sz="2400" b="1" dirty="0" err="1"/>
              <a:t>ít</a:t>
            </a:r>
            <a:r>
              <a:rPr lang="en-US" sz="2400" b="1" dirty="0"/>
              <a:t> </a:t>
            </a:r>
            <a:r>
              <a:rPr lang="en-US" sz="2400" b="1" dirty="0" err="1"/>
              <a:t>nhất</a:t>
            </a:r>
            <a:r>
              <a:rPr lang="en-US" sz="2400" b="1" dirty="0"/>
              <a:t> </a:t>
            </a:r>
            <a:r>
              <a:rPr lang="en-US" sz="2400" b="1" dirty="0" err="1"/>
              <a:t>hai</a:t>
            </a:r>
            <a:r>
              <a:rPr lang="en-US" sz="2400" b="1" dirty="0"/>
              <a:t> hay </a:t>
            </a:r>
            <a:r>
              <a:rPr lang="en-US" sz="2400" b="1" dirty="0" err="1"/>
              <a:t>nhiều</a:t>
            </a:r>
            <a:r>
              <a:rPr lang="en-US" sz="2400" b="1" dirty="0"/>
              <a:t> </a:t>
            </a:r>
            <a:r>
              <a:rPr lang="en-US" sz="2400" b="1" dirty="0" err="1"/>
              <a:t>hơn</a:t>
            </a:r>
            <a:r>
              <a:rPr lang="en-US" sz="2400" b="1" dirty="0"/>
              <a:t> </a:t>
            </a:r>
            <a:r>
              <a:rPr lang="en-US" sz="2400" b="1" dirty="0" err="1"/>
              <a:t>các</a:t>
            </a:r>
            <a:r>
              <a:rPr lang="en-US" sz="2400" b="1" dirty="0"/>
              <a:t> </a:t>
            </a:r>
            <a:r>
              <a:rPr lang="en-US" sz="2400" b="1" dirty="0" err="1"/>
              <a:t>lĩnh</a:t>
            </a:r>
            <a:r>
              <a:rPr lang="en-US" sz="2400" b="1" dirty="0"/>
              <a:t> </a:t>
            </a:r>
            <a:r>
              <a:rPr lang="en-US" sz="2400" b="1" dirty="0" err="1"/>
              <a:t>vực</a:t>
            </a:r>
            <a:r>
              <a:rPr lang="en-US" sz="2400" b="1" dirty="0"/>
              <a:t> </a:t>
            </a:r>
            <a:r>
              <a:rPr lang="en-US" sz="2400" b="1" dirty="0" err="1"/>
              <a:t>khác</a:t>
            </a:r>
            <a:r>
              <a:rPr lang="en-US" sz="2400" b="1" dirty="0"/>
              <a:t> </a:t>
            </a:r>
            <a:r>
              <a:rPr lang="en-US" sz="2400" b="1" dirty="0" err="1"/>
              <a:t>nhau</a:t>
            </a:r>
            <a:r>
              <a:rPr lang="en-US" sz="2400" b="1" dirty="0"/>
              <a:t>.</a:t>
            </a:r>
          </a:p>
          <a:p>
            <a:pPr lvl="0" algn="just"/>
            <a:endParaRPr lang="en-US" dirty="0"/>
          </a:p>
        </p:txBody>
      </p:sp>
      <p:cxnSp>
        <p:nvCxnSpPr>
          <p:cNvPr id="11" name="Straight Arrow Connector 10"/>
          <p:cNvCxnSpPr/>
          <p:nvPr/>
        </p:nvCxnSpPr>
        <p:spPr>
          <a:xfrm>
            <a:off x="112545" y="1323536"/>
            <a:ext cx="7391399" cy="1"/>
          </a:xfrm>
          <a:prstGeom prst="straightConnector1">
            <a:avLst/>
          </a:prstGeom>
          <a:ln w="28575">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 name="AutoShape 5"/>
          <p:cNvSpPr>
            <a:spLocks noChangeArrowheads="1"/>
          </p:cNvSpPr>
          <p:nvPr/>
        </p:nvSpPr>
        <p:spPr bwMode="auto">
          <a:xfrm>
            <a:off x="41561" y="1356744"/>
            <a:ext cx="4301839" cy="712151"/>
          </a:xfrm>
          <a:prstGeom prst="roundRect">
            <a:avLst>
              <a:gd name="adj" fmla="val 13745"/>
            </a:avLst>
          </a:prstGeom>
          <a:noFill/>
          <a:ln w="38100">
            <a:solidFill>
              <a:srgbClr val="FF0000"/>
            </a:solidFill>
            <a:round/>
            <a:headEnd/>
            <a:tailEnd/>
          </a:ln>
          <a:effectLst/>
        </p:spPr>
        <p:txBody>
          <a:bodyPr wrap="none" anchor="ctr"/>
          <a:lstStyle/>
          <a:p>
            <a:pPr>
              <a:defRPr/>
            </a:pPr>
            <a:endParaRPr lang="en-US" kern="0">
              <a:solidFill>
                <a:srgbClr val="000000"/>
              </a:solidFill>
            </a:endParaRPr>
          </a:p>
        </p:txBody>
      </p:sp>
      <p:sp>
        <p:nvSpPr>
          <p:cNvPr id="3" name="Rectangle 2"/>
          <p:cNvSpPr/>
          <p:nvPr/>
        </p:nvSpPr>
        <p:spPr>
          <a:xfrm>
            <a:off x="108913" y="1433937"/>
            <a:ext cx="4234487" cy="461665"/>
          </a:xfrm>
          <a:prstGeom prst="rect">
            <a:avLst/>
          </a:prstGeom>
        </p:spPr>
        <p:txBody>
          <a:bodyPr wrap="square">
            <a:spAutoFit/>
          </a:bodyPr>
          <a:lstStyle/>
          <a:p>
            <a:pPr lvl="0"/>
            <a:r>
              <a:rPr lang="en-US" sz="2400" b="1" dirty="0" smtClean="0">
                <a:solidFill>
                  <a:srgbClr val="0000CC"/>
                </a:solidFill>
              </a:rPr>
              <a:t>1. </a:t>
            </a:r>
            <a:r>
              <a:rPr lang="en-US" sz="2400" b="1" dirty="0" err="1" smtClean="0">
                <a:solidFill>
                  <a:srgbClr val="0000CC"/>
                </a:solidFill>
              </a:rPr>
              <a:t>Giáo</a:t>
            </a:r>
            <a:r>
              <a:rPr lang="en-US" sz="2400" b="1" dirty="0" smtClean="0">
                <a:solidFill>
                  <a:srgbClr val="0000CC"/>
                </a:solidFill>
              </a:rPr>
              <a:t> </a:t>
            </a:r>
            <a:r>
              <a:rPr lang="en-US" sz="2400" b="1" dirty="0" err="1">
                <a:solidFill>
                  <a:srgbClr val="0000CC"/>
                </a:solidFill>
              </a:rPr>
              <a:t>dục</a:t>
            </a:r>
            <a:r>
              <a:rPr lang="en-US" sz="2400" b="1" dirty="0">
                <a:solidFill>
                  <a:srgbClr val="0000CC"/>
                </a:solidFill>
              </a:rPr>
              <a:t> STEAM </a:t>
            </a:r>
            <a:r>
              <a:rPr lang="en-US" sz="2400" b="1" dirty="0" err="1">
                <a:solidFill>
                  <a:srgbClr val="0000CC"/>
                </a:solidFill>
              </a:rPr>
              <a:t>tích</a:t>
            </a:r>
            <a:r>
              <a:rPr lang="en-US" sz="2400" b="1" dirty="0">
                <a:solidFill>
                  <a:srgbClr val="0000CC"/>
                </a:solidFill>
              </a:rPr>
              <a:t> </a:t>
            </a:r>
            <a:r>
              <a:rPr lang="en-US" sz="2400" b="1" dirty="0" err="1">
                <a:solidFill>
                  <a:srgbClr val="0000CC"/>
                </a:solidFill>
              </a:rPr>
              <a:t>hợp</a:t>
            </a:r>
            <a:r>
              <a:rPr lang="en-US" sz="2400" b="1" dirty="0">
                <a:solidFill>
                  <a:srgbClr val="0000CC"/>
                </a:solidFill>
              </a:rPr>
              <a:t>: </a:t>
            </a:r>
            <a:endParaRPr lang="en-US" sz="2400" dirty="0">
              <a:solidFill>
                <a:srgbClr val="0000CC"/>
              </a:solidFill>
            </a:endParaRPr>
          </a:p>
        </p:txBody>
      </p:sp>
      <p:pic>
        <p:nvPicPr>
          <p:cNvPr id="10" name="Picture 9"/>
          <p:cNvPicPr/>
          <p:nvPr/>
        </p:nvPicPr>
        <p:blipFill>
          <a:blip r:embed="rId2"/>
          <a:stretch>
            <a:fillRect/>
          </a:stretch>
        </p:blipFill>
        <p:spPr>
          <a:xfrm>
            <a:off x="108913" y="74900"/>
            <a:ext cx="1295400" cy="1143000"/>
          </a:xfrm>
          <a:prstGeom prst="rect">
            <a:avLst/>
          </a:prstGeom>
        </p:spPr>
      </p:pic>
    </p:spTree>
    <p:extLst>
      <p:ext uri="{BB962C8B-B14F-4D97-AF65-F5344CB8AC3E}">
        <p14:creationId xmlns:p14="http://schemas.microsoft.com/office/powerpoint/2010/main" val="460554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8" grpId="0" animBg="1"/>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2991</TotalTime>
  <Words>1435</Words>
  <Application>Microsoft Office PowerPoint</Application>
  <PresentationFormat>On-screen Show (4:3)</PresentationFormat>
  <Paragraphs>123</Paragraphs>
  <Slides>17</Slides>
  <Notes>0</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Facet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TRANBANG</dc:creator>
  <cp:lastModifiedBy>Admin</cp:lastModifiedBy>
  <cp:revision>454</cp:revision>
  <cp:lastPrinted>2018-09-19T08:46:22Z</cp:lastPrinted>
  <dcterms:created xsi:type="dcterms:W3CDTF">2018-01-18T14:58:37Z</dcterms:created>
  <dcterms:modified xsi:type="dcterms:W3CDTF">2023-05-09T03:24:26Z</dcterms:modified>
</cp:coreProperties>
</file>