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3" r:id="rId1"/>
    <p:sldMasterId id="2147483972" r:id="rId2"/>
  </p:sldMasterIdLst>
  <p:notesMasterIdLst>
    <p:notesMasterId r:id="rId14"/>
  </p:notesMasterIdLst>
  <p:sldIdLst>
    <p:sldId id="258" r:id="rId3"/>
    <p:sldId id="434" r:id="rId4"/>
    <p:sldId id="456" r:id="rId5"/>
    <p:sldId id="451" r:id="rId6"/>
    <p:sldId id="452" r:id="rId7"/>
    <p:sldId id="453" r:id="rId8"/>
    <p:sldId id="454" r:id="rId9"/>
    <p:sldId id="455" r:id="rId10"/>
    <p:sldId id="457" r:id="rId11"/>
    <p:sldId id="458" r:id="rId12"/>
    <p:sldId id="379" r:id="rId13"/>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y PC" initials="MP" lastIdx="1" clrIdx="0">
    <p:extLst>
      <p:ext uri="{19B8F6BF-5375-455C-9EA6-DF929625EA0E}">
        <p15:presenceInfo xmlns="" xmlns:p15="http://schemas.microsoft.com/office/powerpoint/2012/main" userId="My 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3300"/>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60" autoAdjust="0"/>
  </p:normalViewPr>
  <p:slideViewPr>
    <p:cSldViewPr>
      <p:cViewPr varScale="1">
        <p:scale>
          <a:sx n="40" d="100"/>
          <a:sy n="40" d="100"/>
        </p:scale>
        <p:origin x="-135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0-19T11:37:42.128" idx="1">
    <p:pos x="1791" y="1926"/>
    <p:text/>
    <p:extLst>
      <p:ext uri="{C676402C-5697-4E1C-873F-D02D1690AC5C}">
        <p15:threadingInfo xmlns=""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27214-ECAE-4132-A5DE-BFDE27507DF1}" type="datetimeFigureOut">
              <a:rPr lang="en-US" smtClean="0"/>
              <a:pPr/>
              <a:t>5/9/2023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8A2CB3-D75E-4737-AE30-E5DAEA5443DF}" type="slidenum">
              <a:rPr lang="en-US" smtClean="0"/>
              <a:pPr/>
              <a:t>‹#›</a:t>
            </a:fld>
            <a:endParaRPr lang="en-US"/>
          </a:p>
        </p:txBody>
      </p:sp>
    </p:spTree>
    <p:extLst>
      <p:ext uri="{BB962C8B-B14F-4D97-AF65-F5344CB8AC3E}">
        <p14:creationId xmlns:p14="http://schemas.microsoft.com/office/powerpoint/2010/main" val="41306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4755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431641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853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542463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88340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882739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299384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669889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522471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8672282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905616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3033726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088903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40013493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3971523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3829243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8889791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4195704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7859843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410365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543267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2683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40060164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967907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877975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2207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53044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756302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100612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3789850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1189967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190E4E-58E8-4C60-8076-5F63AB4DD8B5}" type="datetimeFigureOut">
              <a:rPr lang="vi-VN" smtClean="0"/>
              <a:pPr/>
              <a:t>09/05/2023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7AB0F74-F23A-4006-BF05-37478D8BB68B}" type="slidenum">
              <a:rPr lang="vi-VN" smtClean="0"/>
              <a:pPr/>
              <a:t>‹#›</a:t>
            </a:fld>
            <a:endParaRPr lang="vi-VN"/>
          </a:p>
        </p:txBody>
      </p:sp>
    </p:spTree>
    <p:extLst>
      <p:ext uri="{BB962C8B-B14F-4D97-AF65-F5344CB8AC3E}">
        <p14:creationId xmlns:p14="http://schemas.microsoft.com/office/powerpoint/2010/main" val="246134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190E4E-58E8-4C60-8076-5F63AB4DD8B5}" type="datetimeFigureOut">
              <a:rPr lang="vi-VN" smtClean="0"/>
              <a:pPr/>
              <a:t>09/05/2023</a:t>
            </a:fld>
            <a:endParaRPr lang="vi-VN"/>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7AB0F74-F23A-4006-BF05-37478D8BB68B}" type="slidenum">
              <a:rPr lang="vi-VN" smtClean="0"/>
              <a:pPr/>
              <a:t>‹#›</a:t>
            </a:fld>
            <a:endParaRPr lang="vi-VN"/>
          </a:p>
        </p:txBody>
      </p:sp>
    </p:spTree>
    <p:extLst>
      <p:ext uri="{BB962C8B-B14F-4D97-AF65-F5344CB8AC3E}">
        <p14:creationId xmlns:p14="http://schemas.microsoft.com/office/powerpoint/2010/main" val="3171864939"/>
      </p:ext>
    </p:extLst>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 id="2147483955" r:id="rId12"/>
    <p:sldLayoutId id="2147483956" r:id="rId13"/>
    <p:sldLayoutId id="2147483957" r:id="rId14"/>
    <p:sldLayoutId id="2147483958" r:id="rId15"/>
    <p:sldLayoutId id="21474839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190E4E-58E8-4C60-8076-5F63AB4DD8B5}" type="datetimeFigureOut">
              <a:rPr lang="vi-VN" smtClean="0"/>
              <a:pPr/>
              <a:t>09/05/2023</a:t>
            </a:fld>
            <a:endParaRPr lang="vi-VN"/>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7AB0F74-F23A-4006-BF05-37478D8BB68B}" type="slidenum">
              <a:rPr lang="vi-VN" smtClean="0"/>
              <a:pPr/>
              <a:t>‹#›</a:t>
            </a:fld>
            <a:endParaRPr lang="vi-VN"/>
          </a:p>
        </p:txBody>
      </p:sp>
    </p:spTree>
    <p:extLst>
      <p:ext uri="{BB962C8B-B14F-4D97-AF65-F5344CB8AC3E}">
        <p14:creationId xmlns:p14="http://schemas.microsoft.com/office/powerpoint/2010/main" val="3642678955"/>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9203"/>
            <a:ext cx="8458200" cy="838199"/>
          </a:xfrm>
        </p:spPr>
        <p:txBody>
          <a:bodyPr>
            <a:normAutofit fontScale="25000" lnSpcReduction="20000"/>
          </a:bodyPr>
          <a:lstStyle/>
          <a:p>
            <a:pPr marL="0" indent="0" algn="ctr">
              <a:lnSpc>
                <a:spcPct val="120000"/>
              </a:lnSpc>
              <a:spcBef>
                <a:spcPts val="0"/>
              </a:spcBef>
              <a:buNone/>
            </a:pPr>
            <a:r>
              <a:rPr lang="en-US" sz="9200" b="1" dirty="0" smtClean="0">
                <a:solidFill>
                  <a:srgbClr val="002060"/>
                </a:solidFill>
                <a:latin typeface="Times New Roman" panose="02020603050405020304" pitchFamily="18" charset="0"/>
                <a:cs typeface="Times New Roman" panose="02020603050405020304" pitchFamily="18" charset="0"/>
              </a:rPr>
              <a:t>TRƯỜNG MẦM NON NHI ĐỨC</a:t>
            </a:r>
            <a:endParaRPr lang="vi-VN" sz="4800" dirty="0">
              <a:solidFill>
                <a:srgbClr val="002060"/>
              </a:solidFill>
              <a:latin typeface="Times New Roman" pitchFamily="18" charset="0"/>
              <a:cs typeface="Times New Roman" pitchFamily="18" charset="0"/>
            </a:endParaRPr>
          </a:p>
          <a:p>
            <a:pPr marL="0" indent="0">
              <a:buNone/>
            </a:pPr>
            <a:r>
              <a:rPr lang="nl-NL" sz="4800" b="1" dirty="0">
                <a:solidFill>
                  <a:schemeClr val="tx1"/>
                </a:solidFill>
                <a:latin typeface="Times New Roman" pitchFamily="18" charset="0"/>
                <a:cs typeface="Times New Roman" pitchFamily="18" charset="0"/>
              </a:rPr>
              <a:t> </a:t>
            </a: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en-US" sz="4800" dirty="0">
              <a:solidFill>
                <a:schemeClr val="tx1"/>
              </a:solidFill>
              <a:latin typeface="Times New Roman" pitchFamily="18" charset="0"/>
              <a:cs typeface="Times New Roman" pitchFamily="18" charset="0"/>
            </a:endParaRPr>
          </a:p>
          <a:p>
            <a:pPr marL="0" indent="0">
              <a:buNone/>
            </a:pPr>
            <a:endParaRPr lang="vi-VN" sz="4800" dirty="0">
              <a:solidFill>
                <a:schemeClr val="tx1"/>
              </a:solidFill>
              <a:latin typeface="Times New Roman" pitchFamily="18" charset="0"/>
              <a:cs typeface="Times New Roman" pitchFamily="18" charset="0"/>
            </a:endParaRPr>
          </a:p>
          <a:p>
            <a:pPr marL="0" indent="0">
              <a:buNone/>
            </a:pPr>
            <a:endParaRPr lang="vi-VN" sz="4800" dirty="0">
              <a:solidFill>
                <a:schemeClr val="tx1"/>
              </a:solidFill>
              <a:latin typeface="Times New Roman" pitchFamily="18" charset="0"/>
              <a:cs typeface="Times New Roman" pitchFamily="18" charset="0"/>
            </a:endParaRPr>
          </a:p>
          <a:p>
            <a:endParaRPr lang="vi-VN" dirty="0">
              <a:solidFill>
                <a:schemeClr val="tx1"/>
              </a:solidFill>
              <a:latin typeface="Times New Roman" pitchFamily="18" charset="0"/>
              <a:cs typeface="Times New Roman" pitchFamily="18" charset="0"/>
            </a:endParaRPr>
          </a:p>
        </p:txBody>
      </p:sp>
      <p:sp>
        <p:nvSpPr>
          <p:cNvPr id="5" name="Rectangle 4"/>
          <p:cNvSpPr/>
          <p:nvPr/>
        </p:nvSpPr>
        <p:spPr>
          <a:xfrm>
            <a:off x="381000" y="1416940"/>
            <a:ext cx="8382000" cy="477054"/>
          </a:xfrm>
          <a:prstGeom prst="rect">
            <a:avLst/>
          </a:prstGeom>
        </p:spPr>
        <p:txBody>
          <a:bodyPr wrap="square">
            <a:spAutoFit/>
          </a:bodyPr>
          <a:lstStyle/>
          <a:p>
            <a:pPr algn="ctr"/>
            <a:r>
              <a:rPr lang="nl-NL" sz="2500" b="1" dirty="0" smtClean="0">
                <a:solidFill>
                  <a:srgbClr val="FF0000"/>
                </a:solidFill>
                <a:latin typeface="Times New Roman" pitchFamily="18" charset="0"/>
                <a:cs typeface="Times New Roman" pitchFamily="18" charset="0"/>
              </a:rPr>
              <a:t>BỒI DƯỠNG CHUYÊN MÔN</a:t>
            </a:r>
            <a:endParaRPr lang="vi-VN" sz="2500" b="1" dirty="0">
              <a:solidFill>
                <a:srgbClr val="FF0000"/>
              </a:solidFill>
              <a:latin typeface="Times New Roman" pitchFamily="18" charset="0"/>
              <a:cs typeface="Times New Roman" pitchFamily="18" charset="0"/>
            </a:endParaRPr>
          </a:p>
        </p:txBody>
      </p:sp>
      <p:sp>
        <p:nvSpPr>
          <p:cNvPr id="6" name="Rectangle 5"/>
          <p:cNvSpPr/>
          <p:nvPr/>
        </p:nvSpPr>
        <p:spPr>
          <a:xfrm>
            <a:off x="381000" y="3429000"/>
            <a:ext cx="8382000" cy="1077218"/>
          </a:xfrm>
          <a:prstGeom prst="rect">
            <a:avLst/>
          </a:prstGeom>
        </p:spPr>
        <p:txBody>
          <a:bodyPr wrap="square">
            <a:spAutoFit/>
          </a:bodyPr>
          <a:lstStyle/>
          <a:p>
            <a:pPr algn="ctr"/>
            <a:r>
              <a:rPr lang="en-US" sz="3200" b="1" dirty="0" smtClean="0">
                <a:solidFill>
                  <a:srgbClr val="0000CC"/>
                </a:solidFill>
              </a:rPr>
              <a:t> </a:t>
            </a:r>
            <a:r>
              <a:rPr lang="en-US" sz="3000" b="1" dirty="0">
                <a:solidFill>
                  <a:srgbClr val="0000CC"/>
                </a:solidFill>
                <a:latin typeface="Times New Roman" pitchFamily="18" charset="0"/>
                <a:cs typeface="Times New Roman" pitchFamily="18" charset="0"/>
              </a:rPr>
              <a:t>THIẾT KẾ MÔI TRƯỜNG </a:t>
            </a:r>
            <a:r>
              <a:rPr lang="en-US" sz="3000" b="1" dirty="0" smtClean="0">
                <a:solidFill>
                  <a:srgbClr val="0000CC"/>
                </a:solidFill>
                <a:latin typeface="Times New Roman" pitchFamily="18" charset="0"/>
                <a:cs typeface="Times New Roman" pitchFamily="18" charset="0"/>
              </a:rPr>
              <a:t>TỔ </a:t>
            </a:r>
            <a:r>
              <a:rPr lang="en-US" sz="3000" b="1" dirty="0">
                <a:solidFill>
                  <a:srgbClr val="0000CC"/>
                </a:solidFill>
                <a:latin typeface="Times New Roman" pitchFamily="18" charset="0"/>
                <a:cs typeface="Times New Roman" pitchFamily="18" charset="0"/>
              </a:rPr>
              <a:t>CHỨC HOẠT ĐỘNG </a:t>
            </a:r>
            <a:r>
              <a:rPr lang="en-US" sz="3000" b="1" dirty="0" smtClean="0">
                <a:solidFill>
                  <a:srgbClr val="0000CC"/>
                </a:solidFill>
                <a:latin typeface="Times New Roman" pitchFamily="18" charset="0"/>
                <a:cs typeface="Times New Roman" pitchFamily="18" charset="0"/>
              </a:rPr>
              <a:t>STEAM</a:t>
            </a:r>
            <a:endParaRPr lang="vi-VN" sz="3000" b="1" dirty="0">
              <a:solidFill>
                <a:srgbClr val="0000CC"/>
              </a:solidFill>
              <a:latin typeface="Times New Roman" pitchFamily="18" charset="0"/>
              <a:cs typeface="Times New Roman" pitchFamily="18" charset="0"/>
            </a:endParaRPr>
          </a:p>
        </p:txBody>
      </p:sp>
      <p:sp>
        <p:nvSpPr>
          <p:cNvPr id="7" name="Rectangle 6"/>
          <p:cNvSpPr/>
          <p:nvPr/>
        </p:nvSpPr>
        <p:spPr>
          <a:xfrm>
            <a:off x="381000" y="2319570"/>
            <a:ext cx="8382000" cy="492443"/>
          </a:xfrm>
          <a:prstGeom prst="rect">
            <a:avLst/>
          </a:prstGeom>
        </p:spPr>
        <p:txBody>
          <a:bodyPr wrap="square">
            <a:spAutoFit/>
          </a:bodyPr>
          <a:lstStyle/>
          <a:p>
            <a:pPr algn="ctr"/>
            <a:endParaRPr lang="vi-VN" sz="2600" dirty="0">
              <a:solidFill>
                <a:srgbClr val="0000CC"/>
              </a:solidFill>
            </a:endParaRPr>
          </a:p>
        </p:txBody>
      </p:sp>
      <p:sp>
        <p:nvSpPr>
          <p:cNvPr id="9" name="Rectangle 8"/>
          <p:cNvSpPr/>
          <p:nvPr/>
        </p:nvSpPr>
        <p:spPr>
          <a:xfrm>
            <a:off x="2874092" y="5832902"/>
            <a:ext cx="3221908" cy="415498"/>
          </a:xfrm>
          <a:prstGeom prst="rect">
            <a:avLst/>
          </a:prstGeom>
        </p:spPr>
        <p:txBody>
          <a:bodyPr wrap="none">
            <a:spAutoFit/>
          </a:bodyPr>
          <a:lstStyle/>
          <a:p>
            <a:r>
              <a:rPr lang="en-US" dirty="0">
                <a:solidFill>
                  <a:srgbClr val="0000CC"/>
                </a:solidFill>
                <a:latin typeface="Times New Roman" pitchFamily="18" charset="0"/>
                <a:cs typeface="Times New Roman" pitchFamily="18" charset="0"/>
              </a:rPr>
              <a:t> </a:t>
            </a:r>
            <a:r>
              <a:rPr lang="en-US" sz="2100" i="1" dirty="0" err="1" smtClean="0">
                <a:solidFill>
                  <a:srgbClr val="0000CC"/>
                </a:solidFill>
                <a:latin typeface="Times New Roman" pitchFamily="18" charset="0"/>
                <a:cs typeface="Times New Roman" pitchFamily="18" charset="0"/>
              </a:rPr>
              <a:t>Kiến</a:t>
            </a:r>
            <a:r>
              <a:rPr lang="en-US" sz="2100" i="1" dirty="0" smtClean="0">
                <a:solidFill>
                  <a:srgbClr val="0000CC"/>
                </a:solidFill>
                <a:latin typeface="Times New Roman" pitchFamily="18" charset="0"/>
                <a:cs typeface="Times New Roman" pitchFamily="18" charset="0"/>
              </a:rPr>
              <a:t> An, </a:t>
            </a:r>
            <a:r>
              <a:rPr lang="en-US" sz="2100" i="1" dirty="0" err="1" smtClean="0">
                <a:solidFill>
                  <a:srgbClr val="0000CC"/>
                </a:solidFill>
                <a:latin typeface="Times New Roman" pitchFamily="18" charset="0"/>
                <a:cs typeface="Times New Roman" pitchFamily="18" charset="0"/>
              </a:rPr>
              <a:t>tháng</a:t>
            </a:r>
            <a:r>
              <a:rPr lang="en-US" sz="2100" i="1" dirty="0" smtClean="0">
                <a:solidFill>
                  <a:srgbClr val="0000CC"/>
                </a:solidFill>
                <a:latin typeface="Times New Roman" pitchFamily="18" charset="0"/>
                <a:cs typeface="Times New Roman" pitchFamily="18" charset="0"/>
              </a:rPr>
              <a:t> 3 </a:t>
            </a:r>
            <a:r>
              <a:rPr lang="en-US" sz="2100" i="1" dirty="0" err="1" smtClean="0">
                <a:solidFill>
                  <a:srgbClr val="0000CC"/>
                </a:solidFill>
                <a:latin typeface="Times New Roman" pitchFamily="18" charset="0"/>
                <a:cs typeface="Times New Roman" pitchFamily="18" charset="0"/>
              </a:rPr>
              <a:t>năm</a:t>
            </a:r>
            <a:r>
              <a:rPr lang="en-US" sz="2100" i="1" dirty="0" smtClean="0">
                <a:solidFill>
                  <a:srgbClr val="0000CC"/>
                </a:solidFill>
                <a:latin typeface="Times New Roman" pitchFamily="18" charset="0"/>
                <a:cs typeface="Times New Roman" pitchFamily="18" charset="0"/>
              </a:rPr>
              <a:t> 2023</a:t>
            </a:r>
            <a:endParaRPr lang="vi-VN" sz="2100" b="1" i="1" dirty="0">
              <a:solidFill>
                <a:srgbClr val="0000CC"/>
              </a:solidFill>
            </a:endParaRPr>
          </a:p>
        </p:txBody>
      </p:sp>
      <p:cxnSp>
        <p:nvCxnSpPr>
          <p:cNvPr id="11" name="Straight Connector 10"/>
          <p:cNvCxnSpPr/>
          <p:nvPr/>
        </p:nvCxnSpPr>
        <p:spPr>
          <a:xfrm>
            <a:off x="3484415" y="762000"/>
            <a:ext cx="1849585"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2" name="WordArt 7"/>
          <p:cNvSpPr>
            <a:spLocks noTextEdit="1"/>
          </p:cNvSpPr>
          <p:nvPr/>
        </p:nvSpPr>
        <p:spPr>
          <a:xfrm>
            <a:off x="381000" y="2319570"/>
            <a:ext cx="8382000" cy="1642830"/>
          </a:xfrm>
          <a:prstGeom prst="rect">
            <a:avLst/>
          </a:prstGeom>
        </p:spPr>
        <p:txBody>
          <a:bodyPr wrap="none" fromWordArt="1">
            <a:prstTxWarp prst="textPlain">
              <a:avLst>
                <a:gd name="adj" fmla="val 49829"/>
              </a:avLst>
            </a:prstTxWarp>
            <a:normAutofit/>
          </a:bodyPr>
          <a:lstStyle/>
          <a:p>
            <a:pPr algn="ctr"/>
            <a:r>
              <a:rPr lang="en-US" sz="3600" b="1" noProof="1" smtClean="0">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VẬN DỤNG STEAM TRONG GIÁO DỤC MẦM NON</a:t>
            </a:r>
            <a:endParaRPr lang="en-US" sz="3600" b="1" noProof="1">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a:p>
            <a:pPr algn="ctr"/>
            <a:endParaRPr lang="en-US" sz="3600" b="1" noProof="1">
              <a:ln w="9525" cap="flat" cmpd="sng">
                <a:solidFill>
                  <a:srgbClr val="00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5403" y="70676"/>
            <a:ext cx="1316736" cy="1133476"/>
          </a:xfrm>
          <a:prstGeom prst="rect">
            <a:avLst/>
          </a:prstGeom>
        </p:spPr>
      </p:pic>
    </p:spTree>
    <p:extLst>
      <p:ext uri="{BB962C8B-B14F-4D97-AF65-F5344CB8AC3E}">
        <p14:creationId xmlns:p14="http://schemas.microsoft.com/office/powerpoint/2010/main" val="31879127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057400"/>
            <a:ext cx="8693817" cy="4572000"/>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304800" y="2012752"/>
            <a:ext cx="8643889" cy="4616648"/>
          </a:xfrm>
          <a:prstGeom prst="rect">
            <a:avLst/>
          </a:prstGeom>
        </p:spPr>
        <p:txBody>
          <a:bodyPr wrap="square">
            <a:spAutoFit/>
          </a:bodyPr>
          <a:lstStyle/>
          <a:p>
            <a:pPr algn="just"/>
            <a:r>
              <a:rPr lang="en-US" sz="2400" dirty="0" smtClean="0"/>
              <a:t>	</a:t>
            </a:r>
            <a:r>
              <a:rPr lang="en-US" sz="2450" dirty="0">
                <a:solidFill>
                  <a:srgbClr val="0000FF"/>
                </a:solidFill>
                <a:latin typeface="Times New Roman" pitchFamily="18" charset="0"/>
                <a:cs typeface="Times New Roman" pitchFamily="18" charset="0"/>
              </a:rPr>
              <a:t>- B</a:t>
            </a:r>
            <a:r>
              <a:rPr lang="vi-VN" sz="2450" dirty="0" smtClean="0">
                <a:solidFill>
                  <a:srgbClr val="0000FF"/>
                </a:solidFill>
                <a:latin typeface="Times New Roman" pitchFamily="18" charset="0"/>
                <a:cs typeface="Times New Roman" pitchFamily="18" charset="0"/>
              </a:rPr>
              <a:t>ổ </a:t>
            </a:r>
            <a:r>
              <a:rPr lang="vi-VN" sz="2450" dirty="0">
                <a:solidFill>
                  <a:srgbClr val="0000FF"/>
                </a:solidFill>
                <a:latin typeface="Times New Roman" pitchFamily="18" charset="0"/>
                <a:cs typeface="Times New Roman" pitchFamily="18" charset="0"/>
              </a:rPr>
              <a:t>sung hoặc thay thế các vật liệu ngay khi cần thiết.</a:t>
            </a:r>
            <a:endParaRPr lang="en-US" sz="2450" dirty="0">
              <a:solidFill>
                <a:srgbClr val="0000FF"/>
              </a:solidFill>
              <a:latin typeface="Times New Roman" pitchFamily="18" charset="0"/>
              <a:cs typeface="Times New Roman" pitchFamily="18" charset="0"/>
            </a:endParaRPr>
          </a:p>
          <a:p>
            <a:pPr algn="just"/>
            <a:r>
              <a:rPr lang="en-US" sz="2450" dirty="0" smtClean="0">
                <a:solidFill>
                  <a:srgbClr val="0000FF"/>
                </a:solidFill>
                <a:latin typeface="Times New Roman" pitchFamily="18" charset="0"/>
                <a:cs typeface="Times New Roman" pitchFamily="18" charset="0"/>
              </a:rPr>
              <a:t>	-</a:t>
            </a:r>
            <a:r>
              <a:rPr lang="vi-VN" sz="2450" dirty="0" smtClean="0">
                <a:solidFill>
                  <a:srgbClr val="0000FF"/>
                </a:solidFill>
                <a:latin typeface="Times New Roman" pitchFamily="18" charset="0"/>
                <a:cs typeface="Times New Roman" pitchFamily="18" charset="0"/>
              </a:rPr>
              <a:t> </a:t>
            </a:r>
            <a:r>
              <a:rPr lang="en-US" sz="2450" dirty="0">
                <a:solidFill>
                  <a:srgbClr val="0000FF"/>
                </a:solidFill>
                <a:latin typeface="Times New Roman" pitchFamily="18" charset="0"/>
                <a:cs typeface="Times New Roman" pitchFamily="18" charset="0"/>
              </a:rPr>
              <a:t>G</a:t>
            </a:r>
            <a:r>
              <a:rPr lang="vi-VN" sz="2450" dirty="0" smtClean="0">
                <a:solidFill>
                  <a:srgbClr val="0000FF"/>
                </a:solidFill>
                <a:latin typeface="Times New Roman" pitchFamily="18" charset="0"/>
                <a:cs typeface="Times New Roman" pitchFamily="18" charset="0"/>
              </a:rPr>
              <a:t>iới </a:t>
            </a:r>
            <a:r>
              <a:rPr lang="vi-VN" sz="2450" dirty="0">
                <a:solidFill>
                  <a:srgbClr val="0000FF"/>
                </a:solidFill>
                <a:latin typeface="Times New Roman" pitchFamily="18" charset="0"/>
                <a:cs typeface="Times New Roman" pitchFamily="18" charset="0"/>
              </a:rPr>
              <a:t>thiệu các sản phẩm mà trẻ đã hoàn thiện để các bạn khác có thể học hỏi. </a:t>
            </a:r>
            <a:endParaRPr lang="en-US" sz="2450" dirty="0">
              <a:solidFill>
                <a:srgbClr val="0000FF"/>
              </a:solidFill>
              <a:latin typeface="Times New Roman" pitchFamily="18" charset="0"/>
              <a:cs typeface="Times New Roman" pitchFamily="18" charset="0"/>
            </a:endParaRPr>
          </a:p>
          <a:p>
            <a:pPr algn="just"/>
            <a:r>
              <a:rPr lang="en-US" sz="2450" dirty="0" smtClean="0">
                <a:solidFill>
                  <a:srgbClr val="0000FF"/>
                </a:solidFill>
                <a:latin typeface="Times New Roman" pitchFamily="18" charset="0"/>
                <a:cs typeface="Times New Roman" pitchFamily="18" charset="0"/>
              </a:rPr>
              <a:t>	- </a:t>
            </a:r>
            <a:r>
              <a:rPr lang="vi-VN" sz="2450" dirty="0">
                <a:solidFill>
                  <a:srgbClr val="0000FF"/>
                </a:solidFill>
                <a:latin typeface="Times New Roman" pitchFamily="18" charset="0"/>
                <a:cs typeface="Times New Roman" pitchFamily="18" charset="0"/>
              </a:rPr>
              <a:t>Một dự án có thể </a:t>
            </a:r>
            <a:r>
              <a:rPr lang="vi-VN" sz="2450" dirty="0" smtClean="0">
                <a:solidFill>
                  <a:srgbClr val="0000FF"/>
                </a:solidFill>
                <a:latin typeface="Times New Roman" pitchFamily="18" charset="0"/>
                <a:cs typeface="Times New Roman" pitchFamily="18" charset="0"/>
              </a:rPr>
              <a:t>mất </a:t>
            </a:r>
            <a:r>
              <a:rPr lang="vi-VN" sz="2450" dirty="0">
                <a:solidFill>
                  <a:srgbClr val="0000FF"/>
                </a:solidFill>
                <a:latin typeface="Times New Roman" pitchFamily="18" charset="0"/>
                <a:cs typeface="Times New Roman" pitchFamily="18" charset="0"/>
              </a:rPr>
              <a:t>nhiều ngày để hoàn thiện</a:t>
            </a:r>
            <a:r>
              <a:rPr lang="en-US" sz="2450" dirty="0">
                <a:solidFill>
                  <a:srgbClr val="0000FF"/>
                </a:solidFill>
                <a:latin typeface="Times New Roman" pitchFamily="18" charset="0"/>
                <a:cs typeface="Times New Roman" pitchFamily="18" charset="0"/>
              </a:rPr>
              <a:t> </a:t>
            </a:r>
            <a:r>
              <a:rPr lang="en-US" sz="2450" dirty="0" err="1">
                <a:solidFill>
                  <a:srgbClr val="0000FF"/>
                </a:solidFill>
                <a:latin typeface="Times New Roman" pitchFamily="18" charset="0"/>
                <a:cs typeface="Times New Roman" pitchFamily="18" charset="0"/>
              </a:rPr>
              <a:t>nên</a:t>
            </a:r>
            <a:r>
              <a:rPr lang="en-US" sz="2450" dirty="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cần</a:t>
            </a:r>
            <a:r>
              <a:rPr lang="en-US" sz="2450" dirty="0" smtClean="0">
                <a:solidFill>
                  <a:srgbClr val="0000FF"/>
                </a:solidFill>
                <a:latin typeface="Times New Roman" pitchFamily="18" charset="0"/>
                <a:cs typeface="Times New Roman" pitchFamily="18" charset="0"/>
              </a:rPr>
              <a:t> </a:t>
            </a:r>
            <a:r>
              <a:rPr lang="vi-VN" sz="2450" dirty="0" smtClean="0">
                <a:solidFill>
                  <a:srgbClr val="0000FF"/>
                </a:solidFill>
                <a:latin typeface="Times New Roman" pitchFamily="18" charset="0"/>
                <a:cs typeface="Times New Roman" pitchFamily="18" charset="0"/>
              </a:rPr>
              <a:t>chọn </a:t>
            </a:r>
            <a:r>
              <a:rPr lang="vi-VN" sz="2450" dirty="0">
                <a:solidFill>
                  <a:srgbClr val="0000FF"/>
                </a:solidFill>
                <a:latin typeface="Times New Roman" pitchFamily="18" charset="0"/>
                <a:cs typeface="Times New Roman" pitchFamily="18" charset="0"/>
              </a:rPr>
              <a:t>một khu giá kệ </a:t>
            </a:r>
            <a:r>
              <a:rPr lang="en-US" sz="2450" dirty="0" err="1" smtClean="0">
                <a:solidFill>
                  <a:srgbClr val="0000FF"/>
                </a:solidFill>
                <a:latin typeface="Times New Roman" pitchFamily="18" charset="0"/>
                <a:cs typeface="Times New Roman" pitchFamily="18" charset="0"/>
              </a:rPr>
              <a:t>riêng</a:t>
            </a:r>
            <a:r>
              <a:rPr lang="en-US" sz="2450" dirty="0" smtClean="0">
                <a:solidFill>
                  <a:srgbClr val="0000FF"/>
                </a:solidFill>
                <a:latin typeface="Times New Roman" pitchFamily="18" charset="0"/>
                <a:cs typeface="Times New Roman" pitchFamily="18" charset="0"/>
              </a:rPr>
              <a:t> </a:t>
            </a:r>
            <a:r>
              <a:rPr lang="vi-VN" sz="2450" dirty="0" smtClean="0">
                <a:solidFill>
                  <a:srgbClr val="0000FF"/>
                </a:solidFill>
                <a:latin typeface="Times New Roman" pitchFamily="18" charset="0"/>
                <a:cs typeface="Times New Roman" pitchFamily="18" charset="0"/>
              </a:rPr>
              <a:t>để </a:t>
            </a:r>
            <a:r>
              <a:rPr lang="vi-VN" sz="2450" dirty="0">
                <a:solidFill>
                  <a:srgbClr val="0000FF"/>
                </a:solidFill>
                <a:latin typeface="Times New Roman" pitchFamily="18" charset="0"/>
                <a:cs typeface="Times New Roman" pitchFamily="18" charset="0"/>
              </a:rPr>
              <a:t>trưng bày các sản phẩm đang trong quá trình chế tạo và hoàn </a:t>
            </a:r>
            <a:r>
              <a:rPr lang="vi-VN" sz="2450" dirty="0" smtClean="0">
                <a:solidFill>
                  <a:srgbClr val="0000FF"/>
                </a:solidFill>
                <a:latin typeface="Times New Roman" pitchFamily="18" charset="0"/>
                <a:cs typeface="Times New Roman" pitchFamily="18" charset="0"/>
              </a:rPr>
              <a:t>thiện</a:t>
            </a:r>
            <a:r>
              <a:rPr lang="en-US" sz="2450" dirty="0" smtClean="0">
                <a:solidFill>
                  <a:srgbClr val="0000FF"/>
                </a:solidFill>
                <a:latin typeface="Times New Roman" pitchFamily="18" charset="0"/>
                <a:cs typeface="Times New Roman" pitchFamily="18" charset="0"/>
              </a:rPr>
              <a:t>,</a:t>
            </a:r>
            <a:r>
              <a:rPr lang="vi-VN" sz="2450" dirty="0" smtClean="0">
                <a:solidFill>
                  <a:srgbClr val="0000FF"/>
                </a:solidFill>
                <a:latin typeface="Times New Roman" pitchFamily="18" charset="0"/>
                <a:cs typeface="Times New Roman" pitchFamily="18" charset="0"/>
              </a:rPr>
              <a:t> </a:t>
            </a:r>
            <a:r>
              <a:rPr lang="vi-VN" sz="2450" dirty="0">
                <a:solidFill>
                  <a:srgbClr val="0000FF"/>
                </a:solidFill>
                <a:latin typeface="Times New Roman" pitchFamily="18" charset="0"/>
                <a:cs typeface="Times New Roman" pitchFamily="18" charset="0"/>
              </a:rPr>
              <a:t>để trẻ có thể tiếp tục và dần hoàn thành sản phẩm.</a:t>
            </a:r>
            <a:endParaRPr lang="en-US" sz="2450" dirty="0">
              <a:solidFill>
                <a:srgbClr val="0000FF"/>
              </a:solidFill>
              <a:latin typeface="Times New Roman" pitchFamily="18" charset="0"/>
              <a:cs typeface="Times New Roman" pitchFamily="18" charset="0"/>
            </a:endParaRPr>
          </a:p>
          <a:p>
            <a:pPr algn="just"/>
            <a:r>
              <a:rPr lang="en-US" sz="2450" dirty="0" smtClean="0">
                <a:solidFill>
                  <a:srgbClr val="0000FF"/>
                </a:solidFill>
                <a:latin typeface="Times New Roman" pitchFamily="18" charset="0"/>
                <a:cs typeface="Times New Roman" pitchFamily="18" charset="0"/>
              </a:rPr>
              <a:t>	- </a:t>
            </a:r>
            <a:r>
              <a:rPr lang="vi-VN" sz="2450" dirty="0">
                <a:solidFill>
                  <a:srgbClr val="0000FF"/>
                </a:solidFill>
                <a:latin typeface="Times New Roman" pitchFamily="18" charset="0"/>
                <a:cs typeface="Times New Roman" pitchFamily="18" charset="0"/>
              </a:rPr>
              <a:t>Để đảm bảo an toàn khi trẻ sử dụng các công cụ thật đòi hỏi trẻ phải biết </a:t>
            </a:r>
            <a:r>
              <a:rPr lang="en-US" sz="2450" dirty="0" err="1" smtClean="0">
                <a:solidFill>
                  <a:srgbClr val="0000FF"/>
                </a:solidFill>
                <a:latin typeface="Times New Roman" pitchFamily="18" charset="0"/>
                <a:cs typeface="Times New Roman" pitchFamily="18" charset="0"/>
              </a:rPr>
              <a:t>cách</a:t>
            </a:r>
            <a:r>
              <a:rPr lang="en-US" sz="2450" dirty="0" smtClean="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sử</a:t>
            </a:r>
            <a:r>
              <a:rPr lang="en-US" sz="2450" dirty="0" smtClean="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dụng</a:t>
            </a:r>
            <a:r>
              <a:rPr lang="en-US" sz="2450" dirty="0" smtClean="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linh</a:t>
            </a:r>
            <a:r>
              <a:rPr lang="en-US" sz="2450" dirty="0" smtClean="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hoạt</a:t>
            </a:r>
            <a:r>
              <a:rPr lang="vi-VN" sz="2450" dirty="0" smtClean="0">
                <a:solidFill>
                  <a:srgbClr val="0000FF"/>
                </a:solidFill>
                <a:latin typeface="Times New Roman" pitchFamily="18" charset="0"/>
                <a:cs typeface="Times New Roman" pitchFamily="18" charset="0"/>
              </a:rPr>
              <a:t> </a:t>
            </a:r>
            <a:r>
              <a:rPr lang="vi-VN" sz="2450" dirty="0">
                <a:solidFill>
                  <a:srgbClr val="0000FF"/>
                </a:solidFill>
                <a:latin typeface="Times New Roman" pitchFamily="18" charset="0"/>
                <a:cs typeface="Times New Roman" pitchFamily="18" charset="0"/>
              </a:rPr>
              <a:t>xử lý các tình huống rủi ro. Cho phép trẻ sử dụng công cụ thật sẽ khiến trẻ cảm thấy tự tin và độc lập vì </a:t>
            </a:r>
            <a:r>
              <a:rPr lang="vi-VN" sz="2450" dirty="0" smtClean="0">
                <a:solidFill>
                  <a:srgbClr val="0000FF"/>
                </a:solidFill>
                <a:latin typeface="Times New Roman" pitchFamily="18" charset="0"/>
                <a:cs typeface="Times New Roman" pitchFamily="18" charset="0"/>
              </a:rPr>
              <a:t>n</a:t>
            </a:r>
            <a:r>
              <a:rPr lang="en-US" sz="2450" dirty="0" err="1" smtClean="0">
                <a:solidFill>
                  <a:srgbClr val="0000FF"/>
                </a:solidFill>
                <a:latin typeface="Times New Roman" pitchFamily="18" charset="0"/>
                <a:cs typeface="Times New Roman" pitchFamily="18" charset="0"/>
              </a:rPr>
              <a:t>hư</a:t>
            </a:r>
            <a:r>
              <a:rPr lang="en-US" sz="2450" dirty="0" smtClean="0">
                <a:solidFill>
                  <a:srgbClr val="0000FF"/>
                </a:solidFill>
                <a:latin typeface="Times New Roman" pitchFamily="18" charset="0"/>
                <a:cs typeface="Times New Roman" pitchFamily="18" charset="0"/>
              </a:rPr>
              <a:t> </a:t>
            </a:r>
            <a:r>
              <a:rPr lang="en-US" sz="2450" dirty="0" err="1" smtClean="0">
                <a:solidFill>
                  <a:srgbClr val="0000FF"/>
                </a:solidFill>
                <a:latin typeface="Times New Roman" pitchFamily="18" charset="0"/>
                <a:cs typeface="Times New Roman" pitchFamily="18" charset="0"/>
              </a:rPr>
              <a:t>vậy</a:t>
            </a:r>
            <a:r>
              <a:rPr lang="vi-VN" sz="2450" dirty="0" smtClean="0">
                <a:solidFill>
                  <a:srgbClr val="0000FF"/>
                </a:solidFill>
                <a:latin typeface="Times New Roman" pitchFamily="18" charset="0"/>
                <a:cs typeface="Times New Roman" pitchFamily="18" charset="0"/>
              </a:rPr>
              <a:t> </a:t>
            </a:r>
            <a:r>
              <a:rPr lang="vi-VN" sz="2450" dirty="0">
                <a:solidFill>
                  <a:srgbClr val="0000FF"/>
                </a:solidFill>
                <a:latin typeface="Times New Roman" pitchFamily="18" charset="0"/>
                <a:cs typeface="Times New Roman" pitchFamily="18" charset="0"/>
              </a:rPr>
              <a:t>đồng nghĩa với việc người lớn đặt niềm tin vào khả năng của trẻ</a:t>
            </a:r>
            <a:r>
              <a:rPr lang="en-US" sz="2450" dirty="0">
                <a:solidFill>
                  <a:srgbClr val="0000FF"/>
                </a:solidFill>
                <a:latin typeface="Times New Roman" pitchFamily="18" charset="0"/>
                <a:cs typeface="Times New Roman" pitchFamily="18" charset="0"/>
              </a:rPr>
              <a:t>.</a:t>
            </a:r>
          </a:p>
        </p:txBody>
      </p:sp>
      <p:sp>
        <p:nvSpPr>
          <p:cNvPr id="13" name="AutoShape 5"/>
          <p:cNvSpPr>
            <a:spLocks noChangeArrowheads="1"/>
          </p:cNvSpPr>
          <p:nvPr/>
        </p:nvSpPr>
        <p:spPr bwMode="auto">
          <a:xfrm>
            <a:off x="1371600" y="1371600"/>
            <a:ext cx="3276600" cy="538858"/>
          </a:xfrm>
          <a:prstGeom prst="roundRect">
            <a:avLst>
              <a:gd name="adj" fmla="val 13745"/>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defRPr/>
            </a:pPr>
            <a:endParaRPr lang="en-US" kern="0">
              <a:solidFill>
                <a:srgbClr val="000000"/>
              </a:solidFill>
            </a:endParaRPr>
          </a:p>
        </p:txBody>
      </p:sp>
      <p:sp>
        <p:nvSpPr>
          <p:cNvPr id="14" name="Rectangle 13"/>
          <p:cNvSpPr/>
          <p:nvPr/>
        </p:nvSpPr>
        <p:spPr>
          <a:xfrm>
            <a:off x="1355831" y="1371600"/>
            <a:ext cx="4740169" cy="523220"/>
          </a:xfrm>
          <a:prstGeom prst="rect">
            <a:avLst/>
          </a:prstGeom>
        </p:spPr>
        <p:txBody>
          <a:bodyPr wrap="square">
            <a:spAutoFit/>
          </a:bodyPr>
          <a:lstStyle/>
          <a:p>
            <a:r>
              <a:rPr lang="en-US" sz="2800" b="1" dirty="0" err="1">
                <a:solidFill>
                  <a:srgbClr val="002060"/>
                </a:solidFill>
                <a:latin typeface="Times New Roman" pitchFamily="18" charset="0"/>
                <a:cs typeface="Times New Roman" pitchFamily="18" charset="0"/>
              </a:rPr>
              <a:t>Cách</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bố</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sắp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xếp</a:t>
            </a:r>
            <a:r>
              <a:rPr lang="en-US" sz="2800" b="1" dirty="0">
                <a:solidFill>
                  <a:srgbClr val="002060"/>
                </a:solidFill>
                <a:latin typeface="Times New Roman" pitchFamily="18" charset="0"/>
                <a:cs typeface="Times New Roman" pitchFamily="18" charset="0"/>
              </a:rPr>
              <a:t> </a:t>
            </a:r>
            <a:r>
              <a:rPr lang="en-US" sz="2800" b="1" dirty="0" smtClean="0">
                <a:solidFill>
                  <a:srgbClr val="002060"/>
                </a:solidFill>
              </a:rPr>
              <a:t> </a:t>
            </a:r>
            <a:endParaRPr lang="en-US" sz="2800" dirty="0">
              <a:solidFill>
                <a:srgbClr val="002060"/>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4427" y="228600"/>
            <a:ext cx="859536" cy="630936"/>
          </a:xfrm>
          <a:prstGeom prst="rect">
            <a:avLst/>
          </a:prstGeom>
        </p:spPr>
      </p:pic>
    </p:spTree>
    <p:extLst>
      <p:ext uri="{BB962C8B-B14F-4D97-AF65-F5344CB8AC3E}">
        <p14:creationId xmlns:p14="http://schemas.microsoft.com/office/powerpoint/2010/main" val="404930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4" name="WordArt 6"/>
          <p:cNvSpPr>
            <a:spLocks noChangeArrowheads="1" noChangeShapeType="1" noTextEdit="1"/>
          </p:cNvSpPr>
          <p:nvPr/>
        </p:nvSpPr>
        <p:spPr bwMode="auto">
          <a:xfrm>
            <a:off x="304800" y="2286000"/>
            <a:ext cx="8686800" cy="1993900"/>
          </a:xfrm>
          <a:prstGeom prst="rect">
            <a:avLst/>
          </a:prstGeom>
        </p:spPr>
        <p:txBody>
          <a:bodyPr wrap="none" fromWordArt="1">
            <a:prstTxWarp prst="textInflateTop">
              <a:avLst>
                <a:gd name="adj" fmla="val 31917"/>
              </a:avLst>
            </a:prstTxWarp>
          </a:bodyPr>
          <a:lstStyle/>
          <a:p>
            <a:pPr algn="ctr"/>
            <a:r>
              <a:rPr lang="vi-VN" b="1" i="1" kern="10" dirty="0" smtClean="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Xin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ch</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ân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thành</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 cảm ơn </a:t>
            </a:r>
          </a:p>
          <a:p>
            <a:pPr algn="ct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Thầy</a:t>
            </a:r>
            <a:r>
              <a:rPr lang="en-US"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 </a:t>
            </a:r>
            <a:r>
              <a:rPr lang="en-US" b="1" i="1" kern="10" dirty="0" err="1">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Black" pitchFamily="34" charset="0"/>
                <a:cs typeface="Arial"/>
              </a:rPr>
              <a:t>Cô</a:t>
            </a:r>
            <a:r>
              <a:rPr lang="vi-VN" b="1" i="1" kern="10" dirty="0">
                <a:ln w="12700">
                  <a:solidFill>
                    <a:srgbClr val="800000"/>
                  </a:solidFill>
                  <a:round/>
                  <a:headEnd/>
                  <a:tailEnd/>
                </a:ln>
                <a:solidFill>
                  <a:srgbClr val="FF3300"/>
                </a:solidFill>
                <a:effectLst>
                  <a:outerShdw dist="35921" dir="2700000" sy="50000" kx="2115830" algn="bl" rotWithShape="0">
                    <a:srgbClr val="C0C0C0">
                      <a:alpha val="79999"/>
                    </a:srgbClr>
                  </a:outerShdw>
                </a:effectLst>
                <a:latin typeface="Arial"/>
                <a:cs typeface="Arial"/>
              </a:rPr>
              <a:t>!</a:t>
            </a:r>
          </a:p>
          <a:p>
            <a:pPr algn="ctr"/>
            <a:endParaRPr lang="en-US" i="1" kern="10" dirty="0">
              <a:ln w="12700">
                <a:solidFill>
                  <a:srgbClr val="800000"/>
                </a:solidFill>
                <a:round/>
                <a:headEnd/>
                <a:tailEnd/>
              </a:ln>
              <a:solidFill>
                <a:srgbClr val="000000"/>
              </a:solidFill>
              <a:effectLst>
                <a:outerShdw dist="35921" dir="2700000" sy="50000" kx="2115830" algn="bl" rotWithShape="0">
                  <a:srgbClr val="C0C0C0">
                    <a:alpha val="79999"/>
                  </a:srgbClr>
                </a:outerShdw>
              </a:effectLst>
              <a:latin typeface="Arial"/>
              <a:cs typeface="Aria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273" y="130364"/>
            <a:ext cx="1098162" cy="1059298"/>
          </a:xfrm>
          <a:prstGeom prst="rect">
            <a:avLst/>
          </a:prstGeom>
        </p:spPr>
      </p:pic>
      <p:sp>
        <p:nvSpPr>
          <p:cNvPr id="2" name="Rectangle 1"/>
          <p:cNvSpPr/>
          <p:nvPr/>
        </p:nvSpPr>
        <p:spPr>
          <a:xfrm>
            <a:off x="2133600" y="130364"/>
            <a:ext cx="4572000" cy="563231"/>
          </a:xfrm>
          <a:prstGeom prst="rect">
            <a:avLst/>
          </a:prstGeom>
        </p:spPr>
        <p:txBody>
          <a:bodyPr>
            <a:spAutoFit/>
          </a:bodyPr>
          <a:lstStyle/>
          <a:p>
            <a:pPr algn="ctr">
              <a:lnSpc>
                <a:spcPct val="120000"/>
              </a:lnSpc>
            </a:pPr>
            <a:r>
              <a:rPr lang="en-US" b="1" dirty="0">
                <a:solidFill>
                  <a:srgbClr val="002060"/>
                </a:solidFill>
                <a:latin typeface="Times New Roman" panose="02020603050405020304" pitchFamily="18" charset="0"/>
                <a:cs typeface="Times New Roman" panose="02020603050405020304" pitchFamily="18" charset="0"/>
              </a:rPr>
              <a:t>TRƯỜNG MẦM NON NHI ĐỨC</a:t>
            </a:r>
            <a:endParaRPr lang="vi-VN" sz="900" dirty="0">
              <a:solidFill>
                <a:srgbClr val="002060"/>
              </a:solidFill>
              <a:latin typeface="Times New Roman" pitchFamily="18" charset="0"/>
              <a:cs typeface="Times New Roman" pitchFamily="18" charset="0"/>
            </a:endParaRPr>
          </a:p>
          <a:p>
            <a:r>
              <a:rPr lang="nl-NL" sz="900" b="1" dirty="0">
                <a:latin typeface="Times New Roman" pitchFamily="18" charset="0"/>
                <a:cs typeface="Times New Roman" pitchFamily="18" charset="0"/>
              </a:rPr>
              <a:t> </a:t>
            </a:r>
          </a:p>
        </p:txBody>
      </p:sp>
      <p:cxnSp>
        <p:nvCxnSpPr>
          <p:cNvPr id="4" name="Straight Connector 3"/>
          <p:cNvCxnSpPr/>
          <p:nvPr/>
        </p:nvCxnSpPr>
        <p:spPr>
          <a:xfrm>
            <a:off x="3200400" y="506505"/>
            <a:ext cx="2362200"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47174"/>
                                        </p:tgtEl>
                                        <p:attrNameLst>
                                          <p:attrName>style.visibility</p:attrName>
                                        </p:attrNameLst>
                                      </p:cBhvr>
                                      <p:to>
                                        <p:strVal val="visible"/>
                                      </p:to>
                                    </p:set>
                                    <p:animEffect transition="in" filter="wipe(left)">
                                      <p:cBhvr>
                                        <p:cTn id="7" dur="1000"/>
                                        <p:tgtEl>
                                          <p:spTgt spid="64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2667000"/>
            <a:ext cx="8476642" cy="3581400"/>
          </a:xfrm>
          <a:prstGeom prst="roundRect">
            <a:avLst>
              <a:gd name="adj" fmla="val 13745"/>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609952" y="2819400"/>
            <a:ext cx="8153048" cy="3293209"/>
          </a:xfrm>
          <a:prstGeom prst="rect">
            <a:avLst/>
          </a:prstGeom>
        </p:spPr>
        <p:txBody>
          <a:bodyPr wrap="square">
            <a:spAutoFit/>
          </a:bodyPr>
          <a:lstStyle/>
          <a:p>
            <a:pPr algn="just"/>
            <a:r>
              <a:rPr lang="en-US" sz="2400" dirty="0" smtClean="0"/>
              <a:t>	</a:t>
            </a:r>
            <a:r>
              <a:rPr lang="vi-VN" sz="2600" b="1" dirty="0" smtClean="0">
                <a:solidFill>
                  <a:srgbClr val="0000CC"/>
                </a:solidFill>
                <a:latin typeface="Times New Roman" pitchFamily="18" charset="0"/>
                <a:cs typeface="Times New Roman" pitchFamily="18" charset="0"/>
              </a:rPr>
              <a:t>Kính </a:t>
            </a:r>
            <a:r>
              <a:rPr lang="vi-VN" sz="2600" b="1" dirty="0">
                <a:solidFill>
                  <a:srgbClr val="0000CC"/>
                </a:solidFill>
                <a:latin typeface="Times New Roman" pitchFamily="18" charset="0"/>
                <a:cs typeface="Times New Roman" pitchFamily="18" charset="0"/>
              </a:rPr>
              <a:t>bảo hộ dành cho trẻ em, súng bắn keo nhiệt độ thấp, dao cắt bìa cứng </a:t>
            </a:r>
            <a:r>
              <a:rPr lang="en-US" sz="2600" b="1" dirty="0">
                <a:solidFill>
                  <a:srgbClr val="0000CC"/>
                </a:solidFill>
                <a:latin typeface="Times New Roman" pitchFamily="18" charset="0"/>
                <a:cs typeface="Times New Roman" pitchFamily="18" charset="0"/>
              </a:rPr>
              <a:t>(</a:t>
            </a:r>
            <a:r>
              <a:rPr lang="vi-VN" sz="2600" b="1" dirty="0">
                <a:solidFill>
                  <a:srgbClr val="0000CC"/>
                </a:solidFill>
                <a:latin typeface="Times New Roman" pitchFamily="18" charset="0"/>
                <a:cs typeface="Times New Roman" pitchFamily="18" charset="0"/>
              </a:rPr>
              <a:t>dành cho trẻ em</a:t>
            </a:r>
            <a:r>
              <a:rPr lang="en-US" sz="2600" b="1" dirty="0">
                <a:solidFill>
                  <a:srgbClr val="0000CC"/>
                </a:solidFill>
                <a:latin typeface="Times New Roman" pitchFamily="18" charset="0"/>
                <a:cs typeface="Times New Roman" pitchFamily="18" charset="0"/>
              </a:rPr>
              <a:t>)</a:t>
            </a:r>
            <a:r>
              <a:rPr lang="vi-VN" sz="2600" b="1" dirty="0">
                <a:solidFill>
                  <a:srgbClr val="0000CC"/>
                </a:solidFill>
                <a:latin typeface="Times New Roman" pitchFamily="18" charset="0"/>
                <a:cs typeface="Times New Roman" pitchFamily="18" charset="0"/>
              </a:rPr>
              <a:t>, thước dây, thước bọt nước, thước kẻ, bút lông, kéo, nhíp, kính lúp, kính hiển vi, ống nhòm, đèn pin, phễu, kẹp tài liệu, ghim bấm, kính chống vỡ, máy bấm giờ, lọ thuốc nhỏ mắt, cốc đo thể tích, khay, nam châm, cân, bóng, đá cẩm thạch, ống nhựa PVC, ròng rọc, khay đá, búa trẻ em, kìm, tua vít</a:t>
            </a:r>
            <a:r>
              <a:rPr lang="en-US" sz="2600" b="1" dirty="0">
                <a:solidFill>
                  <a:srgbClr val="0000CC"/>
                </a:solidFill>
                <a:latin typeface="Times New Roman" pitchFamily="18" charset="0"/>
                <a:cs typeface="Times New Roman" pitchFamily="18" charset="0"/>
              </a:rPr>
              <a:t> </a:t>
            </a:r>
            <a:r>
              <a:rPr lang="en-US" sz="2600" b="1" dirty="0" smtClean="0">
                <a:solidFill>
                  <a:srgbClr val="0000CC"/>
                </a:solidFill>
                <a:latin typeface="Times New Roman" pitchFamily="18" charset="0"/>
                <a:cs typeface="Times New Roman" pitchFamily="18" charset="0"/>
              </a:rPr>
              <a:t>(</a:t>
            </a:r>
            <a:r>
              <a:rPr lang="en-US" sz="2600" b="1" dirty="0" err="1" smtClean="0">
                <a:solidFill>
                  <a:srgbClr val="0000CC"/>
                </a:solidFill>
                <a:latin typeface="Times New Roman" pitchFamily="18" charset="0"/>
                <a:cs typeface="Times New Roman" pitchFamily="18" charset="0"/>
              </a:rPr>
              <a:t>các</a:t>
            </a:r>
            <a:r>
              <a:rPr lang="en-US" sz="2600" b="1" dirty="0" smtClean="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kích</a:t>
            </a:r>
            <a:r>
              <a:rPr lang="en-US" sz="2600" b="1" dirty="0">
                <a:solidFill>
                  <a:srgbClr val="0000CC"/>
                </a:solidFill>
                <a:latin typeface="Times New Roman" pitchFamily="18" charset="0"/>
                <a:cs typeface="Times New Roman" pitchFamily="18" charset="0"/>
              </a:rPr>
              <a:t> </a:t>
            </a:r>
            <a:r>
              <a:rPr lang="en-US" sz="2600" b="1" dirty="0" err="1">
                <a:solidFill>
                  <a:srgbClr val="0000CC"/>
                </a:solidFill>
                <a:latin typeface="Times New Roman" pitchFamily="18" charset="0"/>
                <a:cs typeface="Times New Roman" pitchFamily="18" charset="0"/>
              </a:rPr>
              <a:t>cỡ</a:t>
            </a:r>
            <a:r>
              <a:rPr lang="en-US" sz="2600" b="1" dirty="0">
                <a:solidFill>
                  <a:srgbClr val="0000CC"/>
                </a:solidFill>
                <a:latin typeface="Times New Roman" pitchFamily="18" charset="0"/>
                <a:cs typeface="Times New Roman" pitchFamily="18" charset="0"/>
              </a:rPr>
              <a:t>)</a:t>
            </a:r>
            <a:r>
              <a:rPr lang="vi-VN" sz="2600" b="1" dirty="0">
                <a:solidFill>
                  <a:srgbClr val="0000CC"/>
                </a:solidFill>
                <a:latin typeface="Times New Roman" pitchFamily="18" charset="0"/>
                <a:cs typeface="Times New Roman" pitchFamily="18" charset="0"/>
              </a:rPr>
              <a:t>, dây điện</a:t>
            </a:r>
            <a:r>
              <a:rPr lang="vi-VN" sz="2600" b="1" dirty="0" smtClean="0">
                <a:solidFill>
                  <a:srgbClr val="0000CC"/>
                </a:solidFill>
                <a:latin typeface="Times New Roman" pitchFamily="18" charset="0"/>
                <a:cs typeface="Times New Roman" pitchFamily="18" charset="0"/>
              </a:rPr>
              <a:t>…</a:t>
            </a:r>
            <a:endParaRPr lang="en-US" sz="2600" b="1" dirty="0">
              <a:solidFill>
                <a:srgbClr val="0000CC"/>
              </a:solidFill>
              <a:latin typeface="Times New Roman" pitchFamily="18" charset="0"/>
              <a:cs typeface="Times New Roman" pitchFamily="18" charset="0"/>
            </a:endParaRPr>
          </a:p>
        </p:txBody>
      </p:sp>
      <p:sp>
        <p:nvSpPr>
          <p:cNvPr id="8" name="AutoShape 5"/>
          <p:cNvSpPr>
            <a:spLocks noChangeArrowheads="1"/>
          </p:cNvSpPr>
          <p:nvPr/>
        </p:nvSpPr>
        <p:spPr bwMode="auto">
          <a:xfrm>
            <a:off x="746230" y="1703113"/>
            <a:ext cx="4472779" cy="659087"/>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746231" y="1780306"/>
            <a:ext cx="4740169" cy="461665"/>
          </a:xfrm>
          <a:prstGeom prst="rect">
            <a:avLst/>
          </a:prstGeom>
        </p:spPr>
        <p:txBody>
          <a:bodyPr wrap="square">
            <a:spAutoFit/>
          </a:bodyPr>
          <a:lstStyle/>
          <a:p>
            <a:r>
              <a:rPr lang="en-US" sz="2400" b="1" dirty="0" err="1" smtClean="0">
                <a:solidFill>
                  <a:srgbClr val="0070C0"/>
                </a:solidFill>
                <a:latin typeface="Times New Roman" panose="02020603050405020304" pitchFamily="18" charset="0"/>
                <a:cs typeface="Times New Roman" panose="02020603050405020304" pitchFamily="18" charset="0"/>
              </a:rPr>
              <a:t>Các</a:t>
            </a:r>
            <a:r>
              <a:rPr lang="en-US" sz="2400" b="1" dirty="0" smtClean="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công</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cụ</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và</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thiết</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bị</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cơ</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smtClean="0">
                <a:solidFill>
                  <a:srgbClr val="0070C0"/>
                </a:solidFill>
                <a:latin typeface="Times New Roman" panose="02020603050405020304" pitchFamily="18" charset="0"/>
                <a:cs typeface="Times New Roman" panose="02020603050405020304" pitchFamily="18" charset="0"/>
              </a:rPr>
              <a:t>bản</a:t>
            </a:r>
            <a:r>
              <a:rPr lang="en-US" sz="2400" b="1" dirty="0" smtClean="0">
                <a:solidFill>
                  <a:srgbClr val="0070C0"/>
                </a:solidFill>
                <a:latin typeface="Times New Roman" panose="02020603050405020304" pitchFamily="18" charset="0"/>
                <a:cs typeface="Times New Roman" panose="02020603050405020304" pitchFamily="18" charset="0"/>
              </a:rPr>
              <a:t> </a:t>
            </a:r>
            <a:endParaRPr lang="en-US" sz="2400" dirty="0">
              <a:solidFill>
                <a:srgbClr val="0070C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362" y="158875"/>
            <a:ext cx="935736" cy="903986"/>
          </a:xfrm>
          <a:prstGeom prst="rect">
            <a:avLst/>
          </a:prstGeom>
        </p:spPr>
      </p:pic>
    </p:spTree>
    <p:extLst>
      <p:ext uri="{BB962C8B-B14F-4D97-AF65-F5344CB8AC3E}">
        <p14:creationId xmlns:p14="http://schemas.microsoft.com/office/powerpoint/2010/main" val="49313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2057400"/>
            <a:ext cx="8442079" cy="4667211"/>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609600" y="2133600"/>
            <a:ext cx="8289679" cy="4154984"/>
          </a:xfrm>
          <a:prstGeom prst="rect">
            <a:avLst/>
          </a:prstGeom>
        </p:spPr>
        <p:txBody>
          <a:bodyPr wrap="square">
            <a:spAutoFit/>
          </a:bodyPr>
          <a:lstStyle/>
          <a:p>
            <a:pPr algn="just"/>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Các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đồ</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dùng</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nguyên</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vật</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liệu</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sắp</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xếp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phải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đảm</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bảo</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tính</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gợi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mở</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hấp</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dẫn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thu</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hút</a:t>
            </a:r>
            <a:r>
              <a:rPr lang="en-US" sz="2400" dirty="0">
                <a:solidFill>
                  <a:srgbClr val="0000FF"/>
                </a:solidFill>
                <a:latin typeface="Times New Roman" panose="02020603050405020304" pitchFamily="18" charset="0"/>
                <a:cs typeface="Times New Roman" panose="02020603050405020304" pitchFamily="18" charset="0"/>
              </a:rPr>
              <a:t>,</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kích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thích</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trí</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tò</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mò</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muốn</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khám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phá</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của</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trẻ</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a:p>
            <a:pPr algn="just"/>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Đảm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bảo</a:t>
            </a:r>
            <a:r>
              <a:rPr lang="en-US" sz="2400" dirty="0">
                <a:solidFill>
                  <a:srgbClr val="0000FF"/>
                </a:solidFill>
                <a:latin typeface="Times New Roman" panose="02020603050405020304" pitchFamily="18" charset="0"/>
                <a:cs typeface="Times New Roman" panose="02020603050405020304" pitchFamily="18" charset="0"/>
              </a:rPr>
              <a:t> an </a:t>
            </a:r>
            <a:r>
              <a:rPr lang="en-US" sz="2400" dirty="0" err="1">
                <a:solidFill>
                  <a:srgbClr val="0000FF"/>
                </a:solidFill>
                <a:latin typeface="Times New Roman" panose="02020603050405020304" pitchFamily="18" charset="0"/>
                <a:cs typeface="Times New Roman" panose="02020603050405020304" pitchFamily="18" charset="0"/>
              </a:rPr>
              <a:t>toàn</a:t>
            </a:r>
            <a:r>
              <a:rPr lang="en-US" sz="2400" dirty="0">
                <a:solidFill>
                  <a:srgbClr val="0000FF"/>
                </a:solidFill>
                <a:latin typeface="Times New Roman" panose="02020603050405020304" pitchFamily="18" charset="0"/>
                <a:cs typeface="Times New Roman" panose="02020603050405020304" pitchFamily="18" charset="0"/>
              </a:rPr>
              <a:t>. </a:t>
            </a:r>
          </a:p>
          <a:p>
            <a:pPr algn="just"/>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Sắp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xếp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hợp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lí</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cần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có</a:t>
            </a:r>
            <a:r>
              <a:rPr lang="en-US" sz="2400" dirty="0">
                <a:solidFill>
                  <a:srgbClr val="0000FF"/>
                </a:solidFill>
                <a:latin typeface="Times New Roman" panose="02020603050405020304" pitchFamily="18" charset="0"/>
                <a:cs typeface="Times New Roman" panose="02020603050405020304" pitchFamily="18" charset="0"/>
              </a:rPr>
              <a:t> 3 </a:t>
            </a:r>
            <a:r>
              <a:rPr lang="en-US" sz="2400" dirty="0" err="1">
                <a:solidFill>
                  <a:srgbClr val="0000FF"/>
                </a:solidFill>
                <a:latin typeface="Times New Roman" panose="02020603050405020304" pitchFamily="18" charset="0"/>
                <a:cs typeface="Times New Roman" panose="02020603050405020304" pitchFamily="18" charset="0"/>
              </a:rPr>
              <a:t>khu</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vực</a:t>
            </a:r>
            <a:r>
              <a:rPr lang="en-US" sz="2400" dirty="0">
                <a:solidFill>
                  <a:srgbClr val="0000FF"/>
                </a:solidFill>
                <a:latin typeface="Times New Roman" panose="02020603050405020304" pitchFamily="18" charset="0"/>
                <a:cs typeface="Times New Roman" panose="02020603050405020304" pitchFamily="18" charset="0"/>
              </a:rPr>
              <a:t>: </a:t>
            </a:r>
          </a:p>
          <a:p>
            <a:pPr algn="just"/>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Giá</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để</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nguyên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vật</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liệu</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học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liệu</a:t>
            </a:r>
            <a:r>
              <a:rPr lang="en-US" sz="2400" dirty="0" smtClean="0">
                <a:solidFill>
                  <a:srgbClr val="0000FF"/>
                </a:solidFill>
                <a:latin typeface="Times New Roman" panose="02020603050405020304" pitchFamily="18" charset="0"/>
                <a:cs typeface="Times New Roman" panose="02020603050405020304" pitchFamily="18" charset="0"/>
              </a:rPr>
              <a:t>;</a:t>
            </a:r>
          </a:p>
          <a:p>
            <a:pPr algn="just"/>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Nơi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trẻ</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chế</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tạo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và</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trải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nghiệm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tạo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ra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sản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phẩm</a:t>
            </a:r>
            <a:r>
              <a:rPr lang="en-US" sz="2400" dirty="0">
                <a:solidFill>
                  <a:srgbClr val="0000FF"/>
                </a:solidFill>
                <a:latin typeface="Times New Roman" panose="02020603050405020304" pitchFamily="18" charset="0"/>
                <a:cs typeface="Times New Roman" panose="02020603050405020304" pitchFamily="18" charset="0"/>
              </a:rPr>
              <a:t>;</a:t>
            </a:r>
          </a:p>
          <a:p>
            <a:pPr algn="just"/>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Nơi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trưng</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bày</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sản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phẩm</a:t>
            </a:r>
            <a:r>
              <a:rPr lang="en-US" sz="2400" dirty="0">
                <a:solidFill>
                  <a:srgbClr val="0000FF"/>
                </a:solidFill>
                <a:latin typeface="Times New Roman" panose="02020603050405020304" pitchFamily="18" charset="0"/>
                <a:cs typeface="Times New Roman" panose="02020603050405020304" pitchFamily="18" charset="0"/>
              </a:rPr>
              <a:t>.</a:t>
            </a:r>
          </a:p>
          <a:p>
            <a:pPr algn="just"/>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Góc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chơi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sắp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xếp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khoa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học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dễ</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quản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lý</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bảo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quản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và</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thuận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tiện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vệ</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sinh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Cần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sắp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xếp</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góc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chơi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theo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góc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nhìn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của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trẻ</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độ</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cao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vừa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phải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để</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trẻ</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dễ</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thao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tác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với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đồ</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dùng</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trong</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góc</a:t>
            </a:r>
            <a:r>
              <a:rPr lang="en-US" sz="2400" dirty="0">
                <a:solidFill>
                  <a:srgbClr val="0000FF"/>
                </a:solidFill>
                <a:latin typeface="Times New Roman" panose="02020603050405020304" pitchFamily="18" charset="0"/>
                <a:cs typeface="Times New Roman" panose="02020603050405020304" pitchFamily="18" charset="0"/>
              </a:rPr>
              <a:t>…)</a:t>
            </a:r>
          </a:p>
          <a:p>
            <a:pPr algn="just"/>
            <a:endParaRPr lang="en-US" sz="2400" dirty="0">
              <a:effectLst/>
            </a:endParaRPr>
          </a:p>
        </p:txBody>
      </p:sp>
      <p:sp>
        <p:nvSpPr>
          <p:cNvPr id="8" name="AutoShape 5"/>
          <p:cNvSpPr>
            <a:spLocks noChangeArrowheads="1"/>
          </p:cNvSpPr>
          <p:nvPr/>
        </p:nvSpPr>
        <p:spPr bwMode="auto">
          <a:xfrm>
            <a:off x="1297156" y="1295400"/>
            <a:ext cx="3046244" cy="567727"/>
          </a:xfrm>
          <a:prstGeom prst="roundRect">
            <a:avLst>
              <a:gd name="adj" fmla="val 13745"/>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1355831" y="1371600"/>
            <a:ext cx="4740169" cy="461665"/>
          </a:xfrm>
          <a:prstGeom prst="rect">
            <a:avLst/>
          </a:prstGeom>
        </p:spPr>
        <p:txBody>
          <a:bodyPr wrap="square">
            <a:spAutoFit/>
          </a:bodyPr>
          <a:lstStyle/>
          <a:p>
            <a:r>
              <a:rPr lang="en-US" sz="2400" b="1" dirty="0" err="1">
                <a:solidFill>
                  <a:srgbClr val="C00000"/>
                </a:solidFill>
                <a:latin typeface="Times New Roman" panose="02020603050405020304" pitchFamily="18" charset="0"/>
                <a:cs typeface="Times New Roman" panose="02020603050405020304" pitchFamily="18" charset="0"/>
              </a:rPr>
              <a:t>Nguyên</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tắc</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sắp</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smtClean="0">
                <a:solidFill>
                  <a:srgbClr val="C00000"/>
                </a:solidFill>
                <a:latin typeface="Times New Roman" panose="02020603050405020304" pitchFamily="18" charset="0"/>
                <a:cs typeface="Times New Roman" panose="02020603050405020304" pitchFamily="18" charset="0"/>
              </a:rPr>
              <a:t>xếp</a:t>
            </a:r>
            <a:r>
              <a:rPr lang="en-US" sz="2400" b="1" dirty="0" smtClean="0">
                <a:solidFill>
                  <a:srgbClr val="C00000"/>
                </a:solidFill>
                <a:latin typeface="Times New Roman" panose="02020603050405020304" pitchFamily="18" charset="0"/>
                <a:cs typeface="Times New Roman" panose="02020603050405020304" pitchFamily="18" charset="0"/>
              </a:rPr>
              <a:t> </a:t>
            </a:r>
            <a:endParaRPr lang="en-US" sz="2400" dirty="0">
              <a:solidFill>
                <a:srgbClr val="C0000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260" y="110128"/>
            <a:ext cx="1231571" cy="1046319"/>
          </a:xfrm>
          <a:prstGeom prst="rect">
            <a:avLst/>
          </a:prstGeom>
        </p:spPr>
      </p:pic>
    </p:spTree>
    <p:extLst>
      <p:ext uri="{BB962C8B-B14F-4D97-AF65-F5344CB8AC3E}">
        <p14:creationId xmlns:p14="http://schemas.microsoft.com/office/powerpoint/2010/main" val="3326361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554276" y="2590800"/>
            <a:ext cx="8379566" cy="3657600"/>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685800" y="2679680"/>
            <a:ext cx="8153048" cy="3416320"/>
          </a:xfrm>
          <a:prstGeom prst="rect">
            <a:avLst/>
          </a:prstGeom>
        </p:spPr>
        <p:txBody>
          <a:bodyPr wrap="square">
            <a:spAutoFit/>
          </a:bodyPr>
          <a:lstStyle/>
          <a:p>
            <a:pPr algn="just"/>
            <a:r>
              <a:rPr lang="en-US" sz="2400" dirty="0">
                <a:solidFill>
                  <a:srgbClr val="0000CC"/>
                </a:solidFill>
              </a:rPr>
              <a:t> </a:t>
            </a:r>
            <a:r>
              <a:rPr lang="en-US" sz="2400" dirty="0" smtClean="0">
                <a:solidFill>
                  <a:srgbClr val="0000CC"/>
                </a:solidFill>
              </a:rPr>
              <a:t>     </a:t>
            </a:r>
            <a:r>
              <a:rPr lang="vi-VN" sz="2400" b="1" i="1" dirty="0" smtClean="0">
                <a:solidFill>
                  <a:srgbClr val="0000CC"/>
                </a:solidFill>
                <a:latin typeface="Times New Roman" pitchFamily="18" charset="0"/>
                <a:cs typeface="Times New Roman" pitchFamily="18" charset="0"/>
              </a:rPr>
              <a:t>- </a:t>
            </a:r>
            <a:r>
              <a:rPr lang="vi-VN" sz="2400" b="1" i="1" dirty="0">
                <a:solidFill>
                  <a:srgbClr val="0000CC"/>
                </a:solidFill>
                <a:latin typeface="Times New Roman" pitchFamily="18" charset="0"/>
                <a:cs typeface="Times New Roman" pitchFamily="18" charset="0"/>
              </a:rPr>
              <a:t>Đồ xây dựng</a:t>
            </a:r>
            <a:r>
              <a:rPr lang="vi-VN" sz="2400" b="1" i="1" dirty="0" smtClean="0">
                <a:solidFill>
                  <a:srgbClr val="0000CC"/>
                </a:solidFill>
                <a:latin typeface="Times New Roman" pitchFamily="18" charset="0"/>
                <a:cs typeface="Times New Roman" pitchFamily="18" charset="0"/>
              </a:rPr>
              <a:t>:</a:t>
            </a:r>
            <a:endParaRPr lang="en-US" sz="2400" dirty="0" smtClean="0">
              <a:solidFill>
                <a:srgbClr val="0000CC"/>
              </a:solidFill>
              <a:latin typeface="Times New Roman" pitchFamily="18" charset="0"/>
              <a:cs typeface="Times New Roman" pitchFamily="18" charset="0"/>
            </a:endParaRPr>
          </a:p>
          <a:p>
            <a:pPr algn="just"/>
            <a:r>
              <a:rPr lang="en-US" sz="2400" dirty="0">
                <a:solidFill>
                  <a:srgbClr val="0000CC"/>
                </a:solidFill>
                <a:latin typeface="Times New Roman" pitchFamily="18" charset="0"/>
                <a:cs typeface="Times New Roman" pitchFamily="18" charset="0"/>
              </a:rPr>
              <a:t> </a:t>
            </a:r>
            <a:r>
              <a:rPr lang="en-US" sz="2400" dirty="0" smtClean="0">
                <a:solidFill>
                  <a:srgbClr val="0000CC"/>
                </a:solidFill>
                <a:latin typeface="Times New Roman" pitchFamily="18" charset="0"/>
                <a:cs typeface="Times New Roman" pitchFamily="18" charset="0"/>
              </a:rPr>
              <a:t>      </a:t>
            </a:r>
            <a:r>
              <a:rPr lang="vi-VN" sz="2400" dirty="0" smtClean="0">
                <a:solidFill>
                  <a:srgbClr val="0000CC"/>
                </a:solidFill>
                <a:latin typeface="Times New Roman" pitchFamily="18" charset="0"/>
                <a:cs typeface="Times New Roman" pitchFamily="18" charset="0"/>
              </a:rPr>
              <a:t>Gậy </a:t>
            </a:r>
            <a:r>
              <a:rPr lang="vi-VN" sz="2400" dirty="0">
                <a:solidFill>
                  <a:srgbClr val="0000CC"/>
                </a:solidFill>
                <a:latin typeface="Times New Roman" pitchFamily="18" charset="0"/>
                <a:cs typeface="Times New Roman" pitchFamily="18" charset="0"/>
              </a:rPr>
              <a:t>thủ công, tăm, ống hút, tấm cách nhiệt cách âm, bìa cattong cứng, cây cọ ống, bánh xe, mảnh gỗ nhỏ, ống cuộn gỗ, cốc nhựa, đĩa giấy, đũa và que xiên gỗ, que kem, phao bần, lego.</a:t>
            </a:r>
            <a:endParaRPr lang="en-US" sz="2400" dirty="0">
              <a:solidFill>
                <a:srgbClr val="0000CC"/>
              </a:solidFill>
              <a:latin typeface="Times New Roman" pitchFamily="18" charset="0"/>
              <a:cs typeface="Times New Roman" pitchFamily="18" charset="0"/>
            </a:endParaRPr>
          </a:p>
          <a:p>
            <a:pPr algn="just"/>
            <a:r>
              <a:rPr lang="en-US" sz="2400" b="1" i="1" dirty="0">
                <a:solidFill>
                  <a:srgbClr val="0000CC"/>
                </a:solidFill>
                <a:latin typeface="Times New Roman" pitchFamily="18" charset="0"/>
                <a:cs typeface="Times New Roman" pitchFamily="18" charset="0"/>
              </a:rPr>
              <a:t> </a:t>
            </a:r>
            <a:r>
              <a:rPr lang="en-US" sz="2400" b="1" i="1" dirty="0" smtClean="0">
                <a:solidFill>
                  <a:srgbClr val="0000CC"/>
                </a:solidFill>
                <a:latin typeface="Times New Roman" pitchFamily="18" charset="0"/>
                <a:cs typeface="Times New Roman" pitchFamily="18" charset="0"/>
              </a:rPr>
              <a:t>      </a:t>
            </a:r>
            <a:r>
              <a:rPr lang="vi-VN" sz="2400" b="1" i="1" dirty="0" smtClean="0">
                <a:solidFill>
                  <a:srgbClr val="0000CC"/>
                </a:solidFill>
                <a:latin typeface="Times New Roman" pitchFamily="18" charset="0"/>
                <a:cs typeface="Times New Roman" pitchFamily="18" charset="0"/>
              </a:rPr>
              <a:t>- </a:t>
            </a:r>
            <a:r>
              <a:rPr lang="vi-VN" sz="2400" b="1" i="1" dirty="0">
                <a:solidFill>
                  <a:srgbClr val="0000CC"/>
                </a:solidFill>
                <a:latin typeface="Times New Roman" pitchFamily="18" charset="0"/>
                <a:cs typeface="Times New Roman" pitchFamily="18" charset="0"/>
              </a:rPr>
              <a:t>Đồ dùng để kết nối:</a:t>
            </a:r>
            <a:endParaRPr lang="en-US" sz="2400" dirty="0">
              <a:solidFill>
                <a:srgbClr val="0000CC"/>
              </a:solidFill>
              <a:latin typeface="Times New Roman" pitchFamily="18" charset="0"/>
              <a:cs typeface="Times New Roman" pitchFamily="18" charset="0"/>
            </a:endParaRPr>
          </a:p>
          <a:p>
            <a:pPr algn="just"/>
            <a:r>
              <a:rPr lang="en-US" sz="2400" dirty="0" smtClean="0">
                <a:solidFill>
                  <a:srgbClr val="0000CC"/>
                </a:solidFill>
                <a:latin typeface="Times New Roman" pitchFamily="18" charset="0"/>
                <a:cs typeface="Times New Roman" pitchFamily="18" charset="0"/>
              </a:rPr>
              <a:t>       </a:t>
            </a:r>
            <a:r>
              <a:rPr lang="vi-VN" sz="2400" dirty="0" smtClean="0">
                <a:solidFill>
                  <a:srgbClr val="0000CC"/>
                </a:solidFill>
                <a:latin typeface="Times New Roman" pitchFamily="18" charset="0"/>
                <a:cs typeface="Times New Roman" pitchFamily="18" charset="0"/>
              </a:rPr>
              <a:t>Băng </a:t>
            </a:r>
            <a:r>
              <a:rPr lang="vi-VN" sz="2400" dirty="0">
                <a:solidFill>
                  <a:srgbClr val="0000CC"/>
                </a:solidFill>
                <a:latin typeface="Times New Roman" pitchFamily="18" charset="0"/>
                <a:cs typeface="Times New Roman" pitchFamily="18" charset="0"/>
              </a:rPr>
              <a:t>dính (băng ngăn cách, băng keo dày, băng dính trong, băng dính điện, băng dính giấy), ghim và bấm ghim, hồ dán, hồ khô, đinh không mũi, dây, chỉ, dây bện, dây điện, keo gắn bìa, khóa dán Velcro, kẹp kim loại, kẹp phơi quần áo, dây thun.</a:t>
            </a:r>
            <a:endParaRPr lang="en-US" sz="2400" dirty="0">
              <a:solidFill>
                <a:srgbClr val="0000CC"/>
              </a:solidFill>
              <a:latin typeface="Times New Roman" pitchFamily="18" charset="0"/>
              <a:cs typeface="Times New Roman" pitchFamily="18" charset="0"/>
            </a:endParaRPr>
          </a:p>
        </p:txBody>
      </p:sp>
      <p:sp>
        <p:nvSpPr>
          <p:cNvPr id="8" name="AutoShape 5"/>
          <p:cNvSpPr>
            <a:spLocks noChangeArrowheads="1"/>
          </p:cNvSpPr>
          <p:nvPr/>
        </p:nvSpPr>
        <p:spPr bwMode="auto">
          <a:xfrm>
            <a:off x="746231" y="1780306"/>
            <a:ext cx="3901970" cy="461666"/>
          </a:xfrm>
          <a:prstGeom prst="roundRect">
            <a:avLst>
              <a:gd name="adj" fmla="val 13745"/>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746231" y="1752600"/>
            <a:ext cx="4740169" cy="523220"/>
          </a:xfrm>
          <a:prstGeom prst="rect">
            <a:avLst/>
          </a:prstGeom>
        </p:spPr>
        <p:txBody>
          <a:bodyPr wrap="square">
            <a:spAutoFit/>
          </a:bodyPr>
          <a:lstStyle/>
          <a:p>
            <a:r>
              <a:rPr lang="en-US" sz="2700" b="1" dirty="0" smtClean="0">
                <a:solidFill>
                  <a:srgbClr val="002060"/>
                </a:solidFill>
                <a:latin typeface="Times New Roman" pitchFamily="18" charset="0"/>
                <a:cs typeface="Times New Roman" pitchFamily="18" charset="0"/>
              </a:rPr>
              <a:t>Đ</a:t>
            </a:r>
            <a:r>
              <a:rPr lang="vi-VN" sz="2700" b="1" dirty="0" smtClean="0">
                <a:solidFill>
                  <a:srgbClr val="002060"/>
                </a:solidFill>
                <a:latin typeface="Times New Roman" pitchFamily="18" charset="0"/>
                <a:cs typeface="Times New Roman" pitchFamily="18" charset="0"/>
              </a:rPr>
              <a:t>ồ </a:t>
            </a:r>
            <a:r>
              <a:rPr lang="vi-VN" sz="2700" b="1" dirty="0">
                <a:solidFill>
                  <a:srgbClr val="002060"/>
                </a:solidFill>
                <a:latin typeface="Times New Roman" pitchFamily="18" charset="0"/>
                <a:cs typeface="Times New Roman" pitchFamily="18" charset="0"/>
              </a:rPr>
              <a:t>dùng, nguyên vật </a:t>
            </a:r>
            <a:r>
              <a:rPr lang="vi-VN" sz="2700" b="1" dirty="0" smtClean="0">
                <a:solidFill>
                  <a:srgbClr val="002060"/>
                </a:solidFill>
                <a:latin typeface="Times New Roman" pitchFamily="18" charset="0"/>
                <a:cs typeface="Times New Roman" pitchFamily="18" charset="0"/>
              </a:rPr>
              <a:t>liệu</a:t>
            </a:r>
            <a:r>
              <a:rPr lang="en-US" sz="2700" b="1" dirty="0" smtClean="0">
                <a:solidFill>
                  <a:srgbClr val="002060"/>
                </a:solidFill>
                <a:latin typeface="Times New Roman" pitchFamily="18" charset="0"/>
                <a:cs typeface="Times New Roman" pitchFamily="18" charset="0"/>
              </a:rPr>
              <a:t> </a:t>
            </a:r>
            <a:endParaRPr lang="en-US" sz="2700" dirty="0">
              <a:solidFill>
                <a:srgbClr val="002060"/>
              </a:solidFill>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050" y="143778"/>
            <a:ext cx="1088136" cy="903986"/>
          </a:xfrm>
          <a:prstGeom prst="rect">
            <a:avLst/>
          </a:prstGeom>
        </p:spPr>
      </p:pic>
    </p:spTree>
    <p:extLst>
      <p:ext uri="{BB962C8B-B14F-4D97-AF65-F5344CB8AC3E}">
        <p14:creationId xmlns:p14="http://schemas.microsoft.com/office/powerpoint/2010/main" val="163283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381000" y="2362200"/>
            <a:ext cx="8476642" cy="3728663"/>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609600" y="2388781"/>
            <a:ext cx="8153048" cy="3554819"/>
          </a:xfrm>
          <a:prstGeom prst="rect">
            <a:avLst/>
          </a:prstGeom>
        </p:spPr>
        <p:txBody>
          <a:bodyPr wrap="square">
            <a:spAutoFit/>
          </a:bodyPr>
          <a:lstStyle/>
          <a:p>
            <a:pPr algn="just"/>
            <a:r>
              <a:rPr lang="en-US" sz="2400" dirty="0" smtClean="0"/>
              <a:t>	</a:t>
            </a:r>
            <a:r>
              <a:rPr lang="vi-VN" sz="2500" b="1" i="1" dirty="0">
                <a:solidFill>
                  <a:srgbClr val="0000FF"/>
                </a:solidFill>
                <a:latin typeface="Times New Roman" pitchFamily="18" charset="0"/>
                <a:cs typeface="Times New Roman" pitchFamily="18" charset="0"/>
              </a:rPr>
              <a:t>- Đồ dùng để chạm trổ và đúc khuôn:</a:t>
            </a:r>
            <a:endParaRPr lang="en-US" sz="2500" dirty="0">
              <a:solidFill>
                <a:srgbClr val="0000FF"/>
              </a:solidFill>
              <a:latin typeface="Times New Roman" pitchFamily="18" charset="0"/>
              <a:cs typeface="Times New Roman" pitchFamily="18" charset="0"/>
            </a:endParaRPr>
          </a:p>
          <a:p>
            <a:pPr algn="just"/>
            <a:r>
              <a:rPr lang="vi-VN" sz="2500" dirty="0">
                <a:solidFill>
                  <a:srgbClr val="0000FF"/>
                </a:solidFill>
                <a:latin typeface="Times New Roman" pitchFamily="18" charset="0"/>
                <a:cs typeface="Times New Roman" pitchFamily="18" charset="0"/>
              </a:rPr>
              <a:t>Đất sét, chất dẻo hóa học, đất nặn, mẫu vật</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khuôn</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đúc</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dụng</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cụ</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để</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chạm</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đục</a:t>
            </a:r>
            <a:r>
              <a:rPr lang="en-US" sz="2500" dirty="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đẽo</a:t>
            </a:r>
            <a:r>
              <a:rPr lang="vi-VN" sz="2500" dirty="0">
                <a:solidFill>
                  <a:srgbClr val="0000FF"/>
                </a:solidFill>
                <a:latin typeface="Times New Roman" pitchFamily="18" charset="0"/>
                <a:cs typeface="Times New Roman" pitchFamily="18" charset="0"/>
              </a:rPr>
              <a:t> (ví dụ: trục cán</a:t>
            </a:r>
            <a:r>
              <a:rPr lang="vi-VN" sz="2500" dirty="0" smtClean="0">
                <a:solidFill>
                  <a:srgbClr val="0000FF"/>
                </a:solidFill>
                <a:latin typeface="Times New Roman" pitchFamily="18" charset="0"/>
                <a:cs typeface="Times New Roman" pitchFamily="18" charset="0"/>
              </a:rPr>
              <a:t>,</a:t>
            </a:r>
            <a:r>
              <a:rPr lang="en-US" sz="2500" dirty="0" smtClean="0">
                <a:solidFill>
                  <a:srgbClr val="0000FF"/>
                </a:solidFill>
                <a:latin typeface="Times New Roman" pitchFamily="18" charset="0"/>
                <a:cs typeface="Times New Roman" pitchFamily="18" charset="0"/>
              </a:rPr>
              <a:t> </a:t>
            </a:r>
            <a:r>
              <a:rPr lang="en-US" sz="2500" dirty="0" err="1">
                <a:solidFill>
                  <a:srgbClr val="0000FF"/>
                </a:solidFill>
                <a:latin typeface="Times New Roman" pitchFamily="18" charset="0"/>
                <a:cs typeface="Times New Roman" pitchFamily="18" charset="0"/>
              </a:rPr>
              <a:t>khía</a:t>
            </a:r>
            <a:r>
              <a:rPr lang="en-US" sz="2500" dirty="0">
                <a:solidFill>
                  <a:srgbClr val="0000FF"/>
                </a:solidFill>
                <a:latin typeface="Times New Roman" pitchFamily="18" charset="0"/>
                <a:cs typeface="Times New Roman" pitchFamily="18" charset="0"/>
              </a:rPr>
              <a:t>,.</a:t>
            </a:r>
            <a:r>
              <a:rPr lang="vi-VN" sz="2500" dirty="0">
                <a:solidFill>
                  <a:srgbClr val="0000FF"/>
                </a:solidFill>
                <a:latin typeface="Times New Roman" pitchFamily="18" charset="0"/>
                <a:cs typeface="Times New Roman" pitchFamily="18" charset="0"/>
              </a:rPr>
              <a:t>..)</a:t>
            </a:r>
            <a:endParaRPr lang="en-US" sz="2500" dirty="0">
              <a:solidFill>
                <a:srgbClr val="0000FF"/>
              </a:solidFill>
              <a:latin typeface="Times New Roman" pitchFamily="18" charset="0"/>
              <a:cs typeface="Times New Roman" pitchFamily="18" charset="0"/>
            </a:endParaRPr>
          </a:p>
          <a:p>
            <a:pPr algn="just"/>
            <a:r>
              <a:rPr lang="en-US" sz="2500" b="1" i="1" dirty="0" smtClean="0">
                <a:solidFill>
                  <a:srgbClr val="0000FF"/>
                </a:solidFill>
                <a:latin typeface="Times New Roman" pitchFamily="18" charset="0"/>
                <a:cs typeface="Times New Roman" pitchFamily="18" charset="0"/>
              </a:rPr>
              <a:t>	</a:t>
            </a:r>
            <a:r>
              <a:rPr lang="vi-VN" sz="2500" b="1" i="1" dirty="0" smtClean="0">
                <a:solidFill>
                  <a:srgbClr val="0000FF"/>
                </a:solidFill>
                <a:latin typeface="Times New Roman" pitchFamily="18" charset="0"/>
                <a:cs typeface="Times New Roman" pitchFamily="18" charset="0"/>
              </a:rPr>
              <a:t>- </a:t>
            </a:r>
            <a:r>
              <a:rPr lang="vi-VN" sz="2500" b="1" i="1" dirty="0">
                <a:solidFill>
                  <a:srgbClr val="0000FF"/>
                </a:solidFill>
                <a:latin typeface="Times New Roman" pitchFamily="18" charset="0"/>
                <a:cs typeface="Times New Roman" pitchFamily="18" charset="0"/>
              </a:rPr>
              <a:t>Đồ dùng để trộn và khảo sát hóa học:</a:t>
            </a:r>
            <a:endParaRPr lang="en-US" sz="2500" dirty="0">
              <a:solidFill>
                <a:srgbClr val="0000FF"/>
              </a:solidFill>
              <a:latin typeface="Times New Roman" pitchFamily="18" charset="0"/>
              <a:cs typeface="Times New Roman" pitchFamily="18" charset="0"/>
            </a:endParaRPr>
          </a:p>
          <a:p>
            <a:pPr algn="just"/>
            <a:r>
              <a:rPr lang="vi-VN" sz="2500" dirty="0">
                <a:solidFill>
                  <a:srgbClr val="0000FF"/>
                </a:solidFill>
                <a:latin typeface="Times New Roman" pitchFamily="18" charset="0"/>
                <a:cs typeface="Times New Roman" pitchFamily="18" charset="0"/>
              </a:rPr>
              <a:t>Cốc không vỡ, bát, bình đựng chất lỏng, cốc dùng trong phòng thí nghiệm, ống nghiệm, thìa, lọc cà phê, màu thực phẩm, một số vật liệu nấu ăn (dấm, baking soda, men bia), bóng bay, keo sữa, bột ngô để tạo ra các chất trùng hợp như gak, viên nhựa dẻo, chất lỏng hóa </a:t>
            </a:r>
            <a:r>
              <a:rPr lang="vi-VN" sz="2500" dirty="0" smtClean="0">
                <a:solidFill>
                  <a:srgbClr val="0000FF"/>
                </a:solidFill>
                <a:latin typeface="Times New Roman" pitchFamily="18" charset="0"/>
                <a:cs typeface="Times New Roman" pitchFamily="18" charset="0"/>
              </a:rPr>
              <a:t>rắn</a:t>
            </a:r>
            <a:r>
              <a:rPr lang="en-US" sz="2500" dirty="0" smtClean="0">
                <a:solidFill>
                  <a:srgbClr val="0000FF"/>
                </a:solidFill>
                <a:latin typeface="Times New Roman" pitchFamily="18" charset="0"/>
                <a:cs typeface="Times New Roman" pitchFamily="18" charset="0"/>
              </a:rPr>
              <a:t>…</a:t>
            </a:r>
            <a:endParaRPr lang="en-US" sz="2500" dirty="0">
              <a:solidFill>
                <a:srgbClr val="0000FF"/>
              </a:solidFill>
              <a:latin typeface="Times New Roman" pitchFamily="18" charset="0"/>
              <a:cs typeface="Times New Roman" pitchFamily="18" charset="0"/>
            </a:endParaRPr>
          </a:p>
        </p:txBody>
      </p:sp>
      <p:sp>
        <p:nvSpPr>
          <p:cNvPr id="8" name="AutoShape 5"/>
          <p:cNvSpPr>
            <a:spLocks noChangeArrowheads="1"/>
          </p:cNvSpPr>
          <p:nvPr/>
        </p:nvSpPr>
        <p:spPr bwMode="auto">
          <a:xfrm>
            <a:off x="1475280" y="1524000"/>
            <a:ext cx="3782520" cy="492443"/>
          </a:xfrm>
          <a:prstGeom prst="roundRect">
            <a:avLst>
              <a:gd name="adj" fmla="val 13745"/>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1508231" y="1524000"/>
            <a:ext cx="4740169" cy="492443"/>
          </a:xfrm>
          <a:prstGeom prst="rect">
            <a:avLst/>
          </a:prstGeom>
        </p:spPr>
        <p:txBody>
          <a:bodyPr wrap="square">
            <a:spAutoFit/>
          </a:bodyPr>
          <a:lstStyle/>
          <a:p>
            <a:r>
              <a:rPr lang="en-US" sz="2600" b="1" dirty="0" smtClean="0">
                <a:solidFill>
                  <a:srgbClr val="7030A0"/>
                </a:solidFill>
                <a:latin typeface="Times New Roman" pitchFamily="18" charset="0"/>
                <a:cs typeface="Times New Roman" pitchFamily="18" charset="0"/>
              </a:rPr>
              <a:t>Đ</a:t>
            </a:r>
            <a:r>
              <a:rPr lang="vi-VN" sz="2600" b="1" dirty="0" smtClean="0">
                <a:solidFill>
                  <a:srgbClr val="7030A0"/>
                </a:solidFill>
                <a:latin typeface="Times New Roman" pitchFamily="18" charset="0"/>
                <a:cs typeface="Times New Roman" pitchFamily="18" charset="0"/>
              </a:rPr>
              <a:t>ồ </a:t>
            </a:r>
            <a:r>
              <a:rPr lang="vi-VN" sz="2600" b="1" dirty="0">
                <a:solidFill>
                  <a:srgbClr val="7030A0"/>
                </a:solidFill>
                <a:latin typeface="Times New Roman" pitchFamily="18" charset="0"/>
                <a:cs typeface="Times New Roman" pitchFamily="18" charset="0"/>
              </a:rPr>
              <a:t>dùng, nguyên vật </a:t>
            </a:r>
            <a:r>
              <a:rPr lang="vi-VN" sz="2600" b="1" dirty="0" smtClean="0">
                <a:solidFill>
                  <a:srgbClr val="7030A0"/>
                </a:solidFill>
                <a:latin typeface="Times New Roman" pitchFamily="18" charset="0"/>
                <a:cs typeface="Times New Roman" pitchFamily="18" charset="0"/>
              </a:rPr>
              <a:t>liệu</a:t>
            </a:r>
            <a:endParaRPr lang="en-US" sz="2600" dirty="0">
              <a:solidFill>
                <a:srgbClr val="7030A0"/>
              </a:solidFill>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5462" y="182502"/>
            <a:ext cx="1240536" cy="1093273"/>
          </a:xfrm>
          <a:prstGeom prst="rect">
            <a:avLst/>
          </a:prstGeom>
        </p:spPr>
      </p:pic>
    </p:spTree>
    <p:extLst>
      <p:ext uri="{BB962C8B-B14F-4D97-AF65-F5344CB8AC3E}">
        <p14:creationId xmlns:p14="http://schemas.microsoft.com/office/powerpoint/2010/main" val="340186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457200" y="2514601"/>
            <a:ext cx="8476642" cy="3276599"/>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457200" y="2667000"/>
            <a:ext cx="8610600" cy="3693319"/>
          </a:xfrm>
          <a:prstGeom prst="rect">
            <a:avLst/>
          </a:prstGeom>
        </p:spPr>
        <p:txBody>
          <a:bodyPr wrap="square">
            <a:spAutoFit/>
          </a:bodyPr>
          <a:lstStyle/>
          <a:p>
            <a:r>
              <a:rPr lang="vi-VN" sz="3000" b="1" i="1" dirty="0" smtClean="0">
                <a:solidFill>
                  <a:srgbClr val="0000FF"/>
                </a:solidFill>
                <a:latin typeface="Times New Roman" pitchFamily="18" charset="0"/>
                <a:cs typeface="Times New Roman" pitchFamily="18" charset="0"/>
              </a:rPr>
              <a:t>- </a:t>
            </a:r>
            <a:r>
              <a:rPr lang="vi-VN" sz="3000" b="1" i="1" dirty="0">
                <a:solidFill>
                  <a:srgbClr val="0000FF"/>
                </a:solidFill>
                <a:latin typeface="Times New Roman" pitchFamily="18" charset="0"/>
                <a:cs typeface="Times New Roman" pitchFamily="18" charset="0"/>
              </a:rPr>
              <a:t>Đồ dùng để trang trí:</a:t>
            </a:r>
            <a:endParaRPr lang="en-US" sz="3000" dirty="0">
              <a:solidFill>
                <a:srgbClr val="0000FF"/>
              </a:solidFill>
              <a:latin typeface="Times New Roman" pitchFamily="18" charset="0"/>
              <a:cs typeface="Times New Roman" pitchFamily="18" charset="0"/>
            </a:endParaRPr>
          </a:p>
          <a:p>
            <a:r>
              <a:rPr lang="vi-VN" sz="3000" dirty="0">
                <a:solidFill>
                  <a:srgbClr val="0000FF"/>
                </a:solidFill>
                <a:latin typeface="Times New Roman" pitchFamily="18" charset="0"/>
                <a:cs typeface="Times New Roman" pitchFamily="18" charset="0"/>
              </a:rPr>
              <a:t>Quả cầu len, lông vũ, mắt giả, hình dán, bột nhũ, bọt biển, vòng hạt, kẽm xù, kim sa, giấy màu, giấy </a:t>
            </a:r>
            <a:r>
              <a:rPr lang="en-US" sz="3000" dirty="0" err="1" smtClean="0">
                <a:solidFill>
                  <a:srgbClr val="0000FF"/>
                </a:solidFill>
                <a:latin typeface="Times New Roman" pitchFamily="18" charset="0"/>
                <a:cs typeface="Times New Roman" pitchFamily="18" charset="0"/>
              </a:rPr>
              <a:t>nhăn</a:t>
            </a:r>
            <a:r>
              <a:rPr lang="en-US" sz="3000" dirty="0" smtClean="0">
                <a:solidFill>
                  <a:srgbClr val="0000FF"/>
                </a:solidFill>
                <a:latin typeface="Times New Roman" pitchFamily="18" charset="0"/>
                <a:cs typeface="Times New Roman" pitchFamily="18" charset="0"/>
              </a:rPr>
              <a:t>...</a:t>
            </a:r>
            <a:endParaRPr lang="en-US" sz="3000" dirty="0">
              <a:solidFill>
                <a:srgbClr val="0000FF"/>
              </a:solidFill>
              <a:latin typeface="Times New Roman" pitchFamily="18" charset="0"/>
              <a:cs typeface="Times New Roman" pitchFamily="18" charset="0"/>
            </a:endParaRPr>
          </a:p>
          <a:p>
            <a:r>
              <a:rPr lang="vi-VN" sz="3000" b="1" i="1" dirty="0" smtClean="0">
                <a:solidFill>
                  <a:srgbClr val="0000FF"/>
                </a:solidFill>
                <a:latin typeface="Times New Roman" pitchFamily="18" charset="0"/>
                <a:cs typeface="Times New Roman" pitchFamily="18" charset="0"/>
              </a:rPr>
              <a:t>- </a:t>
            </a:r>
            <a:r>
              <a:rPr lang="vi-VN" sz="3000" b="1" i="1" dirty="0">
                <a:solidFill>
                  <a:srgbClr val="0000FF"/>
                </a:solidFill>
                <a:latin typeface="Times New Roman" pitchFamily="18" charset="0"/>
                <a:cs typeface="Times New Roman" pitchFamily="18" charset="0"/>
              </a:rPr>
              <a:t>Đồ dùng với vải và các sản phẩm dệt may:</a:t>
            </a:r>
            <a:endParaRPr lang="en-US" sz="3000" dirty="0">
              <a:solidFill>
                <a:srgbClr val="0000FF"/>
              </a:solidFill>
              <a:latin typeface="Times New Roman" pitchFamily="18" charset="0"/>
              <a:cs typeface="Times New Roman" pitchFamily="18" charset="0"/>
            </a:endParaRPr>
          </a:p>
          <a:p>
            <a:r>
              <a:rPr lang="vi-VN" sz="3000" dirty="0">
                <a:solidFill>
                  <a:srgbClr val="0000FF"/>
                </a:solidFill>
                <a:latin typeface="Times New Roman" pitchFamily="18" charset="0"/>
                <a:cs typeface="Times New Roman" pitchFamily="18" charset="0"/>
              </a:rPr>
              <a:t>Chỉ dây, chỉ màu, kim mạng, vải bạt, khung cửi, máy dệt, cúc, chỉ thêu, vải nỉ, máy khâu</a:t>
            </a:r>
            <a:r>
              <a:rPr lang="vi-VN" sz="3000" dirty="0" smtClean="0">
                <a:solidFill>
                  <a:srgbClr val="0000FF"/>
                </a:solidFill>
                <a:latin typeface="Times New Roman" pitchFamily="18" charset="0"/>
                <a:cs typeface="Times New Roman" pitchFamily="18" charset="0"/>
              </a:rPr>
              <a:t>.</a:t>
            </a:r>
            <a:endParaRPr lang="en-US" sz="3000" dirty="0" smtClean="0">
              <a:solidFill>
                <a:srgbClr val="0000FF"/>
              </a:solidFill>
              <a:latin typeface="Times New Roman" pitchFamily="18" charset="0"/>
              <a:cs typeface="Times New Roman" pitchFamily="18" charset="0"/>
            </a:endParaRPr>
          </a:p>
          <a:p>
            <a:endParaRPr lang="en-US" sz="3000" dirty="0">
              <a:solidFill>
                <a:srgbClr val="0000FF"/>
              </a:solidFill>
              <a:latin typeface="Times New Roman" pitchFamily="18" charset="0"/>
              <a:cs typeface="Times New Roman" pitchFamily="18" charset="0"/>
            </a:endParaRPr>
          </a:p>
          <a:p>
            <a:r>
              <a:rPr lang="en-US" sz="2400" b="1" i="1" dirty="0" smtClean="0"/>
              <a:t>	</a:t>
            </a:r>
            <a:endParaRPr lang="en-US" sz="2400" dirty="0"/>
          </a:p>
        </p:txBody>
      </p:sp>
      <p:sp>
        <p:nvSpPr>
          <p:cNvPr id="8" name="AutoShape 5"/>
          <p:cNvSpPr>
            <a:spLocks noChangeArrowheads="1"/>
          </p:cNvSpPr>
          <p:nvPr/>
        </p:nvSpPr>
        <p:spPr bwMode="auto">
          <a:xfrm>
            <a:off x="685800" y="1676400"/>
            <a:ext cx="3886200" cy="569636"/>
          </a:xfrm>
          <a:prstGeom prst="roundRect">
            <a:avLst>
              <a:gd name="adj" fmla="val 13745"/>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746231" y="1717357"/>
            <a:ext cx="4740169" cy="492443"/>
          </a:xfrm>
          <a:prstGeom prst="rect">
            <a:avLst/>
          </a:prstGeom>
        </p:spPr>
        <p:txBody>
          <a:bodyPr wrap="square">
            <a:spAutoFit/>
          </a:bodyPr>
          <a:lstStyle/>
          <a:p>
            <a:r>
              <a:rPr lang="en-US" sz="2600" b="1" dirty="0" smtClean="0">
                <a:solidFill>
                  <a:srgbClr val="C00000"/>
                </a:solidFill>
                <a:latin typeface="Times New Roman" pitchFamily="18" charset="0"/>
                <a:cs typeface="Times New Roman" pitchFamily="18" charset="0"/>
              </a:rPr>
              <a:t>Đ</a:t>
            </a:r>
            <a:r>
              <a:rPr lang="vi-VN" sz="2600" b="1" dirty="0" smtClean="0">
                <a:solidFill>
                  <a:srgbClr val="C00000"/>
                </a:solidFill>
                <a:latin typeface="Times New Roman" pitchFamily="18" charset="0"/>
                <a:cs typeface="Times New Roman" pitchFamily="18" charset="0"/>
              </a:rPr>
              <a:t>ồ </a:t>
            </a:r>
            <a:r>
              <a:rPr lang="vi-VN" sz="2600" b="1" dirty="0">
                <a:solidFill>
                  <a:srgbClr val="C00000"/>
                </a:solidFill>
                <a:latin typeface="Times New Roman" pitchFamily="18" charset="0"/>
                <a:cs typeface="Times New Roman" pitchFamily="18" charset="0"/>
              </a:rPr>
              <a:t>dùng, nguyên vật </a:t>
            </a:r>
            <a:r>
              <a:rPr lang="vi-VN" sz="2600" b="1" dirty="0" smtClean="0">
                <a:solidFill>
                  <a:srgbClr val="C00000"/>
                </a:solidFill>
                <a:latin typeface="Times New Roman" pitchFamily="18" charset="0"/>
                <a:cs typeface="Times New Roman" pitchFamily="18" charset="0"/>
              </a:rPr>
              <a:t>liệu</a:t>
            </a:r>
            <a:endParaRPr lang="en-US" sz="2600" dirty="0">
              <a:solidFill>
                <a:srgbClr val="C00000"/>
              </a:solidFill>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2015" y="175721"/>
            <a:ext cx="1011936" cy="823817"/>
          </a:xfrm>
          <a:prstGeom prst="rect">
            <a:avLst/>
          </a:prstGeom>
        </p:spPr>
      </p:pic>
    </p:spTree>
    <p:extLst>
      <p:ext uri="{BB962C8B-B14F-4D97-AF65-F5344CB8AC3E}">
        <p14:creationId xmlns:p14="http://schemas.microsoft.com/office/powerpoint/2010/main" val="399297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362200"/>
            <a:ext cx="8693818" cy="3733800"/>
          </a:xfrm>
          <a:prstGeom prst="roundRect">
            <a:avLst>
              <a:gd name="adj" fmla="val 13745"/>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271511" y="2362200"/>
            <a:ext cx="8643889" cy="4047262"/>
          </a:xfrm>
          <a:prstGeom prst="rect">
            <a:avLst/>
          </a:prstGeom>
        </p:spPr>
        <p:txBody>
          <a:bodyPr wrap="square">
            <a:spAutoFit/>
          </a:bodyPr>
          <a:lstStyle/>
          <a:p>
            <a:r>
              <a:rPr lang="en-US" sz="2400" dirty="0" smtClean="0"/>
              <a:t>	</a:t>
            </a:r>
            <a:r>
              <a:rPr lang="vi-VN" sz="2600" b="1" i="1" dirty="0">
                <a:solidFill>
                  <a:srgbClr val="0000CC"/>
                </a:solidFill>
                <a:latin typeface="Times New Roman" pitchFamily="18" charset="0"/>
                <a:cs typeface="Times New Roman" pitchFamily="18" charset="0"/>
              </a:rPr>
              <a:t>- Đồ dùng để viết hoặc vẽ:</a:t>
            </a:r>
            <a:endParaRPr lang="en-US" sz="2600" dirty="0">
              <a:solidFill>
                <a:srgbClr val="0000CC"/>
              </a:solidFill>
              <a:latin typeface="Times New Roman" pitchFamily="18" charset="0"/>
              <a:cs typeface="Times New Roman" pitchFamily="18" charset="0"/>
            </a:endParaRPr>
          </a:p>
          <a:p>
            <a:r>
              <a:rPr lang="vi-VN" sz="2600" dirty="0">
                <a:solidFill>
                  <a:srgbClr val="0000CC"/>
                </a:solidFill>
                <a:latin typeface="Times New Roman" pitchFamily="18" charset="0"/>
                <a:cs typeface="Times New Roman" pitchFamily="18" charset="0"/>
              </a:rPr>
              <a:t>Bút chì, bút sáp màu, bút dạ, bút chì màu, bút viết, bảng mica cá nhân, giấy trắng, màu nước</a:t>
            </a:r>
            <a:endParaRPr lang="en-US" sz="2600" dirty="0">
              <a:solidFill>
                <a:srgbClr val="0000CC"/>
              </a:solidFill>
              <a:latin typeface="Times New Roman" pitchFamily="18" charset="0"/>
              <a:cs typeface="Times New Roman" pitchFamily="18" charset="0"/>
            </a:endParaRPr>
          </a:p>
          <a:p>
            <a:r>
              <a:rPr lang="en-US" sz="2600" b="1" i="1" dirty="0" smtClean="0">
                <a:solidFill>
                  <a:srgbClr val="0000CC"/>
                </a:solidFill>
                <a:latin typeface="Times New Roman" pitchFamily="18" charset="0"/>
                <a:cs typeface="Times New Roman" pitchFamily="18" charset="0"/>
              </a:rPr>
              <a:t>	- </a:t>
            </a:r>
            <a:r>
              <a:rPr lang="vi-VN" sz="2600" b="1" i="1" dirty="0">
                <a:solidFill>
                  <a:srgbClr val="0000CC"/>
                </a:solidFill>
                <a:latin typeface="Times New Roman" pitchFamily="18" charset="0"/>
                <a:cs typeface="Times New Roman" pitchFamily="18" charset="0"/>
              </a:rPr>
              <a:t>Đồ điện tử</a:t>
            </a:r>
            <a:r>
              <a:rPr lang="en-US" sz="2600" b="1" i="1" dirty="0">
                <a:solidFill>
                  <a:srgbClr val="0000CC"/>
                </a:solidFill>
                <a:latin typeface="Times New Roman" pitchFamily="18" charset="0"/>
                <a:cs typeface="Times New Roman" pitchFamily="18" charset="0"/>
              </a:rPr>
              <a:t>:</a:t>
            </a:r>
            <a:r>
              <a:rPr lang="vi-VN" sz="2600" dirty="0">
                <a:solidFill>
                  <a:srgbClr val="0000CC"/>
                </a:solidFill>
                <a:latin typeface="Times New Roman" pitchFamily="18" charset="0"/>
                <a:cs typeface="Times New Roman" pitchFamily="18" charset="0"/>
              </a:rPr>
              <a:t> Pin, hộp đựng pin, động cơ mini, bóng đèn pin, đi-ốt phát quang, đồ lắp vi mạch điện tử, nút công tắc, kèn chuông</a:t>
            </a:r>
            <a:endParaRPr lang="en-US" sz="2600" dirty="0">
              <a:solidFill>
                <a:srgbClr val="0000CC"/>
              </a:solidFill>
              <a:latin typeface="Times New Roman" pitchFamily="18" charset="0"/>
              <a:cs typeface="Times New Roman" pitchFamily="18" charset="0"/>
            </a:endParaRPr>
          </a:p>
          <a:p>
            <a:r>
              <a:rPr lang="en-US" sz="2600" b="1" i="1" dirty="0">
                <a:solidFill>
                  <a:srgbClr val="0000CC"/>
                </a:solidFill>
                <a:latin typeface="Times New Roman" pitchFamily="18" charset="0"/>
                <a:cs typeface="Times New Roman" pitchFamily="18" charset="0"/>
              </a:rPr>
              <a:t> </a:t>
            </a:r>
            <a:r>
              <a:rPr lang="en-US" sz="2600" b="1" i="1" dirty="0" smtClean="0">
                <a:solidFill>
                  <a:srgbClr val="0000CC"/>
                </a:solidFill>
                <a:latin typeface="Times New Roman" pitchFamily="18" charset="0"/>
                <a:cs typeface="Times New Roman" pitchFamily="18" charset="0"/>
              </a:rPr>
              <a:t>	- </a:t>
            </a:r>
            <a:r>
              <a:rPr lang="vi-VN" sz="2600" b="1" i="1" dirty="0">
                <a:solidFill>
                  <a:srgbClr val="0000CC"/>
                </a:solidFill>
                <a:latin typeface="Times New Roman" pitchFamily="18" charset="0"/>
                <a:cs typeface="Times New Roman" pitchFamily="18" charset="0"/>
              </a:rPr>
              <a:t>Đồ cố định:</a:t>
            </a:r>
            <a:r>
              <a:rPr lang="vi-VN" sz="2600" dirty="0">
                <a:solidFill>
                  <a:srgbClr val="0000CC"/>
                </a:solidFill>
                <a:latin typeface="Times New Roman" pitchFamily="18" charset="0"/>
                <a:cs typeface="Times New Roman" pitchFamily="18" charset="0"/>
              </a:rPr>
              <a:t> Bàn ghế, máy tính hoặc vô tuyến, giá, kệ, máy in, máy chiếu, giá, kệ để đồ dùng (có một ngăn đóng có khoá để giáo viên để những đồ dùng nhọn hoặc dễ vỡ…)</a:t>
            </a:r>
            <a:endParaRPr lang="en-US" sz="2600" dirty="0">
              <a:solidFill>
                <a:srgbClr val="0000CC"/>
              </a:solidFill>
              <a:latin typeface="Times New Roman" pitchFamily="18" charset="0"/>
              <a:cs typeface="Times New Roman" pitchFamily="18" charset="0"/>
            </a:endParaRPr>
          </a:p>
          <a:p>
            <a:r>
              <a:rPr lang="en-US" sz="2300" b="1" i="1" dirty="0" smtClean="0"/>
              <a:t>	</a:t>
            </a:r>
            <a:endParaRPr lang="en-US" sz="2300" dirty="0"/>
          </a:p>
        </p:txBody>
      </p:sp>
      <p:sp>
        <p:nvSpPr>
          <p:cNvPr id="12" name="AutoShape 5"/>
          <p:cNvSpPr>
            <a:spLocks noChangeArrowheads="1"/>
          </p:cNvSpPr>
          <p:nvPr/>
        </p:nvSpPr>
        <p:spPr bwMode="auto">
          <a:xfrm>
            <a:off x="990600" y="1600200"/>
            <a:ext cx="3886200" cy="569636"/>
          </a:xfrm>
          <a:prstGeom prst="roundRect">
            <a:avLst>
              <a:gd name="adj" fmla="val 13745"/>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en-US" kern="0">
              <a:solidFill>
                <a:srgbClr val="000000"/>
              </a:solidFill>
            </a:endParaRPr>
          </a:p>
        </p:txBody>
      </p:sp>
      <p:sp>
        <p:nvSpPr>
          <p:cNvPr id="13" name="Rectangle 12"/>
          <p:cNvSpPr/>
          <p:nvPr/>
        </p:nvSpPr>
        <p:spPr>
          <a:xfrm>
            <a:off x="1051031" y="1600200"/>
            <a:ext cx="4740169" cy="492443"/>
          </a:xfrm>
          <a:prstGeom prst="rect">
            <a:avLst/>
          </a:prstGeom>
        </p:spPr>
        <p:txBody>
          <a:bodyPr wrap="square">
            <a:spAutoFit/>
          </a:bodyPr>
          <a:lstStyle/>
          <a:p>
            <a:r>
              <a:rPr lang="en-US" sz="2600" b="1" dirty="0" smtClean="0">
                <a:solidFill>
                  <a:srgbClr val="C00000"/>
                </a:solidFill>
                <a:latin typeface="Times New Roman" pitchFamily="18" charset="0"/>
                <a:cs typeface="Times New Roman" pitchFamily="18" charset="0"/>
              </a:rPr>
              <a:t>Đ</a:t>
            </a:r>
            <a:r>
              <a:rPr lang="vi-VN" sz="2600" b="1" dirty="0" smtClean="0">
                <a:solidFill>
                  <a:srgbClr val="C00000"/>
                </a:solidFill>
                <a:latin typeface="Times New Roman" pitchFamily="18" charset="0"/>
                <a:cs typeface="Times New Roman" pitchFamily="18" charset="0"/>
              </a:rPr>
              <a:t>ồ </a:t>
            </a:r>
            <a:r>
              <a:rPr lang="vi-VN" sz="2600" b="1" dirty="0">
                <a:solidFill>
                  <a:srgbClr val="C00000"/>
                </a:solidFill>
                <a:latin typeface="Times New Roman" pitchFamily="18" charset="0"/>
                <a:cs typeface="Times New Roman" pitchFamily="18" charset="0"/>
              </a:rPr>
              <a:t>dùng, nguyên vật </a:t>
            </a:r>
            <a:r>
              <a:rPr lang="vi-VN" sz="2600" b="1" dirty="0" smtClean="0">
                <a:solidFill>
                  <a:srgbClr val="C00000"/>
                </a:solidFill>
                <a:latin typeface="Times New Roman" pitchFamily="18" charset="0"/>
                <a:cs typeface="Times New Roman" pitchFamily="18" charset="0"/>
              </a:rPr>
              <a:t>liệu</a:t>
            </a:r>
            <a:endParaRPr lang="en-US" sz="2600" dirty="0">
              <a:solidFill>
                <a:srgbClr val="C00000"/>
              </a:solidFill>
              <a:latin typeface="Times New Roman" pitchFamily="18" charset="0"/>
              <a:cs typeface="Times New Roman"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909" y="184176"/>
            <a:ext cx="1011936" cy="1003274"/>
          </a:xfrm>
          <a:prstGeom prst="rect">
            <a:avLst/>
          </a:prstGeom>
        </p:spPr>
      </p:pic>
    </p:spTree>
    <p:extLst>
      <p:ext uri="{BB962C8B-B14F-4D97-AF65-F5344CB8AC3E}">
        <p14:creationId xmlns:p14="http://schemas.microsoft.com/office/powerpoint/2010/main" val="260618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205462" y="2514600"/>
            <a:ext cx="8693817" cy="3352800"/>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255390" y="2667000"/>
            <a:ext cx="8643889" cy="3000821"/>
          </a:xfrm>
          <a:prstGeom prst="rect">
            <a:avLst/>
          </a:prstGeom>
        </p:spPr>
        <p:txBody>
          <a:bodyPr wrap="square">
            <a:spAutoFit/>
          </a:bodyPr>
          <a:lstStyle/>
          <a:p>
            <a:pPr algn="just"/>
            <a:r>
              <a:rPr lang="en-US" sz="2400" dirty="0">
                <a:solidFill>
                  <a:srgbClr val="0000CC"/>
                </a:solidFill>
              </a:rPr>
              <a:t> </a:t>
            </a:r>
            <a:r>
              <a:rPr lang="en-US" sz="2400" dirty="0" smtClean="0">
                <a:solidFill>
                  <a:srgbClr val="0000CC"/>
                </a:solidFill>
              </a:rPr>
              <a:t>      </a:t>
            </a:r>
            <a:r>
              <a:rPr lang="en-US" sz="2700" b="1" i="1" dirty="0" smtClean="0">
                <a:solidFill>
                  <a:srgbClr val="0000CC"/>
                </a:solidFill>
                <a:latin typeface="Times New Roman" pitchFamily="18" charset="0"/>
                <a:cs typeface="Times New Roman" pitchFamily="18" charset="0"/>
              </a:rPr>
              <a:t>- </a:t>
            </a:r>
            <a:r>
              <a:rPr lang="vi-VN" sz="2700" b="1" i="1" dirty="0">
                <a:solidFill>
                  <a:srgbClr val="0000CC"/>
                </a:solidFill>
                <a:latin typeface="Times New Roman" pitchFamily="18" charset="0"/>
                <a:cs typeface="Times New Roman" pitchFamily="18" charset="0"/>
              </a:rPr>
              <a:t>Đồ phế liệu:</a:t>
            </a:r>
            <a:r>
              <a:rPr lang="vi-VN" sz="2700" b="1" dirty="0">
                <a:solidFill>
                  <a:srgbClr val="0000CC"/>
                </a:solidFill>
                <a:latin typeface="Times New Roman" pitchFamily="18" charset="0"/>
                <a:cs typeface="Times New Roman" pitchFamily="18" charset="0"/>
              </a:rPr>
              <a:t> </a:t>
            </a:r>
            <a:r>
              <a:rPr lang="vi-VN" sz="2700" dirty="0">
                <a:solidFill>
                  <a:srgbClr val="0000CC"/>
                </a:solidFill>
                <a:latin typeface="Times New Roman" pitchFamily="18" charset="0"/>
                <a:cs typeface="Times New Roman" pitchFamily="18" charset="0"/>
              </a:rPr>
              <a:t>các loại vỏ hộp bánh, kẹo, lõi giấy, vỏ hộp sữa các loại, giấy nilong, đồ dùng sinh hoạt hỏng, đồ điện tử hỏng, đồ chơi hỏng… </a:t>
            </a:r>
            <a:endParaRPr lang="en-US" sz="2700" dirty="0">
              <a:solidFill>
                <a:srgbClr val="0000CC"/>
              </a:solidFill>
              <a:latin typeface="Times New Roman" pitchFamily="18" charset="0"/>
              <a:cs typeface="Times New Roman" pitchFamily="18" charset="0"/>
            </a:endParaRPr>
          </a:p>
          <a:p>
            <a:pPr algn="just"/>
            <a:r>
              <a:rPr lang="en-US" sz="2700" b="1" i="1" dirty="0" smtClean="0">
                <a:solidFill>
                  <a:srgbClr val="0000CC"/>
                </a:solidFill>
                <a:latin typeface="Times New Roman" pitchFamily="18" charset="0"/>
                <a:cs typeface="Times New Roman" pitchFamily="18" charset="0"/>
              </a:rPr>
              <a:t>       - </a:t>
            </a:r>
            <a:r>
              <a:rPr lang="vi-VN" sz="2700" b="1" i="1" dirty="0">
                <a:solidFill>
                  <a:srgbClr val="0000CC"/>
                </a:solidFill>
                <a:latin typeface="Times New Roman" pitchFamily="18" charset="0"/>
                <a:cs typeface="Times New Roman" pitchFamily="18" charset="0"/>
              </a:rPr>
              <a:t>Nguyên vật liệu thiên nhiên</a:t>
            </a:r>
            <a:r>
              <a:rPr lang="vi-VN" sz="2700" b="1" dirty="0">
                <a:solidFill>
                  <a:srgbClr val="0000CC"/>
                </a:solidFill>
                <a:latin typeface="Times New Roman" pitchFamily="18" charset="0"/>
                <a:cs typeface="Times New Roman" pitchFamily="18" charset="0"/>
              </a:rPr>
              <a:t>:</a:t>
            </a:r>
            <a:r>
              <a:rPr lang="vi-VN" sz="2700" dirty="0">
                <a:solidFill>
                  <a:srgbClr val="0000CC"/>
                </a:solidFill>
                <a:latin typeface="Times New Roman" pitchFamily="18" charset="0"/>
                <a:cs typeface="Times New Roman" pitchFamily="18" charset="0"/>
              </a:rPr>
              <a:t> </a:t>
            </a:r>
            <a:r>
              <a:rPr lang="en-US" sz="2700" dirty="0" smtClean="0">
                <a:solidFill>
                  <a:srgbClr val="0000CC"/>
                </a:solidFill>
                <a:latin typeface="Times New Roman" pitchFamily="18" charset="0"/>
                <a:cs typeface="Times New Roman" pitchFamily="18" charset="0"/>
              </a:rPr>
              <a:t>v</a:t>
            </a:r>
            <a:r>
              <a:rPr lang="vi-VN" sz="2700" dirty="0" smtClean="0">
                <a:solidFill>
                  <a:srgbClr val="0000CC"/>
                </a:solidFill>
                <a:latin typeface="Times New Roman" pitchFamily="18" charset="0"/>
                <a:cs typeface="Times New Roman" pitchFamily="18" charset="0"/>
              </a:rPr>
              <a:t>ỏ </a:t>
            </a:r>
            <a:r>
              <a:rPr lang="vi-VN" sz="2700" dirty="0">
                <a:solidFill>
                  <a:srgbClr val="0000CC"/>
                </a:solidFill>
                <a:latin typeface="Times New Roman" pitchFamily="18" charset="0"/>
                <a:cs typeface="Times New Roman" pitchFamily="18" charset="0"/>
              </a:rPr>
              <a:t>ốc, vỏ sò, các loại lá cây, hoa, quả, </a:t>
            </a:r>
            <a:r>
              <a:rPr lang="vi-VN" sz="2700" dirty="0" smtClean="0">
                <a:solidFill>
                  <a:srgbClr val="0000CC"/>
                </a:solidFill>
                <a:latin typeface="Times New Roman" pitchFamily="18" charset="0"/>
                <a:cs typeface="Times New Roman" pitchFamily="18" charset="0"/>
              </a:rPr>
              <a:t>hạt</a:t>
            </a:r>
            <a:r>
              <a:rPr lang="en-US" sz="2700" dirty="0" smtClean="0">
                <a:solidFill>
                  <a:srgbClr val="0000CC"/>
                </a:solidFill>
                <a:latin typeface="Times New Roman" pitchFamily="18" charset="0"/>
                <a:cs typeface="Times New Roman" pitchFamily="18" charset="0"/>
              </a:rPr>
              <a:t>, </a:t>
            </a:r>
            <a:r>
              <a:rPr lang="en-US" sz="2700" dirty="0" err="1" smtClean="0">
                <a:solidFill>
                  <a:srgbClr val="0000CC"/>
                </a:solidFill>
                <a:latin typeface="Times New Roman" pitchFamily="18" charset="0"/>
                <a:cs typeface="Times New Roman" pitchFamily="18" charset="0"/>
              </a:rPr>
              <a:t>cành</a:t>
            </a:r>
            <a:r>
              <a:rPr lang="en-US" sz="2700" dirty="0" smtClean="0">
                <a:solidFill>
                  <a:srgbClr val="0000CC"/>
                </a:solidFill>
                <a:latin typeface="Times New Roman" pitchFamily="18" charset="0"/>
                <a:cs typeface="Times New Roman" pitchFamily="18" charset="0"/>
              </a:rPr>
              <a:t> </a:t>
            </a:r>
            <a:r>
              <a:rPr lang="en-US" sz="2700" dirty="0" err="1" smtClean="0">
                <a:solidFill>
                  <a:srgbClr val="0000CC"/>
                </a:solidFill>
                <a:latin typeface="Times New Roman" pitchFamily="18" charset="0"/>
                <a:cs typeface="Times New Roman" pitchFamily="18" charset="0"/>
              </a:rPr>
              <a:t>khô</a:t>
            </a:r>
            <a:r>
              <a:rPr lang="vi-VN" sz="2700" dirty="0" smtClean="0">
                <a:solidFill>
                  <a:srgbClr val="0000CC"/>
                </a:solidFill>
                <a:latin typeface="Times New Roman" pitchFamily="18" charset="0"/>
                <a:cs typeface="Times New Roman" pitchFamily="18" charset="0"/>
              </a:rPr>
              <a:t>…</a:t>
            </a:r>
            <a:endParaRPr lang="en-US" sz="2700" dirty="0">
              <a:solidFill>
                <a:srgbClr val="0000CC"/>
              </a:solidFill>
              <a:latin typeface="Times New Roman" pitchFamily="18" charset="0"/>
              <a:cs typeface="Times New Roman" pitchFamily="18" charset="0"/>
            </a:endParaRPr>
          </a:p>
          <a:p>
            <a:pPr algn="just"/>
            <a:r>
              <a:rPr lang="en-US" sz="2700" i="1" dirty="0" smtClean="0">
                <a:solidFill>
                  <a:srgbClr val="0000CC"/>
                </a:solidFill>
                <a:latin typeface="Times New Roman" pitchFamily="18" charset="0"/>
                <a:cs typeface="Times New Roman" pitchFamily="18" charset="0"/>
              </a:rPr>
              <a:t>       - </a:t>
            </a:r>
            <a:r>
              <a:rPr lang="vi-VN" sz="2700" b="1" i="1" dirty="0">
                <a:solidFill>
                  <a:srgbClr val="0000CC"/>
                </a:solidFill>
                <a:latin typeface="Times New Roman" pitchFamily="18" charset="0"/>
                <a:cs typeface="Times New Roman" pitchFamily="18" charset="0"/>
              </a:rPr>
              <a:t>Sách tranh:</a:t>
            </a:r>
            <a:r>
              <a:rPr lang="vi-VN" sz="2700" dirty="0">
                <a:solidFill>
                  <a:srgbClr val="0000CC"/>
                </a:solidFill>
                <a:latin typeface="Times New Roman" pitchFamily="18" charset="0"/>
                <a:cs typeface="Times New Roman" pitchFamily="18" charset="0"/>
              </a:rPr>
              <a:t> những cuốn sách tranh về STE</a:t>
            </a:r>
            <a:r>
              <a:rPr lang="en-US" sz="2700" dirty="0">
                <a:solidFill>
                  <a:srgbClr val="0000CC"/>
                </a:solidFill>
                <a:latin typeface="Times New Roman" pitchFamily="18" charset="0"/>
                <a:cs typeface="Times New Roman" pitchFamily="18" charset="0"/>
              </a:rPr>
              <a:t>A</a:t>
            </a:r>
            <a:r>
              <a:rPr lang="vi-VN" sz="2700" dirty="0">
                <a:solidFill>
                  <a:srgbClr val="0000CC"/>
                </a:solidFill>
                <a:latin typeface="Times New Roman" pitchFamily="18" charset="0"/>
                <a:cs typeface="Times New Roman" pitchFamily="18" charset="0"/>
              </a:rPr>
              <a:t>M để truyền cảm hứng cho trẻ (hình ảnh) </a:t>
            </a:r>
            <a:endParaRPr lang="en-US" sz="2700" dirty="0">
              <a:solidFill>
                <a:srgbClr val="0000CC"/>
              </a:solidFill>
              <a:latin typeface="Times New Roman" pitchFamily="18" charset="0"/>
              <a:cs typeface="Times New Roman" pitchFamily="18" charset="0"/>
            </a:endParaRPr>
          </a:p>
        </p:txBody>
      </p:sp>
      <p:sp>
        <p:nvSpPr>
          <p:cNvPr id="12" name="AutoShape 5"/>
          <p:cNvSpPr>
            <a:spLocks noChangeArrowheads="1"/>
          </p:cNvSpPr>
          <p:nvPr/>
        </p:nvSpPr>
        <p:spPr bwMode="auto">
          <a:xfrm>
            <a:off x="990600" y="1600200"/>
            <a:ext cx="3886200" cy="569636"/>
          </a:xfrm>
          <a:prstGeom prst="roundRect">
            <a:avLst>
              <a:gd name="adj" fmla="val 13745"/>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en-US" kern="0">
              <a:solidFill>
                <a:srgbClr val="000000"/>
              </a:solidFill>
            </a:endParaRPr>
          </a:p>
        </p:txBody>
      </p:sp>
      <p:sp>
        <p:nvSpPr>
          <p:cNvPr id="13" name="Rectangle 12"/>
          <p:cNvSpPr/>
          <p:nvPr/>
        </p:nvSpPr>
        <p:spPr>
          <a:xfrm>
            <a:off x="1051031" y="1600200"/>
            <a:ext cx="4740169" cy="492443"/>
          </a:xfrm>
          <a:prstGeom prst="rect">
            <a:avLst/>
          </a:prstGeom>
        </p:spPr>
        <p:txBody>
          <a:bodyPr wrap="square">
            <a:spAutoFit/>
          </a:bodyPr>
          <a:lstStyle/>
          <a:p>
            <a:r>
              <a:rPr lang="en-US" sz="2600" b="1" dirty="0" smtClean="0">
                <a:solidFill>
                  <a:srgbClr val="C00000"/>
                </a:solidFill>
                <a:latin typeface="Times New Roman" pitchFamily="18" charset="0"/>
                <a:cs typeface="Times New Roman" pitchFamily="18" charset="0"/>
              </a:rPr>
              <a:t>Đ</a:t>
            </a:r>
            <a:r>
              <a:rPr lang="vi-VN" sz="2600" b="1" dirty="0" smtClean="0">
                <a:solidFill>
                  <a:srgbClr val="C00000"/>
                </a:solidFill>
                <a:latin typeface="Times New Roman" pitchFamily="18" charset="0"/>
                <a:cs typeface="Times New Roman" pitchFamily="18" charset="0"/>
              </a:rPr>
              <a:t>ồ </a:t>
            </a:r>
            <a:r>
              <a:rPr lang="vi-VN" sz="2600" b="1" dirty="0">
                <a:solidFill>
                  <a:srgbClr val="C00000"/>
                </a:solidFill>
                <a:latin typeface="Times New Roman" pitchFamily="18" charset="0"/>
                <a:cs typeface="Times New Roman" pitchFamily="18" charset="0"/>
              </a:rPr>
              <a:t>dùng, nguyên vật </a:t>
            </a:r>
            <a:r>
              <a:rPr lang="vi-VN" sz="2600" b="1" dirty="0" smtClean="0">
                <a:solidFill>
                  <a:srgbClr val="C00000"/>
                </a:solidFill>
                <a:latin typeface="Times New Roman" pitchFamily="18" charset="0"/>
                <a:cs typeface="Times New Roman" pitchFamily="18" charset="0"/>
              </a:rPr>
              <a:t>liệu</a:t>
            </a:r>
            <a:endParaRPr lang="en-US" sz="2600" dirty="0">
              <a:solidFill>
                <a:srgbClr val="C00000"/>
              </a:solidFill>
              <a:latin typeface="Times New Roman" pitchFamily="18" charset="0"/>
              <a:cs typeface="Times New Roman"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274738"/>
            <a:ext cx="935736" cy="894779"/>
          </a:xfrm>
          <a:prstGeom prst="rect">
            <a:avLst/>
          </a:prstGeom>
        </p:spPr>
      </p:pic>
    </p:spTree>
    <p:extLst>
      <p:ext uri="{BB962C8B-B14F-4D97-AF65-F5344CB8AC3E}">
        <p14:creationId xmlns:p14="http://schemas.microsoft.com/office/powerpoint/2010/main" val="148257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ChangeArrowheads="1"/>
          </p:cNvSpPr>
          <p:nvPr/>
        </p:nvSpPr>
        <p:spPr bwMode="auto">
          <a:xfrm>
            <a:off x="1370220" y="107952"/>
            <a:ext cx="7697580" cy="1079498"/>
          </a:xfrm>
          <a:prstGeom prst="rect">
            <a:avLst/>
          </a:prstGeom>
          <a:noFill/>
          <a:ln w="9525">
            <a:noFill/>
            <a:miter lim="800000"/>
            <a:headEnd/>
            <a:tailEnd/>
          </a:ln>
          <a:effectLst/>
        </p:spPr>
        <p:txBody>
          <a:bodyPr lIns="92075" tIns="46038" rIns="92075" bIns="46038" anchor="ctr"/>
          <a:lstStyle/>
          <a:p>
            <a:pPr algn="ctr"/>
            <a:r>
              <a:rPr lang="en-US" sz="2800" b="1" dirty="0">
                <a:ln w="6600">
                  <a:solidFill>
                    <a:srgbClr val="0000FF"/>
                  </a:solidFill>
                  <a:prstDash val="solid"/>
                </a:ln>
                <a:solidFill>
                  <a:srgbClr val="FFFFFF"/>
                </a:solidFill>
                <a:effectLst>
                  <a:outerShdw dist="38100" dir="2700000" algn="tl" rotWithShape="0">
                    <a:srgbClr val="54A021"/>
                  </a:outerShdw>
                </a:effectLst>
                <a:latin typeface="Times New Roman" panose="02020603050405020304" pitchFamily="18" charset="0"/>
                <a:cs typeface="Times New Roman" panose="02020603050405020304" pitchFamily="18" charset="0"/>
              </a:rPr>
              <a:t>MÔ HÌNH DẠY HỌC CƠ BẢN </a:t>
            </a:r>
          </a:p>
        </p:txBody>
      </p:sp>
      <p:sp>
        <p:nvSpPr>
          <p:cNvPr id="38" name="Rectangle 27"/>
          <p:cNvSpPr>
            <a:spLocks noChangeArrowheads="1"/>
          </p:cNvSpPr>
          <p:nvPr/>
        </p:nvSpPr>
        <p:spPr bwMode="gray">
          <a:xfrm>
            <a:off x="205462" y="1693106"/>
            <a:ext cx="697628" cy="492443"/>
          </a:xfrm>
          <a:prstGeom prst="rect">
            <a:avLst/>
          </a:prstGeom>
          <a:noFill/>
          <a:ln>
            <a:noFill/>
          </a:ln>
          <a:effectLst/>
        </p:spPr>
        <p:txBody>
          <a:bodyPr wrap="none">
            <a:spAutoFit/>
          </a:bodyPr>
          <a:lstStyle/>
          <a:p>
            <a:pPr algn="ctr">
              <a:defRPr/>
            </a:pPr>
            <a:r>
              <a:rPr lang="en-US" sz="2600" b="1" kern="0" dirty="0">
                <a:solidFill>
                  <a:srgbClr val="FFFFFF"/>
                </a:solidFill>
              </a:rPr>
              <a:t>3.1</a:t>
            </a:r>
          </a:p>
        </p:txBody>
      </p:sp>
      <p:sp>
        <p:nvSpPr>
          <p:cNvPr id="40" name="AutoShape 5"/>
          <p:cNvSpPr>
            <a:spLocks noChangeArrowheads="1"/>
          </p:cNvSpPr>
          <p:nvPr/>
        </p:nvSpPr>
        <p:spPr bwMode="auto">
          <a:xfrm>
            <a:off x="112545" y="2209801"/>
            <a:ext cx="8955255" cy="3955450"/>
          </a:xfrm>
          <a:prstGeom prst="roundRect">
            <a:avLst>
              <a:gd name="adj" fmla="val 1374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defRPr/>
            </a:pPr>
            <a:endParaRPr lang="en-US" kern="0">
              <a:solidFill>
                <a:srgbClr val="000000"/>
              </a:solidFill>
            </a:endParaRPr>
          </a:p>
        </p:txBody>
      </p:sp>
      <p:sp>
        <p:nvSpPr>
          <p:cNvPr id="2" name="Rectangle 1"/>
          <p:cNvSpPr/>
          <p:nvPr/>
        </p:nvSpPr>
        <p:spPr>
          <a:xfrm>
            <a:off x="255390" y="2209800"/>
            <a:ext cx="8643889" cy="3901068"/>
          </a:xfrm>
          <a:prstGeom prst="rect">
            <a:avLst/>
          </a:prstGeom>
        </p:spPr>
        <p:txBody>
          <a:bodyPr wrap="square">
            <a:spAutoFit/>
          </a:bodyPr>
          <a:lstStyle/>
          <a:p>
            <a:pPr algn="just"/>
            <a:r>
              <a:rPr lang="en-US" sz="2750" dirty="0" smtClean="0">
                <a:solidFill>
                  <a:srgbClr val="0000CC"/>
                </a:solidFill>
                <a:latin typeface="Times New Roman" pitchFamily="18" charset="0"/>
                <a:cs typeface="Times New Roman" pitchFamily="18" charset="0"/>
              </a:rPr>
              <a:t>- </a:t>
            </a:r>
            <a:r>
              <a:rPr lang="en-US" sz="2750" dirty="0" err="1">
                <a:solidFill>
                  <a:srgbClr val="0000CC"/>
                </a:solidFill>
                <a:latin typeface="Times New Roman" pitchFamily="18" charset="0"/>
                <a:cs typeface="Times New Roman" pitchFamily="18" charset="0"/>
              </a:rPr>
              <a:t>Trước</a:t>
            </a:r>
            <a:r>
              <a:rPr lang="en-US" sz="2750" dirty="0">
                <a:solidFill>
                  <a:srgbClr val="0000CC"/>
                </a:solidFill>
                <a:latin typeface="Times New Roman" pitchFamily="18" charset="0"/>
                <a:cs typeface="Times New Roman" pitchFamily="18" charset="0"/>
              </a:rPr>
              <a:t> </a:t>
            </a:r>
            <a:r>
              <a:rPr lang="en-US" sz="2750" dirty="0" err="1">
                <a:solidFill>
                  <a:srgbClr val="0000CC"/>
                </a:solidFill>
                <a:latin typeface="Times New Roman" pitchFamily="18" charset="0"/>
                <a:cs typeface="Times New Roman" pitchFamily="18" charset="0"/>
              </a:rPr>
              <a:t>khi</a:t>
            </a:r>
            <a:r>
              <a:rPr lang="en-US" sz="2750" dirty="0">
                <a:solidFill>
                  <a:srgbClr val="0000CC"/>
                </a:solidFill>
                <a:latin typeface="Times New Roman" pitchFamily="18" charset="0"/>
                <a:cs typeface="Times New Roman" pitchFamily="18" charset="0"/>
              </a:rPr>
              <a:t> </a:t>
            </a:r>
            <a:r>
              <a:rPr lang="en-US" sz="2750" dirty="0" err="1">
                <a:solidFill>
                  <a:srgbClr val="0000CC"/>
                </a:solidFill>
                <a:latin typeface="Times New Roman" pitchFamily="18" charset="0"/>
                <a:cs typeface="Times New Roman" pitchFamily="18" charset="0"/>
              </a:rPr>
              <a:t>sắp</a:t>
            </a:r>
            <a:r>
              <a:rPr lang="en-US" sz="2750" dirty="0">
                <a:solidFill>
                  <a:srgbClr val="0000CC"/>
                </a:solidFill>
                <a:latin typeface="Times New Roman" pitchFamily="18" charset="0"/>
                <a:cs typeface="Times New Roman" pitchFamily="18" charset="0"/>
              </a:rPr>
              <a:t> </a:t>
            </a:r>
            <a:r>
              <a:rPr lang="en-US" sz="2750" dirty="0" err="1">
                <a:solidFill>
                  <a:srgbClr val="0000CC"/>
                </a:solidFill>
                <a:latin typeface="Times New Roman" pitchFamily="18" charset="0"/>
                <a:cs typeface="Times New Roman" pitchFamily="18" charset="0"/>
              </a:rPr>
              <a:t>xếp</a:t>
            </a:r>
            <a:r>
              <a:rPr lang="en-US" sz="2750" dirty="0">
                <a:solidFill>
                  <a:srgbClr val="0000CC"/>
                </a:solidFill>
                <a:latin typeface="Times New Roman" pitchFamily="18" charset="0"/>
                <a:cs typeface="Times New Roman" pitchFamily="18" charset="0"/>
              </a:rPr>
              <a:t>:</a:t>
            </a:r>
            <a:r>
              <a:rPr lang="vi-VN" sz="2750" dirty="0">
                <a:solidFill>
                  <a:srgbClr val="0000CC"/>
                </a:solidFill>
                <a:latin typeface="Times New Roman" pitchFamily="18" charset="0"/>
                <a:cs typeface="Times New Roman" pitchFamily="18" charset="0"/>
              </a:rPr>
              <a:t> </a:t>
            </a:r>
            <a:r>
              <a:rPr lang="en-US" sz="2750" dirty="0" smtClean="0">
                <a:solidFill>
                  <a:srgbClr val="0000CC"/>
                </a:solidFill>
                <a:latin typeface="Times New Roman" pitchFamily="18" charset="0"/>
                <a:cs typeface="Times New Roman" pitchFamily="18" charset="0"/>
              </a:rPr>
              <a:t>p</a:t>
            </a:r>
            <a:r>
              <a:rPr lang="vi-VN" sz="2750" dirty="0" smtClean="0">
                <a:solidFill>
                  <a:srgbClr val="0000CC"/>
                </a:solidFill>
                <a:latin typeface="Times New Roman" pitchFamily="18" charset="0"/>
                <a:cs typeface="Times New Roman" pitchFamily="18" charset="0"/>
              </a:rPr>
              <a:t>hân </a:t>
            </a:r>
            <a:r>
              <a:rPr lang="vi-VN" sz="2750" dirty="0">
                <a:solidFill>
                  <a:srgbClr val="0000CC"/>
                </a:solidFill>
                <a:latin typeface="Times New Roman" pitchFamily="18" charset="0"/>
                <a:cs typeface="Times New Roman" pitchFamily="18" charset="0"/>
              </a:rPr>
              <a:t>loại từng nguyên vật liệu để riêng từng rổ có dán tên nguyên liệu kèm hình ảnh để trẻ dễ </a:t>
            </a:r>
            <a:r>
              <a:rPr lang="vi-VN" sz="2750" dirty="0" smtClean="0">
                <a:solidFill>
                  <a:srgbClr val="0000CC"/>
                </a:solidFill>
                <a:latin typeface="Times New Roman" pitchFamily="18" charset="0"/>
                <a:cs typeface="Times New Roman" pitchFamily="18" charset="0"/>
              </a:rPr>
              <a:t>tìm </a:t>
            </a:r>
            <a:r>
              <a:rPr lang="en-US" sz="2750" dirty="0" smtClean="0">
                <a:solidFill>
                  <a:srgbClr val="0000CC"/>
                </a:solidFill>
                <a:latin typeface="Times New Roman" pitchFamily="18" charset="0"/>
                <a:cs typeface="Times New Roman" pitchFamily="18" charset="0"/>
              </a:rPr>
              <a:t>(r</a:t>
            </a:r>
            <a:r>
              <a:rPr lang="vi-VN" sz="2750" dirty="0" smtClean="0">
                <a:solidFill>
                  <a:srgbClr val="0000CC"/>
                </a:solidFill>
                <a:latin typeface="Times New Roman" pitchFamily="18" charset="0"/>
                <a:cs typeface="Times New Roman" pitchFamily="18" charset="0"/>
              </a:rPr>
              <a:t>ổ </a:t>
            </a:r>
            <a:r>
              <a:rPr lang="vi-VN" sz="2750" dirty="0">
                <a:solidFill>
                  <a:srgbClr val="0000CC"/>
                </a:solidFill>
                <a:latin typeface="Times New Roman" pitchFamily="18" charset="0"/>
                <a:cs typeface="Times New Roman" pitchFamily="18" charset="0"/>
              </a:rPr>
              <a:t>đựng lõi giấy, rổ đựng que kem, rổ dựng vải vụn, len</a:t>
            </a:r>
            <a:r>
              <a:rPr lang="vi-VN" sz="2750" dirty="0" smtClean="0">
                <a:solidFill>
                  <a:srgbClr val="0000CC"/>
                </a:solidFill>
                <a:latin typeface="Times New Roman" pitchFamily="18" charset="0"/>
                <a:cs typeface="Times New Roman" pitchFamily="18" charset="0"/>
              </a:rPr>
              <a:t>…</a:t>
            </a:r>
            <a:r>
              <a:rPr lang="en-US" sz="2750" dirty="0" smtClean="0">
                <a:solidFill>
                  <a:srgbClr val="0000CC"/>
                </a:solidFill>
                <a:latin typeface="Times New Roman" pitchFamily="18" charset="0"/>
                <a:cs typeface="Times New Roman" pitchFamily="18" charset="0"/>
              </a:rPr>
              <a:t>)</a:t>
            </a:r>
            <a:endParaRPr lang="en-US" sz="2750" dirty="0">
              <a:solidFill>
                <a:srgbClr val="0000CC"/>
              </a:solidFill>
              <a:latin typeface="Times New Roman" pitchFamily="18" charset="0"/>
              <a:cs typeface="Times New Roman" pitchFamily="18" charset="0"/>
            </a:endParaRPr>
          </a:p>
          <a:p>
            <a:pPr algn="just"/>
            <a:r>
              <a:rPr lang="en-US" sz="2750" dirty="0" smtClean="0">
                <a:solidFill>
                  <a:srgbClr val="0000CC"/>
                </a:solidFill>
                <a:latin typeface="Times New Roman" pitchFamily="18" charset="0"/>
                <a:cs typeface="Times New Roman" pitchFamily="18" charset="0"/>
              </a:rPr>
              <a:t>- </a:t>
            </a:r>
            <a:r>
              <a:rPr lang="vi-VN" sz="2750" dirty="0" smtClean="0">
                <a:solidFill>
                  <a:srgbClr val="0000CC"/>
                </a:solidFill>
                <a:latin typeface="Times New Roman" pitchFamily="18" charset="0"/>
                <a:cs typeface="Times New Roman" pitchFamily="18" charset="0"/>
              </a:rPr>
              <a:t>Khi </a:t>
            </a:r>
            <a:r>
              <a:rPr lang="vi-VN" sz="2750" dirty="0">
                <a:solidFill>
                  <a:srgbClr val="0000CC"/>
                </a:solidFill>
                <a:latin typeface="Times New Roman" pitchFamily="18" charset="0"/>
                <a:cs typeface="Times New Roman" pitchFamily="18" charset="0"/>
              </a:rPr>
              <a:t>vật liệu được sắp xếp và trưng bày hợp lý, trẻ em sẽ thấy rõ và dễ dàng sử dụng hơn. </a:t>
            </a:r>
            <a:r>
              <a:rPr lang="vi-VN" sz="2750" dirty="0" smtClean="0">
                <a:solidFill>
                  <a:srgbClr val="0000CC"/>
                </a:solidFill>
                <a:latin typeface="Times New Roman" pitchFamily="18" charset="0"/>
                <a:cs typeface="Times New Roman" pitchFamily="18" charset="0"/>
              </a:rPr>
              <a:t>V</a:t>
            </a:r>
            <a:r>
              <a:rPr lang="en-US" sz="2750" dirty="0" smtClean="0">
                <a:solidFill>
                  <a:srgbClr val="0000CC"/>
                </a:solidFill>
                <a:latin typeface="Times New Roman" pitchFamily="18" charset="0"/>
                <a:cs typeface="Times New Roman" pitchFamily="18" charset="0"/>
              </a:rPr>
              <a:t>D:</a:t>
            </a:r>
            <a:r>
              <a:rPr lang="vi-VN" sz="2750" dirty="0" smtClean="0">
                <a:solidFill>
                  <a:srgbClr val="0000CC"/>
                </a:solidFill>
                <a:latin typeface="Times New Roman" pitchFamily="18" charset="0"/>
                <a:cs typeface="Times New Roman" pitchFamily="18" charset="0"/>
              </a:rPr>
              <a:t> </a:t>
            </a:r>
            <a:r>
              <a:rPr lang="vi-VN" sz="2750" dirty="0">
                <a:solidFill>
                  <a:srgbClr val="0000CC"/>
                </a:solidFill>
                <a:latin typeface="Times New Roman" pitchFamily="18" charset="0"/>
                <a:cs typeface="Times New Roman" pitchFamily="18" charset="0"/>
              </a:rPr>
              <a:t>trẻ có thể tìm kiếm một vật liệu nào đó sẵn có để gắn một thanh gỗ với 1 chiếc kẹp phơi quần áo. Khi thấy một cách thức nào đó không thành công, trẻ sẽ quay lại với các </a:t>
            </a:r>
            <a:r>
              <a:rPr lang="vi-VN" sz="2750" dirty="0" smtClean="0">
                <a:solidFill>
                  <a:srgbClr val="0000CC"/>
                </a:solidFill>
                <a:latin typeface="Times New Roman" pitchFamily="18" charset="0"/>
                <a:cs typeface="Times New Roman" pitchFamily="18" charset="0"/>
              </a:rPr>
              <a:t>vật </a:t>
            </a:r>
            <a:r>
              <a:rPr lang="vi-VN" sz="2750" dirty="0">
                <a:solidFill>
                  <a:srgbClr val="0000CC"/>
                </a:solidFill>
                <a:latin typeface="Times New Roman" pitchFamily="18" charset="0"/>
                <a:cs typeface="Times New Roman" pitchFamily="18" charset="0"/>
              </a:rPr>
              <a:t>liệu và tìm giải pháp </a:t>
            </a:r>
            <a:r>
              <a:rPr lang="en-US" sz="2750" dirty="0" err="1" smtClean="0">
                <a:solidFill>
                  <a:srgbClr val="0000CC"/>
                </a:solidFill>
                <a:latin typeface="Times New Roman" pitchFamily="18" charset="0"/>
                <a:cs typeface="Times New Roman" pitchFamily="18" charset="0"/>
              </a:rPr>
              <a:t>để</a:t>
            </a:r>
            <a:r>
              <a:rPr lang="en-US" sz="2750" dirty="0" smtClean="0">
                <a:solidFill>
                  <a:srgbClr val="0000CC"/>
                </a:solidFill>
                <a:latin typeface="Times New Roman" pitchFamily="18" charset="0"/>
                <a:cs typeface="Times New Roman" pitchFamily="18" charset="0"/>
              </a:rPr>
              <a:t> </a:t>
            </a:r>
            <a:r>
              <a:rPr lang="vi-VN" sz="2750" dirty="0" smtClean="0">
                <a:solidFill>
                  <a:srgbClr val="0000CC"/>
                </a:solidFill>
                <a:latin typeface="Times New Roman" pitchFamily="18" charset="0"/>
                <a:cs typeface="Times New Roman" pitchFamily="18" charset="0"/>
              </a:rPr>
              <a:t>thay </a:t>
            </a:r>
            <a:r>
              <a:rPr lang="vi-VN" sz="2750" dirty="0">
                <a:solidFill>
                  <a:srgbClr val="0000CC"/>
                </a:solidFill>
                <a:latin typeface="Times New Roman" pitchFamily="18" charset="0"/>
                <a:cs typeface="Times New Roman" pitchFamily="18" charset="0"/>
              </a:rPr>
              <a:t>thế.</a:t>
            </a:r>
            <a:endParaRPr lang="en-US" sz="2750" dirty="0">
              <a:solidFill>
                <a:srgbClr val="0000CC"/>
              </a:solidFill>
              <a:latin typeface="Times New Roman" pitchFamily="18" charset="0"/>
              <a:cs typeface="Times New Roman" pitchFamily="18" charset="0"/>
            </a:endParaRPr>
          </a:p>
        </p:txBody>
      </p:sp>
      <p:sp>
        <p:nvSpPr>
          <p:cNvPr id="8" name="AutoShape 5"/>
          <p:cNvSpPr>
            <a:spLocks noChangeArrowheads="1"/>
          </p:cNvSpPr>
          <p:nvPr/>
        </p:nvSpPr>
        <p:spPr bwMode="auto">
          <a:xfrm>
            <a:off x="1295400" y="1447800"/>
            <a:ext cx="3276600" cy="538858"/>
          </a:xfrm>
          <a:prstGeom prst="roundRect">
            <a:avLst>
              <a:gd name="adj" fmla="val 13745"/>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defRPr/>
            </a:pPr>
            <a:endParaRPr lang="en-US" kern="0">
              <a:solidFill>
                <a:srgbClr val="000000"/>
              </a:solidFill>
            </a:endParaRPr>
          </a:p>
        </p:txBody>
      </p:sp>
      <p:sp>
        <p:nvSpPr>
          <p:cNvPr id="3" name="Rectangle 2"/>
          <p:cNvSpPr/>
          <p:nvPr/>
        </p:nvSpPr>
        <p:spPr>
          <a:xfrm>
            <a:off x="1355831" y="1447800"/>
            <a:ext cx="4740169" cy="523220"/>
          </a:xfrm>
          <a:prstGeom prst="rect">
            <a:avLst/>
          </a:prstGeom>
        </p:spPr>
        <p:txBody>
          <a:bodyPr wrap="square">
            <a:spAutoFit/>
          </a:bodyPr>
          <a:lstStyle/>
          <a:p>
            <a:r>
              <a:rPr lang="en-US" sz="2800" b="1" dirty="0" err="1">
                <a:solidFill>
                  <a:srgbClr val="002060"/>
                </a:solidFill>
                <a:latin typeface="Times New Roman" pitchFamily="18" charset="0"/>
                <a:cs typeface="Times New Roman" pitchFamily="18" charset="0"/>
              </a:rPr>
              <a:t>Cách</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bố</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sắp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xếp</a:t>
            </a:r>
            <a:r>
              <a:rPr lang="en-US" sz="2800" b="1" dirty="0">
                <a:solidFill>
                  <a:srgbClr val="002060"/>
                </a:solidFill>
                <a:latin typeface="Times New Roman" pitchFamily="18" charset="0"/>
                <a:cs typeface="Times New Roman" pitchFamily="18" charset="0"/>
              </a:rPr>
              <a:t> </a:t>
            </a:r>
            <a:r>
              <a:rPr lang="en-US" sz="2800" b="1" dirty="0" smtClean="0">
                <a:solidFill>
                  <a:srgbClr val="002060"/>
                </a:solidFill>
              </a:rPr>
              <a:t> </a:t>
            </a:r>
            <a:endParaRPr lang="en-US" sz="2800" dirty="0">
              <a:solidFill>
                <a:srgbClr val="00206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273" y="130364"/>
            <a:ext cx="1098162" cy="1059298"/>
          </a:xfrm>
          <a:prstGeom prst="rect">
            <a:avLst/>
          </a:prstGeom>
        </p:spPr>
      </p:pic>
    </p:spTree>
    <p:extLst>
      <p:ext uri="{BB962C8B-B14F-4D97-AF65-F5344CB8AC3E}">
        <p14:creationId xmlns:p14="http://schemas.microsoft.com/office/powerpoint/2010/main" val="47671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5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ircle(in)">
                                      <p:cBhvr>
                                        <p:cTn id="10" dur="500"/>
                                        <p:tgtEl>
                                          <p:spTgt spid="38"/>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circle(in)">
                                      <p:cBhvr>
                                        <p:cTn id="14" dur="500"/>
                                        <p:tgtEl>
                                          <p:spTgt spid="40"/>
                                        </p:tgtEl>
                                      </p:cBhvr>
                                    </p:animEffect>
                                  </p:childTnLst>
                                </p:cTn>
                              </p:par>
                            </p:childTnLst>
                          </p:cTn>
                        </p:par>
                        <p:par>
                          <p:cTn id="15" fill="hold">
                            <p:stCondLst>
                              <p:cond delay="1000"/>
                            </p:stCondLst>
                            <p:childTnLst>
                              <p:par>
                                <p:cTn id="16" presetID="6"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500"/>
                                        <p:tgtEl>
                                          <p:spTgt spid="2"/>
                                        </p:tgtEl>
                                      </p:cBhvr>
                                    </p:animEffect>
                                  </p:childTnLst>
                                </p:cTn>
                              </p:par>
                            </p:childTnLst>
                          </p:cTn>
                        </p:par>
                        <p:par>
                          <p:cTn id="19" fill="hold">
                            <p:stCondLst>
                              <p:cond delay="1500"/>
                            </p:stCondLst>
                            <p:childTnLst>
                              <p:par>
                                <p:cTn id="20" presetID="6" presetClass="entr" presetSubtype="16"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8" grpId="0"/>
      <p:bldP spid="40" grpId="0" animBg="1"/>
      <p:bldP spid="2" grpId="0"/>
      <p:bldP spid="8"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3135</TotalTime>
  <Words>741</Words>
  <Application>Microsoft Office PowerPoint</Application>
  <PresentationFormat>On-screen Show (4:3)</PresentationFormat>
  <Paragraphs>84</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Facet</vt:lpstr>
      <vt:lpstr>1_Facet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TRANBANG</dc:creator>
  <cp:lastModifiedBy>Admin</cp:lastModifiedBy>
  <cp:revision>490</cp:revision>
  <cp:lastPrinted>2018-09-19T08:46:22Z</cp:lastPrinted>
  <dcterms:created xsi:type="dcterms:W3CDTF">2018-01-18T14:58:37Z</dcterms:created>
  <dcterms:modified xsi:type="dcterms:W3CDTF">2023-05-09T03:30:36Z</dcterms:modified>
</cp:coreProperties>
</file>