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16"/>
  </p:notesMasterIdLst>
  <p:sldIdLst>
    <p:sldId id="258" r:id="rId2"/>
    <p:sldId id="500" r:id="rId3"/>
    <p:sldId id="501" r:id="rId4"/>
    <p:sldId id="433" r:id="rId5"/>
    <p:sldId id="490" r:id="rId6"/>
    <p:sldId id="502" r:id="rId7"/>
    <p:sldId id="503" r:id="rId8"/>
    <p:sldId id="504" r:id="rId9"/>
    <p:sldId id="505" r:id="rId10"/>
    <p:sldId id="506" r:id="rId11"/>
    <p:sldId id="508" r:id="rId12"/>
    <p:sldId id="509" r:id="rId13"/>
    <p:sldId id="510" r:id="rId14"/>
    <p:sldId id="511" r:id="rId15"/>
  </p:sldIdLst>
  <p:sldSz cx="9144000" cy="6858000" type="screen4x3"/>
  <p:notesSz cx="7010400" cy="92964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PC" initials="MP" lastIdx="1" clrIdx="0">
    <p:extLst>
      <p:ext uri="{19B8F6BF-5375-455C-9EA6-DF929625EA0E}">
        <p15:presenceInfo xmlns="" xmlns:p15="http://schemas.microsoft.com/office/powerpoint/2012/main" userId="My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3300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0" autoAdjust="0"/>
  </p:normalViewPr>
  <p:slideViewPr>
    <p:cSldViewPr>
      <p:cViewPr varScale="1">
        <p:scale>
          <a:sx n="40" d="100"/>
          <a:sy n="40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9T11:37:42.128" idx="1">
    <p:pos x="1791" y="1926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F27214-ECAE-4132-A5DE-BFDE27507DF1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8A2CB3-D75E-4737-AE30-E5DAEA544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914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414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53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612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48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478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26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1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446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6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071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053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487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75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7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92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0E4E-58E8-4C60-8076-5F63AB4DD8B5}" type="datetimeFigureOut">
              <a:rPr lang="vi-VN" smtClean="0"/>
              <a:pPr/>
              <a:t>09/05/2023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AB0F74-F23A-4006-BF05-37478D8BB6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61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39203"/>
            <a:ext cx="8458200" cy="8381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UBND QUẬN KIẾN AN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 GIÁO DỤC VÀ ĐÀO TẠO</a:t>
            </a:r>
            <a:endParaRPr lang="vi-VN" sz="8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416940"/>
            <a:ext cx="838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BỒI DƯỠNG CHUYÊN MÔN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73380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</a:t>
            </a:r>
            <a:endParaRPr lang="en-US" sz="2800" b="1" noProof="1" smtClean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</a:t>
            </a:r>
            <a:r>
              <a:rPr lang="en-US" sz="28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 STEAM</a:t>
            </a:r>
          </a:p>
          <a:p>
            <a:pPr algn="ctr"/>
            <a:endParaRPr lang="vi-V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19570"/>
            <a:ext cx="838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2600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0773" y="5867400"/>
            <a:ext cx="320145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An, </a:t>
            </a:r>
            <a:r>
              <a:rPr lang="en-US" sz="21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1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100" i="1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06082" y="990600"/>
            <a:ext cx="139931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WordArt 7"/>
          <p:cNvSpPr>
            <a:spLocks noTextEdit="1"/>
          </p:cNvSpPr>
          <p:nvPr/>
        </p:nvSpPr>
        <p:spPr>
          <a:xfrm>
            <a:off x="152400" y="2408292"/>
            <a:ext cx="8763000" cy="15541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9"/>
              </a:avLst>
            </a:prstTxWarp>
            <a:normAutofit/>
          </a:bodyPr>
          <a:lstStyle/>
          <a:p>
            <a:pPr algn="ctr"/>
            <a:r>
              <a:rPr lang="en-US" sz="36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DỰNG STEAM TRONG GIÁO DỤC MẦM NON</a:t>
            </a:r>
          </a:p>
          <a:p>
            <a:pPr algn="ctr"/>
            <a:endParaRPr lang="en-US" sz="36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130740" y="-64439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4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  <a:endParaRPr lang="en-US" sz="24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 rot="10800000">
            <a:off x="914400" y="990599"/>
            <a:ext cx="4419601" cy="68580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4820" y="1981200"/>
            <a:ext cx="8992980" cy="4560703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05462" y="1828800"/>
            <a:ext cx="8622858" cy="464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30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những hoạt động đơn lẻ được thực hiện lồng ghép ở các thời điểm khác nhau trong chế độ sinh hoạt hàng ngày.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sz="30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 đích: Giúp trẻ giải quyết một nhiệm vụ đơn giản, trên cơ sở những kiến thức, kĩ năng trẻ đã có.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30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 dụ: Thử thách xếp trồng các khối hộp theo tiêu chí: cao, </a:t>
            </a:r>
            <a:r>
              <a:rPr lang="en-US" sz="30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0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hông bị đổ.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30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 dụ: Thử thách tạo ra vòng tròn từ giấy A4 để 2 bạn có thể đứng bên trong.</a:t>
            </a:r>
            <a:endParaRPr lang="en-US" sz="30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130740" y="-5514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4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  <a:endParaRPr lang="en-US" sz="24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28600" y="838200"/>
            <a:ext cx="580346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 b="1" noProof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thử thách STEAM</a:t>
            </a:r>
          </a:p>
        </p:txBody>
      </p:sp>
    </p:spTree>
    <p:extLst>
      <p:ext uri="{BB962C8B-B14F-4D97-AF65-F5344CB8AC3E}">
        <p14:creationId xmlns:p14="http://schemas.microsoft.com/office/powerpoint/2010/main" val="27264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10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130740" y="-64439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endParaRPr lang="en-US" sz="24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 rot="10800000">
            <a:off x="685800" y="1066801"/>
            <a:ext cx="7327891" cy="609599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52400" y="1981200"/>
            <a:ext cx="8622858" cy="4560703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05462" y="1981200"/>
            <a:ext cx="8622858" cy="464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9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hoạt động như làm thí nghiệm, khám phá theo mô hình 5E.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9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 dụ: Cho làm các thí nghiệm về cây, nước, pha màu….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9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 dụ: Chế biến các món ăn đơn giản, pha trà tắc, pha nước chanh, cam, làm salat…..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9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ra các đồ vật đơn giản (tiến hành trong 1 giờ học, hoặc ngoài giờ học)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9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=&gt; Từ chủ đề giáo dục đang thực hiện, chọn một đến hai hoạt động </a:t>
            </a:r>
            <a:r>
              <a:rPr lang="en-US" sz="29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STEAM phù hợp.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33400" y="-76200"/>
            <a:ext cx="8241858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4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XÂY DỰNG MÔI TRƯỜNG HOẠT ĐỘNG STEAM</a:t>
            </a:r>
            <a:endParaRPr lang="en-US" sz="24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08220" y="838200"/>
            <a:ext cx="75451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600" b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thử thách </a:t>
            </a:r>
            <a:r>
              <a:rPr lang="en-US" sz="2600" b="1" noProof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STEAM theo chu trình EDP hoặc 5E</a:t>
            </a:r>
            <a:endParaRPr lang="en-US" sz="2600" b="1" noProof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10" grpId="0" animBg="1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130740" y="-64439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4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  <a:endParaRPr lang="en-US" sz="24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 rot="10800000">
            <a:off x="1143001" y="1202493"/>
            <a:ext cx="2755462" cy="550106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04800" y="2057400"/>
            <a:ext cx="8686800" cy="4047546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04800" y="1832808"/>
            <a:ext cx="8686800" cy="464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 khi trẻ có kiến thức nền cơ bản, quen với phương pháp học STEAM, trường có điều kiện tốt có thể tổ chức các dự án STEAM.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 là một chuỗi các hoạt động để đi đến các sản phẩm STEAM cuối cùng.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sản phẩm cuối cùng.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 hành trong thời gian tối thiểu một tuần, theo mô hình 6E.</a:t>
            </a:r>
            <a:endParaRPr lang="en-US" sz="3200" noProof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130740" y="-5514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4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  <a:endParaRPr lang="en-US" sz="24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-914400" y="914400"/>
            <a:ext cx="6957337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000" b="1" noProof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 án STEAM</a:t>
            </a:r>
            <a:endParaRPr lang="en-US" sz="3000" b="1" noProof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10" grpId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130740" y="-64439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4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  <a:endParaRPr lang="en-US" sz="24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 rot="10800000">
            <a:off x="1219199" y="1219199"/>
            <a:ext cx="3352799" cy="60960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09600" y="2144897"/>
            <a:ext cx="8001000" cy="4332103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85800" y="2057400"/>
            <a:ext cx="8001000" cy="464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just"/>
            <a:r>
              <a:rPr lang="en-US" sz="31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 là hoạt động show lại những hoạt động sản phẩm của trẻ sau một quá trình triển khai STEAM.</a:t>
            </a:r>
            <a:endParaRPr lang="en-US" sz="3100" noProof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1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 gồm: </a:t>
            </a:r>
          </a:p>
          <a:p>
            <a:pPr algn="just"/>
            <a:r>
              <a:rPr lang="en-US" sz="31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Trưng bày sản phẩm của trẻ.</a:t>
            </a:r>
          </a:p>
          <a:p>
            <a:pPr algn="just"/>
            <a:r>
              <a:rPr lang="en-US" sz="31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Trưng bày sản phẩm của </a:t>
            </a:r>
            <a:r>
              <a:rPr lang="en-US" sz="31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1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và trẻ cùng làm.</a:t>
            </a:r>
          </a:p>
          <a:p>
            <a:pPr algn="just"/>
            <a:r>
              <a:rPr lang="en-US" sz="31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Tổ chức các thử thách STEAM</a:t>
            </a:r>
          </a:p>
          <a:p>
            <a:pPr algn="just"/>
            <a:r>
              <a:rPr lang="en-US" sz="31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Tổ chức các trò chơi…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130740" y="-5514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4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  <a:endParaRPr lang="en-US" sz="24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-533400" y="977902"/>
            <a:ext cx="6957337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 b="1" noProof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hội STEAM</a:t>
            </a:r>
            <a:endParaRPr lang="en-US" sz="3200" b="1" noProof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10" grpId="0" animBg="1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848600" cy="3657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91440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endParaRPr lang="en-US" sz="28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62558" y="2895600"/>
            <a:ext cx="1618642" cy="160020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047" y="3200400"/>
            <a:ext cx="1437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848958" y="4038600"/>
            <a:ext cx="1618642" cy="904461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2514600"/>
            <a:ext cx="12121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895600" y="4724400"/>
            <a:ext cx="1618642" cy="1199256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10" idx="3"/>
            <a:endCxn id="18" idx="1"/>
          </p:cNvCxnSpPr>
          <p:nvPr/>
        </p:nvCxnSpPr>
        <p:spPr>
          <a:xfrm>
            <a:off x="1981200" y="3695700"/>
            <a:ext cx="914400" cy="16283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5620358" y="1066800"/>
            <a:ext cx="1618642" cy="800156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410200" y="2514600"/>
            <a:ext cx="1618642" cy="964405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5181600" y="5410200"/>
            <a:ext cx="1618642" cy="836115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2800958" y="2229744"/>
            <a:ext cx="1618642" cy="1199256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15826" y="1219200"/>
            <a:ext cx="152317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0" y="2644914"/>
            <a:ext cx="1684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6412" y="4267200"/>
            <a:ext cx="150233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endParaRPr lang="en-US" sz="2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72194" y="5486400"/>
            <a:ext cx="1433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MQH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 -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20118" y="5105400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>
            <a:stCxn id="23" idx="3"/>
            <a:endCxn id="20" idx="1"/>
          </p:cNvCxnSpPr>
          <p:nvPr/>
        </p:nvCxnSpPr>
        <p:spPr>
          <a:xfrm flipV="1">
            <a:off x="4419600" y="1466878"/>
            <a:ext cx="1200758" cy="13624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3"/>
            <a:endCxn id="14" idx="1"/>
          </p:cNvCxnSpPr>
          <p:nvPr/>
        </p:nvCxnSpPr>
        <p:spPr>
          <a:xfrm>
            <a:off x="4419600" y="2829372"/>
            <a:ext cx="1429358" cy="1661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572000" y="5431450"/>
            <a:ext cx="609600" cy="231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38200" y="2241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</a:p>
        </p:txBody>
      </p:sp>
      <p:cxnSp>
        <p:nvCxnSpPr>
          <p:cNvPr id="50" name="Straight Arrow Connector 49"/>
          <p:cNvCxnSpPr>
            <a:stCxn id="10" idx="3"/>
            <a:endCxn id="23" idx="1"/>
          </p:cNvCxnSpPr>
          <p:nvPr/>
        </p:nvCxnSpPr>
        <p:spPr>
          <a:xfrm flipV="1">
            <a:off x="1981200" y="2829372"/>
            <a:ext cx="819758" cy="8663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3" idx="3"/>
            <a:endCxn id="21" idx="1"/>
          </p:cNvCxnSpPr>
          <p:nvPr/>
        </p:nvCxnSpPr>
        <p:spPr>
          <a:xfrm>
            <a:off x="4419600" y="2829372"/>
            <a:ext cx="990600" cy="1674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05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endParaRPr lang="en-US" sz="28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1023045" y="1023541"/>
            <a:ext cx="5911155" cy="576659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062335"/>
            <a:ext cx="61974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4820" y="1828800"/>
            <a:ext cx="8992980" cy="4721112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400" b="1" dirty="0" smtClean="0"/>
              <a:t>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1.Hấp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ngvl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ý….)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Chia 3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ngvl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3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…)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3090" y="208954"/>
            <a:ext cx="7859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</a:p>
        </p:txBody>
      </p:sp>
    </p:spTree>
    <p:extLst>
      <p:ext uri="{BB962C8B-B14F-4D97-AF65-F5344CB8AC3E}">
        <p14:creationId xmlns:p14="http://schemas.microsoft.com/office/powerpoint/2010/main" val="28771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2" grpId="0"/>
      <p:bldP spid="10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914400" y="0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4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  <a:endParaRPr lang="en-US" sz="24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1676400" y="990600"/>
            <a:ext cx="4191000" cy="57265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4820" y="1752600"/>
            <a:ext cx="8992980" cy="476135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447800" y="1130303"/>
            <a:ext cx="4724400" cy="27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sắp xếp không gian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05462" y="1828800"/>
            <a:ext cx="8938538" cy="464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2500" b="1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1.Tận</a:t>
            </a:r>
            <a:r>
              <a:rPr lang="en-US" sz="25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500" b="1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 các khu vực trong </a:t>
            </a:r>
            <a:r>
              <a:rPr lang="en-US" sz="2500" b="1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500" b="1" noProof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5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 vực chơi (khu thể chất, khu chơi với cát, nước, sỏi, </a:t>
            </a:r>
            <a:r>
              <a:rPr lang="en-US" sz="25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đá…)</a:t>
            </a:r>
            <a:endParaRPr lang="en-US" sz="2500" noProof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5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 thư viện cộng đồng</a:t>
            </a:r>
          </a:p>
          <a:p>
            <a:pPr marL="342900" indent="-342900">
              <a:buFontTx/>
              <a:buChar char="-"/>
            </a:pPr>
            <a:r>
              <a:rPr lang="en-US" sz="25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 vực chăm sóc con vật, cây </a:t>
            </a:r>
            <a:r>
              <a:rPr lang="en-US" sz="25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cối…</a:t>
            </a:r>
          </a:p>
          <a:p>
            <a:r>
              <a:rPr lang="en-US" sz="2500" b="1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Thiết kê phòng riêng</a:t>
            </a:r>
          </a:p>
          <a:p>
            <a:pPr marL="342900" indent="-342900">
              <a:buFontTx/>
              <a:buChar char="-"/>
            </a:pPr>
            <a:r>
              <a:rPr lang="en-US" sz="25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 </a:t>
            </a:r>
            <a:r>
              <a:rPr lang="en-US" sz="25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 </a:t>
            </a:r>
            <a:r>
              <a:rPr lang="en-US" sz="25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en-US" sz="25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25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STEAM </a:t>
            </a:r>
            <a:r>
              <a:rPr lang="en-US" sz="25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các khu vực: Khoa học, Công nghệ, Kĩ thuật, </a:t>
            </a:r>
            <a:r>
              <a:rPr lang="en-US" sz="25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 và </a:t>
            </a:r>
            <a:r>
              <a:rPr lang="en-US" sz="25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Nghệ </a:t>
            </a:r>
            <a:r>
              <a:rPr lang="en-US" sz="25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thuật/khu </a:t>
            </a:r>
            <a:r>
              <a:rPr lang="en-US" sz="25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 riêng “xưởng </a:t>
            </a:r>
            <a:r>
              <a:rPr lang="en-US" sz="25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 </a:t>
            </a:r>
            <a:r>
              <a:rPr lang="en-US" sz="25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tạo, không gian </a:t>
            </a:r>
            <a:r>
              <a:rPr lang="en-US" sz="25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 </a:t>
            </a:r>
            <a:r>
              <a:rPr lang="en-US" sz="25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tạo”.</a:t>
            </a:r>
          </a:p>
          <a:p>
            <a:r>
              <a:rPr lang="en-US" sz="2500" b="1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Tạo 1 góc chơi trong </a:t>
            </a:r>
            <a:r>
              <a:rPr lang="en-US" sz="2500" b="1" noProof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500" b="1" noProof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5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vào góc Tạo hình, </a:t>
            </a:r>
            <a:r>
              <a:rPr lang="en-US" sz="2500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 dựng-lắp </a:t>
            </a:r>
            <a:r>
              <a:rPr lang="en-US" sz="25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ghép, khám phá khoa học, học tập</a:t>
            </a:r>
          </a:p>
          <a:p>
            <a:pPr marL="342900" indent="-342900">
              <a:buFontTx/>
              <a:buChar char="-"/>
            </a:pPr>
            <a:r>
              <a:rPr lang="en-US" sz="2500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 kế góc STEM/STEAM riêng</a:t>
            </a:r>
          </a:p>
        </p:txBody>
      </p:sp>
    </p:spTree>
    <p:extLst>
      <p:ext uri="{BB962C8B-B14F-4D97-AF65-F5344CB8AC3E}">
        <p14:creationId xmlns:p14="http://schemas.microsoft.com/office/powerpoint/2010/main" val="38660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10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endParaRPr lang="en-US" sz="28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pic>
        <p:nvPicPr>
          <p:cNvPr id="12" name="Picture 2" descr="C:\Users\Administrator\Downloads\NỘI DUNG TẬP HUẤN STEAM\NỘI DUNG TẬP HUẤN STEAM\Nội dung tập huấn STEAM 13.12 (chiều)\07-chiều 13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605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812907" y="300335"/>
            <a:ext cx="8026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</a:p>
        </p:txBody>
      </p:sp>
    </p:spTree>
    <p:extLst>
      <p:ext uri="{BB962C8B-B14F-4D97-AF65-F5344CB8AC3E}">
        <p14:creationId xmlns:p14="http://schemas.microsoft.com/office/powerpoint/2010/main" val="36043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endParaRPr lang="en-US" sz="28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3048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</a:p>
        </p:txBody>
      </p:sp>
      <p:pic>
        <p:nvPicPr>
          <p:cNvPr id="9" name="Picture 8" descr="C:\Users\Administrator\Downloads\NỘI DUNG TẬP HUẤN STEAM\NỘI DUNG TẬP HUẤN STEAM\Nội dung tập huấn STEAM 13.12 (chiều)\08-chiều 13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984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endParaRPr lang="en-US" sz="28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05462" y="1066801"/>
            <a:ext cx="8786138" cy="548640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0335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XÂY </a:t>
            </a:r>
            <a:r>
              <a:rPr lang="en-US" sz="24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 MÔI TRƯỜNG HOẠT ĐỘNG STEAM</a:t>
            </a:r>
          </a:p>
        </p:txBody>
      </p:sp>
      <p:pic>
        <p:nvPicPr>
          <p:cNvPr id="9" name="Picture 2" descr="C:\Users\Administrator\Downloads\NỘI DUNG TẬP HUẤN STEAM\NỘI DUNG TẬP HUẤN STEAM\Nội dung tập huấn STEAM 13.12 (chiều)\09-chiều 13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0220" y="10795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endParaRPr lang="en-US" sz="28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99058" y="990600"/>
            <a:ext cx="8616342" cy="556260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00335"/>
            <a:ext cx="71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</a:p>
        </p:txBody>
      </p:sp>
      <p:pic>
        <p:nvPicPr>
          <p:cNvPr id="12" name="Picture 2" descr="C:\Users\Administrator\Downloads\NỘI DUNG TẬP HUẤN STEAM\NỘI DUNG TẬP HUẤN STEAM\Nội dung tập huấn STEAM 13.12 (chiều)\10-chiều 13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49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130740" y="-64439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4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  <a:endParaRPr lang="en-US" sz="24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gray">
          <a:xfrm>
            <a:off x="205462" y="1693106"/>
            <a:ext cx="69762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 rot="10800000">
            <a:off x="1283139" y="1281759"/>
            <a:ext cx="5422461" cy="92804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85800" y="2590800"/>
            <a:ext cx="7849030" cy="2743200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09600" y="2590800"/>
            <a:ext cx="792523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900" b="1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thử thách STEAM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900" b="1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hoạt động STEAM theo mô hình 5E, EDP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900" b="1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 án STEAM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900" b="1" noProof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 hội </a:t>
            </a:r>
            <a:r>
              <a:rPr lang="en-US" sz="2900" b="1" noProof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STEAM</a:t>
            </a:r>
            <a:endParaRPr lang="en-US" sz="2900" b="1" noProof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noProof="1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130740" y="-55142"/>
            <a:ext cx="769758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4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MÔI TRƯỜNG HOẠT ĐỘNG STEAM</a:t>
            </a:r>
            <a:endParaRPr lang="en-US" sz="2400" b="1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283141" y="1206502"/>
            <a:ext cx="5651060" cy="10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600" b="1" noProof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mức độ/hình thức đưa STEAM vào lớp học mầm non</a:t>
            </a:r>
          </a:p>
        </p:txBody>
      </p:sp>
    </p:spTree>
    <p:extLst>
      <p:ext uri="{BB962C8B-B14F-4D97-AF65-F5344CB8AC3E}">
        <p14:creationId xmlns:p14="http://schemas.microsoft.com/office/powerpoint/2010/main" val="32503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40" grpId="0" animBg="1"/>
      <p:bldP spid="10" grpId="0" animBg="1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3464</TotalTime>
  <Words>815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Xin chân thành cảm ơn  Thầy Cô!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TRANBANG</dc:creator>
  <cp:lastModifiedBy>Admin</cp:lastModifiedBy>
  <cp:revision>565</cp:revision>
  <cp:lastPrinted>2023-02-27T10:53:06Z</cp:lastPrinted>
  <dcterms:created xsi:type="dcterms:W3CDTF">2018-01-18T14:58:37Z</dcterms:created>
  <dcterms:modified xsi:type="dcterms:W3CDTF">2023-05-09T03:29:46Z</dcterms:modified>
</cp:coreProperties>
</file>