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ldx" ContentType="application/vnd.openxmlformats-officedocument.presentationml.slide"/>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p:scale>
          <a:sx n="73" d="100"/>
          <a:sy n="73" d="100"/>
        </p:scale>
        <p:origin x="61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8976E-5684-465D-AF6A-72F2B3EB69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625DA4-09C1-4D07-8779-EF038D0DE1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9C266B-B97D-4103-888F-497DB7D9503A}"/>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5" name="Footer Placeholder 4">
            <a:extLst>
              <a:ext uri="{FF2B5EF4-FFF2-40B4-BE49-F238E27FC236}">
                <a16:creationId xmlns:a16="http://schemas.microsoft.com/office/drawing/2014/main" id="{23E42430-DF5F-4485-BEA1-DDEA73BAF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05DD1-B8A9-40E8-8651-F7822C2A0615}"/>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198038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B9894-E5AA-4EEE-8E18-35D168494C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5C6FC6-E6BE-4D9E-BA0D-0466FE350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D4C3F8-1695-4754-9CF7-76C11237B30B}"/>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5" name="Footer Placeholder 4">
            <a:extLst>
              <a:ext uri="{FF2B5EF4-FFF2-40B4-BE49-F238E27FC236}">
                <a16:creationId xmlns:a16="http://schemas.microsoft.com/office/drawing/2014/main" id="{FCF5ADEF-BBBD-4061-BDE7-11376A030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994AA-7DAC-466B-A26A-6A1618E2D2ED}"/>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4217784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28815-B18E-453E-AFC6-3040528887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CFAA74-35A1-40B7-A50C-827971E0E0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7E083-BAE9-4FED-BAF7-A1380B6427DD}"/>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5" name="Footer Placeholder 4">
            <a:extLst>
              <a:ext uri="{FF2B5EF4-FFF2-40B4-BE49-F238E27FC236}">
                <a16:creationId xmlns:a16="http://schemas.microsoft.com/office/drawing/2014/main" id="{5FD7FD76-8E4D-4ABE-BFCA-0283AF16D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6BAE7-6F86-4285-B499-27D83A4497AD}"/>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171579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D0661-B9C7-4332-B2C5-E28835B5C3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49DC2-F34C-4A8D-A3DD-2D0B08527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9BDD5-8109-4EC7-93D8-7B18431AAC8B}"/>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5" name="Footer Placeholder 4">
            <a:extLst>
              <a:ext uri="{FF2B5EF4-FFF2-40B4-BE49-F238E27FC236}">
                <a16:creationId xmlns:a16="http://schemas.microsoft.com/office/drawing/2014/main" id="{FD5365D5-2D16-41B1-BB63-6D6FA284A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DA7BE-22BE-4001-A48C-BCF24DA2B35E}"/>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312995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7B0F-B9AF-4CF3-A2BE-4044C0C950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9777AA-7B83-4CAA-9B41-C8194ED464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E7A0F4-E4F2-4967-9481-AD9BB3FE2E30}"/>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5" name="Footer Placeholder 4">
            <a:extLst>
              <a:ext uri="{FF2B5EF4-FFF2-40B4-BE49-F238E27FC236}">
                <a16:creationId xmlns:a16="http://schemas.microsoft.com/office/drawing/2014/main" id="{84D27BFB-86DA-4820-AE84-57DC0DAC9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EC053-F19E-4B7F-B4FA-01A4DA0219D8}"/>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3146770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7C8A-0CEB-4CEF-B32B-BC2DFBCED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89E9C9-912C-45F7-9F77-9FC1876654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E15F6E-D6A6-4D93-9ED0-4FAB573570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29172-51C2-404E-A32F-FA9D2833460C}"/>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6" name="Footer Placeholder 5">
            <a:extLst>
              <a:ext uri="{FF2B5EF4-FFF2-40B4-BE49-F238E27FC236}">
                <a16:creationId xmlns:a16="http://schemas.microsoft.com/office/drawing/2014/main" id="{A98D7007-C14D-404C-9F97-FFBE3AD1D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DFF27-F648-496D-9C1E-66596496DC84}"/>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361580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7025E-8D8C-4246-ABE3-695C9FC233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D592E-5DC0-4E9A-AF46-9613DA5D7C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2516D6-6EF7-4FA6-8FD1-2C3959115D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BBD094-2A55-4CB4-98C4-25EC430E9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E1EC3B-EBFB-46B0-B68F-44D319B7CF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A156D2-9B09-4307-94C7-203E4C07C26A}"/>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8" name="Footer Placeholder 7">
            <a:extLst>
              <a:ext uri="{FF2B5EF4-FFF2-40B4-BE49-F238E27FC236}">
                <a16:creationId xmlns:a16="http://schemas.microsoft.com/office/drawing/2014/main" id="{F2572C84-DE5D-4E6B-9DBA-A0D12288E1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855404-6278-4F4F-993D-B1AD077E1967}"/>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133496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9C79-89FE-4FB7-9F4E-7785114284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E9121C-DE64-4C1F-A3F3-D29A4852AADF}"/>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4" name="Footer Placeholder 3">
            <a:extLst>
              <a:ext uri="{FF2B5EF4-FFF2-40B4-BE49-F238E27FC236}">
                <a16:creationId xmlns:a16="http://schemas.microsoft.com/office/drawing/2014/main" id="{F33BBA03-9B8B-4684-9DA6-9DD71A4EDB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4C6174-654A-4B25-A962-E44D3ECE7726}"/>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311657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805F4-0B5F-4DF4-9042-FE9FE6AE438D}"/>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3" name="Footer Placeholder 2">
            <a:extLst>
              <a:ext uri="{FF2B5EF4-FFF2-40B4-BE49-F238E27FC236}">
                <a16:creationId xmlns:a16="http://schemas.microsoft.com/office/drawing/2014/main" id="{77F95A1B-017E-4B23-9CFE-A8BA19B039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32CE83-D871-46FC-A325-7E13AEC37E92}"/>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2771041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1343F-E47D-4933-A3BA-AE6E942B4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E1FABC-7D4C-4E5B-807C-C317BD6A6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332A44-B599-4B35-8123-F57CE8AF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DB393-F007-4EBD-A356-21CF111EFC78}"/>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6" name="Footer Placeholder 5">
            <a:extLst>
              <a:ext uri="{FF2B5EF4-FFF2-40B4-BE49-F238E27FC236}">
                <a16:creationId xmlns:a16="http://schemas.microsoft.com/office/drawing/2014/main" id="{4869324B-7996-4DE2-AC6E-5ECDA30D52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69C68-AD17-4703-A52F-1DEB91806389}"/>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210894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6AED-08E0-4382-B1F2-3298638E0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565076-9C80-49BF-9D9E-4097BAF44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2D58D-07DB-4C03-B2FB-17BD69120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0DE61-2EF8-4165-87EA-3F5B05C395C1}"/>
              </a:ext>
            </a:extLst>
          </p:cNvPr>
          <p:cNvSpPr>
            <a:spLocks noGrp="1"/>
          </p:cNvSpPr>
          <p:nvPr>
            <p:ph type="dt" sz="half" idx="10"/>
          </p:nvPr>
        </p:nvSpPr>
        <p:spPr/>
        <p:txBody>
          <a:bodyPr/>
          <a:lstStyle/>
          <a:p>
            <a:fld id="{AE127F60-07ED-4CDF-9DF4-B13565FC1615}" type="datetimeFigureOut">
              <a:rPr lang="en-US" smtClean="0"/>
              <a:t>10/12/2023</a:t>
            </a:fld>
            <a:endParaRPr lang="en-US"/>
          </a:p>
        </p:txBody>
      </p:sp>
      <p:sp>
        <p:nvSpPr>
          <p:cNvPr id="6" name="Footer Placeholder 5">
            <a:extLst>
              <a:ext uri="{FF2B5EF4-FFF2-40B4-BE49-F238E27FC236}">
                <a16:creationId xmlns:a16="http://schemas.microsoft.com/office/drawing/2014/main" id="{0EA89187-4894-4FAE-9157-70B044BD2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406AF-1D68-4D8C-9BEA-787DC486DBC6}"/>
              </a:ext>
            </a:extLst>
          </p:cNvPr>
          <p:cNvSpPr>
            <a:spLocks noGrp="1"/>
          </p:cNvSpPr>
          <p:nvPr>
            <p:ph type="sldNum" sz="quarter" idx="12"/>
          </p:nvPr>
        </p:nvSpPr>
        <p:spPr/>
        <p:txBody>
          <a:bodyPr/>
          <a:lstStyle/>
          <a:p>
            <a:fld id="{A162D895-E6EB-434E-B299-265D2452E3B5}" type="slidenum">
              <a:rPr lang="en-US" smtClean="0"/>
              <a:t>‹#›</a:t>
            </a:fld>
            <a:endParaRPr lang="en-US"/>
          </a:p>
        </p:txBody>
      </p:sp>
    </p:spTree>
    <p:extLst>
      <p:ext uri="{BB962C8B-B14F-4D97-AF65-F5344CB8AC3E}">
        <p14:creationId xmlns:p14="http://schemas.microsoft.com/office/powerpoint/2010/main" val="3183429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DB413-D582-4509-BAE1-8093EE58D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ADE3D9-5498-4BA9-B5D8-34CF37231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99501-CA9F-4505-82DF-00EF27782D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27F60-07ED-4CDF-9DF4-B13565FC1615}" type="datetimeFigureOut">
              <a:rPr lang="en-US" smtClean="0"/>
              <a:t>10/12/2023</a:t>
            </a:fld>
            <a:endParaRPr lang="en-US"/>
          </a:p>
        </p:txBody>
      </p:sp>
      <p:sp>
        <p:nvSpPr>
          <p:cNvPr id="5" name="Footer Placeholder 4">
            <a:extLst>
              <a:ext uri="{FF2B5EF4-FFF2-40B4-BE49-F238E27FC236}">
                <a16:creationId xmlns:a16="http://schemas.microsoft.com/office/drawing/2014/main" id="{119FE85C-56F7-4244-9356-32A93DA24F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50E07A-382B-4AF4-8DC8-EEF654147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2D895-E6EB-434E-B299-265D2452E3B5}" type="slidenum">
              <a:rPr lang="en-US" smtClean="0"/>
              <a:t>‹#›</a:t>
            </a:fld>
            <a:endParaRPr lang="en-US"/>
          </a:p>
        </p:txBody>
      </p:sp>
    </p:spTree>
    <p:extLst>
      <p:ext uri="{BB962C8B-B14F-4D97-AF65-F5344CB8AC3E}">
        <p14:creationId xmlns:p14="http://schemas.microsoft.com/office/powerpoint/2010/main" val="95973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PowerPoint_Slide2.sldx"/><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pn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PowerPoint_Slide3.sldx"/><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PowerPoint_Slide4.sldx"/><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1.jpe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PowerPoint_Slide5.sldx"/><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CAEC0-C355-438F-9F2C-902ED74B3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83A4F49-0D77-4F58-86ED-ED912F0E563D}"/>
              </a:ext>
            </a:extLst>
          </p:cNvPr>
          <p:cNvSpPr>
            <a:spLocks noGrp="1"/>
          </p:cNvSpPr>
          <p:nvPr/>
        </p:nvSpPr>
        <p:spPr>
          <a:xfrm>
            <a:off x="1885950" y="1828652"/>
            <a:ext cx="8420100" cy="23876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ubtitle 2">
            <a:extLst>
              <a:ext uri="{FF2B5EF4-FFF2-40B4-BE49-F238E27FC236}">
                <a16:creationId xmlns:a16="http://schemas.microsoft.com/office/drawing/2014/main" id="{B31E9DB7-3127-4F74-AA66-E3AE277A8F54}"/>
              </a:ext>
            </a:extLst>
          </p:cNvPr>
          <p:cNvSpPr>
            <a:spLocks noGrp="1"/>
          </p:cNvSpPr>
          <p:nvPr/>
        </p:nvSpPr>
        <p:spPr>
          <a:xfrm>
            <a:off x="2381250" y="4308327"/>
            <a:ext cx="7429500" cy="1655762"/>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TextBox 5">
            <a:extLst>
              <a:ext uri="{FF2B5EF4-FFF2-40B4-BE49-F238E27FC236}">
                <a16:creationId xmlns:a16="http://schemas.microsoft.com/office/drawing/2014/main" id="{663B1D3C-FEAD-4C35-84CD-67BA5A9E3A53}"/>
              </a:ext>
            </a:extLst>
          </p:cNvPr>
          <p:cNvSpPr txBox="1"/>
          <p:nvPr/>
        </p:nvSpPr>
        <p:spPr>
          <a:xfrm>
            <a:off x="4126079" y="464479"/>
            <a:ext cx="3939841" cy="59247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25" b="1" dirty="0">
                <a:solidFill>
                  <a:srgbClr val="0070C0"/>
                </a:solidFill>
                <a:latin typeface="Times New Roman" pitchFamily="18" charset="0"/>
                <a:cs typeface="Times New Roman" pitchFamily="18" charset="0"/>
              </a:rPr>
              <a:t>UBND HUYỆN AN DƯƠNG</a:t>
            </a:r>
          </a:p>
          <a:p>
            <a:pPr algn="ctr"/>
            <a:r>
              <a:rPr lang="en-US" sz="1625" b="1" dirty="0">
                <a:solidFill>
                  <a:srgbClr val="0070C0"/>
                </a:solidFill>
                <a:latin typeface="Times New Roman" pitchFamily="18" charset="0"/>
                <a:cs typeface="Times New Roman" pitchFamily="18" charset="0"/>
              </a:rPr>
              <a:t>TRƯỜNG MẦM NON QUỐC TUẤN</a:t>
            </a:r>
          </a:p>
        </p:txBody>
      </p:sp>
      <p:sp>
        <p:nvSpPr>
          <p:cNvPr id="8" name="TextBox 7">
            <a:extLst>
              <a:ext uri="{FF2B5EF4-FFF2-40B4-BE49-F238E27FC236}">
                <a16:creationId xmlns:a16="http://schemas.microsoft.com/office/drawing/2014/main" id="{6DAB09FD-0D85-4E29-B168-438B9A1AE296}"/>
              </a:ext>
            </a:extLst>
          </p:cNvPr>
          <p:cNvSpPr txBox="1"/>
          <p:nvPr/>
        </p:nvSpPr>
        <p:spPr>
          <a:xfrm>
            <a:off x="2707820" y="4904351"/>
            <a:ext cx="630545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err="1">
                <a:solidFill>
                  <a:srgbClr val="002060"/>
                </a:solidFill>
                <a:latin typeface="Times New Roman" panose="02020603050405020304" pitchFamily="18" charset="0"/>
                <a:cs typeface="Times New Roman" panose="02020603050405020304" pitchFamily="18" charset="0"/>
              </a:rPr>
              <a:t>Năm</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học</a:t>
            </a:r>
            <a:r>
              <a:rPr lang="en-US" sz="1400" b="1" dirty="0">
                <a:solidFill>
                  <a:srgbClr val="002060"/>
                </a:solidFill>
                <a:latin typeface="Times New Roman" panose="02020603050405020304" pitchFamily="18" charset="0"/>
                <a:cs typeface="Times New Roman" panose="02020603050405020304" pitchFamily="18" charset="0"/>
              </a:rPr>
              <a:t> 2023 - 2024</a:t>
            </a:r>
          </a:p>
        </p:txBody>
      </p:sp>
      <p:sp>
        <p:nvSpPr>
          <p:cNvPr id="9" name="TextBox 5">
            <a:extLst>
              <a:ext uri="{FF2B5EF4-FFF2-40B4-BE49-F238E27FC236}">
                <a16:creationId xmlns:a16="http://schemas.microsoft.com/office/drawing/2014/main" id="{663B1D3C-FEAD-4C35-84CD-67BA5A9E3A53}"/>
              </a:ext>
            </a:extLst>
          </p:cNvPr>
          <p:cNvSpPr txBox="1"/>
          <p:nvPr/>
        </p:nvSpPr>
        <p:spPr>
          <a:xfrm>
            <a:off x="2142309" y="2210548"/>
            <a:ext cx="7458891"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0070C0"/>
                </a:solidFill>
                <a:latin typeface="Times New Roman" pitchFamily="18" charset="0"/>
                <a:cs typeface="Times New Roman" pitchFamily="18" charset="0"/>
              </a:rPr>
              <a:t>TUYÊN TRUYỀN PHỐI KẾT HỢP PHỤ HUYNH NÂNG CAO CHẤT LƯỢNG CHĂM SÓC GIÁO DỤC TRẺ LỚP 3C3</a:t>
            </a:r>
          </a:p>
        </p:txBody>
      </p:sp>
    </p:spTree>
    <p:extLst>
      <p:ext uri="{BB962C8B-B14F-4D97-AF65-F5344CB8AC3E}">
        <p14:creationId xmlns:p14="http://schemas.microsoft.com/office/powerpoint/2010/main" val="2033431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3A4F49-0D77-4F58-86ED-ED912F0E563D}"/>
              </a:ext>
            </a:extLst>
          </p:cNvPr>
          <p:cNvSpPr>
            <a:spLocks noGrp="1"/>
          </p:cNvSpPr>
          <p:nvPr/>
        </p:nvSpPr>
        <p:spPr>
          <a:xfrm>
            <a:off x="1885950" y="1828652"/>
            <a:ext cx="8420100" cy="23876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ubtitle 2">
            <a:extLst>
              <a:ext uri="{FF2B5EF4-FFF2-40B4-BE49-F238E27FC236}">
                <a16:creationId xmlns:a16="http://schemas.microsoft.com/office/drawing/2014/main" id="{B31E9DB7-3127-4F74-AA66-E3AE277A8F54}"/>
              </a:ext>
            </a:extLst>
          </p:cNvPr>
          <p:cNvSpPr>
            <a:spLocks noGrp="1"/>
          </p:cNvSpPr>
          <p:nvPr/>
        </p:nvSpPr>
        <p:spPr>
          <a:xfrm>
            <a:off x="2381250" y="4308327"/>
            <a:ext cx="7429500" cy="1655762"/>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9" name="Picture 8">
            <a:extLst>
              <a:ext uri="{FF2B5EF4-FFF2-40B4-BE49-F238E27FC236}">
                <a16:creationId xmlns:a16="http://schemas.microsoft.com/office/drawing/2014/main" id="{84827734-1141-4176-9268-02FA7F522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78"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5">
            <a:extLst>
              <a:ext uri="{FF2B5EF4-FFF2-40B4-BE49-F238E27FC236}">
                <a16:creationId xmlns:a16="http://schemas.microsoft.com/office/drawing/2014/main" id="{4A46A51A-15A3-48AE-BEDB-5D2AD684C155}"/>
              </a:ext>
            </a:extLst>
          </p:cNvPr>
          <p:cNvSpPr txBox="1"/>
          <p:nvPr/>
        </p:nvSpPr>
        <p:spPr>
          <a:xfrm>
            <a:off x="759475" y="1236182"/>
            <a:ext cx="10539895"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tuyên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truyền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một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trong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những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hình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thức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vô</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cùng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quan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trọng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cần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thiết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đối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với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bậc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học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mầm</a:t>
            </a:r>
            <a:r>
              <a:rPr lang="en-US" sz="1600" dirty="0">
                <a:latin typeface="Times New Roman" pitchFamily="18" charset="0"/>
                <a:cs typeface="Times New Roman" pitchFamily="18" charset="0"/>
              </a:rPr>
              <a:t> non </a:t>
            </a:r>
            <a:r>
              <a:rPr lang="en-US" sz="1600" dirty="0" err="1">
                <a:latin typeface="Times New Roman" pitchFamily="18" charset="0"/>
                <a:cs typeface="Times New Roman" pitchFamily="18" charset="0"/>
              </a:rPr>
              <a:t>nói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chung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trường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mầm</a:t>
            </a:r>
            <a:r>
              <a:rPr lang="en-US" sz="1600" dirty="0">
                <a:latin typeface="Times New Roman" pitchFamily="18" charset="0"/>
                <a:cs typeface="Times New Roman" pitchFamily="18" charset="0"/>
              </a:rPr>
              <a:t> non </a:t>
            </a:r>
            <a:r>
              <a:rPr lang="en-US" sz="1600" dirty="0" err="1">
                <a:latin typeface="Times New Roman" pitchFamily="18" charset="0"/>
                <a:cs typeface="Times New Roman" pitchFamily="18" charset="0"/>
              </a:rPr>
              <a:t>nói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riêng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có</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một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môi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trường</a:t>
            </a:r>
            <a:r>
              <a:rPr lang="en-US" sz="1600" dirty="0">
                <a:latin typeface="Times New Roman" pitchFamily="18" charset="0"/>
                <a:cs typeface="Times New Roman" pitchFamily="18" charset="0"/>
              </a:rPr>
              <a:t> an </a:t>
            </a:r>
            <a:r>
              <a:rPr lang="en-US" sz="1600" dirty="0" err="1">
                <a:latin typeface="Times New Roman" pitchFamily="18" charset="0"/>
                <a:cs typeface="Times New Roman" pitchFamily="18" charset="0"/>
              </a:rPr>
              <a:t>toàn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hạnh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phúc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thân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thiện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đến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lao</a:t>
            </a:r>
            <a:r>
              <a:rPr lang="en-US" sz="1600" dirty="0">
                <a:latin typeface="Times New Roman" pitchFamily="18" charset="0"/>
                <a:cs typeface="Times New Roman" pitchFamily="18" charset="0"/>
              </a:rPr>
              <a:t> to </a:t>
            </a:r>
            <a:r>
              <a:rPr lang="en-US" sz="1600" dirty="0" err="1">
                <a:latin typeface="Times New Roman" pitchFamily="18" charset="0"/>
                <a:cs typeface="Times New Roman" pitchFamily="18" charset="0"/>
              </a:rPr>
              <a:t>lớn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của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bậc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phụ</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huynh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trong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việc</a:t>
            </a:r>
            <a:r>
              <a:rPr lang="en-US" sz="1600" dirty="0">
                <a:latin typeface="Times New Roman" pitchFamily="18" charset="0"/>
                <a:cs typeface="Times New Roman" pitchFamily="18" charset="0"/>
              </a:rPr>
              <a:t> chia </a:t>
            </a:r>
            <a:r>
              <a:rPr lang="en-US" sz="1600" dirty="0" err="1">
                <a:latin typeface="Times New Roman" pitchFamily="18" charset="0"/>
                <a:cs typeface="Times New Roman" pitchFamily="18" charset="0"/>
              </a:rPr>
              <a:t>sẻ</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ủng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hộ</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nhiệt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tình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mọi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hoạt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động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của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trường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của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lớp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sao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có</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được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sự</a:t>
            </a:r>
            <a:r>
              <a:rPr lang="en-US" sz="1600" dirty="0">
                <a:latin typeface="Times New Roman" pitchFamily="18" charset="0"/>
                <a:cs typeface="Times New Roman" pitchFamily="18" charset="0"/>
              </a:rPr>
              <a:t>  chia </a:t>
            </a:r>
            <a:r>
              <a:rPr lang="en-US" sz="1600" dirty="0" err="1">
                <a:latin typeface="Times New Roman" pitchFamily="18" charset="0"/>
                <a:cs typeface="Times New Roman" pitchFamily="18" charset="0"/>
              </a:rPr>
              <a:t>sẻ</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ủng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hộ</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cao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của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bậc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phụ</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huynh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đó</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chính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giáo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viên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tốt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tuyên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truyền</a:t>
            </a:r>
            <a:r>
              <a:rPr lang="en-US" sz="1600" b="1" dirty="0">
                <a:solidFill>
                  <a:srgbClr val="0070C0"/>
                </a:solidFill>
                <a:latin typeface="Times New Roman" pitchFamily="18" charset="0"/>
                <a:cs typeface="Times New Roman" pitchFamily="18" charset="0"/>
              </a:rPr>
              <a:t>.</a:t>
            </a:r>
          </a:p>
          <a:p>
            <a:pPr algn="just"/>
            <a:r>
              <a:rPr lang="en-US" sz="1600" b="0" i="0" dirty="0">
                <a:effectLst/>
                <a:latin typeface="+mj-lt"/>
              </a:rPr>
              <a:t> </a:t>
            </a:r>
            <a:r>
              <a:rPr lang="vi-VN" sz="1600" b="0" i="0" dirty="0">
                <a:effectLst/>
                <a:latin typeface="+mj-lt"/>
              </a:rPr>
              <a:t>Như chúng ta đã biết chăm sóc giáo dục trẻ là một trong những nhiệm vụ quan trọng</a:t>
            </a:r>
            <a:r>
              <a:rPr lang="en-US" sz="1600" b="0" i="0" dirty="0">
                <a:effectLst/>
                <a:latin typeface="+mj-lt"/>
              </a:rPr>
              <a:t> </a:t>
            </a:r>
            <a:r>
              <a:rPr lang="en-US" sz="1600" b="0" i="0" dirty="0" err="1">
                <a:effectLst/>
                <a:latin typeface="Times New Roman" panose="02020603050405020304" pitchFamily="18" charset="0"/>
                <a:cs typeface="Times New Roman" panose="02020603050405020304" pitchFamily="18" charset="0"/>
              </a:rPr>
              <a:t>giúp</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trẻ</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phát</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triển</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toàn</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diện</a:t>
            </a:r>
            <a:r>
              <a:rPr lang="en-US" sz="1600" b="0" i="0" dirty="0">
                <a:effectLst/>
                <a:latin typeface="Times New Roman" panose="02020603050405020304" pitchFamily="18" charset="0"/>
                <a:cs typeface="Times New Roman" panose="02020603050405020304" pitchFamily="18" charset="0"/>
              </a:rPr>
              <a:t> 5 </a:t>
            </a:r>
            <a:r>
              <a:rPr lang="en-US" sz="1600" b="0" i="0" dirty="0" err="1">
                <a:effectLst/>
                <a:latin typeface="Times New Roman" panose="02020603050405020304" pitchFamily="18" charset="0"/>
                <a:cs typeface="Times New Roman" panose="02020603050405020304" pitchFamily="18" charset="0"/>
              </a:rPr>
              <a:t>lĩnh</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vực</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vậy</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phải</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làm</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thế</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nào</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để</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các</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kiến</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thức</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chăm</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sóc</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giáo</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dục</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trẻ</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tuyền</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đạt</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đến</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các</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bậc</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phụ</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huynh</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một</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cách</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chính</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xác</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và</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hiệu</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quả</a:t>
            </a:r>
            <a:r>
              <a:rPr lang="en-US" sz="1600" dirty="0">
                <a:latin typeface="Times New Roman" panose="02020603050405020304" pitchFamily="18" charset="0"/>
                <a:cs typeface="Times New Roman" panose="02020603050405020304" pitchFamily="18" charset="0"/>
              </a:rPr>
              <a:t>.</a:t>
            </a:r>
            <a:r>
              <a:rPr lang="vi-VN" sz="1600" b="0" i="0" dirty="0">
                <a:effectLst/>
                <a:latin typeface="Roboto" panose="02000000000000000000" pitchFamily="2" charset="0"/>
              </a:rPr>
              <a:t> </a:t>
            </a:r>
            <a:r>
              <a:rPr lang="en-US" sz="1600" b="0" i="0" dirty="0">
                <a:effectLst/>
                <a:latin typeface="Roboto" panose="02000000000000000000" pitchFamily="2" charset="0"/>
              </a:rPr>
              <a:t>  </a:t>
            </a:r>
            <a:r>
              <a:rPr lang="vi-VN" sz="1600" b="0" i="0" dirty="0">
                <a:effectLst/>
                <a:latin typeface="+mj-lt"/>
              </a:rPr>
              <a:t>Tuy nhiên do nhiều nguyên nhân, nguyên nhân chủ quan, nguyên nhân khách quan mang lại, nên công tác phối hợp vẫn còn nhiều hạn chế, chưa đáp ứng được với yêu cầu đổi mới về chất lượng giáo dục hiện nay</a:t>
            </a:r>
            <a:r>
              <a:rPr lang="en-US" sz="1600" b="0" i="0" dirty="0">
                <a:effectLst/>
                <a:latin typeface="+mj-lt"/>
              </a:rPr>
              <a:t>, đ</a:t>
            </a:r>
            <a:r>
              <a:rPr lang="vi-VN" sz="1600" b="0" i="0" dirty="0">
                <a:effectLst/>
                <a:latin typeface="+mj-lt"/>
              </a:rPr>
              <a:t>ây cũng là nguyên nhân dẫn đến một số trẻ chưa được hưởng điều kiện tốt nhất về công tác nuôi dưỡng, chăm sóc, giáo dục. Có những trẻ có thái độ, biểu hiện xa sút về đạo đức, hưởng thụ, sự luông chiều từ phía gia đình</a:t>
            </a:r>
            <a:r>
              <a:rPr lang="en-US" sz="1600" b="0" i="0" dirty="0">
                <a:effectLst/>
                <a:latin typeface="+mj-lt"/>
              </a:rPr>
              <a:t>.</a:t>
            </a:r>
            <a:r>
              <a:rPr lang="en-US" sz="1600" dirty="0">
                <a:latin typeface="+mj-lt"/>
                <a:cs typeface="Times New Roman" panose="02020603050405020304" pitchFamily="18" charset="0"/>
              </a:rPr>
              <a:t> </a:t>
            </a:r>
            <a:endParaRPr lang="en-US" sz="1600" b="1" dirty="0">
              <a:latin typeface="+mj-lt"/>
              <a:cs typeface="Times New Roman" pitchFamily="18" charset="0"/>
            </a:endParaRPr>
          </a:p>
        </p:txBody>
      </p:sp>
      <p:sp>
        <p:nvSpPr>
          <p:cNvPr id="11" name="TextBox 10">
            <a:extLst>
              <a:ext uri="{FF2B5EF4-FFF2-40B4-BE49-F238E27FC236}">
                <a16:creationId xmlns:a16="http://schemas.microsoft.com/office/drawing/2014/main" id="{1B10FAB6-34C9-4E6B-B330-FAD77F3BC1EC}"/>
              </a:ext>
            </a:extLst>
          </p:cNvPr>
          <p:cNvSpPr txBox="1"/>
          <p:nvPr/>
        </p:nvSpPr>
        <p:spPr>
          <a:xfrm>
            <a:off x="2712003" y="3664241"/>
            <a:ext cx="8420100" cy="17235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err="1">
                <a:latin typeface="Times New Roman" panose="02020603050405020304" pitchFamily="18" charset="0"/>
                <a:cs typeface="Times New Roman" panose="02020603050405020304" pitchFamily="18" charset="0"/>
              </a:rPr>
              <a:t>Nhận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2023- 2024 </a:t>
            </a:r>
            <a:r>
              <a:rPr lang="en-US" sz="1600" dirty="0" err="1">
                <a:latin typeface="Times New Roman" panose="02020603050405020304" pitchFamily="18" charset="0"/>
                <a:cs typeface="Times New Roman" panose="02020603050405020304" pitchFamily="18" charset="0"/>
              </a:rPr>
              <a:t>hai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xây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tốt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bậc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huynh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nhằm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nâng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lượng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sóc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phấn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đấu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thiện</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toàn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phúc</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đươc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bằng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bằng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Đ</a:t>
            </a:r>
            <a:r>
              <a:rPr lang="vi-VN" sz="1400" i="0" dirty="0">
                <a:effectLst/>
                <a:latin typeface="Times New Roman" panose="02020603050405020304" pitchFamily="18" charset="0"/>
                <a:cs typeface="Times New Roman" panose="02020603050405020304" pitchFamily="18" charset="0"/>
              </a:rPr>
              <a:t>ể công tác tuyên truyền giữa giáo viên và gia đình đạt được kết quả tốt</a:t>
            </a:r>
            <a:r>
              <a:rPr lang="en-US" sz="1400" i="0" dirty="0">
                <a:effectLst/>
                <a:latin typeface="Times New Roman" panose="02020603050405020304" pitchFamily="18" charset="0"/>
                <a:cs typeface="Times New Roman" panose="02020603050405020304" pitchFamily="18" charset="0"/>
              </a:rPr>
              <a:t>,</a:t>
            </a:r>
            <a:r>
              <a:rPr lang="vi-VN" sz="1400" i="0" dirty="0">
                <a:effectLst/>
                <a:latin typeface="Times New Roman" panose="02020603050405020304" pitchFamily="18" charset="0"/>
                <a:cs typeface="Times New Roman" panose="02020603050405020304" pitchFamily="18" charset="0"/>
              </a:rPr>
              <a:t> góp phần đẩy mạnh nâng cao chất lượng chăm sóc, giáo dục</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bằng</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các</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hình</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thức</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trao</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đổi</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trực</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tiếp</a:t>
            </a:r>
            <a:r>
              <a:rPr lang="en-US" sz="1400" i="0" dirty="0">
                <a:effectLst/>
                <a:latin typeface="Times New Roman" panose="02020603050405020304" pitchFamily="18" charset="0"/>
                <a:cs typeface="Times New Roman" panose="02020603050405020304" pitchFamily="18" charset="0"/>
              </a:rPr>
              <a:t> qua </a:t>
            </a:r>
            <a:r>
              <a:rPr lang="en-US" sz="1400" i="0" dirty="0" err="1">
                <a:effectLst/>
                <a:latin typeface="Times New Roman" panose="02020603050405020304" pitchFamily="18" charset="0"/>
                <a:cs typeface="Times New Roman" panose="02020603050405020304" pitchFamily="18" charset="0"/>
              </a:rPr>
              <a:t>đón</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trả</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trẻ</a:t>
            </a:r>
            <a:r>
              <a:rPr lang="en-US" sz="1400" i="0" dirty="0">
                <a:effectLst/>
                <a:latin typeface="Times New Roman" panose="02020603050405020304" pitchFamily="18" charset="0"/>
                <a:cs typeface="Times New Roman" panose="02020603050405020304" pitchFamily="18" charset="0"/>
              </a:rPr>
              <a:t>, qua </a:t>
            </a:r>
            <a:r>
              <a:rPr lang="en-US" sz="1400" i="0" dirty="0" err="1">
                <a:effectLst/>
                <a:latin typeface="Times New Roman" panose="02020603050405020304" pitchFamily="18" charset="0"/>
                <a:cs typeface="Times New Roman" panose="02020603050405020304" pitchFamily="18" charset="0"/>
              </a:rPr>
              <a:t>bảng</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tuyên</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truyền</a:t>
            </a:r>
            <a:r>
              <a:rPr lang="en-US" sz="1400" i="0" dirty="0">
                <a:effectLst/>
                <a:latin typeface="Times New Roman" panose="02020603050405020304" pitchFamily="18" charset="0"/>
                <a:cs typeface="Times New Roman" panose="02020603050405020304" pitchFamily="18" charset="0"/>
              </a:rPr>
              <a:t>, qua </a:t>
            </a:r>
            <a:r>
              <a:rPr lang="en-US" sz="1400" i="0" dirty="0" err="1">
                <a:effectLst/>
                <a:latin typeface="Times New Roman" panose="02020603050405020304" pitchFamily="18" charset="0"/>
                <a:cs typeface="Times New Roman" panose="02020603050405020304" pitchFamily="18" charset="0"/>
              </a:rPr>
              <a:t>các</a:t>
            </a:r>
            <a:r>
              <a:rPr lang="en-US" sz="1400" i="0" dirty="0">
                <a:effectLst/>
                <a:latin typeface="Times New Roman" panose="02020603050405020304" pitchFamily="18" charset="0"/>
                <a:cs typeface="Times New Roman" panose="02020603050405020304" pitchFamily="18" charset="0"/>
              </a:rPr>
              <a:t> vi deo </a:t>
            </a:r>
            <a:r>
              <a:rPr lang="en-US" sz="1400" i="0" dirty="0" err="1">
                <a:effectLst/>
                <a:latin typeface="Times New Roman" panose="02020603050405020304" pitchFamily="18" charset="0"/>
                <a:cs typeface="Times New Roman" panose="02020603050405020304" pitchFamily="18" charset="0"/>
              </a:rPr>
              <a:t>hoạt</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động</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của</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lớp</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gửi</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nhóm</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zalo</a:t>
            </a:r>
            <a:r>
              <a:rPr lang="en-US" sz="1400" i="0" dirty="0">
                <a:effectLst/>
                <a:latin typeface="Times New Roman" panose="02020603050405020304" pitchFamily="18" charset="0"/>
                <a:cs typeface="Times New Roman" panose="02020603050405020304" pitchFamily="18" charset="0"/>
              </a:rPr>
              <a:t>, qua </a:t>
            </a:r>
            <a:r>
              <a:rPr lang="en-US" sz="1400" i="0" dirty="0" err="1">
                <a:effectLst/>
                <a:latin typeface="Times New Roman" panose="02020603050405020304" pitchFamily="18" charset="0"/>
                <a:cs typeface="Times New Roman" panose="02020603050405020304" pitchFamily="18" charset="0"/>
              </a:rPr>
              <a:t>các</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buổi</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họp</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phụ</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huynh</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đầu</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năm</a:t>
            </a:r>
            <a:r>
              <a:rPr lang="en-US" sz="1400" i="0" dirty="0">
                <a:effectLst/>
                <a:latin typeface="Times New Roman" panose="02020603050405020304" pitchFamily="18" charset="0"/>
                <a:cs typeface="Times New Roman" panose="02020603050405020304" pitchFamily="18" charset="0"/>
              </a:rPr>
              <a:t>….,</a:t>
            </a:r>
            <a:r>
              <a:rPr lang="en-US" sz="1400" i="0" dirty="0" err="1">
                <a:effectLst/>
                <a:latin typeface="Times New Roman" panose="02020603050405020304" pitchFamily="18" charset="0"/>
                <a:cs typeface="Times New Roman" panose="02020603050405020304" pitchFamily="18" charset="0"/>
              </a:rPr>
              <a:t>thông</a:t>
            </a:r>
            <a:r>
              <a:rPr lang="en-US" sz="1400" i="0" dirty="0">
                <a:effectLst/>
                <a:latin typeface="Times New Roman" panose="02020603050405020304" pitchFamily="18" charset="0"/>
                <a:cs typeface="Times New Roman" panose="02020603050405020304" pitchFamily="18" charset="0"/>
              </a:rPr>
              <a:t> tin </a:t>
            </a:r>
            <a:r>
              <a:rPr lang="en-US" sz="1400" i="0" dirty="0" err="1">
                <a:effectLst/>
                <a:latin typeface="Times New Roman" panose="02020603050405020304" pitchFamily="18" charset="0"/>
                <a:cs typeface="Times New Roman" panose="02020603050405020304" pitchFamily="18" charset="0"/>
              </a:rPr>
              <a:t>truyền</a:t>
            </a:r>
            <a:r>
              <a:rPr lang="en-US" sz="1400" i="0" dirty="0">
                <a:effectLst/>
                <a:latin typeface="Times New Roman" panose="02020603050405020304" pitchFamily="18" charset="0"/>
                <a:cs typeface="Times New Roman" panose="02020603050405020304" pitchFamily="18" charset="0"/>
              </a:rPr>
              <a:t> </a:t>
            </a:r>
            <a:r>
              <a:rPr lang="en-US" sz="1400" i="0" dirty="0" err="1">
                <a:effectLst/>
                <a:latin typeface="Times New Roman" panose="02020603050405020304" pitchFamily="18" charset="0"/>
                <a:cs typeface="Times New Roman" panose="02020603050405020304" pitchFamily="18" charset="0"/>
              </a:rPr>
              <a:t>thông</a:t>
            </a:r>
            <a:r>
              <a:rPr lang="en-US" sz="1400" i="0" dirty="0">
                <a:effectLst/>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2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5982885-0850-4643-8018-556D4795045B}"/>
              </a:ext>
            </a:extLst>
          </p:cNvPr>
          <p:cNvGraphicFramePr>
            <a:graphicFrameLocks noChangeAspect="1"/>
          </p:cNvGraphicFramePr>
          <p:nvPr>
            <p:extLst>
              <p:ext uri="{D42A27DB-BD31-4B8C-83A1-F6EECF244321}">
                <p14:modId xmlns:p14="http://schemas.microsoft.com/office/powerpoint/2010/main" val="197985366"/>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46" name="Slide" r:id="rId3" imgW="6094636" imgH="3427397" progId="PowerPoint.Slide.12">
                  <p:embed/>
                </p:oleObj>
              </mc:Choice>
              <mc:Fallback>
                <p:oleObj name="Slide" r:id="rId3" imgW="6094636" imgH="3427397" progId="PowerPoint.Slide.12">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AAE8955E-3F66-4B61-9C29-7595024EB858}"/>
              </a:ext>
            </a:extLst>
          </p:cNvPr>
          <p:cNvPicPr>
            <a:picLocks noChangeAspect="1"/>
          </p:cNvPicPr>
          <p:nvPr/>
        </p:nvPicPr>
        <p:blipFill>
          <a:blip r:embed="rId5"/>
          <a:stretch>
            <a:fillRect/>
          </a:stretch>
        </p:blipFill>
        <p:spPr>
          <a:xfrm>
            <a:off x="3069771" y="1018855"/>
            <a:ext cx="8177348" cy="4193225"/>
          </a:xfrm>
          <a:prstGeom prst="rect">
            <a:avLst/>
          </a:prstGeom>
        </p:spPr>
      </p:pic>
      <p:sp>
        <p:nvSpPr>
          <p:cNvPr id="8" name="TextBox 7">
            <a:extLst>
              <a:ext uri="{FF2B5EF4-FFF2-40B4-BE49-F238E27FC236}">
                <a16:creationId xmlns:a16="http://schemas.microsoft.com/office/drawing/2014/main" id="{7C1E1198-70A5-40A1-AFFD-210A1454AFF3}"/>
              </a:ext>
            </a:extLst>
          </p:cNvPr>
          <p:cNvSpPr txBox="1"/>
          <p:nvPr/>
        </p:nvSpPr>
        <p:spPr>
          <a:xfrm>
            <a:off x="1175657" y="1804100"/>
            <a:ext cx="1509034"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b="1" dirty="0" err="1">
                <a:solidFill>
                  <a:srgbClr val="002060"/>
                </a:solidFill>
                <a:latin typeface="Times New Roman" panose="02020603050405020304" pitchFamily="18" charset="0"/>
                <a:cs typeface="Times New Roman" panose="02020603050405020304" pitchFamily="18" charset="0"/>
              </a:rPr>
              <a:t>Cô</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giáo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trao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đổi</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trực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tiếp</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với</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các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bậc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phụ</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huynh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về</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tình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trạng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sức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khỏe</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về</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ăn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uống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các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kỹ</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năng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vệ</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sinh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cá</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nhân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của</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trẻ</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khi</a:t>
            </a:r>
            <a:r>
              <a:rPr lang="en-US" sz="1400" b="1" dirty="0">
                <a:solidFill>
                  <a:srgbClr val="002060"/>
                </a:solidFill>
                <a:latin typeface="Times New Roman" panose="02020603050405020304" pitchFamily="18" charset="0"/>
                <a:cs typeface="Times New Roman" panose="02020603050405020304" pitchFamily="18" charset="0"/>
              </a:rPr>
              <a:t> ở </a:t>
            </a:r>
            <a:r>
              <a:rPr lang="en-US" sz="1400" b="1" dirty="0" err="1">
                <a:solidFill>
                  <a:srgbClr val="002060"/>
                </a:solidFill>
                <a:latin typeface="Times New Roman" panose="02020603050405020304" pitchFamily="18" charset="0"/>
                <a:cs typeface="Times New Roman" panose="02020603050405020304" pitchFamily="18" charset="0"/>
              </a:rPr>
              <a:t>lớp</a:t>
            </a:r>
            <a:r>
              <a:rPr lang="en-US" sz="1400" b="1" dirty="0">
                <a:solidFill>
                  <a:srgbClr val="002060"/>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22E5A611-DE72-4F8D-AC74-740C88887E57}"/>
              </a:ext>
            </a:extLst>
          </p:cNvPr>
          <p:cNvSpPr txBox="1"/>
          <p:nvPr/>
        </p:nvSpPr>
        <p:spPr>
          <a:xfrm>
            <a:off x="3446145" y="5374615"/>
            <a:ext cx="4260941"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err="1">
                <a:solidFill>
                  <a:srgbClr val="002060"/>
                </a:solidFill>
                <a:latin typeface="Times New Roman" panose="02020603050405020304" pitchFamily="18" charset="0"/>
                <a:cs typeface="Times New Roman" panose="02020603050405020304" pitchFamily="18" charset="0"/>
              </a:rPr>
              <a:t>Tuyên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truyền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trực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tiếp</a:t>
            </a:r>
            <a:r>
              <a:rPr lang="en-US" sz="1400" b="1" dirty="0">
                <a:solidFill>
                  <a:srgbClr val="002060"/>
                </a:solidFill>
                <a:latin typeface="Times New Roman" panose="02020603050405020304" pitchFamily="18" charset="0"/>
                <a:cs typeface="Times New Roman" panose="02020603050405020304" pitchFamily="18" charset="0"/>
              </a:rPr>
              <a:t>  qua </a:t>
            </a:r>
            <a:r>
              <a:rPr lang="en-US" sz="1400" b="1" dirty="0" err="1">
                <a:solidFill>
                  <a:srgbClr val="002060"/>
                </a:solidFill>
                <a:latin typeface="Times New Roman" panose="02020603050405020304" pitchFamily="18" charset="0"/>
                <a:cs typeface="Times New Roman" panose="02020603050405020304" pitchFamily="18" charset="0"/>
              </a:rPr>
              <a:t>giờ</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đón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trả</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trẻ</a:t>
            </a:r>
            <a:endParaRPr lang="en-US" sz="1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759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5574DBC-2C40-4E65-9078-55F04EFE6F32}"/>
              </a:ext>
            </a:extLst>
          </p:cNvPr>
          <p:cNvGraphicFramePr>
            <a:graphicFrameLocks noChangeAspect="1"/>
          </p:cNvGraphicFramePr>
          <p:nvPr>
            <p:extLst>
              <p:ext uri="{D42A27DB-BD31-4B8C-83A1-F6EECF244321}">
                <p14:modId xmlns:p14="http://schemas.microsoft.com/office/powerpoint/2010/main" val="1190669048"/>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2070" name="Slide" r:id="rId3" imgW="6094636" imgH="3427397" progId="PowerPoint.Slide.12">
                  <p:embed/>
                </p:oleObj>
              </mc:Choice>
              <mc:Fallback>
                <p:oleObj name="Slide" r:id="rId3" imgW="6094636" imgH="3427397" progId="PowerPoint.Slide.12">
                  <p:embed/>
                  <p:pic>
                    <p:nvPicPr>
                      <p:cNvPr id="2" name="Object 1">
                        <a:extLst>
                          <a:ext uri="{FF2B5EF4-FFF2-40B4-BE49-F238E27FC236}">
                            <a16:creationId xmlns:a16="http://schemas.microsoft.com/office/drawing/2014/main" id="{C5982885-0850-4643-8018-556D4795045B}"/>
                          </a:ext>
                        </a:extLst>
                      </p:cNvPr>
                      <p:cNvPicPr/>
                      <p:nvPr/>
                    </p:nvPicPr>
                    <p:blipFill>
                      <a:blip r:embed="rId4"/>
                      <a:stretch>
                        <a:fillRect/>
                      </a:stretch>
                    </p:blipFill>
                    <p:spPr>
                      <a:xfrm>
                        <a:off x="0" y="0"/>
                        <a:ext cx="12192000" cy="6858000"/>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1303E3C-732C-42D5-9AB1-691D46E6300D}"/>
              </a:ext>
            </a:extLst>
          </p:cNvPr>
          <p:cNvPicPr>
            <a:picLocks noChangeAspect="1"/>
          </p:cNvPicPr>
          <p:nvPr/>
        </p:nvPicPr>
        <p:blipFill>
          <a:blip r:embed="rId5"/>
          <a:stretch>
            <a:fillRect/>
          </a:stretch>
        </p:blipFill>
        <p:spPr>
          <a:xfrm>
            <a:off x="2795451" y="966651"/>
            <a:ext cx="8490858" cy="4297680"/>
          </a:xfrm>
          <a:prstGeom prst="rect">
            <a:avLst/>
          </a:prstGeom>
        </p:spPr>
      </p:pic>
      <p:sp>
        <p:nvSpPr>
          <p:cNvPr id="4" name="TextBox 3">
            <a:extLst>
              <a:ext uri="{FF2B5EF4-FFF2-40B4-BE49-F238E27FC236}">
                <a16:creationId xmlns:a16="http://schemas.microsoft.com/office/drawing/2014/main" id="{82C0F583-1ED4-459D-AF95-A5A39FC5206B}"/>
              </a:ext>
            </a:extLst>
          </p:cNvPr>
          <p:cNvSpPr txBox="1"/>
          <p:nvPr/>
        </p:nvSpPr>
        <p:spPr>
          <a:xfrm>
            <a:off x="1175657" y="1804100"/>
            <a:ext cx="1509034" cy="1600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b="1" dirty="0" err="1">
                <a:solidFill>
                  <a:srgbClr val="002060"/>
                </a:solidFill>
                <a:latin typeface="Times New Roman" panose="02020603050405020304" pitchFamily="18" charset="0"/>
                <a:cs typeface="Times New Roman" panose="02020603050405020304" pitchFamily="18" charset="0"/>
              </a:rPr>
              <a:t>Cô</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giáo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hướng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dẫn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trao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đổi</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phụ</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huynh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về</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cách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rèn</a:t>
            </a:r>
            <a:r>
              <a:rPr lang="en-US" sz="1400" b="1" dirty="0">
                <a:solidFill>
                  <a:srgbClr val="002060"/>
                </a:solidFill>
                <a:latin typeface="Times New Roman" panose="02020603050405020304" pitchFamily="18" charset="0"/>
                <a:cs typeface="Times New Roman" panose="02020603050405020304" pitchFamily="18" charset="0"/>
              </a:rPr>
              <a:t> con </a:t>
            </a:r>
            <a:r>
              <a:rPr lang="en-US" sz="1400" b="1" dirty="0" err="1">
                <a:solidFill>
                  <a:srgbClr val="002060"/>
                </a:solidFill>
                <a:latin typeface="Times New Roman" panose="02020603050405020304" pitchFamily="18" charset="0"/>
                <a:cs typeface="Times New Roman" panose="02020603050405020304" pitchFamily="18" charset="0"/>
              </a:rPr>
              <a:t>để</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dép</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đúng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cách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đảm</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bảo</a:t>
            </a:r>
            <a:r>
              <a:rPr lang="en-US" sz="1400" b="1" dirty="0">
                <a:solidFill>
                  <a:srgbClr val="002060"/>
                </a:solidFill>
                <a:latin typeface="Times New Roman" panose="02020603050405020304" pitchFamily="18" charset="0"/>
                <a:cs typeface="Times New Roman" panose="02020603050405020304" pitchFamily="18" charset="0"/>
              </a:rPr>
              <a:t> an </a:t>
            </a:r>
            <a:r>
              <a:rPr lang="en-US" sz="1400" b="1" dirty="0" err="1">
                <a:solidFill>
                  <a:srgbClr val="002060"/>
                </a:solidFill>
                <a:latin typeface="Times New Roman" panose="02020603050405020304" pitchFamily="18" charset="0"/>
                <a:cs typeface="Times New Roman" panose="02020603050405020304" pitchFamily="18" charset="0"/>
              </a:rPr>
              <a:t>toàn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vệ</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sinh</a:t>
            </a:r>
            <a:endParaRPr lang="en-US" sz="1400" b="1"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B64A7B2-3077-463E-885B-6674EEA424ED}"/>
              </a:ext>
            </a:extLst>
          </p:cNvPr>
          <p:cNvSpPr txBox="1"/>
          <p:nvPr/>
        </p:nvSpPr>
        <p:spPr>
          <a:xfrm>
            <a:off x="3498396" y="5361551"/>
            <a:ext cx="3895181"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err="1">
                <a:solidFill>
                  <a:srgbClr val="002060"/>
                </a:solidFill>
                <a:latin typeface="Times New Roman" panose="02020603050405020304" pitchFamily="18" charset="0"/>
                <a:cs typeface="Times New Roman" panose="02020603050405020304" pitchFamily="18" charset="0"/>
              </a:rPr>
              <a:t>Tuyên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truyền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trực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tiếp</a:t>
            </a:r>
            <a:r>
              <a:rPr lang="en-US" sz="1400" b="1" dirty="0">
                <a:solidFill>
                  <a:srgbClr val="002060"/>
                </a:solidFill>
                <a:latin typeface="Times New Roman" panose="02020603050405020304" pitchFamily="18" charset="0"/>
                <a:cs typeface="Times New Roman" panose="02020603050405020304" pitchFamily="18" charset="0"/>
              </a:rPr>
              <a:t>  qua </a:t>
            </a:r>
            <a:r>
              <a:rPr lang="en-US" sz="1400" b="1" dirty="0" err="1">
                <a:solidFill>
                  <a:srgbClr val="002060"/>
                </a:solidFill>
                <a:latin typeface="Times New Roman" panose="02020603050405020304" pitchFamily="18" charset="0"/>
                <a:cs typeface="Times New Roman" panose="02020603050405020304" pitchFamily="18" charset="0"/>
              </a:rPr>
              <a:t>giờ</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đón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trả</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trẻ</a:t>
            </a:r>
            <a:endParaRPr lang="en-US" sz="1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3500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D6463E4-E107-498C-BBF0-028125304764}"/>
              </a:ext>
            </a:extLst>
          </p:cNvPr>
          <p:cNvGraphicFramePr>
            <a:graphicFrameLocks noChangeAspect="1"/>
          </p:cNvGraphicFramePr>
          <p:nvPr>
            <p:extLst>
              <p:ext uri="{D42A27DB-BD31-4B8C-83A1-F6EECF244321}">
                <p14:modId xmlns:p14="http://schemas.microsoft.com/office/powerpoint/2010/main" val="1603166377"/>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3091" name="Slide" r:id="rId3" imgW="6166245" imgH="3468838" progId="PowerPoint.Slide.12">
                  <p:embed/>
                </p:oleObj>
              </mc:Choice>
              <mc:Fallback>
                <p:oleObj name="Slide" r:id="rId3" imgW="6166245" imgH="3468838" progId="PowerPoint.Slide.12">
                  <p:embed/>
                  <p:pic>
                    <p:nvPicPr>
                      <p:cNvPr id="2" name="Object 1">
                        <a:extLst>
                          <a:ext uri="{FF2B5EF4-FFF2-40B4-BE49-F238E27FC236}">
                            <a16:creationId xmlns:a16="http://schemas.microsoft.com/office/drawing/2014/main" id="{F5574DBC-2C40-4E65-9078-55F04EFE6F32}"/>
                          </a:ext>
                        </a:extLst>
                      </p:cNvPr>
                      <p:cNvPicPr/>
                      <p:nvPr/>
                    </p:nvPicPr>
                    <p:blipFill>
                      <a:blip r:embed="rId4"/>
                      <a:stretch>
                        <a:fillRect/>
                      </a:stretch>
                    </p:blipFill>
                    <p:spPr>
                      <a:xfrm>
                        <a:off x="0" y="0"/>
                        <a:ext cx="12192000" cy="685800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07387AD5-3BA7-4AEC-9DE0-71826AD52E33}"/>
              </a:ext>
            </a:extLst>
          </p:cNvPr>
          <p:cNvPicPr>
            <a:picLocks noChangeAspect="1" noChangeArrowheads="1"/>
          </p:cNvPicPr>
          <p:nvPr/>
        </p:nvPicPr>
        <p:blipFill>
          <a:blip r:embed="rId5"/>
          <a:srcRect/>
          <a:stretch>
            <a:fillRect/>
          </a:stretch>
        </p:blipFill>
        <p:spPr bwMode="auto">
          <a:xfrm>
            <a:off x="3059679" y="901338"/>
            <a:ext cx="8162700" cy="4389119"/>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9859A6E8-3DFB-4C83-B767-655D0466DF83}"/>
              </a:ext>
            </a:extLst>
          </p:cNvPr>
          <p:cNvSpPr txBox="1"/>
          <p:nvPr/>
        </p:nvSpPr>
        <p:spPr>
          <a:xfrm>
            <a:off x="1175657" y="1804100"/>
            <a:ext cx="1509034"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b="1" dirty="0" err="1">
                <a:solidFill>
                  <a:srgbClr val="002060"/>
                </a:solidFill>
                <a:latin typeface="Times New Roman" panose="02020603050405020304" pitchFamily="18" charset="0"/>
                <a:cs typeface="Times New Roman" panose="02020603050405020304" pitchFamily="18" charset="0"/>
              </a:rPr>
              <a:t>Cô</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giáo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hướng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dẫn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trao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đổi</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phụ</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huynh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có</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thói</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quen</a:t>
            </a:r>
            <a:r>
              <a:rPr lang="en-US" sz="1400" b="1" dirty="0">
                <a:solidFill>
                  <a:srgbClr val="002060"/>
                </a:solidFill>
                <a:latin typeface="Times New Roman" panose="02020603050405020304" pitchFamily="18" charset="0"/>
                <a:cs typeface="Times New Roman" panose="02020603050405020304" pitchFamily="18" charset="0"/>
              </a:rPr>
              <a:t> hang </a:t>
            </a:r>
            <a:r>
              <a:rPr lang="en-US" sz="1400" b="1" dirty="0" err="1">
                <a:solidFill>
                  <a:srgbClr val="002060"/>
                </a:solidFill>
                <a:latin typeface="Times New Roman" panose="02020603050405020304" pitchFamily="18" charset="0"/>
                <a:cs typeface="Times New Roman" panose="02020603050405020304" pitchFamily="18" charset="0"/>
              </a:rPr>
              <a:t>ngày</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ký</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xác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nhận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tình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trạng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sức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khỏe</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của</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trẻ</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giờ</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đón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và</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trả</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trẻ</a:t>
            </a:r>
            <a:endParaRPr lang="en-US" sz="14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0A98FA4-B69E-4C84-8BB2-ED85A199A4E5}"/>
              </a:ext>
            </a:extLst>
          </p:cNvPr>
          <p:cNvSpPr txBox="1"/>
          <p:nvPr/>
        </p:nvSpPr>
        <p:spPr>
          <a:xfrm>
            <a:off x="3433082" y="5479117"/>
            <a:ext cx="3895181"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err="1">
                <a:solidFill>
                  <a:srgbClr val="002060"/>
                </a:solidFill>
                <a:latin typeface="Times New Roman" panose="02020603050405020304" pitchFamily="18" charset="0"/>
                <a:cs typeface="Times New Roman" panose="02020603050405020304" pitchFamily="18" charset="0"/>
              </a:rPr>
              <a:t>Tuyên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truyền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trực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tiếp</a:t>
            </a:r>
            <a:r>
              <a:rPr lang="en-US" sz="1400" b="1" dirty="0">
                <a:solidFill>
                  <a:srgbClr val="002060"/>
                </a:solidFill>
                <a:latin typeface="Times New Roman" panose="02020603050405020304" pitchFamily="18" charset="0"/>
                <a:cs typeface="Times New Roman" panose="02020603050405020304" pitchFamily="18" charset="0"/>
              </a:rPr>
              <a:t>  qua </a:t>
            </a:r>
            <a:r>
              <a:rPr lang="en-US" sz="1400" b="1" dirty="0" err="1">
                <a:solidFill>
                  <a:srgbClr val="002060"/>
                </a:solidFill>
                <a:latin typeface="Times New Roman" panose="02020603050405020304" pitchFamily="18" charset="0"/>
                <a:cs typeface="Times New Roman" panose="02020603050405020304" pitchFamily="18" charset="0"/>
              </a:rPr>
              <a:t>giờ</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đón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trả</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trẻ</a:t>
            </a:r>
            <a:endParaRPr lang="en-US" sz="1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7417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1F40FCA-B323-4395-8150-4B402040C1B7}"/>
              </a:ext>
            </a:extLst>
          </p:cNvPr>
          <p:cNvGraphicFramePr>
            <a:graphicFrameLocks noChangeAspect="1"/>
          </p:cNvGraphicFramePr>
          <p:nvPr>
            <p:extLst>
              <p:ext uri="{D42A27DB-BD31-4B8C-83A1-F6EECF244321}">
                <p14:modId xmlns:p14="http://schemas.microsoft.com/office/powerpoint/2010/main" val="3561262313"/>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4115" name="Slide" r:id="rId3" imgW="6094636" imgH="3427397" progId="PowerPoint.Slide.12">
                  <p:embed/>
                </p:oleObj>
              </mc:Choice>
              <mc:Fallback>
                <p:oleObj name="Slide" r:id="rId3" imgW="6094636" imgH="3427397" progId="PowerPoint.Slide.12">
                  <p:embed/>
                  <p:pic>
                    <p:nvPicPr>
                      <p:cNvPr id="2" name="Object 1">
                        <a:extLst>
                          <a:ext uri="{FF2B5EF4-FFF2-40B4-BE49-F238E27FC236}">
                            <a16:creationId xmlns:a16="http://schemas.microsoft.com/office/drawing/2014/main" id="{F5574DBC-2C40-4E65-9078-55F04EFE6F32}"/>
                          </a:ext>
                        </a:extLst>
                      </p:cNvPr>
                      <p:cNvPicPr/>
                      <p:nvPr/>
                    </p:nvPicPr>
                    <p:blipFill>
                      <a:blip r:embed="rId4"/>
                      <a:stretch>
                        <a:fillRect/>
                      </a:stretch>
                    </p:blipFill>
                    <p:spPr>
                      <a:xfrm>
                        <a:off x="0" y="0"/>
                        <a:ext cx="12192000" cy="68580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230CF81F-0DC9-40C4-AFEF-747A7DACE1B4}"/>
              </a:ext>
            </a:extLst>
          </p:cNvPr>
          <p:cNvSpPr txBox="1"/>
          <p:nvPr/>
        </p:nvSpPr>
        <p:spPr>
          <a:xfrm>
            <a:off x="2851335" y="5479117"/>
            <a:ext cx="450985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err="1">
                <a:solidFill>
                  <a:srgbClr val="002060"/>
                </a:solidFill>
                <a:latin typeface="Times New Roman" panose="02020603050405020304" pitchFamily="18" charset="0"/>
                <a:cs typeface="Times New Roman" panose="02020603050405020304" pitchFamily="18" charset="0"/>
              </a:rPr>
              <a:t>Tuyên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truyền</a:t>
            </a:r>
            <a:r>
              <a:rPr lang="en-US" sz="1400" b="1" dirty="0">
                <a:solidFill>
                  <a:srgbClr val="002060"/>
                </a:solidFill>
                <a:latin typeface="Times New Roman" panose="02020603050405020304" pitchFamily="18" charset="0"/>
                <a:cs typeface="Times New Roman" panose="02020603050405020304" pitchFamily="18" charset="0"/>
              </a:rPr>
              <a:t> qua </a:t>
            </a:r>
            <a:r>
              <a:rPr lang="en-US" sz="1400" b="1" dirty="0" err="1">
                <a:solidFill>
                  <a:srgbClr val="002060"/>
                </a:solidFill>
                <a:latin typeface="Times New Roman" panose="02020603050405020304" pitchFamily="18" charset="0"/>
                <a:cs typeface="Times New Roman" panose="02020603050405020304" pitchFamily="18" charset="0"/>
              </a:rPr>
              <a:t>các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bảng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tuyên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truyền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của</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lớp</a:t>
            </a:r>
            <a:endParaRPr lang="en-US" sz="1400" b="1"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D0716FB-3376-4AFA-B423-7EFEFE51B2E0}"/>
              </a:ext>
            </a:extLst>
          </p:cNvPr>
          <p:cNvPicPr>
            <a:picLocks noChangeAspect="1"/>
          </p:cNvPicPr>
          <p:nvPr/>
        </p:nvPicPr>
        <p:blipFill>
          <a:blip r:embed="rId5"/>
          <a:stretch>
            <a:fillRect/>
          </a:stretch>
        </p:blipFill>
        <p:spPr>
          <a:xfrm>
            <a:off x="3697378" y="966652"/>
            <a:ext cx="4509859" cy="4512466"/>
          </a:xfrm>
          <a:prstGeom prst="rect">
            <a:avLst/>
          </a:prstGeom>
        </p:spPr>
      </p:pic>
      <p:pic>
        <p:nvPicPr>
          <p:cNvPr id="7" name="Picture 6">
            <a:extLst>
              <a:ext uri="{FF2B5EF4-FFF2-40B4-BE49-F238E27FC236}">
                <a16:creationId xmlns:a16="http://schemas.microsoft.com/office/drawing/2014/main" id="{DD8FAFDB-6F6B-4E46-BA7A-2866112C6C78}"/>
              </a:ext>
            </a:extLst>
          </p:cNvPr>
          <p:cNvPicPr>
            <a:picLocks noChangeAspect="1"/>
          </p:cNvPicPr>
          <p:nvPr/>
        </p:nvPicPr>
        <p:blipFill rotWithShape="1">
          <a:blip r:embed="rId6"/>
          <a:srcRect l="22579" r="9060"/>
          <a:stretch/>
        </p:blipFill>
        <p:spPr>
          <a:xfrm>
            <a:off x="8347165" y="1358537"/>
            <a:ext cx="3008812" cy="3762103"/>
          </a:xfrm>
          <a:prstGeom prst="rect">
            <a:avLst/>
          </a:prstGeom>
        </p:spPr>
      </p:pic>
      <p:pic>
        <p:nvPicPr>
          <p:cNvPr id="9" name="Picture 8">
            <a:extLst>
              <a:ext uri="{FF2B5EF4-FFF2-40B4-BE49-F238E27FC236}">
                <a16:creationId xmlns:a16="http://schemas.microsoft.com/office/drawing/2014/main" id="{4395C094-23E0-4FEB-8194-607D97E2BF4F}"/>
              </a:ext>
            </a:extLst>
          </p:cNvPr>
          <p:cNvPicPr>
            <a:picLocks noChangeAspect="1"/>
          </p:cNvPicPr>
          <p:nvPr/>
        </p:nvPicPr>
        <p:blipFill>
          <a:blip r:embed="rId7"/>
          <a:stretch>
            <a:fillRect/>
          </a:stretch>
        </p:blipFill>
        <p:spPr>
          <a:xfrm>
            <a:off x="836023" y="1358537"/>
            <a:ext cx="2721427" cy="2442754"/>
          </a:xfrm>
          <a:prstGeom prst="rect">
            <a:avLst/>
          </a:prstGeom>
        </p:spPr>
      </p:pic>
    </p:spTree>
    <p:extLst>
      <p:ext uri="{BB962C8B-B14F-4D97-AF65-F5344CB8AC3E}">
        <p14:creationId xmlns:p14="http://schemas.microsoft.com/office/powerpoint/2010/main" val="3087241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171A545-7CD3-47F3-B6F9-574BCECD40CB}"/>
              </a:ext>
            </a:extLst>
          </p:cNvPr>
          <p:cNvGraphicFramePr>
            <a:graphicFrameLocks noChangeAspect="1"/>
          </p:cNvGraphicFramePr>
          <p:nvPr>
            <p:extLst>
              <p:ext uri="{D42A27DB-BD31-4B8C-83A1-F6EECF244321}">
                <p14:modId xmlns:p14="http://schemas.microsoft.com/office/powerpoint/2010/main" val="196582467"/>
              </p:ext>
            </p:extLst>
          </p:nvPr>
        </p:nvGraphicFramePr>
        <p:xfrm>
          <a:off x="326571" y="418011"/>
          <a:ext cx="12192000" cy="6858000"/>
        </p:xfrm>
        <a:graphic>
          <a:graphicData uri="http://schemas.openxmlformats.org/presentationml/2006/ole">
            <mc:AlternateContent xmlns:mc="http://schemas.openxmlformats.org/markup-compatibility/2006">
              <mc:Choice xmlns:v="urn:schemas-microsoft-com:vml" Requires="v">
                <p:oleObj spid="_x0000_s5139" name="Slide" r:id="rId3" imgW="6094636" imgH="3427397" progId="PowerPoint.Slide.12">
                  <p:embed/>
                </p:oleObj>
              </mc:Choice>
              <mc:Fallback>
                <p:oleObj name="Slide" r:id="rId3" imgW="6094636" imgH="3427397" progId="PowerPoint.Slide.12">
                  <p:embed/>
                  <p:pic>
                    <p:nvPicPr>
                      <p:cNvPr id="2" name="Object 1">
                        <a:extLst>
                          <a:ext uri="{FF2B5EF4-FFF2-40B4-BE49-F238E27FC236}">
                            <a16:creationId xmlns:a16="http://schemas.microsoft.com/office/drawing/2014/main" id="{F5574DBC-2C40-4E65-9078-55F04EFE6F32}"/>
                          </a:ext>
                        </a:extLst>
                      </p:cNvPr>
                      <p:cNvPicPr/>
                      <p:nvPr/>
                    </p:nvPicPr>
                    <p:blipFill>
                      <a:blip r:embed="rId4"/>
                      <a:stretch>
                        <a:fillRect/>
                      </a:stretch>
                    </p:blipFill>
                    <p:spPr>
                      <a:xfrm>
                        <a:off x="326571" y="418011"/>
                        <a:ext cx="12192000" cy="68580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07F7094-DA2A-4619-AD39-38DE58CF8204}"/>
              </a:ext>
            </a:extLst>
          </p:cNvPr>
          <p:cNvSpPr txBox="1"/>
          <p:nvPr/>
        </p:nvSpPr>
        <p:spPr>
          <a:xfrm>
            <a:off x="3414711" y="5916674"/>
            <a:ext cx="490632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err="1">
                <a:solidFill>
                  <a:srgbClr val="002060"/>
                </a:solidFill>
                <a:latin typeface="Times New Roman" panose="02020603050405020304" pitchFamily="18" charset="0"/>
                <a:cs typeface="Times New Roman" panose="02020603050405020304" pitchFamily="18" charset="0"/>
              </a:rPr>
              <a:t>Tuyên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truyền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kiến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thức</a:t>
            </a:r>
            <a:r>
              <a:rPr lang="en-US" sz="1400" b="1" dirty="0">
                <a:solidFill>
                  <a:srgbClr val="002060"/>
                </a:solidFill>
                <a:latin typeface="Times New Roman" panose="02020603050405020304" pitchFamily="18" charset="0"/>
                <a:cs typeface="Times New Roman" panose="02020603050405020304" pitchFamily="18" charset="0"/>
              </a:rPr>
              <a:t> qua </a:t>
            </a:r>
            <a:r>
              <a:rPr lang="en-US" sz="1400" b="1" dirty="0" err="1">
                <a:solidFill>
                  <a:srgbClr val="002060"/>
                </a:solidFill>
                <a:latin typeface="Times New Roman" panose="02020603050405020304" pitchFamily="18" charset="0"/>
                <a:cs typeface="Times New Roman" panose="02020603050405020304" pitchFamily="18" charset="0"/>
              </a:rPr>
              <a:t>cuộc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họp</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phụ</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huynh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đầu</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năm</a:t>
            </a:r>
            <a:endParaRPr lang="en-US" sz="1400" b="1"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1CF463-D072-4FAF-9BCD-A5BAF707656C}"/>
              </a:ext>
            </a:extLst>
          </p:cNvPr>
          <p:cNvSpPr txBox="1"/>
          <p:nvPr/>
        </p:nvSpPr>
        <p:spPr>
          <a:xfrm>
            <a:off x="1227909" y="1830226"/>
            <a:ext cx="178961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b="1" dirty="0">
                <a:solidFill>
                  <a:srgbClr val="002060"/>
                </a:solidFill>
                <a:latin typeface="Times New Roman" panose="02020603050405020304" pitchFamily="18" charset="0"/>
                <a:cs typeface="Times New Roman" panose="02020603050405020304" pitchFamily="18" charset="0"/>
              </a:rPr>
              <a:t>Qua </a:t>
            </a:r>
            <a:r>
              <a:rPr lang="en-US" sz="1400" b="1" dirty="0" err="1">
                <a:solidFill>
                  <a:srgbClr val="002060"/>
                </a:solidFill>
                <a:latin typeface="Times New Roman" panose="02020603050405020304" pitchFamily="18" charset="0"/>
                <a:cs typeface="Times New Roman" panose="02020603050405020304" pitchFamily="18" charset="0"/>
              </a:rPr>
              <a:t>cuộc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họp</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phụ</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huynh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là</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dịp</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vô</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cùng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quan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trọng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để</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tuyên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truyền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kiến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thức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giúp</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phụ</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huynh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biết</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chế</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độ</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dinh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dưỡng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cũng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như</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các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kỹ</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năng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chăm</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sóc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giáo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dục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trẻ</a:t>
            </a:r>
            <a:r>
              <a:rPr lang="en-US" sz="1400" b="1" dirty="0">
                <a:solidFill>
                  <a:srgbClr val="002060"/>
                </a:solidFill>
                <a:latin typeface="Times New Roman" panose="02020603050405020304" pitchFamily="18" charset="0"/>
                <a:cs typeface="Times New Roman" panose="02020603050405020304" pitchFamily="18" charset="0"/>
              </a:rPr>
              <a:t> khoa </a:t>
            </a:r>
            <a:r>
              <a:rPr lang="en-US" sz="1400" b="1" dirty="0" err="1">
                <a:solidFill>
                  <a:srgbClr val="002060"/>
                </a:solidFill>
                <a:latin typeface="Times New Roman" panose="02020603050405020304" pitchFamily="18" charset="0"/>
                <a:cs typeface="Times New Roman" panose="02020603050405020304" pitchFamily="18" charset="0"/>
              </a:rPr>
              <a:t>học</a:t>
            </a:r>
            <a:endParaRPr lang="en-US" sz="1400" b="1"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D3A8C85-53B3-437D-884B-2E377C737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2023" y="1358538"/>
            <a:ext cx="8543108" cy="4418512"/>
          </a:xfrm>
          <a:prstGeom prst="rect">
            <a:avLst/>
          </a:prstGeom>
        </p:spPr>
      </p:pic>
    </p:spTree>
    <p:extLst>
      <p:ext uri="{BB962C8B-B14F-4D97-AF65-F5344CB8AC3E}">
        <p14:creationId xmlns:p14="http://schemas.microsoft.com/office/powerpoint/2010/main" val="2732334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84AD99E-CDD4-4C88-93B0-9B625D1DE544}"/>
              </a:ext>
            </a:extLst>
          </p:cNvPr>
          <p:cNvGraphicFramePr>
            <a:graphicFrameLocks noChangeAspect="1"/>
          </p:cNvGraphicFramePr>
          <p:nvPr>
            <p:extLst>
              <p:ext uri="{D42A27DB-BD31-4B8C-83A1-F6EECF244321}">
                <p14:modId xmlns:p14="http://schemas.microsoft.com/office/powerpoint/2010/main" val="46726268"/>
              </p:ext>
            </p:extLst>
          </p:nvPr>
        </p:nvGraphicFramePr>
        <p:xfrm>
          <a:off x="326571" y="418011"/>
          <a:ext cx="12192000" cy="6858000"/>
        </p:xfrm>
        <a:graphic>
          <a:graphicData uri="http://schemas.openxmlformats.org/presentationml/2006/ole">
            <mc:AlternateContent xmlns:mc="http://schemas.openxmlformats.org/markup-compatibility/2006">
              <mc:Choice xmlns:v="urn:schemas-microsoft-com:vml" Requires="v">
                <p:oleObj spid="_x0000_s6158" name="Slide" r:id="rId3" imgW="6094636" imgH="3427397" progId="PowerPoint.Slide.12">
                  <p:embed/>
                </p:oleObj>
              </mc:Choice>
              <mc:Fallback>
                <p:oleObj name="Slide" r:id="rId3" imgW="6094636" imgH="3427397" progId="PowerPoint.Slide.12">
                  <p:embed/>
                  <p:pic>
                    <p:nvPicPr>
                      <p:cNvPr id="2" name="Object 1">
                        <a:extLst>
                          <a:ext uri="{FF2B5EF4-FFF2-40B4-BE49-F238E27FC236}">
                            <a16:creationId xmlns:a16="http://schemas.microsoft.com/office/drawing/2014/main" id="{9171A545-7CD3-47F3-B6F9-574BCECD40CB}"/>
                          </a:ext>
                        </a:extLst>
                      </p:cNvPr>
                      <p:cNvPicPr/>
                      <p:nvPr/>
                    </p:nvPicPr>
                    <p:blipFill>
                      <a:blip r:embed="rId4"/>
                      <a:stretch>
                        <a:fillRect/>
                      </a:stretch>
                    </p:blipFill>
                    <p:spPr>
                      <a:xfrm>
                        <a:off x="326571" y="418011"/>
                        <a:ext cx="12192000" cy="68580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C25BEFD5-4876-487D-8297-495997954CCB}"/>
              </a:ext>
            </a:extLst>
          </p:cNvPr>
          <p:cNvSpPr txBox="1"/>
          <p:nvPr/>
        </p:nvSpPr>
        <p:spPr>
          <a:xfrm>
            <a:off x="1227908" y="1830226"/>
            <a:ext cx="1672045" cy="24622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b="1" dirty="0">
                <a:solidFill>
                  <a:srgbClr val="002060"/>
                </a:solidFill>
                <a:latin typeface="Times New Roman" panose="02020603050405020304" pitchFamily="18" charset="0"/>
                <a:cs typeface="Times New Roman" panose="02020603050405020304" pitchFamily="18" charset="0"/>
              </a:rPr>
              <a:t>Qua </a:t>
            </a:r>
            <a:r>
              <a:rPr lang="en-US" sz="1400" b="1" dirty="0" err="1">
                <a:solidFill>
                  <a:srgbClr val="002060"/>
                </a:solidFill>
                <a:latin typeface="Times New Roman" panose="02020603050405020304" pitchFamily="18" charset="0"/>
                <a:cs typeface="Times New Roman" panose="02020603050405020304" pitchFamily="18" charset="0"/>
              </a:rPr>
              <a:t>một</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thời</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gian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tuyên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truyền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tôi</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thấy</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các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bậc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phụ</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huynh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quan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tâm</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đến</a:t>
            </a:r>
            <a:r>
              <a:rPr lang="en-US" sz="1400" b="1" dirty="0">
                <a:solidFill>
                  <a:srgbClr val="002060"/>
                </a:solidFill>
                <a:latin typeface="Times New Roman" panose="02020603050405020304" pitchFamily="18" charset="0"/>
                <a:cs typeface="Times New Roman" panose="02020603050405020304" pitchFamily="18" charset="0"/>
              </a:rPr>
              <a:t> con </a:t>
            </a:r>
            <a:r>
              <a:rPr lang="en-US" sz="1400" b="1" dirty="0" err="1">
                <a:solidFill>
                  <a:srgbClr val="002060"/>
                </a:solidFill>
                <a:latin typeface="Times New Roman" panose="02020603050405020304" pitchFamily="18" charset="0"/>
                <a:cs typeface="Times New Roman" panose="02020603050405020304" pitchFamily="18" charset="0"/>
              </a:rPr>
              <a:t>hơn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ủng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hộ</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nhiệt</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tình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các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phong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tào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của</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lớp</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đặc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biệt</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nâng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cao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kỹ</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năng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chăm</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sóc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giáo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dục</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trẻ</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khi</a:t>
            </a:r>
            <a:r>
              <a:rPr lang="en-US" sz="1400" b="1" dirty="0">
                <a:solidFill>
                  <a:srgbClr val="002060"/>
                </a:solidFill>
                <a:latin typeface="Times New Roman" panose="02020603050405020304" pitchFamily="18" charset="0"/>
                <a:cs typeface="Times New Roman" panose="02020603050405020304" pitchFamily="18" charset="0"/>
              </a:rPr>
              <a:t> ở </a:t>
            </a:r>
            <a:r>
              <a:rPr lang="en-US" sz="1400" b="1" dirty="0" err="1">
                <a:solidFill>
                  <a:srgbClr val="002060"/>
                </a:solidFill>
                <a:latin typeface="Times New Roman" panose="02020603050405020304" pitchFamily="18" charset="0"/>
                <a:cs typeface="Times New Roman" panose="02020603050405020304" pitchFamily="18" charset="0"/>
              </a:rPr>
              <a:t>nhà</a:t>
            </a:r>
            <a:r>
              <a:rPr lang="en-US" sz="1400" b="1" dirty="0">
                <a:solidFill>
                  <a:srgbClr val="00206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8A213367-5DD2-49CE-A1AE-11E3A9007CF2}"/>
              </a:ext>
            </a:extLst>
          </p:cNvPr>
          <p:cNvPicPr>
            <a:picLocks noChangeAspect="1"/>
          </p:cNvPicPr>
          <p:nvPr/>
        </p:nvPicPr>
        <p:blipFill>
          <a:blip r:embed="rId5"/>
          <a:stretch>
            <a:fillRect/>
          </a:stretch>
        </p:blipFill>
        <p:spPr>
          <a:xfrm>
            <a:off x="7302136" y="1436913"/>
            <a:ext cx="4310743" cy="4232368"/>
          </a:xfrm>
          <a:prstGeom prst="rect">
            <a:avLst/>
          </a:prstGeom>
        </p:spPr>
      </p:pic>
      <p:sp>
        <p:nvSpPr>
          <p:cNvPr id="7" name="TextBox 6">
            <a:extLst>
              <a:ext uri="{FF2B5EF4-FFF2-40B4-BE49-F238E27FC236}">
                <a16:creationId xmlns:a16="http://schemas.microsoft.com/office/drawing/2014/main" id="{90462608-E5A6-42BF-8ED7-37323933D8CF}"/>
              </a:ext>
            </a:extLst>
          </p:cNvPr>
          <p:cNvSpPr txBox="1"/>
          <p:nvPr/>
        </p:nvSpPr>
        <p:spPr>
          <a:xfrm>
            <a:off x="2769327" y="5825234"/>
            <a:ext cx="627547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err="1">
                <a:solidFill>
                  <a:srgbClr val="002060"/>
                </a:solidFill>
                <a:latin typeface="Times New Roman" panose="02020603050405020304" pitchFamily="18" charset="0"/>
                <a:cs typeface="Times New Roman" panose="02020603050405020304" pitchFamily="18" charset="0"/>
              </a:rPr>
              <a:t>Phụ</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huynh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ủng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hộ</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cây</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xanh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cho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lớp</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tạo</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môi</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trường</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xanh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sạch</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thân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thiện</a:t>
            </a:r>
            <a:endParaRPr lang="en-US" sz="1400" b="1" dirty="0">
              <a:solidFill>
                <a:srgbClr val="00206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96DF646-A4BB-449C-A166-10E2A6E5AF75}"/>
              </a:ext>
            </a:extLst>
          </p:cNvPr>
          <p:cNvPicPr>
            <a:picLocks noChangeAspect="1"/>
          </p:cNvPicPr>
          <p:nvPr/>
        </p:nvPicPr>
        <p:blipFill>
          <a:blip r:embed="rId6"/>
          <a:stretch>
            <a:fillRect/>
          </a:stretch>
        </p:blipFill>
        <p:spPr>
          <a:xfrm>
            <a:off x="3126378" y="1436914"/>
            <a:ext cx="4763588" cy="4388319"/>
          </a:xfrm>
          <a:prstGeom prst="rect">
            <a:avLst/>
          </a:prstGeom>
        </p:spPr>
      </p:pic>
    </p:spTree>
    <p:extLst>
      <p:ext uri="{BB962C8B-B14F-4D97-AF65-F5344CB8AC3E}">
        <p14:creationId xmlns:p14="http://schemas.microsoft.com/office/powerpoint/2010/main" val="772154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673</Words>
  <Application>Microsoft Office PowerPoint</Application>
  <PresentationFormat>Widescreen</PresentationFormat>
  <Paragraphs>18</Paragraphs>
  <Slides>8</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5" baseType="lpstr">
      <vt:lpstr>Arial</vt:lpstr>
      <vt:lpstr>Calibri</vt:lpstr>
      <vt:lpstr>Calibri Light</vt:lpstr>
      <vt:lpstr>Roboto</vt:lpstr>
      <vt:lpstr>Times New Roman</vt:lpstr>
      <vt:lpstr>Office Theme</vt:lpstr>
      <vt:lpstr>Microsoft PowerPoint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27</cp:revision>
  <dcterms:created xsi:type="dcterms:W3CDTF">2023-10-11T23:50:18Z</dcterms:created>
  <dcterms:modified xsi:type="dcterms:W3CDTF">2023-10-12T04:49:33Z</dcterms:modified>
</cp:coreProperties>
</file>