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69" r:id="rId5"/>
    <p:sldId id="259" r:id="rId6"/>
    <p:sldId id="260" r:id="rId7"/>
    <p:sldId id="261" r:id="rId8"/>
    <p:sldId id="262" r:id="rId9"/>
    <p:sldId id="263" r:id="rId10"/>
    <p:sldId id="264" r:id="rId11"/>
    <p:sldId id="266" r:id="rId12"/>
    <p:sldId id="267" r:id="rId13"/>
    <p:sldId id="272" r:id="rId14"/>
    <p:sldId id="273" r:id="rId15"/>
    <p:sldId id="274" r:id="rId16"/>
    <p:sldId id="270" r:id="rId17"/>
    <p:sldId id="278" r:id="rId18"/>
    <p:sldId id="268" r:id="rId19"/>
    <p:sldId id="271"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312"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74982D-E449-47F9-ABA8-ACE01F2C60FC}"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295285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4982D-E449-47F9-ABA8-ACE01F2C60FC}"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213504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4982D-E449-47F9-ABA8-ACE01F2C60FC}"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56A-D44F-44A1-9DEE-DE2E1A7F784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056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4982D-E449-47F9-ABA8-ACE01F2C60FC}"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2220715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4982D-E449-47F9-ABA8-ACE01F2C60FC}"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56A-D44F-44A1-9DEE-DE2E1A7F784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267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4982D-E449-47F9-ABA8-ACE01F2C60FC}"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119785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4982D-E449-47F9-ABA8-ACE01F2C60FC}"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298994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4982D-E449-47F9-ABA8-ACE01F2C60FC}"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49055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4982D-E449-47F9-ABA8-ACE01F2C60FC}"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114119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4982D-E449-47F9-ABA8-ACE01F2C60FC}"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333763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74982D-E449-47F9-ABA8-ACE01F2C60FC}"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286880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74982D-E449-47F9-ABA8-ACE01F2C60FC}"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351322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74982D-E449-47F9-ABA8-ACE01F2C60FC}"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123928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4982D-E449-47F9-ABA8-ACE01F2C60FC}"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186631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74982D-E449-47F9-ABA8-ACE01F2C60FC}"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C756A-D44F-44A1-9DEE-DE2E1A7F7848}" type="slidenum">
              <a:rPr lang="en-US" smtClean="0"/>
              <a:t>‹#›</a:t>
            </a:fld>
            <a:endParaRPr lang="en-US"/>
          </a:p>
        </p:txBody>
      </p:sp>
    </p:spTree>
    <p:extLst>
      <p:ext uri="{BB962C8B-B14F-4D97-AF65-F5344CB8AC3E}">
        <p14:creationId xmlns:p14="http://schemas.microsoft.com/office/powerpoint/2010/main" val="95369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C756A-D44F-44A1-9DEE-DE2E1A7F7848}" type="slidenum">
              <a:rPr lang="en-US" smtClean="0"/>
              <a:t>‹#›</a:t>
            </a:fld>
            <a:endParaRPr lang="en-US"/>
          </a:p>
        </p:txBody>
      </p:sp>
      <p:sp>
        <p:nvSpPr>
          <p:cNvPr id="5" name="Date Placeholder 4"/>
          <p:cNvSpPr>
            <a:spLocks noGrp="1"/>
          </p:cNvSpPr>
          <p:nvPr>
            <p:ph type="dt" sz="half" idx="10"/>
          </p:nvPr>
        </p:nvSpPr>
        <p:spPr/>
        <p:txBody>
          <a:bodyPr/>
          <a:lstStyle/>
          <a:p>
            <a:fld id="{E174982D-E449-47F9-ABA8-ACE01F2C60FC}" type="datetimeFigureOut">
              <a:rPr lang="en-US" smtClean="0"/>
              <a:t>11/4/2021</a:t>
            </a:fld>
            <a:endParaRPr lang="en-US"/>
          </a:p>
        </p:txBody>
      </p:sp>
    </p:spTree>
    <p:extLst>
      <p:ext uri="{BB962C8B-B14F-4D97-AF65-F5344CB8AC3E}">
        <p14:creationId xmlns:p14="http://schemas.microsoft.com/office/powerpoint/2010/main" val="14214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74982D-E449-47F9-ABA8-ACE01F2C60FC}" type="datetimeFigureOut">
              <a:rPr lang="en-US" smtClean="0"/>
              <a:t>11/4/2021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2C756A-D44F-44A1-9DEE-DE2E1A7F7848}" type="slidenum">
              <a:rPr lang="en-US" smtClean="0"/>
              <a:t>‹#›</a:t>
            </a:fld>
            <a:endParaRPr lang="en-US"/>
          </a:p>
        </p:txBody>
      </p:sp>
    </p:spTree>
    <p:extLst>
      <p:ext uri="{BB962C8B-B14F-4D97-AF65-F5344CB8AC3E}">
        <p14:creationId xmlns:p14="http://schemas.microsoft.com/office/powerpoint/2010/main" val="38332712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7093"/>
          </a:xfrm>
          <a:prstGeom prst="rect">
            <a:avLst/>
          </a:prstGeom>
        </p:spPr>
      </p:pic>
      <p:sp>
        <p:nvSpPr>
          <p:cNvPr id="5" name="TextBox 4"/>
          <p:cNvSpPr txBox="1"/>
          <p:nvPr/>
        </p:nvSpPr>
        <p:spPr>
          <a:xfrm>
            <a:off x="4005329" y="656822"/>
            <a:ext cx="6658377" cy="1323439"/>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UBND </a:t>
            </a:r>
            <a:r>
              <a:rPr lang="en-US" sz="2400" dirty="0">
                <a:latin typeface="Times New Roman" panose="02020603050405020304" pitchFamily="18" charset="0"/>
                <a:cs typeface="Times New Roman" panose="02020603050405020304" pitchFamily="18" charset="0"/>
              </a:rPr>
              <a:t>HUYỆN AN LÃO</a:t>
            </a:r>
          </a:p>
          <a:p>
            <a:pPr algn="ctr"/>
            <a:r>
              <a:rPr lang="en-US" sz="2800" b="1" dirty="0">
                <a:latin typeface="Times New Roman" panose="02020603050405020304" pitchFamily="18" charset="0"/>
                <a:cs typeface="Times New Roman" panose="02020603050405020304" pitchFamily="18" charset="0"/>
              </a:rPr>
              <a:t>TRƯỜNG MẦM NON SAO SÁNG</a:t>
            </a:r>
          </a:p>
          <a:p>
            <a:pPr algn="ctr"/>
            <a:endParaRPr lang="en-US" sz="2800" b="1"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5215944" y="1519707"/>
            <a:ext cx="4314422"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260765" y="1747491"/>
            <a:ext cx="10710436" cy="2831544"/>
          </a:xfrm>
          <a:prstGeom prst="rect">
            <a:avLst/>
          </a:prstGeom>
          <a:noFill/>
        </p:spPr>
        <p:txBody>
          <a:bodyPr wrap="square" rtlCol="0">
            <a:spAutoFit/>
          </a:bodyPr>
          <a:lstStyle/>
          <a:p>
            <a:pPr algn="ctr"/>
            <a:r>
              <a:rPr lang="en-US" sz="6000" b="1" dirty="0">
                <a:solidFill>
                  <a:srgbClr val="002060"/>
                </a:solidFill>
                <a:latin typeface="Times New Roman" panose="02020603050405020304" pitchFamily="18" charset="0"/>
                <a:cs typeface="Times New Roman" panose="02020603050405020304" pitchFamily="18" charset="0"/>
              </a:rPr>
              <a:t>BÁO </a:t>
            </a:r>
            <a:r>
              <a:rPr lang="en-US" sz="6000" b="1">
                <a:solidFill>
                  <a:srgbClr val="002060"/>
                </a:solidFill>
                <a:latin typeface="Times New Roman" panose="02020603050405020304" pitchFamily="18" charset="0"/>
                <a:cs typeface="Times New Roman" panose="02020603050405020304" pitchFamily="18" charset="0"/>
              </a:rPr>
              <a:t>CÁO </a:t>
            </a:r>
          </a:p>
          <a:p>
            <a:pPr algn="ctr"/>
            <a:r>
              <a:rPr lang="en-US" sz="3600" b="1">
                <a:solidFill>
                  <a:srgbClr val="002060"/>
                </a:solidFill>
                <a:latin typeface="Times New Roman" panose="02020603050405020304" pitchFamily="18" charset="0"/>
                <a:cs typeface="Times New Roman" panose="02020603050405020304" pitchFamily="18" charset="0"/>
              </a:rPr>
              <a:t>THIẾT </a:t>
            </a:r>
            <a:r>
              <a:rPr lang="en-US" sz="3600" b="1" dirty="0">
                <a:solidFill>
                  <a:srgbClr val="002060"/>
                </a:solidFill>
                <a:latin typeface="Times New Roman" panose="02020603050405020304" pitchFamily="18" charset="0"/>
                <a:cs typeface="Times New Roman" panose="02020603050405020304" pitchFamily="18" charset="0"/>
              </a:rPr>
              <a:t>KẾ </a:t>
            </a:r>
            <a:r>
              <a:rPr lang="en-US" sz="3600" b="1">
                <a:solidFill>
                  <a:srgbClr val="002060"/>
                </a:solidFill>
                <a:latin typeface="Times New Roman" panose="02020603050405020304" pitchFamily="18" charset="0"/>
                <a:cs typeface="Times New Roman" panose="02020603050405020304" pitchFamily="18" charset="0"/>
              </a:rPr>
              <a:t>MÔI TRƯỜNG GIÁO DỤC MỞ           TẠI </a:t>
            </a:r>
            <a:r>
              <a:rPr lang="en-US" sz="3600" b="1" dirty="0">
                <a:solidFill>
                  <a:srgbClr val="002060"/>
                </a:solidFill>
                <a:latin typeface="Times New Roman" panose="02020603050405020304" pitchFamily="18" charset="0"/>
                <a:cs typeface="Times New Roman" panose="02020603050405020304" pitchFamily="18" charset="0"/>
              </a:rPr>
              <a:t>CÁC </a:t>
            </a:r>
            <a:r>
              <a:rPr lang="en-US" sz="3600" b="1">
                <a:solidFill>
                  <a:srgbClr val="002060"/>
                </a:solidFill>
                <a:latin typeface="Times New Roman" panose="02020603050405020304" pitchFamily="18" charset="0"/>
                <a:cs typeface="Times New Roman" panose="02020603050405020304" pitchFamily="18" charset="0"/>
              </a:rPr>
              <a:t>NHÓM LỚP MẦM NON </a:t>
            </a:r>
            <a:endParaRPr lang="en-US" sz="3600" b="1" dirty="0">
              <a:solidFill>
                <a:srgbClr val="002060"/>
              </a:solidFill>
              <a:latin typeface="Times New Roman" panose="02020603050405020304" pitchFamily="18" charset="0"/>
              <a:cs typeface="Times New Roman" panose="02020603050405020304" pitchFamily="18" charset="0"/>
            </a:endParaRPr>
          </a:p>
          <a:p>
            <a:pPr algn="ctr"/>
            <a:r>
              <a:rPr lang="en-US" sz="4000" b="1" dirty="0" err="1">
                <a:solidFill>
                  <a:srgbClr val="0070C0"/>
                </a:solidFill>
                <a:latin typeface="Times New Roman" panose="02020603050405020304" pitchFamily="18" charset="0"/>
                <a:cs typeface="Times New Roman" panose="02020603050405020304" pitchFamily="18" charset="0"/>
              </a:rPr>
              <a:t>Năm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học</a:t>
            </a:r>
            <a:r>
              <a:rPr lang="en-US" sz="4000" b="1" dirty="0">
                <a:solidFill>
                  <a:srgbClr val="0070C0"/>
                </a:solidFill>
                <a:latin typeface="Times New Roman" panose="02020603050405020304" pitchFamily="18" charset="0"/>
                <a:cs typeface="Times New Roman" panose="02020603050405020304" pitchFamily="18" charset="0"/>
              </a:rPr>
              <a:t> 2021-2022</a:t>
            </a:r>
          </a:p>
        </p:txBody>
      </p:sp>
      <p:sp>
        <p:nvSpPr>
          <p:cNvPr id="2" name="TextBox 1">
            <a:extLst>
              <a:ext uri="{FF2B5EF4-FFF2-40B4-BE49-F238E27FC236}">
                <a16:creationId xmlns:a16="http://schemas.microsoft.com/office/drawing/2014/main" id="{60529C24-019B-472C-B86A-327F2AE7317F}"/>
              </a:ext>
            </a:extLst>
          </p:cNvPr>
          <p:cNvSpPr txBox="1"/>
          <p:nvPr/>
        </p:nvSpPr>
        <p:spPr>
          <a:xfrm>
            <a:off x="1775035" y="5162699"/>
            <a:ext cx="8073041"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Người báo cáo: Phạm Thị Phượng</a:t>
            </a:r>
          </a:p>
          <a:p>
            <a:r>
              <a:rPr lang="en-US" sz="2800" b="1">
                <a:latin typeface="Times New Roman" panose="02020603050405020304" pitchFamily="18" charset="0"/>
                <a:cs typeface="Times New Roman" panose="02020603050405020304" pitchFamily="18" charset="0"/>
              </a:rPr>
              <a:t>Chức vụ: Phó Hiệu trưởng</a:t>
            </a:r>
          </a:p>
        </p:txBody>
      </p:sp>
    </p:spTree>
    <p:extLst>
      <p:ext uri="{BB962C8B-B14F-4D97-AF65-F5344CB8AC3E}">
        <p14:creationId xmlns:p14="http://schemas.microsoft.com/office/powerpoint/2010/main" val="154970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10" fill="hold"/>
                                        <p:tgtEl>
                                          <p:spTgt spid="8">
                                            <p:txEl>
                                              <p:pRg st="0" end="0"/>
                                            </p:txEl>
                                          </p:spTgt>
                                        </p:tgtEl>
                                        <p:attrNameLst>
                                          <p:attrName>style.color</p:attrName>
                                        </p:attrNameLst>
                                      </p:cBhvr>
                                      <p:to>
                                        <a:schemeClr val="accent2"/>
                                      </p:to>
                                    </p:animClr>
                                    <p:animClr clrSpc="rgb" dir="cw">
                                      <p:cBhvr>
                                        <p:cTn id="7" dur="10" fill="hold"/>
                                        <p:tgtEl>
                                          <p:spTgt spid="8">
                                            <p:txEl>
                                              <p:pRg st="0" end="0"/>
                                            </p:txEl>
                                          </p:spTgt>
                                        </p:tgtEl>
                                        <p:attrNameLst>
                                          <p:attrName>fillcolor</p:attrName>
                                        </p:attrNameLst>
                                      </p:cBhvr>
                                      <p:to>
                                        <a:schemeClr val="accent2"/>
                                      </p:to>
                                    </p:animClr>
                                    <p:set>
                                      <p:cBhvr>
                                        <p:cTn id="8" dur="10" fill="hold"/>
                                        <p:tgtEl>
                                          <p:spTgt spid="8">
                                            <p:txEl>
                                              <p:pRg st="0" end="0"/>
                                            </p:txEl>
                                          </p:spTgt>
                                        </p:tgtEl>
                                        <p:attrNameLst>
                                          <p:attrName>fill.type</p:attrName>
                                        </p:attrNameLst>
                                      </p:cBhvr>
                                      <p:to>
                                        <p:strVal val="solid"/>
                                      </p:to>
                                    </p:set>
                                    <p:set>
                                      <p:cBhvr>
                                        <p:cTn id="9" dur="10" fill="hold"/>
                                        <p:tgtEl>
                                          <p:spTgt spid="8">
                                            <p:txEl>
                                              <p:pRg st="0" end="0"/>
                                            </p:txEl>
                                          </p:spTgt>
                                        </p:tgtEl>
                                        <p:attrNameLst>
                                          <p:attrName>fill.on</p:attrName>
                                        </p:attrNameLst>
                                      </p:cBhvr>
                                      <p:to>
                                        <p:strVal val="true"/>
                                      </p:to>
                                    </p:set>
                                  </p:childTnLst>
                                  <p:subTnLst>
                                    <p:animClr clrSpc="rgb" dir="cw">
                                      <p:cBhvr override="childStyle">
                                        <p:cTn dur="1" fill="hold" display="0" masterRel="nextClick" afterEffect="1"/>
                                        <p:tgtEl>
                                          <p:spTgt spid="8">
                                            <p:txEl>
                                              <p:pRg st="0" end="0"/>
                                            </p:txEl>
                                          </p:spTgt>
                                        </p:tgtEl>
                                        <p:attrNameLst>
                                          <p:attrName>ppt_c</p:attrName>
                                        </p:attrNameLst>
                                      </p:cBhvr>
                                      <p:to>
                                        <a:srgbClr val="E42D0E"/>
                                      </p:to>
                                    </p:animClr>
                                  </p:subTnLst>
                                </p:cTn>
                              </p:par>
                              <p:par>
                                <p:cTn id="10" presetID="19" presetClass="emph" presetSubtype="0" repeatCount="indefinite" fill="hold" nodeType="withEffect">
                                  <p:stCondLst>
                                    <p:cond delay="0"/>
                                  </p:stCondLst>
                                  <p:childTnLst>
                                    <p:animClr clrSpc="rgb" dir="cw">
                                      <p:cBhvr override="childStyle">
                                        <p:cTn id="11" dur="10" fill="hold"/>
                                        <p:tgtEl>
                                          <p:spTgt spid="8">
                                            <p:txEl>
                                              <p:pRg st="1" end="1"/>
                                            </p:txEl>
                                          </p:spTgt>
                                        </p:tgtEl>
                                        <p:attrNameLst>
                                          <p:attrName>style.color</p:attrName>
                                        </p:attrNameLst>
                                      </p:cBhvr>
                                      <p:to>
                                        <a:schemeClr val="accent2"/>
                                      </p:to>
                                    </p:animClr>
                                    <p:animClr clrSpc="rgb" dir="cw">
                                      <p:cBhvr>
                                        <p:cTn id="12" dur="10" fill="hold"/>
                                        <p:tgtEl>
                                          <p:spTgt spid="8">
                                            <p:txEl>
                                              <p:pRg st="1" end="1"/>
                                            </p:txEl>
                                          </p:spTgt>
                                        </p:tgtEl>
                                        <p:attrNameLst>
                                          <p:attrName>fillcolor</p:attrName>
                                        </p:attrNameLst>
                                      </p:cBhvr>
                                      <p:to>
                                        <a:schemeClr val="accent2"/>
                                      </p:to>
                                    </p:animClr>
                                    <p:set>
                                      <p:cBhvr>
                                        <p:cTn id="13" dur="10" fill="hold"/>
                                        <p:tgtEl>
                                          <p:spTgt spid="8">
                                            <p:txEl>
                                              <p:pRg st="1" end="1"/>
                                            </p:txEl>
                                          </p:spTgt>
                                        </p:tgtEl>
                                        <p:attrNameLst>
                                          <p:attrName>fill.type</p:attrName>
                                        </p:attrNameLst>
                                      </p:cBhvr>
                                      <p:to>
                                        <p:strVal val="solid"/>
                                      </p:to>
                                    </p:set>
                                    <p:set>
                                      <p:cBhvr>
                                        <p:cTn id="14" dur="10" fill="hold"/>
                                        <p:tgtEl>
                                          <p:spTgt spid="8">
                                            <p:txEl>
                                              <p:pRg st="1" end="1"/>
                                            </p:txEl>
                                          </p:spTgt>
                                        </p:tgtEl>
                                        <p:attrNameLst>
                                          <p:attrName>fill.on</p:attrName>
                                        </p:attrNameLst>
                                      </p:cBhvr>
                                      <p:to>
                                        <p:strVal val="true"/>
                                      </p:to>
                                    </p:set>
                                  </p:childTnLst>
                                  <p:subTnLst>
                                    <p:animClr clrSpc="rgb" dir="cw">
                                      <p:cBhvr override="childStyle">
                                        <p:cTn dur="1" fill="hold" display="0" masterRel="nextClick" afterEffect="1"/>
                                        <p:tgtEl>
                                          <p:spTgt spid="8">
                                            <p:txEl>
                                              <p:pRg st="1" end="1"/>
                                            </p:txEl>
                                          </p:spTgt>
                                        </p:tgtEl>
                                        <p:attrNameLst>
                                          <p:attrName>ppt_c</p:attrName>
                                        </p:attrNameLst>
                                      </p:cBhvr>
                                      <p:to>
                                        <a:srgbClr val="E42D0E"/>
                                      </p:to>
                                    </p:animClr>
                                  </p:sub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
                                        <p:tgtEl>
                                          <p:spTgt spid="8">
                                            <p:txEl>
                                              <p:pRg st="2" end="2"/>
                                            </p:txEl>
                                          </p:spTgt>
                                        </p:tgtEl>
                                      </p:cBhvr>
                                    </p:animEffect>
                                    <p:anim calcmode="lin" valueType="num">
                                      <p:cBhvr>
                                        <p:cTn id="18" dur="1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000"/>
                                        <p:tgtEl>
                                          <p:spTgt spid="2">
                                            <p:txEl>
                                              <p:pRg st="0" end="0"/>
                                            </p:txEl>
                                          </p:spTgt>
                                        </p:tgtEl>
                                      </p:cBhvr>
                                    </p:animEffect>
                                    <p:anim calcmode="lin" valueType="num">
                                      <p:cBhvr>
                                        <p:cTn id="2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1000"/>
                                        <p:tgtEl>
                                          <p:spTgt spid="2">
                                            <p:txEl>
                                              <p:pRg st="1" end="1"/>
                                            </p:txEl>
                                          </p:spTgt>
                                        </p:tgtEl>
                                      </p:cBhvr>
                                    </p:animEffect>
                                    <p:anim calcmode="lin" valueType="num">
                                      <p:cBhvr>
                                        <p:cTn id="2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867A667F-5A57-49D0-80EB-E78FF8A4BE57}"/>
              </a:ext>
            </a:extLst>
          </p:cNvPr>
          <p:cNvSpPr/>
          <p:nvPr/>
        </p:nvSpPr>
        <p:spPr>
          <a:xfrm>
            <a:off x="1284514" y="0"/>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
        <p:nvSpPr>
          <p:cNvPr id="4" name="TextBox 3">
            <a:extLst>
              <a:ext uri="{FF2B5EF4-FFF2-40B4-BE49-F238E27FC236}">
                <a16:creationId xmlns:a16="http://schemas.microsoft.com/office/drawing/2014/main" id="{0A2384FF-5308-4C56-B94A-08A0A72CB379}"/>
              </a:ext>
            </a:extLst>
          </p:cNvPr>
          <p:cNvSpPr txBox="1"/>
          <p:nvPr/>
        </p:nvSpPr>
        <p:spPr>
          <a:xfrm>
            <a:off x="0" y="798286"/>
            <a:ext cx="12191999" cy="6989414"/>
          </a:xfrm>
          <a:prstGeom prst="rect">
            <a:avLst/>
          </a:prstGeom>
          <a:noFill/>
        </p:spPr>
        <p:txBody>
          <a:bodyPr wrap="square">
            <a:spAutoFit/>
          </a:bodyPr>
          <a:lstStyle/>
          <a:p>
            <a:pPr algn="just">
              <a:lnSpc>
                <a:spcPct val="150000"/>
              </a:lnSpc>
            </a:pPr>
            <a:r>
              <a:rPr lang="en-US" sz="2400" b="1" dirty="0" err="1">
                <a:effectLst/>
                <a:latin typeface="Times New Roman" panose="02020603050405020304" pitchFamily="18" charset="0"/>
                <a:ea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1. Khảo sát, đánh giá thực trạng</a:t>
            </a:r>
            <a:r>
              <a:rPr lang="en-US" sz="2400" b="1" dirty="0">
                <a:effectLst/>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tham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mưu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đầu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tư</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sở</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đồ</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dùng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đồ</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chơi</a:t>
            </a:r>
            <a:r>
              <a:rPr lang="en-US" sz="2400" b="1" dirty="0">
                <a:latin typeface="Times New Roman" panose="02020603050405020304" pitchFamily="18" charset="0"/>
                <a:ea typeface="Times New Roman" panose="02020603050405020304" pitchFamily="18" charset="0"/>
              </a:rPr>
              <a:t>, TTB </a:t>
            </a:r>
            <a:r>
              <a:rPr lang="en-US" sz="2400" b="1" dirty="0" err="1">
                <a:latin typeface="Times New Roman" panose="02020603050405020304" pitchFamily="18" charset="0"/>
                <a:ea typeface="Times New Roman" panose="02020603050405020304" pitchFamily="18" charset="0"/>
              </a:rPr>
              <a:t>dạy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vi-VN" sz="2400" b="1" dirty="0">
                <a:effectLst/>
                <a:latin typeface="Times New Roman" panose="02020603050405020304" pitchFamily="18" charset="0"/>
                <a:ea typeface="Times New Roman" panose="02020603050405020304" pitchFamily="18" charset="0"/>
              </a:rPr>
              <a:t> để xây dựng kế hoạch</a:t>
            </a:r>
            <a:r>
              <a:rPr lang="en-US" sz="2400" b="1"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chỉ đạo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chuyên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đề</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lấy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trẻ</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trung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tâm</a:t>
            </a:r>
            <a:r>
              <a:rPr lang="vi-VN" sz="2400" b="1" dirty="0">
                <a:effectLst/>
                <a:latin typeface="Times New Roman" panose="02020603050405020304" pitchFamily="18" charset="0"/>
                <a:ea typeface="Times New Roman" panose="02020603050405020304" pitchFamily="18" charset="0"/>
              </a:rPr>
              <a:t> phù hợp với điều kiện thực tế của nhà trường.</a:t>
            </a:r>
            <a:endParaRPr lang="en-US" sz="2400" b="1" dirty="0">
              <a:effectLst/>
              <a:latin typeface="Times New Roman" panose="02020603050405020304" pitchFamily="18" charset="0"/>
              <a:ea typeface="Times New Roman" panose="02020603050405020304" pitchFamily="18" charset="0"/>
            </a:endParaRPr>
          </a:p>
          <a:p>
            <a:pPr indent="457200" algn="just">
              <a:lnSpc>
                <a:spcPct val="115000"/>
              </a:lnSpc>
              <a:spcAft>
                <a:spcPts val="600"/>
              </a:spcAft>
            </a:pPr>
            <a:r>
              <a:rPr lang="vi-VN" sz="2800" dirty="0">
                <a:effectLst/>
                <a:latin typeface="Times New Roman" panose="02020603050405020304" pitchFamily="18" charset="0"/>
                <a:ea typeface="Times New Roman" panose="02020603050405020304" pitchFamily="18" charset="0"/>
              </a:rPr>
              <a:t>- Kiểm kê các đồ dùng đồ chơi, trang thiết bị trong lớp, việc sắp đặt đồ dùng đồ chơi c</a:t>
            </a:r>
            <a:r>
              <a:rPr lang="en-US" sz="2800" dirty="0" err="1">
                <a:latin typeface="Times New Roman" panose="02020603050405020304" pitchFamily="18" charset="0"/>
                <a:ea typeface="Times New Roman" panose="02020603050405020304" pitchFamily="18" charset="0"/>
              </a:rPr>
              <a:t>ủa</a:t>
            </a:r>
            <a:r>
              <a:rPr lang="vi-VN" sz="2800" dirty="0">
                <a:effectLst/>
                <a:latin typeface="Times New Roman" panose="02020603050405020304" pitchFamily="18" charset="0"/>
                <a:ea typeface="Times New Roman" panose="02020603050405020304" pitchFamily="18" charset="0"/>
              </a:rPr>
              <a:t> từng lớp, có kế hoạch bổ xung đồ dùng đồ chơi theo thông tư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tuổi</a:t>
            </a:r>
            <a:endParaRPr lang="en-US" sz="2800" dirty="0">
              <a:effectLst/>
              <a:latin typeface="Times New Roman" panose="02020603050405020304" pitchFamily="18" charset="0"/>
              <a:ea typeface="Times New Roman" panose="02020603050405020304" pitchFamily="18" charset="0"/>
            </a:endParaRPr>
          </a:p>
          <a:p>
            <a:pPr indent="457200" algn="just">
              <a:lnSpc>
                <a:spcPct val="115000"/>
              </a:lnSpc>
              <a:spcAft>
                <a:spcPts val="60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 Rà soát, đánh giá việc sắp xếp, trang trí, sử dụng môi trường giáo dục của cá</a:t>
            </a:r>
            <a:r>
              <a:rPr lang="en-US" sz="2800" dirty="0">
                <a:effectLst/>
                <a:latin typeface="Times New Roman" panose="02020603050405020304" pitchFamily="18" charset="0"/>
                <a:ea typeface="Times New Roman" panose="02020603050405020304" pitchFamily="18" charset="0"/>
              </a:rPr>
              <a:t>c</a:t>
            </a:r>
            <a:r>
              <a:rPr lang="vi-VN" sz="2800" dirty="0">
                <a:effectLst/>
                <a:latin typeface="Times New Roman" panose="02020603050405020304" pitchFamily="18" charset="0"/>
                <a:ea typeface="Times New Roman" panose="02020603050405020304" pitchFamily="18" charset="0"/>
              </a:rPr>
              <a:t> lớp;</a:t>
            </a:r>
            <a:endParaRPr lang="en-US" sz="2800" dirty="0">
              <a:effectLst/>
              <a:latin typeface="Times New Roman" panose="02020603050405020304" pitchFamily="18" charset="0"/>
              <a:ea typeface="Times New Roman" panose="02020603050405020304" pitchFamily="18" charset="0"/>
            </a:endParaRPr>
          </a:p>
          <a:p>
            <a:pPr algn="just">
              <a:lnSpc>
                <a:spcPct val="115000"/>
              </a:lnSpc>
              <a:spcAft>
                <a:spcPts val="600"/>
              </a:spcAft>
            </a:pP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Tham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mưu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bổ</a:t>
            </a:r>
            <a:r>
              <a:rPr lang="en-US" sz="2800" dirty="0">
                <a:latin typeface="Times New Roman" panose="02020603050405020304" pitchFamily="18" charset="0"/>
                <a:ea typeface="Times New Roman" panose="02020603050405020304" pitchFamily="18" charset="0"/>
              </a:rPr>
              <a:t> sung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a:t>
            </a:r>
          </a:p>
          <a:p>
            <a:pPr algn="just">
              <a:lnSpc>
                <a:spcPct val="115000"/>
              </a:lnSpc>
              <a:spcAft>
                <a:spcPts val="600"/>
              </a:spcAft>
            </a:pPr>
            <a:endParaRPr lang="en-US" sz="2800" dirty="0">
              <a:effectLst/>
              <a:latin typeface="Times New Roman" panose="02020603050405020304" pitchFamily="18" charset="0"/>
              <a:ea typeface="Times New Roman" panose="02020603050405020304" pitchFamily="18" charset="0"/>
            </a:endParaRPr>
          </a:p>
          <a:p>
            <a:pPr indent="457200" algn="just">
              <a:lnSpc>
                <a:spcPct val="115000"/>
              </a:lnSpc>
              <a:spcAft>
                <a:spcPts val="600"/>
              </a:spcAft>
            </a:pPr>
            <a:endParaRPr lang="en-US" sz="2800" dirty="0">
              <a:effectLst/>
              <a:latin typeface="Times New Roman" panose="02020603050405020304" pitchFamily="18" charset="0"/>
              <a:ea typeface="Times New Roman" panose="02020603050405020304" pitchFamily="18" charset="0"/>
            </a:endParaRPr>
          </a:p>
          <a:p>
            <a:pPr indent="457200" algn="just">
              <a:lnSpc>
                <a:spcPct val="115000"/>
              </a:lnSpc>
              <a:spcAft>
                <a:spcPts val="600"/>
              </a:spcAft>
            </a:pP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012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FF601853-617F-40C8-8D9C-14806C9EE26A}"/>
              </a:ext>
            </a:extLst>
          </p:cNvPr>
          <p:cNvSpPr/>
          <p:nvPr/>
        </p:nvSpPr>
        <p:spPr>
          <a:xfrm>
            <a:off x="1284514" y="0"/>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
        <p:nvSpPr>
          <p:cNvPr id="4" name="TextBox 3">
            <a:extLst>
              <a:ext uri="{FF2B5EF4-FFF2-40B4-BE49-F238E27FC236}">
                <a16:creationId xmlns:a16="http://schemas.microsoft.com/office/drawing/2014/main" id="{0B87B84A-8B21-4ACE-BB3B-352F0F743D4F}"/>
              </a:ext>
            </a:extLst>
          </p:cNvPr>
          <p:cNvSpPr txBox="1"/>
          <p:nvPr/>
        </p:nvSpPr>
        <p:spPr>
          <a:xfrm>
            <a:off x="0" y="798286"/>
            <a:ext cx="12192000" cy="7109639"/>
          </a:xfrm>
          <a:prstGeom prst="rect">
            <a:avLst/>
          </a:prstGeom>
          <a:noFill/>
        </p:spPr>
        <p:txBody>
          <a:bodyPr wrap="square">
            <a:spAutoFit/>
          </a:bodyPr>
          <a:lstStyle/>
          <a:p>
            <a:pPr>
              <a:lnSpc>
                <a:spcPct val="150000"/>
              </a:lnSpc>
            </a:pPr>
            <a:r>
              <a:rPr lang="en-US" sz="2800" b="1">
                <a:latin typeface="Times New Roman" panose="02020603050405020304" pitchFamily="18" charset="0"/>
                <a:cs typeface="Times New Roman" panose="02020603050405020304" pitchFamily="18" charset="0"/>
              </a:rPr>
              <a:t>Biện pháp 2: </a:t>
            </a:r>
            <a:r>
              <a:rPr lang="vi-VN" sz="2800" b="1">
                <a:effectLst/>
                <a:latin typeface="Times New Roman" panose="02020603050405020304" pitchFamily="18" charset="0"/>
                <a:ea typeface="Times New Roman" panose="02020603050405020304" pitchFamily="18" charset="0"/>
              </a:rPr>
              <a:t>Chỉ đạo giáo viên xây dựng môi trường trong lớp giáo dục lấy trẻ làm trung tâm</a:t>
            </a:r>
            <a:endParaRPr lang="en-US" sz="2800">
              <a:effectLst/>
              <a:latin typeface="Times New Roman" panose="02020603050405020304" pitchFamily="18" charset="0"/>
              <a:ea typeface="Times New Roman" panose="02020603050405020304" pitchFamily="18" charset="0"/>
            </a:endParaRPr>
          </a:p>
          <a:p>
            <a:pPr>
              <a:lnSpc>
                <a:spcPct val="150000"/>
              </a:lnSpc>
            </a:pPr>
            <a:r>
              <a:rPr lang="en-US" sz="2800">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Triển khai nội dung chuyên đề đến đội ngũ giáo viên toàn trường</a:t>
            </a:r>
            <a:endParaRPr lang="en-US" sz="2800">
              <a:effectLst/>
              <a:latin typeface="Times New Roman" panose="02020603050405020304" pitchFamily="18" charset="0"/>
              <a:ea typeface="Times New Roman" panose="02020603050405020304" pitchFamily="18" charset="0"/>
            </a:endParaRPr>
          </a:p>
          <a:p>
            <a:pPr>
              <a:lnSpc>
                <a:spcPct val="150000"/>
              </a:lnSpc>
            </a:pPr>
            <a:r>
              <a:rPr lang="en-US" sz="2800">
                <a:effectLst/>
                <a:latin typeface="Times New Roman" panose="02020603050405020304" pitchFamily="18" charset="0"/>
                <a:ea typeface="Times New Roman" panose="02020603050405020304" pitchFamily="18" charset="0"/>
              </a:rPr>
              <a:t>+ Bồi dưỡng chuyên đề đến 100% GV các lớp gồm: nội dung, các nguyên tắc, tiêu chí đánh giá môi trường mở trong lớp</a:t>
            </a:r>
            <a:r>
              <a:rPr lang="en-US" sz="2800">
                <a:latin typeface="Times New Roman" panose="02020603050405020304" pitchFamily="18" charset="0"/>
                <a:ea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đặc biệt nhà trường định hướng các đồng chí GV các lớp bước đầu thiết kế 1 vài nội dung chơi theo hướng dẫn của Sở GD thiết kế MTGD Steam)</a:t>
            </a:r>
          </a:p>
          <a:p>
            <a:pPr>
              <a:lnSpc>
                <a:spcPct val="150000"/>
              </a:lnSpc>
            </a:pPr>
            <a:r>
              <a:rPr lang="en-US" sz="2800">
                <a:effectLst/>
                <a:latin typeface="Times New Roman" panose="02020603050405020304" pitchFamily="18" charset="0"/>
                <a:ea typeface="Times New Roman" panose="02020603050405020304" pitchFamily="18" charset="0"/>
              </a:rPr>
              <a:t>* Phát động phong trào thi đua xây dựng môi trường giáo dục lấy trẻ làm trung tâm để chào mừng các ngày lễ lớn theo nội dung từng chủ đề.</a:t>
            </a:r>
          </a:p>
          <a:p>
            <a:pPr marL="457200" indent="-457200">
              <a:lnSpc>
                <a:spcPct val="150000"/>
              </a:lnSpc>
              <a:buFont typeface="Arial" panose="020B0604020202020204" pitchFamily="34" charset="0"/>
              <a:buChar char="•"/>
            </a:pPr>
            <a:endParaRPr lang="en-US" sz="280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800" b="1">
              <a:effectLst/>
              <a:latin typeface="Times New Roman" panose="02020603050405020304" pitchFamily="18" charset="0"/>
              <a:ea typeface="Times New Roman" panose="02020603050405020304" pitchFamily="18" charset="0"/>
            </a:endParaRPr>
          </a:p>
          <a:p>
            <a:endParaRPr lang="en-US" sz="1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976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4236CC7E-2EB9-45CD-8B03-E4B564DAD215}"/>
              </a:ext>
            </a:extLst>
          </p:cNvPr>
          <p:cNvSpPr/>
          <p:nvPr/>
        </p:nvSpPr>
        <p:spPr>
          <a:xfrm>
            <a:off x="1284514" y="0"/>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
        <p:nvSpPr>
          <p:cNvPr id="4" name="TextBox 3">
            <a:extLst>
              <a:ext uri="{FF2B5EF4-FFF2-40B4-BE49-F238E27FC236}">
                <a16:creationId xmlns:a16="http://schemas.microsoft.com/office/drawing/2014/main" id="{D7E8B750-A619-49AE-82EE-BFD8F6F123AF}"/>
              </a:ext>
            </a:extLst>
          </p:cNvPr>
          <p:cNvSpPr txBox="1"/>
          <p:nvPr/>
        </p:nvSpPr>
        <p:spPr>
          <a:xfrm>
            <a:off x="0" y="955445"/>
            <a:ext cx="12192000" cy="6478184"/>
          </a:xfrm>
          <a:prstGeom prst="rect">
            <a:avLst/>
          </a:prstGeom>
          <a:noFill/>
        </p:spPr>
        <p:txBody>
          <a:bodyPr wrap="square">
            <a:spAutoFit/>
          </a:bodyPr>
          <a:lstStyle/>
          <a:p>
            <a:pPr indent="457200" defTabSz="914400" eaLnBrk="0" fontAlgn="base" hangingPunct="0">
              <a:lnSpc>
                <a:spcPct val="150000"/>
              </a:lnSpc>
              <a:spcBef>
                <a:spcPct val="0"/>
              </a:spcBef>
              <a:spcAft>
                <a:spcPct val="0"/>
              </a:spcAft>
            </a:pPr>
            <a:r>
              <a:rPr lang="en-US" sz="2800">
                <a:latin typeface="Times New Roman" panose="02020603050405020304" pitchFamily="18" charset="0"/>
                <a:ea typeface="Times New Roman" panose="02020603050405020304" pitchFamily="18" charset="0"/>
              </a:rPr>
              <a:t>- Một năm học nhà trường tổ chức thi thiết kế môi trường giáo dục thành 2 đợt đó là đầu học kỳ 1, đầu học kỳ 2</a:t>
            </a:r>
            <a:endParaRPr kumimoji="0" lang="en-US" altLang="en-US" sz="28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defTabSz="914400" rtl="0" eaLnBrk="0" fontAlgn="base" latinLnBrk="0" hangingPunct="0">
              <a:lnSpc>
                <a:spcPct val="150000"/>
              </a:lnSpc>
              <a:spcBef>
                <a:spcPct val="0"/>
              </a:spcBef>
              <a:spcAft>
                <a:spcPct val="0"/>
              </a:spcAft>
              <a:buClrTx/>
              <a:buSzTx/>
              <a:buFontTx/>
              <a:buNone/>
              <a:tabLst/>
            </a:pPr>
            <a:r>
              <a:rPr kumimoji="0" lang="en-US" altLang="en-US" sz="28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Phong trào “Thi làm đồ dùng đồ chơi sáng tạo chào mừng ngày nhà giáo Việt Nam 20/11”</a:t>
            </a:r>
            <a:endParaRPr lang="en-US" sz="2800">
              <a:effectLst/>
              <a:latin typeface="Times New Roman" panose="02020603050405020304" pitchFamily="18" charset="0"/>
              <a:ea typeface="Times New Roman" panose="02020603050405020304" pitchFamily="18" charset="0"/>
            </a:endParaRPr>
          </a:p>
          <a:p>
            <a:pPr algn="just" defTabSz="914400">
              <a:lnSpc>
                <a:spcPct val="150000"/>
              </a:lnSpc>
            </a:pPr>
            <a:r>
              <a:rPr lang="en-US" sz="2800">
                <a:effectLst/>
                <a:latin typeface="Times New Roman" panose="02020603050405020304" pitchFamily="18" charset="0"/>
                <a:ea typeface="Times New Roman" panose="02020603050405020304" pitchFamily="18" charset="0"/>
              </a:rPr>
              <a:t>	* Kiểm tra, đánh giá kết quả xây dựng môi trường giáo dục lấy trẻ làm trung tâm.</a:t>
            </a:r>
          </a:p>
          <a:p>
            <a:pPr algn="just" defTabSz="914400">
              <a:lnSpc>
                <a:spcPct val="150000"/>
              </a:lnSpc>
            </a:pPr>
            <a:r>
              <a:rPr lang="en-US" sz="2800">
                <a:latin typeface="Times New Roman" panose="02020603050405020304" pitchFamily="18" charset="0"/>
                <a:ea typeface="Times New Roman" panose="02020603050405020304" pitchFamily="18" charset="0"/>
              </a:rPr>
              <a:t>	+ Kiểm tra việc thiết kế MTGD mở của các lớp đã đảm bảo mục tiêu, nội dung GD chủ đề, </a:t>
            </a:r>
            <a:r>
              <a:rPr lang="en-US" sz="2800">
                <a:latin typeface="Times New Roman" panose="02020603050405020304" pitchFamily="18" charset="0"/>
                <a:ea typeface="Times New Roman" panose="02020603050405020304" pitchFamily="18" charset="0"/>
                <a:cs typeface="Times New Roman" panose="02020603050405020304" pitchFamily="18" charset="0"/>
              </a:rPr>
              <a:t>đã </a:t>
            </a:r>
            <a:r>
              <a:rPr lang="vi-VN" sz="2800">
                <a:latin typeface="Times New Roman" panose="02020603050405020304" pitchFamily="18" charset="0"/>
                <a:cs typeface="Times New Roman" panose="02020603050405020304" pitchFamily="18" charset="0"/>
              </a:rPr>
              <a:t>đảm bảo tính thẩm mỹ, an toàn</a:t>
            </a:r>
            <a:r>
              <a:rPr lang="en-US" sz="2800">
                <a:latin typeface="Times New Roman" panose="02020603050405020304" pitchFamily="18" charset="0"/>
                <a:cs typeface="Times New Roman" panose="02020603050405020304" pitchFamily="18" charset="0"/>
              </a:rPr>
              <a:t>, đã</a:t>
            </a:r>
            <a:r>
              <a:rPr lang="vi-VN" sz="2800">
                <a:latin typeface="Times New Roman" panose="02020603050405020304" pitchFamily="18" charset="0"/>
                <a:cs typeface="Times New Roman" panose="02020603050405020304" pitchFamily="18" charset="0"/>
              </a:rPr>
              <a:t> tạo cho trẻ cảm giác được yêu thương, tôn trọng và</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đáp ứng các </a:t>
            </a:r>
            <a:r>
              <a:rPr lang="en-US" sz="2800">
                <a:latin typeface="Times New Roman" panose="02020603050405020304" pitchFamily="18" charset="0"/>
                <a:cs typeface="Times New Roman" panose="02020603050405020304" pitchFamily="18" charset="0"/>
              </a:rPr>
              <a:t>chương trình GDMN.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defTabSz="914400">
              <a:lnSpc>
                <a:spcPct val="150000"/>
              </a:lnSpc>
            </a:pPr>
            <a:r>
              <a:rPr lang="en-US" sz="280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13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5539D1-3270-460B-8A34-CDEE0D5CB0F1}"/>
              </a:ext>
            </a:extLst>
          </p:cNvPr>
          <p:cNvSpPr txBox="1"/>
          <p:nvPr/>
        </p:nvSpPr>
        <p:spPr>
          <a:xfrm>
            <a:off x="0" y="699356"/>
            <a:ext cx="12067309" cy="5185522"/>
          </a:xfrm>
          <a:prstGeom prst="rect">
            <a:avLst/>
          </a:prstGeom>
          <a:noFill/>
        </p:spPr>
        <p:txBody>
          <a:bodyPr wrap="square">
            <a:spAutoFit/>
          </a:bodyPr>
          <a:lstStyle/>
          <a:p>
            <a:pPr algn="just" defTabSz="914400">
              <a:lnSpc>
                <a:spcPct val="150000"/>
              </a:lnSpc>
            </a:pPr>
            <a:r>
              <a:rPr lang="en-US" sz="1800">
                <a:effectLst/>
                <a:latin typeface="Times New Roman" panose="02020603050405020304" pitchFamily="18" charset="0"/>
                <a:ea typeface="Times New Roman" panose="02020603050405020304" pitchFamily="18" charset="0"/>
              </a:rPr>
              <a:t>	</a:t>
            </a:r>
            <a:r>
              <a:rPr lang="vi-VN" sz="2800" b="0" i="0">
                <a:solidFill>
                  <a:srgbClr val="333333"/>
                </a:solidFill>
                <a:effectLst/>
                <a:latin typeface="Times New Roman" panose="02020603050405020304" pitchFamily="18" charset="0"/>
                <a:cs typeface="Times New Roman" panose="02020603050405020304" pitchFamily="18" charset="0"/>
              </a:rPr>
              <a:t> </a:t>
            </a:r>
            <a:r>
              <a:rPr lang="en-US" sz="2800" b="0" i="0">
                <a:solidFill>
                  <a:srgbClr val="333333"/>
                </a:solidFill>
                <a:effectLst/>
                <a:latin typeface="Times New Roman" panose="02020603050405020304" pitchFamily="18" charset="0"/>
                <a:cs typeface="Times New Roman" panose="02020603050405020304" pitchFamily="18" charset="0"/>
              </a:rPr>
              <a:t>+ Kiểm tra việc </a:t>
            </a:r>
            <a:r>
              <a:rPr lang="en-US" sz="2800">
                <a:solidFill>
                  <a:srgbClr val="333333"/>
                </a:solidFill>
                <a:latin typeface="Times New Roman" panose="02020603050405020304" pitchFamily="18" charset="0"/>
                <a:cs typeface="Times New Roman" panose="02020603050405020304" pitchFamily="18" charset="0"/>
              </a:rPr>
              <a:t>b</a:t>
            </a:r>
            <a:r>
              <a:rPr lang="vi-VN" sz="2800" b="0" i="0">
                <a:solidFill>
                  <a:srgbClr val="333333"/>
                </a:solidFill>
                <a:effectLst/>
                <a:latin typeface="Times New Roman" panose="02020603050405020304" pitchFamily="18" charset="0"/>
                <a:cs typeface="Times New Roman" panose="02020603050405020304" pitchFamily="18" charset="0"/>
              </a:rPr>
              <a:t>ố trí, sắp xếp các khu vực chơi,</a:t>
            </a:r>
            <a:r>
              <a:rPr lang="en-US" sz="2800" b="0" i="0">
                <a:solidFill>
                  <a:srgbClr val="333333"/>
                </a:solidFill>
                <a:effectLst/>
                <a:latin typeface="Times New Roman" panose="02020603050405020304" pitchFamily="18" charset="0"/>
                <a:cs typeface="Times New Roman" panose="02020603050405020304" pitchFamily="18" charset="0"/>
              </a:rPr>
              <a:t> góc chơi,</a:t>
            </a:r>
            <a:r>
              <a:rPr lang="vi-VN" sz="2800" b="0" i="0">
                <a:solidFill>
                  <a:srgbClr val="333333"/>
                </a:solidFill>
                <a:effectLst/>
                <a:latin typeface="Times New Roman" panose="02020603050405020304" pitchFamily="18" charset="0"/>
                <a:cs typeface="Times New Roman" panose="02020603050405020304" pitchFamily="18" charset="0"/>
              </a:rPr>
              <a:t> </a:t>
            </a:r>
            <a:r>
              <a:rPr lang="en-US" sz="2800" b="0" i="0">
                <a:solidFill>
                  <a:srgbClr val="333333"/>
                </a:solidFill>
                <a:effectLst/>
                <a:latin typeface="Times New Roman" panose="02020603050405020304" pitchFamily="18" charset="0"/>
                <a:cs typeface="Times New Roman" panose="02020603050405020304" pitchFamily="18" charset="0"/>
              </a:rPr>
              <a:t>các nội dung chơi, các </a:t>
            </a:r>
            <a:r>
              <a:rPr lang="vi-VN" sz="2800" b="0" i="0">
                <a:solidFill>
                  <a:srgbClr val="333333"/>
                </a:solidFill>
                <a:effectLst/>
                <a:latin typeface="Times New Roman" panose="02020603050405020304" pitchFamily="18" charset="0"/>
                <a:cs typeface="Times New Roman" panose="02020603050405020304" pitchFamily="18" charset="0"/>
              </a:rPr>
              <a:t>hoạt động trong lớp </a:t>
            </a:r>
            <a:r>
              <a:rPr lang="en-US" sz="2800">
                <a:solidFill>
                  <a:srgbClr val="333333"/>
                </a:solidFill>
                <a:latin typeface="Times New Roman" panose="02020603050405020304" pitchFamily="18" charset="0"/>
                <a:cs typeface="Times New Roman" panose="02020603050405020304" pitchFamily="18" charset="0"/>
              </a:rPr>
              <a:t>đã </a:t>
            </a:r>
            <a:r>
              <a:rPr lang="en-US" sz="2800" b="0" i="0">
                <a:solidFill>
                  <a:srgbClr val="333333"/>
                </a:solidFill>
                <a:effectLst/>
                <a:latin typeface="Times New Roman" panose="02020603050405020304" pitchFamily="18" charset="0"/>
                <a:cs typeface="Times New Roman" panose="02020603050405020304" pitchFamily="18" charset="0"/>
              </a:rPr>
              <a:t>t</a:t>
            </a:r>
            <a:r>
              <a:rPr lang="vi-VN" sz="2800" b="0" i="0">
                <a:solidFill>
                  <a:srgbClr val="333333"/>
                </a:solidFill>
                <a:effectLst/>
                <a:latin typeface="Times New Roman" panose="02020603050405020304" pitchFamily="18" charset="0"/>
                <a:cs typeface="Times New Roman" panose="02020603050405020304" pitchFamily="18" charset="0"/>
              </a:rPr>
              <a:t>huận tiện cho việc sử dụng </a:t>
            </a:r>
            <a:r>
              <a:rPr lang="en-US" sz="2800">
                <a:solidFill>
                  <a:srgbClr val="333333"/>
                </a:solidFill>
                <a:latin typeface="Times New Roman" panose="02020603050405020304" pitchFamily="18" charset="0"/>
                <a:cs typeface="Times New Roman" panose="02020603050405020304" pitchFamily="18" charset="0"/>
              </a:rPr>
              <a:t>ĐDĐC </a:t>
            </a:r>
            <a:r>
              <a:rPr lang="vi-VN" sz="2800" b="0" i="0">
                <a:solidFill>
                  <a:srgbClr val="333333"/>
                </a:solidFill>
                <a:effectLst/>
                <a:latin typeface="Times New Roman" panose="02020603050405020304" pitchFamily="18" charset="0"/>
                <a:cs typeface="Times New Roman" panose="02020603050405020304" pitchFamily="18" charset="0"/>
              </a:rPr>
              <a:t>của giáo viên và trẻ.</a:t>
            </a:r>
            <a:endParaRPr lang="en-US" sz="2800" b="0" i="0">
              <a:solidFill>
                <a:srgbClr val="333333"/>
              </a:solidFill>
              <a:effectLst/>
              <a:latin typeface="Times New Roman" panose="02020603050405020304" pitchFamily="18" charset="0"/>
              <a:cs typeface="Times New Roman" panose="02020603050405020304" pitchFamily="18" charset="0"/>
            </a:endParaRPr>
          </a:p>
          <a:p>
            <a:pPr algn="just" defTabSz="914400">
              <a:lnSpc>
                <a:spcPct val="150000"/>
              </a:lnSpc>
            </a:pPr>
            <a:r>
              <a:rPr lang="en-US" sz="2800" b="0" i="0">
                <a:solidFill>
                  <a:srgbClr val="333333"/>
                </a:solidFill>
                <a:effectLst/>
                <a:latin typeface="Times New Roman" panose="02020603050405020304" pitchFamily="18" charset="0"/>
                <a:cs typeface="Times New Roman" panose="02020603050405020304" pitchFamily="18" charset="0"/>
              </a:rPr>
              <a:t>	+ Kiểm tra các lớp đã </a:t>
            </a:r>
            <a:r>
              <a:rPr lang="en-US" sz="2800">
                <a:solidFill>
                  <a:srgbClr val="333333"/>
                </a:solidFill>
                <a:latin typeface="Times New Roman" panose="02020603050405020304" pitchFamily="18" charset="0"/>
                <a:cs typeface="Times New Roman" panose="02020603050405020304" pitchFamily="18" charset="0"/>
              </a:rPr>
              <a:t>đ</a:t>
            </a:r>
            <a:r>
              <a:rPr lang="vi-VN" sz="2800" b="0" i="0">
                <a:solidFill>
                  <a:srgbClr val="333333"/>
                </a:solidFill>
                <a:effectLst/>
                <a:latin typeface="Times New Roman" panose="02020603050405020304" pitchFamily="18" charset="0"/>
                <a:cs typeface="Times New Roman" panose="02020603050405020304" pitchFamily="18" charset="0"/>
              </a:rPr>
              <a:t>ảm bảo đủ và đa dạng các loại vật liệu, thiết bị, đồ dùng, đồ chơi phù hợp với từng chủ đề;</a:t>
            </a:r>
            <a:r>
              <a:rPr lang="en-US" sz="2800" b="0" i="0">
                <a:solidFill>
                  <a:srgbClr val="333333"/>
                </a:solidFill>
                <a:effectLst/>
                <a:latin typeface="Times New Roman" panose="02020603050405020304" pitchFamily="18" charset="0"/>
                <a:cs typeface="Times New Roman" panose="02020603050405020304" pitchFamily="18" charset="0"/>
              </a:rPr>
              <a:t> các đồ chơi đó đã</a:t>
            </a:r>
            <a:r>
              <a:rPr lang="vi-VN" sz="2800" b="0" i="0">
                <a:solidFill>
                  <a:srgbClr val="333333"/>
                </a:solidFill>
                <a:effectLst/>
                <a:latin typeface="Times New Roman" panose="02020603050405020304" pitchFamily="18" charset="0"/>
                <a:cs typeface="Times New Roman" panose="02020603050405020304" pitchFamily="18" charset="0"/>
              </a:rPr>
              <a:t> thể hiện được rõ nét văn hóa c</a:t>
            </a:r>
            <a:r>
              <a:rPr lang="en-US" sz="2800">
                <a:solidFill>
                  <a:srgbClr val="333333"/>
                </a:solidFill>
                <a:latin typeface="Times New Roman" panose="02020603050405020304" pitchFamily="18" charset="0"/>
                <a:cs typeface="Times New Roman" panose="02020603050405020304" pitchFamily="18" charset="0"/>
              </a:rPr>
              <a:t>ủa địa phương, </a:t>
            </a:r>
            <a:r>
              <a:rPr lang="vi-VN" sz="2800" b="0" i="0">
                <a:solidFill>
                  <a:srgbClr val="333333"/>
                </a:solidFill>
                <a:effectLst/>
                <a:latin typeface="Times New Roman" panose="02020603050405020304" pitchFamily="18" charset="0"/>
                <a:cs typeface="Times New Roman" panose="02020603050405020304" pitchFamily="18" charset="0"/>
              </a:rPr>
              <a:t>đ</a:t>
            </a:r>
            <a:r>
              <a:rPr lang="en-US" sz="2800">
                <a:solidFill>
                  <a:srgbClr val="333333"/>
                </a:solidFill>
                <a:latin typeface="Times New Roman" panose="02020603050405020304" pitchFamily="18" charset="0"/>
                <a:cs typeface="Times New Roman" panose="02020603050405020304" pitchFamily="18" charset="0"/>
              </a:rPr>
              <a:t>ã </a:t>
            </a:r>
            <a:r>
              <a:rPr lang="vi-VN" sz="2800" b="0" i="0">
                <a:solidFill>
                  <a:srgbClr val="333333"/>
                </a:solidFill>
                <a:effectLst/>
                <a:latin typeface="Times New Roman" panose="02020603050405020304" pitchFamily="18" charset="0"/>
                <a:cs typeface="Times New Roman" panose="02020603050405020304" pitchFamily="18" charset="0"/>
              </a:rPr>
              <a:t>tạo cơ hội tham gia, vận dụng kiến thức, kỹ năng đã học của trẻ vào việc xây dựng môi trường và kích thích sự phát triển toàn diện cho trẻ.</a:t>
            </a:r>
            <a:endParaRPr lang="en-US" sz="2800">
              <a:solidFill>
                <a:srgbClr val="333333"/>
              </a:solidFill>
              <a:latin typeface="Times New Roman" panose="02020603050405020304" pitchFamily="18" charset="0"/>
              <a:cs typeface="Times New Roman" panose="02020603050405020304" pitchFamily="18" charset="0"/>
            </a:endParaRPr>
          </a:p>
          <a:p>
            <a:pPr algn="just" defTabSz="914400">
              <a:lnSpc>
                <a:spcPct val="150000"/>
              </a:lnSpc>
            </a:pPr>
            <a:r>
              <a:rPr lang="vi-VN" sz="2800" b="0" i="0">
                <a:solidFill>
                  <a:srgbClr val="333333"/>
                </a:solidFill>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Scroll: Horizontal 5">
            <a:extLst>
              <a:ext uri="{FF2B5EF4-FFF2-40B4-BE49-F238E27FC236}">
                <a16:creationId xmlns:a16="http://schemas.microsoft.com/office/drawing/2014/main" id="{06ADD490-91D2-49E8-AC0A-42E957675E19}"/>
              </a:ext>
            </a:extLst>
          </p:cNvPr>
          <p:cNvSpPr/>
          <p:nvPr/>
        </p:nvSpPr>
        <p:spPr>
          <a:xfrm>
            <a:off x="1284514" y="0"/>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Tree>
    <p:extLst>
      <p:ext uri="{BB962C8B-B14F-4D97-AF65-F5344CB8AC3E}">
        <p14:creationId xmlns:p14="http://schemas.microsoft.com/office/powerpoint/2010/main" val="352197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6A18B7-791B-4099-845E-B90E4106B481}"/>
              </a:ext>
            </a:extLst>
          </p:cNvPr>
          <p:cNvSpPr txBox="1"/>
          <p:nvPr/>
        </p:nvSpPr>
        <p:spPr>
          <a:xfrm>
            <a:off x="270164" y="798286"/>
            <a:ext cx="11651672" cy="4539191"/>
          </a:xfrm>
          <a:prstGeom prst="rect">
            <a:avLst/>
          </a:prstGeom>
          <a:noFill/>
        </p:spPr>
        <p:txBody>
          <a:bodyPr wrap="square">
            <a:spAutoFit/>
          </a:bodyPr>
          <a:lstStyle/>
          <a:p>
            <a:pPr algn="just">
              <a:lnSpc>
                <a:spcPct val="15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 Tuyên truyền phối hợp với cha mẹ học sinh, các lực lượng xã hội để xây dựng môi trường giáo dục trong lớp lấy trẻ làm trung tâm.</a:t>
            </a:r>
          </a:p>
          <a:p>
            <a:pPr algn="just">
              <a:lnSpc>
                <a:spcPct val="150000"/>
              </a:lnSpc>
            </a:pPr>
            <a:r>
              <a:rPr lang="en-US" sz="2800" b="0" i="0">
                <a:solidFill>
                  <a:srgbClr val="333333"/>
                </a:solidFill>
                <a:effectLst/>
                <a:latin typeface="Times New Roman" panose="02020603050405020304" pitchFamily="18" charset="0"/>
                <a:cs typeface="Times New Roman" panose="02020603050405020304" pitchFamily="18" charset="0"/>
              </a:rPr>
              <a:t>	+ </a:t>
            </a:r>
            <a:r>
              <a:rPr lang="vi-VN" sz="2800" b="0" i="0">
                <a:solidFill>
                  <a:srgbClr val="333333"/>
                </a:solidFill>
                <a:effectLst/>
                <a:latin typeface="Times New Roman" panose="02020603050405020304" pitchFamily="18" charset="0"/>
                <a:cs typeface="Times New Roman" panose="02020603050405020304" pitchFamily="18" charset="0"/>
              </a:rPr>
              <a:t>Tập trung tuyên truyền nâng cao nhận thức cho cha mẹ học sinh và cộng đồng về ý nghĩa của việc xây dựng môi trường giáo dục trong trường mầm non; tạo nhiều cơ hội cho gia đình và cộng đồng được tham gia vào các hoạt động của nhà trường; xây dựng mối quan hệ tích cực đối với gia đình trẻ, phối hợp chặt chẽ với gia đình và cộng đồng trong chăm sóc, giáo dục trẻ; </a:t>
            </a:r>
            <a:endParaRPr lang="en-US" sz="2800" b="0" i="0">
              <a:solidFill>
                <a:srgbClr val="333333"/>
              </a:solidFill>
              <a:effectLst/>
              <a:latin typeface="Times New Roman" panose="02020603050405020304" pitchFamily="18" charset="0"/>
              <a:cs typeface="Times New Roman" panose="02020603050405020304" pitchFamily="18" charset="0"/>
            </a:endParaRPr>
          </a:p>
        </p:txBody>
      </p:sp>
      <p:sp>
        <p:nvSpPr>
          <p:cNvPr id="6" name="Scroll: Horizontal 5">
            <a:extLst>
              <a:ext uri="{FF2B5EF4-FFF2-40B4-BE49-F238E27FC236}">
                <a16:creationId xmlns:a16="http://schemas.microsoft.com/office/drawing/2014/main" id="{A0BBD77B-6282-47EF-AEF9-7EFB5362E2F2}"/>
              </a:ext>
            </a:extLst>
          </p:cNvPr>
          <p:cNvSpPr/>
          <p:nvPr/>
        </p:nvSpPr>
        <p:spPr>
          <a:xfrm>
            <a:off x="1284514" y="0"/>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Tree>
    <p:extLst>
      <p:ext uri="{BB962C8B-B14F-4D97-AF65-F5344CB8AC3E}">
        <p14:creationId xmlns:p14="http://schemas.microsoft.com/office/powerpoint/2010/main" val="244983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E5ED0A-F4E4-49C6-A0C1-C75359737C90}"/>
              </a:ext>
            </a:extLst>
          </p:cNvPr>
          <p:cNvSpPr txBox="1"/>
          <p:nvPr/>
        </p:nvSpPr>
        <p:spPr>
          <a:xfrm>
            <a:off x="765464" y="976584"/>
            <a:ext cx="11274136" cy="2600199"/>
          </a:xfrm>
          <a:prstGeom prst="rect">
            <a:avLst/>
          </a:prstGeom>
          <a:noFill/>
        </p:spPr>
        <p:txBody>
          <a:bodyPr wrap="square">
            <a:spAutoFit/>
          </a:bodyPr>
          <a:lstStyle/>
          <a:p>
            <a:pPr algn="just">
              <a:lnSpc>
                <a:spcPct val="150000"/>
              </a:lnSpc>
            </a:pPr>
            <a:r>
              <a:rPr lang="en-US" sz="1800">
                <a:solidFill>
                  <a:srgbClr val="333333"/>
                </a:solidFill>
                <a:latin typeface="Times New Roman" panose="02020603050405020304" pitchFamily="18" charset="0"/>
                <a:cs typeface="Times New Roman" panose="02020603050405020304" pitchFamily="18" charset="0"/>
              </a:rPr>
              <a:t>	</a:t>
            </a:r>
            <a:r>
              <a:rPr lang="en-US" sz="2800">
                <a:solidFill>
                  <a:srgbClr val="333333"/>
                </a:solidFill>
                <a:latin typeface="Times New Roman" panose="02020603050405020304" pitchFamily="18" charset="0"/>
                <a:cs typeface="Times New Roman" panose="02020603050405020304" pitchFamily="18" charset="0"/>
              </a:rPr>
              <a:t>+ T</a:t>
            </a:r>
            <a:r>
              <a:rPr lang="vi-VN" sz="2800" b="0" i="0">
                <a:solidFill>
                  <a:srgbClr val="333333"/>
                </a:solidFill>
                <a:effectLst/>
                <a:latin typeface="Times New Roman" panose="02020603050405020304" pitchFamily="18" charset="0"/>
                <a:cs typeface="Times New Roman" panose="02020603050405020304" pitchFamily="18" charset="0"/>
              </a:rPr>
              <a:t>ôn trọng sự khác biệt và nhu cầu của mỗi gia đình để phối hợp với từng gia đình trong chăm sóc, giáo dục trẻ bằng nhiều hình thức, phương pháp nhằm thu hút các bậc cha mẹ và cộng đồng tham gia hiệu quả vào công tác xây dựng môi trường giáo dục trong trường mầm non.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Scroll: Horizontal 5">
            <a:extLst>
              <a:ext uri="{FF2B5EF4-FFF2-40B4-BE49-F238E27FC236}">
                <a16:creationId xmlns:a16="http://schemas.microsoft.com/office/drawing/2014/main" id="{84D67ECE-BDAA-46CB-AB3D-4E0C358A979B}"/>
              </a:ext>
            </a:extLst>
          </p:cNvPr>
          <p:cNvSpPr/>
          <p:nvPr/>
        </p:nvSpPr>
        <p:spPr>
          <a:xfrm>
            <a:off x="1284514" y="0"/>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Tree>
    <p:extLst>
      <p:ext uri="{BB962C8B-B14F-4D97-AF65-F5344CB8AC3E}">
        <p14:creationId xmlns:p14="http://schemas.microsoft.com/office/powerpoint/2010/main" val="24161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521E15-2B17-4350-A264-818B586CB898}"/>
              </a:ext>
            </a:extLst>
          </p:cNvPr>
          <p:cNvSpPr txBox="1"/>
          <p:nvPr/>
        </p:nvSpPr>
        <p:spPr>
          <a:xfrm>
            <a:off x="74908" y="820821"/>
            <a:ext cx="12042183" cy="7032951"/>
          </a:xfrm>
          <a:prstGeom prst="rect">
            <a:avLst/>
          </a:prstGeom>
          <a:noFill/>
        </p:spPr>
        <p:txBody>
          <a:bodyPr wrap="square">
            <a:spAutoFit/>
          </a:bodyPr>
          <a:lstStyle/>
          <a:p>
            <a:pPr indent="457200" algn="just">
              <a:lnSpc>
                <a:spcPct val="115000"/>
              </a:lnSpc>
              <a:spcAft>
                <a:spcPts val="600"/>
              </a:spcAft>
            </a:pPr>
            <a:r>
              <a:rPr lang="en-US" sz="2800" b="1" dirty="0">
                <a:solidFill>
                  <a:srgbClr val="FF0000"/>
                </a:solidFill>
                <a:latin typeface="Times New Roman" panose="02020603050405020304" pitchFamily="18" charset="0"/>
                <a:cs typeface="Times New Roman" panose="02020603050405020304" pitchFamily="18" charset="0"/>
              </a:rPr>
              <a:t>III. KẾT QUẢ</a:t>
            </a:r>
            <a:endParaRPr lang="en-US" sz="2800" b="1" i="1" dirty="0">
              <a:effectLst/>
              <a:latin typeface="Times New Roman" panose="02020603050405020304" pitchFamily="18" charset="0"/>
              <a:ea typeface="Times New Roman" panose="02020603050405020304" pitchFamily="18" charset="0"/>
            </a:endParaRPr>
          </a:p>
          <a:p>
            <a:pPr indent="457200" algn="just">
              <a:lnSpc>
                <a:spcPct val="115000"/>
              </a:lnSpc>
              <a:spcAft>
                <a:spcPts val="600"/>
              </a:spcAft>
            </a:pPr>
            <a:r>
              <a:rPr lang="vi-VN" sz="2800" b="1" i="1" dirty="0">
                <a:effectLst/>
                <a:latin typeface="Times New Roman" panose="02020603050405020304" pitchFamily="18" charset="0"/>
                <a:ea typeface="Times New Roman" panose="02020603050405020304" pitchFamily="18" charset="0"/>
              </a:rPr>
              <a:t>* Đối với trẻ:</a:t>
            </a:r>
            <a:endParaRPr lang="en-US" sz="2800" dirty="0">
              <a:effectLst/>
              <a:latin typeface="Times New Roman" panose="02020603050405020304" pitchFamily="18" charset="0"/>
              <a:ea typeface="Times New Roman" panose="02020603050405020304" pitchFamily="18" charset="0"/>
            </a:endParaRPr>
          </a:p>
          <a:p>
            <a:pPr indent="457200" algn="just">
              <a:lnSpc>
                <a:spcPct val="115000"/>
              </a:lnSpc>
              <a:spcAft>
                <a:spcPts val="600"/>
              </a:spcAft>
            </a:pPr>
            <a:r>
              <a:rPr lang="en-US" sz="2800" dirty="0">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100% trẻ hứng thú tham gia vào các hoạt động xây dựng môi trường cùng cô;</a:t>
            </a:r>
            <a:endParaRPr lang="en-US" sz="2800" dirty="0">
              <a:effectLst/>
              <a:latin typeface="Times New Roman" panose="02020603050405020304" pitchFamily="18" charset="0"/>
              <a:ea typeface="Times New Roman" panose="02020603050405020304" pitchFamily="18" charset="0"/>
            </a:endParaRPr>
          </a:p>
          <a:p>
            <a:pPr indent="457200" algn="just">
              <a:lnSpc>
                <a:spcPct val="115000"/>
              </a:lnSpc>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rPr>
              <a:t> HĐVC, </a:t>
            </a:r>
            <a:r>
              <a:rPr lang="vi-VN" sz="2800" dirty="0">
                <a:effectLst/>
                <a:latin typeface="Times New Roman" panose="02020603050405020304" pitchFamily="18" charset="0"/>
                <a:ea typeface="Times New Roman" panose="02020603050405020304" pitchFamily="18" charset="0"/>
              </a:rPr>
              <a:t>trẻ mạnh dạn tự tin nói lên suy nghĩ, ý định của mình khi tham gia tương tác giữa cô với trẻ, giữa trẻ với các bạn và giữa trẻ với đồ dùng, học liệu trong quá trình hoạt động;</a:t>
            </a:r>
            <a:endParaRPr lang="en-US" sz="2800" dirty="0">
              <a:effectLst/>
              <a:latin typeface="Times New Roman" panose="02020603050405020304" pitchFamily="18" charset="0"/>
              <a:ea typeface="Times New Roman" panose="02020603050405020304" pitchFamily="18" charset="0"/>
            </a:endParaRPr>
          </a:p>
          <a:p>
            <a:pPr algn="just">
              <a:lnSpc>
                <a:spcPct val="115000"/>
              </a:lnSpc>
              <a:spcAft>
                <a:spcPts val="600"/>
              </a:spcAft>
            </a:pPr>
            <a:r>
              <a:rPr lang="en-US" sz="2800" dirty="0">
                <a:effectLst/>
                <a:latin typeface="Times New Roman" panose="02020603050405020304" pitchFamily="18" charset="0"/>
                <a:ea typeface="Times New Roman" panose="02020603050405020304" pitchFamily="18" charset="0"/>
              </a:rPr>
              <a:t>	+ </a:t>
            </a:r>
            <a:r>
              <a:rPr lang="vi-VN" sz="2800" dirty="0">
                <a:effectLst/>
                <a:latin typeface="Times New Roman" panose="02020603050405020304" pitchFamily="18" charset="0"/>
                <a:ea typeface="Times New Roman" panose="02020603050405020304" pitchFamily="18" charset="0"/>
              </a:rPr>
              <a:t>Trẻ được tôn trọng và đối xử công bằng, có cơ hội để phát triển khả năng, thế mạnh của cá nhân;</a:t>
            </a:r>
            <a:endParaRPr lang="en-US" sz="2800" dirty="0">
              <a:effectLst/>
              <a:latin typeface="Times New Roman" panose="02020603050405020304" pitchFamily="18" charset="0"/>
              <a:ea typeface="Times New Roman" panose="02020603050405020304" pitchFamily="18" charset="0"/>
            </a:endParaRPr>
          </a:p>
          <a:p>
            <a:pPr algn="just">
              <a:lnSpc>
                <a:spcPct val="115000"/>
              </a:lnSpc>
              <a:spcAft>
                <a:spcPts val="600"/>
              </a:spcAft>
            </a:pPr>
            <a:r>
              <a:rPr lang="en-US" sz="2800" dirty="0">
                <a:latin typeface="Times New Roman" panose="02020603050405020304" pitchFamily="18" charset="0"/>
                <a:ea typeface="Times New Roman" panose="02020603050405020304" pitchFamily="18" charset="0"/>
              </a:rPr>
              <a:t>	+ </a:t>
            </a:r>
            <a:r>
              <a:rPr lang="vi-VN" sz="2800" dirty="0">
                <a:latin typeface="Times New Roman" panose="02020603050405020304" pitchFamily="18" charset="0"/>
                <a:ea typeface="Times New Roman" panose="02020603050405020304" pitchFamily="18" charset="0"/>
              </a:rPr>
              <a:t> Trẻ say mê, chăm chú vào các đối tượng mà trẻ trực tiếp tạo ra, cũng từ đó mà giúp trẻ phát triể</a:t>
            </a:r>
            <a:r>
              <a:rPr lang="en-GB" sz="2800" dirty="0">
                <a:latin typeface="Times New Roman" panose="02020603050405020304" pitchFamily="18" charset="0"/>
                <a:ea typeface="Times New Roman" panose="02020603050405020304" pitchFamily="18" charset="0"/>
              </a:rPr>
              <a:t>t</a:t>
            </a:r>
            <a:r>
              <a:rPr lang="vi-VN" sz="2800" dirty="0">
                <a:latin typeface="Times New Roman" panose="02020603050405020304" pitchFamily="18" charset="0"/>
                <a:ea typeface="Times New Roman" panose="02020603050405020304" pitchFamily="18" charset="0"/>
              </a:rPr>
              <a:t> về mọi mặt như ngôn ngữ, tư duy, tình cảm xã hội và các kỹ năng cần thiết khác trong cuộc sống</a:t>
            </a:r>
            <a:r>
              <a:rPr lang="en-US" sz="2800" dirty="0">
                <a:latin typeface="Times New Roman" panose="02020603050405020304" pitchFamily="18" charset="0"/>
                <a:ea typeface="Times New Roman" panose="02020603050405020304" pitchFamily="18" charset="0"/>
              </a:rPr>
              <a:t>.</a:t>
            </a:r>
          </a:p>
          <a:p>
            <a:pPr algn="just">
              <a:lnSpc>
                <a:spcPct val="115000"/>
              </a:lnSpc>
              <a:spcAft>
                <a:spcPts val="600"/>
              </a:spcAft>
            </a:pPr>
            <a:endParaRPr lang="en-US" sz="2800" dirty="0">
              <a:effectLst/>
              <a:latin typeface="Times New Roman" panose="02020603050405020304" pitchFamily="18" charset="0"/>
              <a:ea typeface="Times New Roman" panose="02020603050405020304" pitchFamily="18" charset="0"/>
            </a:endParaRPr>
          </a:p>
          <a:p>
            <a:pPr marL="457200" indent="-457200" algn="just">
              <a:lnSpc>
                <a:spcPct val="115000"/>
              </a:lnSpc>
              <a:spcAft>
                <a:spcPts val="600"/>
              </a:spcAft>
              <a:buFontTx/>
              <a:buChar char="-"/>
            </a:pPr>
            <a:endParaRPr lang="en-US" sz="2800" dirty="0">
              <a:effectLst/>
              <a:latin typeface="Times New Roman" panose="02020603050405020304" pitchFamily="18" charset="0"/>
              <a:ea typeface="Times New Roman" panose="02020603050405020304" pitchFamily="18" charset="0"/>
            </a:endParaRPr>
          </a:p>
        </p:txBody>
      </p:sp>
      <p:sp>
        <p:nvSpPr>
          <p:cNvPr id="6" name="Scroll: Horizontal 5">
            <a:extLst>
              <a:ext uri="{FF2B5EF4-FFF2-40B4-BE49-F238E27FC236}">
                <a16:creationId xmlns:a16="http://schemas.microsoft.com/office/drawing/2014/main" id="{70F31D3B-76E3-4EF8-BBB3-45AF1EF6D2A1}"/>
              </a:ext>
            </a:extLst>
          </p:cNvPr>
          <p:cNvSpPr/>
          <p:nvPr/>
        </p:nvSpPr>
        <p:spPr>
          <a:xfrm>
            <a:off x="1242311" y="-140677"/>
            <a:ext cx="8962572" cy="72842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Tree>
    <p:extLst>
      <p:ext uri="{BB962C8B-B14F-4D97-AF65-F5344CB8AC3E}">
        <p14:creationId xmlns:p14="http://schemas.microsoft.com/office/powerpoint/2010/main" val="53225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29B900-8CD0-4D89-8B9B-F19DAFA74FBF}"/>
              </a:ext>
            </a:extLst>
          </p:cNvPr>
          <p:cNvSpPr txBox="1"/>
          <p:nvPr/>
        </p:nvSpPr>
        <p:spPr>
          <a:xfrm>
            <a:off x="309966" y="921504"/>
            <a:ext cx="11882034" cy="5786969"/>
          </a:xfrm>
          <a:prstGeom prst="rect">
            <a:avLst/>
          </a:prstGeom>
          <a:noFill/>
        </p:spPr>
        <p:txBody>
          <a:bodyPr wrap="square">
            <a:spAutoFit/>
          </a:bodyPr>
          <a:lstStyle/>
          <a:p>
            <a:pPr indent="457200" algn="just">
              <a:lnSpc>
                <a:spcPct val="115000"/>
              </a:lnSpc>
              <a:spcAft>
                <a:spcPts val="600"/>
              </a:spcAft>
            </a:pP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Trẻ</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bước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đầu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tiếp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cận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môi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trường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dục</a:t>
            </a:r>
            <a:r>
              <a:rPr lang="en-US" sz="3200" dirty="0">
                <a:effectLst/>
                <a:latin typeface="Times New Roman" panose="02020603050405020304" pitchFamily="18" charset="0"/>
                <a:ea typeface="Times New Roman" panose="02020603050405020304" pitchFamily="18" charset="0"/>
              </a:rPr>
              <a:t> Steam </a:t>
            </a:r>
            <a:r>
              <a:rPr lang="en-US" sz="3200" dirty="0" err="1">
                <a:effectLst/>
                <a:latin typeface="Times New Roman" panose="02020603050405020304" pitchFamily="18" charset="0"/>
                <a:ea typeface="Times New Roman" panose="02020603050405020304" pitchFamily="18" charset="0"/>
              </a:rPr>
              <a:t>đó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GV </a:t>
            </a:r>
            <a:r>
              <a:rPr lang="en-US" sz="3200" dirty="0" err="1">
                <a:effectLst/>
                <a:latin typeface="Times New Roman" panose="02020603050405020304" pitchFamily="18" charset="0"/>
                <a:ea typeface="Times New Roman" panose="02020603050405020304" pitchFamily="18" charset="0"/>
              </a:rPr>
              <a:t>hướng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trẻ</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chủ</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huống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câu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hỏi</a:t>
            </a:r>
            <a:r>
              <a:rPr lang="en-US" sz="3200" dirty="0">
                <a:effectLst/>
                <a:latin typeface="Times New Roman" panose="02020603050405020304" pitchFamily="18" charset="0"/>
                <a:ea typeface="Times New Roman" panose="02020603050405020304" pitchFamily="18" charset="0"/>
              </a:rPr>
              <a:t>  -&gt; </a:t>
            </a:r>
            <a:r>
              <a:rPr lang="vi-VN" altLang="vi-VN" sz="3200" dirty="0">
                <a:latin typeface="Times New Roman" pitchFamily="18" charset="0"/>
                <a:ea typeface="HY그래픽M"/>
                <a:cs typeface="Times New Roman" pitchFamily="18" charset="0"/>
              </a:rPr>
              <a:t>Khuyến khích trẻ suy nghĩ tìm ra các giải pháp để giải quyết vấn đề </a:t>
            </a:r>
            <a:r>
              <a:rPr lang="en-US" altLang="vi-VN" sz="3200" dirty="0">
                <a:latin typeface="Times New Roman" pitchFamily="18" charset="0"/>
                <a:ea typeface="HY그래픽M"/>
                <a:cs typeface="Times New Roman" pitchFamily="18" charset="0"/>
              </a:rPr>
              <a:t>-&gt; </a:t>
            </a:r>
            <a:r>
              <a:rPr lang="en-US" altLang="vi-VN" sz="3200" dirty="0" err="1">
                <a:latin typeface="Times New Roman" pitchFamily="18" charset="0"/>
                <a:ea typeface="HY그래픽M"/>
                <a:cs typeface="Times New Roman" pitchFamily="18" charset="0"/>
              </a:rPr>
              <a:t>cô</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và</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trẻ</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thảo</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luận</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về</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sản</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phẩm</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dự</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kiến</a:t>
            </a:r>
            <a:r>
              <a:rPr lang="en-US" altLang="vi-VN" sz="3200" dirty="0">
                <a:latin typeface="Times New Roman" pitchFamily="18" charset="0"/>
                <a:ea typeface="HY그래픽M"/>
                <a:cs typeface="Times New Roman" pitchFamily="18" charset="0"/>
              </a:rPr>
              <a:t>, </a:t>
            </a:r>
            <a:r>
              <a:rPr lang="vi-VN" altLang="vi-VN" sz="3200" dirty="0">
                <a:latin typeface="Times New Roman" pitchFamily="18" charset="0"/>
                <a:ea typeface="HY그래픽M"/>
                <a:cs typeface="Times New Roman" pitchFamily="18" charset="0"/>
              </a:rPr>
              <a:t>lựa chọn nguyên vật liệu</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dự</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kiến</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các</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bước</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thực</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hiện</a:t>
            </a:r>
            <a:r>
              <a:rPr lang="en-US" altLang="vi-VN" sz="3200" dirty="0">
                <a:latin typeface="Times New Roman" pitchFamily="18" charset="0"/>
                <a:ea typeface="HY그래픽M"/>
                <a:cs typeface="Times New Roman" pitchFamily="18" charset="0"/>
              </a:rPr>
              <a:t> -&gt; </a:t>
            </a:r>
            <a:r>
              <a:rPr lang="en-US" altLang="vi-VN" sz="3200" dirty="0" err="1">
                <a:latin typeface="Times New Roman" pitchFamily="18" charset="0"/>
                <a:ea typeface="HY그래픽M"/>
                <a:cs typeface="Times New Roman" pitchFamily="18" charset="0"/>
              </a:rPr>
              <a:t>trẻ</a:t>
            </a:r>
            <a:r>
              <a:rPr lang="en-US" altLang="vi-VN" sz="3200" dirty="0">
                <a:latin typeface="Times New Roman" pitchFamily="18" charset="0"/>
                <a:ea typeface="HY그래픽M"/>
                <a:cs typeface="Times New Roman" pitchFamily="18" charset="0"/>
              </a:rPr>
              <a:t> l</a:t>
            </a:r>
            <a:r>
              <a:rPr lang="vi-VN" altLang="vi-VN" sz="3200" dirty="0">
                <a:latin typeface="Times New Roman" pitchFamily="18" charset="0"/>
                <a:ea typeface="HY그래픽M"/>
                <a:cs typeface="Times New Roman" pitchFamily="18" charset="0"/>
              </a:rPr>
              <a:t>àm</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cùng</a:t>
            </a:r>
            <a:r>
              <a:rPr lang="en-US" altLang="vi-VN" sz="3200" dirty="0">
                <a:latin typeface="Times New Roman" pitchFamily="18" charset="0"/>
                <a:ea typeface="HY그래픽M"/>
                <a:cs typeface="Times New Roman" pitchFamily="18" charset="0"/>
              </a:rPr>
              <a:t> </a:t>
            </a:r>
            <a:r>
              <a:rPr lang="en-US" altLang="vi-VN" sz="3200" dirty="0" err="1">
                <a:latin typeface="Times New Roman" pitchFamily="18" charset="0"/>
                <a:ea typeface="HY그래픽M"/>
                <a:cs typeface="Times New Roman" pitchFamily="18" charset="0"/>
              </a:rPr>
              <a:t>cô</a:t>
            </a:r>
            <a:r>
              <a:rPr lang="en-US" altLang="vi-VN" sz="3200" dirty="0">
                <a:latin typeface="Times New Roman" pitchFamily="18" charset="0"/>
                <a:ea typeface="HY그래픽M"/>
                <a:cs typeface="Times New Roman" pitchFamily="18" charset="0"/>
              </a:rPr>
              <a:t>,</a:t>
            </a:r>
            <a:r>
              <a:rPr lang="vi-VN" altLang="vi-VN" sz="3200" dirty="0">
                <a:latin typeface="Times New Roman" pitchFamily="18" charset="0"/>
                <a:ea typeface="HY그래픽M"/>
                <a:cs typeface="Times New Roman" pitchFamily="18" charset="0"/>
              </a:rPr>
              <a:t> thử nghiệm</a:t>
            </a:r>
            <a:r>
              <a:rPr lang="en-US" altLang="vi-VN" sz="3200" dirty="0">
                <a:latin typeface="Times New Roman" pitchFamily="18" charset="0"/>
                <a:ea typeface="HY그래픽M"/>
                <a:cs typeface="Times New Roman" pitchFamily="18" charset="0"/>
              </a:rPr>
              <a:t>,</a:t>
            </a:r>
            <a:r>
              <a:rPr lang="vi-VN" altLang="vi-VN" sz="3200" dirty="0">
                <a:latin typeface="Times New Roman" pitchFamily="18" charset="0"/>
                <a:ea typeface="HY그래픽M"/>
                <a:cs typeface="Times New Roman" pitchFamily="18" charset="0"/>
              </a:rPr>
              <a:t> điều chỉnh cho phù hợp</a:t>
            </a:r>
            <a:r>
              <a:rPr lang="en-US" altLang="vi-VN" sz="3200" dirty="0">
                <a:latin typeface="Times New Roman" pitchFamily="18" charset="0"/>
                <a:ea typeface="HY그래픽M"/>
                <a:cs typeface="Times New Roman" pitchFamily="18" charset="0"/>
              </a:rPr>
              <a:t> -&gt; </a:t>
            </a:r>
            <a:r>
              <a:rPr lang="vi-VN" altLang="vi-VN" sz="3200" dirty="0">
                <a:solidFill>
                  <a:srgbClr val="000000"/>
                </a:solidFill>
                <a:latin typeface="Times New Roman" pitchFamily="18" charset="0"/>
                <a:ea typeface="HY그래픽M"/>
                <a:cs typeface="Times New Roman" pitchFamily="18" charset="0"/>
              </a:rPr>
              <a:t>Chia sẻ </a:t>
            </a:r>
            <a:r>
              <a:rPr lang="en-US" altLang="vi-VN" sz="3200" dirty="0" err="1">
                <a:solidFill>
                  <a:srgbClr val="000000"/>
                </a:solidFill>
                <a:latin typeface="Times New Roman" pitchFamily="18" charset="0"/>
                <a:ea typeface="HY그래픽M"/>
                <a:cs typeface="Times New Roman" pitchFamily="18" charset="0"/>
              </a:rPr>
              <a:t>về</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sản</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phẩm</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làm</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ra</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làm</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bằng</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gì</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làm</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thế</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nào</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kết</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quả</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đạt</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được</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là</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gì</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điều</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gì</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học</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được</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điều</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gì</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cần</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thay</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đổi</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cải</a:t>
            </a:r>
            <a:r>
              <a:rPr lang="en-US" altLang="vi-VN" sz="3200" dirty="0">
                <a:solidFill>
                  <a:srgbClr val="000000"/>
                </a:solidFill>
                <a:latin typeface="Times New Roman" pitchFamily="18" charset="0"/>
                <a:ea typeface="HY그래픽M"/>
                <a:cs typeface="Times New Roman" pitchFamily="18" charset="0"/>
              </a:rPr>
              <a:t> </a:t>
            </a:r>
            <a:r>
              <a:rPr lang="en-US" altLang="vi-VN" sz="3200" dirty="0" err="1">
                <a:solidFill>
                  <a:srgbClr val="000000"/>
                </a:solidFill>
                <a:latin typeface="Times New Roman" pitchFamily="18" charset="0"/>
                <a:ea typeface="HY그래픽M"/>
                <a:cs typeface="Times New Roman" pitchFamily="18" charset="0"/>
              </a:rPr>
              <a:t>tiến</a:t>
            </a:r>
            <a:r>
              <a:rPr lang="vi-VN" altLang="vi-VN" sz="3200" dirty="0">
                <a:solidFill>
                  <a:srgbClr val="000000"/>
                </a:solidFill>
                <a:latin typeface="Times New Roman" pitchFamily="18" charset="0"/>
                <a:ea typeface="HY그래픽M"/>
                <a:cs typeface="Times New Roman" pitchFamily="18" charset="0"/>
              </a:rPr>
              <a:t> - đặt vấn đề mới</a:t>
            </a:r>
            <a:r>
              <a:rPr lang="en-US" altLang="vi-VN" sz="3200" dirty="0">
                <a:solidFill>
                  <a:srgbClr val="000000"/>
                </a:solidFill>
                <a:latin typeface="Times New Roman" pitchFamily="18" charset="0"/>
                <a:ea typeface="HY그래픽M"/>
                <a:cs typeface="Times New Roman" pitchFamily="18" charset="0"/>
              </a:rPr>
              <a:t>….)</a:t>
            </a:r>
            <a:endParaRPr lang="en-US" altLang="vi-VN" sz="3200" dirty="0">
              <a:latin typeface="Times New Roman" panose="02020603050405020304" pitchFamily="18" charset="0"/>
              <a:ea typeface="HY그래픽M"/>
            </a:endParaRPr>
          </a:p>
          <a:p>
            <a:pPr indent="457200" algn="just">
              <a:lnSpc>
                <a:spcPct val="115000"/>
              </a:lnSpc>
              <a:spcAft>
                <a:spcPts val="600"/>
              </a:spcAft>
            </a:pPr>
            <a:r>
              <a:rPr lang="en-US" sz="320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Trẻ gần gũi, thân thiện với cô giáo với các bạn và đặc biệt là với môi trường xung quanh.</a:t>
            </a:r>
            <a:endParaRPr lang="en-US" sz="3200" dirty="0">
              <a:effectLst/>
              <a:latin typeface="Times New Roman" panose="02020603050405020304" pitchFamily="18" charset="0"/>
              <a:ea typeface="Times New Roman" panose="02020603050405020304" pitchFamily="18" charset="0"/>
            </a:endParaRPr>
          </a:p>
        </p:txBody>
      </p:sp>
      <p:sp>
        <p:nvSpPr>
          <p:cNvPr id="6" name="Scroll: Horizontal 5">
            <a:extLst>
              <a:ext uri="{FF2B5EF4-FFF2-40B4-BE49-F238E27FC236}">
                <a16:creationId xmlns:a16="http://schemas.microsoft.com/office/drawing/2014/main" id="{FD9AB34C-5683-4BD2-81BD-6E16A700C2CC}"/>
              </a:ext>
            </a:extLst>
          </p:cNvPr>
          <p:cNvSpPr/>
          <p:nvPr/>
        </p:nvSpPr>
        <p:spPr>
          <a:xfrm>
            <a:off x="1242311" y="-140677"/>
            <a:ext cx="8962572" cy="72842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Tree>
    <p:extLst>
      <p:ext uri="{BB962C8B-B14F-4D97-AF65-F5344CB8AC3E}">
        <p14:creationId xmlns:p14="http://schemas.microsoft.com/office/powerpoint/2010/main" val="136998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791AFA69-018A-4F4D-89A1-19FBE87EF744}"/>
              </a:ext>
            </a:extLst>
          </p:cNvPr>
          <p:cNvSpPr/>
          <p:nvPr/>
        </p:nvSpPr>
        <p:spPr>
          <a:xfrm>
            <a:off x="1284514" y="0"/>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
        <p:nvSpPr>
          <p:cNvPr id="3" name="TextBox 2">
            <a:extLst>
              <a:ext uri="{FF2B5EF4-FFF2-40B4-BE49-F238E27FC236}">
                <a16:creationId xmlns:a16="http://schemas.microsoft.com/office/drawing/2014/main" id="{BEE8EAC0-CC33-4B44-AD78-D4B94F4A3995}"/>
              </a:ext>
            </a:extLst>
          </p:cNvPr>
          <p:cNvSpPr txBox="1"/>
          <p:nvPr/>
        </p:nvSpPr>
        <p:spPr>
          <a:xfrm>
            <a:off x="0" y="659011"/>
            <a:ext cx="12192000" cy="6832640"/>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rPr>
              <a:t>2</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Đối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giáo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viên</a:t>
            </a:r>
            <a:endParaRPr lang="en-US" sz="2400" b="1" dirty="0">
              <a:effectLst/>
              <a:latin typeface="Times New Roman" panose="02020603050405020304" pitchFamily="18" charset="0"/>
              <a:ea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Bên cạnh đó, mỗi giáo viên đã không ngừng nỗ lực nghiên cứu, suy nghĩ, tìm tòi, sáng tạo, học hỏi về kiến thức và trau dồi thêm k</a:t>
            </a:r>
            <a:r>
              <a:rPr lang="en-US" sz="2800" dirty="0">
                <a:latin typeface="Times New Roman" panose="02020603050405020304" pitchFamily="18" charset="0"/>
                <a:ea typeface="Times New Roman" panose="02020603050405020304" pitchFamily="18" charset="0"/>
              </a:rPr>
              <a:t>ỹ</a:t>
            </a:r>
            <a:r>
              <a:rPr lang="vi-VN" sz="2800" dirty="0">
                <a:effectLst/>
                <a:latin typeface="Times New Roman" panose="02020603050405020304" pitchFamily="18" charset="0"/>
                <a:ea typeface="Times New Roman" panose="02020603050405020304" pitchFamily="18" charset="0"/>
              </a:rPr>
              <a:t> năng sư phạm để đáp ứng yêu cầu của công việc. Ngoài ra trong quá trình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dục</a:t>
            </a:r>
            <a:r>
              <a:rPr lang="vi-VN" sz="2800" dirty="0">
                <a:effectLst/>
                <a:latin typeface="Times New Roman" panose="02020603050405020304" pitchFamily="18" charset="0"/>
                <a:ea typeface="Times New Roman" panose="02020603050405020304" pitchFamily="18" charset="0"/>
              </a:rPr>
              <a:t> sự gắn bó giữa cô với trẻ càng thêm khăng khít, cô hiểu trẻ hơn, trẻ yêu mến cô và tích cực hợp tác với cô trong các hoạt động.</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en-US" sz="2800" dirty="0">
                <a:latin typeface="Times New Roman" panose="02020603050405020304" pitchFamily="18" charset="0"/>
                <a:ea typeface="Times New Roman" panose="02020603050405020304" pitchFamily="18" charset="0"/>
              </a:rPr>
              <a:t>+ GV </a:t>
            </a:r>
            <a:r>
              <a:rPr lang="en-US" sz="2800" dirty="0" err="1">
                <a:latin typeface="Times New Roman" panose="02020603050405020304" pitchFamily="18" charset="0"/>
                <a:ea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 Steam</a:t>
            </a:r>
            <a:endParaRPr lang="en-US" sz="2800" dirty="0">
              <a:effectLst/>
              <a:latin typeface="Times New Roman" panose="02020603050405020304" pitchFamily="18" charset="0"/>
              <a:ea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92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7E32D9-4A45-404A-89FA-F6FEB7318C8D}"/>
              </a:ext>
            </a:extLst>
          </p:cNvPr>
          <p:cNvSpPr txBox="1"/>
          <p:nvPr/>
        </p:nvSpPr>
        <p:spPr>
          <a:xfrm>
            <a:off x="142875" y="442913"/>
            <a:ext cx="12049125" cy="6986528"/>
          </a:xfrm>
          <a:prstGeom prst="rect">
            <a:avLst/>
          </a:prstGeom>
          <a:noFill/>
        </p:spPr>
        <p:txBody>
          <a:bodyPr wrap="square" rtlCol="0">
            <a:spAutoFit/>
          </a:bodyPr>
          <a:lstStyle/>
          <a:p>
            <a:pPr algn="just">
              <a:lnSpc>
                <a:spcPct val="150000"/>
              </a:lnSpc>
            </a:pP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3. Đối với phụ huynh học sinh</a:t>
            </a:r>
          </a:p>
          <a:p>
            <a:pPr algn="just">
              <a:lnSpc>
                <a:spcPct val="150000"/>
              </a:lnSpc>
            </a:pPr>
            <a:r>
              <a:rPr lang="en-US" sz="2800">
                <a:latin typeface="Times New Roman" panose="02020603050405020304" pitchFamily="18" charset="0"/>
                <a:cs typeface="Times New Roman" panose="02020603050405020304" pitchFamily="18" charset="0"/>
              </a:rPr>
              <a:t>	- Phụ huynh học sinh đã phối hợp tốt với nhà trường, giáo viên chủ nhiệm lớp trong việc bổ xung đồ dùng trang thiết bị dạy và học điển hình một số lớp như: Lớp 5A4, 4B5, 4B3, 3C3, NT1…</a:t>
            </a:r>
          </a:p>
          <a:p>
            <a:pPr algn="just">
              <a:lnSpc>
                <a:spcPct val="150000"/>
              </a:lnSpc>
            </a:pPr>
            <a:r>
              <a:rPr lang="en-US" sz="2800">
                <a:latin typeface="Times New Roman" panose="02020603050405020304" pitchFamily="18" charset="0"/>
                <a:cs typeface="Times New Roman" panose="02020603050405020304" pitchFamily="18" charset="0"/>
              </a:rPr>
              <a:t>	-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Phụ huynh nhận thức rõ tầm quan trọng của việc xây dựng môi trường giáo dục cho trẻ </a:t>
            </a:r>
            <a:r>
              <a:rPr lang="en-US" sz="2800">
                <a:effectLst/>
                <a:latin typeface="Times New Roman" panose="02020603050405020304" pitchFamily="18" charset="0"/>
                <a:ea typeface="Calibri" panose="020F0502020204030204" pitchFamily="34" charset="0"/>
                <a:cs typeface="Times New Roman" panose="02020603050405020304" pitchFamily="18" charset="0"/>
              </a:rPr>
              <a:t>nên rất tích cực hỗ trợ cho các lớp nguồn kinh phí để trang trí, tạo môi trường lớp học, tìm kiếm nguyên vật liệu để tạo đồ dùng đồ chơi và mua sắm trang thiết bị cho nhóm lớp phục vụ cho việc tổ chức hoạt động giáo dục, tạo điều kiện thuận lợi cho trẻ khám phám trải nghiệm.</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Tin tưởng và phối kết hợp với nhà trường trong việc giáo dục trẻ.</a:t>
            </a: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VnTime" panose="020B7200000000000000" pitchFamily="34" charset="0"/>
              <a:ea typeface="Calibri" panose="020F0502020204030204" pitchFamily="34"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3" name="Scroll: Horizontal 2">
            <a:extLst>
              <a:ext uri="{FF2B5EF4-FFF2-40B4-BE49-F238E27FC236}">
                <a16:creationId xmlns:a16="http://schemas.microsoft.com/office/drawing/2014/main" id="{81C0639E-667A-44A9-8B40-FBB63144650E}"/>
              </a:ext>
            </a:extLst>
          </p:cNvPr>
          <p:cNvSpPr/>
          <p:nvPr/>
        </p:nvSpPr>
        <p:spPr>
          <a:xfrm>
            <a:off x="1242311" y="-140677"/>
            <a:ext cx="8962572" cy="72842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Tree>
    <p:extLst>
      <p:ext uri="{BB962C8B-B14F-4D97-AF65-F5344CB8AC3E}">
        <p14:creationId xmlns:p14="http://schemas.microsoft.com/office/powerpoint/2010/main" val="99850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401C81-787F-4101-A215-A21681D87D13}"/>
              </a:ext>
            </a:extLst>
          </p:cNvPr>
          <p:cNvSpPr txBox="1"/>
          <p:nvPr/>
        </p:nvSpPr>
        <p:spPr>
          <a:xfrm>
            <a:off x="139485" y="827315"/>
            <a:ext cx="12052515" cy="6044988"/>
          </a:xfrm>
          <a:prstGeom prst="rect">
            <a:avLst/>
          </a:prstGeom>
          <a:noFill/>
        </p:spPr>
        <p:txBody>
          <a:bodyPr wrap="square">
            <a:spAutoFit/>
          </a:bodyPr>
          <a:lstStyle/>
          <a:p>
            <a:pPr indent="277495" algn="just">
              <a:lnSpc>
                <a:spcPct val="115000"/>
              </a:lnSpc>
              <a:spcAft>
                <a:spcPts val="500"/>
              </a:spcAft>
            </a:pPr>
            <a:r>
              <a:rPr lang="en-US" sz="3200" b="1">
                <a:solidFill>
                  <a:srgbClr val="000000"/>
                </a:solidFill>
                <a:effectLst/>
                <a:latin typeface="Times New Roman" panose="02020603050405020304" pitchFamily="18" charset="0"/>
                <a:ea typeface="Times New Roman" panose="02020603050405020304" pitchFamily="18" charset="0"/>
              </a:rPr>
              <a:t>     I. ĐẶC ĐIỂM TÌNH HÌNH</a:t>
            </a:r>
            <a:endParaRPr lang="en-US" sz="3200" b="1">
              <a:effectLst/>
              <a:latin typeface="Times New Roman" panose="02020603050405020304" pitchFamily="18" charset="0"/>
              <a:ea typeface="Times New Roman" panose="02020603050405020304" pitchFamily="18" charset="0"/>
            </a:endParaRPr>
          </a:p>
          <a:p>
            <a:pPr indent="320040" algn="just">
              <a:spcAft>
                <a:spcPts val="600"/>
              </a:spcAft>
            </a:pPr>
            <a:r>
              <a:rPr lang="en-US" sz="3200" b="1" spc="-7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Đội ngũ</a:t>
            </a:r>
            <a:endParaRPr lang="en-US" sz="3200" b="1">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p>
            <a:pPr indent="320040" algn="just">
              <a:spcAft>
                <a:spcPts val="600"/>
              </a:spcAft>
            </a:pPr>
            <a:r>
              <a:rPr lang="en-US" sz="3200">
                <a:effectLst/>
                <a:latin typeface="Times New Roman" panose="02020603050405020304" pitchFamily="18" charset="0"/>
                <a:ea typeface="Times New Roman" panose="02020603050405020304" pitchFamily="18" charset="0"/>
              </a:rPr>
              <a:t>- Tổng số CBQL, giáo viên, nhân viên hiện tại: 60 đ/c</a:t>
            </a:r>
          </a:p>
          <a:p>
            <a:pPr indent="320040" algn="just">
              <a:spcAft>
                <a:spcPts val="600"/>
              </a:spcAft>
            </a:pPr>
            <a:r>
              <a:rPr lang="en-US" sz="3200">
                <a:effectLst/>
                <a:latin typeface="Times New Roman" panose="02020603050405020304" pitchFamily="18" charset="0"/>
                <a:ea typeface="Times New Roman" panose="02020603050405020304" pitchFamily="18" charset="0"/>
              </a:rPr>
              <a:t>+ Trong  đó CBQL: 5 đ/c; GV: 40 đ/c;  </a:t>
            </a:r>
            <a:r>
              <a:rPr lang="en-US" sz="3200">
                <a:latin typeface="Times New Roman" panose="02020603050405020304" pitchFamily="18" charset="0"/>
                <a:ea typeface="Times New Roman" panose="02020603050405020304" pitchFamily="18" charset="0"/>
              </a:rPr>
              <a:t>N</a:t>
            </a:r>
            <a:r>
              <a:rPr lang="en-US" sz="3200">
                <a:effectLst/>
                <a:latin typeface="Times New Roman" panose="02020603050405020304" pitchFamily="18" charset="0"/>
                <a:ea typeface="Times New Roman" panose="02020603050405020304" pitchFamily="18" charset="0"/>
              </a:rPr>
              <a:t>hân viên: 15 đ/c; </a:t>
            </a:r>
          </a:p>
          <a:p>
            <a:pPr indent="320040" algn="just">
              <a:spcAft>
                <a:spcPts val="600"/>
              </a:spcAft>
            </a:pPr>
            <a:r>
              <a:rPr lang="en-US" sz="3200" b="1">
                <a:solidFill>
                  <a:srgbClr val="FF0000"/>
                </a:solidFill>
                <a:latin typeface="Times New Roman" panose="02020603050405020304" pitchFamily="18" charset="0"/>
                <a:cs typeface="Times New Roman" panose="02020603050405020304" pitchFamily="18" charset="0"/>
              </a:rPr>
              <a:t>2. Trình độ </a:t>
            </a:r>
            <a:r>
              <a:rPr lang="en-US" sz="3200" i="1">
                <a:latin typeface="Times New Roman" panose="02020603050405020304" pitchFamily="18" charset="0"/>
                <a:cs typeface="Times New Roman" panose="02020603050405020304" pitchFamily="18" charset="0"/>
              </a:rPr>
              <a:t>(không tính bảo vệ)</a:t>
            </a:r>
          </a:p>
          <a:p>
            <a:pPr>
              <a:spcAft>
                <a:spcPts val="600"/>
              </a:spcAft>
            </a:pPr>
            <a:r>
              <a:rPr lang="en-US" sz="3200">
                <a:latin typeface="Times New Roman" panose="02020603050405020304" pitchFamily="18" charset="0"/>
                <a:cs typeface="Times New Roman" panose="02020603050405020304" pitchFamily="18" charset="0"/>
              </a:rPr>
              <a:t>    - Trình độ trên chuẩn: 50 đồng chí đạt 89,3%;</a:t>
            </a:r>
          </a:p>
          <a:p>
            <a:pPr>
              <a:spcAft>
                <a:spcPts val="600"/>
              </a:spcAft>
            </a:pPr>
            <a:r>
              <a:rPr lang="en-US" sz="3200">
                <a:latin typeface="Times New Roman" panose="02020603050405020304" pitchFamily="18" charset="0"/>
                <a:cs typeface="Times New Roman" panose="02020603050405020304" pitchFamily="18" charset="0"/>
              </a:rPr>
              <a:t>    - Trình độ chuẩn: 6 đồng chí đạt 10,7%;</a:t>
            </a:r>
          </a:p>
          <a:p>
            <a:pPr>
              <a:spcAft>
                <a:spcPts val="600"/>
              </a:spcAft>
            </a:pPr>
            <a:r>
              <a:rPr lang="en-US" sz="3200">
                <a:latin typeface="Times New Roman" panose="02020603050405020304" pitchFamily="18" charset="0"/>
                <a:cs typeface="Times New Roman" panose="02020603050405020304" pitchFamily="18" charset="0"/>
              </a:rPr>
              <a:t>    - Trình độ tin học, ngoại ngữ: 56 đồng chí đạt 100% </a:t>
            </a:r>
          </a:p>
          <a:p>
            <a:pPr indent="320040" algn="just">
              <a:lnSpc>
                <a:spcPct val="150000"/>
              </a:lnSpc>
              <a:spcAft>
                <a:spcPts val="600"/>
              </a:spcAft>
            </a:pPr>
            <a:endParaRPr lang="en-US" sz="3200">
              <a:effectLst/>
              <a:latin typeface="Times New Roman" panose="02020603050405020304" pitchFamily="18" charset="0"/>
              <a:ea typeface="Times New Roman" panose="02020603050405020304" pitchFamily="18" charset="0"/>
            </a:endParaRPr>
          </a:p>
          <a:p>
            <a:pPr indent="320040" algn="just">
              <a:lnSpc>
                <a:spcPct val="115000"/>
              </a:lnSpc>
              <a:spcAft>
                <a:spcPts val="500"/>
              </a:spcAft>
            </a:pPr>
            <a:endParaRPr lang="en-US" sz="3200">
              <a:effectLst/>
              <a:latin typeface="Times New Roman" panose="02020603050405020304" pitchFamily="18" charset="0"/>
              <a:ea typeface="Times New Roman" panose="02020603050405020304" pitchFamily="18" charset="0"/>
            </a:endParaRPr>
          </a:p>
        </p:txBody>
      </p:sp>
      <p:sp>
        <p:nvSpPr>
          <p:cNvPr id="6" name="Scroll: Horizontal 5">
            <a:extLst>
              <a:ext uri="{FF2B5EF4-FFF2-40B4-BE49-F238E27FC236}">
                <a16:creationId xmlns:a16="http://schemas.microsoft.com/office/drawing/2014/main" id="{2A361EE6-2E9F-43FB-8673-411272C6A19D}"/>
              </a:ext>
            </a:extLst>
          </p:cNvPr>
          <p:cNvSpPr/>
          <p:nvPr/>
        </p:nvSpPr>
        <p:spPr>
          <a:xfrm>
            <a:off x="1284514" y="29029"/>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
        <p:nvSpPr>
          <p:cNvPr id="7" name="Arrow: Right 6">
            <a:extLst>
              <a:ext uri="{FF2B5EF4-FFF2-40B4-BE49-F238E27FC236}">
                <a16:creationId xmlns:a16="http://schemas.microsoft.com/office/drawing/2014/main" id="{2E861C61-C144-4A43-B8B6-7BE12407191C}"/>
              </a:ext>
            </a:extLst>
          </p:cNvPr>
          <p:cNvSpPr/>
          <p:nvPr/>
        </p:nvSpPr>
        <p:spPr>
          <a:xfrm>
            <a:off x="159657" y="942657"/>
            <a:ext cx="655121" cy="55154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95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fill="hold" nodeType="withEffect">
                                  <p:stCondLst>
                                    <p:cond delay="0"/>
                                  </p:stCondLst>
                                  <p:childTnLst>
                                    <p:animClr clrSpc="hsl" dir="cw">
                                      <p:cBhvr>
                                        <p:cTn id="6" dur="500" fill="hold"/>
                                        <p:tgtEl>
                                          <p:spTgt spid="7"/>
                                        </p:tgtEl>
                                        <p:attrNameLst>
                                          <p:attrName>fillcolor</p:attrName>
                                        </p:attrNameLst>
                                      </p:cBhvr>
                                      <p:to>
                                        <a:srgbClr val="E84F0A"/>
                                      </p:to>
                                    </p:animClr>
                                    <p:set>
                                      <p:cBhvr>
                                        <p:cTn id="7" dur="500" fill="hold"/>
                                        <p:tgtEl>
                                          <p:spTgt spid="7"/>
                                        </p:tgtEl>
                                        <p:attrNameLst>
                                          <p:attrName>fill.type</p:attrName>
                                        </p:attrNameLst>
                                      </p:cBhvr>
                                      <p:to>
                                        <p:strVal val="solid"/>
                                      </p:to>
                                    </p:set>
                                    <p:set>
                                      <p:cBhvr>
                                        <p:cTn id="8" dur="500" fill="hold"/>
                                        <p:tgtEl>
                                          <p:spTgt spid="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DFD52-C816-469A-B7EE-224D55229296}"/>
              </a:ext>
            </a:extLst>
          </p:cNvPr>
          <p:cNvPicPr>
            <a:picLocks noChangeAspect="1"/>
          </p:cNvPicPr>
          <p:nvPr/>
        </p:nvPicPr>
        <p:blipFill rotWithShape="1">
          <a:blip r:embed="rId4">
            <a:extLst>
              <a:ext uri="{28A0092B-C50C-407E-A947-70E740481C1C}">
                <a14:useLocalDpi xmlns:a14="http://schemas.microsoft.com/office/drawing/2010/main" val="0"/>
              </a:ext>
            </a:extLst>
          </a:blip>
          <a:srcRect l="4432" r="4545" b="9071"/>
          <a:stretch/>
        </p:blipFill>
        <p:spPr>
          <a:xfrm>
            <a:off x="0" y="1674"/>
            <a:ext cx="12192000" cy="6856326"/>
          </a:xfrm>
          <a:prstGeom prst="rect">
            <a:avLst/>
          </a:prstGeom>
        </p:spPr>
      </p:pic>
      <p:sp>
        <p:nvSpPr>
          <p:cNvPr id="6" name="TextBox 5">
            <a:extLst>
              <a:ext uri="{FF2B5EF4-FFF2-40B4-BE49-F238E27FC236}">
                <a16:creationId xmlns:a16="http://schemas.microsoft.com/office/drawing/2014/main" id="{76F6E874-C198-489B-88F8-F9AF95564FE3}"/>
              </a:ext>
            </a:extLst>
          </p:cNvPr>
          <p:cNvSpPr txBox="1"/>
          <p:nvPr/>
        </p:nvSpPr>
        <p:spPr>
          <a:xfrm>
            <a:off x="1302328" y="3602182"/>
            <a:ext cx="9919854" cy="1569660"/>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Trân trọng cảm ơn                                    Các quí vị đã theo dõi</a:t>
            </a:r>
          </a:p>
        </p:txBody>
      </p:sp>
      <p:pic>
        <p:nvPicPr>
          <p:cNvPr id="7" name="Despacito Cover (Nhạc Chuông)">
            <a:hlinkClick r:id="" action="ppaction://media"/>
            <a:extLst>
              <a:ext uri="{FF2B5EF4-FFF2-40B4-BE49-F238E27FC236}">
                <a16:creationId xmlns:a16="http://schemas.microsoft.com/office/drawing/2014/main" id="{F63FEE8F-EF7A-4E71-9F60-7CACAD3D82C1}"/>
              </a:ext>
            </a:extLst>
          </p:cNvPr>
          <p:cNvPicPr>
            <a:picLocks noChangeAspect="1"/>
          </p:cNvPicPr>
          <p:nvPr>
            <a:audioFile r:link="rId1"/>
            <p:extLst>
              <p:ext uri="{DAA4B4D4-6D71-4841-9C94-3DE7FCFB9230}">
                <p14:media xmlns:p14="http://schemas.microsoft.com/office/powerpoint/2010/main" r:embed="rId2">
                  <p14:trim end="72406.5"/>
                </p14:media>
              </p:ext>
            </p:extLst>
          </p:nvPr>
        </p:nvPicPr>
        <p:blipFill>
          <a:blip r:embed="rId5"/>
          <a:stretch>
            <a:fillRect/>
          </a:stretch>
        </p:blipFill>
        <p:spPr>
          <a:xfrm>
            <a:off x="172013" y="6368963"/>
            <a:ext cx="487363" cy="487363"/>
          </a:xfrm>
          <a:prstGeom prst="rect">
            <a:avLst/>
          </a:prstGeom>
        </p:spPr>
      </p:pic>
    </p:spTree>
    <p:extLst>
      <p:ext uri="{BB962C8B-B14F-4D97-AF65-F5344CB8AC3E}">
        <p14:creationId xmlns:p14="http://schemas.microsoft.com/office/powerpoint/2010/main" val="291764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42"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2">
                <p:cTn id="12" repeatCount="2000"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CA6B7005-5604-4676-8D40-BD078C6AA7B0}"/>
              </a:ext>
            </a:extLst>
          </p:cNvPr>
          <p:cNvSpPr/>
          <p:nvPr/>
        </p:nvSpPr>
        <p:spPr>
          <a:xfrm>
            <a:off x="1284514" y="29029"/>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
        <p:nvSpPr>
          <p:cNvPr id="3" name="Arrow: Right 2">
            <a:extLst>
              <a:ext uri="{FF2B5EF4-FFF2-40B4-BE49-F238E27FC236}">
                <a16:creationId xmlns:a16="http://schemas.microsoft.com/office/drawing/2014/main" id="{DA6AF032-FA43-4AFA-ABF6-0530657A4655}"/>
              </a:ext>
            </a:extLst>
          </p:cNvPr>
          <p:cNvSpPr/>
          <p:nvPr/>
        </p:nvSpPr>
        <p:spPr>
          <a:xfrm>
            <a:off x="159657" y="942657"/>
            <a:ext cx="655121" cy="55154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38BAECC-EF60-49B5-B7CB-D528918579EB}"/>
              </a:ext>
            </a:extLst>
          </p:cNvPr>
          <p:cNvSpPr txBox="1"/>
          <p:nvPr/>
        </p:nvSpPr>
        <p:spPr>
          <a:xfrm>
            <a:off x="655120" y="827315"/>
            <a:ext cx="11536879" cy="3106491"/>
          </a:xfrm>
          <a:prstGeom prst="rect">
            <a:avLst/>
          </a:prstGeom>
          <a:noFill/>
        </p:spPr>
        <p:txBody>
          <a:bodyPr wrap="square">
            <a:spAutoFit/>
          </a:bodyPr>
          <a:lstStyle/>
          <a:p>
            <a:pPr indent="320040" algn="just">
              <a:lnSpc>
                <a:spcPct val="115000"/>
              </a:lnSpc>
              <a:spcAft>
                <a:spcPts val="500"/>
              </a:spcAft>
            </a:pPr>
            <a:r>
              <a:rPr lang="en-US" sz="3200" b="1">
                <a:solidFill>
                  <a:srgbClr val="FF0000"/>
                </a:solidFill>
                <a:effectLst/>
                <a:latin typeface="Times New Roman" panose="02020603050405020304" pitchFamily="18" charset="0"/>
                <a:ea typeface="Times New Roman" panose="02020603050405020304" pitchFamily="18" charset="0"/>
              </a:rPr>
              <a:t>3. Số lớp, số học sinh</a:t>
            </a:r>
            <a:endParaRPr lang="en-US" sz="3200">
              <a:solidFill>
                <a:srgbClr val="FF0000"/>
              </a:solidFill>
              <a:effectLst/>
              <a:latin typeface="Times New Roman" panose="02020603050405020304" pitchFamily="18" charset="0"/>
              <a:ea typeface="Times New Roman" panose="02020603050405020304" pitchFamily="18" charset="0"/>
            </a:endParaRPr>
          </a:p>
          <a:p>
            <a:pPr indent="247650" algn="just">
              <a:lnSpc>
                <a:spcPct val="115000"/>
              </a:lnSpc>
              <a:spcAft>
                <a:spcPts val="500"/>
              </a:spcAft>
            </a:pPr>
            <a:r>
              <a:rPr lang="en-US" sz="3200">
                <a:solidFill>
                  <a:srgbClr val="000000"/>
                </a:solidFill>
                <a:effectLst/>
                <a:latin typeface="Times New Roman" panose="02020603050405020304" pitchFamily="18" charset="0"/>
                <a:ea typeface="Times New Roman" panose="02020603050405020304" pitchFamily="18" charset="0"/>
              </a:rPr>
              <a:t>+ Tổng số lớp 17 lớp </a:t>
            </a:r>
            <a:endParaRPr lang="en-US" sz="3200">
              <a:effectLst/>
              <a:latin typeface="Times New Roman" panose="02020603050405020304" pitchFamily="18" charset="0"/>
              <a:ea typeface="Times New Roman" panose="02020603050405020304" pitchFamily="18" charset="0"/>
            </a:endParaRPr>
          </a:p>
          <a:p>
            <a:pPr indent="247650" algn="just">
              <a:lnSpc>
                <a:spcPct val="115000"/>
              </a:lnSpc>
              <a:spcAft>
                <a:spcPts val="500"/>
              </a:spcAft>
            </a:pPr>
            <a:r>
              <a:rPr lang="en-US" sz="3200">
                <a:solidFill>
                  <a:srgbClr val="000000"/>
                </a:solidFill>
                <a:effectLst/>
                <a:latin typeface="Times New Roman" panose="02020603050405020304" pitchFamily="18" charset="0"/>
                <a:ea typeface="Times New Roman" panose="02020603050405020304" pitchFamily="18" charset="0"/>
              </a:rPr>
              <a:t>Trong đó: 2 lớp: Nhà trẻ 24-36 tháng tuổi</a:t>
            </a:r>
            <a:endParaRPr lang="en-US" sz="3200">
              <a:effectLst/>
              <a:latin typeface="Times New Roman" panose="02020603050405020304" pitchFamily="18" charset="0"/>
              <a:ea typeface="Times New Roman" panose="02020603050405020304" pitchFamily="18" charset="0"/>
            </a:endParaRPr>
          </a:p>
          <a:p>
            <a:pPr indent="247650" algn="just">
              <a:lnSpc>
                <a:spcPct val="115000"/>
              </a:lnSpc>
              <a:spcAft>
                <a:spcPts val="500"/>
              </a:spcAft>
            </a:pPr>
            <a:r>
              <a:rPr lang="en-US" sz="3200">
                <a:solidFill>
                  <a:srgbClr val="000000"/>
                </a:solidFill>
                <a:effectLst/>
                <a:latin typeface="Times New Roman" panose="02020603050405020304" pitchFamily="18" charset="0"/>
                <a:ea typeface="Times New Roman" panose="02020603050405020304" pitchFamily="18" charset="0"/>
              </a:rPr>
              <a:t>                 15 lớp MG (5 lớp 3-4 T; 5 lớp 4-5 tuổi; 5 lớp 5-6 tuổi)</a:t>
            </a:r>
            <a:endParaRPr lang="en-US" sz="3200">
              <a:effectLst/>
              <a:latin typeface="Times New Roman" panose="02020603050405020304" pitchFamily="18" charset="0"/>
              <a:ea typeface="Times New Roman" panose="02020603050405020304" pitchFamily="18" charset="0"/>
            </a:endParaRPr>
          </a:p>
          <a:p>
            <a:r>
              <a:rPr lang="en-US" sz="3200">
                <a:effectLst/>
                <a:latin typeface="Times New Roman" panose="02020603050405020304" pitchFamily="18" charset="0"/>
                <a:ea typeface="Times New Roman" panose="02020603050405020304" pitchFamily="18" charset="0"/>
              </a:rPr>
              <a:t>          Tổng số học sinh 436 học sinh </a:t>
            </a:r>
            <a:endParaRPr lang="en-US" sz="3200"/>
          </a:p>
        </p:txBody>
      </p:sp>
    </p:spTree>
    <p:extLst>
      <p:ext uri="{BB962C8B-B14F-4D97-AF65-F5344CB8AC3E}">
        <p14:creationId xmlns:p14="http://schemas.microsoft.com/office/powerpoint/2010/main" val="39578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fill="hold" nodeType="withEffect">
                                  <p:stCondLst>
                                    <p:cond delay="0"/>
                                  </p:stCondLst>
                                  <p:childTnLst>
                                    <p:animClr clrSpc="hsl" dir="cw">
                                      <p:cBhvr>
                                        <p:cTn id="6" dur="500" fill="hold"/>
                                        <p:tgtEl>
                                          <p:spTgt spid="3"/>
                                        </p:tgtEl>
                                        <p:attrNameLst>
                                          <p:attrName>fillcolor</p:attrName>
                                        </p:attrNameLst>
                                      </p:cBhvr>
                                      <p:to>
                                        <a:srgbClr val="E84F0A"/>
                                      </p:to>
                                    </p:animClr>
                                    <p:set>
                                      <p:cBhvr>
                                        <p:cTn id="7" dur="500" fill="hold"/>
                                        <p:tgtEl>
                                          <p:spTgt spid="3"/>
                                        </p:tgtEl>
                                        <p:attrNameLst>
                                          <p:attrName>fill.type</p:attrName>
                                        </p:attrNameLst>
                                      </p:cBhvr>
                                      <p:to>
                                        <p:strVal val="solid"/>
                                      </p:to>
                                    </p:set>
                                    <p:set>
                                      <p:cBhvr>
                                        <p:cTn id="8" dur="5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CF10C0AB-82A0-4F67-8896-2E64804235DC}"/>
              </a:ext>
            </a:extLst>
          </p:cNvPr>
          <p:cNvSpPr/>
          <p:nvPr/>
        </p:nvSpPr>
        <p:spPr>
          <a:xfrm>
            <a:off x="1284514" y="29029"/>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
        <p:nvSpPr>
          <p:cNvPr id="5" name="TextBox 4">
            <a:extLst>
              <a:ext uri="{FF2B5EF4-FFF2-40B4-BE49-F238E27FC236}">
                <a16:creationId xmlns:a16="http://schemas.microsoft.com/office/drawing/2014/main" id="{83FE73DF-7C50-4791-A939-613842A1A831}"/>
              </a:ext>
            </a:extLst>
          </p:cNvPr>
          <p:cNvSpPr txBox="1"/>
          <p:nvPr/>
        </p:nvSpPr>
        <p:spPr>
          <a:xfrm>
            <a:off x="0" y="760707"/>
            <a:ext cx="12192000" cy="5468100"/>
          </a:xfrm>
          <a:prstGeom prst="rect">
            <a:avLst/>
          </a:prstGeom>
          <a:noFill/>
        </p:spPr>
        <p:txBody>
          <a:bodyPr wrap="square" rtlCol="0">
            <a:spAutoFit/>
          </a:bodyPr>
          <a:lstStyle/>
          <a:p>
            <a:pPr algn="just">
              <a:lnSpc>
                <a:spcPct val="150000"/>
              </a:lnSpc>
            </a:pPr>
            <a:r>
              <a:rPr lang="en-US" sz="2800">
                <a:solidFill>
                  <a:srgbClr val="333333"/>
                </a:solidFill>
                <a:effectLst/>
                <a:latin typeface="Times New Roman" panose="02020603050405020304" pitchFamily="18" charset="0"/>
                <a:ea typeface="Times New Roman" panose="02020603050405020304" pitchFamily="18" charset="0"/>
              </a:rPr>
              <a:t>	</a:t>
            </a:r>
            <a:r>
              <a:rPr lang="en-US" sz="2600">
                <a:solidFill>
                  <a:srgbClr val="333333"/>
                </a:solidFill>
                <a:effectLst/>
                <a:latin typeface="Times New Roman" panose="02020603050405020304" pitchFamily="18" charset="0"/>
                <a:ea typeface="Times New Roman" panose="02020603050405020304" pitchFamily="18" charset="0"/>
              </a:rPr>
              <a:t>+ Hoạt động chủ đạo của trẻ mầm non là </a:t>
            </a:r>
            <a:r>
              <a:rPr lang="en-US" sz="2600" b="1">
                <a:solidFill>
                  <a:srgbClr val="333333"/>
                </a:solidFill>
                <a:effectLst/>
                <a:latin typeface="Times New Roman" panose="02020603050405020304" pitchFamily="18" charset="0"/>
                <a:ea typeface="Times New Roman" panose="02020603050405020304" pitchFamily="18" charset="0"/>
              </a:rPr>
              <a:t>"Học bằng chơi, chơi bằng học". </a:t>
            </a:r>
            <a:r>
              <a:rPr lang="en-US" sz="2600">
                <a:solidFill>
                  <a:srgbClr val="333333"/>
                </a:solidFill>
                <a:effectLst/>
                <a:latin typeface="Times New Roman" panose="02020603050405020304" pitchFamily="18" charset="0"/>
                <a:ea typeface="Times New Roman" panose="02020603050405020304" pitchFamily="18" charset="0"/>
              </a:rPr>
              <a:t>Nên ngay từ đầu năm học trường MNSS đã xác định việc xây dựng môi trường giáo dục lấy trẻ làm trung tâm là thực sự cần thiết và rất quan trọng.</a:t>
            </a:r>
          </a:p>
          <a:p>
            <a:pPr algn="just">
              <a:lnSpc>
                <a:spcPct val="150000"/>
              </a:lnSpc>
            </a:pPr>
            <a:r>
              <a:rPr lang="en-US" sz="2600">
                <a:solidFill>
                  <a:srgbClr val="333333"/>
                </a:solidFill>
                <a:latin typeface="Times New Roman" panose="02020603050405020304" pitchFamily="18" charset="0"/>
                <a:ea typeface="Times New Roman" panose="02020603050405020304" pitchFamily="18" charset="0"/>
              </a:rPr>
              <a:t>	+</a:t>
            </a:r>
            <a:r>
              <a:rPr lang="en-US" sz="2600">
                <a:solidFill>
                  <a:srgbClr val="333333"/>
                </a:solidFill>
                <a:effectLst/>
                <a:latin typeface="Times New Roman" panose="02020603050405020304" pitchFamily="18" charset="0"/>
                <a:ea typeface="Times New Roman" panose="02020603050405020304" pitchFamily="18" charset="0"/>
              </a:rPr>
              <a:t> Một môi trường sạch sẽ, phong phú, hấp dẫn, an toàn, ấm áp, thân thiện có sự bố trí khu vực chơi, góc chơi, nội dung chơi và học, thuận tiện có ý nghĩa to lớn không chỉ đối với sự phát triển thể chất của trẻ, mà còn thỏa mãn nhu cầu nhận thức, mở rộng hiểu biết, kích thích trẻ hoạt động tích cực, sáng tạo. </a:t>
            </a:r>
          </a:p>
          <a:p>
            <a:pPr algn="just">
              <a:lnSpc>
                <a:spcPct val="150000"/>
              </a:lnSpc>
            </a:pPr>
            <a:r>
              <a:rPr lang="en-US" sz="2600">
                <a:solidFill>
                  <a:srgbClr val="333333"/>
                </a:solidFill>
                <a:latin typeface="Times New Roman" panose="02020603050405020304" pitchFamily="18" charset="0"/>
                <a:ea typeface="Times New Roman" panose="02020603050405020304" pitchFamily="18" charset="0"/>
              </a:rPr>
              <a:t>	+ </a:t>
            </a:r>
            <a:r>
              <a:rPr lang="en-US" sz="2600">
                <a:solidFill>
                  <a:srgbClr val="333333"/>
                </a:solidFill>
                <a:effectLst/>
                <a:latin typeface="Times New Roman" panose="02020603050405020304" pitchFamily="18" charset="0"/>
                <a:ea typeface="Times New Roman" panose="02020603050405020304" pitchFamily="18" charset="0"/>
              </a:rPr>
              <a:t>Xây dựng tốt môi trường giáo dục trong lớp là phương tiện, điều kiện để trẻ phát triển toàn diện 5 lĩnh vực phát triển, tạo tiền đề vững chắc cho trẻ vào lớp 1.</a:t>
            </a:r>
            <a:endParaRPr lang="en-US" sz="2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634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760B9-4821-4B5E-BE35-9997FEAE9C77}"/>
              </a:ext>
            </a:extLst>
          </p:cNvPr>
          <p:cNvSpPr txBox="1"/>
          <p:nvPr/>
        </p:nvSpPr>
        <p:spPr>
          <a:xfrm>
            <a:off x="139485" y="798286"/>
            <a:ext cx="12052515" cy="6129883"/>
          </a:xfrm>
          <a:prstGeom prst="rect">
            <a:avLst/>
          </a:prstGeom>
          <a:noFill/>
        </p:spPr>
        <p:txBody>
          <a:bodyPr wrap="square">
            <a:spAutoFit/>
          </a:bodyPr>
          <a:lstStyle/>
          <a:p>
            <a:pPr indent="457200" algn="just">
              <a:lnSpc>
                <a:spcPct val="150000"/>
              </a:lnSpc>
              <a:spcAft>
                <a:spcPts val="500"/>
              </a:spcAft>
            </a:pP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3200" b="1" dirty="0">
                <a:solidFill>
                  <a:srgbClr val="FF0000"/>
                </a:solidFill>
                <a:effectLst/>
                <a:latin typeface="Times New Roman" panose="02020603050405020304" pitchFamily="18" charset="0"/>
                <a:ea typeface="Times New Roman" panose="02020603050405020304" pitchFamily="18" charset="0"/>
              </a:rPr>
              <a:t>4. </a:t>
            </a:r>
            <a:r>
              <a:rPr lang="en-US" sz="3200" b="1" dirty="0" err="1">
                <a:solidFill>
                  <a:srgbClr val="FF0000"/>
                </a:solidFill>
                <a:effectLst/>
                <a:latin typeface="Times New Roman" panose="02020603050405020304" pitchFamily="18" charset="0"/>
                <a:ea typeface="Times New Roman" panose="02020603050405020304" pitchFamily="18" charset="0"/>
              </a:rPr>
              <a:t>Thuận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lợi</a:t>
            </a:r>
            <a:endParaRPr lang="en-US" sz="3200" b="1" dirty="0">
              <a:solidFill>
                <a:srgbClr val="FF0000"/>
              </a:solidFill>
              <a:effectLst/>
              <a:latin typeface="Times New Roman" panose="02020603050405020304" pitchFamily="18" charset="0"/>
              <a:ea typeface="Times New Roman" panose="02020603050405020304" pitchFamily="18" charset="0"/>
            </a:endParaRPr>
          </a:p>
          <a:p>
            <a:pPr indent="457200"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cấp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PGD&amp;ĐT </a:t>
            </a:r>
            <a:r>
              <a:rPr lang="en-US" sz="2800" dirty="0" err="1">
                <a:solidFill>
                  <a:srgbClr val="000000"/>
                </a:solidFill>
                <a:effectLst/>
                <a:latin typeface="Times New Roman" panose="02020603050405020304" pitchFamily="18" charset="0"/>
                <a:ea typeface="Times New Roman" panose="02020603050405020304" pitchFamily="18" charset="0"/>
              </a:rPr>
              <a:t>huyện</a:t>
            </a:r>
            <a:r>
              <a:rPr lang="en-US" sz="2800" dirty="0">
                <a:solidFill>
                  <a:srgbClr val="000000"/>
                </a:solidFill>
                <a:effectLst/>
                <a:latin typeface="Times New Roman" panose="02020603050405020304" pitchFamily="18" charset="0"/>
                <a:ea typeface="Times New Roman" panose="02020603050405020304" pitchFamily="18" charset="0"/>
              </a:rPr>
              <a:t> An </a:t>
            </a:r>
            <a:r>
              <a:rPr lang="en-US" sz="2800" dirty="0" err="1">
                <a:solidFill>
                  <a:srgbClr val="000000"/>
                </a:solidFill>
                <a:effectLst/>
                <a:latin typeface="Times New Roman" panose="02020603050405020304" pitchFamily="18" charset="0"/>
                <a:ea typeface="Times New Roman" panose="02020603050405020304" pitchFamily="18" charset="0"/>
              </a:rPr>
              <a:t>lão</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lvl="0" indent="457200" algn="just">
              <a:lnSpc>
                <a:spcPct val="150000"/>
              </a:lnSpc>
              <a:spcAft>
                <a:spcPts val="5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đủ</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sóc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trẻ</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chuyên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xây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kế</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kế</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trẻ</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indent="457200" algn="just">
              <a:lnSpc>
                <a:spcPct val="150000"/>
              </a:lnSpc>
              <a:spcAft>
                <a:spcPts val="5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ham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huyết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rPr>
              <a:t>.</a:t>
            </a:r>
          </a:p>
        </p:txBody>
      </p:sp>
      <p:sp>
        <p:nvSpPr>
          <p:cNvPr id="4" name="Scroll: Horizontal 3">
            <a:extLst>
              <a:ext uri="{FF2B5EF4-FFF2-40B4-BE49-F238E27FC236}">
                <a16:creationId xmlns:a16="http://schemas.microsoft.com/office/drawing/2014/main" id="{D1F037FB-518A-4DDE-B84A-3DBE61837608}"/>
              </a:ext>
            </a:extLst>
          </p:cNvPr>
          <p:cNvSpPr/>
          <p:nvPr/>
        </p:nvSpPr>
        <p:spPr>
          <a:xfrm>
            <a:off x="1284514" y="0"/>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
        <p:nvSpPr>
          <p:cNvPr id="5" name="Arrow: Right 4">
            <a:extLst>
              <a:ext uri="{FF2B5EF4-FFF2-40B4-BE49-F238E27FC236}">
                <a16:creationId xmlns:a16="http://schemas.microsoft.com/office/drawing/2014/main" id="{D645A033-F3D3-4FD2-85A7-74CFF2C62F0E}"/>
              </a:ext>
            </a:extLst>
          </p:cNvPr>
          <p:cNvSpPr/>
          <p:nvPr/>
        </p:nvSpPr>
        <p:spPr>
          <a:xfrm>
            <a:off x="159657" y="942657"/>
            <a:ext cx="723746" cy="55154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52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fill="hold" nodeType="withEffect">
                                  <p:stCondLst>
                                    <p:cond delay="0"/>
                                  </p:stCondLst>
                                  <p:childTnLst>
                                    <p:animClr clrSpc="hsl" dir="cw">
                                      <p:cBhvr>
                                        <p:cTn id="6" dur="500" fill="hold"/>
                                        <p:tgtEl>
                                          <p:spTgt spid="5"/>
                                        </p:tgtEl>
                                        <p:attrNameLst>
                                          <p:attrName>fillcolor</p:attrName>
                                        </p:attrNameLst>
                                      </p:cBhvr>
                                      <p:to>
                                        <a:srgbClr val="E84F0A"/>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EF39F4-8913-4081-94C3-16347697063B}"/>
              </a:ext>
            </a:extLst>
          </p:cNvPr>
          <p:cNvSpPr txBox="1"/>
          <p:nvPr/>
        </p:nvSpPr>
        <p:spPr>
          <a:xfrm>
            <a:off x="500064" y="942657"/>
            <a:ext cx="11532280" cy="5270930"/>
          </a:xfrm>
          <a:prstGeom prst="rect">
            <a:avLst/>
          </a:prstGeom>
          <a:noFill/>
        </p:spPr>
        <p:txBody>
          <a:bodyPr wrap="square">
            <a:spAutoFit/>
          </a:bodyPr>
          <a:lstStyle/>
          <a:p>
            <a:pPr indent="457200" algn="just">
              <a:lnSpc>
                <a:spcPct val="115000"/>
              </a:lnSpc>
              <a:spcAft>
                <a:spcPts val="500"/>
              </a:spcAft>
            </a:pPr>
            <a:r>
              <a:rPr lang="en-US" sz="3200" b="1">
                <a:solidFill>
                  <a:srgbClr val="FF0000"/>
                </a:solidFill>
                <a:effectLst/>
                <a:latin typeface="Times New Roman" panose="02020603050405020304" pitchFamily="18" charset="0"/>
                <a:ea typeface="Times New Roman" panose="02020603050405020304" pitchFamily="18" charset="0"/>
              </a:rPr>
              <a:t>4. Thuận lợi</a:t>
            </a:r>
          </a:p>
          <a:p>
            <a:pPr indent="457200" algn="just">
              <a:lnSpc>
                <a:spcPct val="115000"/>
              </a:lnSpc>
              <a:spcAft>
                <a:spcPts val="500"/>
              </a:spcAft>
            </a:pPr>
            <a:r>
              <a:rPr lang="en-US" sz="2800">
                <a:solidFill>
                  <a:srgbClr val="000000"/>
                </a:solidFill>
                <a:effectLst/>
                <a:latin typeface="Times New Roman" panose="02020603050405020304" pitchFamily="18" charset="0"/>
                <a:ea typeface="Times New Roman" panose="02020603050405020304" pitchFamily="18" charset="0"/>
              </a:rPr>
              <a:t>- Giáo viên nắm chắc được các nội dung, các tiêu chí, nguyên tắc xây dựng môi trường giáo dục lấy trẻ làm trung tâm từ đó tổ chức khá tốt các HĐVC cho trẻ.</a:t>
            </a:r>
            <a:endParaRPr lang="en-US" sz="2800">
              <a:effectLst/>
              <a:latin typeface="Times New Roman" panose="02020603050405020304" pitchFamily="18" charset="0"/>
              <a:ea typeface="Times New Roman" panose="02020603050405020304" pitchFamily="18" charset="0"/>
            </a:endParaRPr>
          </a:p>
          <a:p>
            <a:pPr algn="just">
              <a:lnSpc>
                <a:spcPct val="115000"/>
              </a:lnSpc>
              <a:spcAft>
                <a:spcPts val="500"/>
              </a:spcAft>
            </a:pPr>
            <a:r>
              <a:rPr lang="en-US" sz="2800">
                <a:solidFill>
                  <a:srgbClr val="000000"/>
                </a:solidFill>
                <a:effectLst/>
                <a:latin typeface="Times New Roman" panose="02020603050405020304" pitchFamily="18" charset="0"/>
                <a:ea typeface="Times New Roman" panose="02020603050405020304" pitchFamily="18" charset="0"/>
              </a:rPr>
              <a:t>	- Giáo viên tích cực sưu tầm nguyên vật liệu, làm đồ dùng đồ chơi để </a:t>
            </a:r>
            <a:r>
              <a:rPr lang="en-US" sz="2800">
                <a:solidFill>
                  <a:srgbClr val="000000"/>
                </a:solidFill>
                <a:latin typeface="Times New Roman" panose="02020603050405020304" pitchFamily="18" charset="0"/>
                <a:ea typeface="Times New Roman" panose="02020603050405020304" pitchFamily="18" charset="0"/>
              </a:rPr>
              <a:t>tạo môi trường giáo dục lấy trẻ làm trung tâm cho trẻ theo chủ đề.</a:t>
            </a:r>
          </a:p>
          <a:p>
            <a:pPr algn="just">
              <a:lnSpc>
                <a:spcPct val="115000"/>
              </a:lnSpc>
              <a:spcAft>
                <a:spcPts val="500"/>
              </a:spcAft>
            </a:pPr>
            <a:r>
              <a:rPr lang="en-US" sz="2800">
                <a:solidFill>
                  <a:srgbClr val="000000"/>
                </a:solidFill>
                <a:effectLst/>
                <a:latin typeface="Times New Roman" panose="02020603050405020304" pitchFamily="18" charset="0"/>
                <a:ea typeface="Times New Roman" panose="02020603050405020304" pitchFamily="18" charset="0"/>
              </a:rPr>
              <a:t>	- Phụ huynh học sinh quan tâm và phối hợp tốt với nhà trường, lớp trong việc chăm sóc giáo dục trẻ, xây dựng, tu sửa cơ sở vật chất, bổ xung các trang thiết bị, nguyên học liệu giúp cô và trẻ cùng tạo môi trường giáo dục an toàn cả về thể chất và tinh thần.</a:t>
            </a:r>
            <a:endParaRPr lang="en-US" sz="2800">
              <a:effectLst/>
              <a:latin typeface="Times New Roman" panose="02020603050405020304" pitchFamily="18" charset="0"/>
              <a:ea typeface="Times New Roman" panose="02020603050405020304" pitchFamily="18" charset="0"/>
            </a:endParaRPr>
          </a:p>
        </p:txBody>
      </p:sp>
      <p:sp>
        <p:nvSpPr>
          <p:cNvPr id="4" name="Arrow: Right 3">
            <a:extLst>
              <a:ext uri="{FF2B5EF4-FFF2-40B4-BE49-F238E27FC236}">
                <a16:creationId xmlns:a16="http://schemas.microsoft.com/office/drawing/2014/main" id="{CD4F9FE1-6040-45F3-BAF9-2E3F52A42D79}"/>
              </a:ext>
            </a:extLst>
          </p:cNvPr>
          <p:cNvSpPr/>
          <p:nvPr/>
        </p:nvSpPr>
        <p:spPr>
          <a:xfrm>
            <a:off x="159657" y="942657"/>
            <a:ext cx="723746" cy="55154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croll: Horizontal 4">
            <a:extLst>
              <a:ext uri="{FF2B5EF4-FFF2-40B4-BE49-F238E27FC236}">
                <a16:creationId xmlns:a16="http://schemas.microsoft.com/office/drawing/2014/main" id="{3372B1F9-695A-460C-94A2-8B76FF69F211}"/>
              </a:ext>
            </a:extLst>
          </p:cNvPr>
          <p:cNvSpPr/>
          <p:nvPr/>
        </p:nvSpPr>
        <p:spPr>
          <a:xfrm>
            <a:off x="1284514" y="0"/>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Tree>
    <p:extLst>
      <p:ext uri="{BB962C8B-B14F-4D97-AF65-F5344CB8AC3E}">
        <p14:creationId xmlns:p14="http://schemas.microsoft.com/office/powerpoint/2010/main" val="384612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fill="hold" nodeType="withEffect">
                                  <p:stCondLst>
                                    <p:cond delay="0"/>
                                  </p:stCondLst>
                                  <p:childTnLst>
                                    <p:animClr clrSpc="hsl" dir="cw">
                                      <p:cBhvr>
                                        <p:cTn id="6" dur="500" fill="hold"/>
                                        <p:tgtEl>
                                          <p:spTgt spid="4"/>
                                        </p:tgtEl>
                                        <p:attrNameLst>
                                          <p:attrName>fillcolor</p:attrName>
                                        </p:attrNameLst>
                                      </p:cBhvr>
                                      <p:to>
                                        <a:srgbClr val="E84F0A"/>
                                      </p:to>
                                    </p:animClr>
                                    <p:set>
                                      <p:cBhvr>
                                        <p:cTn id="7" dur="500" fill="hold"/>
                                        <p:tgtEl>
                                          <p:spTgt spid="4"/>
                                        </p:tgtEl>
                                        <p:attrNameLst>
                                          <p:attrName>fill.type</p:attrName>
                                        </p:attrNameLst>
                                      </p:cBhvr>
                                      <p:to>
                                        <p:strVal val="solid"/>
                                      </p:to>
                                    </p:set>
                                    <p:set>
                                      <p:cBhvr>
                                        <p:cTn id="8" dur="5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A0542-9013-4FFA-B7AB-9EF99EB72262}"/>
              </a:ext>
            </a:extLst>
          </p:cNvPr>
          <p:cNvSpPr txBox="1"/>
          <p:nvPr/>
        </p:nvSpPr>
        <p:spPr>
          <a:xfrm>
            <a:off x="357187" y="793008"/>
            <a:ext cx="11675155" cy="4775410"/>
          </a:xfrm>
          <a:prstGeom prst="rect">
            <a:avLst/>
          </a:prstGeom>
          <a:noFill/>
        </p:spPr>
        <p:txBody>
          <a:bodyPr wrap="square">
            <a:spAutoFit/>
          </a:bodyPr>
          <a:lstStyle/>
          <a:p>
            <a:pPr indent="457200" algn="just">
              <a:lnSpc>
                <a:spcPct val="115000"/>
              </a:lnSpc>
              <a:spcAft>
                <a:spcPts val="500"/>
              </a:spcAft>
            </a:pP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a:solidFill>
                  <a:srgbClr val="FF0000"/>
                </a:solidFill>
                <a:effectLst/>
                <a:latin typeface="Times New Roman" panose="02020603050405020304" pitchFamily="18" charset="0"/>
                <a:ea typeface="Times New Roman" panose="02020603050405020304" pitchFamily="18" charset="0"/>
              </a:rPr>
              <a:t>5. </a:t>
            </a:r>
            <a:r>
              <a:rPr lang="en-US" sz="3200" b="1" dirty="0" err="1">
                <a:solidFill>
                  <a:srgbClr val="FF0000"/>
                </a:solidFill>
                <a:effectLst/>
                <a:latin typeface="Times New Roman" panose="02020603050405020304" pitchFamily="18" charset="0"/>
                <a:ea typeface="Times New Roman" panose="02020603050405020304" pitchFamily="18" charset="0"/>
              </a:rPr>
              <a:t>Khó</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khăn</a:t>
            </a:r>
            <a:endParaRPr lang="en-US" sz="3200" dirty="0">
              <a:solidFill>
                <a:srgbClr val="FF0000"/>
              </a:solidFill>
              <a:effectLst/>
              <a:latin typeface="Times New Roman" panose="02020603050405020304" pitchFamily="18" charset="0"/>
              <a:ea typeface="Times New Roman" panose="02020603050405020304" pitchFamily="18" charset="0"/>
            </a:endParaRPr>
          </a:p>
          <a:p>
            <a:pPr algn="just">
              <a:lnSpc>
                <a:spcPct val="115000"/>
              </a:lnSpc>
              <a:spcAft>
                <a:spcPts val="500"/>
              </a:spcAft>
            </a:pPr>
            <a:r>
              <a:rPr lang="en-US" sz="2800">
                <a:solidFill>
                  <a:srgbClr val="000000"/>
                </a:solidFill>
                <a:effectLst/>
                <a:latin typeface="Times New Roman" panose="02020603050405020304" pitchFamily="18" charset="0"/>
                <a:ea typeface="Times New Roman" panose="02020603050405020304" pitchFamily="18" charset="0"/>
              </a:rPr>
              <a:t>	+ Xây </a:t>
            </a:r>
            <a:r>
              <a:rPr lang="en-US" sz="2800" dirty="0" err="1">
                <a:solidFill>
                  <a:srgbClr val="000000"/>
                </a:solidFill>
                <a:effectLst/>
                <a:latin typeface="Times New Roman" panose="02020603050405020304" pitchFamily="18" charset="0"/>
                <a:ea typeface="Times New Roman" panose="02020603050405020304" pitchFamily="18" charset="0"/>
              </a:rPr>
              <a:t>dựng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rPr>
              <a:t>. Song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latin typeface="Times New Roman" panose="02020603050405020304" pitchFamily="18" charset="0"/>
                <a:ea typeface="Times New Roman" panose="02020603050405020304" pitchFamily="18" charset="0"/>
              </a:rPr>
              <a:t>ngân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sách</a:t>
            </a:r>
            <a:r>
              <a:rPr lang="en-US" sz="2800" dirty="0">
                <a:solidFill>
                  <a:srgbClr val="000000"/>
                </a:solidFill>
                <a:latin typeface="Times New Roman" panose="02020603050405020304" pitchFamily="18" charset="0"/>
                <a:ea typeface="Times New Roman" panose="02020603050405020304" pitchFamily="18" charset="0"/>
              </a:rPr>
              <a:t> chi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huynh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tế</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thấp</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Aft>
                <a:spcPts val="500"/>
              </a:spcAft>
            </a:pPr>
            <a:r>
              <a:rPr lang="en-US" sz="2800">
                <a:solidFill>
                  <a:srgbClr val="000000"/>
                </a:solidFill>
                <a:latin typeface="Times New Roman" panose="02020603050405020304" pitchFamily="18" charset="0"/>
                <a:ea typeface="Times New Roman" panose="02020603050405020304" pitchFamily="18" charset="0"/>
              </a:rPr>
              <a:t>	+ </a:t>
            </a:r>
            <a:r>
              <a:rPr lang="en-US" sz="2800">
                <a:solidFill>
                  <a:srgbClr val="000000"/>
                </a:solidFill>
                <a:effectLst/>
                <a:latin typeface="Times New Roman" panose="02020603050405020304" pitchFamily="18" charset="0"/>
                <a:ea typeface="Times New Roman" panose="02020603050405020304" pitchFamily="18" charset="0"/>
              </a:rPr>
              <a:t>Một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indent="457200" algn="just">
              <a:lnSpc>
                <a:spcPct val="115000"/>
              </a:lnSpc>
              <a:spcAft>
                <a:spcPts val="500"/>
              </a:spcAft>
            </a:pPr>
            <a:r>
              <a:rPr lang="en-US" sz="280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Công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huynh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sóc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Scroll: Horizontal 3">
            <a:extLst>
              <a:ext uri="{FF2B5EF4-FFF2-40B4-BE49-F238E27FC236}">
                <a16:creationId xmlns:a16="http://schemas.microsoft.com/office/drawing/2014/main" id="{9B215AC7-9034-485D-A421-5A7C566E4B63}"/>
              </a:ext>
            </a:extLst>
          </p:cNvPr>
          <p:cNvSpPr/>
          <p:nvPr/>
        </p:nvSpPr>
        <p:spPr>
          <a:xfrm>
            <a:off x="1284514" y="0"/>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
        <p:nvSpPr>
          <p:cNvPr id="5" name="Arrow: Right 4">
            <a:extLst>
              <a:ext uri="{FF2B5EF4-FFF2-40B4-BE49-F238E27FC236}">
                <a16:creationId xmlns:a16="http://schemas.microsoft.com/office/drawing/2014/main" id="{A1D68080-7CBE-43F7-AD65-2B34FDB8A0BE}"/>
              </a:ext>
            </a:extLst>
          </p:cNvPr>
          <p:cNvSpPr/>
          <p:nvPr/>
        </p:nvSpPr>
        <p:spPr>
          <a:xfrm>
            <a:off x="159658" y="798286"/>
            <a:ext cx="723746" cy="55154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2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fill="hold" nodeType="withEffect">
                                  <p:stCondLst>
                                    <p:cond delay="0"/>
                                  </p:stCondLst>
                                  <p:childTnLst>
                                    <p:animClr clrSpc="hsl" dir="cw">
                                      <p:cBhvr>
                                        <p:cTn id="6" dur="500" fill="hold"/>
                                        <p:tgtEl>
                                          <p:spTgt spid="5"/>
                                        </p:tgtEl>
                                        <p:attrNameLst>
                                          <p:attrName>fillcolor</p:attrName>
                                        </p:attrNameLst>
                                      </p:cBhvr>
                                      <p:to>
                                        <a:srgbClr val="E84F0A"/>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BAB00A-C031-4914-A415-04D51C6B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38100">
            <a:solidFill>
              <a:schemeClr val="tx1"/>
            </a:solidFill>
          </a:ln>
        </p:spPr>
      </p:pic>
      <p:pic>
        <p:nvPicPr>
          <p:cNvPr id="8" name="Picture 7">
            <a:extLst>
              <a:ext uri="{FF2B5EF4-FFF2-40B4-BE49-F238E27FC236}">
                <a16:creationId xmlns:a16="http://schemas.microsoft.com/office/drawing/2014/main" id="{15B99B61-E060-4DFA-B02B-365266764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a:solidFill>
              <a:schemeClr val="tx1"/>
            </a:solidFill>
          </a:ln>
        </p:spPr>
      </p:pic>
      <p:pic>
        <p:nvPicPr>
          <p:cNvPr id="11" name="Picture 10">
            <a:extLst>
              <a:ext uri="{FF2B5EF4-FFF2-40B4-BE49-F238E27FC236}">
                <a16:creationId xmlns:a16="http://schemas.microsoft.com/office/drawing/2014/main" id="{A2C57468-20FE-4F1A-8FD9-47847CD22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1999" cy="6857999"/>
          </a:xfrm>
          <a:prstGeom prst="rect">
            <a:avLst/>
          </a:prstGeom>
          <a:ln w="38100">
            <a:solidFill>
              <a:schemeClr val="tx1"/>
            </a:solidFill>
          </a:ln>
        </p:spPr>
      </p:pic>
      <p:pic>
        <p:nvPicPr>
          <p:cNvPr id="13" name="Picture 12">
            <a:extLst>
              <a:ext uri="{FF2B5EF4-FFF2-40B4-BE49-F238E27FC236}">
                <a16:creationId xmlns:a16="http://schemas.microsoft.com/office/drawing/2014/main" id="{E79F9748-CDE9-4172-97FA-7CAC17DE2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a:solidFill>
              <a:schemeClr val="tx1"/>
            </a:solidFill>
          </a:ln>
        </p:spPr>
      </p:pic>
      <p:pic>
        <p:nvPicPr>
          <p:cNvPr id="15" name="Picture 14">
            <a:extLst>
              <a:ext uri="{FF2B5EF4-FFF2-40B4-BE49-F238E27FC236}">
                <a16:creationId xmlns:a16="http://schemas.microsoft.com/office/drawing/2014/main" id="{14E6A26D-8EE1-45B1-B1E2-3A6BC8D02F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2" cy="6857999"/>
          </a:xfrm>
          <a:prstGeom prst="rect">
            <a:avLst/>
          </a:prstGeom>
          <a:ln w="38100">
            <a:solidFill>
              <a:schemeClr val="tx1"/>
            </a:solidFill>
          </a:ln>
        </p:spPr>
      </p:pic>
      <p:pic>
        <p:nvPicPr>
          <p:cNvPr id="17" name="Picture 16">
            <a:extLst>
              <a:ext uri="{FF2B5EF4-FFF2-40B4-BE49-F238E27FC236}">
                <a16:creationId xmlns:a16="http://schemas.microsoft.com/office/drawing/2014/main" id="{D739BF9F-AC9C-4409-9F22-A6F4453B94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1"/>
            <a:ext cx="12192004" cy="6858000"/>
          </a:xfrm>
          <a:prstGeom prst="rect">
            <a:avLst/>
          </a:prstGeom>
          <a:ln w="38100">
            <a:solidFill>
              <a:schemeClr val="tx1"/>
            </a:solidFill>
          </a:ln>
        </p:spPr>
      </p:pic>
    </p:spTree>
    <p:extLst>
      <p:ext uri="{BB962C8B-B14F-4D97-AF65-F5344CB8AC3E}">
        <p14:creationId xmlns:p14="http://schemas.microsoft.com/office/powerpoint/2010/main" val="229989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17"/>
                                        </p:tgtEl>
                                      </p:cBhvr>
                                    </p:animEffect>
                                    <p:set>
                                      <p:cBhvr>
                                        <p:cTn id="12" dur="1" fill="hold">
                                          <p:stCondLst>
                                            <p:cond delay="19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3" presetClass="exit" presetSubtype="0" fill="hold" nodeType="clickEffect">
                                  <p:stCondLst>
                                    <p:cond delay="0"/>
                                  </p:stCondLst>
                                  <p:childTnLst>
                                    <p:anim calcmode="lin" valueType="num">
                                      <p:cBhvr>
                                        <p:cTn id="21" dur="600" decel="50000">
                                          <p:stCondLst>
                                            <p:cond delay="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400">
                                          <p:stCondLst>
                                            <p:cond delay="600"/>
                                          </p:stCondLst>
                                        </p:cTn>
                                        <p:tgtEl>
                                          <p:spTgt spid="15"/>
                                        </p:tgtEl>
                                        <p:attrNameLst>
                                          <p:attrName>ppt_x</p:attrName>
                                        </p:attrNameLst>
                                      </p:cBhvr>
                                      <p:tavLst>
                                        <p:tav tm="0">
                                          <p:val>
                                            <p:strVal val="ppt_x"/>
                                          </p:val>
                                        </p:tav>
                                        <p:tav tm="100000">
                                          <p:val>
                                            <p:strVal val="ppt_x"/>
                                          </p:val>
                                        </p:tav>
                                      </p:tavLst>
                                    </p:anim>
                                    <p:anim calcmode="lin" valueType="num">
                                      <p:cBhvr>
                                        <p:cTn id="23" dur="600" decel="50000">
                                          <p:stCondLst>
                                            <p:cond delay="0"/>
                                          </p:stCondLst>
                                        </p:cTn>
                                        <p:tgtEl>
                                          <p:spTgt spid="15"/>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4" dur="400">
                                          <p:stCondLst>
                                            <p:cond delay="600"/>
                                          </p:stCondLst>
                                        </p:cTn>
                                        <p:tgtEl>
                                          <p:spTgt spid="15"/>
                                        </p:tgtEl>
                                        <p:attrNameLst>
                                          <p:attrName>ppt_y</p:attrName>
                                        </p:attrNameLst>
                                      </p:cBhvr>
                                      <p:tavLst>
                                        <p:tav tm="0">
                                          <p:val>
                                            <p:strVal val="ppt_y"/>
                                          </p:val>
                                        </p:tav>
                                        <p:tav tm="100000">
                                          <p:val>
                                            <p:strVal val="ppt_y"/>
                                          </p:val>
                                        </p:tav>
                                      </p:tavLst>
                                    </p:anim>
                                    <p:animEffect transition="out" filter="fade">
                                      <p:cBhvr>
                                        <p:cTn id="25" dur="100">
                                          <p:stCondLst>
                                            <p:cond delay="900"/>
                                          </p:stCondLst>
                                        </p:cTn>
                                        <p:tgtEl>
                                          <p:spTgt spid="15"/>
                                        </p:tgtEl>
                                      </p:cBhvr>
                                    </p:animEffect>
                                    <p:set>
                                      <p:cBhvr>
                                        <p:cTn id="26" dur="1" fill="hold">
                                          <p:stCondLst>
                                            <p:cond delay="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amond(in)">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13"/>
                                        </p:tgtEl>
                                        <p:attrNameLst>
                                          <p:attrName>ppt_w</p:attrName>
                                        </p:attrNameLst>
                                      </p:cBhvr>
                                      <p:tavLst>
                                        <p:tav tm="0">
                                          <p:val>
                                            <p:strVal val="ppt_w"/>
                                          </p:val>
                                        </p:tav>
                                        <p:tav tm="100000">
                                          <p:val>
                                            <p:fltVal val="0"/>
                                          </p:val>
                                        </p:tav>
                                      </p:tavLst>
                                    </p:anim>
                                    <p:anim calcmode="lin" valueType="num">
                                      <p:cBhvr>
                                        <p:cTn id="36" dur="500"/>
                                        <p:tgtEl>
                                          <p:spTgt spid="13"/>
                                        </p:tgtEl>
                                        <p:attrNameLst>
                                          <p:attrName>ppt_h</p:attrName>
                                        </p:attrNameLst>
                                      </p:cBhvr>
                                      <p:tavLst>
                                        <p:tav tm="0">
                                          <p:val>
                                            <p:strVal val="ppt_h"/>
                                          </p:val>
                                        </p:tav>
                                        <p:tav tm="100000">
                                          <p:val>
                                            <p:fltVal val="0"/>
                                          </p:val>
                                        </p:tav>
                                      </p:tavLst>
                                    </p:anim>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strVal val="#ppt_w+.3"/>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Effect transition="in" filter="fade">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nodeType="clickEffect">
                                  <p:stCondLst>
                                    <p:cond delay="0"/>
                                  </p:stCondLst>
                                  <p:childTnLst>
                                    <p:animEffect transition="out" filter="wipe(down)">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8" presetClass="exit" presetSubtype="0" fill="hold" nodeType="clickEffect">
                                  <p:stCondLst>
                                    <p:cond delay="0"/>
                                  </p:stCondLst>
                                  <p:childTnLst>
                                    <p:anim calcmode="lin" valueType="num">
                                      <p:cBhvr>
                                        <p:cTn id="59" dur="15000"/>
                                        <p:tgtEl>
                                          <p:spTgt spid="8"/>
                                        </p:tgtEl>
                                        <p:attrNameLst>
                                          <p:attrName>ppt_x</p:attrName>
                                        </p:attrNameLst>
                                      </p:cBhvr>
                                      <p:tavLst>
                                        <p:tav tm="0">
                                          <p:val>
                                            <p:strVal val="ppt_x"/>
                                          </p:val>
                                        </p:tav>
                                        <p:tav tm="100000">
                                          <p:val>
                                            <p:strVal val="ppt_x"/>
                                          </p:val>
                                        </p:tav>
                                      </p:tavLst>
                                    </p:anim>
                                    <p:anim calcmode="lin" valueType="num">
                                      <p:cBhvr>
                                        <p:cTn id="60" dur="15000"/>
                                        <p:tgtEl>
                                          <p:spTgt spid="8"/>
                                        </p:tgtEl>
                                        <p:attrNameLst>
                                          <p:attrName>ppt_y</p:attrName>
                                        </p:attrNameLst>
                                      </p:cBhvr>
                                      <p:tavLst>
                                        <p:tav tm="0">
                                          <p:val>
                                            <p:strVal val="ppt_y-1"/>
                                          </p:val>
                                        </p:tav>
                                        <p:tav tm="100000">
                                          <p:val>
                                            <p:strVal val="ppt_y+1"/>
                                          </p:val>
                                        </p:tav>
                                      </p:tavLst>
                                    </p:anim>
                                    <p:set>
                                      <p:cBhvr>
                                        <p:cTn id="61" dur="1" fill="hold">
                                          <p:stCondLst>
                                            <p:cond delay="14999"/>
                                          </p:stCondLst>
                                        </p:cTn>
                                        <p:tgtEl>
                                          <p:spTgt spid="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3" presetClass="entr" presetSubtype="16"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plus(in)">
                                      <p:cBhvr>
                                        <p:cTn id="6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02A422A4-2CF2-436D-82FC-78CFDEAABC8D}"/>
              </a:ext>
            </a:extLst>
          </p:cNvPr>
          <p:cNvSpPr/>
          <p:nvPr/>
        </p:nvSpPr>
        <p:spPr>
          <a:xfrm>
            <a:off x="1284514" y="0"/>
            <a:ext cx="8962572" cy="79828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Báo cáo thiết kế môi trường mở lấy trẻ làm trung tâm</a:t>
            </a:r>
          </a:p>
          <a:p>
            <a:pPr algn="ctr"/>
            <a:endParaRPr lang="en-US"/>
          </a:p>
        </p:txBody>
      </p:sp>
      <p:sp>
        <p:nvSpPr>
          <p:cNvPr id="3" name="TextBox 2">
            <a:extLst>
              <a:ext uri="{FF2B5EF4-FFF2-40B4-BE49-F238E27FC236}">
                <a16:creationId xmlns:a16="http://schemas.microsoft.com/office/drawing/2014/main" id="{9A637149-40AF-4B34-9C2C-855B5C0F8C7F}"/>
              </a:ext>
            </a:extLst>
          </p:cNvPr>
          <p:cNvSpPr txBox="1"/>
          <p:nvPr/>
        </p:nvSpPr>
        <p:spPr>
          <a:xfrm>
            <a:off x="713510" y="798286"/>
            <a:ext cx="11478489" cy="6278642"/>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II. CÁC BIỆN PHÁP</a:t>
            </a:r>
          </a:p>
          <a:p>
            <a:pPr algn="just">
              <a:lnSpc>
                <a:spcPct val="150000"/>
              </a:lnSpc>
            </a:pPr>
            <a:r>
              <a:rPr lang="en-US" sz="18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Biện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pháp</a:t>
            </a:r>
            <a:r>
              <a:rPr lang="en-US" sz="3200" b="1" dirty="0">
                <a:effectLst/>
                <a:latin typeface="Times New Roman" panose="02020603050405020304" pitchFamily="18" charset="0"/>
                <a:ea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rPr>
              <a:t>1. Khảo sát, đánh giá thực trạng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trang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thiết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bị</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đồ</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dùng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đồ</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chơi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ngay</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từ</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đầu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năm</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học</a:t>
            </a:r>
            <a:r>
              <a:rPr lang="vi-VN" sz="3200" b="1" dirty="0">
                <a:effectLst/>
                <a:latin typeface="Times New Roman" panose="02020603050405020304" pitchFamily="18" charset="0"/>
                <a:ea typeface="Times New Roman" panose="02020603050405020304" pitchFamily="18" charset="0"/>
              </a:rPr>
              <a:t> để xây dựng kế </a:t>
            </a:r>
            <a:r>
              <a:rPr lang="en-US" sz="3200" b="1" dirty="0" err="1">
                <a:effectLst/>
                <a:latin typeface="Times New Roman" panose="02020603050405020304" pitchFamily="18" charset="0"/>
                <a:ea typeface="Times New Roman" panose="02020603050405020304" pitchFamily="18" charset="0"/>
              </a:rPr>
              <a:t>hoạch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mua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sắm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bổ</a:t>
            </a:r>
            <a:r>
              <a:rPr lang="en-US" sz="3200" b="1" dirty="0">
                <a:effectLst/>
                <a:latin typeface="Times New Roman" panose="02020603050405020304" pitchFamily="18" charset="0"/>
                <a:ea typeface="Times New Roman" panose="02020603050405020304" pitchFamily="18" charset="0"/>
              </a:rPr>
              <a:t> sung </a:t>
            </a:r>
            <a:r>
              <a:rPr lang="en-US" sz="3200" b="1" dirty="0" err="1">
                <a:effectLst/>
                <a:latin typeface="Times New Roman" panose="02020603050405020304" pitchFamily="18" charset="0"/>
                <a:ea typeface="Times New Roman" panose="02020603050405020304" pitchFamily="18" charset="0"/>
              </a:rPr>
              <a:t>cho</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lớp</a:t>
            </a:r>
            <a:endParaRPr lang="en-US" sz="3200" b="1" dirty="0">
              <a:effectLst/>
              <a:latin typeface="Times New Roman" panose="02020603050405020304" pitchFamily="18" charset="0"/>
              <a:ea typeface="Times New Roman" panose="02020603050405020304" pitchFamily="18" charset="0"/>
            </a:endParaRPr>
          </a:p>
          <a:p>
            <a:pPr>
              <a:lnSpc>
                <a:spcPct val="150000"/>
              </a:lnSpc>
            </a:pPr>
            <a:r>
              <a:rPr lang="en-US" sz="44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Biện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pháp</a:t>
            </a:r>
            <a:r>
              <a:rPr lang="en-US" sz="3200" b="1" dirty="0">
                <a:effectLst/>
                <a:latin typeface="Times New Roman" panose="02020603050405020304" pitchFamily="18" charset="0"/>
                <a:ea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rPr>
              <a:t>2. </a:t>
            </a:r>
            <a:r>
              <a:rPr lang="en-US" sz="3200" b="1" dirty="0" err="1">
                <a:effectLst/>
                <a:latin typeface="Times New Roman" panose="02020603050405020304" pitchFamily="18" charset="0"/>
                <a:ea typeface="Times New Roman" panose="02020603050405020304" pitchFamily="18" charset="0"/>
              </a:rPr>
              <a:t>Triển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khai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kế</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hoạch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rPr>
              <a:t> c</a:t>
            </a:r>
            <a:r>
              <a:rPr lang="vi-VN" sz="3200" b="1" dirty="0">
                <a:effectLst/>
                <a:latin typeface="Times New Roman" panose="02020603050405020304" pitchFamily="18" charset="0"/>
                <a:ea typeface="Times New Roman" panose="02020603050405020304" pitchFamily="18" charset="0"/>
              </a:rPr>
              <a:t>hỉ đạo giáo viên </a:t>
            </a:r>
            <a:r>
              <a:rPr lang="en-US" sz="3200" b="1" dirty="0" err="1">
                <a:effectLst/>
                <a:latin typeface="Times New Roman" panose="02020603050405020304" pitchFamily="18" charset="0"/>
                <a:ea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hiện</a:t>
            </a:r>
            <a:r>
              <a:rPr lang="en-US" sz="3200" b="1" dirty="0">
                <a:effectLst/>
                <a:latin typeface="Times New Roman" panose="02020603050405020304" pitchFamily="18" charset="0"/>
                <a:ea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rPr>
              <a:t>xây dựng môi trường trong lớp giáo dục lấy trẻ làm trung tâm</a:t>
            </a:r>
            <a:endParaRPr lang="en-US" sz="3200" dirty="0">
              <a:effectLst/>
              <a:latin typeface="Times New Roman" panose="02020603050405020304" pitchFamily="18" charset="0"/>
              <a:ea typeface="Times New Roman" panose="02020603050405020304" pitchFamily="18" charset="0"/>
            </a:endParaRPr>
          </a:p>
          <a:p>
            <a:endParaRPr lang="en-US" sz="4400" dirty="0">
              <a:effectLst/>
              <a:latin typeface="Times New Roman" panose="02020603050405020304" pitchFamily="18" charset="0"/>
              <a:ea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5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repeatCount="indefinite" fill="hold" nodeType="withEffect">
                                  <p:stCondLst>
                                    <p:cond delay="0"/>
                                  </p:stCondLst>
                                  <p:childTnLst>
                                    <p:animClr clrSpc="hsl" dir="cw">
                                      <p:cBhvr override="childStyle">
                                        <p:cTn id="6" dur="3000" fill="hold"/>
                                        <p:tgtEl>
                                          <p:spTgt spid="3">
                                            <p:txEl>
                                              <p:pRg st="0" end="0"/>
                                            </p:txEl>
                                          </p:spTgt>
                                        </p:tgtEl>
                                        <p:attrNameLst>
                                          <p:attrName>style.color</p:attrName>
                                        </p:attrNameLst>
                                      </p:cBhvr>
                                      <p:by>
                                        <p:hsl h="0" s="-12549" l="-25098"/>
                                      </p:by>
                                    </p:animClr>
                                    <p:animClr clrSpc="hsl" dir="cw">
                                      <p:cBhvr>
                                        <p:cTn id="7" dur="3000" fill="hold"/>
                                        <p:tgtEl>
                                          <p:spTgt spid="3">
                                            <p:txEl>
                                              <p:pRg st="0" end="0"/>
                                            </p:txEl>
                                          </p:spTgt>
                                        </p:tgtEl>
                                        <p:attrNameLst>
                                          <p:attrName>fillcolor</p:attrName>
                                        </p:attrNameLst>
                                      </p:cBhvr>
                                      <p:by>
                                        <p:hsl h="0" s="-12549" l="-25098"/>
                                      </p:by>
                                    </p:animClr>
                                    <p:animClr clrSpc="hsl" dir="cw">
                                      <p:cBhvr>
                                        <p:cTn id="8" dur="3000" fill="hold"/>
                                        <p:tgtEl>
                                          <p:spTgt spid="3">
                                            <p:txEl>
                                              <p:pRg st="0" end="0"/>
                                            </p:txEl>
                                          </p:spTgt>
                                        </p:tgtEl>
                                        <p:attrNameLst>
                                          <p:attrName>stroke.color</p:attrName>
                                        </p:attrNameLst>
                                      </p:cBhvr>
                                      <p:by>
                                        <p:hsl h="0" s="-12549" l="-25098"/>
                                      </p:by>
                                    </p:animClr>
                                    <p:set>
                                      <p:cBhvr>
                                        <p:cTn id="9" dur="30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629</TotalTime>
  <Words>2415</Words>
  <Application>Microsoft Office PowerPoint</Application>
  <PresentationFormat>Widescreen</PresentationFormat>
  <Paragraphs>109</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.VnTime</vt:lpstr>
      <vt:lpstr>Arial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 Phuong</cp:lastModifiedBy>
  <cp:revision>59</cp:revision>
  <dcterms:created xsi:type="dcterms:W3CDTF">2021-10-29T07:36:05Z</dcterms:created>
  <dcterms:modified xsi:type="dcterms:W3CDTF">2021-11-04T02:30:53Z</dcterms:modified>
</cp:coreProperties>
</file>