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m4a" ContentType="audio/mp4"/>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29"/>
  </p:notesMasterIdLst>
  <p:sldIdLst>
    <p:sldId id="256" r:id="rId2"/>
    <p:sldId id="267" r:id="rId3"/>
    <p:sldId id="260" r:id="rId4"/>
    <p:sldId id="279" r:id="rId5"/>
    <p:sldId id="269" r:id="rId6"/>
    <p:sldId id="280" r:id="rId7"/>
    <p:sldId id="270" r:id="rId8"/>
    <p:sldId id="265" r:id="rId9"/>
    <p:sldId id="268" r:id="rId10"/>
    <p:sldId id="283" r:id="rId11"/>
    <p:sldId id="282" r:id="rId12"/>
    <p:sldId id="271" r:id="rId13"/>
    <p:sldId id="284" r:id="rId14"/>
    <p:sldId id="285" r:id="rId15"/>
    <p:sldId id="272" r:id="rId16"/>
    <p:sldId id="287" r:id="rId17"/>
    <p:sldId id="286" r:id="rId18"/>
    <p:sldId id="288" r:id="rId19"/>
    <p:sldId id="273" r:id="rId20"/>
    <p:sldId id="289" r:id="rId21"/>
    <p:sldId id="290" r:id="rId22"/>
    <p:sldId id="274" r:id="rId23"/>
    <p:sldId id="292" r:id="rId24"/>
    <p:sldId id="275" r:id="rId25"/>
    <p:sldId id="276" r:id="rId26"/>
    <p:sldId id="293"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p:scale>
          <a:sx n="70" d="100"/>
          <a:sy n="70" d="100"/>
        </p:scale>
        <p:origin x="-744" y="-16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3C184-B272-4118-9A19-6C35E9CC9E9E}" type="datetimeFigureOut">
              <a:rPr lang="en-US" smtClean="0"/>
              <a:pPr/>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B903F-AFFC-458A-B25A-42B1DB2BD667}" type="slidenum">
              <a:rPr lang="en-US" smtClean="0"/>
              <a:pPr/>
              <a:t>‹#›</a:t>
            </a:fld>
            <a:endParaRPr lang="en-US"/>
          </a:p>
        </p:txBody>
      </p:sp>
    </p:spTree>
    <p:extLst>
      <p:ext uri="{BB962C8B-B14F-4D97-AF65-F5344CB8AC3E}">
        <p14:creationId xmlns:p14="http://schemas.microsoft.com/office/powerpoint/2010/main" xmlns="" val="2186733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a:t>
            </a:fld>
            <a:endParaRPr lang="en-US" dirty="0"/>
          </a:p>
        </p:txBody>
      </p:sp>
    </p:spTree>
    <p:extLst>
      <p:ext uri="{BB962C8B-B14F-4D97-AF65-F5344CB8AC3E}">
        <p14:creationId xmlns:p14="http://schemas.microsoft.com/office/powerpoint/2010/main" xmlns="" val="580313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17</a:t>
            </a:fld>
            <a:endParaRPr lang="en-US" dirty="0"/>
          </a:p>
        </p:txBody>
      </p:sp>
    </p:spTree>
    <p:extLst>
      <p:ext uri="{BB962C8B-B14F-4D97-AF65-F5344CB8AC3E}">
        <p14:creationId xmlns:p14="http://schemas.microsoft.com/office/powerpoint/2010/main" xmlns="" val="757406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18</a:t>
            </a:fld>
            <a:endParaRPr lang="en-US" dirty="0"/>
          </a:p>
        </p:txBody>
      </p:sp>
    </p:spTree>
    <p:extLst>
      <p:ext uri="{BB962C8B-B14F-4D97-AF65-F5344CB8AC3E}">
        <p14:creationId xmlns:p14="http://schemas.microsoft.com/office/powerpoint/2010/main" xmlns="" val="3497698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19</a:t>
            </a:fld>
            <a:endParaRPr lang="en-US" dirty="0"/>
          </a:p>
        </p:txBody>
      </p:sp>
    </p:spTree>
    <p:extLst>
      <p:ext uri="{BB962C8B-B14F-4D97-AF65-F5344CB8AC3E}">
        <p14:creationId xmlns:p14="http://schemas.microsoft.com/office/powerpoint/2010/main" xmlns="" val="478324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20</a:t>
            </a:fld>
            <a:endParaRPr lang="en-US" dirty="0"/>
          </a:p>
        </p:txBody>
      </p:sp>
    </p:spTree>
    <p:extLst>
      <p:ext uri="{BB962C8B-B14F-4D97-AF65-F5344CB8AC3E}">
        <p14:creationId xmlns:p14="http://schemas.microsoft.com/office/powerpoint/2010/main" xmlns="" val="3819095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21</a:t>
            </a:fld>
            <a:endParaRPr lang="en-US" dirty="0"/>
          </a:p>
        </p:txBody>
      </p:sp>
    </p:spTree>
    <p:extLst>
      <p:ext uri="{BB962C8B-B14F-4D97-AF65-F5344CB8AC3E}">
        <p14:creationId xmlns:p14="http://schemas.microsoft.com/office/powerpoint/2010/main" xmlns="" val="3012714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22</a:t>
            </a:fld>
            <a:endParaRPr lang="en-US" dirty="0"/>
          </a:p>
        </p:txBody>
      </p:sp>
    </p:spTree>
    <p:extLst>
      <p:ext uri="{BB962C8B-B14F-4D97-AF65-F5344CB8AC3E}">
        <p14:creationId xmlns:p14="http://schemas.microsoft.com/office/powerpoint/2010/main" xmlns="" val="370018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23</a:t>
            </a:fld>
            <a:endParaRPr lang="en-US" dirty="0"/>
          </a:p>
        </p:txBody>
      </p:sp>
    </p:spTree>
    <p:extLst>
      <p:ext uri="{BB962C8B-B14F-4D97-AF65-F5344CB8AC3E}">
        <p14:creationId xmlns:p14="http://schemas.microsoft.com/office/powerpoint/2010/main" xmlns="" val="1635618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24</a:t>
            </a:fld>
            <a:endParaRPr lang="en-US" dirty="0"/>
          </a:p>
        </p:txBody>
      </p:sp>
    </p:spTree>
    <p:extLst>
      <p:ext uri="{BB962C8B-B14F-4D97-AF65-F5344CB8AC3E}">
        <p14:creationId xmlns:p14="http://schemas.microsoft.com/office/powerpoint/2010/main" xmlns="" val="2677973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25</a:t>
            </a:fld>
            <a:endParaRPr lang="en-US" dirty="0"/>
          </a:p>
        </p:txBody>
      </p:sp>
    </p:spTree>
    <p:extLst>
      <p:ext uri="{BB962C8B-B14F-4D97-AF65-F5344CB8AC3E}">
        <p14:creationId xmlns:p14="http://schemas.microsoft.com/office/powerpoint/2010/main" xmlns="" val="1040330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26</a:t>
            </a:fld>
            <a:endParaRPr lang="en-US" dirty="0"/>
          </a:p>
        </p:txBody>
      </p:sp>
    </p:spTree>
    <p:extLst>
      <p:ext uri="{BB962C8B-B14F-4D97-AF65-F5344CB8AC3E}">
        <p14:creationId xmlns:p14="http://schemas.microsoft.com/office/powerpoint/2010/main" xmlns="" val="96999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5</a:t>
            </a:fld>
            <a:endParaRPr lang="en-US" dirty="0"/>
          </a:p>
        </p:txBody>
      </p:sp>
    </p:spTree>
    <p:extLst>
      <p:ext uri="{BB962C8B-B14F-4D97-AF65-F5344CB8AC3E}">
        <p14:creationId xmlns:p14="http://schemas.microsoft.com/office/powerpoint/2010/main" xmlns="" val="2575419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27</a:t>
            </a:fld>
            <a:endParaRPr lang="en-US" dirty="0"/>
          </a:p>
        </p:txBody>
      </p:sp>
    </p:spTree>
    <p:extLst>
      <p:ext uri="{BB962C8B-B14F-4D97-AF65-F5344CB8AC3E}">
        <p14:creationId xmlns:p14="http://schemas.microsoft.com/office/powerpoint/2010/main" xmlns="" val="15130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6</a:t>
            </a:fld>
            <a:endParaRPr lang="en-US" dirty="0"/>
          </a:p>
        </p:txBody>
      </p:sp>
    </p:spTree>
    <p:extLst>
      <p:ext uri="{BB962C8B-B14F-4D97-AF65-F5344CB8AC3E}">
        <p14:creationId xmlns:p14="http://schemas.microsoft.com/office/powerpoint/2010/main" xmlns="" val="464124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7</a:t>
            </a:fld>
            <a:endParaRPr lang="en-US" dirty="0"/>
          </a:p>
        </p:txBody>
      </p:sp>
    </p:spTree>
    <p:extLst>
      <p:ext uri="{BB962C8B-B14F-4D97-AF65-F5344CB8AC3E}">
        <p14:creationId xmlns:p14="http://schemas.microsoft.com/office/powerpoint/2010/main" xmlns="" val="80648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12</a:t>
            </a:fld>
            <a:endParaRPr lang="en-US" dirty="0"/>
          </a:p>
        </p:txBody>
      </p:sp>
    </p:spTree>
    <p:extLst>
      <p:ext uri="{BB962C8B-B14F-4D97-AF65-F5344CB8AC3E}">
        <p14:creationId xmlns:p14="http://schemas.microsoft.com/office/powerpoint/2010/main" xmlns="" val="284213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13</a:t>
            </a:fld>
            <a:endParaRPr lang="en-US" dirty="0"/>
          </a:p>
        </p:txBody>
      </p:sp>
    </p:spTree>
    <p:extLst>
      <p:ext uri="{BB962C8B-B14F-4D97-AF65-F5344CB8AC3E}">
        <p14:creationId xmlns:p14="http://schemas.microsoft.com/office/powerpoint/2010/main" xmlns="" val="355599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14</a:t>
            </a:fld>
            <a:endParaRPr lang="en-US" dirty="0"/>
          </a:p>
        </p:txBody>
      </p:sp>
    </p:spTree>
    <p:extLst>
      <p:ext uri="{BB962C8B-B14F-4D97-AF65-F5344CB8AC3E}">
        <p14:creationId xmlns:p14="http://schemas.microsoft.com/office/powerpoint/2010/main" xmlns="" val="403335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15</a:t>
            </a:fld>
            <a:endParaRPr lang="en-US" dirty="0"/>
          </a:p>
        </p:txBody>
      </p:sp>
    </p:spTree>
    <p:extLst>
      <p:ext uri="{BB962C8B-B14F-4D97-AF65-F5344CB8AC3E}">
        <p14:creationId xmlns:p14="http://schemas.microsoft.com/office/powerpoint/2010/main" xmlns="" val="39197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16</a:t>
            </a:fld>
            <a:endParaRPr lang="en-US" dirty="0"/>
          </a:p>
        </p:txBody>
      </p:sp>
    </p:spTree>
    <p:extLst>
      <p:ext uri="{BB962C8B-B14F-4D97-AF65-F5344CB8AC3E}">
        <p14:creationId xmlns:p14="http://schemas.microsoft.com/office/powerpoint/2010/main" xmlns="" val="210396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1A54E34-A5A5-4DC1-A1C5-317A59DB8B6E}"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29625-27D8-4B66-802F-F3ADCD00AC5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43600849"/>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29625-27D8-4B66-802F-F3ADCD00AC5D}" type="slidenum">
              <a:rPr lang="en-US" smtClean="0"/>
              <a:pPr/>
              <a:t>‹#›</a:t>
            </a:fld>
            <a:endParaRPr lang="en-US"/>
          </a:p>
        </p:txBody>
      </p:sp>
    </p:spTree>
    <p:extLst>
      <p:ext uri="{BB962C8B-B14F-4D97-AF65-F5344CB8AC3E}">
        <p14:creationId xmlns:p14="http://schemas.microsoft.com/office/powerpoint/2010/main" xmlns="" val="846507771"/>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29625-27D8-4B66-802F-F3ADCD00AC5D}"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3583126"/>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29625-27D8-4B66-802F-F3ADCD00AC5D}" type="slidenum">
              <a:rPr lang="en-US" smtClean="0"/>
              <a:pPr/>
              <a:t>‹#›</a:t>
            </a:fld>
            <a:endParaRPr lang="en-US"/>
          </a:p>
        </p:txBody>
      </p:sp>
    </p:spTree>
    <p:extLst>
      <p:ext uri="{BB962C8B-B14F-4D97-AF65-F5344CB8AC3E}">
        <p14:creationId xmlns:p14="http://schemas.microsoft.com/office/powerpoint/2010/main" xmlns="" val="234980494"/>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29625-27D8-4B66-802F-F3ADCD00AC5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05334932"/>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29625-27D8-4B66-802F-F3ADCD00AC5D}" type="slidenum">
              <a:rPr lang="en-US" smtClean="0"/>
              <a:pPr/>
              <a:t>‹#›</a:t>
            </a:fld>
            <a:endParaRPr lang="en-US"/>
          </a:p>
        </p:txBody>
      </p:sp>
    </p:spTree>
    <p:extLst>
      <p:ext uri="{BB962C8B-B14F-4D97-AF65-F5344CB8AC3E}">
        <p14:creationId xmlns:p14="http://schemas.microsoft.com/office/powerpoint/2010/main" xmlns="" val="2287024973"/>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C29625-27D8-4B66-802F-F3ADCD00AC5D}" type="slidenum">
              <a:rPr lang="en-US" smtClean="0"/>
              <a:pPr/>
              <a:t>‹#›</a:t>
            </a:fld>
            <a:endParaRPr lang="en-US"/>
          </a:p>
        </p:txBody>
      </p:sp>
    </p:spTree>
    <p:extLst>
      <p:ext uri="{BB962C8B-B14F-4D97-AF65-F5344CB8AC3E}">
        <p14:creationId xmlns:p14="http://schemas.microsoft.com/office/powerpoint/2010/main" xmlns="" val="2713409275"/>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C29625-27D8-4B66-802F-F3ADCD00AC5D}" type="slidenum">
              <a:rPr lang="en-US" smtClean="0"/>
              <a:pPr/>
              <a:t>‹#›</a:t>
            </a:fld>
            <a:endParaRPr lang="en-US"/>
          </a:p>
        </p:txBody>
      </p:sp>
    </p:spTree>
    <p:extLst>
      <p:ext uri="{BB962C8B-B14F-4D97-AF65-F5344CB8AC3E}">
        <p14:creationId xmlns:p14="http://schemas.microsoft.com/office/powerpoint/2010/main" xmlns="" val="66087948"/>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C29625-27D8-4B66-802F-F3ADCD00AC5D}" type="slidenum">
              <a:rPr lang="en-US" smtClean="0"/>
              <a:pPr/>
              <a:t>‹#›</a:t>
            </a:fld>
            <a:endParaRPr lang="en-US"/>
          </a:p>
        </p:txBody>
      </p:sp>
    </p:spTree>
    <p:extLst>
      <p:ext uri="{BB962C8B-B14F-4D97-AF65-F5344CB8AC3E}">
        <p14:creationId xmlns:p14="http://schemas.microsoft.com/office/powerpoint/2010/main" xmlns="" val="853609137"/>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29625-27D8-4B66-802F-F3ADCD00AC5D}" type="slidenum">
              <a:rPr lang="en-US" smtClean="0"/>
              <a:pPr/>
              <a:t>‹#›</a:t>
            </a:fld>
            <a:endParaRPr lang="en-US"/>
          </a:p>
        </p:txBody>
      </p:sp>
    </p:spTree>
    <p:extLst>
      <p:ext uri="{BB962C8B-B14F-4D97-AF65-F5344CB8AC3E}">
        <p14:creationId xmlns:p14="http://schemas.microsoft.com/office/powerpoint/2010/main" xmlns="" val="2237542411"/>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A54E34-A5A5-4DC1-A1C5-317A59DB8B6E}"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29625-27D8-4B66-802F-F3ADCD00AC5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99989797"/>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1A54E34-A5A5-4DC1-A1C5-317A59DB8B6E}" type="datetimeFigureOut">
              <a:rPr lang="en-US" smtClean="0"/>
              <a:pPr/>
              <a:t>12/12/2022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7C29625-27D8-4B66-802F-F3ADCD00AC5D}"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0994639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15.xml"/><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34.png"/><Relationship Id="rId5" Type="http://schemas.microsoft.com/office/2007/relationships/media" Target="../media/media1.m4a"/><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6.xml"/><Relationship Id="rId7" Type="http://schemas.microsoft.com/office/2007/relationships/media" Target="../media/media1.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33896"/>
          </a:xfrm>
          <a:prstGeom prst="rect">
            <a:avLst/>
          </a:prstGeom>
        </p:spPr>
      </p:pic>
      <p:sp>
        <p:nvSpPr>
          <p:cNvPr id="4" name="Subtitle 2"/>
          <p:cNvSpPr txBox="1">
            <a:spLocks/>
          </p:cNvSpPr>
          <p:nvPr/>
        </p:nvSpPr>
        <p:spPr>
          <a:xfrm>
            <a:off x="1252818" y="2545113"/>
            <a:ext cx="9144000" cy="2375794"/>
          </a:xfrm>
          <a:prstGeom prst="rect">
            <a:avLst/>
          </a:prstGeom>
        </p:spPr>
        <p:txBody>
          <a:bodyPr vert="horz" lIns="91440" tIns="45720" rIns="91440" bIns="45720" rtlCol="0">
            <a:noAutofit/>
            <a:scene3d>
              <a:camera prst="orthographicFront"/>
              <a:lightRig rig="soft" dir="t">
                <a:rot lat="0" lon="0" rev="15600000"/>
              </a:lightRig>
            </a:scene3d>
            <a:sp3d extrusionH="57150" prstMaterial="softEdge">
              <a:bevelT w="25400" h="38100"/>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rPr>
              <a:t>XÂY DỰNG “ BỮA ĂN HỢP LÝ, ĐẢM BẢO DINH DƯỠNG KẾT HỢP VỚI TĂNG CƯỜNG THỂ LỰC CHO TRẺ TRONG TRƯỜNG MẦM NON”.</a:t>
            </a:r>
          </a:p>
          <a:p>
            <a:r>
              <a:rPr lang="en-US" sz="2800" b="1" dirty="0" err="1">
                <a:ln>
                  <a:solidFill>
                    <a:srgbClr val="FF0000"/>
                  </a:solidFill>
                </a:ln>
                <a:solidFill>
                  <a:srgbClr val="FF0000"/>
                </a:solidFill>
                <a:latin typeface="Times New Roman" panose="02020603050405020304" pitchFamily="18" charset="0"/>
                <a:cs typeface="Times New Roman" panose="02020603050405020304" pitchFamily="18" charset="0"/>
              </a:rPr>
              <a:t>Đơn</a:t>
            </a:r>
            <a:r>
              <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n>
                <a:solidFill>
                  <a:srgbClr val="FF0000"/>
                </a:solidFill>
                <a:latin typeface="Times New Roman" panose="02020603050405020304" pitchFamily="18" charset="0"/>
                <a:cs typeface="Times New Roman" panose="02020603050405020304" pitchFamily="18" charset="0"/>
              </a:rPr>
              <a:t>vị</a:t>
            </a:r>
            <a:r>
              <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n>
                <a:solidFill>
                  <a:srgbClr val="FF0000"/>
                </a:solidFill>
                <a:latin typeface="Times New Roman" panose="02020603050405020304" pitchFamily="18" charset="0"/>
                <a:cs typeface="Times New Roman" panose="02020603050405020304" pitchFamily="18" charset="0"/>
              </a:rPr>
              <a:t>thực</a:t>
            </a:r>
            <a:r>
              <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n>
                <a:solidFill>
                  <a:srgbClr val="FF0000"/>
                </a:solidFill>
                <a:latin typeface="Times New Roman" panose="02020603050405020304" pitchFamily="18" charset="0"/>
                <a:cs typeface="Times New Roman" panose="02020603050405020304" pitchFamily="18" charset="0"/>
              </a:rPr>
              <a:t>hiện</a:t>
            </a:r>
            <a:r>
              <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rPr>
              <a:t>: Trường </a:t>
            </a:r>
            <a:r>
              <a:rPr lang="en-US" sz="2800" b="1" dirty="0" err="1">
                <a:ln>
                  <a:solidFill>
                    <a:srgbClr val="FF0000"/>
                  </a:solidFill>
                </a:ln>
                <a:solidFill>
                  <a:srgbClr val="FF0000"/>
                </a:solidFill>
                <a:latin typeface="Times New Roman" panose="02020603050405020304" pitchFamily="18" charset="0"/>
                <a:cs typeface="Times New Roman" panose="02020603050405020304" pitchFamily="18" charset="0"/>
              </a:rPr>
              <a:t>mầm</a:t>
            </a:r>
            <a:r>
              <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rPr>
              <a:t> non Tân Tiến</a:t>
            </a:r>
          </a:p>
          <a:p>
            <a:r>
              <a:rPr lang="en-US" sz="2800" b="1" dirty="0" err="1">
                <a:ln>
                  <a:solidFill>
                    <a:srgbClr val="FF0000"/>
                  </a:solidFill>
                </a:ln>
                <a:solidFill>
                  <a:srgbClr val="FF0000"/>
                </a:solidFill>
                <a:latin typeface="Times New Roman" panose="02020603050405020304" pitchFamily="18" charset="0"/>
                <a:cs typeface="Times New Roman" panose="02020603050405020304" pitchFamily="18" charset="0"/>
              </a:rPr>
              <a:t>Năm</a:t>
            </a:r>
            <a:r>
              <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n>
                <a:solidFill>
                  <a:srgbClr val="FF0000"/>
                </a:solidFill>
                <a:latin typeface="Times New Roman" panose="02020603050405020304" pitchFamily="18" charset="0"/>
                <a:cs typeface="Times New Roman" panose="02020603050405020304" pitchFamily="18" charset="0"/>
              </a:rPr>
              <a:t>học</a:t>
            </a:r>
            <a:r>
              <a:rPr lang="en-US" sz="2800" b="1" dirty="0">
                <a:ln>
                  <a:solidFill>
                    <a:srgbClr val="FF0000"/>
                  </a:solidFill>
                </a:ln>
                <a:solidFill>
                  <a:srgbClr val="FF0000"/>
                </a:solidFill>
                <a:latin typeface="Times New Roman" panose="02020603050405020304" pitchFamily="18" charset="0"/>
                <a:cs typeface="Times New Roman" panose="02020603050405020304" pitchFamily="18" charset="0"/>
              </a:rPr>
              <a:t>: 2022 - 2023.</a:t>
            </a:r>
          </a:p>
        </p:txBody>
      </p:sp>
      <p:sp>
        <p:nvSpPr>
          <p:cNvPr id="6" name="Subtitle 2"/>
          <p:cNvSpPr txBox="1">
            <a:spLocks/>
          </p:cNvSpPr>
          <p:nvPr/>
        </p:nvSpPr>
        <p:spPr>
          <a:xfrm>
            <a:off x="3629549" y="162043"/>
            <a:ext cx="4932899" cy="7821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70000"/>
              </a:lnSpc>
            </a:pPr>
            <a:r>
              <a:rPr lang="en-US" b="1" dirty="0">
                <a:solidFill>
                  <a:srgbClr val="FF0000"/>
                </a:solidFill>
                <a:latin typeface="Times New Roman" panose="02020603050405020304" pitchFamily="18" charset="0"/>
                <a:cs typeface="Times New Roman" panose="02020603050405020304" pitchFamily="18" charset="0"/>
              </a:rPr>
              <a:t>UBND HUYỆN AN DƯƠNG</a:t>
            </a:r>
          </a:p>
          <a:p>
            <a:pPr>
              <a:lnSpc>
                <a:spcPct val="70000"/>
              </a:lnSpc>
            </a:pPr>
            <a:r>
              <a:rPr lang="en-US" b="1" dirty="0">
                <a:solidFill>
                  <a:srgbClr val="FF0000"/>
                </a:solidFill>
                <a:latin typeface="Times New Roman" panose="02020603050405020304" pitchFamily="18" charset="0"/>
                <a:cs typeface="Times New Roman" panose="02020603050405020304" pitchFamily="18" charset="0"/>
              </a:rPr>
              <a:t>TRƯỜNG MẦM NON TÂN TIẾN.</a:t>
            </a:r>
          </a:p>
        </p:txBody>
      </p:sp>
      <p:sp>
        <p:nvSpPr>
          <p:cNvPr id="16" name="Rectangle 15"/>
          <p:cNvSpPr/>
          <p:nvPr/>
        </p:nvSpPr>
        <p:spPr>
          <a:xfrm>
            <a:off x="2866528" y="1567654"/>
            <a:ext cx="6077944" cy="782193"/>
          </a:xfrm>
          <a:prstGeom prst="rect">
            <a:avLst/>
          </a:prstGeom>
          <a:noFill/>
        </p:spPr>
        <p:txBody>
          <a:bodyPr wrap="none" lIns="91440" tIns="45720" rIns="91440" bIns="45720">
            <a:prstTxWarp prst="textArchUp">
              <a:avLst>
                <a:gd name="adj" fmla="val 11272119"/>
              </a:avLst>
            </a:prstTxWarp>
            <a:spAutoFit/>
          </a:bodyPr>
          <a:lstStyle/>
          <a:p>
            <a:pPr algn="ctr"/>
            <a:r>
              <a:rPr lang="en-US" sz="6600" b="1" cap="all" err="1">
                <a:ln w="9000" cmpd="sng">
                  <a:solidFill>
                    <a:srgbClr val="C0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Báo</a:t>
            </a:r>
            <a:r>
              <a:rPr lang="en-US" sz="6600" b="1" cap="all">
                <a:ln w="9000" cmpd="sng">
                  <a:solidFill>
                    <a:srgbClr val="C0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6600" b="1" cap="all" smtClean="0">
                <a:ln w="9000" cmpd="sng">
                  <a:solidFill>
                    <a:srgbClr val="C0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cáo</a:t>
            </a:r>
            <a:endParaRPr lang="en-US" sz="6600" b="1" cap="all" dirty="0">
              <a:ln w="9000" cmpd="sng">
                <a:solidFill>
                  <a:srgbClr val="C0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174207770"/>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p:tgtEl>
                                          <p:spTgt spid="16"/>
                                        </p:tgtEl>
                                        <p:attrNameLst>
                                          <p:attrName>ppt_y</p:attrName>
                                        </p:attrNameLst>
                                      </p:cBhvr>
                                      <p:tavLst>
                                        <p:tav tm="0">
                                          <p:val>
                                            <p:strVal val="#ppt_y+#ppt_h*1.125000"/>
                                          </p:val>
                                        </p:tav>
                                        <p:tav tm="100000">
                                          <p:val>
                                            <p:strVal val="#ppt_y"/>
                                          </p:val>
                                        </p:tav>
                                      </p:tavLst>
                                    </p:anim>
                                    <p:animEffect transition="in" filter="wipe(up)">
                                      <p:cBhvr>
                                        <p:cTn id="8" dur="1250"/>
                                        <p:tgtEl>
                                          <p:spTgt spid="16"/>
                                        </p:tgtEl>
                                      </p:cBhvr>
                                    </p:animEffect>
                                  </p:childTnLst>
                                </p:cTn>
                              </p:par>
                              <p:par>
                                <p:cTn id="9" presetID="12" presetClass="entr" presetSubtype="4" fill="hold" grpId="0" nodeType="withEffect">
                                  <p:stCondLst>
                                    <p:cond delay="1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p:tgtEl>
                                          <p:spTgt spid="4"/>
                                        </p:tgtEl>
                                        <p:attrNameLst>
                                          <p:attrName>ppt_y</p:attrName>
                                        </p:attrNameLst>
                                      </p:cBhvr>
                                      <p:tavLst>
                                        <p:tav tm="0">
                                          <p:val>
                                            <p:strVal val="#ppt_y+#ppt_h*1.125000"/>
                                          </p:val>
                                        </p:tav>
                                        <p:tav tm="100000">
                                          <p:val>
                                            <p:strVal val="#ppt_y"/>
                                          </p:val>
                                        </p:tav>
                                      </p:tavLst>
                                    </p:anim>
                                    <p:animEffect transition="in" filter="wipe(up)">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8"/>
          <p:cNvPicPr>
            <a:picLocks noChangeAspect="1" noChangeArrowheads="1"/>
          </p:cNvPicPr>
          <p:nvPr/>
        </p:nvPicPr>
        <p:blipFill>
          <a:blip r:embed="rId2"/>
          <a:srcRect/>
          <a:stretch>
            <a:fillRect/>
          </a:stretch>
        </p:blipFill>
        <p:spPr>
          <a:xfrm>
            <a:off x="-436727" y="-259307"/>
            <a:ext cx="13006316" cy="7315200"/>
          </a:xfrm>
          <a:prstGeom prst="rect">
            <a:avLst/>
          </a:prstGeom>
          <a:noFill/>
          <a:ln/>
        </p:spPr>
      </p:pic>
      <p:sp>
        <p:nvSpPr>
          <p:cNvPr id="5" name="Subtitle 2"/>
          <p:cNvSpPr txBox="1">
            <a:spLocks/>
          </p:cNvSpPr>
          <p:nvPr/>
        </p:nvSpPr>
        <p:spPr>
          <a:xfrm>
            <a:off x="804969" y="232124"/>
            <a:ext cx="6548216" cy="605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lnSpc>
                <a:spcPct val="150000"/>
              </a:lnSpc>
              <a:spcBef>
                <a:spcPts val="0"/>
              </a:spcBef>
            </a:pPr>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tiến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xây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dựng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thực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trẻ</a:t>
            </a:r>
            <a:r>
              <a:rPr lang="en-US" sz="2800" b="1" dirty="0">
                <a:solidFill>
                  <a:srgbClr val="C00000"/>
                </a:solidFill>
                <a:latin typeface="Times New Roman" panose="02020603050405020304" pitchFamily="18" charset="0"/>
                <a:cs typeface="Times New Roman" panose="02020603050405020304" pitchFamily="18" charset="0"/>
              </a:rPr>
              <a:t>.</a:t>
            </a:r>
          </a:p>
          <a:p>
            <a:pPr marL="342900" indent="-342900">
              <a:buFontTx/>
              <a:buChar char="-"/>
            </a:pP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xmlns="" id="{68C83F94-BBC9-3CC1-391A-44ABDC280857}"/>
              </a:ext>
            </a:extLst>
          </p:cNvPr>
          <p:cNvSpPr txBox="1">
            <a:spLocks/>
          </p:cNvSpPr>
          <p:nvPr/>
        </p:nvSpPr>
        <p:spPr>
          <a:xfrm>
            <a:off x="563575" y="943111"/>
            <a:ext cx="11178862" cy="10332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sọ</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xào</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miệng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(Thanh long, </a:t>
            </a:r>
            <a:r>
              <a:rPr lang="en-US" sz="2800" dirty="0" err="1">
                <a:solidFill>
                  <a:srgbClr val="002060"/>
                </a:solidFill>
                <a:latin typeface="Times New Roman" panose="02020603050405020304" pitchFamily="18" charset="0"/>
                <a:cs typeface="Times New Roman" panose="02020603050405020304" pitchFamily="18" charset="0"/>
              </a:rPr>
              <a:t>dưa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hấu</a:t>
            </a:r>
            <a:r>
              <a:rPr lang="en-US" sz="2800" dirty="0">
                <a:solidFill>
                  <a:srgbClr val="002060"/>
                </a:solidFill>
                <a:latin typeface="Times New Roman" panose="02020603050405020304" pitchFamily="18" charset="0"/>
                <a:cs typeface="Times New Roman" panose="02020603050405020304" pitchFamily="18" charset="0"/>
              </a:rPr>
              <a:t>, cam </a:t>
            </a:r>
            <a:r>
              <a:rPr lang="en-US" sz="2800" dirty="0" err="1">
                <a:solidFill>
                  <a:srgbClr val="002060"/>
                </a:solidFill>
                <a:latin typeface="Times New Roman" panose="02020603050405020304" pitchFamily="18" charset="0"/>
                <a:cs typeface="Times New Roman" panose="02020603050405020304" pitchFamily="18" charset="0"/>
              </a:rPr>
              <a:t>ngọt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tây</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98CAE4B5-2F69-402D-C08D-CC281841503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2086" y="1976362"/>
            <a:ext cx="5722848" cy="4511524"/>
          </a:xfrm>
          <a:prstGeom prst="rect">
            <a:avLst/>
          </a:prstGeom>
        </p:spPr>
      </p:pic>
      <p:pic>
        <p:nvPicPr>
          <p:cNvPr id="14" name="Picture 13">
            <a:extLst>
              <a:ext uri="{FF2B5EF4-FFF2-40B4-BE49-F238E27FC236}">
                <a16:creationId xmlns:a16="http://schemas.microsoft.com/office/drawing/2014/main" xmlns="" id="{2BB00F31-913E-7C49-AA11-DB027B399C8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1887" y="1976362"/>
            <a:ext cx="5192697" cy="4511524"/>
          </a:xfrm>
          <a:prstGeom prst="rect">
            <a:avLst/>
          </a:prstGeom>
        </p:spPr>
      </p:pic>
    </p:spTree>
    <p:extLst>
      <p:ext uri="{BB962C8B-B14F-4D97-AF65-F5344CB8AC3E}">
        <p14:creationId xmlns:p14="http://schemas.microsoft.com/office/powerpoint/2010/main" xmlns="" val="13268192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8"/>
          <p:cNvPicPr>
            <a:picLocks noChangeAspect="1" noChangeArrowheads="1"/>
          </p:cNvPicPr>
          <p:nvPr/>
        </p:nvPicPr>
        <p:blipFill>
          <a:blip r:embed="rId2"/>
          <a:srcRect/>
          <a:stretch>
            <a:fillRect/>
          </a:stretch>
        </p:blipFill>
        <p:spPr>
          <a:xfrm>
            <a:off x="-436727" y="-259307"/>
            <a:ext cx="13006316" cy="7315200"/>
          </a:xfrm>
          <a:prstGeom prst="rect">
            <a:avLst/>
          </a:prstGeom>
          <a:noFill/>
          <a:ln/>
        </p:spPr>
      </p:pic>
      <p:sp>
        <p:nvSpPr>
          <p:cNvPr id="5" name="Subtitle 2"/>
          <p:cNvSpPr txBox="1">
            <a:spLocks/>
          </p:cNvSpPr>
          <p:nvPr/>
        </p:nvSpPr>
        <p:spPr>
          <a:xfrm>
            <a:off x="790365" y="122679"/>
            <a:ext cx="6548216" cy="605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lnSpc>
                <a:spcPct val="150000"/>
              </a:lnSpc>
              <a:spcBef>
                <a:spcPts val="0"/>
              </a:spcBef>
            </a:pPr>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tiến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xây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dựng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thực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trẻ</a:t>
            </a:r>
            <a:r>
              <a:rPr lang="en-US" sz="2800" b="1" dirty="0">
                <a:solidFill>
                  <a:srgbClr val="C00000"/>
                </a:solidFill>
                <a:latin typeface="Times New Roman" panose="02020603050405020304" pitchFamily="18" charset="0"/>
                <a:cs typeface="Times New Roman" panose="02020603050405020304" pitchFamily="18" charset="0"/>
              </a:rPr>
              <a:t>.</a:t>
            </a:r>
          </a:p>
          <a:p>
            <a:pPr marL="342900" indent="-342900">
              <a:buFontTx/>
              <a:buChar char="-"/>
            </a:pP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246079" y="866367"/>
            <a:ext cx="11178862" cy="4871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song, </a:t>
            </a:r>
            <a:r>
              <a:rPr lang="en-US" sz="2800" dirty="0" err="1">
                <a:solidFill>
                  <a:srgbClr val="002060"/>
                </a:solidFill>
                <a:latin typeface="Times New Roman" panose="02020603050405020304" pitchFamily="18" charset="0"/>
                <a:cs typeface="Times New Roman" panose="02020603050405020304" pitchFamily="18" charset="0"/>
              </a:rPr>
              <a:t>miến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ngan</a:t>
            </a:r>
            <a:r>
              <a:rPr lang="en-US" sz="2800" dirty="0">
                <a:solidFill>
                  <a:srgbClr val="002060"/>
                </a:solidFill>
                <a:latin typeface="Times New Roman" panose="02020603050405020304" pitchFamily="18" charset="0"/>
                <a:cs typeface="Times New Roman" panose="02020603050405020304" pitchFamily="18" charset="0"/>
              </a:rPr>
              <a:t>, bánh </a:t>
            </a:r>
            <a:r>
              <a:rPr lang="en-US" sz="2800" dirty="0" err="1">
                <a:solidFill>
                  <a:srgbClr val="002060"/>
                </a:solidFill>
                <a:latin typeface="Times New Roman" panose="02020603050405020304" pitchFamily="18" charset="0"/>
                <a:cs typeface="Times New Roman" panose="02020603050405020304" pitchFamily="18" charset="0"/>
              </a:rPr>
              <a:t>mì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sốt</a:t>
            </a:r>
            <a:r>
              <a:rPr lang="en-US" sz="2800" dirty="0">
                <a:solidFill>
                  <a:srgbClr val="002060"/>
                </a:solidFill>
                <a:latin typeface="Times New Roman" panose="02020603050405020304" pitchFamily="18" charset="0"/>
                <a:cs typeface="Times New Roman" panose="02020603050405020304" pitchFamily="18" charset="0"/>
              </a:rPr>
              <a:t> vang…</a:t>
            </a:r>
          </a:p>
        </p:txBody>
      </p:sp>
      <p:sp>
        <p:nvSpPr>
          <p:cNvPr id="4" name="Subtitle 2">
            <a:extLst>
              <a:ext uri="{FF2B5EF4-FFF2-40B4-BE49-F238E27FC236}">
                <a16:creationId xmlns:a16="http://schemas.microsoft.com/office/drawing/2014/main" xmlns="" id="{7779ACC2-7954-C288-D2EC-48B65C6EC6A3}"/>
              </a:ext>
            </a:extLst>
          </p:cNvPr>
          <p:cNvSpPr txBox="1">
            <a:spLocks/>
          </p:cNvSpPr>
          <p:nvPr/>
        </p:nvSpPr>
        <p:spPr>
          <a:xfrm>
            <a:off x="246079" y="5734254"/>
            <a:ext cx="11178862" cy="8407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100% </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hứng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ngon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miệng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xuất</a:t>
            </a:r>
            <a:r>
              <a:rPr lang="en-US" sz="2800"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84B35699-B07D-8F24-85DA-9452098AC8F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34928" y="1396464"/>
            <a:ext cx="5190013" cy="4294792"/>
          </a:xfrm>
          <a:prstGeom prst="rect">
            <a:avLst/>
          </a:prstGeom>
        </p:spPr>
      </p:pic>
      <p:pic>
        <p:nvPicPr>
          <p:cNvPr id="17" name="Picture 16">
            <a:extLst>
              <a:ext uri="{FF2B5EF4-FFF2-40B4-BE49-F238E27FC236}">
                <a16:creationId xmlns:a16="http://schemas.microsoft.com/office/drawing/2014/main" xmlns="" id="{F6DF8CE7-3354-E7DE-6BCC-2B1D92B59A5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0365" y="1396464"/>
            <a:ext cx="5170776" cy="4294792"/>
          </a:xfrm>
          <a:prstGeom prst="rect">
            <a:avLst/>
          </a:prstGeom>
        </p:spPr>
      </p:pic>
    </p:spTree>
    <p:extLst>
      <p:ext uri="{BB962C8B-B14F-4D97-AF65-F5344CB8AC3E}">
        <p14:creationId xmlns:p14="http://schemas.microsoft.com/office/powerpoint/2010/main" xmlns="" val="19335773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par>
                                <p:cTn id="14" presetID="3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style.rotation</p:attrName>
                                        </p:attrNameLst>
                                      </p:cBhvr>
                                      <p:tavLst>
                                        <p:tav tm="0">
                                          <p:val>
                                            <p:fltVal val="90"/>
                                          </p:val>
                                        </p:tav>
                                        <p:tav tm="100000">
                                          <p:val>
                                            <p:fltVal val="0"/>
                                          </p:val>
                                        </p:tav>
                                      </p:tavLst>
                                    </p:anim>
                                    <p:animEffect transition="in" filter="fade">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1289432" y="372823"/>
            <a:ext cx="4701465" cy="564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tabLst>
                <a:tab pos="380990" algn="l"/>
              </a:tabLst>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Tổ chức bữa ăn cho trẻ</a:t>
            </a:r>
            <a:endParaRPr lang="vi-VN"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871786FF-2CD0-4A88-A26B-C59D3B264029}"/>
              </a:ext>
            </a:extLst>
          </p:cNvPr>
          <p:cNvSpPr/>
          <p:nvPr/>
        </p:nvSpPr>
        <p:spPr>
          <a:xfrm>
            <a:off x="951135" y="2568076"/>
            <a:ext cx="10906783" cy="3675878"/>
          </a:xfrm>
          <a:prstGeom prst="rect">
            <a:avLst/>
          </a:prstGeom>
          <a:noFill/>
        </p:spPr>
        <p:txBody>
          <a:bodyPr wrap="square" lIns="121920" tIns="60960" rIns="121920" bIns="60960">
            <a:spAutoFit/>
          </a:bodyPr>
          <a:lstStyle/>
          <a:p>
            <a:pPr>
              <a:lnSpc>
                <a:spcPct val="140000"/>
              </a:lnSpc>
            </a:pPr>
            <a:r>
              <a:rPr lang="pt-BR"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Chia ăn:</a:t>
            </a:r>
            <a:endParaRPr lang="vi-VN" sz="2800" dirty="0">
              <a:solidFill>
                <a:schemeClr val="tx1">
                  <a:lumMod val="85000"/>
                  <a:lumOff val="15000"/>
                </a:schemeClr>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40000"/>
              </a:lnSpc>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Đối với nhà bếp: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2800" dirty="0">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món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món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E9F12B47-BFAD-6E95-4D28-1B040262A08B}"/>
              </a:ext>
            </a:extLst>
          </p:cNvPr>
          <p:cNvSpPr/>
          <p:nvPr/>
        </p:nvSpPr>
        <p:spPr>
          <a:xfrm>
            <a:off x="492545" y="866653"/>
            <a:ext cx="11264026" cy="1874359"/>
          </a:xfrm>
          <a:prstGeom prst="rect">
            <a:avLst/>
          </a:prstGeom>
          <a:noFill/>
        </p:spPr>
        <p:txBody>
          <a:bodyPr wrap="square" lIns="121920" tIns="60960" rIns="121920" bIns="60960">
            <a:spAutoFit/>
          </a:bodyPr>
          <a:lstStyle/>
          <a:p>
            <a:pPr indent="457200" algn="just">
              <a:lnSpc>
                <a:spcPct val="140000"/>
              </a:lnSpc>
            </a:pP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100%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khay</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indent="457200" algn="just">
              <a:lnSpc>
                <a:spcPct val="140000"/>
              </a:lnSpc>
            </a:pP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khay</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20250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1289432" y="242191"/>
            <a:ext cx="4701465" cy="564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tabLst>
                <a:tab pos="380990" algn="l"/>
              </a:tabLst>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Tổ chức bữa ăn cho trẻ</a:t>
            </a:r>
            <a:endParaRPr lang="vi-VN"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52" name="Rectangle 151">
            <a:extLst>
              <a:ext uri="{FF2B5EF4-FFF2-40B4-BE49-F238E27FC236}">
                <a16:creationId xmlns:a16="http://schemas.microsoft.com/office/drawing/2014/main" xmlns="" id="{871786FF-2CD0-4A88-A26B-C59D3B264029}"/>
              </a:ext>
            </a:extLst>
          </p:cNvPr>
          <p:cNvSpPr/>
          <p:nvPr/>
        </p:nvSpPr>
        <p:spPr>
          <a:xfrm>
            <a:off x="316676" y="775540"/>
            <a:ext cx="11311034" cy="1785104"/>
          </a:xfrm>
          <a:prstGeom prst="rect">
            <a:avLst/>
          </a:prstGeom>
          <a:noFill/>
        </p:spPr>
        <p:txBody>
          <a:bodyPr wrap="square" lIns="121920" tIns="60960" rIns="121920" bIns="60960">
            <a:spAutoFit/>
          </a:bodyPr>
          <a:lstStyle/>
          <a:p>
            <a:pPr indent="457200"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món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món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a:p>
            <a:r>
              <a:rPr lang="pt-BR"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89914" y="2218422"/>
            <a:ext cx="4774764" cy="4157870"/>
          </a:xfrm>
          <a:prstGeom prst="rect">
            <a:avLst/>
          </a:prstGeom>
        </p:spPr>
      </p:pic>
      <p:pic>
        <p:nvPicPr>
          <p:cNvPr id="8" name="Picture 7">
            <a:extLst>
              <a:ext uri="{FF2B5EF4-FFF2-40B4-BE49-F238E27FC236}">
                <a16:creationId xmlns:a16="http://schemas.microsoft.com/office/drawing/2014/main" xmlns="" id="{A2A9A638-4AFC-9555-425C-633906ABC04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58204" y="2218423"/>
            <a:ext cx="5346653" cy="4157870"/>
          </a:xfrm>
          <a:prstGeom prst="rect">
            <a:avLst/>
          </a:prstGeom>
        </p:spPr>
      </p:pic>
    </p:spTree>
    <p:extLst>
      <p:ext uri="{BB962C8B-B14F-4D97-AF65-F5344CB8AC3E}">
        <p14:creationId xmlns:p14="http://schemas.microsoft.com/office/powerpoint/2010/main" xmlns="" val="11603629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randombar(horizont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900" decel="100000" fill="hold"/>
                                        <p:tgtEl>
                                          <p:spTgt spid="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1289432" y="231308"/>
            <a:ext cx="4701465" cy="564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tabLst>
                <a:tab pos="380990" algn="l"/>
              </a:tabLst>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Tổ chức bữa ăn cho trẻ</a:t>
            </a:r>
            <a:endParaRPr lang="vi-VN"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51" name="Rectangle 150">
            <a:extLst>
              <a:ext uri="{FF2B5EF4-FFF2-40B4-BE49-F238E27FC236}">
                <a16:creationId xmlns:a16="http://schemas.microsoft.com/office/drawing/2014/main" xmlns="" id="{871786FF-2CD0-4A88-A26B-C59D3B264029}"/>
              </a:ext>
            </a:extLst>
          </p:cNvPr>
          <p:cNvSpPr/>
          <p:nvPr/>
        </p:nvSpPr>
        <p:spPr>
          <a:xfrm>
            <a:off x="385182" y="668740"/>
            <a:ext cx="11284304" cy="1969770"/>
          </a:xfrm>
          <a:prstGeom prst="rect">
            <a:avLst/>
          </a:prstGeom>
          <a:noFill/>
        </p:spPr>
        <p:txBody>
          <a:bodyPr wrap="square" lIns="121920" tIns="60960" rIns="121920" bIns="60960">
            <a:spAutoFit/>
          </a:bodyPr>
          <a:lstStyle/>
          <a:p>
            <a:pPr indent="457200" algn="just"/>
            <a:r>
              <a:rPr lang="pt-BR" sz="2400" dirty="0">
                <a:latin typeface="Times New Roman" panose="02020603050405020304" pitchFamily="18" charset="0"/>
                <a:ea typeface="Times New Roman" panose="02020603050405020304" pitchFamily="18" charset="0"/>
                <a:cs typeface="Times New Roman" panose="02020603050405020304" pitchFamily="18" charset="0"/>
              </a:rPr>
              <a:t>- Hình thức đổi mới: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Nhắc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nói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món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món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quen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0" y="2638510"/>
            <a:ext cx="4701465" cy="3827604"/>
          </a:xfrm>
          <a:prstGeom prst="rect">
            <a:avLst/>
          </a:prstGeom>
        </p:spPr>
      </p:pic>
      <p:pic>
        <p:nvPicPr>
          <p:cNvPr id="10" name="Picture 9">
            <a:extLst>
              <a:ext uri="{FF2B5EF4-FFF2-40B4-BE49-F238E27FC236}">
                <a16:creationId xmlns:a16="http://schemas.microsoft.com/office/drawing/2014/main" xmlns="" id="{033587A5-A09B-D81C-CA70-CB9293276606}"/>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0714" t="38464" r="7445"/>
          <a:stretch/>
        </p:blipFill>
        <p:spPr>
          <a:xfrm>
            <a:off x="1055914" y="2638510"/>
            <a:ext cx="4789714" cy="3827604"/>
          </a:xfrm>
          <a:prstGeom prst="rect">
            <a:avLst/>
          </a:prstGeom>
        </p:spPr>
      </p:pic>
    </p:spTree>
    <p:extLst>
      <p:ext uri="{BB962C8B-B14F-4D97-AF65-F5344CB8AC3E}">
        <p14:creationId xmlns:p14="http://schemas.microsoft.com/office/powerpoint/2010/main" xmlns="" val="6055255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Effect transition="in" filter="fade">
                                      <p:cBhvr>
                                        <p:cTn id="9" dur="500"/>
                                        <p:tgtEl>
                                          <p:spTgt spid="151"/>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07158" y="-457200"/>
            <a:ext cx="13006316" cy="7315200"/>
          </a:xfrm>
          <a:prstGeom prst="rect">
            <a:avLst/>
          </a:prstGeom>
          <a:noFill/>
          <a:ln/>
        </p:spPr>
      </p:pic>
      <p:sp>
        <p:nvSpPr>
          <p:cNvPr id="3" name="Rectangle 2">
            <a:extLst>
              <a:ext uri="{FF2B5EF4-FFF2-40B4-BE49-F238E27FC236}">
                <a16:creationId xmlns:a16="http://schemas.microsoft.com/office/drawing/2014/main" xmlns="" id="{871786FF-2CD0-4A88-A26B-C59D3B264029}"/>
              </a:ext>
            </a:extLst>
          </p:cNvPr>
          <p:cNvSpPr/>
          <p:nvPr/>
        </p:nvSpPr>
        <p:spPr>
          <a:xfrm>
            <a:off x="155577" y="306012"/>
            <a:ext cx="11866561" cy="492443"/>
          </a:xfrm>
          <a:prstGeom prst="rect">
            <a:avLst/>
          </a:prstGeom>
          <a:noFill/>
        </p:spPr>
        <p:txBody>
          <a:bodyPr wrap="square" lIns="121920" tIns="60960" rIns="121920" bIns="60960">
            <a:spAutoFit/>
          </a:bodyPr>
          <a:lstStyle/>
          <a:p>
            <a:r>
              <a:rPr lang="pt-BR" sz="2400">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1711F563-A5FB-44A2-B0A6-F45C7FF8A1FC}"/>
              </a:ext>
            </a:extLst>
          </p:cNvPr>
          <p:cNvSpPr/>
          <p:nvPr/>
        </p:nvSpPr>
        <p:spPr>
          <a:xfrm>
            <a:off x="753197" y="76770"/>
            <a:ext cx="10881548" cy="984885"/>
          </a:xfrm>
          <a:prstGeom prst="rect">
            <a:avLst/>
          </a:prstGeom>
          <a:noFill/>
        </p:spPr>
        <p:txBody>
          <a:bodyPr wrap="square" lIns="121920" tIns="60960" rIns="121920" bIns="60960">
            <a:spAutoFit/>
          </a:bodyPr>
          <a:lstStyle/>
          <a:p>
            <a:pPr indent="457200" algn="just" defTabSz="914377">
              <a:tabLst>
                <a:tab pos="380990" algn="l"/>
              </a:tabLst>
              <a:defRPr/>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Thực hiện lồng ghép nội dung giáo dục dinh dưỡng, vào các hoạt động giáo dục thể lực trong ngày một cách linh hoạt và phù hợp.</a:t>
            </a:r>
            <a:endParaRPr lang="vi-VN"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52" name="Rectangle 151">
            <a:extLst>
              <a:ext uri="{FF2B5EF4-FFF2-40B4-BE49-F238E27FC236}">
                <a16:creationId xmlns:a16="http://schemas.microsoft.com/office/drawing/2014/main" xmlns="" id="{1711F563-A5FB-44A2-B0A6-F45C7FF8A1FC}"/>
              </a:ext>
            </a:extLst>
          </p:cNvPr>
          <p:cNvSpPr/>
          <p:nvPr/>
        </p:nvSpPr>
        <p:spPr>
          <a:xfrm>
            <a:off x="557255" y="965606"/>
            <a:ext cx="10881548" cy="1846659"/>
          </a:xfrm>
          <a:prstGeom prst="rect">
            <a:avLst/>
          </a:prstGeom>
          <a:noFill/>
        </p:spPr>
        <p:txBody>
          <a:bodyPr wrap="square" lIns="121920" tIns="60960" rIns="121920" bIns="60960">
            <a:spAutoFit/>
          </a:bodyPr>
          <a:lstStyle/>
          <a:p>
            <a:pPr indent="457200" algn="just" defTabSz="914377">
              <a:tabLst>
                <a:tab pos="380990" algn="l"/>
              </a:tabLst>
              <a:defRPr/>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Giáo dục trẻ về tầm quan trọng của dinh dưỡng, các loại thực phẩm, các nhóm thực phẩm, chế độ ăn hợp lý...</a:t>
            </a:r>
            <a:endParaRPr lang="vi-VN" sz="28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a:p>
            <a:pPr indent="457200" algn="just" defTabSz="914377">
              <a:tabLst>
                <a:tab pos="380990" algn="l"/>
              </a:tabLst>
              <a:defRPr/>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Giáo dục trẻ về văn hóa, hành vi văn minh trong ăn uống: Biết quý trọng thức ăn, ăn được đa dạng các loại thực phẩm khác nhau....</a:t>
            </a:r>
            <a:endParaRPr lang="vi-VN" sz="28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FAB8173B-8EBC-9A20-A54C-A35298D5282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4914" y="2834036"/>
            <a:ext cx="5181600" cy="3447019"/>
          </a:xfrm>
          <a:prstGeom prst="rect">
            <a:avLst/>
          </a:prstGeom>
        </p:spPr>
      </p:pic>
      <p:pic>
        <p:nvPicPr>
          <p:cNvPr id="8" name="Picture 7">
            <a:extLst>
              <a:ext uri="{FF2B5EF4-FFF2-40B4-BE49-F238E27FC236}">
                <a16:creationId xmlns:a16="http://schemas.microsoft.com/office/drawing/2014/main" xmlns="" id="{39F479FB-5C21-A0E8-2D7D-55D2FBA88D24}"/>
              </a:ext>
            </a:extLst>
          </p:cNvPr>
          <p:cNvPicPr>
            <a:picLocks noChangeAspect="1"/>
          </p:cNvPicPr>
          <p:nvPr/>
        </p:nvPicPr>
        <p:blipFill rotWithShape="1">
          <a:blip r:embed="rId5">
            <a:extLst>
              <a:ext uri="{28A0092B-C50C-407E-A947-70E740481C1C}">
                <a14:useLocalDpi xmlns:a14="http://schemas.microsoft.com/office/drawing/2010/main" xmlns="" val="0"/>
              </a:ext>
            </a:extLst>
          </a:blip>
          <a:srcRect r="13373"/>
          <a:stretch/>
        </p:blipFill>
        <p:spPr>
          <a:xfrm>
            <a:off x="6096000" y="2831495"/>
            <a:ext cx="5253351" cy="3447019"/>
          </a:xfrm>
          <a:prstGeom prst="rect">
            <a:avLst/>
          </a:prstGeom>
        </p:spPr>
      </p:pic>
    </p:spTree>
    <p:extLst>
      <p:ext uri="{BB962C8B-B14F-4D97-AF65-F5344CB8AC3E}">
        <p14:creationId xmlns:p14="http://schemas.microsoft.com/office/powerpoint/2010/main" xmlns="" val="34570178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07158" y="-457200"/>
            <a:ext cx="13006316" cy="7315200"/>
          </a:xfrm>
          <a:prstGeom prst="rect">
            <a:avLst/>
          </a:prstGeom>
          <a:noFill/>
          <a:ln/>
        </p:spPr>
      </p:pic>
      <p:sp>
        <p:nvSpPr>
          <p:cNvPr id="3" name="Rectangle 2">
            <a:extLst>
              <a:ext uri="{FF2B5EF4-FFF2-40B4-BE49-F238E27FC236}">
                <a16:creationId xmlns:a16="http://schemas.microsoft.com/office/drawing/2014/main" xmlns="" id="{871786FF-2CD0-4A88-A26B-C59D3B264029}"/>
              </a:ext>
            </a:extLst>
          </p:cNvPr>
          <p:cNvSpPr/>
          <p:nvPr/>
        </p:nvSpPr>
        <p:spPr>
          <a:xfrm>
            <a:off x="155577" y="306012"/>
            <a:ext cx="11866561" cy="492443"/>
          </a:xfrm>
          <a:prstGeom prst="rect">
            <a:avLst/>
          </a:prstGeom>
          <a:noFill/>
        </p:spPr>
        <p:txBody>
          <a:bodyPr wrap="square" lIns="121920" tIns="60960" rIns="121920" bIns="60960">
            <a:spAutoFit/>
          </a:bodyPr>
          <a:lstStyle/>
          <a:p>
            <a:r>
              <a:rPr lang="pt-BR" sz="2400">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1711F563-A5FB-44A2-B0A6-F45C7FF8A1FC}"/>
              </a:ext>
            </a:extLst>
          </p:cNvPr>
          <p:cNvSpPr/>
          <p:nvPr/>
        </p:nvSpPr>
        <p:spPr>
          <a:xfrm>
            <a:off x="655226" y="131199"/>
            <a:ext cx="10881548" cy="1112356"/>
          </a:xfrm>
          <a:prstGeom prst="rect">
            <a:avLst/>
          </a:prstGeom>
          <a:noFill/>
        </p:spPr>
        <p:txBody>
          <a:bodyPr wrap="square" lIns="121920" tIns="60960" rIns="121920" bIns="60960">
            <a:spAutoFit/>
          </a:bodyPr>
          <a:lstStyle/>
          <a:p>
            <a:pPr indent="457200" algn="just" defTabSz="914377">
              <a:lnSpc>
                <a:spcPct val="120000"/>
              </a:lnSpc>
              <a:tabLst>
                <a:tab pos="380990" algn="l"/>
              </a:tabLst>
              <a:defRPr/>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Thực hiện lồng ghép nội dung giáo dục dinh dưỡng, vào các hoạt động giáo dục thể lực trong ngày một cách linh hoạt và phù hợp.</a:t>
            </a:r>
            <a:endParaRPr lang="vi-VN"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52" name="Rectangle 151">
            <a:extLst>
              <a:ext uri="{FF2B5EF4-FFF2-40B4-BE49-F238E27FC236}">
                <a16:creationId xmlns:a16="http://schemas.microsoft.com/office/drawing/2014/main" xmlns="" id="{1711F563-A5FB-44A2-B0A6-F45C7FF8A1FC}"/>
              </a:ext>
            </a:extLst>
          </p:cNvPr>
          <p:cNvSpPr/>
          <p:nvPr/>
        </p:nvSpPr>
        <p:spPr>
          <a:xfrm>
            <a:off x="648083" y="1134800"/>
            <a:ext cx="10881548" cy="1120307"/>
          </a:xfrm>
          <a:prstGeom prst="rect">
            <a:avLst/>
          </a:prstGeom>
          <a:noFill/>
        </p:spPr>
        <p:txBody>
          <a:bodyPr wrap="square" lIns="121920" tIns="60960" rIns="121920" bIns="60960">
            <a:spAutoFit/>
          </a:bodyPr>
          <a:lstStyle/>
          <a:p>
            <a:pPr indent="457200" algn="just" defTabSz="914377">
              <a:lnSpc>
                <a:spcPct val="120000"/>
              </a:lnSpc>
              <a:tabLst>
                <a:tab pos="380990" algn="l"/>
              </a:tabLst>
              <a:defRPr/>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Giáo dục và rèn luyện cho trẻ kỹ năng sử dụng các đồ dùng ăn uống, kỹ năng tự phục vụ.</a:t>
            </a:r>
            <a:endParaRPr lang="vi-VN" sz="28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21BC91B-BC1D-078C-4490-46DE1086986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8083" y="2280660"/>
            <a:ext cx="5127216" cy="3989258"/>
          </a:xfrm>
          <a:prstGeom prst="rect">
            <a:avLst/>
          </a:prstGeom>
        </p:spPr>
      </p:pic>
      <p:pic>
        <p:nvPicPr>
          <p:cNvPr id="10" name="Picture 9">
            <a:extLst>
              <a:ext uri="{FF2B5EF4-FFF2-40B4-BE49-F238E27FC236}">
                <a16:creationId xmlns:a16="http://schemas.microsoft.com/office/drawing/2014/main" xmlns="" id="{867101A4-76BC-93CA-EE30-F882075E0E7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96000" y="2280660"/>
            <a:ext cx="5301343" cy="3989258"/>
          </a:xfrm>
          <a:prstGeom prst="rect">
            <a:avLst/>
          </a:prstGeom>
        </p:spPr>
      </p:pic>
    </p:spTree>
    <p:extLst>
      <p:ext uri="{BB962C8B-B14F-4D97-AF65-F5344CB8AC3E}">
        <p14:creationId xmlns:p14="http://schemas.microsoft.com/office/powerpoint/2010/main" xmlns="" val="11276811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07158" y="-457200"/>
            <a:ext cx="13006316" cy="7315200"/>
          </a:xfrm>
          <a:prstGeom prst="rect">
            <a:avLst/>
          </a:prstGeom>
          <a:noFill/>
          <a:ln/>
        </p:spPr>
      </p:pic>
      <p:sp>
        <p:nvSpPr>
          <p:cNvPr id="3" name="Rectangle 2">
            <a:extLst>
              <a:ext uri="{FF2B5EF4-FFF2-40B4-BE49-F238E27FC236}">
                <a16:creationId xmlns:a16="http://schemas.microsoft.com/office/drawing/2014/main" xmlns="" id="{871786FF-2CD0-4A88-A26B-C59D3B264029}"/>
              </a:ext>
            </a:extLst>
          </p:cNvPr>
          <p:cNvSpPr/>
          <p:nvPr/>
        </p:nvSpPr>
        <p:spPr>
          <a:xfrm>
            <a:off x="155577" y="306012"/>
            <a:ext cx="11866561" cy="492443"/>
          </a:xfrm>
          <a:prstGeom prst="rect">
            <a:avLst/>
          </a:prstGeom>
          <a:noFill/>
        </p:spPr>
        <p:txBody>
          <a:bodyPr wrap="square" lIns="121920" tIns="60960" rIns="121920" bIns="60960">
            <a:spAutoFit/>
          </a:bodyPr>
          <a:lstStyle/>
          <a:p>
            <a:r>
              <a:rPr lang="pt-BR" sz="2400">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1711F563-A5FB-44A2-B0A6-F45C7FF8A1FC}"/>
              </a:ext>
            </a:extLst>
          </p:cNvPr>
          <p:cNvSpPr/>
          <p:nvPr/>
        </p:nvSpPr>
        <p:spPr>
          <a:xfrm>
            <a:off x="655226" y="118038"/>
            <a:ext cx="10881548" cy="984885"/>
          </a:xfrm>
          <a:prstGeom prst="rect">
            <a:avLst/>
          </a:prstGeom>
          <a:noFill/>
        </p:spPr>
        <p:txBody>
          <a:bodyPr wrap="square" lIns="121920" tIns="60960" rIns="121920" bIns="60960">
            <a:spAutoFit/>
          </a:bodyPr>
          <a:lstStyle/>
          <a:p>
            <a:pPr indent="457200" algn="just" defTabSz="914377">
              <a:tabLst>
                <a:tab pos="380990" algn="l"/>
              </a:tabLst>
              <a:defRPr/>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Thực hiện lồng ghép nội dung giáo dục dinh dưỡng, vào các hoạt động giáo dục thể lực trong ngày một cách linh hoạt và phù hợp.</a:t>
            </a:r>
            <a:endParaRPr lang="vi-VN"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51" name="Rectangle 150">
            <a:extLst>
              <a:ext uri="{FF2B5EF4-FFF2-40B4-BE49-F238E27FC236}">
                <a16:creationId xmlns:a16="http://schemas.microsoft.com/office/drawing/2014/main" xmlns="" id="{1711F563-A5FB-44A2-B0A6-F45C7FF8A1FC}"/>
              </a:ext>
            </a:extLst>
          </p:cNvPr>
          <p:cNvSpPr/>
          <p:nvPr/>
        </p:nvSpPr>
        <p:spPr>
          <a:xfrm>
            <a:off x="648083" y="979009"/>
            <a:ext cx="10881548" cy="984885"/>
          </a:xfrm>
          <a:prstGeom prst="rect">
            <a:avLst/>
          </a:prstGeom>
          <a:noFill/>
        </p:spPr>
        <p:txBody>
          <a:bodyPr wrap="square" lIns="121920" tIns="60960" rIns="121920" bIns="60960">
            <a:spAutoFit/>
          </a:bodyPr>
          <a:lstStyle/>
          <a:p>
            <a:pPr indent="457200" algn="just" defTabSz="914377">
              <a:tabLst>
                <a:tab pos="380990" algn="l"/>
              </a:tabLst>
              <a:defRPr/>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Giáo dục và tạo cơ hội để trẻ chia sẻ hiểu biết về các món ăn, cách chế biến, lợi ích của từng loại thực phẩm trong các món ăn.</a:t>
            </a:r>
          </a:p>
        </p:txBody>
      </p:sp>
      <p:pic>
        <p:nvPicPr>
          <p:cNvPr id="9" name="Picture 8">
            <a:extLst>
              <a:ext uri="{FF2B5EF4-FFF2-40B4-BE49-F238E27FC236}">
                <a16:creationId xmlns:a16="http://schemas.microsoft.com/office/drawing/2014/main" xmlns="" id="{9AD59D03-7C92-FFE6-93E2-8ECCEF691C2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3284" y="2104085"/>
            <a:ext cx="5433630" cy="4156528"/>
          </a:xfrm>
          <a:prstGeom prst="rect">
            <a:avLst/>
          </a:prstGeom>
        </p:spPr>
      </p:pic>
      <p:pic>
        <p:nvPicPr>
          <p:cNvPr id="11" name="Picture 10">
            <a:extLst>
              <a:ext uri="{FF2B5EF4-FFF2-40B4-BE49-F238E27FC236}">
                <a16:creationId xmlns:a16="http://schemas.microsoft.com/office/drawing/2014/main" xmlns="" id="{90873E91-585C-373E-699B-E7105703561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96000" y="2056667"/>
            <a:ext cx="5433631" cy="4156527"/>
          </a:xfrm>
          <a:prstGeom prst="rect">
            <a:avLst/>
          </a:prstGeom>
        </p:spPr>
      </p:pic>
    </p:spTree>
    <p:extLst>
      <p:ext uri="{BB962C8B-B14F-4D97-AF65-F5344CB8AC3E}">
        <p14:creationId xmlns:p14="http://schemas.microsoft.com/office/powerpoint/2010/main" xmlns="" val="2527751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
                                        <p:tgtEl>
                                          <p:spTgt spid="151"/>
                                        </p:tgtEl>
                                      </p:cBhvr>
                                    </p:animEffect>
                                    <p:anim calcmode="lin" valueType="num">
                                      <p:cBhvr>
                                        <p:cTn id="8" dur="400" fill="hold"/>
                                        <p:tgtEl>
                                          <p:spTgt spid="151"/>
                                        </p:tgtEl>
                                        <p:attrNameLst>
                                          <p:attrName>ppt_x</p:attrName>
                                        </p:attrNameLst>
                                      </p:cBhvr>
                                      <p:tavLst>
                                        <p:tav tm="0">
                                          <p:val>
                                            <p:strVal val="#ppt_x"/>
                                          </p:val>
                                        </p:tav>
                                        <p:tav tm="100000">
                                          <p:val>
                                            <p:strVal val="#ppt_x"/>
                                          </p:val>
                                        </p:tav>
                                      </p:tavLst>
                                    </p:anim>
                                    <p:anim calcmode="lin" valueType="num">
                                      <p:cBhvr>
                                        <p:cTn id="9" dur="400" fill="hold"/>
                                        <p:tgtEl>
                                          <p:spTgt spid="15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5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5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07158" y="-457200"/>
            <a:ext cx="13006316" cy="7315200"/>
          </a:xfrm>
          <a:prstGeom prst="rect">
            <a:avLst/>
          </a:prstGeom>
          <a:noFill/>
          <a:ln/>
        </p:spPr>
      </p:pic>
      <p:sp>
        <p:nvSpPr>
          <p:cNvPr id="3" name="Rectangle 2">
            <a:extLst>
              <a:ext uri="{FF2B5EF4-FFF2-40B4-BE49-F238E27FC236}">
                <a16:creationId xmlns:a16="http://schemas.microsoft.com/office/drawing/2014/main" xmlns="" id="{871786FF-2CD0-4A88-A26B-C59D3B264029}"/>
              </a:ext>
            </a:extLst>
          </p:cNvPr>
          <p:cNvSpPr/>
          <p:nvPr/>
        </p:nvSpPr>
        <p:spPr>
          <a:xfrm>
            <a:off x="155577" y="306012"/>
            <a:ext cx="11866561" cy="492443"/>
          </a:xfrm>
          <a:prstGeom prst="rect">
            <a:avLst/>
          </a:prstGeom>
          <a:noFill/>
        </p:spPr>
        <p:txBody>
          <a:bodyPr wrap="square" lIns="121920" tIns="60960" rIns="121920" bIns="60960">
            <a:spAutoFit/>
          </a:bodyPr>
          <a:lstStyle/>
          <a:p>
            <a:r>
              <a:rPr lang="pt-BR" sz="2400">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1711F563-A5FB-44A2-B0A6-F45C7FF8A1FC}"/>
              </a:ext>
            </a:extLst>
          </p:cNvPr>
          <p:cNvSpPr/>
          <p:nvPr/>
        </p:nvSpPr>
        <p:spPr>
          <a:xfrm>
            <a:off x="655226" y="118038"/>
            <a:ext cx="10881548" cy="984885"/>
          </a:xfrm>
          <a:prstGeom prst="rect">
            <a:avLst/>
          </a:prstGeom>
          <a:noFill/>
        </p:spPr>
        <p:txBody>
          <a:bodyPr wrap="square" lIns="121920" tIns="60960" rIns="121920" bIns="60960">
            <a:spAutoFit/>
          </a:bodyPr>
          <a:lstStyle/>
          <a:p>
            <a:pPr indent="457200" algn="just" defTabSz="914377">
              <a:tabLst>
                <a:tab pos="380990" algn="l"/>
              </a:tabLst>
              <a:defRPr/>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Thực hiện lồng ghép nội dung giáo dục dinh dưỡng, vào các hoạt động giáo dục thể lực trong ngày một cách linh hoạt và phù hợp.</a:t>
            </a:r>
            <a:endParaRPr lang="vi-VN"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567CEC1E-A201-3576-C29A-2F1C9F299A66}"/>
              </a:ext>
            </a:extLst>
          </p:cNvPr>
          <p:cNvSpPr/>
          <p:nvPr/>
        </p:nvSpPr>
        <p:spPr>
          <a:xfrm>
            <a:off x="648083" y="986429"/>
            <a:ext cx="10881548" cy="1846659"/>
          </a:xfrm>
          <a:prstGeom prst="rect">
            <a:avLst/>
          </a:prstGeom>
          <a:noFill/>
        </p:spPr>
        <p:txBody>
          <a:bodyPr wrap="square" lIns="121920" tIns="60960" rIns="121920" bIns="60960">
            <a:spAutoFit/>
          </a:bodyPr>
          <a:lstStyle/>
          <a:p>
            <a:pPr indent="457200" algn="just" defTabSz="914377">
              <a:tabLst>
                <a:tab pos="380990" algn="l"/>
              </a:tabLst>
              <a:defRPr/>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Kết quả: Trẻ có thói quen hành vi văn minh trong ăn uống như ăn không ngậm thức ăn, không nói chuyện và làm vãi cơm. Có kĩ năng vệ sinh sạch sẽ, đánh răng sau ăn đối với trẻ 5 tuổi và xúc miệng bằng nước muối đối với trẻ  nhà trẻ, 3 tuổi, 4 tuổi.</a:t>
            </a:r>
            <a:endParaRPr lang="vi-VN" sz="28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96FA4E89-17B7-1437-0F41-3F8D23A9525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6513" y="2833088"/>
            <a:ext cx="5143500" cy="3535055"/>
          </a:xfrm>
          <a:prstGeom prst="rect">
            <a:avLst/>
          </a:prstGeom>
        </p:spPr>
      </p:pic>
      <p:pic>
        <p:nvPicPr>
          <p:cNvPr id="8" name="Picture 7">
            <a:extLst>
              <a:ext uri="{FF2B5EF4-FFF2-40B4-BE49-F238E27FC236}">
                <a16:creationId xmlns:a16="http://schemas.microsoft.com/office/drawing/2014/main" xmlns="" id="{99DB2F9D-CEEF-2EFF-2E74-CAB6D2367283}"/>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8889" b="9682"/>
          <a:stretch/>
        </p:blipFill>
        <p:spPr>
          <a:xfrm rot="16200000">
            <a:off x="6863993" y="1877019"/>
            <a:ext cx="3535054" cy="5447190"/>
          </a:xfrm>
          <a:prstGeom prst="rect">
            <a:avLst/>
          </a:prstGeom>
        </p:spPr>
      </p:pic>
    </p:spTree>
    <p:extLst>
      <p:ext uri="{BB962C8B-B14F-4D97-AF65-F5344CB8AC3E}">
        <p14:creationId xmlns:p14="http://schemas.microsoft.com/office/powerpoint/2010/main" xmlns="" val="488720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682316" y="342759"/>
            <a:ext cx="1087831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457200" algn="just" defTabSz="914377" eaLnBrk="0" fontAlgn="base" hangingPunct="0">
              <a:spcBef>
                <a:spcPct val="0"/>
              </a:spcBef>
              <a:spcAft>
                <a:spcPct val="0"/>
              </a:spcAft>
            </a:pP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6.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Tăng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cường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tổ</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chức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hoạt</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ngoài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trời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các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góc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chơi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lớp</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endParaRPr lang="zh-CN" altLang="en-US"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C218EC69-6CDF-4DE6-9C87-1CE650FB6EC5}"/>
              </a:ext>
            </a:extLst>
          </p:cNvPr>
          <p:cNvSpPr/>
          <p:nvPr/>
        </p:nvSpPr>
        <p:spPr>
          <a:xfrm>
            <a:off x="545835" y="1135292"/>
            <a:ext cx="11100329" cy="1846659"/>
          </a:xfrm>
          <a:prstGeom prst="rect">
            <a:avLst/>
          </a:prstGeom>
          <a:noFill/>
        </p:spPr>
        <p:txBody>
          <a:bodyPr wrap="square" lIns="121920" tIns="60960" rIns="121920" bIns="60960">
            <a:spAutoFit/>
          </a:bodyPr>
          <a:lstStyle/>
          <a:p>
            <a:pPr indent="457200" algn="just">
              <a:tabLst>
                <a:tab pos="380990" algn="l"/>
              </a:tabLs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Đã c</a:t>
            </a:r>
            <a:r>
              <a:rPr lang="pt-BR" sz="2800" dirty="0">
                <a:latin typeface="Times New Roman" panose="02020603050405020304" pitchFamily="18" charset="0"/>
                <a:ea typeface="Times New Roman" panose="02020603050405020304" pitchFamily="18" charset="0"/>
                <a:cs typeface="Times New Roman" panose="02020603050405020304" pitchFamily="18" charset="0"/>
              </a:rPr>
              <a:t>ải tạo, nâng cấp khu vui chơi và phát triển vận động; Khu vui chơi với cát, nước; 01 bộ thang leo dây; 8 bộ dụng cụ thiết bị phát triển vận động cho các khu vui chơi; khai thác sử dụng hiệu quả các khu vui chơi nhằm phát triển thể lực cho trẻ.</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descr="A group of people on a roller coaster&#10;&#10;Description automatically generated with medium confidence">
            <a:extLst>
              <a:ext uri="{FF2B5EF4-FFF2-40B4-BE49-F238E27FC236}">
                <a16:creationId xmlns:a16="http://schemas.microsoft.com/office/drawing/2014/main" xmlns="" id="{6084FF79-6F47-4D5F-B2B0-F5CE6EC3F7C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2316" y="2981951"/>
            <a:ext cx="5323110" cy="3561210"/>
          </a:xfrm>
          <a:prstGeom prst="rect">
            <a:avLst/>
          </a:prstGeom>
        </p:spPr>
      </p:pic>
      <p:pic>
        <p:nvPicPr>
          <p:cNvPr id="35840" name="Picture 35839" descr="A picture containing floor, child, indoor, little&#10;&#10;Description automatically generated">
            <a:extLst>
              <a:ext uri="{FF2B5EF4-FFF2-40B4-BE49-F238E27FC236}">
                <a16:creationId xmlns:a16="http://schemas.microsoft.com/office/drawing/2014/main" xmlns="" id="{A4686B0D-358C-4699-9942-5B1D1F4117A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68712" y="3002857"/>
            <a:ext cx="5220827" cy="3538339"/>
          </a:xfrm>
          <a:prstGeom prst="rect">
            <a:avLst/>
          </a:prstGeom>
        </p:spPr>
      </p:pic>
    </p:spTree>
    <p:extLst>
      <p:ext uri="{BB962C8B-B14F-4D97-AF65-F5344CB8AC3E}">
        <p14:creationId xmlns:p14="http://schemas.microsoft.com/office/powerpoint/2010/main" xmlns="" val="6294609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5840"/>
                                        </p:tgtEl>
                                        <p:attrNameLst>
                                          <p:attrName>style.visibility</p:attrName>
                                        </p:attrNameLst>
                                      </p:cBhvr>
                                      <p:to>
                                        <p:strVal val="visible"/>
                                      </p:to>
                                    </p:set>
                                    <p:anim calcmode="lin" valueType="num">
                                      <p:cBhvr>
                                        <p:cTn id="14" dur="500" fill="hold"/>
                                        <p:tgtEl>
                                          <p:spTgt spid="35840"/>
                                        </p:tgtEl>
                                        <p:attrNameLst>
                                          <p:attrName>ppt_w</p:attrName>
                                        </p:attrNameLst>
                                      </p:cBhvr>
                                      <p:tavLst>
                                        <p:tav tm="0">
                                          <p:val>
                                            <p:fltVal val="0"/>
                                          </p:val>
                                        </p:tav>
                                        <p:tav tm="100000">
                                          <p:val>
                                            <p:strVal val="#ppt_w"/>
                                          </p:val>
                                        </p:tav>
                                      </p:tavLst>
                                    </p:anim>
                                    <p:anim calcmode="lin" valueType="num">
                                      <p:cBhvr>
                                        <p:cTn id="15" dur="500" fill="hold"/>
                                        <p:tgtEl>
                                          <p:spTgt spid="35840"/>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3216167" y="434760"/>
            <a:ext cx="591206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377" eaLnBrk="0" fontAlgn="base" hangingPunct="0">
              <a:spcBef>
                <a:spcPct val="0"/>
              </a:spcBef>
              <a:spcAft>
                <a:spcPct val="0"/>
              </a:spcAft>
            </a:pPr>
            <a:r>
              <a:rPr lang="en-US" altLang="zh-CN" sz="3600" b="1" dirty="0">
                <a:ln>
                  <a:solidFill>
                    <a:srgbClr val="C00000"/>
                  </a:solidFill>
                </a:ln>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A. ĐẶC ĐIỂM TÌNH HÌNH</a:t>
            </a:r>
            <a:endParaRPr lang="zh-CN" altLang="en-US" sz="3600" b="1" dirty="0">
              <a:ln>
                <a:solidFill>
                  <a:srgbClr val="C00000"/>
                </a:solidFill>
              </a:ln>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C218EC69-6CDF-4DE6-9C87-1CE650FB6EC5}"/>
              </a:ext>
            </a:extLst>
          </p:cNvPr>
          <p:cNvSpPr/>
          <p:nvPr/>
        </p:nvSpPr>
        <p:spPr>
          <a:xfrm>
            <a:off x="1028189" y="1081091"/>
            <a:ext cx="5523707" cy="553998"/>
          </a:xfrm>
          <a:prstGeom prst="rect">
            <a:avLst/>
          </a:prstGeom>
          <a:noFill/>
        </p:spPr>
        <p:txBody>
          <a:bodyPr wrap="square" lIns="121920" tIns="60960" rIns="121920" bIns="60960">
            <a:spAutoFit/>
          </a:bodyPr>
          <a:lstStyle/>
          <a:p>
            <a:pPr algn="just"/>
            <a:r>
              <a:rPr lang="en-US" sz="2800" b="1" dirty="0">
                <a:ln w="0"/>
                <a:solidFill>
                  <a:srgbClr val="C00000"/>
                </a:solidFill>
                <a:latin typeface="Times New Roman" panose="02020603050405020304" pitchFamily="18" charset="0"/>
                <a:cs typeface="Times New Roman" panose="02020603050405020304" pitchFamily="18" charset="0"/>
              </a:rPr>
              <a:t>1. </a:t>
            </a:r>
            <a:r>
              <a:rPr lang="en-US" sz="2800" b="1" dirty="0" err="1">
                <a:ln w="0"/>
                <a:solidFill>
                  <a:srgbClr val="C00000"/>
                </a:solidFill>
                <a:latin typeface="Times New Roman" panose="02020603050405020304" pitchFamily="18" charset="0"/>
                <a:cs typeface="Times New Roman" panose="02020603050405020304" pitchFamily="18" charset="0"/>
              </a:rPr>
              <a:t>Quy</a:t>
            </a:r>
            <a:r>
              <a:rPr lang="en-US" sz="2800" b="1" dirty="0">
                <a:ln w="0"/>
                <a:solidFill>
                  <a:srgbClr val="C00000"/>
                </a:solidFill>
                <a:latin typeface="Times New Roman" panose="02020603050405020304" pitchFamily="18" charset="0"/>
                <a:cs typeface="Times New Roman" panose="02020603050405020304" pitchFamily="18" charset="0"/>
              </a:rPr>
              <a:t> </a:t>
            </a:r>
            <a:r>
              <a:rPr lang="en-US" sz="2800" b="1" dirty="0" err="1">
                <a:ln w="0"/>
                <a:solidFill>
                  <a:srgbClr val="C00000"/>
                </a:solidFill>
                <a:latin typeface="Times New Roman" panose="02020603050405020304" pitchFamily="18" charset="0"/>
                <a:cs typeface="Times New Roman" panose="02020603050405020304" pitchFamily="18" charset="0"/>
              </a:rPr>
              <a:t>mô</a:t>
            </a:r>
            <a:r>
              <a:rPr lang="en-US" sz="2800" b="1" dirty="0">
                <a:ln w="0"/>
                <a:solidFill>
                  <a:srgbClr val="C00000"/>
                </a:solidFill>
                <a:latin typeface="Times New Roman" panose="02020603050405020304" pitchFamily="18" charset="0"/>
                <a:cs typeface="Times New Roman" panose="02020603050405020304" pitchFamily="18" charset="0"/>
              </a:rPr>
              <a:t> </a:t>
            </a:r>
            <a:r>
              <a:rPr lang="en-US" sz="2800" b="1" dirty="0" err="1">
                <a:ln w="0"/>
                <a:solidFill>
                  <a:srgbClr val="C00000"/>
                </a:solidFill>
                <a:latin typeface="Times New Roman" panose="02020603050405020304" pitchFamily="18" charset="0"/>
                <a:cs typeface="Times New Roman" panose="02020603050405020304" pitchFamily="18" charset="0"/>
              </a:rPr>
              <a:t>trường</a:t>
            </a:r>
            <a:r>
              <a:rPr lang="en-US" sz="2800" b="1" dirty="0">
                <a:ln w="0"/>
                <a:solidFill>
                  <a:srgbClr val="C00000"/>
                </a:solidFill>
                <a:latin typeface="Times New Roman" panose="02020603050405020304" pitchFamily="18" charset="0"/>
                <a:cs typeface="Times New Roman" panose="02020603050405020304" pitchFamily="18" charset="0"/>
              </a:rPr>
              <a:t>, </a:t>
            </a:r>
            <a:r>
              <a:rPr lang="en-US" sz="2800" b="1" dirty="0" err="1">
                <a:ln w="0"/>
                <a:solidFill>
                  <a:srgbClr val="C00000"/>
                </a:solidFill>
                <a:latin typeface="Times New Roman" panose="02020603050405020304" pitchFamily="18" charset="0"/>
                <a:cs typeface="Times New Roman" panose="02020603050405020304" pitchFamily="18" charset="0"/>
              </a:rPr>
              <a:t>lớp</a:t>
            </a:r>
            <a:r>
              <a:rPr lang="en-US" sz="2800" b="1" dirty="0">
                <a:ln w="0"/>
                <a:solidFill>
                  <a:srgbClr val="C00000"/>
                </a:solidFill>
                <a:latin typeface="Times New Roman" panose="02020603050405020304" pitchFamily="18" charset="0"/>
                <a:cs typeface="Times New Roman" panose="02020603050405020304" pitchFamily="18" charset="0"/>
              </a:rPr>
              <a:t>, </a:t>
            </a:r>
            <a:r>
              <a:rPr lang="en-US" sz="2800" b="1" dirty="0" err="1">
                <a:ln w="0"/>
                <a:solidFill>
                  <a:srgbClr val="C00000"/>
                </a:solidFill>
                <a:latin typeface="Times New Roman" panose="02020603050405020304" pitchFamily="18" charset="0"/>
                <a:cs typeface="Times New Roman" panose="02020603050405020304" pitchFamily="18" charset="0"/>
              </a:rPr>
              <a:t>số</a:t>
            </a:r>
            <a:r>
              <a:rPr lang="en-US" sz="2800" b="1" dirty="0">
                <a:ln w="0"/>
                <a:solidFill>
                  <a:srgbClr val="C00000"/>
                </a:solidFill>
                <a:latin typeface="Times New Roman" panose="02020603050405020304" pitchFamily="18" charset="0"/>
                <a:cs typeface="Times New Roman" panose="02020603050405020304" pitchFamily="18" charset="0"/>
              </a:rPr>
              <a:t> </a:t>
            </a:r>
            <a:r>
              <a:rPr lang="en-US" sz="2800" b="1" dirty="0" err="1">
                <a:ln w="0"/>
                <a:solidFill>
                  <a:srgbClr val="C00000"/>
                </a:solidFill>
                <a:latin typeface="Times New Roman" panose="02020603050405020304" pitchFamily="18" charset="0"/>
                <a:cs typeface="Times New Roman" panose="02020603050405020304" pitchFamily="18" charset="0"/>
              </a:rPr>
              <a:t>lượng</a:t>
            </a:r>
            <a:r>
              <a:rPr lang="en-US" sz="2400" b="1" dirty="0">
                <a:ln w="0"/>
                <a:solidFill>
                  <a:srgbClr val="C00000"/>
                </a:solidFill>
                <a:latin typeface="Times New Roman" panose="02020603050405020304" pitchFamily="18" charset="0"/>
                <a:cs typeface="Times New Roman" panose="02020603050405020304" pitchFamily="18" charset="0"/>
              </a:rPr>
              <a:t>.</a:t>
            </a:r>
          </a:p>
        </p:txBody>
      </p:sp>
      <p:sp>
        <p:nvSpPr>
          <p:cNvPr id="150" name="Rectangle 149">
            <a:extLst>
              <a:ext uri="{FF2B5EF4-FFF2-40B4-BE49-F238E27FC236}">
                <a16:creationId xmlns:a16="http://schemas.microsoft.com/office/drawing/2014/main" xmlns="" id="{C218EC69-6CDF-4DE6-9C87-1CE650FB6EC5}"/>
              </a:ext>
            </a:extLst>
          </p:cNvPr>
          <p:cNvSpPr/>
          <p:nvPr/>
        </p:nvSpPr>
        <p:spPr>
          <a:xfrm>
            <a:off x="370953" y="1667447"/>
            <a:ext cx="11316222" cy="4001095"/>
          </a:xfrm>
          <a:prstGeom prst="rect">
            <a:avLst/>
          </a:prstGeom>
          <a:noFill/>
        </p:spPr>
        <p:txBody>
          <a:bodyPr wrap="square" lIns="121920" tIns="60960" rIns="121920" bIns="60960">
            <a:spAutoFit/>
          </a:bodyPr>
          <a:lstStyle/>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Mầm</a:t>
            </a:r>
            <a:r>
              <a:rPr lang="en-US" sz="2800" dirty="0">
                <a:solidFill>
                  <a:srgbClr val="002060"/>
                </a:solidFill>
                <a:latin typeface="Times New Roman" panose="02020603050405020304" pitchFamily="18" charset="0"/>
                <a:cs typeface="Times New Roman" panose="02020603050405020304" pitchFamily="18" charset="0"/>
              </a:rPr>
              <a:t> non </a:t>
            </a:r>
            <a:r>
              <a:rPr lang="en-US" sz="2800" dirty="0" err="1">
                <a:solidFill>
                  <a:srgbClr val="002060"/>
                </a:solidFill>
                <a:latin typeface="Times New Roman" panose="02020603050405020304" pitchFamily="18" charset="0"/>
                <a:cs typeface="Times New Roman" panose="02020603050405020304" pitchFamily="18" charset="0"/>
              </a:rPr>
              <a:t>Tân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2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khu</a:t>
            </a:r>
            <a:r>
              <a:rPr lang="en-US" sz="2800" dirty="0">
                <a:solidFill>
                  <a:srgbClr val="002060"/>
                </a:solidFill>
                <a:latin typeface="Times New Roman" panose="02020603050405020304" pitchFamily="18" charset="0"/>
                <a:cs typeface="Times New Roman" panose="02020603050405020304" pitchFamily="18" charset="0"/>
              </a:rPr>
              <a:t> Do </a:t>
            </a:r>
            <a:r>
              <a:rPr lang="en-US" sz="2800" dirty="0" err="1">
                <a:solidFill>
                  <a:srgbClr val="002060"/>
                </a:solidFill>
                <a:latin typeface="Times New Roman" panose="02020603050405020304" pitchFamily="18" charset="0"/>
                <a:cs typeface="Times New Roman" panose="02020603050405020304" pitchFamily="18" charset="0"/>
              </a:rPr>
              <a:t>Nha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1 </a:t>
            </a:r>
            <a:r>
              <a:rPr lang="en-US" sz="2800" dirty="0" err="1">
                <a:solidFill>
                  <a:srgbClr val="002060"/>
                </a:solidFill>
                <a:latin typeface="Times New Roman" panose="02020603050405020304" pitchFamily="18" charset="0"/>
                <a:cs typeface="Times New Roman" panose="02020603050405020304" pitchFamily="18" charset="0"/>
              </a:rPr>
              <a:t>bếp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tâm</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Tổng số lớp: 1</a:t>
            </a:r>
            <a:r>
              <a:rPr lang="en-US" sz="2800" dirty="0">
                <a:solidFill>
                  <a:srgbClr val="002060"/>
                </a:solidFill>
                <a:latin typeface="Times New Roman" panose="02020603050405020304" pitchFamily="18" charset="0"/>
                <a:cs typeface="Times New Roman" panose="02020603050405020304" pitchFamily="18" charset="0"/>
              </a:rPr>
              <a:t>5</a:t>
            </a:r>
            <a:r>
              <a:rPr lang="vi-VN" sz="2800" dirty="0">
                <a:solidFill>
                  <a:srgbClr val="002060"/>
                </a:solidFill>
                <a:latin typeface="Times New Roman" panose="02020603050405020304" pitchFamily="18" charset="0"/>
                <a:cs typeface="Times New Roman" panose="02020603050405020304" pitchFamily="18" charset="0"/>
              </a:rPr>
              <a:t> 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tâm</a:t>
            </a:r>
            <a:r>
              <a:rPr lang="en-US" sz="2800" dirty="0">
                <a:solidFill>
                  <a:srgbClr val="002060"/>
                </a:solidFill>
                <a:latin typeface="Times New Roman" panose="02020603050405020304" pitchFamily="18" charset="0"/>
                <a:cs typeface="Times New Roman" panose="02020603050405020304" pitchFamily="18" charset="0"/>
              </a:rPr>
              <a:t> 10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khu</a:t>
            </a:r>
            <a:r>
              <a:rPr lang="en-US" sz="2800" dirty="0">
                <a:solidFill>
                  <a:srgbClr val="002060"/>
                </a:solidFill>
                <a:latin typeface="Times New Roman" panose="02020603050405020304" pitchFamily="18" charset="0"/>
                <a:cs typeface="Times New Roman" panose="02020603050405020304" pitchFamily="18" charset="0"/>
              </a:rPr>
              <a:t> Do </a:t>
            </a:r>
            <a:r>
              <a:rPr lang="en-US" sz="2800" dirty="0" err="1">
                <a:solidFill>
                  <a:srgbClr val="002060"/>
                </a:solidFill>
                <a:latin typeface="Times New Roman" panose="02020603050405020304" pitchFamily="18" charset="0"/>
                <a:cs typeface="Times New Roman" panose="02020603050405020304" pitchFamily="18" charset="0"/>
              </a:rPr>
              <a:t>Nha</a:t>
            </a:r>
            <a:r>
              <a:rPr lang="en-US" sz="2800" dirty="0">
                <a:solidFill>
                  <a:srgbClr val="002060"/>
                </a:solidFill>
                <a:latin typeface="Times New Roman" panose="02020603050405020304" pitchFamily="18" charset="0"/>
                <a:cs typeface="Times New Roman" panose="02020603050405020304" pitchFamily="18" charset="0"/>
              </a:rPr>
              <a:t> 5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Tổng số học sinh tính đến thời điểm tháng 11. 2022: </a:t>
            </a:r>
            <a:r>
              <a:rPr lang="en-US" sz="2800" dirty="0">
                <a:solidFill>
                  <a:srgbClr val="002060"/>
                </a:solidFill>
                <a:latin typeface="Times New Roman" panose="02020603050405020304" pitchFamily="18" charset="0"/>
                <a:cs typeface="Times New Roman" panose="02020603050405020304" pitchFamily="18" charset="0"/>
              </a:rPr>
              <a:t>434 </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Trong đó </a:t>
            </a:r>
            <a:r>
              <a:rPr lang="en-US" sz="2800" dirty="0" err="1">
                <a:solidFill>
                  <a:srgbClr val="002060"/>
                </a:solidFill>
                <a:latin typeface="Times New Roman" panose="02020603050405020304" pitchFamily="18" charset="0"/>
                <a:cs typeface="Times New Roman" panose="02020603050405020304" pitchFamily="18" charset="0"/>
              </a:rPr>
              <a:t>Khu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tâm</a:t>
            </a:r>
            <a:r>
              <a:rPr lang="en-US" sz="2800" dirty="0">
                <a:solidFill>
                  <a:srgbClr val="002060"/>
                </a:solidFill>
                <a:latin typeface="Times New Roman" panose="02020603050405020304" pitchFamily="18" charset="0"/>
                <a:cs typeface="Times New Roman" panose="02020603050405020304" pitchFamily="18" charset="0"/>
              </a:rPr>
              <a:t> 314 </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Do </a:t>
            </a:r>
            <a:r>
              <a:rPr lang="en-US" sz="2800" dirty="0" err="1">
                <a:solidFill>
                  <a:srgbClr val="002060"/>
                </a:solidFill>
                <a:latin typeface="Times New Roman" panose="02020603050405020304" pitchFamily="18" charset="0"/>
                <a:cs typeface="Times New Roman" panose="02020603050405020304" pitchFamily="18" charset="0"/>
              </a:rPr>
              <a:t>Nha</a:t>
            </a:r>
            <a:r>
              <a:rPr lang="en-US" sz="2800" dirty="0">
                <a:solidFill>
                  <a:srgbClr val="002060"/>
                </a:solidFill>
                <a:latin typeface="Times New Roman" panose="02020603050405020304" pitchFamily="18" charset="0"/>
                <a:cs typeface="Times New Roman" panose="02020603050405020304" pitchFamily="18" charset="0"/>
              </a:rPr>
              <a:t> 120 </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Đội ngũ CBGV-NV: </a:t>
            </a:r>
            <a:r>
              <a:rPr lang="en-US" sz="2800" dirty="0">
                <a:solidFill>
                  <a:srgbClr val="002060"/>
                </a:solidFill>
                <a:latin typeface="Times New Roman" panose="02020603050405020304" pitchFamily="18" charset="0"/>
                <a:cs typeface="Times New Roman" panose="02020603050405020304" pitchFamily="18" charset="0"/>
              </a:rPr>
              <a:t>48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Trong đó: </a:t>
            </a:r>
            <a:r>
              <a:rPr lang="en-US" sz="2800" dirty="0">
                <a:solidFill>
                  <a:srgbClr val="002060"/>
                </a:solidFill>
                <a:latin typeface="Times New Roman" panose="02020603050405020304" pitchFamily="18" charset="0"/>
                <a:cs typeface="Times New Roman" panose="02020603050405020304" pitchFamily="18" charset="0"/>
              </a:rPr>
              <a:t>CBQL: 03; </a:t>
            </a:r>
            <a:r>
              <a:rPr lang="vi-VN" sz="2800" dirty="0">
                <a:solidFill>
                  <a:srgbClr val="002060"/>
                </a:solidFill>
                <a:latin typeface="Times New Roman" panose="02020603050405020304" pitchFamily="18" charset="0"/>
                <a:cs typeface="Times New Roman" panose="02020603050405020304" pitchFamily="18" charset="0"/>
              </a:rPr>
              <a:t>Giáo viên: 3</a:t>
            </a:r>
            <a:r>
              <a:rPr lang="en-US" sz="2800" dirty="0">
                <a:solidFill>
                  <a:srgbClr val="002060"/>
                </a:solidFill>
                <a:latin typeface="Times New Roman" panose="02020603050405020304" pitchFamily="18" charset="0"/>
                <a:cs typeface="Times New Roman" panose="02020603050405020304" pitchFamily="18" charset="0"/>
              </a:rPr>
              <a:t>2</a:t>
            </a:r>
            <a:r>
              <a:rPr lang="vi-VN" sz="2800" dirty="0">
                <a:solidFill>
                  <a:srgbClr val="002060"/>
                </a:solidFill>
                <a:latin typeface="Times New Roman" panose="02020603050405020304" pitchFamily="18" charset="0"/>
                <a:cs typeface="Times New Roman" panose="02020603050405020304" pitchFamily="18" charset="0"/>
              </a:rPr>
              <a:t>, cô nuôi: </a:t>
            </a:r>
            <a:r>
              <a:rPr lang="en-US" sz="2800" dirty="0">
                <a:solidFill>
                  <a:srgbClr val="002060"/>
                </a:solidFill>
                <a:latin typeface="Times New Roman" panose="02020603050405020304" pitchFamily="18" charset="0"/>
                <a:cs typeface="Times New Roman" panose="02020603050405020304" pitchFamily="18" charset="0"/>
              </a:rPr>
              <a:t>07</a:t>
            </a:r>
            <a:r>
              <a:rPr lang="vi-VN" sz="2800" dirty="0">
                <a:solidFill>
                  <a:srgbClr val="002060"/>
                </a:solidFill>
                <a:latin typeface="Times New Roman" panose="02020603050405020304" pitchFamily="18" charset="0"/>
                <a:cs typeface="Times New Roman" panose="02020603050405020304" pitchFamily="18" charset="0"/>
              </a:rPr>
              <a:t>, nhân viên: 0</a:t>
            </a:r>
            <a:r>
              <a:rPr lang="en-US" sz="2800" dirty="0">
                <a:solidFill>
                  <a:srgbClr val="00206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xmlns="" val="42116952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strips(downLeft)">
                                      <p:cBhvr>
                                        <p:cTn id="12" dur="19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755591" y="320893"/>
            <a:ext cx="1086100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457200" algn="just" defTabSz="914377" eaLnBrk="0" fontAlgn="base" hangingPunct="0">
              <a:spcBef>
                <a:spcPct val="0"/>
              </a:spcBef>
              <a:spcAft>
                <a:spcPct val="0"/>
              </a:spcAft>
            </a:pP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6.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Tăng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cường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tổ</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chức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hoạt</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ngoài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trời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các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góc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chơi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lớp</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endParaRPr lang="zh-CN" altLang="en-US"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C218EC69-6CDF-4DE6-9C87-1CE650FB6EC5}"/>
              </a:ext>
            </a:extLst>
          </p:cNvPr>
          <p:cNvSpPr/>
          <p:nvPr/>
        </p:nvSpPr>
        <p:spPr>
          <a:xfrm>
            <a:off x="516264" y="1130050"/>
            <a:ext cx="11100329" cy="984885"/>
          </a:xfrm>
          <a:prstGeom prst="rect">
            <a:avLst/>
          </a:prstGeom>
          <a:noFill/>
        </p:spPr>
        <p:txBody>
          <a:bodyPr wrap="square" lIns="121920" tIns="60960" rIns="121920" bIns="60960">
            <a:spAutoFit/>
          </a:bodyPr>
          <a:lstStyle/>
          <a:p>
            <a:pPr indent="457200" algn="just">
              <a:tabLst>
                <a:tab pos="38099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AE180945-477F-A19A-8F0F-6D596ABBCB1A}"/>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9942"/>
          <a:stretch/>
        </p:blipFill>
        <p:spPr>
          <a:xfrm>
            <a:off x="592467" y="2155373"/>
            <a:ext cx="5209622" cy="4283763"/>
          </a:xfrm>
          <a:prstGeom prst="rect">
            <a:avLst/>
          </a:prstGeom>
        </p:spPr>
      </p:pic>
      <p:pic>
        <p:nvPicPr>
          <p:cNvPr id="8" name="Picture 7">
            <a:extLst>
              <a:ext uri="{FF2B5EF4-FFF2-40B4-BE49-F238E27FC236}">
                <a16:creationId xmlns:a16="http://schemas.microsoft.com/office/drawing/2014/main" xmlns="" id="{1B3F8C1A-469C-BAEB-338C-7F6B4935B78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41415" y="2155373"/>
            <a:ext cx="5209622" cy="4283763"/>
          </a:xfrm>
          <a:prstGeom prst="rect">
            <a:avLst/>
          </a:prstGeom>
        </p:spPr>
      </p:pic>
    </p:spTree>
    <p:extLst>
      <p:ext uri="{BB962C8B-B14F-4D97-AF65-F5344CB8AC3E}">
        <p14:creationId xmlns:p14="http://schemas.microsoft.com/office/powerpoint/2010/main" xmlns="" val="1395195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935775" y="310007"/>
            <a:ext cx="1068081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457200" algn="just" defTabSz="914377" eaLnBrk="0" fontAlgn="base" hangingPunct="0">
              <a:spcBef>
                <a:spcPct val="0"/>
              </a:spcBef>
              <a:spcAft>
                <a:spcPct val="0"/>
              </a:spcAft>
            </a:pP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6.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Tăng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cường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tổ</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chức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hoạt</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ngoài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trời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các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góc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chơi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lớp</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endParaRPr lang="zh-CN" altLang="en-US"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C218EC69-6CDF-4DE6-9C87-1CE650FB6EC5}"/>
              </a:ext>
            </a:extLst>
          </p:cNvPr>
          <p:cNvSpPr/>
          <p:nvPr/>
        </p:nvSpPr>
        <p:spPr>
          <a:xfrm>
            <a:off x="516264" y="1162708"/>
            <a:ext cx="11100329" cy="1120307"/>
          </a:xfrm>
          <a:prstGeom prst="rect">
            <a:avLst/>
          </a:prstGeom>
          <a:noFill/>
        </p:spPr>
        <p:txBody>
          <a:bodyPr wrap="square" lIns="121920" tIns="60960" rIns="121920" bIns="60960">
            <a:spAutoFit/>
          </a:bodyPr>
          <a:lstStyle/>
          <a:p>
            <a:pPr algn="just">
              <a:lnSpc>
                <a:spcPct val="120000"/>
              </a:lnSpc>
              <a:tabLst>
                <a:tab pos="38099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7CF7C28A-8026-2B05-1444-90E781400E9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6264" y="2380340"/>
            <a:ext cx="5439772" cy="4167654"/>
          </a:xfrm>
          <a:prstGeom prst="rect">
            <a:avLst/>
          </a:prstGeom>
        </p:spPr>
      </p:pic>
      <p:pic>
        <p:nvPicPr>
          <p:cNvPr id="7" name="Picture 6">
            <a:extLst>
              <a:ext uri="{FF2B5EF4-FFF2-40B4-BE49-F238E27FC236}">
                <a16:creationId xmlns:a16="http://schemas.microsoft.com/office/drawing/2014/main" xmlns="" id="{5424C334-4097-76C1-3AB8-B85FE633F10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96000" y="2380339"/>
            <a:ext cx="5323114" cy="4167654"/>
          </a:xfrm>
          <a:prstGeom prst="rect">
            <a:avLst/>
          </a:prstGeom>
        </p:spPr>
      </p:pic>
    </p:spTree>
    <p:extLst>
      <p:ext uri="{BB962C8B-B14F-4D97-AF65-F5344CB8AC3E}">
        <p14:creationId xmlns:p14="http://schemas.microsoft.com/office/powerpoint/2010/main" xmlns="" val="5166072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4"/>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878112" y="262108"/>
            <a:ext cx="1060871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457200" algn="just" defTabSz="914377" eaLnBrk="0" fontAlgn="base" hangingPunct="0">
              <a:spcBef>
                <a:spcPct val="0"/>
              </a:spcBef>
              <a:spcAft>
                <a:spcPct val="0"/>
              </a:spcAft>
            </a:pP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6.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Tăng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cường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tổ</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chức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hoạt</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ngoài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trời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các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góc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chơi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lớp</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a:t>
            </a:r>
            <a:endParaRPr lang="zh-CN" altLang="en-US"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C218EC69-6CDF-4DE6-9C87-1CE650FB6EC5}"/>
              </a:ext>
            </a:extLst>
          </p:cNvPr>
          <p:cNvSpPr/>
          <p:nvPr/>
        </p:nvSpPr>
        <p:spPr>
          <a:xfrm>
            <a:off x="864512" y="1049261"/>
            <a:ext cx="10635916" cy="1967077"/>
          </a:xfrm>
          <a:prstGeom prst="rect">
            <a:avLst/>
          </a:prstGeom>
          <a:noFill/>
        </p:spPr>
        <p:txBody>
          <a:bodyPr wrap="square" lIns="121920" tIns="60960" rIns="121920" bIns="60960">
            <a:spAutoFit/>
          </a:bodyPr>
          <a:lstStyle/>
          <a:p>
            <a:pPr indent="457200" algn="just" defTabSz="1219170">
              <a:tabLst>
                <a:tab pos="380990" algn="l"/>
              </a:tabLst>
              <a:defRPr/>
            </a:pP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Vận động ngoài trời: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éo mo cau, ném vòng, lăn bánh xe, chong chóng quay, múa dải lụa, vắt sữa bò, ném bóng, câu ếch, đạp xe, nhẩy dây, cầu vồng, bật nhẩy cao....</a:t>
            </a:r>
            <a:endParaRPr lang="vi-VN" sz="28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indent="457200" algn="just">
              <a:lnSpc>
                <a:spcPct val="120000"/>
              </a:lnSpc>
              <a:tabLst>
                <a:tab pos="380990" algn="l"/>
              </a:tabLst>
            </a:pPr>
            <a:endParaRPr lang="vi-VN" sz="32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Stile 12">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0396718" y="6377253"/>
            <a:ext cx="363915" cy="363915"/>
          </a:xfrm>
          <a:prstGeom prst="rect">
            <a:avLst/>
          </a:prstGeom>
        </p:spPr>
      </p:pic>
      <p:pic>
        <p:nvPicPr>
          <p:cNvPr id="7" name="Picture 6" descr="A picture containing tree, outdoor, person, child&#10;&#10;Description automatically generated">
            <a:extLst>
              <a:ext uri="{FF2B5EF4-FFF2-40B4-BE49-F238E27FC236}">
                <a16:creationId xmlns:a16="http://schemas.microsoft.com/office/drawing/2014/main" xmlns="" id="{5C69DBE5-3362-891C-D133-21A081B6BBF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09913" y="2524783"/>
            <a:ext cx="5241702" cy="4019008"/>
          </a:xfrm>
          <a:prstGeom prst="rect">
            <a:avLst/>
          </a:prstGeom>
        </p:spPr>
      </p:pic>
      <p:pic>
        <p:nvPicPr>
          <p:cNvPr id="9" name="Picture 8">
            <a:extLst>
              <a:ext uri="{FF2B5EF4-FFF2-40B4-BE49-F238E27FC236}">
                <a16:creationId xmlns:a16="http://schemas.microsoft.com/office/drawing/2014/main" xmlns="" id="{B9465958-3588-4BC2-8D71-234B62F9C46B}"/>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27714" t="14959" r="2125" b="19225"/>
          <a:stretch/>
        </p:blipFill>
        <p:spPr>
          <a:xfrm>
            <a:off x="5987143" y="2524783"/>
            <a:ext cx="5377757" cy="4019008"/>
          </a:xfrm>
          <a:prstGeom prst="rect">
            <a:avLst/>
          </a:prstGeom>
        </p:spPr>
      </p:pic>
    </p:spTree>
    <p:extLst>
      <p:ext uri="{BB962C8B-B14F-4D97-AF65-F5344CB8AC3E}">
        <p14:creationId xmlns:p14="http://schemas.microsoft.com/office/powerpoint/2010/main" xmlns="" val="14617591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plus(in)">
                                      <p:cBhvr>
                                        <p:cTn id="14" dur="2000"/>
                                        <p:tgtEl>
                                          <p:spTgt spid="7"/>
                                        </p:tgtEl>
                                      </p:cBhvr>
                                    </p:animEffect>
                                  </p:childTnLst>
                                </p:cTn>
                              </p:par>
                              <p:par>
                                <p:cTn id="15" presetID="1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plus(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endCondLst>
                    <p:cond evt="onStopAudio" delay="0">
                      <p:tgtEl>
                        <p:sldTgt/>
                      </p:tgtEl>
                    </p:cond>
                  </p:endCondLst>
                </p:cTn>
                <p:tgtEl>
                  <p:spTgt spid="6"/>
                </p:tgtEl>
              </p:cMediaNode>
            </p:vide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4"/>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762073" y="306199"/>
            <a:ext cx="1060871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457200" algn="just" defTabSz="914377" eaLnBrk="0" fontAlgn="base" hangingPunct="0">
              <a:spcBef>
                <a:spcPct val="0"/>
              </a:spcBef>
              <a:spcAft>
                <a:spcPct val="0"/>
              </a:spcAft>
            </a:pP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6.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Tăng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cường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tổ</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chức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hoạt</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ngoài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trời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các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góc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chơi</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vận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động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trong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lớp</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a:t>
            </a:r>
            <a:endParaRPr lang="zh-CN" altLang="en-US"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151" name="Rectangle 150">
            <a:extLst>
              <a:ext uri="{FF2B5EF4-FFF2-40B4-BE49-F238E27FC236}">
                <a16:creationId xmlns:a16="http://schemas.microsoft.com/office/drawing/2014/main" xmlns="" id="{C218EC69-6CDF-4DE6-9C87-1CE650FB6EC5}"/>
              </a:ext>
            </a:extLst>
          </p:cNvPr>
          <p:cNvSpPr/>
          <p:nvPr/>
        </p:nvSpPr>
        <p:spPr>
          <a:xfrm>
            <a:off x="250371" y="1180117"/>
            <a:ext cx="11565230" cy="861774"/>
          </a:xfrm>
          <a:prstGeom prst="rect">
            <a:avLst/>
          </a:prstGeom>
          <a:noFill/>
        </p:spPr>
        <p:txBody>
          <a:bodyPr wrap="square" lIns="121920" tIns="60960" rIns="121920" bIns="60960">
            <a:spAutoFit/>
          </a:bodyPr>
          <a:lstStyle/>
          <a:p>
            <a:pPr indent="274320" algn="just">
              <a:tabLst>
                <a:tab pos="38099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8515" y="2093693"/>
            <a:ext cx="5439772" cy="3281426"/>
          </a:xfrm>
          <a:prstGeom prst="rect">
            <a:avLst/>
          </a:prstGeom>
        </p:spPr>
      </p:pic>
      <p:pic>
        <p:nvPicPr>
          <p:cNvPr id="35840" name="Picture 3583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103061" y="2089566"/>
            <a:ext cx="5521210" cy="3281426"/>
          </a:xfrm>
          <a:prstGeom prst="rect">
            <a:avLst/>
          </a:prstGeom>
        </p:spPr>
      </p:pic>
      <p:pic>
        <p:nvPicPr>
          <p:cNvPr id="6" name="Stile 12">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10396718" y="6377253"/>
            <a:ext cx="363915" cy="363915"/>
          </a:xfrm>
          <a:prstGeom prst="rect">
            <a:avLst/>
          </a:prstGeom>
        </p:spPr>
      </p:pic>
      <p:sp>
        <p:nvSpPr>
          <p:cNvPr id="7" name="Rectangle 6">
            <a:extLst>
              <a:ext uri="{FF2B5EF4-FFF2-40B4-BE49-F238E27FC236}">
                <a16:creationId xmlns:a16="http://schemas.microsoft.com/office/drawing/2014/main" xmlns="" id="{C19BAFCB-E981-83E3-1E49-31F25B44386E}"/>
              </a:ext>
            </a:extLst>
          </p:cNvPr>
          <p:cNvSpPr/>
          <p:nvPr/>
        </p:nvSpPr>
        <p:spPr>
          <a:xfrm>
            <a:off x="250371" y="5328104"/>
            <a:ext cx="10932274" cy="1231106"/>
          </a:xfrm>
          <a:prstGeom prst="rect">
            <a:avLst/>
          </a:prstGeom>
          <a:noFill/>
        </p:spPr>
        <p:txBody>
          <a:bodyPr wrap="square" lIns="121920" tIns="60960" rIns="121920" bIns="60960">
            <a:spAutoFit/>
          </a:bodyPr>
          <a:lstStyle/>
          <a:p>
            <a:pPr indent="274320" algn="just">
              <a:tabLst>
                <a:tab pos="38099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2022 - 2023.</a:t>
            </a:r>
            <a:endParaRPr lang="vi-VN"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964160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Effect transition="in" filter="fade">
                                      <p:cBhvr>
                                        <p:cTn id="9" dur="500"/>
                                        <p:tgtEl>
                                          <p:spTgt spid="15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par>
                                <p:cTn id="15" presetID="20" presetClass="entr" presetSubtype="0" fill="hold" nodeType="withEffect">
                                  <p:stCondLst>
                                    <p:cond delay="0"/>
                                  </p:stCondLst>
                                  <p:childTnLst>
                                    <p:set>
                                      <p:cBhvr>
                                        <p:cTn id="16" dur="1" fill="hold">
                                          <p:stCondLst>
                                            <p:cond delay="0"/>
                                          </p:stCondLst>
                                        </p:cTn>
                                        <p:tgtEl>
                                          <p:spTgt spid="35840"/>
                                        </p:tgtEl>
                                        <p:attrNameLst>
                                          <p:attrName>style.visibility</p:attrName>
                                        </p:attrNameLst>
                                      </p:cBhvr>
                                      <p:to>
                                        <p:strVal val="visible"/>
                                      </p:to>
                                    </p:set>
                                    <p:animEffect transition="in" filter="wedge">
                                      <p:cBhvr>
                                        <p:cTn id="17" dur="2000"/>
                                        <p:tgtEl>
                                          <p:spTgt spid="3584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endCondLst>
                    <p:cond evt="onStopAudio" delay="0">
                      <p:tgtEl>
                        <p:sldTgt/>
                      </p:tgtEl>
                    </p:cond>
                  </p:endCondLst>
                </p:cTn>
                <p:tgtEl>
                  <p:spTgt spid="6"/>
                </p:tgtEl>
              </p:cMediaNode>
            </p:video>
          </p:childTnLst>
        </p:cTn>
      </p:par>
    </p:tnLst>
    <p:bldLst>
      <p:bldP spid="151"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pic>
        <p:nvPicPr>
          <p:cNvPr id="4" name="Picture 3" descr="Graphical user interface, text, application&#10;&#10;Description automatically generated">
            <a:extLst>
              <a:ext uri="{FF2B5EF4-FFF2-40B4-BE49-F238E27FC236}">
                <a16:creationId xmlns:a16="http://schemas.microsoft.com/office/drawing/2014/main" xmlns="" id="{10B9B657-A2FA-4899-B77F-B4DB6A2891B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4431" b="5781"/>
          <a:stretch/>
        </p:blipFill>
        <p:spPr>
          <a:xfrm>
            <a:off x="1759609" y="2517165"/>
            <a:ext cx="3484489" cy="3904868"/>
          </a:xfrm>
          <a:prstGeom prst="rect">
            <a:avLst/>
          </a:prstGeom>
        </p:spPr>
      </p:pic>
      <p:pic>
        <p:nvPicPr>
          <p:cNvPr id="35840" name="Picture 35839" descr="Graphical user interface, text, application, email&#10;&#10;Description automatically generated">
            <a:extLst>
              <a:ext uri="{FF2B5EF4-FFF2-40B4-BE49-F238E27FC236}">
                <a16:creationId xmlns:a16="http://schemas.microsoft.com/office/drawing/2014/main" xmlns="" id="{3DBCBF2A-5695-4001-A392-310A30AEE046}"/>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4082" b="3845"/>
          <a:stretch/>
        </p:blipFill>
        <p:spPr>
          <a:xfrm>
            <a:off x="6683197" y="2461106"/>
            <a:ext cx="3384908" cy="4016986"/>
          </a:xfrm>
          <a:prstGeom prst="rect">
            <a:avLst/>
          </a:prstGeom>
        </p:spPr>
      </p:pic>
      <p:sp>
        <p:nvSpPr>
          <p:cNvPr id="151" name="Rectangle 150">
            <a:extLst>
              <a:ext uri="{FF2B5EF4-FFF2-40B4-BE49-F238E27FC236}">
                <a16:creationId xmlns:a16="http://schemas.microsoft.com/office/drawing/2014/main" xmlns="" id="{1711F563-A5FB-44A2-B0A6-F45C7FF8A1FC}"/>
              </a:ext>
            </a:extLst>
          </p:cNvPr>
          <p:cNvSpPr/>
          <p:nvPr/>
        </p:nvSpPr>
        <p:spPr>
          <a:xfrm>
            <a:off x="625657" y="887745"/>
            <a:ext cx="10881548" cy="1629420"/>
          </a:xfrm>
          <a:prstGeom prst="rect">
            <a:avLst/>
          </a:prstGeom>
          <a:noFill/>
        </p:spPr>
        <p:txBody>
          <a:bodyPr wrap="square" lIns="121920" tIns="60960" rIns="121920" bIns="60960">
            <a:spAutoFit/>
          </a:bodyPr>
          <a:lstStyle/>
          <a:p>
            <a:pPr algn="just">
              <a:lnSpc>
                <a:spcPct val="120000"/>
              </a:lnSpc>
              <a:tabLst>
                <a:tab pos="380990" algn="l"/>
              </a:tabLst>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ea typeface="Times New Roman" panose="02020603050405020304" pitchFamily="18" charset="0"/>
                <a:cs typeface="Times New Roman" panose="02020603050405020304" pitchFamily="18" charset="0"/>
              </a:rPr>
              <a:t>Thực hiện khảo sát phụ huynh về nhu cầu món ăn cho trẻ tại gia đình và phiếu khảo sát về khả năng vận động thể lực của trẻ bằng hình thức phiếu hỏi trực tuyến.</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2" name="文本框 546"/>
          <p:cNvSpPr txBox="1">
            <a:spLocks noChangeArrowheads="1"/>
          </p:cNvSpPr>
          <p:nvPr/>
        </p:nvSpPr>
        <p:spPr bwMode="auto">
          <a:xfrm>
            <a:off x="1581006" y="383812"/>
            <a:ext cx="814051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377" eaLnBrk="0" fontAlgn="base" hangingPunct="0">
              <a:spcBef>
                <a:spcPct val="0"/>
              </a:spcBef>
              <a:spcAft>
                <a:spcPct val="0"/>
              </a:spcAft>
            </a:pP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7.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Đẩy</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mạnh</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công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tác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truyền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thông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tuyên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truyền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endParaRPr lang="zh-CN" altLang="en-US"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xmlns="" val="42074033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35840"/>
                                        </p:tgtEl>
                                        <p:attrNameLst>
                                          <p:attrName>style.visibility</p:attrName>
                                        </p:attrNameLst>
                                      </p:cBhvr>
                                      <p:to>
                                        <p:strVal val="visible"/>
                                      </p:to>
                                    </p:set>
                                    <p:anim calcmode="lin" valueType="num">
                                      <p:cBhvr>
                                        <p:cTn id="19" dur="500" fill="hold"/>
                                        <p:tgtEl>
                                          <p:spTgt spid="35840"/>
                                        </p:tgtEl>
                                        <p:attrNameLst>
                                          <p:attrName>ppt_w</p:attrName>
                                        </p:attrNameLst>
                                      </p:cBhvr>
                                      <p:tavLst>
                                        <p:tav tm="0">
                                          <p:val>
                                            <p:fltVal val="0"/>
                                          </p:val>
                                        </p:tav>
                                        <p:tav tm="100000">
                                          <p:val>
                                            <p:strVal val="#ppt_w"/>
                                          </p:val>
                                        </p:tav>
                                      </p:tavLst>
                                    </p:anim>
                                    <p:anim calcmode="lin" valueType="num">
                                      <p:cBhvr>
                                        <p:cTn id="20" dur="500" fill="hold"/>
                                        <p:tgtEl>
                                          <p:spTgt spid="35840"/>
                                        </p:tgtEl>
                                        <p:attrNameLst>
                                          <p:attrName>ppt_h</p:attrName>
                                        </p:attrNameLst>
                                      </p:cBhvr>
                                      <p:tavLst>
                                        <p:tav tm="0">
                                          <p:val>
                                            <p:fltVal val="0"/>
                                          </p:val>
                                        </p:tav>
                                        <p:tav tm="100000">
                                          <p:val>
                                            <p:strVal val="#ppt_h"/>
                                          </p:val>
                                        </p:tav>
                                      </p:tavLst>
                                    </p:anim>
                                    <p:anim calcmode="lin" valueType="num">
                                      <p:cBhvr>
                                        <p:cTn id="21" dur="500" fill="hold"/>
                                        <p:tgtEl>
                                          <p:spTgt spid="35840"/>
                                        </p:tgtEl>
                                        <p:attrNameLst>
                                          <p:attrName>style.rotation</p:attrName>
                                        </p:attrNameLst>
                                      </p:cBhvr>
                                      <p:tavLst>
                                        <p:tav tm="0">
                                          <p:val>
                                            <p:fltVal val="360"/>
                                          </p:val>
                                        </p:tav>
                                        <p:tav tm="100000">
                                          <p:val>
                                            <p:fltVal val="0"/>
                                          </p:val>
                                        </p:tav>
                                      </p:tavLst>
                                    </p:anim>
                                    <p:animEffect transition="in" filter="fade">
                                      <p:cBhvr>
                                        <p:cTn id="22" dur="500"/>
                                        <p:tgtEl>
                                          <p:spTgt spid="35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1477643" y="318617"/>
            <a:ext cx="884815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377" eaLnBrk="0" fontAlgn="base" hangingPunct="0">
              <a:spcBef>
                <a:spcPct val="0"/>
              </a:spcBef>
              <a:spcAft>
                <a:spcPct val="0"/>
              </a:spcAft>
            </a:pP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7.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Đẩy</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mạnh</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công</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tác</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truyền</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thông</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tuyên</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truyền</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endParaRPr lang="zh-CN" altLang="en-US"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35842" name="Picture 35841" descr="A picture containing table, person, indoor, dining table&#10;&#10;Description automatically generated">
            <a:extLst>
              <a:ext uri="{FF2B5EF4-FFF2-40B4-BE49-F238E27FC236}">
                <a16:creationId xmlns:a16="http://schemas.microsoft.com/office/drawing/2014/main" xmlns="" id="{57271B1C-2054-473D-94A2-CFDFD01FC71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3772" y="3114255"/>
            <a:ext cx="5392288" cy="3425128"/>
          </a:xfrm>
          <a:prstGeom prst="rect">
            <a:avLst/>
          </a:prstGeom>
        </p:spPr>
      </p:pic>
      <p:sp>
        <p:nvSpPr>
          <p:cNvPr id="151" name="Rectangle 150">
            <a:extLst>
              <a:ext uri="{FF2B5EF4-FFF2-40B4-BE49-F238E27FC236}">
                <a16:creationId xmlns:a16="http://schemas.microsoft.com/office/drawing/2014/main" xmlns="" id="{1711F563-A5FB-44A2-B0A6-F45C7FF8A1FC}"/>
              </a:ext>
            </a:extLst>
          </p:cNvPr>
          <p:cNvSpPr/>
          <p:nvPr/>
        </p:nvSpPr>
        <p:spPr>
          <a:xfrm>
            <a:off x="625657" y="883082"/>
            <a:ext cx="10881548" cy="2277547"/>
          </a:xfrm>
          <a:prstGeom prst="rect">
            <a:avLst/>
          </a:prstGeom>
          <a:noFill/>
        </p:spPr>
        <p:txBody>
          <a:bodyPr wrap="square" lIns="121920" tIns="60960" rIns="121920" bIns="60960">
            <a:spAutoFit/>
          </a:bodyPr>
          <a:lstStyle/>
          <a:p>
            <a:pPr algn="just">
              <a:tabLst>
                <a:tab pos="380990" algn="l"/>
              </a:tabLs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Tuyên truyền qua họp phụ huynh, bảng tuyên truyền nhà trường và trang Website của nhà trường, zalo của lớp về các nội dung như:</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a:p>
            <a:pPr algn="just">
              <a:tabLst>
                <a:tab pos="380990" algn="l"/>
              </a:tabLs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Tổ chức các hoạt động trải nghiệm phong phú như: Hội thi “Bé tập làm nội trợ”, khám phá chủ đề về dinh dưỡng, các món ăn, các loại bánh, hoa quả dầm, công việc của cô cấp dưỡng.</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06A4E941-668A-CC62-9889-084363B0CAF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96001" y="3114255"/>
            <a:ext cx="5513090" cy="3425128"/>
          </a:xfrm>
          <a:prstGeom prst="rect">
            <a:avLst/>
          </a:prstGeom>
        </p:spPr>
      </p:pic>
    </p:spTree>
    <p:extLst>
      <p:ext uri="{BB962C8B-B14F-4D97-AF65-F5344CB8AC3E}">
        <p14:creationId xmlns:p14="http://schemas.microsoft.com/office/powerpoint/2010/main" xmlns="" val="20332389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p:cTn id="13" dur="1000" fill="hold"/>
                                        <p:tgtEl>
                                          <p:spTgt spid="35842"/>
                                        </p:tgtEl>
                                        <p:attrNameLst>
                                          <p:attrName>ppt_w</p:attrName>
                                        </p:attrNameLst>
                                      </p:cBhvr>
                                      <p:tavLst>
                                        <p:tav tm="0">
                                          <p:val>
                                            <p:strVal val="#ppt_w+.3"/>
                                          </p:val>
                                        </p:tav>
                                        <p:tav tm="100000">
                                          <p:val>
                                            <p:strVal val="#ppt_w"/>
                                          </p:val>
                                        </p:tav>
                                      </p:tavLst>
                                    </p:anim>
                                    <p:anim calcmode="lin" valueType="num">
                                      <p:cBhvr>
                                        <p:cTn id="14" dur="1000" fill="hold"/>
                                        <p:tgtEl>
                                          <p:spTgt spid="35842"/>
                                        </p:tgtEl>
                                        <p:attrNameLst>
                                          <p:attrName>ppt_h</p:attrName>
                                        </p:attrNameLst>
                                      </p:cBhvr>
                                      <p:tavLst>
                                        <p:tav tm="0">
                                          <p:val>
                                            <p:strVal val="#ppt_h"/>
                                          </p:val>
                                        </p:tav>
                                        <p:tav tm="100000">
                                          <p:val>
                                            <p:strVal val="#ppt_h"/>
                                          </p:val>
                                        </p:tav>
                                      </p:tavLst>
                                    </p:anim>
                                    <p:animEffect transition="in" filter="fade">
                                      <p:cBhvr>
                                        <p:cTn id="15" dur="1000"/>
                                        <p:tgtEl>
                                          <p:spTgt spid="35842"/>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1477643" y="318617"/>
            <a:ext cx="884815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377" eaLnBrk="0" fontAlgn="base" hangingPunct="0">
              <a:spcBef>
                <a:spcPct val="0"/>
              </a:spcBef>
              <a:spcAft>
                <a:spcPct val="0"/>
              </a:spcAft>
            </a:pP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7.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Đẩy</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mạnh</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công</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tác</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truyền</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thông</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tuyên</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truyền</a:t>
            </a: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endParaRPr lang="zh-CN" altLang="en-US"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8" name="Rectangle 7">
            <a:extLst>
              <a:ext uri="{FF2B5EF4-FFF2-40B4-BE49-F238E27FC236}">
                <a16:creationId xmlns:a16="http://schemas.microsoft.com/office/drawing/2014/main" xmlns="" id="{1711F563-A5FB-44A2-B0A6-F45C7FF8A1FC}"/>
              </a:ext>
            </a:extLst>
          </p:cNvPr>
          <p:cNvSpPr/>
          <p:nvPr/>
        </p:nvSpPr>
        <p:spPr>
          <a:xfrm>
            <a:off x="381976" y="755920"/>
            <a:ext cx="10881548" cy="2708434"/>
          </a:xfrm>
          <a:prstGeom prst="rect">
            <a:avLst/>
          </a:prstGeom>
          <a:noFill/>
        </p:spPr>
        <p:txBody>
          <a:bodyPr wrap="square" lIns="121920" tIns="60960" rIns="121920" bIns="60960">
            <a:spAutoFit/>
          </a:bodyPr>
          <a:lstStyle/>
          <a:p>
            <a:pPr indent="457200" algn="just">
              <a:tabLst>
                <a:tab pos="380990" algn="l"/>
              </a:tabLst>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Mô hình bữa ăn dinh dưỡng và phổ biến kiến thức dinh dưỡng hợp lý, giáo dục thể chất và phòng, chống các bệnh không lây nhiễm.</a:t>
            </a:r>
            <a:endParaRPr lang="vi-VN" sz="28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a:p>
            <a:pPr indent="457200" algn="just">
              <a:tabLst>
                <a:tab pos="380990" algn="l"/>
              </a:tabLst>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Hoạt động lồng ghép nội dung giáo dục dinh dưỡng, vào các hoạt động giáo dục có liên quan và hoạt động tham quan, trải nghiệm.</a:t>
            </a:r>
            <a:endParaRPr lang="vi-VN" sz="28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a:p>
            <a:pPr indent="457200" algn="just">
              <a:tabLst>
                <a:tab pos="380990" algn="l"/>
              </a:tabLst>
            </a:pPr>
            <a:r>
              <a:rPr lang="pt-B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Tổ chức khám sức khỏe và đánh giá tình trạng dinh dưỡng, thể lực định kỳ cho trẻ mầm non.</a:t>
            </a:r>
            <a:endParaRPr lang="vi-VN" sz="2800"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2B1F2C9E-366F-F1E7-554A-FDA7FC9CCA9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9343" y="3429000"/>
            <a:ext cx="5392288" cy="3110383"/>
          </a:xfrm>
          <a:prstGeom prst="rect">
            <a:avLst/>
          </a:prstGeom>
        </p:spPr>
      </p:pic>
      <p:pic>
        <p:nvPicPr>
          <p:cNvPr id="7" name="Picture 6">
            <a:extLst>
              <a:ext uri="{FF2B5EF4-FFF2-40B4-BE49-F238E27FC236}">
                <a16:creationId xmlns:a16="http://schemas.microsoft.com/office/drawing/2014/main" xmlns="" id="{DEABA7A0-0BA1-0068-F172-D6FC249D877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66431" y="3446677"/>
            <a:ext cx="5439886" cy="3110384"/>
          </a:xfrm>
          <a:prstGeom prst="rect">
            <a:avLst/>
          </a:prstGeom>
        </p:spPr>
      </p:pic>
    </p:spTree>
    <p:extLst>
      <p:ext uri="{BB962C8B-B14F-4D97-AF65-F5344CB8AC3E}">
        <p14:creationId xmlns:p14="http://schemas.microsoft.com/office/powerpoint/2010/main" xmlns="" val="38359608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32482" y="476482"/>
            <a:ext cx="1269539" cy="93179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1913" y="4548189"/>
            <a:ext cx="1537837" cy="112871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55413" y="6179346"/>
            <a:ext cx="882475" cy="64770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99035" y="1097758"/>
            <a:ext cx="1193929" cy="87629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21923" y="6273400"/>
            <a:ext cx="882475" cy="64770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94378" y="4324349"/>
            <a:ext cx="882475" cy="64770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26015" y="5112546"/>
            <a:ext cx="882475" cy="64770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51527" y="2327674"/>
            <a:ext cx="882475" cy="64770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1913" y="2541988"/>
            <a:ext cx="882475" cy="64770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71025" y="389337"/>
            <a:ext cx="882475" cy="64770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63160" y="488389"/>
            <a:ext cx="882475" cy="647703"/>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29237" y="4224337"/>
            <a:ext cx="1467414" cy="647703"/>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562942" y="389336"/>
            <a:ext cx="1467416" cy="647704"/>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136977" y="2541988"/>
            <a:ext cx="1534835" cy="677462"/>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94212" y="5636431"/>
            <a:ext cx="1537837" cy="112871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544222" y="7361642"/>
            <a:ext cx="882475" cy="647703"/>
          </a:xfrm>
          <a:prstGeom prst="rect">
            <a:avLst/>
          </a:prstGeom>
        </p:spPr>
      </p:pic>
    </p:spTree>
    <p:extLst>
      <p:ext uri="{BB962C8B-B14F-4D97-AF65-F5344CB8AC3E}">
        <p14:creationId xmlns:p14="http://schemas.microsoft.com/office/powerpoint/2010/main" xmlns="" val="952153203"/>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8"/>
          <p:cNvPicPr>
            <a:picLocks noChangeAspect="1" noChangeArrowheads="1"/>
          </p:cNvPicPr>
          <p:nvPr/>
        </p:nvPicPr>
        <p:blipFill>
          <a:blip r:embed="rId2"/>
          <a:srcRect/>
          <a:stretch>
            <a:fillRect/>
          </a:stretch>
        </p:blipFill>
        <p:spPr>
          <a:xfrm>
            <a:off x="-436727" y="-259307"/>
            <a:ext cx="13006316" cy="7315200"/>
          </a:xfrm>
          <a:prstGeom prst="rect">
            <a:avLst/>
          </a:prstGeom>
          <a:noFill/>
          <a:ln/>
        </p:spPr>
      </p:pic>
      <p:sp>
        <p:nvSpPr>
          <p:cNvPr id="4" name="Subtitle 2"/>
          <p:cNvSpPr txBox="1">
            <a:spLocks/>
          </p:cNvSpPr>
          <p:nvPr/>
        </p:nvSpPr>
        <p:spPr>
          <a:xfrm>
            <a:off x="552734" y="1574957"/>
            <a:ext cx="11027391" cy="8902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tích</a:t>
            </a:r>
            <a:r>
              <a:rPr lang="en-US" sz="2800" dirty="0">
                <a:solidFill>
                  <a:srgbClr val="002060"/>
                </a:solidFill>
                <a:latin typeface="Times New Roman" panose="02020603050405020304" pitchFamily="18" charset="0"/>
                <a:cs typeface="Times New Roman" panose="02020603050405020304" pitchFamily="18" charset="0"/>
              </a:rPr>
              <a:t>: 80m2. </a:t>
            </a:r>
            <a:r>
              <a:rPr lang="en-US" sz="2800" dirty="0" err="1">
                <a:solidFill>
                  <a:srgbClr val="002060"/>
                </a:solidFill>
                <a:latin typeface="Times New Roman" panose="02020603050405020304" pitchFamily="18" charset="0"/>
                <a:cs typeface="Times New Roman" panose="02020603050405020304" pitchFamily="18" charset="0"/>
              </a:rPr>
              <a:t>Đạt</a:t>
            </a:r>
            <a:r>
              <a:rPr lang="en-US" sz="2800" dirty="0">
                <a:solidFill>
                  <a:srgbClr val="002060"/>
                </a:solidFill>
                <a:latin typeface="Times New Roman" panose="02020603050405020304" pitchFamily="18" charset="0"/>
                <a:cs typeface="Times New Roman" panose="02020603050405020304" pitchFamily="18" charset="0"/>
              </a:rPr>
              <a:t> 0,18m2/</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 So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chuẩn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thiếu</a:t>
            </a:r>
            <a:r>
              <a:rPr lang="en-US" sz="2800" dirty="0">
                <a:solidFill>
                  <a:srgbClr val="002060"/>
                </a:solidFill>
                <a:latin typeface="Times New Roman" panose="02020603050405020304" pitchFamily="18" charset="0"/>
                <a:cs typeface="Times New Roman" panose="02020603050405020304" pitchFamily="18" charset="0"/>
              </a:rPr>
              <a:t> 0,17m2/ </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thiếu</a:t>
            </a:r>
            <a:r>
              <a:rPr lang="en-US" sz="2800" dirty="0">
                <a:solidFill>
                  <a:srgbClr val="002060"/>
                </a:solidFill>
                <a:latin typeface="Times New Roman" panose="02020603050405020304" pitchFamily="18" charset="0"/>
                <a:cs typeface="Times New Roman" panose="02020603050405020304" pitchFamily="18" charset="0"/>
              </a:rPr>
              <a:t> 72 m2.</a:t>
            </a:r>
          </a:p>
          <a:p>
            <a:pPr indent="457200" algn="l"/>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782247" y="540005"/>
            <a:ext cx="2937058" cy="5995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l">
              <a:lnSpc>
                <a:spcPct val="150000"/>
              </a:lnSpc>
              <a:spcBef>
                <a:spcPts val="0"/>
              </a:spcBef>
            </a:pPr>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Thực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trạng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482374" y="3542755"/>
            <a:ext cx="11027391" cy="6989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22.000đ/</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err="1">
                <a:solidFill>
                  <a:srgbClr val="002060"/>
                </a:solidFill>
                <a:latin typeface="Times New Roman" panose="02020603050405020304" pitchFamily="18" charset="0"/>
                <a:cs typeface="Times New Roman" panose="02020603050405020304" pitchFamily="18" charset="0"/>
              </a:rPr>
              <a:t>ngày</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8" name="Subtitle 2"/>
          <p:cNvSpPr txBox="1">
            <a:spLocks/>
          </p:cNvSpPr>
          <p:nvPr/>
        </p:nvSpPr>
        <p:spPr>
          <a:xfrm>
            <a:off x="552735" y="2555769"/>
            <a:ext cx="11027391" cy="8963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mua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sắm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đồ</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sóc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gặp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khăn</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9" name="Subtitle 2"/>
          <p:cNvSpPr txBox="1">
            <a:spLocks/>
          </p:cNvSpPr>
          <p:nvPr/>
        </p:nvSpPr>
        <p:spPr>
          <a:xfrm>
            <a:off x="482374" y="4332280"/>
            <a:ext cx="11027391" cy="7094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fontAlgn="base"/>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thiếu</a:t>
            </a:r>
            <a:r>
              <a:rPr lang="en-US" sz="2800" dirty="0">
                <a:solidFill>
                  <a:srgbClr val="002060"/>
                </a:solidFill>
                <a:latin typeface="Times New Roman" panose="02020603050405020304" pitchFamily="18" charset="0"/>
                <a:cs typeface="Times New Roman" panose="02020603050405020304" pitchFamily="18" charset="0"/>
              </a:rPr>
              <a:t> 02 </a:t>
            </a:r>
            <a:r>
              <a:rPr lang="en-US" sz="2800" dirty="0" err="1">
                <a:solidFill>
                  <a:srgbClr val="002060"/>
                </a:solidFill>
                <a:latin typeface="Times New Roman" panose="02020603050405020304" pitchFamily="18" charset="0"/>
                <a:cs typeface="Times New Roman" panose="02020603050405020304" pitchFamily="18" charset="0"/>
              </a:rPr>
              <a:t>cô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nuôi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02 </a:t>
            </a: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a:t>
            </a:r>
          </a:p>
          <a:p>
            <a:pPr indent="457200" algn="l"/>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851476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8"/>
          <p:cNvPicPr>
            <a:picLocks noChangeAspect="1" noChangeArrowheads="1"/>
          </p:cNvPicPr>
          <p:nvPr/>
        </p:nvPicPr>
        <p:blipFill>
          <a:blip r:embed="rId2"/>
          <a:srcRect/>
          <a:stretch>
            <a:fillRect/>
          </a:stretch>
        </p:blipFill>
        <p:spPr>
          <a:xfrm>
            <a:off x="-436727" y="-259307"/>
            <a:ext cx="13006316" cy="7315200"/>
          </a:xfrm>
          <a:prstGeom prst="rect">
            <a:avLst/>
          </a:prstGeom>
          <a:noFill/>
          <a:ln/>
        </p:spPr>
      </p:pic>
      <p:sp>
        <p:nvSpPr>
          <p:cNvPr id="5" name="Subtitle 2"/>
          <p:cNvSpPr txBox="1">
            <a:spLocks/>
          </p:cNvSpPr>
          <p:nvPr/>
        </p:nvSpPr>
        <p:spPr>
          <a:xfrm>
            <a:off x="782247" y="540005"/>
            <a:ext cx="2937058" cy="5995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l">
              <a:lnSpc>
                <a:spcPct val="150000"/>
              </a:lnSpc>
              <a:spcBef>
                <a:spcPts val="0"/>
              </a:spcBef>
            </a:pPr>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Thực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trạng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722630" y="1494513"/>
            <a:ext cx="11027391" cy="46291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vấn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xay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nhỏ</a:t>
            </a:r>
            <a:r>
              <a:rPr lang="en-US" sz="2800" dirty="0">
                <a:solidFill>
                  <a:srgbClr val="002060"/>
                </a:solidFill>
                <a:latin typeface="Times New Roman" panose="02020603050405020304" pitchFamily="18" charset="0"/>
                <a:cs typeface="Times New Roman" panose="02020603050405020304" pitchFamily="18" charset="0"/>
              </a:rPr>
              <a:t>. </a:t>
            </a:r>
          </a:p>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bổ</a:t>
            </a:r>
            <a:r>
              <a:rPr lang="en-US" sz="2800" dirty="0">
                <a:solidFill>
                  <a:srgbClr val="002060"/>
                </a:solidFill>
                <a:latin typeface="Times New Roman" panose="02020603050405020304" pitchFamily="18" charset="0"/>
                <a:cs typeface="Times New Roman" panose="02020603050405020304" pitchFamily="18" charset="0"/>
              </a:rPr>
              <a:t> sung </a:t>
            </a:r>
            <a:r>
              <a:rPr lang="en-US" sz="2800" dirty="0" err="1">
                <a:solidFill>
                  <a:srgbClr val="002060"/>
                </a:solidFill>
                <a:latin typeface="Times New Roman" panose="02020603050405020304" pitchFamily="18" charset="0"/>
                <a:cs typeface="Times New Roman" panose="02020603050405020304" pitchFamily="18" charset="0"/>
              </a:rPr>
              <a:t>phối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canh</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ruốc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vừng</a:t>
            </a:r>
            <a:r>
              <a:rPr lang="en-US" sz="2800" dirty="0">
                <a:solidFill>
                  <a:srgbClr val="002060"/>
                </a:solidFill>
                <a:latin typeface="Times New Roman" panose="02020603050405020304" pitchFamily="18" charset="0"/>
                <a:cs typeface="Times New Roman" panose="02020603050405020304" pitchFamily="18" charset="0"/>
              </a:rPr>
              <a:t> hay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lươn</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giờ</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trẻ</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8612297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1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855269" y="430089"/>
            <a:ext cx="10574731" cy="1914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0" fontAlgn="base" hangingPunct="0">
              <a:lnSpc>
                <a:spcPct val="120000"/>
              </a:lnSpc>
            </a:pPr>
            <a:r>
              <a:rPr lang="en-US" sz="2400" b="1" dirty="0">
                <a:solidFill>
                  <a:srgbClr val="FF0000"/>
                </a:solidFill>
                <a:latin typeface="Times New Roman" panose="02020603050405020304" pitchFamily="18" charset="0"/>
                <a:ea typeface="Times New Roman" panose="02020603050405020304" pitchFamily="18" charset="0"/>
              </a:rPr>
              <a:t>B. GIẢI PHÁP THỰC HIỆN XÂY DỰNG </a:t>
            </a:r>
            <a:r>
              <a:rPr lang="en-US" sz="24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“BỮA ĂN HỢP LÝ, ĐẢM BẢO DINH DƯỠNG KẾT HỢP VỚI TĂNG CƯỜNG THỂ LỰC CHO TRẺ TRONG </a:t>
            </a:r>
            <a:r>
              <a:rPr lang="vi-VN" sz="24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TRƯỜNG </a:t>
            </a:r>
            <a:r>
              <a:rPr lang="en-US" sz="24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MẦM NON"</a:t>
            </a:r>
            <a:endParaRPr lang="vi-VN" sz="2400" dirty="0">
              <a:solidFill>
                <a:srgbClr val="FF0000"/>
              </a:solidFill>
              <a:latin typeface="Times New Roman" panose="02020603050405020304" pitchFamily="18" charset="0"/>
              <a:ea typeface="Times New Roman" panose="02020603050405020304" pitchFamily="18" charset="0"/>
            </a:endParaRPr>
          </a:p>
          <a:p>
            <a:pPr algn="just" defTabSz="914377" eaLnBrk="0" fontAlgn="base" hangingPunct="0">
              <a:spcBef>
                <a:spcPct val="0"/>
              </a:spcBef>
              <a:spcAft>
                <a:spcPct val="0"/>
              </a:spcAft>
            </a:pPr>
            <a:endParaRPr lang="zh-CN" altLang="en-US"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2" name="Rectangle 1">
            <a:extLst>
              <a:ext uri="{FF2B5EF4-FFF2-40B4-BE49-F238E27FC236}">
                <a16:creationId xmlns:a16="http://schemas.microsoft.com/office/drawing/2014/main" xmlns="" id="{C218EC69-6CDF-4DE6-9C87-1CE650FB6EC5}"/>
              </a:ext>
            </a:extLst>
          </p:cNvPr>
          <p:cNvSpPr/>
          <p:nvPr/>
        </p:nvSpPr>
        <p:spPr>
          <a:xfrm>
            <a:off x="483658" y="1835784"/>
            <a:ext cx="11165545" cy="971035"/>
          </a:xfrm>
          <a:prstGeom prst="rect">
            <a:avLst/>
          </a:prstGeom>
          <a:noFill/>
        </p:spPr>
        <p:txBody>
          <a:bodyPr wrap="square" lIns="121920" tIns="60960" rIns="121920" bIns="60960">
            <a:spAutoFit/>
          </a:bodyPr>
          <a:lstStyle/>
          <a:p>
            <a:pPr indent="457200" algn="just">
              <a:lnSpc>
                <a:spcPct val="120000"/>
              </a:lnSpc>
              <a:tabLst>
                <a:tab pos="3974154" algn="ctr"/>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ngũ</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bữa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trẻ</a:t>
            </a:r>
            <a:endParaRPr lang="vi-VN"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1" name="Rectangle 150">
            <a:extLst>
              <a:ext uri="{FF2B5EF4-FFF2-40B4-BE49-F238E27FC236}">
                <a16:creationId xmlns:a16="http://schemas.microsoft.com/office/drawing/2014/main" xmlns="" id="{C218EC69-6CDF-4DE6-9C87-1CE650FB6EC5}"/>
              </a:ext>
            </a:extLst>
          </p:cNvPr>
          <p:cNvSpPr/>
          <p:nvPr/>
        </p:nvSpPr>
        <p:spPr>
          <a:xfrm>
            <a:off x="466594" y="2626183"/>
            <a:ext cx="11165545" cy="2339102"/>
          </a:xfrm>
          <a:prstGeom prst="rect">
            <a:avLst/>
          </a:prstGeom>
          <a:noFill/>
        </p:spPr>
        <p:txBody>
          <a:bodyPr wrap="square" lIns="121920" tIns="60960" rIns="121920" bIns="60960">
            <a:spAutoFit/>
          </a:bodyPr>
          <a:lstStyle/>
          <a:p>
            <a:pPr indent="457200" algn="just">
              <a:lnSpc>
                <a:spcPct val="120000"/>
              </a:lnSpc>
              <a:tabLst>
                <a:tab pos="3974154" algn="ctr"/>
              </a:tabLst>
            </a:pPr>
            <a:r>
              <a:rPr lang="pt-BR" sz="2400" dirty="0">
                <a:latin typeface="Times New Roman" panose="02020603050405020304" pitchFamily="18" charset="0"/>
                <a:ea typeface="Times New Roman" panose="02020603050405020304" pitchFamily="18" charset="0"/>
                <a:cs typeface="Times New Roman" panose="02020603050405020304" pitchFamily="18" charset="0"/>
              </a:rPr>
              <a:t>- Nhà trường đã tổ chức bồi dưỡng kiến thức, kĩ năng về mô hình bữa ăn cho 100% cán bộ giáo viên nhân viên trong trường đặc biệt là đội ngũ cô nuôi, kế toán.</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indent="457200" algn="just">
              <a:lnSpc>
                <a:spcPct val="120000"/>
              </a:lnSpc>
              <a:tabLst>
                <a:tab pos="3974154" algn="ctr"/>
              </a:tabLst>
            </a:pPr>
            <a:r>
              <a:rPr lang="pt-BR" sz="2400" dirty="0">
                <a:latin typeface="Times New Roman" panose="02020603050405020304" pitchFamily="18" charset="0"/>
                <a:ea typeface="Times New Roman" panose="02020603050405020304" pitchFamily="18" charset="0"/>
                <a:cs typeface="Times New Roman" panose="02020603050405020304" pitchFamily="18" charset="0"/>
              </a:rPr>
              <a:t>- Cán bộ giáo viên, nhân viên, phụ huynh và trẻ trong trường được truyền thông về lợi ích của dinh dưỡng hợp lý và hoạt động thể lực để nâng cao sức khỏe và phòng chống các bệnh không lây nhiễm.</a:t>
            </a:r>
            <a:endParaRPr lang="vi-VN"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58575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barn(inVertical)">
                                      <p:cBhvr>
                                        <p:cTn id="12" dur="5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grpId="1" nodeType="clickEffect">
                                  <p:stCondLst>
                                    <p:cond delay="0"/>
                                  </p:stCondLst>
                                  <p:childTnLst>
                                    <p:anim calcmode="lin" valueType="num">
                                      <p:cBhvr>
                                        <p:cTn id="16" dur="500"/>
                                        <p:tgtEl>
                                          <p:spTgt spid="151"/>
                                        </p:tgtEl>
                                        <p:attrNameLst>
                                          <p:attrName>ppt_w</p:attrName>
                                        </p:attrNameLst>
                                      </p:cBhvr>
                                      <p:tavLst>
                                        <p:tav tm="0">
                                          <p:val>
                                            <p:strVal val="ppt_w"/>
                                          </p:val>
                                        </p:tav>
                                        <p:tav tm="100000">
                                          <p:val>
                                            <p:fltVal val="0"/>
                                          </p:val>
                                        </p:tav>
                                      </p:tavLst>
                                    </p:anim>
                                    <p:anim calcmode="lin" valueType="num">
                                      <p:cBhvr>
                                        <p:cTn id="17" dur="500"/>
                                        <p:tgtEl>
                                          <p:spTgt spid="151"/>
                                        </p:tgtEl>
                                        <p:attrNameLst>
                                          <p:attrName>ppt_h</p:attrName>
                                        </p:attrNameLst>
                                      </p:cBhvr>
                                      <p:tavLst>
                                        <p:tav tm="0">
                                          <p:val>
                                            <p:strVal val="ppt_h"/>
                                          </p:val>
                                        </p:tav>
                                        <p:tav tm="100000">
                                          <p:val>
                                            <p:fltVal val="0"/>
                                          </p:val>
                                        </p:tav>
                                      </p:tavLst>
                                    </p:anim>
                                    <p:set>
                                      <p:cBhvr>
                                        <p:cTn id="18"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1" grpId="0"/>
      <p:bldP spid="15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2" name="Rectangle 1">
            <a:extLst>
              <a:ext uri="{FF2B5EF4-FFF2-40B4-BE49-F238E27FC236}">
                <a16:creationId xmlns:a16="http://schemas.microsoft.com/office/drawing/2014/main" xmlns="" id="{C218EC69-6CDF-4DE6-9C87-1CE650FB6EC5}"/>
              </a:ext>
            </a:extLst>
          </p:cNvPr>
          <p:cNvSpPr/>
          <p:nvPr/>
        </p:nvSpPr>
        <p:spPr>
          <a:xfrm>
            <a:off x="475602" y="470135"/>
            <a:ext cx="11165545" cy="971035"/>
          </a:xfrm>
          <a:prstGeom prst="rect">
            <a:avLst/>
          </a:prstGeom>
          <a:noFill/>
        </p:spPr>
        <p:txBody>
          <a:bodyPr wrap="square" lIns="121920" tIns="60960" rIns="121920" bIns="60960">
            <a:spAutoFit/>
          </a:bodyPr>
          <a:lstStyle/>
          <a:p>
            <a:pPr indent="457200" algn="just">
              <a:lnSpc>
                <a:spcPct val="120000"/>
              </a:lnSpc>
              <a:tabLst>
                <a:tab pos="3974154" algn="ctr"/>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ngũ</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bữa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trẻ</a:t>
            </a:r>
            <a:endParaRPr lang="vi-VN" sz="24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5840" name="Picture 35839" descr="A picture containing indoor, curtain, bed, striped&#10;&#10;Description automatically generated">
            <a:extLst>
              <a:ext uri="{FF2B5EF4-FFF2-40B4-BE49-F238E27FC236}">
                <a16:creationId xmlns:a16="http://schemas.microsoft.com/office/drawing/2014/main" xmlns="" id="{C88D2FF7-4840-4732-8ACC-29705AB3B33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5963" y="2952278"/>
            <a:ext cx="4952040" cy="3622742"/>
          </a:xfrm>
          <a:prstGeom prst="rect">
            <a:avLst/>
          </a:prstGeom>
        </p:spPr>
      </p:pic>
      <p:sp>
        <p:nvSpPr>
          <p:cNvPr id="152" name="Rectangle 151">
            <a:extLst>
              <a:ext uri="{FF2B5EF4-FFF2-40B4-BE49-F238E27FC236}">
                <a16:creationId xmlns:a16="http://schemas.microsoft.com/office/drawing/2014/main" xmlns="" id="{C218EC69-6CDF-4DE6-9C87-1CE650FB6EC5}"/>
              </a:ext>
            </a:extLst>
          </p:cNvPr>
          <p:cNvSpPr/>
          <p:nvPr/>
        </p:nvSpPr>
        <p:spPr>
          <a:xfrm>
            <a:off x="483658" y="1489607"/>
            <a:ext cx="11165545" cy="1414233"/>
          </a:xfrm>
          <a:prstGeom prst="rect">
            <a:avLst/>
          </a:prstGeom>
          <a:noFill/>
        </p:spPr>
        <p:txBody>
          <a:bodyPr wrap="square" lIns="121920" tIns="60960" rIns="121920" bIns="60960">
            <a:spAutoFit/>
          </a:bodyPr>
          <a:lstStyle/>
          <a:p>
            <a:pPr indent="457200" algn="just">
              <a:lnSpc>
                <a:spcPct val="120000"/>
              </a:lnSpc>
              <a:tabLst>
                <a:tab pos="380990" algn="l"/>
              </a:tabLst>
            </a:pPr>
            <a:r>
              <a:rPr lang="pt-BR" sz="2400" dirty="0">
                <a:latin typeface="Times New Roman" panose="02020603050405020304" pitchFamily="18" charset="0"/>
                <a:ea typeface="Times New Roman" panose="02020603050405020304" pitchFamily="18" charset="0"/>
                <a:cs typeface="Times New Roman" panose="02020603050405020304" pitchFamily="18" charset="0"/>
              </a:rPr>
              <a:t>- Cán bộ giáo viên, nhân viên được tham gia tập huấn,bồi dưỡng kiến thức vệ sinh an toàn thực phẩm, dinh dưỡng hợp lý, nguyên tắc xây dựng khẩu phần ăn, và tăng cường hoạt động thể lực phòng, chống các bệnh không lây nhiễm.</a:t>
            </a:r>
            <a:endParaRPr lang="vi-VN" sz="24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BC78614-AF36-13F5-C9C3-0828858BD0D8}"/>
              </a:ext>
            </a:extLst>
          </p:cNvPr>
          <p:cNvPicPr>
            <a:picLocks noChangeAspect="1"/>
          </p:cNvPicPr>
          <p:nvPr/>
        </p:nvPicPr>
        <p:blipFill rotWithShape="1">
          <a:blip r:embed="rId5">
            <a:extLst>
              <a:ext uri="{28A0092B-C50C-407E-A947-70E740481C1C}">
                <a14:useLocalDpi xmlns:a14="http://schemas.microsoft.com/office/drawing/2010/main" xmlns="" val="0"/>
              </a:ext>
            </a:extLst>
          </a:blip>
          <a:srcRect b="12262"/>
          <a:stretch/>
        </p:blipFill>
        <p:spPr>
          <a:xfrm>
            <a:off x="5882884" y="2969772"/>
            <a:ext cx="4952040" cy="3605248"/>
          </a:xfrm>
          <a:prstGeom prst="rect">
            <a:avLst/>
          </a:prstGeom>
        </p:spPr>
      </p:pic>
    </p:spTree>
    <p:extLst>
      <p:ext uri="{BB962C8B-B14F-4D97-AF65-F5344CB8AC3E}">
        <p14:creationId xmlns:p14="http://schemas.microsoft.com/office/powerpoint/2010/main" xmlns="" val="26783522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700" fill="hold"/>
                                        <p:tgtEl>
                                          <p:spTgt spid="152"/>
                                        </p:tgtEl>
                                        <p:attrNameLst>
                                          <p:attrName>ppt_w</p:attrName>
                                        </p:attrNameLst>
                                      </p:cBhvr>
                                      <p:tavLst>
                                        <p:tav tm="0">
                                          <p:val>
                                            <p:fltVal val="0"/>
                                          </p:val>
                                        </p:tav>
                                        <p:tav tm="100000">
                                          <p:val>
                                            <p:strVal val="#ppt_w"/>
                                          </p:val>
                                        </p:tav>
                                      </p:tavLst>
                                    </p:anim>
                                    <p:anim calcmode="lin" valueType="num">
                                      <p:cBhvr>
                                        <p:cTn id="8" dur="700" fill="hold"/>
                                        <p:tgtEl>
                                          <p:spTgt spid="1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35840"/>
                                        </p:tgtEl>
                                        <p:attrNameLst>
                                          <p:attrName>style.visibility</p:attrName>
                                        </p:attrNameLst>
                                      </p:cBhvr>
                                      <p:to>
                                        <p:strVal val="visible"/>
                                      </p:to>
                                    </p:set>
                                    <p:animEffect transition="in" filter="wedge">
                                      <p:cBhvr>
                                        <p:cTn id="13" dur="2000"/>
                                        <p:tgtEl>
                                          <p:spTgt spid="35840"/>
                                        </p:tgtEl>
                                      </p:cBhvr>
                                    </p:animEffect>
                                  </p:childTnLst>
                                </p:cTn>
                              </p:par>
                              <p:par>
                                <p:cTn id="14" presetID="2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B8"/>
          <p:cNvPicPr>
            <a:picLocks noChangeAspect="1" noChangeArrowheads="1"/>
          </p:cNvPicPr>
          <p:nvPr/>
        </p:nvPicPr>
        <p:blipFill>
          <a:blip r:embed="rId3"/>
          <a:srcRect/>
          <a:stretch>
            <a:fillRect/>
          </a:stretch>
        </p:blipFill>
        <p:spPr>
          <a:xfrm>
            <a:off x="-436727" y="-259307"/>
            <a:ext cx="13006316" cy="7315200"/>
          </a:xfrm>
          <a:prstGeom prst="rect">
            <a:avLst/>
          </a:prstGeom>
          <a:noFill/>
          <a:ln/>
        </p:spPr>
      </p:pic>
      <p:sp>
        <p:nvSpPr>
          <p:cNvPr id="35844" name="文本框 546"/>
          <p:cNvSpPr txBox="1">
            <a:spLocks noChangeArrowheads="1"/>
          </p:cNvSpPr>
          <p:nvPr/>
        </p:nvSpPr>
        <p:spPr bwMode="auto">
          <a:xfrm>
            <a:off x="1466191" y="339109"/>
            <a:ext cx="1165066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377" eaLnBrk="0" fontAlgn="base" hangingPunct="0">
              <a:spcBef>
                <a:spcPct val="0"/>
              </a:spcBef>
              <a:spcAft>
                <a:spcPct val="0"/>
              </a:spcAft>
            </a:pPr>
            <a:r>
              <a:rPr lang="en-US" altLang="zh-CN" sz="3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2</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Bổ</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sung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trang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thiết</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bị</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phục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vụ</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công</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tác</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ăn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bán</a:t>
            </a:r>
            <a:r>
              <a:rPr lang="en-US" altLang="zh-CN"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rPr>
              <a:t>trú</a:t>
            </a:r>
            <a:endParaRPr lang="zh-CN" altLang="en-US" sz="28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3" name="Rectangle 2">
            <a:extLst>
              <a:ext uri="{FF2B5EF4-FFF2-40B4-BE49-F238E27FC236}">
                <a16:creationId xmlns:a16="http://schemas.microsoft.com/office/drawing/2014/main" xmlns="" id="{871786FF-2CD0-4A88-A26B-C59D3B264029}"/>
              </a:ext>
            </a:extLst>
          </p:cNvPr>
          <p:cNvSpPr/>
          <p:nvPr/>
        </p:nvSpPr>
        <p:spPr>
          <a:xfrm>
            <a:off x="380750" y="923884"/>
            <a:ext cx="11301503" cy="1803571"/>
          </a:xfrm>
          <a:prstGeom prst="rect">
            <a:avLst/>
          </a:prstGeom>
          <a:noFill/>
        </p:spPr>
        <p:txBody>
          <a:bodyPr wrap="square" lIns="121920" tIns="60960" rIns="121920" bIns="60960">
            <a:spAutoFit/>
          </a:bodyPr>
          <a:lstStyle/>
          <a:p>
            <a:pPr indent="457200" algn="just">
              <a:lnSpc>
                <a:spcPct val="130000"/>
              </a:lnSpc>
              <a:tabLst>
                <a:tab pos="600272" algn="l"/>
              </a:tabLst>
            </a:pPr>
            <a:r>
              <a:rPr lang="nl-NL" sz="2800" spc="-53" dirty="0">
                <a:latin typeface="Times New Roman" panose="02020603050405020304" pitchFamily="18" charset="0"/>
                <a:ea typeface="Calibri" panose="020F0502020204030204" pitchFamily="34" charset="0"/>
                <a:cs typeface="Times New Roman" panose="02020603050405020304" pitchFamily="18" charset="0"/>
              </a:rPr>
              <a:t>- Đầu tư mua 15 bàn ăn, 130 khay ăn, 01 máy lọc nước công nghiệp,  01  tủ sấy bát, 4 tủ đồ dùng đựng chăn chiếu và một số trang thiết bị khác như</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nồi chia thức ăn, đĩa chia rau, hoa quả, khay chia cơm bằng Inox. </a:t>
            </a:r>
            <a:endParaRPr lang="vi-VN"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5843" name="Picture 35842" descr="A couple of women cooking in a kitchen&#10;&#10;Description automatically generated with low confidence">
            <a:extLst>
              <a:ext uri="{FF2B5EF4-FFF2-40B4-BE49-F238E27FC236}">
                <a16:creationId xmlns:a16="http://schemas.microsoft.com/office/drawing/2014/main" xmlns="" id="{F2A9D82F-AD84-4802-BA67-12D42E2E65D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5790" t="6356" r="44479"/>
          <a:stretch/>
        </p:blipFill>
        <p:spPr>
          <a:xfrm>
            <a:off x="509747" y="2727456"/>
            <a:ext cx="5170617" cy="3791436"/>
          </a:xfrm>
          <a:prstGeom prst="rect">
            <a:avLst/>
          </a:prstGeom>
        </p:spPr>
      </p:pic>
      <p:pic>
        <p:nvPicPr>
          <p:cNvPr id="5" name="Picture 4">
            <a:extLst>
              <a:ext uri="{FF2B5EF4-FFF2-40B4-BE49-F238E27FC236}">
                <a16:creationId xmlns:a16="http://schemas.microsoft.com/office/drawing/2014/main" xmlns="" id="{C87A03AB-0FDF-92CC-C4AD-A42AC4378A2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39129" y="2727456"/>
            <a:ext cx="5170617" cy="3791436"/>
          </a:xfrm>
          <a:prstGeom prst="rect">
            <a:avLst/>
          </a:prstGeom>
        </p:spPr>
      </p:pic>
    </p:spTree>
    <p:extLst>
      <p:ext uri="{BB962C8B-B14F-4D97-AF65-F5344CB8AC3E}">
        <p14:creationId xmlns:p14="http://schemas.microsoft.com/office/powerpoint/2010/main" xmlns="" val="37113731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5843"/>
                                        </p:tgtEl>
                                        <p:attrNameLst>
                                          <p:attrName>style.visibility</p:attrName>
                                        </p:attrNameLst>
                                      </p:cBhvr>
                                      <p:to>
                                        <p:strVal val="visible"/>
                                      </p:to>
                                    </p:set>
                                    <p:anim calcmode="lin" valueType="num">
                                      <p:cBhvr>
                                        <p:cTn id="14" dur="500" fill="hold"/>
                                        <p:tgtEl>
                                          <p:spTgt spid="35843"/>
                                        </p:tgtEl>
                                        <p:attrNameLst>
                                          <p:attrName>ppt_w</p:attrName>
                                        </p:attrNameLst>
                                      </p:cBhvr>
                                      <p:tavLst>
                                        <p:tav tm="0">
                                          <p:val>
                                            <p:fltVal val="0"/>
                                          </p:val>
                                        </p:tav>
                                        <p:tav tm="100000">
                                          <p:val>
                                            <p:strVal val="#ppt_w"/>
                                          </p:val>
                                        </p:tav>
                                      </p:tavLst>
                                    </p:anim>
                                    <p:anim calcmode="lin" valueType="num">
                                      <p:cBhvr>
                                        <p:cTn id="15" dur="500" fill="hold"/>
                                        <p:tgtEl>
                                          <p:spTgt spid="35843"/>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8"/>
          <p:cNvPicPr>
            <a:picLocks noChangeAspect="1" noChangeArrowheads="1"/>
          </p:cNvPicPr>
          <p:nvPr/>
        </p:nvPicPr>
        <p:blipFill>
          <a:blip r:embed="rId2"/>
          <a:srcRect/>
          <a:stretch>
            <a:fillRect/>
          </a:stretch>
        </p:blipFill>
        <p:spPr>
          <a:xfrm>
            <a:off x="-436727" y="-259307"/>
            <a:ext cx="13006316" cy="7315200"/>
          </a:xfrm>
          <a:prstGeom prst="rect">
            <a:avLst/>
          </a:prstGeom>
          <a:noFill/>
          <a:ln/>
        </p:spPr>
      </p:pic>
      <p:sp>
        <p:nvSpPr>
          <p:cNvPr id="4" name="Subtitle 2"/>
          <p:cNvSpPr txBox="1">
            <a:spLocks/>
          </p:cNvSpPr>
          <p:nvPr/>
        </p:nvSpPr>
        <p:spPr>
          <a:xfrm>
            <a:off x="530979" y="1344126"/>
            <a:ext cx="11178862" cy="37266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lnSpc>
                <a:spcPct val="150000"/>
              </a:lnSpc>
            </a:pPr>
            <a:r>
              <a:rPr lang="en-US"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mùa</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lnSpc>
                <a:spcPct val="15000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bổ</a:t>
            </a:r>
            <a:r>
              <a:rPr lang="en-US" sz="2800" dirty="0">
                <a:solidFill>
                  <a:srgbClr val="002060"/>
                </a:solidFill>
                <a:latin typeface="Times New Roman" panose="02020603050405020304" pitchFamily="18" charset="0"/>
                <a:cs typeface="Times New Roman" panose="02020603050405020304" pitchFamily="18" charset="0"/>
              </a:rPr>
              <a:t> sung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thực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ngon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miệng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dưỡng</a:t>
            </a:r>
            <a:r>
              <a:rPr lang="en-US" sz="2800" dirty="0">
                <a:solidFill>
                  <a:srgbClr val="002060"/>
                </a:solidFill>
                <a:latin typeface="Times New Roman" panose="02020603050405020304" pitchFamily="18" charset="0"/>
                <a:cs typeface="Times New Roman" panose="02020603050405020304" pitchFamily="18" charset="0"/>
              </a:rPr>
              <a:t>:</a:t>
            </a:r>
          </a:p>
          <a:p>
            <a:pPr indent="457200" algn="just">
              <a:lnSpc>
                <a:spcPct val="150000"/>
              </a:lnSpc>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song,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ốc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bươu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miến</a:t>
            </a:r>
            <a:r>
              <a:rPr lang="en-US" sz="2800" dirty="0">
                <a:solidFill>
                  <a:srgbClr val="002060"/>
                </a:solidFill>
                <a:latin typeface="Times New Roman" panose="02020603050405020304" pitchFamily="18" charset="0"/>
                <a:cs typeface="Times New Roman" panose="02020603050405020304" pitchFamily="18" charset="0"/>
              </a:rPr>
              <a:t>.</a:t>
            </a:r>
          </a:p>
          <a:p>
            <a:pPr lvl="0" indent="457200" algn="just">
              <a:lnSpc>
                <a:spcPct val="150000"/>
              </a:lnSpc>
              <a:spcBef>
                <a:spcPts val="0"/>
              </a:spcBef>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ngan</a:t>
            </a:r>
            <a:r>
              <a:rPr lang="en-US" sz="2800" dirty="0">
                <a:solidFill>
                  <a:srgbClr val="002060"/>
                </a:solidFill>
                <a:latin typeface="Times New Roman" panose="02020603050405020304" pitchFamily="18" charset="0"/>
                <a:cs typeface="Times New Roman" panose="02020603050405020304" pitchFamily="18" charset="0"/>
              </a:rPr>
              <a:t> om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dừa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song </a:t>
            </a:r>
            <a:r>
              <a:rPr lang="en-US" sz="2800" dirty="0" err="1">
                <a:solidFill>
                  <a:srgbClr val="002060"/>
                </a:solidFill>
                <a:latin typeface="Times New Roman" panose="02020603050405020304" pitchFamily="18" charset="0"/>
                <a:cs typeface="Times New Roman" panose="02020603050405020304" pitchFamily="18" charset="0"/>
              </a:rPr>
              <a:t>hạt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sen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rền</a:t>
            </a:r>
            <a:r>
              <a:rPr lang="en-US" sz="2800" dirty="0">
                <a:solidFill>
                  <a:srgbClr val="002060"/>
                </a:solidFill>
                <a:latin typeface="Times New Roman" panose="02020603050405020304" pitchFamily="18" charset="0"/>
                <a:cs typeface="Times New Roman" panose="02020603050405020304" pitchFamily="18" charset="0"/>
              </a:rPr>
              <a:t>; …</a:t>
            </a:r>
          </a:p>
          <a:p>
            <a:pPr indent="457200" algn="just"/>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530979" y="429544"/>
            <a:ext cx="6548216" cy="605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lnSpc>
                <a:spcPct val="150000"/>
              </a:lnSpc>
              <a:spcBef>
                <a:spcPts val="0"/>
              </a:spcBef>
            </a:pPr>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tiến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xây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dựng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thực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trẻ</a:t>
            </a:r>
            <a:r>
              <a:rPr lang="en-US" sz="2800" b="1" dirty="0">
                <a:solidFill>
                  <a:srgbClr val="C00000"/>
                </a:solidFill>
                <a:latin typeface="Times New Roman" panose="02020603050405020304" pitchFamily="18" charset="0"/>
                <a:cs typeface="Times New Roman" panose="02020603050405020304" pitchFamily="18" charset="0"/>
              </a:rPr>
              <a:t>.</a:t>
            </a:r>
          </a:p>
          <a:p>
            <a:pPr marL="342900" indent="-342900">
              <a:buFontTx/>
              <a:buChar char="-"/>
            </a:pP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021986"/>
      </p:ext>
    </p:extLst>
  </p:cSld>
  <p:clrMapOvr>
    <a:masterClrMapping/>
  </p:clrMapOvr>
  <mc:AlternateContent xmlns:mc="http://schemas.openxmlformats.org/markup-compatibility/2006">
    <mc:Choice xmlns:p14="http://schemas.microsoft.com/office/powerpoint/2010/main" xmlns="" Requires="p14">
      <p:transition spd="med" p14:dur="700" advTm="1000">
        <p:fade/>
      </p:transition>
    </mc:Choice>
    <mc:Fallback>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8"/>
          <p:cNvPicPr>
            <a:picLocks noChangeAspect="1" noChangeArrowheads="1"/>
          </p:cNvPicPr>
          <p:nvPr/>
        </p:nvPicPr>
        <p:blipFill>
          <a:blip r:embed="rId2"/>
          <a:srcRect/>
          <a:stretch>
            <a:fillRect/>
          </a:stretch>
        </p:blipFill>
        <p:spPr>
          <a:xfrm>
            <a:off x="-436727" y="-259307"/>
            <a:ext cx="13006316" cy="7315200"/>
          </a:xfrm>
          <a:prstGeom prst="rect">
            <a:avLst/>
          </a:prstGeom>
          <a:noFill/>
          <a:ln/>
        </p:spPr>
      </p:pic>
      <p:sp>
        <p:nvSpPr>
          <p:cNvPr id="5" name="Subtitle 2"/>
          <p:cNvSpPr txBox="1">
            <a:spLocks/>
          </p:cNvSpPr>
          <p:nvPr/>
        </p:nvSpPr>
        <p:spPr>
          <a:xfrm>
            <a:off x="804969" y="232124"/>
            <a:ext cx="6548216" cy="605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lnSpc>
                <a:spcPct val="150000"/>
              </a:lnSpc>
              <a:spcBef>
                <a:spcPts val="0"/>
              </a:spcBef>
            </a:pPr>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tiến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xây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dựng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thực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trẻ</a:t>
            </a:r>
            <a:r>
              <a:rPr lang="en-US" sz="2800" b="1" dirty="0">
                <a:solidFill>
                  <a:srgbClr val="C00000"/>
                </a:solidFill>
                <a:latin typeface="Times New Roman" panose="02020603050405020304" pitchFamily="18" charset="0"/>
                <a:cs typeface="Times New Roman" panose="02020603050405020304" pitchFamily="18" charset="0"/>
              </a:rPr>
              <a:t>.</a:t>
            </a:r>
          </a:p>
          <a:p>
            <a:pPr marL="342900" indent="-342900">
              <a:buFontTx/>
              <a:buChar char="-"/>
            </a:pP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151" y="1934517"/>
            <a:ext cx="5654642" cy="45843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2143" y="1934517"/>
            <a:ext cx="5654642" cy="4572838"/>
          </a:xfrm>
          <a:prstGeom prst="rect">
            <a:avLst/>
          </a:prstGeom>
        </p:spPr>
      </p:pic>
      <p:sp>
        <p:nvSpPr>
          <p:cNvPr id="4" name="Subtitle 2">
            <a:extLst>
              <a:ext uri="{FF2B5EF4-FFF2-40B4-BE49-F238E27FC236}">
                <a16:creationId xmlns:a16="http://schemas.microsoft.com/office/drawing/2014/main" xmlns="" id="{68C83F94-BBC9-3CC1-391A-44ABDC280857}"/>
              </a:ext>
            </a:extLst>
          </p:cNvPr>
          <p:cNvSpPr txBox="1">
            <a:spLocks/>
          </p:cNvSpPr>
          <p:nvPr/>
        </p:nvSpPr>
        <p:spPr>
          <a:xfrm>
            <a:off x="563575" y="943111"/>
            <a:ext cx="11178862" cy="885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ngan</a:t>
            </a:r>
            <a:r>
              <a:rPr lang="en-US" sz="2800" dirty="0">
                <a:solidFill>
                  <a:srgbClr val="002060"/>
                </a:solidFill>
                <a:latin typeface="Times New Roman" panose="02020603050405020304" pitchFamily="18" charset="0"/>
                <a:cs typeface="Times New Roman" panose="02020603050405020304" pitchFamily="18" charset="0"/>
              </a:rPr>
              <a:t> om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dừa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ruốc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tôm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nấm</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86209" y="1946037"/>
            <a:ext cx="5162488" cy="4572837"/>
          </a:xfrm>
          <a:prstGeom prst="rect">
            <a:avLst/>
          </a:prstGeom>
        </p:spPr>
      </p:pic>
      <p:pic>
        <p:nvPicPr>
          <p:cNvPr id="14" name="Picture 13">
            <a:extLst>
              <a:ext uri="{FF2B5EF4-FFF2-40B4-BE49-F238E27FC236}">
                <a16:creationId xmlns:a16="http://schemas.microsoft.com/office/drawing/2014/main" xmlns="" id="{08EC4489-2335-5C84-730B-3FB0630CCF7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86209" y="1946037"/>
            <a:ext cx="5080505" cy="4572838"/>
          </a:xfrm>
          <a:prstGeom prst="rect">
            <a:avLst/>
          </a:prstGeom>
        </p:spPr>
      </p:pic>
    </p:spTree>
    <p:extLst>
      <p:ext uri="{BB962C8B-B14F-4D97-AF65-F5344CB8AC3E}">
        <p14:creationId xmlns:p14="http://schemas.microsoft.com/office/powerpoint/2010/main" xmlns="" val="24475229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3"/>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8"/>
                                        </p:tgtEl>
                                        <p:attrNameLst>
                                          <p:attrName>ppt_w</p:attrName>
                                        </p:attrNameLst>
                                      </p:cBhvr>
                                      <p:tavLst>
                                        <p:tav tm="0">
                                          <p:val>
                                            <p:strVal val="ppt_w"/>
                                          </p:val>
                                        </p:tav>
                                        <p:tav tm="100000">
                                          <p:val>
                                            <p:fltVal val="0"/>
                                          </p:val>
                                        </p:tav>
                                      </p:tavLst>
                                    </p:anim>
                                    <p:anim calcmode="lin" valueType="num">
                                      <p:cBhvr>
                                        <p:cTn id="25" dur="500"/>
                                        <p:tgtEl>
                                          <p:spTgt spid="8"/>
                                        </p:tgtEl>
                                        <p:attrNameLst>
                                          <p:attrName>ppt_h</p:attrName>
                                        </p:attrNameLst>
                                      </p:cBhvr>
                                      <p:tavLst>
                                        <p:tav tm="0">
                                          <p:val>
                                            <p:strVal val="ppt_h"/>
                                          </p:val>
                                        </p:tav>
                                        <p:tav tm="100000">
                                          <p:val>
                                            <p:fltVal val="0"/>
                                          </p:val>
                                        </p:tav>
                                      </p:tavLst>
                                    </p:anim>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500"/>
                                        <p:tgtEl>
                                          <p:spTgt spid="14"/>
                                        </p:tgtEl>
                                        <p:attrNameLst>
                                          <p:attrName>ppt_w</p:attrName>
                                        </p:attrNameLst>
                                      </p:cBhvr>
                                      <p:tavLst>
                                        <p:tav tm="0">
                                          <p:val>
                                            <p:strVal val="ppt_w"/>
                                          </p:val>
                                        </p:tav>
                                        <p:tav tm="100000">
                                          <p:val>
                                            <p:fltVal val="0"/>
                                          </p:val>
                                        </p:tav>
                                      </p:tavLst>
                                    </p:anim>
                                    <p:anim calcmode="lin" valueType="num">
                                      <p:cBhvr>
                                        <p:cTn id="30" dur="500"/>
                                        <p:tgtEl>
                                          <p:spTgt spid="14"/>
                                        </p:tgtEl>
                                        <p:attrNameLst>
                                          <p:attrName>ppt_h</p:attrName>
                                        </p:attrNameLst>
                                      </p:cBhvr>
                                      <p:tavLst>
                                        <p:tav tm="0">
                                          <p:val>
                                            <p:strVal val="ppt_h"/>
                                          </p:val>
                                        </p:tav>
                                        <p:tav tm="100000">
                                          <p:val>
                                            <p:fltVal val="0"/>
                                          </p:val>
                                        </p:tav>
                                      </p:tavLst>
                                    </p:anim>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961</TotalTime>
  <Words>2217</Words>
  <Application>Microsoft Office PowerPoint</Application>
  <PresentationFormat>Custom</PresentationFormat>
  <Paragraphs>107</Paragraphs>
  <Slides>27</Slides>
  <Notes>20</Notes>
  <HiddenSlides>0</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Integral</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130</cp:revision>
  <dcterms:created xsi:type="dcterms:W3CDTF">2022-11-24T01:34:31Z</dcterms:created>
  <dcterms:modified xsi:type="dcterms:W3CDTF">2022-12-12T06:30:35Z</dcterms:modified>
</cp:coreProperties>
</file>