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9" r:id="rId2"/>
    <p:sldId id="280" r:id="rId3"/>
    <p:sldId id="258" r:id="rId4"/>
    <p:sldId id="259" r:id="rId5"/>
    <p:sldId id="283" r:id="rId6"/>
    <p:sldId id="261" r:id="rId7"/>
    <p:sldId id="285" r:id="rId8"/>
    <p:sldId id="287" r:id="rId9"/>
    <p:sldId id="289" r:id="rId10"/>
    <p:sldId id="265" r:id="rId11"/>
    <p:sldId id="290" r:id="rId12"/>
    <p:sldId id="267" r:id="rId13"/>
    <p:sldId id="291" r:id="rId14"/>
    <p:sldId id="269" r:id="rId15"/>
    <p:sldId id="270" r:id="rId16"/>
    <p:sldId id="292" r:id="rId17"/>
    <p:sldId id="271" r:id="rId18"/>
    <p:sldId id="272" r:id="rId19"/>
    <p:sldId id="273" r:id="rId20"/>
    <p:sldId id="274" r:id="rId21"/>
    <p:sldId id="295" r:id="rId22"/>
    <p:sldId id="26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721" autoAdjust="0"/>
  </p:normalViewPr>
  <p:slideViewPr>
    <p:cSldViewPr snapToGrid="0">
      <p:cViewPr varScale="1">
        <p:scale>
          <a:sx n="42" d="100"/>
          <a:sy n="42" d="100"/>
        </p:scale>
        <p:origin x="942"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9EDBC49-E955-49F9-91A1-4E3D3AE26788}" type="datetimeFigureOut">
              <a:rPr lang="en-US" smtClean="0"/>
              <a:t>3/11/2022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68F9B54-7165-4CCE-9B2B-C42E44A8D2B0}" type="slidenum">
              <a:rPr lang="en-US" smtClean="0"/>
              <a:t>‹#›</a:t>
            </a:fld>
            <a:endParaRPr lang="en-US"/>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EDBC49-E955-49F9-91A1-4E3D3AE26788}"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F9B54-7165-4CCE-9B2B-C42E44A8D2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EDBC49-E955-49F9-91A1-4E3D3AE26788}"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F9B54-7165-4CCE-9B2B-C42E44A8D2B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EDBC49-E955-49F9-91A1-4E3D3AE26788}"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F9B54-7165-4CCE-9B2B-C42E44A8D2B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9EDBC49-E955-49F9-91A1-4E3D3AE26788}"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66400" y="6416676"/>
            <a:ext cx="1016000" cy="365125"/>
          </a:xfrm>
        </p:spPr>
        <p:txBody>
          <a:bodyPr/>
          <a:lstStyle/>
          <a:p>
            <a:fld id="{168F9B54-7165-4CCE-9B2B-C42E44A8D2B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EDBC49-E955-49F9-91A1-4E3D3AE26788}"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F9B54-7165-4CCE-9B2B-C42E44A8D2B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9EDBC49-E955-49F9-91A1-4E3D3AE26788}" type="datetimeFigureOut">
              <a:rPr lang="en-US" smtClean="0"/>
              <a:t>3/11/2022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8F9B54-7165-4CCE-9B2B-C42E44A8D2B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9EDBC49-E955-49F9-91A1-4E3D3AE26788}" type="datetimeFigureOut">
              <a:rPr lang="en-US" smtClean="0"/>
              <a:t>3/11/2022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8F9B54-7165-4CCE-9B2B-C42E44A8D2B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DBC49-E955-49F9-91A1-4E3D3AE26788}" type="datetimeFigureOut">
              <a:rPr lang="en-US" smtClean="0"/>
              <a:t>3/11/2022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8F9B54-7165-4CCE-9B2B-C42E44A8D2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EDBC49-E955-49F9-91A1-4E3D3AE26788}"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F9B54-7165-4CCE-9B2B-C42E44A8D2B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9EDBC49-E955-49F9-91A1-4E3D3AE26788}"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F9B54-7165-4CCE-9B2B-C42E44A8D2B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9EDBC49-E955-49F9-91A1-4E3D3AE26788}" type="datetimeFigureOut">
              <a:rPr lang="en-US" smtClean="0"/>
              <a:t>3/11/2022</a:t>
            </a:fld>
            <a:endParaRPr lang="en-US"/>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68F9B54-7165-4CCE-9B2B-C42E44A8D2B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fif"/><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9.jfif"/><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image" Target="../media/image26.wmf"/></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9.jfif"/><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2" Type="http://schemas.openxmlformats.org/officeDocument/2006/relationships/image" Target="../media/image30.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9.jfif"/><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9.jfif"/><Relationship Id="rId1" Type="http://schemas.openxmlformats.org/officeDocument/2006/relationships/slideLayout" Target="../slideLayouts/slideLayout2.xml"/><Relationship Id="rId5" Type="http://schemas.openxmlformats.org/officeDocument/2006/relationships/image" Target="../media/image34.gif"/><Relationship Id="rId4" Type="http://schemas.openxmlformats.org/officeDocument/2006/relationships/image" Target="../media/image16.gif"/></Relationships>
</file>

<file path=ppt/slides/_rels/slide1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20.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f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f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7.jfi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4.gif"/><Relationship Id="rId2" Type="http://schemas.openxmlformats.org/officeDocument/2006/relationships/image" Target="../media/image9.jfif"/><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7.gif"/></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88264"/>
          </a:xfrm>
        </p:spPr>
      </p:pic>
      <p:sp>
        <p:nvSpPr>
          <p:cNvPr id="5" name="Rectangle 19"/>
          <p:cNvSpPr txBox="1">
            <a:spLocks noChangeArrowheads="1"/>
          </p:cNvSpPr>
          <p:nvPr/>
        </p:nvSpPr>
        <p:spPr bwMode="auto">
          <a:xfrm>
            <a:off x="2202588" y="1155238"/>
            <a:ext cx="83182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gn="ctr"/>
            <a:r>
              <a:rPr lang="vi-VN" sz="2000" b="1" dirty="0" smtClean="0">
                <a:solidFill>
                  <a:srgbClr val="0070C0"/>
                </a:solidFill>
                <a:latin typeface="Times New Roman" pitchFamily="18" charset="0"/>
                <a:cs typeface="Times New Roman" pitchFamily="18" charset="0"/>
              </a:rPr>
              <a:t>ỦY BAN NHÂN DÂN HUYỆN TIÊN LÃNG</a:t>
            </a:r>
          </a:p>
          <a:p>
            <a:pPr algn="ctr"/>
            <a:r>
              <a:rPr lang="vi-VN" sz="2000" b="1" dirty="0" smtClean="0">
                <a:solidFill>
                  <a:srgbClr val="0070C0"/>
                </a:solidFill>
                <a:latin typeface="Times New Roman" pitchFamily="18" charset="0"/>
                <a:cs typeface="Times New Roman" pitchFamily="18" charset="0"/>
              </a:rPr>
              <a:t>TRƯỜNG </a:t>
            </a:r>
            <a:r>
              <a:rPr lang="en-US" sz="2000" b="1" dirty="0" smtClean="0">
                <a:solidFill>
                  <a:srgbClr val="0070C0"/>
                </a:solidFill>
                <a:latin typeface="Times New Roman" pitchFamily="18" charset="0"/>
                <a:cs typeface="Times New Roman" pitchFamily="18" charset="0"/>
              </a:rPr>
              <a:t>MẦM NON </a:t>
            </a:r>
            <a:r>
              <a:rPr lang="vi-VN" sz="2000" b="1" dirty="0" smtClean="0">
                <a:solidFill>
                  <a:srgbClr val="0070C0"/>
                </a:solidFill>
                <a:latin typeface="Times New Roman" pitchFamily="18" charset="0"/>
                <a:cs typeface="Times New Roman" pitchFamily="18" charset="0"/>
              </a:rPr>
              <a:t>TÂY </a:t>
            </a:r>
            <a:r>
              <a:rPr lang="vi-VN" sz="2000" b="1" dirty="0" smtClean="0">
                <a:solidFill>
                  <a:srgbClr val="0070C0"/>
                </a:solidFill>
                <a:latin typeface="Times New Roman" pitchFamily="18" charset="0"/>
                <a:cs typeface="Times New Roman" pitchFamily="18" charset="0"/>
              </a:rPr>
              <a:t>HƯNG</a:t>
            </a:r>
            <a:endParaRPr lang="en-US" sz="2000" b="1" dirty="0">
              <a:solidFill>
                <a:srgbClr val="0070C0"/>
              </a:solidFill>
              <a:latin typeface="Times New Roman" pitchFamily="18" charset="0"/>
              <a:cs typeface="Times New Roman" pitchFamily="18" charset="0"/>
            </a:endParaRPr>
          </a:p>
        </p:txBody>
      </p:sp>
      <p:sp>
        <p:nvSpPr>
          <p:cNvPr id="10" name="TextBox 9"/>
          <p:cNvSpPr txBox="1"/>
          <p:nvPr/>
        </p:nvSpPr>
        <p:spPr>
          <a:xfrm>
            <a:off x="2438401" y="2361295"/>
            <a:ext cx="7451834"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dirty="0" smtClean="0">
                <a:solidFill>
                  <a:srgbClr val="FF0000"/>
                </a:solidFill>
                <a:latin typeface="Times New Roman" panose="02020603050405020304" pitchFamily="18" charset="0"/>
                <a:cs typeface="Times New Roman" panose="02020603050405020304" pitchFamily="18" charset="0"/>
              </a:rPr>
              <a:t>BÀI THUYẾT TRÌNH BIỆN PHÁP GIÁO DỤC</a:t>
            </a:r>
            <a:endParaRPr lang="vi-VN" sz="2400" dirty="0" smtClean="0">
              <a:solidFill>
                <a:srgbClr val="FF0000"/>
              </a:solidFill>
              <a:latin typeface="Times New Roman" panose="02020603050405020304" pitchFamily="18" charset="0"/>
              <a:cs typeface="Times New Roman" panose="02020603050405020304" pitchFamily="18" charset="0"/>
            </a:endParaRPr>
          </a:p>
          <a:p>
            <a:pPr algn="ct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102068" y="3313823"/>
            <a:ext cx="8418787" cy="1015663"/>
          </a:xfrm>
          <a:prstGeom prst="rect">
            <a:avLst/>
          </a:prstGeom>
          <a:solidFill>
            <a:srgbClr val="FFFF00"/>
          </a:solidFill>
        </p:spPr>
        <p:txBody>
          <a:bodyPr wrap="square" rtlCol="0">
            <a:spAutoFit/>
          </a:bodyPr>
          <a:lstStyle/>
          <a:p>
            <a:pPr lvl="0" algn="ctr"/>
            <a:r>
              <a:rPr lang="en-US" sz="2000" b="1" dirty="0">
                <a:solidFill>
                  <a:srgbClr val="000000"/>
                </a:solidFill>
                <a:latin typeface="Times New Roman" panose="02020603050405020304" pitchFamily="18" charset="0"/>
                <a:cs typeface="Times New Roman" panose="02020603050405020304" pitchFamily="18" charset="0"/>
              </a:rPr>
              <a:t>TÊN BIỆN PHÁP: </a:t>
            </a:r>
            <a:endParaRPr lang="en-US" sz="2000" b="1" dirty="0" smtClean="0">
              <a:solidFill>
                <a:srgbClr val="000000"/>
              </a:solidFill>
              <a:latin typeface="Times New Roman" panose="02020603050405020304" pitchFamily="18" charset="0"/>
              <a:cs typeface="Times New Roman" panose="02020603050405020304" pitchFamily="18" charset="0"/>
            </a:endParaRPr>
          </a:p>
          <a:p>
            <a:pPr lvl="0" algn="ctr"/>
            <a:r>
              <a:rPr lang="en-US" sz="2000" b="1" dirty="0" smtClean="0">
                <a:solidFill>
                  <a:srgbClr val="000000"/>
                </a:solidFill>
                <a:latin typeface="Times New Roman" panose="02020603050405020304" pitchFamily="18" charset="0"/>
                <a:cs typeface="Times New Roman" panose="02020603050405020304" pitchFamily="18" charset="0"/>
              </a:rPr>
              <a:t>MỘT </a:t>
            </a:r>
            <a:r>
              <a:rPr lang="en-US" sz="2000" b="1" dirty="0">
                <a:solidFill>
                  <a:srgbClr val="000000"/>
                </a:solidFill>
                <a:latin typeface="Times New Roman" panose="02020603050405020304" pitchFamily="18" charset="0"/>
                <a:cs typeface="Times New Roman" panose="02020603050405020304" pitchFamily="18" charset="0"/>
              </a:rPr>
              <a:t>SỐ BIỆN PHÁP GIÚP TRẺ 24 – 36 THÁNG TUỔI THÍCH NGHI VỚI MÔI TRƯỜNG Ở TRƯỜNG MẦM NON</a:t>
            </a:r>
          </a:p>
        </p:txBody>
      </p:sp>
      <p:sp>
        <p:nvSpPr>
          <p:cNvPr id="12" name="TextBox 11"/>
          <p:cNvSpPr txBox="1"/>
          <p:nvPr/>
        </p:nvSpPr>
        <p:spPr>
          <a:xfrm>
            <a:off x="3331780" y="4719145"/>
            <a:ext cx="5496910" cy="52322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vi-VN" sz="2800" dirty="0" smtClean="0">
                <a:solidFill>
                  <a:srgbClr val="C00000"/>
                </a:solidFill>
                <a:latin typeface="Times New Roman" panose="02020603050405020304" pitchFamily="18" charset="0"/>
                <a:cs typeface="Times New Roman" panose="02020603050405020304" pitchFamily="18" charset="0"/>
              </a:rPr>
              <a:t>Giáo viên: </a:t>
            </a:r>
            <a:r>
              <a:rPr lang="en-US" sz="2800" dirty="0" err="1" smtClean="0">
                <a:solidFill>
                  <a:srgbClr val="C00000"/>
                </a:solidFill>
                <a:latin typeface="Times New Roman" panose="02020603050405020304" pitchFamily="18" charset="0"/>
                <a:cs typeface="Times New Roman" panose="02020603050405020304" pitchFamily="18" charset="0"/>
              </a:rPr>
              <a:t>Phạm</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Thị</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Vân</a:t>
            </a: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13" name="Picture 1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4294" y="2489459"/>
            <a:ext cx="1648728" cy="1648728"/>
          </a:xfrm>
          <a:prstGeom prst="rect">
            <a:avLst/>
          </a:prstGeom>
        </p:spPr>
      </p:pic>
    </p:spTree>
    <p:extLst>
      <p:ext uri="{BB962C8B-B14F-4D97-AF65-F5344CB8AC3E}">
        <p14:creationId xmlns:p14="http://schemas.microsoft.com/office/powerpoint/2010/main" val="198176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25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anim calcmode="lin" valueType="num">
                                      <p:cBhvr>
                                        <p:cTn id="20" dur="250" fill="hold"/>
                                        <p:tgtEl>
                                          <p:spTgt spid="11"/>
                                        </p:tgtEl>
                                        <p:attrNameLst>
                                          <p:attrName>ppt_x</p:attrName>
                                        </p:attrNameLst>
                                      </p:cBhvr>
                                      <p:tavLst>
                                        <p:tav tm="0">
                                          <p:val>
                                            <p:strVal val="#ppt_x"/>
                                          </p:val>
                                        </p:tav>
                                        <p:tav tm="100000">
                                          <p:val>
                                            <p:strVal val="#ppt_x"/>
                                          </p:val>
                                        </p:tav>
                                      </p:tavLst>
                                    </p:anim>
                                    <p:anim calcmode="lin" valueType="num">
                                      <p:cBhvr>
                                        <p:cTn id="21"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25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50"/>
                                        <p:tgtEl>
                                          <p:spTgt spid="12"/>
                                        </p:tgtEl>
                                      </p:cBhvr>
                                    </p:animEffect>
                                    <p:anim calcmode="lin" valueType="num">
                                      <p:cBhvr>
                                        <p:cTn id="27" dur="250" fill="hold"/>
                                        <p:tgtEl>
                                          <p:spTgt spid="12"/>
                                        </p:tgtEl>
                                        <p:attrNameLst>
                                          <p:attrName>ppt_x</p:attrName>
                                        </p:attrNameLst>
                                      </p:cBhvr>
                                      <p:tavLst>
                                        <p:tav tm="0">
                                          <p:val>
                                            <p:strVal val="#ppt_x"/>
                                          </p:val>
                                        </p:tav>
                                        <p:tav tm="100000">
                                          <p:val>
                                            <p:strVal val="#ppt_x"/>
                                          </p:val>
                                        </p:tav>
                                      </p:tavLst>
                                    </p:anim>
                                    <p:anim calcmode="lin" valueType="num">
                                      <p:cBhvr>
                                        <p:cTn id="28"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43" y="2"/>
            <a:ext cx="12192000" cy="7001691"/>
          </a:xfrm>
          <a:prstGeom prst="rect">
            <a:avLst/>
          </a:prstGeom>
        </p:spPr>
      </p:pic>
      <p:sp>
        <p:nvSpPr>
          <p:cNvPr id="5" name="TextBox 4"/>
          <p:cNvSpPr txBox="1"/>
          <p:nvPr/>
        </p:nvSpPr>
        <p:spPr>
          <a:xfrm>
            <a:off x="2233749" y="195944"/>
            <a:ext cx="8686800" cy="369332"/>
          </a:xfrm>
          <a:prstGeom prst="rect">
            <a:avLst/>
          </a:prstGeom>
          <a:noFill/>
        </p:spPr>
        <p:txBody>
          <a:bodyPr wrap="square" rtlCol="0">
            <a:spAutoFit/>
          </a:bodyPr>
          <a:lstStyle/>
          <a:p>
            <a:r>
              <a:rPr lang="en-US" dirty="0" smtClean="0">
                <a:solidFill>
                  <a:schemeClr val="bg1"/>
                </a:solidFill>
                <a:latin typeface="Times New Roman" panose="02020603050405020304" pitchFamily="18" charset="0"/>
                <a:cs typeface="Times New Roman" panose="02020603050405020304" pitchFamily="18" charset="0"/>
              </a:rPr>
              <a:t>MỘT SỐ HÌNH ẢNH TỔ CHỨC CHO TRẺ CHƠI TRONG GIỜ ĐÓN TRẺ</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155" y="761218"/>
            <a:ext cx="4969039" cy="521458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247" y="666208"/>
            <a:ext cx="5277395" cy="5219439"/>
          </a:xfrm>
          <a:prstGeom prst="rect">
            <a:avLst/>
          </a:prstGeom>
        </p:spPr>
      </p:pic>
    </p:spTree>
    <p:extLst>
      <p:ext uri="{BB962C8B-B14F-4D97-AF65-F5344CB8AC3E}">
        <p14:creationId xmlns:p14="http://schemas.microsoft.com/office/powerpoint/2010/main" val="3519814271"/>
      </p:ext>
    </p:extLst>
  </p:cSld>
  <p:clrMapOvr>
    <a:masterClrMapping/>
  </p:clrMapOvr>
  <mc:AlternateContent xmlns:mc="http://schemas.openxmlformats.org/markup-compatibility/2006" xmlns:p14="http://schemas.microsoft.com/office/powerpoint/2010/main">
    <mc:Choice Requires="p14">
      <p:transition p14:dur="250" advTm="7000">
        <p:randomBar dir="vert"/>
      </p:transition>
    </mc:Choice>
    <mc:Fallback xmlns="">
      <p:transition advTm="7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6" descr="Frames PPT 011"/>
          <p:cNvPicPr>
            <a:picLocks noChangeAspect="1" noChangeArrowheads="1"/>
          </p:cNvPicPr>
          <p:nvPr/>
        </p:nvPicPr>
        <p:blipFill>
          <a:blip r:embed="rId2">
            <a:extLst/>
          </a:blip>
          <a:srcRect/>
          <a:stretch>
            <a:fillRect/>
          </a:stretch>
        </p:blipFill>
        <p:spPr bwMode="auto">
          <a:xfrm>
            <a:off x="0" y="0"/>
            <a:ext cx="12192000" cy="6858000"/>
          </a:xfrm>
          <a:prstGeom prst="rect">
            <a:avLst/>
          </a:prstGeom>
          <a:extLst/>
        </p:spPr>
        <p:style>
          <a:lnRef idx="2">
            <a:schemeClr val="accent1"/>
          </a:lnRef>
          <a:fillRef idx="1">
            <a:schemeClr val="lt1"/>
          </a:fillRef>
          <a:effectRef idx="0">
            <a:schemeClr val="accent1"/>
          </a:effectRef>
          <a:fontRef idx="minor">
            <a:schemeClr val="dk1"/>
          </a:fontRef>
        </p:style>
      </p:pic>
      <p:sp>
        <p:nvSpPr>
          <p:cNvPr id="5" name="TextBox 4"/>
          <p:cNvSpPr txBox="1"/>
          <p:nvPr/>
        </p:nvSpPr>
        <p:spPr>
          <a:xfrm>
            <a:off x="1236618" y="143692"/>
            <a:ext cx="9718767"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vi-VN" sz="3200" i="1" spc="-50" dirty="0">
                <a:solidFill>
                  <a:srgbClr val="7030A0"/>
                </a:solidFill>
                <a:latin typeface="Times New Roman" panose="02020603050405020304" pitchFamily="18" charset="0"/>
                <a:ea typeface="+mj-ea"/>
                <a:cs typeface="Times New Roman" panose="02020603050405020304" pitchFamily="18" charset="0"/>
              </a:rPr>
              <a:t>b) Biện pháp 2: Tạo môi trường lớp học gần gũi, thân thiện</a:t>
            </a:r>
            <a:endParaRPr lang="en-US" dirty="0">
              <a:solidFill>
                <a:srgbClr val="7030A0"/>
              </a:solidFill>
            </a:endParaRPr>
          </a:p>
        </p:txBody>
      </p:sp>
      <p:sp>
        <p:nvSpPr>
          <p:cNvPr id="6" name="TextBox 5"/>
          <p:cNvSpPr txBox="1"/>
          <p:nvPr/>
        </p:nvSpPr>
        <p:spPr>
          <a:xfrm>
            <a:off x="903250" y="966652"/>
            <a:ext cx="10931700" cy="27638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91440" lvl="0" indent="365760">
              <a:spcAft>
                <a:spcPts val="600"/>
              </a:spcAft>
              <a:buClr>
                <a:srgbClr val="E48312"/>
              </a:buClr>
              <a:buSzPct val="100000"/>
              <a:buFont typeface="Calibri" panose="020F0502020204030204" pitchFamily="34" charset="0"/>
              <a:buChar char=" "/>
            </a:pPr>
            <a:r>
              <a:rPr lang="vi-VN" sz="2400" dirty="0" smtClean="0">
                <a:solidFill>
                  <a:schemeClr val="bg2">
                    <a:lumMod val="50000"/>
                  </a:schemeClr>
                </a:solidFill>
                <a:latin typeface="Times New Roman" panose="02020603050405020304" pitchFamily="18" charset="0"/>
              </a:rPr>
              <a:t>Trong </a:t>
            </a:r>
            <a:r>
              <a:rPr lang="vi-VN" sz="2400" dirty="0">
                <a:solidFill>
                  <a:schemeClr val="bg2">
                    <a:lumMod val="50000"/>
                  </a:schemeClr>
                </a:solidFill>
                <a:latin typeface="Times New Roman" panose="02020603050405020304" pitchFamily="18" charset="0"/>
              </a:rPr>
              <a:t>những ngày đầu bé mới đến trường, tôi nghĩ trường lớp phải thật đẹp, thật hấp dẫn và thu hút trẻ. Vì vậy để chuẩn bị đón trẻ, tôi </a:t>
            </a:r>
            <a:r>
              <a:rPr lang="en-US" sz="2400" dirty="0" err="1" smtClean="0">
                <a:solidFill>
                  <a:schemeClr val="bg2">
                    <a:lumMod val="50000"/>
                  </a:schemeClr>
                </a:solidFill>
                <a:latin typeface="Times New Roman" panose="02020603050405020304" pitchFamily="18" charset="0"/>
              </a:rPr>
              <a:t>đã</a:t>
            </a:r>
            <a:r>
              <a:rPr lang="en-US" sz="2400" dirty="0" smtClean="0">
                <a:solidFill>
                  <a:schemeClr val="bg2">
                    <a:lumMod val="50000"/>
                  </a:schemeClr>
                </a:solidFill>
                <a:latin typeface="Times New Roman" panose="02020603050405020304" pitchFamily="18" charset="0"/>
              </a:rPr>
              <a:t> </a:t>
            </a:r>
            <a:r>
              <a:rPr lang="vi-VN" sz="2400" dirty="0" smtClean="0">
                <a:solidFill>
                  <a:schemeClr val="bg2">
                    <a:lumMod val="50000"/>
                  </a:schemeClr>
                </a:solidFill>
                <a:latin typeface="Times New Roman" panose="02020603050405020304" pitchFamily="18" charset="0"/>
              </a:rPr>
              <a:t>sắp </a:t>
            </a:r>
            <a:r>
              <a:rPr lang="vi-VN" sz="2400" dirty="0">
                <a:solidFill>
                  <a:schemeClr val="bg2">
                    <a:lumMod val="50000"/>
                  </a:schemeClr>
                </a:solidFill>
                <a:latin typeface="Times New Roman" panose="02020603050405020304" pitchFamily="18" charset="0"/>
              </a:rPr>
              <a:t>xếp các góc chơi với đầy đủ các loại đồ chơi khác nhau. Nhất là các loại đồ chơi chuyển động (cầu trượt, xích đu, bập bênh, xe ô tô, máy bay nhiều loại…), </a:t>
            </a:r>
            <a:r>
              <a:rPr lang="en-US" sz="2400" dirty="0" err="1" smtClean="0">
                <a:solidFill>
                  <a:schemeClr val="bg2">
                    <a:lumMod val="50000"/>
                  </a:schemeClr>
                </a:solidFill>
                <a:latin typeface="Times New Roman" panose="02020603050405020304" pitchFamily="18" charset="0"/>
              </a:rPr>
              <a:t>những</a:t>
            </a:r>
            <a:r>
              <a:rPr lang="en-US" sz="2400" dirty="0" smtClean="0">
                <a:solidFill>
                  <a:schemeClr val="bg2">
                    <a:lumMod val="50000"/>
                  </a:schemeClr>
                </a:solidFill>
                <a:latin typeface="Times New Roman" panose="02020603050405020304" pitchFamily="18" charset="0"/>
              </a:rPr>
              <a:t> </a:t>
            </a:r>
            <a:r>
              <a:rPr lang="en-US" sz="2400" dirty="0" err="1" smtClean="0">
                <a:solidFill>
                  <a:schemeClr val="bg2">
                    <a:lumMod val="50000"/>
                  </a:schemeClr>
                </a:solidFill>
                <a:latin typeface="Times New Roman" panose="02020603050405020304" pitchFamily="18" charset="0"/>
              </a:rPr>
              <a:t>đồ</a:t>
            </a:r>
            <a:r>
              <a:rPr lang="en-US" sz="2400" dirty="0" smtClean="0">
                <a:solidFill>
                  <a:schemeClr val="bg2">
                    <a:lumMod val="50000"/>
                  </a:schemeClr>
                </a:solidFill>
                <a:latin typeface="Times New Roman" panose="02020603050405020304" pitchFamily="18" charset="0"/>
              </a:rPr>
              <a:t> </a:t>
            </a:r>
            <a:r>
              <a:rPr lang="en-US" sz="2400" dirty="0" err="1" smtClean="0">
                <a:solidFill>
                  <a:schemeClr val="bg2">
                    <a:lumMod val="50000"/>
                  </a:schemeClr>
                </a:solidFill>
                <a:latin typeface="Times New Roman" panose="02020603050405020304" pitchFamily="18" charset="0"/>
              </a:rPr>
              <a:t>chơi</a:t>
            </a:r>
            <a:r>
              <a:rPr lang="en-US" sz="2400" dirty="0" smtClean="0">
                <a:solidFill>
                  <a:schemeClr val="bg2">
                    <a:lumMod val="50000"/>
                  </a:schemeClr>
                </a:solidFill>
                <a:latin typeface="Times New Roman" panose="02020603050405020304" pitchFamily="18" charset="0"/>
              </a:rPr>
              <a:t> </a:t>
            </a:r>
            <a:r>
              <a:rPr lang="vi-VN" sz="2400" dirty="0" smtClean="0">
                <a:solidFill>
                  <a:schemeClr val="bg2">
                    <a:lumMod val="50000"/>
                  </a:schemeClr>
                </a:solidFill>
                <a:latin typeface="Times New Roman" panose="02020603050405020304" pitchFamily="18" charset="0"/>
              </a:rPr>
              <a:t>tạo </a:t>
            </a:r>
            <a:r>
              <a:rPr lang="vi-VN" sz="2400" dirty="0">
                <a:solidFill>
                  <a:schemeClr val="bg2">
                    <a:lumMod val="50000"/>
                  </a:schemeClr>
                </a:solidFill>
                <a:latin typeface="Times New Roman" panose="02020603050405020304" pitchFamily="18" charset="0"/>
              </a:rPr>
              <a:t>ra âm thanh (như con chút chit, kèn, xúc xắc…) đồ </a:t>
            </a:r>
            <a:r>
              <a:rPr lang="vi-VN" sz="2400" dirty="0" smtClean="0">
                <a:solidFill>
                  <a:schemeClr val="bg2">
                    <a:lumMod val="50000"/>
                  </a:schemeClr>
                </a:solidFill>
                <a:latin typeface="Times New Roman" panose="02020603050405020304" pitchFamily="18" charset="0"/>
              </a:rPr>
              <a:t>chơi</a:t>
            </a:r>
            <a:r>
              <a:rPr lang="en-US" sz="2400" dirty="0" smtClean="0">
                <a:solidFill>
                  <a:schemeClr val="bg2">
                    <a:lumMod val="50000"/>
                  </a:schemeClr>
                </a:solidFill>
                <a:latin typeface="Times New Roman" panose="02020603050405020304" pitchFamily="18" charset="0"/>
              </a:rPr>
              <a:t> </a:t>
            </a:r>
            <a:r>
              <a:rPr lang="en-US" sz="2400" dirty="0" err="1" smtClean="0">
                <a:solidFill>
                  <a:schemeClr val="bg2">
                    <a:lumMod val="50000"/>
                  </a:schemeClr>
                </a:solidFill>
                <a:latin typeface="Times New Roman" panose="02020603050405020304" pitchFamily="18" charset="0"/>
              </a:rPr>
              <a:t>giúp</a:t>
            </a:r>
            <a:r>
              <a:rPr lang="en-US" sz="2400" dirty="0" smtClean="0">
                <a:solidFill>
                  <a:schemeClr val="bg2">
                    <a:lumMod val="50000"/>
                  </a:schemeClr>
                </a:solidFill>
                <a:latin typeface="Times New Roman" panose="02020603050405020304" pitchFamily="18" charset="0"/>
              </a:rPr>
              <a:t> </a:t>
            </a:r>
            <a:r>
              <a:rPr lang="en-US" sz="2400" dirty="0" err="1" smtClean="0">
                <a:solidFill>
                  <a:schemeClr val="bg2">
                    <a:lumMod val="50000"/>
                  </a:schemeClr>
                </a:solidFill>
                <a:latin typeface="Times New Roman" panose="02020603050405020304" pitchFamily="18" charset="0"/>
              </a:rPr>
              <a:t>trẻ</a:t>
            </a:r>
            <a:r>
              <a:rPr lang="vi-VN" sz="2400" dirty="0" smtClean="0">
                <a:solidFill>
                  <a:schemeClr val="bg2">
                    <a:lumMod val="50000"/>
                  </a:schemeClr>
                </a:solidFill>
                <a:latin typeface="Times New Roman" panose="02020603050405020304" pitchFamily="18" charset="0"/>
              </a:rPr>
              <a:t> </a:t>
            </a:r>
            <a:r>
              <a:rPr lang="vi-VN" sz="2400" dirty="0">
                <a:solidFill>
                  <a:schemeClr val="bg2">
                    <a:lumMod val="50000"/>
                  </a:schemeClr>
                </a:solidFill>
                <a:latin typeface="Times New Roman" panose="02020603050405020304" pitchFamily="18" charset="0"/>
              </a:rPr>
              <a:t>phát triển trí tuệ (đồ chơi lắp ghép, xếp hình…) và một số  thú bông, búp bê, các loại bóng. </a:t>
            </a:r>
            <a:endParaRPr lang="vi-VN" sz="2400" dirty="0" smtClean="0">
              <a:solidFill>
                <a:schemeClr val="bg2">
                  <a:lumMod val="50000"/>
                </a:schemeClr>
              </a:solidFill>
              <a:latin typeface="Times New Roman" panose="02020603050405020304" pitchFamily="18" charset="0"/>
            </a:endParaRPr>
          </a:p>
          <a:p>
            <a:pPr marL="91440" lvl="0" indent="365760">
              <a:lnSpc>
                <a:spcPct val="123000"/>
              </a:lnSpc>
              <a:spcAft>
                <a:spcPts val="600"/>
              </a:spcAft>
              <a:buClr>
                <a:srgbClr val="E48312"/>
              </a:buClr>
              <a:buSzPct val="100000"/>
              <a:buFont typeface="Calibri" panose="020F0502020204030204" pitchFamily="34" charset="0"/>
              <a:buChar char=" "/>
            </a:pPr>
            <a:endParaRPr lang="en-US" sz="2000" dirty="0">
              <a:solidFill>
                <a:schemeClr val="bg2">
                  <a:lumMod val="50000"/>
                </a:schemeClr>
              </a:solidFill>
              <a:latin typeface="Calibri Light" panose="020F0302020204030204"/>
            </a:endParaRPr>
          </a:p>
        </p:txBody>
      </p:sp>
      <p:sp>
        <p:nvSpPr>
          <p:cNvPr id="10" name="TextBox 9"/>
          <p:cNvSpPr txBox="1"/>
          <p:nvPr/>
        </p:nvSpPr>
        <p:spPr>
          <a:xfrm>
            <a:off x="903250" y="3643825"/>
            <a:ext cx="10426389" cy="236378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91440" lvl="0" indent="365760">
              <a:lnSpc>
                <a:spcPct val="123000"/>
              </a:lnSpc>
              <a:spcAft>
                <a:spcPts val="600"/>
              </a:spcAft>
              <a:buClr>
                <a:srgbClr val="E48312"/>
              </a:buClr>
              <a:buSzPct val="100000"/>
              <a:buFont typeface="Calibri" panose="020F0502020204030204" pitchFamily="34" charset="0"/>
              <a:buChar char=" "/>
            </a:pPr>
            <a:r>
              <a:rPr lang="vi-VN" sz="2400" dirty="0" smtClean="0">
                <a:solidFill>
                  <a:srgbClr val="FFFF00"/>
                </a:solidFill>
                <a:latin typeface="Times New Roman" panose="02020603050405020304" pitchFamily="18" charset="0"/>
              </a:rPr>
              <a:t>Bên </a:t>
            </a:r>
            <a:r>
              <a:rPr lang="vi-VN" sz="2400" dirty="0">
                <a:solidFill>
                  <a:srgbClr val="FFFF00"/>
                </a:solidFill>
                <a:latin typeface="Times New Roman" panose="02020603050405020304" pitchFamily="18" charset="0"/>
              </a:rPr>
              <a:t>cạnh đó tôi tích cực làm những đồ dùng đồ chơi sáng tạo từ các nguyên vật liệu tận dụng, nguyên vật liệu phế thải để thu hút trẻ. Đồ chơi tôi thường làm để mỗi cháu có ít nhất một món, không tranh dành nhau. Khiến trẻ đến lớp bị thu hút bởi những góc </a:t>
            </a:r>
            <a:r>
              <a:rPr lang="vi-VN" sz="2400" dirty="0" smtClean="0">
                <a:solidFill>
                  <a:srgbClr val="FFFF00"/>
                </a:solidFill>
                <a:latin typeface="Times New Roman" panose="02020603050405020304" pitchFamily="18" charset="0"/>
              </a:rPr>
              <a:t>chơi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Các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trò</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chơi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trong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góc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chơi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giúp</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trẻ</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vui</a:t>
            </a:r>
            <a:r>
              <a:rPr lang="en-US" sz="2400" dirty="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vẻ</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hòa</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nhập</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với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môi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trường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lớp</a:t>
            </a:r>
            <a:r>
              <a:rPr lang="en-US" sz="2400" dirty="0" smtClean="0">
                <a:solidFill>
                  <a:srgbClr val="FFFF00"/>
                </a:solidFill>
                <a:latin typeface="Times New Roman" panose="02020603050405020304" pitchFamily="18" charset="0"/>
              </a:rPr>
              <a:t> </a:t>
            </a:r>
            <a:r>
              <a:rPr lang="vi-VN" sz="2400" dirty="0" smtClean="0">
                <a:solidFill>
                  <a:srgbClr val="FFFF00"/>
                </a:solidFill>
                <a:latin typeface="Times New Roman" panose="02020603050405020304" pitchFamily="18" charset="0"/>
              </a:rPr>
              <a:t>học.</a:t>
            </a:r>
          </a:p>
        </p:txBody>
      </p:sp>
      <p:pic>
        <p:nvPicPr>
          <p:cNvPr id="11" name="Picture 59" descr="Picture15"/>
          <p:cNvPicPr>
            <a:picLocks noChangeAspect="1" noChangeArrowheads="1" noCrop="1"/>
          </p:cNvPicPr>
          <p:nvPr/>
        </p:nvPicPr>
        <p:blipFill>
          <a:blip r:embed="rId3">
            <a:extLst/>
          </a:blip>
          <a:srcRect/>
          <a:stretch>
            <a:fillRect/>
          </a:stretch>
        </p:blipFill>
        <p:spPr bwMode="auto">
          <a:xfrm>
            <a:off x="2317411" y="5705631"/>
            <a:ext cx="1371600" cy="1163637"/>
          </a:xfrm>
          <a:prstGeom prst="rect">
            <a:avLst/>
          </a:prstGeom>
          <a:extLst/>
        </p:spPr>
      </p:pic>
      <p:pic>
        <p:nvPicPr>
          <p:cNvPr id="12" name="Picture 59" descr="Picture15"/>
          <p:cNvPicPr>
            <a:picLocks noChangeAspect="1" noChangeArrowheads="1" noCrop="1"/>
          </p:cNvPicPr>
          <p:nvPr/>
        </p:nvPicPr>
        <p:blipFill>
          <a:blip r:embed="rId3">
            <a:extLst/>
          </a:blip>
          <a:srcRect/>
          <a:stretch>
            <a:fillRect/>
          </a:stretch>
        </p:blipFill>
        <p:spPr bwMode="auto">
          <a:xfrm>
            <a:off x="5683300" y="5694363"/>
            <a:ext cx="1371600" cy="1163637"/>
          </a:xfrm>
          <a:prstGeom prst="rect">
            <a:avLst/>
          </a:prstGeom>
          <a:extLst/>
        </p:spPr>
      </p:pic>
      <p:pic>
        <p:nvPicPr>
          <p:cNvPr id="13" name="Picture 59" descr="Picture15"/>
          <p:cNvPicPr>
            <a:picLocks noChangeAspect="1" noChangeArrowheads="1" noCrop="1"/>
          </p:cNvPicPr>
          <p:nvPr/>
        </p:nvPicPr>
        <p:blipFill>
          <a:blip r:embed="rId3">
            <a:extLst/>
          </a:blip>
          <a:srcRect/>
          <a:stretch>
            <a:fillRect/>
          </a:stretch>
        </p:blipFill>
        <p:spPr bwMode="auto">
          <a:xfrm>
            <a:off x="10750915" y="5747180"/>
            <a:ext cx="1371600" cy="1163637"/>
          </a:xfrm>
          <a:prstGeom prst="rect">
            <a:avLst/>
          </a:prstGeom>
          <a:extLst/>
        </p:spPr>
      </p:pic>
      <p:pic>
        <p:nvPicPr>
          <p:cNvPr id="14" name="Picture 59" descr="Picture15"/>
          <p:cNvPicPr>
            <a:picLocks noChangeAspect="1" noChangeArrowheads="1" noCrop="1"/>
          </p:cNvPicPr>
          <p:nvPr/>
        </p:nvPicPr>
        <p:blipFill>
          <a:blip r:embed="rId3">
            <a:extLst/>
          </a:blip>
          <a:srcRect/>
          <a:stretch>
            <a:fillRect/>
          </a:stretch>
        </p:blipFill>
        <p:spPr bwMode="auto">
          <a:xfrm>
            <a:off x="252550" y="-139987"/>
            <a:ext cx="979450" cy="1294583"/>
          </a:xfrm>
          <a:prstGeom prst="rect">
            <a:avLst/>
          </a:prstGeom>
          <a:extLst/>
        </p:spPr>
      </p:pic>
      <p:pic>
        <p:nvPicPr>
          <p:cNvPr id="15" name="Picture 59" descr="Picture15"/>
          <p:cNvPicPr>
            <a:picLocks noChangeAspect="1" noChangeArrowheads="1" noCrop="1"/>
          </p:cNvPicPr>
          <p:nvPr/>
        </p:nvPicPr>
        <p:blipFill>
          <a:blip r:embed="rId3">
            <a:extLst/>
          </a:blip>
          <a:srcRect/>
          <a:stretch>
            <a:fillRect/>
          </a:stretch>
        </p:blipFill>
        <p:spPr bwMode="auto">
          <a:xfrm>
            <a:off x="69485" y="5881264"/>
            <a:ext cx="1025913" cy="1163637"/>
          </a:xfrm>
          <a:prstGeom prst="rect">
            <a:avLst/>
          </a:prstGeom>
          <a:extLst/>
        </p:spPr>
      </p:pic>
      <p:pic>
        <p:nvPicPr>
          <p:cNvPr id="16" name="Picture 59" descr="Picture15"/>
          <p:cNvPicPr>
            <a:picLocks noChangeAspect="1" noChangeArrowheads="1" noCrop="1"/>
          </p:cNvPicPr>
          <p:nvPr/>
        </p:nvPicPr>
        <p:blipFill>
          <a:blip r:embed="rId3">
            <a:extLst/>
          </a:blip>
          <a:srcRect/>
          <a:stretch>
            <a:fillRect/>
          </a:stretch>
        </p:blipFill>
        <p:spPr bwMode="auto">
          <a:xfrm>
            <a:off x="10820400" y="-125617"/>
            <a:ext cx="1371600" cy="1163637"/>
          </a:xfrm>
          <a:prstGeom prst="rect">
            <a:avLst/>
          </a:prstGeom>
          <a:extLst/>
        </p:spPr>
      </p:pic>
    </p:spTree>
    <p:extLst>
      <p:ext uri="{BB962C8B-B14F-4D97-AF65-F5344CB8AC3E}">
        <p14:creationId xmlns:p14="http://schemas.microsoft.com/office/powerpoint/2010/main" val="193485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5"/>
                                        </p:tgtEl>
                                        <p:attrNameLst>
                                          <p:attrName>style.color</p:attrName>
                                        </p:attrNameLst>
                                      </p:cBhvr>
                                      <p:to>
                                        <a:schemeClr val="bg1"/>
                                      </p:to>
                                    </p:animClr>
                                    <p:animClr clrSpc="rgb" dir="cw">
                                      <p:cBhvr>
                                        <p:cTn id="7" dur="250" autoRev="1" fill="remove"/>
                                        <p:tgtEl>
                                          <p:spTgt spid="5"/>
                                        </p:tgtEl>
                                        <p:attrNameLst>
                                          <p:attrName>fillcolor</p:attrName>
                                        </p:attrNameLst>
                                      </p:cBhvr>
                                      <p:to>
                                        <a:schemeClr val="bg1"/>
                                      </p:to>
                                    </p:animClr>
                                    <p:set>
                                      <p:cBhvr>
                                        <p:cTn id="8" dur="250" autoRev="1" fill="remove"/>
                                        <p:tgtEl>
                                          <p:spTgt spid="5"/>
                                        </p:tgtEl>
                                        <p:attrNameLst>
                                          <p:attrName>fill.type</p:attrName>
                                        </p:attrNameLst>
                                      </p:cBhvr>
                                      <p:to>
                                        <p:strVal val="solid"/>
                                      </p:to>
                                    </p:set>
                                    <p:set>
                                      <p:cBhvr>
                                        <p:cTn id="9" dur="250" autoRev="1" fill="remove"/>
                                        <p:tgtEl>
                                          <p:spTgt spid="5"/>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edg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345475" y="222070"/>
            <a:ext cx="10567852" cy="523220"/>
          </a:xfrm>
          <a:prstGeom prst="rect">
            <a:avLst/>
          </a:prstGeom>
          <a:noFill/>
        </p:spPr>
        <p:txBody>
          <a:bodyPr wrap="square" rtlCol="0">
            <a:spAutoFit/>
          </a:bodyPr>
          <a:lstStyle/>
          <a:p>
            <a:r>
              <a:rPr lang="en-US" sz="2800" dirty="0" smtClean="0">
                <a:solidFill>
                  <a:schemeClr val="bg2">
                    <a:lumMod val="50000"/>
                  </a:schemeClr>
                </a:solidFill>
                <a:latin typeface="Times New Roman" panose="02020603050405020304" pitchFamily="18" charset="0"/>
                <a:cs typeface="Times New Roman" panose="02020603050405020304" pitchFamily="18" charset="0"/>
              </a:rPr>
              <a:t>MỘT SỐ HÌNH ẢNH TẠO MÔI TRƯỜNG TRONG LỚP</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75213" y="1319349"/>
            <a:ext cx="3670663" cy="369332"/>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212" y="745291"/>
            <a:ext cx="5100587" cy="5127477"/>
          </a:xfrm>
          <a:prstGeom prst="rect">
            <a:avLst/>
          </a:prstGeom>
        </p:spPr>
      </p:pic>
      <p:sp>
        <p:nvSpPr>
          <p:cNvPr id="6" name="TextBox 5"/>
          <p:cNvSpPr txBox="1"/>
          <p:nvPr/>
        </p:nvSpPr>
        <p:spPr>
          <a:xfrm>
            <a:off x="6779623" y="1319349"/>
            <a:ext cx="4911635" cy="369332"/>
          </a:xfrm>
          <a:prstGeom prst="rect">
            <a:avLst/>
          </a:prstGeom>
          <a:noFill/>
        </p:spPr>
        <p:txBody>
          <a:bodyPr wrap="square" rtlCol="0">
            <a:spAutoFit/>
          </a:bodyPr>
          <a:lstStyle/>
          <a:p>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9296" y="745290"/>
            <a:ext cx="5250533" cy="5127477"/>
          </a:xfrm>
          <a:prstGeom prst="rect">
            <a:avLst/>
          </a:prstGeom>
        </p:spPr>
      </p:pic>
    </p:spTree>
    <p:extLst>
      <p:ext uri="{BB962C8B-B14F-4D97-AF65-F5344CB8AC3E}">
        <p14:creationId xmlns:p14="http://schemas.microsoft.com/office/powerpoint/2010/main" val="649618896"/>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7"/>
                                        </p:tgtEl>
                                        <p:attrNameLst>
                                          <p:attrName>r</p:attrName>
                                        </p:attrNameLst>
                                      </p:cBhvr>
                                    </p:animRot>
                                    <p:animRot by="-240000">
                                      <p:cBhvr>
                                        <p:cTn id="11" dur="200" fill="hold">
                                          <p:stCondLst>
                                            <p:cond delay="200"/>
                                          </p:stCondLst>
                                        </p:cTn>
                                        <p:tgtEl>
                                          <p:spTgt spid="7"/>
                                        </p:tgtEl>
                                        <p:attrNameLst>
                                          <p:attrName>r</p:attrName>
                                        </p:attrNameLst>
                                      </p:cBhvr>
                                    </p:animRot>
                                    <p:animRot by="240000">
                                      <p:cBhvr>
                                        <p:cTn id="12" dur="200" fill="hold">
                                          <p:stCondLst>
                                            <p:cond delay="400"/>
                                          </p:stCondLst>
                                        </p:cTn>
                                        <p:tgtEl>
                                          <p:spTgt spid="7"/>
                                        </p:tgtEl>
                                        <p:attrNameLst>
                                          <p:attrName>r</p:attrName>
                                        </p:attrNameLst>
                                      </p:cBhvr>
                                    </p:animRot>
                                    <p:animRot by="-240000">
                                      <p:cBhvr>
                                        <p:cTn id="13" dur="200" fill="hold">
                                          <p:stCondLst>
                                            <p:cond delay="600"/>
                                          </p:stCondLst>
                                        </p:cTn>
                                        <p:tgtEl>
                                          <p:spTgt spid="7"/>
                                        </p:tgtEl>
                                        <p:attrNameLst>
                                          <p:attrName>r</p:attrName>
                                        </p:attrNameLst>
                                      </p:cBhvr>
                                    </p:animRot>
                                    <p:animRot by="120000">
                                      <p:cBhvr>
                                        <p:cTn id="14"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endParaRPr lang="en-US"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endParaRPr lang="en-US" dirty="0"/>
          </a:p>
        </p:txBody>
      </p:sp>
      <p:pic>
        <p:nvPicPr>
          <p:cNvPr id="4" name="Picture 17" descr="Kết quả hình ảnh cho background powerpoint 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764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237785" y="940584"/>
            <a:ext cx="10125308"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vi-VN" sz="2400" i="1" spc="-50" dirty="0">
                <a:solidFill>
                  <a:srgbClr val="92D050"/>
                </a:solidFill>
                <a:latin typeface="Times New Roman" panose="02020603050405020304" pitchFamily="18" charset="0"/>
                <a:ea typeface="+mj-ea"/>
                <a:cs typeface="+mj-cs"/>
              </a:rPr>
              <a:t>c</a:t>
            </a:r>
            <a:r>
              <a:rPr lang="vi-VN" sz="2400" i="1" spc="-50" dirty="0">
                <a:solidFill>
                  <a:srgbClr val="00B050"/>
                </a:solidFill>
                <a:latin typeface="Times New Roman" panose="02020603050405020304" pitchFamily="18" charset="0"/>
                <a:ea typeface="+mj-ea"/>
                <a:cs typeface="+mj-cs"/>
              </a:rPr>
              <a:t>) Biện pháp 3: Tận dụng môi trường thiên nhiên, chơi ngoài sân trường: </a:t>
            </a:r>
            <a:endParaRPr lang="en-US" sz="2400" dirty="0">
              <a:solidFill>
                <a:srgbClr val="00B050"/>
              </a:solidFill>
            </a:endParaRPr>
          </a:p>
        </p:txBody>
      </p:sp>
      <p:sp>
        <p:nvSpPr>
          <p:cNvPr id="6" name="TextBox 5"/>
          <p:cNvSpPr txBox="1"/>
          <p:nvPr/>
        </p:nvSpPr>
        <p:spPr>
          <a:xfrm>
            <a:off x="1137425" y="1584811"/>
            <a:ext cx="9428976" cy="471205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91440" lvl="0" indent="365760">
              <a:lnSpc>
                <a:spcPct val="123000"/>
              </a:lnSpc>
              <a:spcAft>
                <a:spcPts val="600"/>
              </a:spcAft>
              <a:buClr>
                <a:srgbClr val="E48312"/>
              </a:buClr>
              <a:buSzPct val="100000"/>
              <a:buFont typeface="Calibri" panose="020F0502020204030204" pitchFamily="34" charset="0"/>
              <a:buChar char=" "/>
            </a:pPr>
            <a:r>
              <a:rPr lang="vi-VN" sz="2000" dirty="0">
                <a:solidFill>
                  <a:srgbClr val="00B0F0"/>
                </a:solidFill>
                <a:latin typeface="Times New Roman" panose="02020603050405020304" pitchFamily="18" charset="0"/>
              </a:rPr>
              <a:t>Được lợi thế là có một sân trường rộng để các cháu chơi đùa, đi dạo…Mỗi năm học được cải tạo và sắp xếp lại, trang bị thêm nhiều cây xanh </a:t>
            </a:r>
            <a:r>
              <a:rPr lang="vi-VN" sz="2000" dirty="0" smtClean="0">
                <a:solidFill>
                  <a:srgbClr val="00B0F0"/>
                </a:solidFill>
                <a:latin typeface="Times New Roman" panose="02020603050405020304" pitchFamily="18" charset="0"/>
              </a:rPr>
              <a:t>… </a:t>
            </a:r>
            <a:r>
              <a:rPr lang="vi-VN" sz="2000" dirty="0">
                <a:solidFill>
                  <a:srgbClr val="00B0F0"/>
                </a:solidFill>
                <a:latin typeface="Times New Roman" panose="02020603050405020304" pitchFamily="18" charset="0"/>
              </a:rPr>
              <a:t>tạo được một sân chơi thoáng mát, sạch, đẹp thu hút sự hứng thú của trẻ và phụ huynh. Trong các giờ hoạt động ngoài trời tôi cho các bé ra sân trường đi dạo dưới những tán cây để hít thở không khí trong lành và khám phá môi trường xung quanh. Chính không khí này sẽ  giúp bé  thoải mái</a:t>
            </a:r>
            <a:r>
              <a:rPr lang="vi-VN" sz="2000" dirty="0" smtClean="0">
                <a:solidFill>
                  <a:srgbClr val="00B0F0"/>
                </a:solidFill>
                <a:latin typeface="Times New Roman" panose="02020603050405020304" pitchFamily="18" charset="0"/>
              </a:rPr>
              <a:t>,</a:t>
            </a:r>
            <a:r>
              <a:rPr lang="en-US" sz="2000" dirty="0" smtClean="0">
                <a:solidFill>
                  <a:srgbClr val="00B0F0"/>
                </a:solidFill>
                <a:latin typeface="Times New Roman" panose="02020603050405020304" pitchFamily="18" charset="0"/>
              </a:rPr>
              <a:t> </a:t>
            </a:r>
            <a:r>
              <a:rPr lang="en-US" sz="2000" dirty="0" err="1" smtClean="0">
                <a:solidFill>
                  <a:srgbClr val="00B0F0"/>
                </a:solidFill>
                <a:latin typeface="Times New Roman" panose="02020603050405020304" pitchFamily="18" charset="0"/>
              </a:rPr>
              <a:t>tạo</a:t>
            </a:r>
            <a:r>
              <a:rPr lang="vi-VN" sz="2000" dirty="0" smtClean="0">
                <a:solidFill>
                  <a:srgbClr val="00B0F0"/>
                </a:solidFill>
                <a:latin typeface="Times New Roman" panose="02020603050405020304" pitchFamily="18" charset="0"/>
              </a:rPr>
              <a:t> </a:t>
            </a:r>
            <a:r>
              <a:rPr lang="vi-VN" sz="2000" dirty="0">
                <a:solidFill>
                  <a:srgbClr val="00B0F0"/>
                </a:solidFill>
                <a:latin typeface="Times New Roman" panose="02020603050405020304" pitchFamily="18" charset="0"/>
              </a:rPr>
              <a:t>tâm lý vui vẻ. Khi được ra sân các cháu thơ thẩn đi theo tôi ngắm nhìn xung quanh hoặc chạy nhảy vui đùa. Đối với những cháu còn lạ, </a:t>
            </a:r>
            <a:r>
              <a:rPr lang="en-US" sz="2000" dirty="0" err="1" smtClean="0">
                <a:solidFill>
                  <a:srgbClr val="00B0F0"/>
                </a:solidFill>
                <a:latin typeface="Times New Roman" panose="02020603050405020304" pitchFamily="18" charset="0"/>
              </a:rPr>
              <a:t>còn</a:t>
            </a:r>
            <a:r>
              <a:rPr lang="en-US" sz="2000" dirty="0">
                <a:solidFill>
                  <a:srgbClr val="00B0F0"/>
                </a:solidFill>
                <a:latin typeface="Times New Roman" panose="02020603050405020304" pitchFamily="18" charset="0"/>
              </a:rPr>
              <a:t> </a:t>
            </a:r>
            <a:r>
              <a:rPr lang="vi-VN" sz="2000" dirty="0" smtClean="0">
                <a:solidFill>
                  <a:srgbClr val="00B0F0"/>
                </a:solidFill>
                <a:latin typeface="Times New Roman" panose="02020603050405020304" pitchFamily="18" charset="0"/>
              </a:rPr>
              <a:t>khóc </a:t>
            </a:r>
            <a:r>
              <a:rPr lang="vi-VN" sz="2000" dirty="0">
                <a:solidFill>
                  <a:srgbClr val="00B0F0"/>
                </a:solidFill>
                <a:latin typeface="Times New Roman" panose="02020603050405020304" pitchFamily="18" charset="0"/>
              </a:rPr>
              <a:t>thì tôi thường dẫn cháu đi bên cạnh, vỗ về âu yếm vuốt ve để các cháu cảm thấy bớt cô đơn. Dần dần các cháu bị tiếng nói, tiếng hát, đọc thơ và kể chuyện của tôi thu hút. Các cháu không khóc nữa mà hòa cùng vào các bạn tham gia các trò chơi “Thổi bóng” “Bắt bướm”… </a:t>
            </a:r>
          </a:p>
          <a:p>
            <a:pPr marL="91440" lvl="0" indent="365760">
              <a:lnSpc>
                <a:spcPct val="123000"/>
              </a:lnSpc>
              <a:spcAft>
                <a:spcPts val="600"/>
              </a:spcAft>
              <a:buClr>
                <a:srgbClr val="E48312"/>
              </a:buClr>
              <a:buSzPct val="100000"/>
              <a:buFont typeface="Calibri" panose="020F0502020204030204" pitchFamily="34" charset="0"/>
              <a:buChar char=" "/>
            </a:pPr>
            <a:r>
              <a:rPr lang="vi-VN" sz="2000" b="1" dirty="0">
                <a:solidFill>
                  <a:srgbClr val="00B0F0"/>
                </a:solidFill>
                <a:latin typeface="Times New Roman" panose="02020603050405020304" pitchFamily="18" charset="0"/>
              </a:rPr>
              <a:t>  </a:t>
            </a:r>
            <a:r>
              <a:rPr lang="vi-VN" sz="2000" dirty="0">
                <a:solidFill>
                  <a:srgbClr val="00B0F0"/>
                </a:solidFill>
                <a:latin typeface="Times New Roman" panose="02020603050405020304" pitchFamily="18" charset="0"/>
              </a:rPr>
              <a:t>Ngoài việc tạo được không gian thoáng đãng, khi ra ngoài trời, các con có thể thỏa sức khám phá thiên nhiên. Thỏa mãn trí tò mò của trẻ về một môi trường mới đầy thú vị.</a:t>
            </a:r>
            <a:r>
              <a:rPr lang="vi-VN" sz="2000" b="1" i="1" dirty="0">
                <a:solidFill>
                  <a:srgbClr val="00B0F0"/>
                </a:solidFill>
                <a:latin typeface="Times New Roman" panose="02020603050405020304" pitchFamily="18" charset="0"/>
              </a:rPr>
              <a:t>                                       </a:t>
            </a:r>
          </a:p>
        </p:txBody>
      </p:sp>
      <p:pic>
        <p:nvPicPr>
          <p:cNvPr id="8" name="Picture 18" descr="C:\Users\NGOCTHANH\Desktop\anh dep\mc_05030402j_j.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994" y="3460433"/>
            <a:ext cx="733425" cy="331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descr="C:\Users\NGOCTHANH\Desktop\anh dep\mc_05030402j_j.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7594" y="4332016"/>
            <a:ext cx="7334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7" descr="FIREWRK6"/>
          <p:cNvPicPr>
            <a:picLocks noChangeAspect="1" noChangeArrowheads="1"/>
          </p:cNvPicPr>
          <p:nvPr/>
        </p:nvPicPr>
        <p:blipFill>
          <a:blip r:embed="rId4">
            <a:extLst/>
          </a:blip>
          <a:srcRect/>
          <a:stretch>
            <a:fillRect/>
          </a:stretch>
        </p:blipFill>
        <p:spPr bwMode="auto">
          <a:xfrm>
            <a:off x="10566400" y="24933"/>
            <a:ext cx="1016000" cy="1011238"/>
          </a:xfrm>
          <a:prstGeom prst="rect">
            <a:avLst/>
          </a:prstGeom>
          <a:extLst/>
        </p:spPr>
      </p:pic>
      <p:pic>
        <p:nvPicPr>
          <p:cNvPr id="11" name="Picture 87" descr="FIREWRK6"/>
          <p:cNvPicPr>
            <a:picLocks noChangeAspect="1" noChangeArrowheads="1"/>
          </p:cNvPicPr>
          <p:nvPr/>
        </p:nvPicPr>
        <p:blipFill>
          <a:blip r:embed="rId4">
            <a:extLst/>
          </a:blip>
          <a:srcRect/>
          <a:stretch>
            <a:fillRect/>
          </a:stretch>
        </p:blipFill>
        <p:spPr bwMode="auto">
          <a:xfrm>
            <a:off x="6300439" y="0"/>
            <a:ext cx="1016000" cy="1011238"/>
          </a:xfrm>
          <a:prstGeom prst="rect">
            <a:avLst/>
          </a:prstGeom>
          <a:extLst/>
        </p:spPr>
      </p:pic>
      <p:pic>
        <p:nvPicPr>
          <p:cNvPr id="12" name="Picture 86" descr="FIREWRK8"/>
          <p:cNvPicPr>
            <a:picLocks noChangeAspect="1" noChangeArrowheads="1"/>
          </p:cNvPicPr>
          <p:nvPr/>
        </p:nvPicPr>
        <p:blipFill>
          <a:blip r:embed="rId5">
            <a:extLst/>
          </a:blip>
          <a:srcRect/>
          <a:stretch>
            <a:fillRect/>
          </a:stretch>
        </p:blipFill>
        <p:spPr bwMode="auto">
          <a:xfrm>
            <a:off x="2704209" y="6275773"/>
            <a:ext cx="529645" cy="517989"/>
          </a:xfrm>
          <a:prstGeom prst="rect">
            <a:avLst/>
          </a:prstGeom>
          <a:extLst/>
        </p:spPr>
      </p:pic>
      <p:pic>
        <p:nvPicPr>
          <p:cNvPr id="13" name="Picture 86" descr="FIREWRK8"/>
          <p:cNvPicPr>
            <a:picLocks noChangeAspect="1" noChangeArrowheads="1"/>
          </p:cNvPicPr>
          <p:nvPr/>
        </p:nvPicPr>
        <p:blipFill>
          <a:blip r:embed="rId5">
            <a:extLst/>
          </a:blip>
          <a:srcRect/>
          <a:stretch>
            <a:fillRect/>
          </a:stretch>
        </p:blipFill>
        <p:spPr bwMode="auto">
          <a:xfrm>
            <a:off x="4267605" y="6324685"/>
            <a:ext cx="529645" cy="517989"/>
          </a:xfrm>
          <a:prstGeom prst="rect">
            <a:avLst/>
          </a:prstGeom>
          <a:extLst/>
        </p:spPr>
      </p:pic>
      <p:pic>
        <p:nvPicPr>
          <p:cNvPr id="14" name="Picture 86" descr="FIREWRK8"/>
          <p:cNvPicPr>
            <a:picLocks noChangeAspect="1" noChangeArrowheads="1"/>
          </p:cNvPicPr>
          <p:nvPr/>
        </p:nvPicPr>
        <p:blipFill>
          <a:blip r:embed="rId5">
            <a:extLst/>
          </a:blip>
          <a:srcRect/>
          <a:stretch>
            <a:fillRect/>
          </a:stretch>
        </p:blipFill>
        <p:spPr bwMode="auto">
          <a:xfrm>
            <a:off x="6969550" y="6340011"/>
            <a:ext cx="529645" cy="517989"/>
          </a:xfrm>
          <a:prstGeom prst="rect">
            <a:avLst/>
          </a:prstGeom>
          <a:extLst/>
        </p:spPr>
      </p:pic>
    </p:spTree>
    <p:extLst>
      <p:ext uri="{BB962C8B-B14F-4D97-AF65-F5344CB8AC3E}">
        <p14:creationId xmlns:p14="http://schemas.microsoft.com/office/powerpoint/2010/main" val="269828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heel(1)">
                                      <p:cBhvr>
                                        <p:cTn id="17" dur="2000"/>
                                        <p:tgtEl>
                                          <p:spTgt spid="6">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circle(in)">
                                      <p:cBhvr>
                                        <p:cTn id="20"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416629" y="313510"/>
            <a:ext cx="7654835" cy="369332"/>
          </a:xfrm>
          <a:prstGeom prst="rect">
            <a:avLst/>
          </a:prstGeom>
          <a:noFill/>
        </p:spPr>
        <p:txBody>
          <a:bodyPr wrap="square" rtlCol="0">
            <a:spAutoFit/>
          </a:bodyPr>
          <a:lstStyle/>
          <a:p>
            <a:r>
              <a:rPr lang="en-US" dirty="0" smtClean="0">
                <a:solidFill>
                  <a:srgbClr val="7030A0"/>
                </a:solidFill>
                <a:latin typeface="Times New Roman" panose="02020603050405020304" pitchFamily="18" charset="0"/>
                <a:cs typeface="Times New Roman" panose="02020603050405020304" pitchFamily="18" charset="0"/>
              </a:rPr>
              <a:t>MỘT SỐ HÌNH ẢNH TỔ CHỨC HOẠT ĐỘNG NGOÀI TRỜI</a:t>
            </a:r>
            <a:endParaRPr lang="en-US" dirty="0">
              <a:solidFill>
                <a:srgbClr val="7030A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90" y="682841"/>
            <a:ext cx="5492287" cy="554814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4675" y="783771"/>
            <a:ext cx="5538652" cy="5538652"/>
          </a:xfrm>
          <a:prstGeom prst="rect">
            <a:avLst/>
          </a:prstGeom>
        </p:spPr>
      </p:pic>
    </p:spTree>
    <p:extLst>
      <p:ext uri="{BB962C8B-B14F-4D97-AF65-F5344CB8AC3E}">
        <p14:creationId xmlns:p14="http://schemas.microsoft.com/office/powerpoint/2010/main" val="570435475"/>
      </p:ext>
    </p:extLst>
  </p:cSld>
  <p:clrMapOvr>
    <a:masterClrMapping/>
  </p:clrMapOvr>
  <mc:AlternateContent xmlns:mc="http://schemas.openxmlformats.org/markup-compatibility/2006" xmlns:p14="http://schemas.microsoft.com/office/powerpoint/2010/main">
    <mc:Choice Requires="p14">
      <p:transition advTm="7000">
        <p14:prism/>
      </p:transition>
    </mc:Choice>
    <mc:Fallback xmlns="">
      <p:transition advTm="7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648994"/>
          </a:xfrm>
          <a:prstGeom prst="rect">
            <a:avLst/>
          </a:prstGeom>
        </p:spPr>
      </p:pic>
      <p:sp>
        <p:nvSpPr>
          <p:cNvPr id="6" name="TextBox 5"/>
          <p:cNvSpPr txBox="1"/>
          <p:nvPr/>
        </p:nvSpPr>
        <p:spPr>
          <a:xfrm>
            <a:off x="2341755" y="261258"/>
            <a:ext cx="8239159"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200" i="1" spc="-50" dirty="0">
                <a:solidFill>
                  <a:srgbClr val="FFFF00"/>
                </a:solidFill>
                <a:latin typeface="Times New Roman" panose="02020603050405020304" pitchFamily="18" charset="0"/>
                <a:ea typeface="+mj-ea"/>
                <a:cs typeface="+mj-cs"/>
              </a:rPr>
              <a:t> </a:t>
            </a:r>
            <a:r>
              <a:rPr lang="en-US" sz="3200" i="1" spc="-50" dirty="0" smtClean="0">
                <a:solidFill>
                  <a:srgbClr val="FFFF00"/>
                </a:solidFill>
                <a:latin typeface="Times New Roman" panose="02020603050405020304" pitchFamily="18" charset="0"/>
                <a:ea typeface="+mj-ea"/>
                <a:cs typeface="+mj-cs"/>
              </a:rPr>
              <a:t>             </a:t>
            </a:r>
            <a:r>
              <a:rPr lang="en-US" sz="2400" i="1" spc="-50" dirty="0" err="1">
                <a:solidFill>
                  <a:srgbClr val="FFFF00"/>
                </a:solidFill>
                <a:latin typeface="Times New Roman" panose="02020603050405020304" pitchFamily="18" charset="0"/>
                <a:ea typeface="+mj-ea"/>
                <a:cs typeface="+mj-cs"/>
              </a:rPr>
              <a:t>Biện</a:t>
            </a:r>
            <a:r>
              <a:rPr lang="en-US" sz="2400" i="1" spc="-50" dirty="0">
                <a:solidFill>
                  <a:srgbClr val="FFFF00"/>
                </a:solidFill>
                <a:latin typeface="Times New Roman" panose="02020603050405020304" pitchFamily="18" charset="0"/>
                <a:ea typeface="+mj-ea"/>
                <a:cs typeface="+mj-cs"/>
              </a:rPr>
              <a:t> </a:t>
            </a:r>
            <a:r>
              <a:rPr lang="en-US" sz="2400" i="1" spc="-50" dirty="0" err="1">
                <a:solidFill>
                  <a:srgbClr val="FFFF00"/>
                </a:solidFill>
                <a:latin typeface="Times New Roman" panose="02020603050405020304" pitchFamily="18" charset="0"/>
                <a:ea typeface="+mj-ea"/>
                <a:cs typeface="+mj-cs"/>
              </a:rPr>
              <a:t>pháp</a:t>
            </a:r>
            <a:r>
              <a:rPr lang="en-US" sz="2400" i="1" spc="-50" dirty="0">
                <a:solidFill>
                  <a:srgbClr val="FFFF00"/>
                </a:solidFill>
                <a:latin typeface="Times New Roman" panose="02020603050405020304" pitchFamily="18" charset="0"/>
                <a:ea typeface="+mj-ea"/>
                <a:cs typeface="+mj-cs"/>
              </a:rPr>
              <a:t> 4: </a:t>
            </a:r>
            <a:r>
              <a:rPr lang="en-US" sz="2400" i="1" spc="-50" dirty="0" err="1">
                <a:solidFill>
                  <a:srgbClr val="FFFF00"/>
                </a:solidFill>
                <a:latin typeface="Times New Roman" panose="02020603050405020304" pitchFamily="18" charset="0"/>
                <a:ea typeface="+mj-ea"/>
                <a:cs typeface="+mj-cs"/>
              </a:rPr>
              <a:t>Phối</a:t>
            </a:r>
            <a:r>
              <a:rPr lang="en-US" sz="2400" i="1" spc="-50" dirty="0">
                <a:solidFill>
                  <a:srgbClr val="FFFF00"/>
                </a:solidFill>
                <a:latin typeface="Times New Roman" panose="02020603050405020304" pitchFamily="18" charset="0"/>
                <a:ea typeface="+mj-ea"/>
                <a:cs typeface="+mj-cs"/>
              </a:rPr>
              <a:t> </a:t>
            </a:r>
            <a:r>
              <a:rPr lang="en-US" sz="2400" i="1" spc="-50" dirty="0" err="1">
                <a:solidFill>
                  <a:srgbClr val="FFFF00"/>
                </a:solidFill>
                <a:latin typeface="Times New Roman" panose="02020603050405020304" pitchFamily="18" charset="0"/>
                <a:ea typeface="+mj-ea"/>
                <a:cs typeface="+mj-cs"/>
              </a:rPr>
              <a:t>hợp</a:t>
            </a:r>
            <a:r>
              <a:rPr lang="en-US" sz="2400" i="1" spc="-50" dirty="0">
                <a:solidFill>
                  <a:srgbClr val="FFFF00"/>
                </a:solidFill>
                <a:latin typeface="Times New Roman" panose="02020603050405020304" pitchFamily="18" charset="0"/>
                <a:ea typeface="+mj-ea"/>
                <a:cs typeface="+mj-cs"/>
              </a:rPr>
              <a:t> </a:t>
            </a:r>
            <a:r>
              <a:rPr lang="en-US" sz="2400" i="1" spc="-50" dirty="0" err="1">
                <a:solidFill>
                  <a:srgbClr val="FFFF00"/>
                </a:solidFill>
                <a:latin typeface="Times New Roman" panose="02020603050405020304" pitchFamily="18" charset="0"/>
                <a:ea typeface="+mj-ea"/>
                <a:cs typeface="+mj-cs"/>
              </a:rPr>
              <a:t>với</a:t>
            </a:r>
            <a:r>
              <a:rPr lang="en-US" sz="2400" i="1" spc="-50" dirty="0">
                <a:solidFill>
                  <a:srgbClr val="FFFF00"/>
                </a:solidFill>
                <a:latin typeface="Times New Roman" panose="02020603050405020304" pitchFamily="18" charset="0"/>
                <a:ea typeface="+mj-ea"/>
                <a:cs typeface="+mj-cs"/>
              </a:rPr>
              <a:t> </a:t>
            </a:r>
            <a:r>
              <a:rPr lang="en-US" sz="2400" i="1" spc="-50" dirty="0" err="1">
                <a:solidFill>
                  <a:srgbClr val="FFFF00"/>
                </a:solidFill>
                <a:latin typeface="Times New Roman" panose="02020603050405020304" pitchFamily="18" charset="0"/>
                <a:ea typeface="+mj-ea"/>
                <a:cs typeface="+mj-cs"/>
              </a:rPr>
              <a:t>phụ</a:t>
            </a:r>
            <a:r>
              <a:rPr lang="en-US" sz="2400" i="1" spc="-50" dirty="0">
                <a:solidFill>
                  <a:srgbClr val="FFFF00"/>
                </a:solidFill>
                <a:latin typeface="Times New Roman" panose="02020603050405020304" pitchFamily="18" charset="0"/>
                <a:ea typeface="+mj-ea"/>
                <a:cs typeface="+mj-cs"/>
              </a:rPr>
              <a:t> </a:t>
            </a:r>
            <a:r>
              <a:rPr lang="en-US" sz="2400" i="1" spc="-50" dirty="0" err="1">
                <a:solidFill>
                  <a:srgbClr val="FFFF00"/>
                </a:solidFill>
                <a:latin typeface="Times New Roman" panose="02020603050405020304" pitchFamily="18" charset="0"/>
                <a:ea typeface="+mj-ea"/>
                <a:cs typeface="+mj-cs"/>
              </a:rPr>
              <a:t>huynh</a:t>
            </a:r>
            <a:r>
              <a:rPr lang="en-US" sz="2400" i="1" spc="-50" dirty="0">
                <a:solidFill>
                  <a:srgbClr val="FFFF00"/>
                </a:solidFill>
                <a:latin typeface="Times New Roman" panose="02020603050405020304" pitchFamily="18" charset="0"/>
                <a:ea typeface="+mj-ea"/>
                <a:cs typeface="+mj-cs"/>
              </a:rPr>
              <a:t> </a:t>
            </a:r>
            <a:r>
              <a:rPr lang="en-US" sz="2400" i="1" spc="-50" dirty="0" err="1">
                <a:solidFill>
                  <a:srgbClr val="FFFF00"/>
                </a:solidFill>
                <a:latin typeface="Times New Roman" panose="02020603050405020304" pitchFamily="18" charset="0"/>
                <a:ea typeface="+mj-ea"/>
                <a:cs typeface="+mj-cs"/>
              </a:rPr>
              <a:t>học</a:t>
            </a:r>
            <a:r>
              <a:rPr lang="en-US" sz="2400" i="1" spc="-50" dirty="0">
                <a:solidFill>
                  <a:srgbClr val="FFFF00"/>
                </a:solidFill>
                <a:latin typeface="Times New Roman" panose="02020603050405020304" pitchFamily="18" charset="0"/>
                <a:ea typeface="+mj-ea"/>
                <a:cs typeface="+mj-cs"/>
              </a:rPr>
              <a:t> </a:t>
            </a:r>
            <a:r>
              <a:rPr lang="en-US" sz="2400" i="1" spc="-50" dirty="0" err="1">
                <a:solidFill>
                  <a:srgbClr val="FFFF00"/>
                </a:solidFill>
                <a:latin typeface="Times New Roman" panose="02020603050405020304" pitchFamily="18" charset="0"/>
                <a:ea typeface="+mj-ea"/>
                <a:cs typeface="+mj-cs"/>
              </a:rPr>
              <a:t>sinh</a:t>
            </a:r>
            <a:endParaRPr lang="en-US" sz="2400" dirty="0">
              <a:solidFill>
                <a:srgbClr val="FFFF00"/>
              </a:solidFill>
            </a:endParaRPr>
          </a:p>
        </p:txBody>
      </p:sp>
      <p:sp>
        <p:nvSpPr>
          <p:cNvPr id="7" name="TextBox 6"/>
          <p:cNvSpPr txBox="1"/>
          <p:nvPr/>
        </p:nvSpPr>
        <p:spPr>
          <a:xfrm>
            <a:off x="1271239" y="1081668"/>
            <a:ext cx="10041196" cy="267765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91440" lvl="0" indent="365760">
              <a:spcAft>
                <a:spcPts val="600"/>
              </a:spcAft>
              <a:buClr>
                <a:srgbClr val="E48312"/>
              </a:buClr>
              <a:buSzPct val="100000"/>
              <a:buFont typeface="Calibri" panose="020F0502020204030204" pitchFamily="34" charset="0"/>
              <a:buChar char=" "/>
            </a:pPr>
            <a:r>
              <a:rPr lang="vi-VN" sz="2400" dirty="0">
                <a:solidFill>
                  <a:srgbClr val="0070C0"/>
                </a:solidFill>
                <a:latin typeface="Times New Roman" panose="02020603050405020304" pitchFamily="18" charset="0"/>
              </a:rPr>
              <a:t>Trẻ ở lớp tôi thì đa phần toàn là cháu mới đi học lần đầu. Đối với các cháu đã đi học, ngay từ ngày đầu nhận danh sách lớp tôi thường trao đổi ngay bố mẹ của </a:t>
            </a:r>
            <a:r>
              <a:rPr lang="vi-VN" sz="2400" dirty="0" smtClean="0">
                <a:solidFill>
                  <a:srgbClr val="0070C0"/>
                </a:solidFill>
                <a:latin typeface="Times New Roman" panose="02020603050405020304" pitchFamily="18" charset="0"/>
              </a:rPr>
              <a:t>trẻ</a:t>
            </a:r>
            <a:r>
              <a:rPr lang="en-US" sz="2400" dirty="0" smtClean="0">
                <a:solidFill>
                  <a:srgbClr val="0070C0"/>
                </a:solidFill>
                <a:latin typeface="Times New Roman" panose="02020603050405020304" pitchFamily="18" charset="0"/>
              </a:rPr>
              <a:t>, </a:t>
            </a:r>
            <a:r>
              <a:rPr lang="en-US" sz="2400" dirty="0" err="1" smtClean="0">
                <a:solidFill>
                  <a:srgbClr val="0070C0"/>
                </a:solidFill>
                <a:latin typeface="Times New Roman" panose="02020603050405020304" pitchFamily="18" charset="0"/>
              </a:rPr>
              <a:t>cô</a:t>
            </a:r>
            <a:r>
              <a:rPr lang="en-US" sz="2400" dirty="0" smtClean="0">
                <a:solidFill>
                  <a:srgbClr val="0070C0"/>
                </a:solidFill>
                <a:latin typeface="Times New Roman" panose="02020603050405020304" pitchFamily="18" charset="0"/>
              </a:rPr>
              <a:t> </a:t>
            </a:r>
            <a:r>
              <a:rPr lang="en-US" sz="2400" dirty="0" err="1" smtClean="0">
                <a:solidFill>
                  <a:srgbClr val="0070C0"/>
                </a:solidFill>
                <a:latin typeface="Times New Roman" panose="02020603050405020304" pitchFamily="18" charset="0"/>
              </a:rPr>
              <a:t>giáo</a:t>
            </a:r>
            <a:r>
              <a:rPr lang="en-US" sz="2400" dirty="0" smtClean="0">
                <a:solidFill>
                  <a:srgbClr val="0070C0"/>
                </a:solidFill>
                <a:latin typeface="Times New Roman" panose="02020603050405020304" pitchFamily="18" charset="0"/>
              </a:rPr>
              <a:t> </a:t>
            </a:r>
            <a:r>
              <a:rPr lang="en-US" sz="2400" dirty="0" err="1" smtClean="0">
                <a:solidFill>
                  <a:srgbClr val="0070C0"/>
                </a:solidFill>
                <a:latin typeface="Times New Roman" panose="02020603050405020304" pitchFamily="18" charset="0"/>
              </a:rPr>
              <a:t>cũ</a:t>
            </a:r>
            <a:r>
              <a:rPr lang="vi-VN" sz="2400" dirty="0" smtClean="0">
                <a:solidFill>
                  <a:srgbClr val="0070C0"/>
                </a:solidFill>
                <a:latin typeface="Times New Roman" panose="02020603050405020304" pitchFamily="18" charset="0"/>
              </a:rPr>
              <a:t> </a:t>
            </a:r>
            <a:r>
              <a:rPr lang="vi-VN" sz="2400" dirty="0">
                <a:solidFill>
                  <a:srgbClr val="0070C0"/>
                </a:solidFill>
                <a:latin typeface="Times New Roman" panose="02020603050405020304" pitchFamily="18" charset="0"/>
              </a:rPr>
              <a:t>để tôi có thể nắm được ngay thói quen, đặc điểm sinh lý, sức khỏe của trẻ để có biện pháp tác động phù hợp. Những ngày đầu mới đi học </a:t>
            </a:r>
            <a:r>
              <a:rPr lang="en-US" sz="2400" dirty="0" err="1" smtClean="0">
                <a:solidFill>
                  <a:srgbClr val="0070C0"/>
                </a:solidFill>
                <a:latin typeface="Times New Roman" panose="02020603050405020304" pitchFamily="18" charset="0"/>
              </a:rPr>
              <a:t>khi</a:t>
            </a:r>
            <a:r>
              <a:rPr lang="en-US" sz="2400" dirty="0" smtClean="0">
                <a:solidFill>
                  <a:srgbClr val="0070C0"/>
                </a:solidFill>
                <a:latin typeface="Times New Roman" panose="02020603050405020304" pitchFamily="18" charset="0"/>
              </a:rPr>
              <a:t> </a:t>
            </a:r>
            <a:r>
              <a:rPr lang="vi-VN" sz="2400" dirty="0" smtClean="0">
                <a:solidFill>
                  <a:srgbClr val="0070C0"/>
                </a:solidFill>
                <a:latin typeface="Times New Roman" panose="02020603050405020304" pitchFamily="18" charset="0"/>
              </a:rPr>
              <a:t>trao </a:t>
            </a:r>
            <a:r>
              <a:rPr lang="vi-VN" sz="2400" dirty="0">
                <a:solidFill>
                  <a:srgbClr val="0070C0"/>
                </a:solidFill>
                <a:latin typeface="Times New Roman" panose="02020603050405020304" pitchFamily="18" charset="0"/>
              </a:rPr>
              <a:t>đổi với phụ huynh về </a:t>
            </a:r>
            <a:r>
              <a:rPr lang="vi-VN" sz="2400" dirty="0" smtClean="0">
                <a:solidFill>
                  <a:srgbClr val="0070C0"/>
                </a:solidFill>
                <a:latin typeface="Times New Roman" panose="02020603050405020304" pitchFamily="18" charset="0"/>
              </a:rPr>
              <a:t>t</a:t>
            </a:r>
            <a:r>
              <a:rPr lang="en-US" sz="2400" dirty="0" err="1" smtClean="0">
                <a:solidFill>
                  <a:srgbClr val="0070C0"/>
                </a:solidFill>
                <a:latin typeface="Times New Roman" panose="02020603050405020304" pitchFamily="18" charset="0"/>
              </a:rPr>
              <a:t>ình</a:t>
            </a:r>
            <a:r>
              <a:rPr lang="en-US" sz="2400" dirty="0" smtClean="0">
                <a:solidFill>
                  <a:srgbClr val="0070C0"/>
                </a:solidFill>
                <a:latin typeface="Times New Roman" panose="02020603050405020304" pitchFamily="18" charset="0"/>
              </a:rPr>
              <a:t> </a:t>
            </a:r>
            <a:r>
              <a:rPr lang="en-US" sz="2400" dirty="0" err="1" smtClean="0">
                <a:solidFill>
                  <a:srgbClr val="0070C0"/>
                </a:solidFill>
                <a:latin typeface="Times New Roman" panose="02020603050405020304" pitchFamily="18" charset="0"/>
              </a:rPr>
              <a:t>hình</a:t>
            </a:r>
            <a:r>
              <a:rPr lang="vi-VN" sz="2400" dirty="0" smtClean="0">
                <a:solidFill>
                  <a:srgbClr val="0070C0"/>
                </a:solidFill>
                <a:latin typeface="Times New Roman" panose="02020603050405020304" pitchFamily="18" charset="0"/>
              </a:rPr>
              <a:t> </a:t>
            </a:r>
            <a:r>
              <a:rPr lang="vi-VN" sz="2400" dirty="0">
                <a:solidFill>
                  <a:srgbClr val="0070C0"/>
                </a:solidFill>
                <a:latin typeface="Times New Roman" panose="02020603050405020304" pitchFamily="18" charset="0"/>
              </a:rPr>
              <a:t>của trẻ xong tôi tổ chức cho trẻ chơi những trò chơi dân gian, hát dân ca… Khi trẻ bắt đầu bị tôi thu hút thì tôi sẽ làm quen, trò chuyện với trẻ trong vai trò “cô giáo”. </a:t>
            </a:r>
            <a:endParaRPr lang="vi-VN" dirty="0">
              <a:solidFill>
                <a:srgbClr val="0070C0"/>
              </a:solidFill>
              <a:latin typeface="Times New Roman" panose="02020603050405020304" pitchFamily="18" charset="0"/>
            </a:endParaRPr>
          </a:p>
        </p:txBody>
      </p:sp>
      <p:sp>
        <p:nvSpPr>
          <p:cNvPr id="8" name="TextBox 7"/>
          <p:cNvSpPr txBox="1"/>
          <p:nvPr/>
        </p:nvSpPr>
        <p:spPr>
          <a:xfrm>
            <a:off x="1048215" y="4282068"/>
            <a:ext cx="10264220" cy="1483483"/>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marL="91440" lvl="0">
              <a:lnSpc>
                <a:spcPct val="113000"/>
              </a:lnSpc>
              <a:spcAft>
                <a:spcPts val="600"/>
              </a:spcAft>
              <a:buClr>
                <a:srgbClr val="E48312"/>
              </a:buClr>
              <a:buSzPct val="100000"/>
            </a:pPr>
            <a:r>
              <a:rPr lang="vi-VN" sz="2000" dirty="0" smtClean="0">
                <a:solidFill>
                  <a:schemeClr val="bg2">
                    <a:lumMod val="50000"/>
                  </a:schemeClr>
                </a:solidFill>
                <a:latin typeface="Times New Roman" panose="02020603050405020304" pitchFamily="18" charset="0"/>
              </a:rPr>
              <a:t>Đối </a:t>
            </a:r>
            <a:r>
              <a:rPr lang="vi-VN" sz="2000" dirty="0">
                <a:solidFill>
                  <a:schemeClr val="bg2">
                    <a:lumMod val="50000"/>
                  </a:schemeClr>
                </a:solidFill>
                <a:latin typeface="Times New Roman" panose="02020603050405020304" pitchFamily="18" charset="0"/>
              </a:rPr>
              <a:t>với các cháu lần đầu tiên đi học, ngoài việc trao đổi với phụ huynh về trẻ, tôi cũng đã trao đổi với các bậc phụ </a:t>
            </a:r>
            <a:r>
              <a:rPr lang="vi-VN" sz="2000" dirty="0" smtClean="0">
                <a:solidFill>
                  <a:schemeClr val="bg2">
                    <a:lumMod val="50000"/>
                  </a:schemeClr>
                </a:solidFill>
                <a:latin typeface="Times New Roman" panose="02020603050405020304" pitchFamily="18" charset="0"/>
              </a:rPr>
              <a:t>huynh</a:t>
            </a:r>
            <a:r>
              <a:rPr lang="en-US" sz="2000" dirty="0" smtClean="0">
                <a:solidFill>
                  <a:schemeClr val="bg2">
                    <a:lumMod val="50000"/>
                  </a:schemeClr>
                </a:solidFill>
                <a:latin typeface="Times New Roman" panose="02020603050405020304" pitchFamily="18" charset="0"/>
              </a:rPr>
              <a:t> </a:t>
            </a:r>
            <a:r>
              <a:rPr lang="vi-VN" sz="2000" dirty="0" smtClean="0">
                <a:solidFill>
                  <a:schemeClr val="bg2">
                    <a:lumMod val="50000"/>
                  </a:schemeClr>
                </a:solidFill>
                <a:latin typeface="Times New Roman" panose="02020603050405020304" pitchFamily="18" charset="0"/>
              </a:rPr>
              <a:t>về </a:t>
            </a:r>
            <a:r>
              <a:rPr lang="vi-VN" sz="2000" dirty="0">
                <a:solidFill>
                  <a:schemeClr val="bg2">
                    <a:lumMod val="50000"/>
                  </a:schemeClr>
                </a:solidFill>
                <a:latin typeface="Times New Roman" panose="02020603050405020304" pitchFamily="18" charset="0"/>
              </a:rPr>
              <a:t>nội quy của nhóm lớp như: Phụ huynh nên cho bé đi học đều, đúng giờ, đồng thời đề nghị phụ huynh kết hợp với cô trong việc rèn nề nếp và thói quen lễ phép. Cô và bố mẹ phải là tấm gương cho trẻ noi theo. </a:t>
            </a:r>
          </a:p>
        </p:txBody>
      </p:sp>
    </p:spTree>
    <p:extLst>
      <p:ext uri="{BB962C8B-B14F-4D97-AF65-F5344CB8AC3E}">
        <p14:creationId xmlns:p14="http://schemas.microsoft.com/office/powerpoint/2010/main" val="356294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145">
                                          <p:stCondLst>
                                            <p:cond delay="0"/>
                                          </p:stCondLst>
                                        </p:cTn>
                                        <p:tgtEl>
                                          <p:spTgt spid="7"/>
                                        </p:tgtEl>
                                      </p:cBhvr>
                                    </p:animEffect>
                                    <p:anim calcmode="lin" valueType="num">
                                      <p:cBhvr>
                                        <p:cTn id="14"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17"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18"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19" dur="7">
                                          <p:stCondLst>
                                            <p:cond delay="162"/>
                                          </p:stCondLst>
                                        </p:cTn>
                                        <p:tgtEl>
                                          <p:spTgt spid="7"/>
                                        </p:tgtEl>
                                      </p:cBhvr>
                                      <p:to x="100000" y="60000"/>
                                    </p:animScale>
                                    <p:animScale>
                                      <p:cBhvr>
                                        <p:cTn id="20" dur="41" decel="50000">
                                          <p:stCondLst>
                                            <p:cond delay="169"/>
                                          </p:stCondLst>
                                        </p:cTn>
                                        <p:tgtEl>
                                          <p:spTgt spid="7"/>
                                        </p:tgtEl>
                                      </p:cBhvr>
                                      <p:to x="100000" y="100000"/>
                                    </p:animScale>
                                    <p:animScale>
                                      <p:cBhvr>
                                        <p:cTn id="21" dur="7">
                                          <p:stCondLst>
                                            <p:cond delay="328"/>
                                          </p:stCondLst>
                                        </p:cTn>
                                        <p:tgtEl>
                                          <p:spTgt spid="7"/>
                                        </p:tgtEl>
                                      </p:cBhvr>
                                      <p:to x="100000" y="80000"/>
                                    </p:animScale>
                                    <p:animScale>
                                      <p:cBhvr>
                                        <p:cTn id="22" dur="41" decel="50000">
                                          <p:stCondLst>
                                            <p:cond delay="335"/>
                                          </p:stCondLst>
                                        </p:cTn>
                                        <p:tgtEl>
                                          <p:spTgt spid="7"/>
                                        </p:tgtEl>
                                      </p:cBhvr>
                                      <p:to x="100000" y="100000"/>
                                    </p:animScale>
                                    <p:animScale>
                                      <p:cBhvr>
                                        <p:cTn id="23" dur="7">
                                          <p:stCondLst>
                                            <p:cond delay="410"/>
                                          </p:stCondLst>
                                        </p:cTn>
                                        <p:tgtEl>
                                          <p:spTgt spid="7"/>
                                        </p:tgtEl>
                                      </p:cBhvr>
                                      <p:to x="100000" y="90000"/>
                                    </p:animScale>
                                    <p:animScale>
                                      <p:cBhvr>
                                        <p:cTn id="24" dur="41" decel="50000">
                                          <p:stCondLst>
                                            <p:cond delay="417"/>
                                          </p:stCondLst>
                                        </p:cTn>
                                        <p:tgtEl>
                                          <p:spTgt spid="7"/>
                                        </p:tgtEl>
                                      </p:cBhvr>
                                      <p:to x="100000" y="100000"/>
                                    </p:animScale>
                                    <p:animScale>
                                      <p:cBhvr>
                                        <p:cTn id="25" dur="7">
                                          <p:stCondLst>
                                            <p:cond delay="452"/>
                                          </p:stCondLst>
                                        </p:cTn>
                                        <p:tgtEl>
                                          <p:spTgt spid="7"/>
                                        </p:tgtEl>
                                      </p:cBhvr>
                                      <p:to x="100000" y="95000"/>
                                    </p:animScale>
                                    <p:animScale>
                                      <p:cBhvr>
                                        <p:cTn id="26" dur="41" decel="50000">
                                          <p:stCondLst>
                                            <p:cond delay="459"/>
                                          </p:stCondLst>
                                        </p:cTn>
                                        <p:tgtEl>
                                          <p:spTgt spid="7"/>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50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145">
                                          <p:stCondLst>
                                            <p:cond delay="0"/>
                                          </p:stCondLst>
                                        </p:cTn>
                                        <p:tgtEl>
                                          <p:spTgt spid="8"/>
                                        </p:tgtEl>
                                      </p:cBhvr>
                                    </p:animEffect>
                                    <p:anim calcmode="lin" valueType="num">
                                      <p:cBhvr>
                                        <p:cTn id="32"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35"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36"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37" dur="7">
                                          <p:stCondLst>
                                            <p:cond delay="162"/>
                                          </p:stCondLst>
                                        </p:cTn>
                                        <p:tgtEl>
                                          <p:spTgt spid="8"/>
                                        </p:tgtEl>
                                      </p:cBhvr>
                                      <p:to x="100000" y="60000"/>
                                    </p:animScale>
                                    <p:animScale>
                                      <p:cBhvr>
                                        <p:cTn id="38" dur="41" decel="50000">
                                          <p:stCondLst>
                                            <p:cond delay="169"/>
                                          </p:stCondLst>
                                        </p:cTn>
                                        <p:tgtEl>
                                          <p:spTgt spid="8"/>
                                        </p:tgtEl>
                                      </p:cBhvr>
                                      <p:to x="100000" y="100000"/>
                                    </p:animScale>
                                    <p:animScale>
                                      <p:cBhvr>
                                        <p:cTn id="39" dur="7">
                                          <p:stCondLst>
                                            <p:cond delay="328"/>
                                          </p:stCondLst>
                                        </p:cTn>
                                        <p:tgtEl>
                                          <p:spTgt spid="8"/>
                                        </p:tgtEl>
                                      </p:cBhvr>
                                      <p:to x="100000" y="80000"/>
                                    </p:animScale>
                                    <p:animScale>
                                      <p:cBhvr>
                                        <p:cTn id="40" dur="41" decel="50000">
                                          <p:stCondLst>
                                            <p:cond delay="335"/>
                                          </p:stCondLst>
                                        </p:cTn>
                                        <p:tgtEl>
                                          <p:spTgt spid="8"/>
                                        </p:tgtEl>
                                      </p:cBhvr>
                                      <p:to x="100000" y="100000"/>
                                    </p:animScale>
                                    <p:animScale>
                                      <p:cBhvr>
                                        <p:cTn id="41" dur="7">
                                          <p:stCondLst>
                                            <p:cond delay="410"/>
                                          </p:stCondLst>
                                        </p:cTn>
                                        <p:tgtEl>
                                          <p:spTgt spid="8"/>
                                        </p:tgtEl>
                                      </p:cBhvr>
                                      <p:to x="100000" y="90000"/>
                                    </p:animScale>
                                    <p:animScale>
                                      <p:cBhvr>
                                        <p:cTn id="42" dur="41" decel="50000">
                                          <p:stCondLst>
                                            <p:cond delay="417"/>
                                          </p:stCondLst>
                                        </p:cTn>
                                        <p:tgtEl>
                                          <p:spTgt spid="8"/>
                                        </p:tgtEl>
                                      </p:cBhvr>
                                      <p:to x="100000" y="100000"/>
                                    </p:animScale>
                                    <p:animScale>
                                      <p:cBhvr>
                                        <p:cTn id="43" dur="7">
                                          <p:stCondLst>
                                            <p:cond delay="452"/>
                                          </p:stCondLst>
                                        </p:cTn>
                                        <p:tgtEl>
                                          <p:spTgt spid="8"/>
                                        </p:tgtEl>
                                      </p:cBhvr>
                                      <p:to x="100000" y="95000"/>
                                    </p:animScale>
                                    <p:animScale>
                                      <p:cBhvr>
                                        <p:cTn id="44" dur="41" decel="50000">
                                          <p:stCondLst>
                                            <p:cond delay="459"/>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648994"/>
          </a:xfrm>
          <a:prstGeom prst="rect">
            <a:avLst/>
          </a:prstGeom>
        </p:spPr>
      </p:pic>
      <p:sp>
        <p:nvSpPr>
          <p:cNvPr id="6" name="TextBox 5"/>
          <p:cNvSpPr txBox="1"/>
          <p:nvPr/>
        </p:nvSpPr>
        <p:spPr>
          <a:xfrm>
            <a:off x="757647" y="261258"/>
            <a:ext cx="9823268"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i="1" spc="-50" dirty="0">
                <a:solidFill>
                  <a:srgbClr val="2E74B5"/>
                </a:solidFill>
                <a:latin typeface="Times New Roman" panose="02020603050405020304" pitchFamily="18" charset="0"/>
                <a:ea typeface="+mj-ea"/>
                <a:cs typeface="+mj-cs"/>
              </a:rPr>
              <a:t> </a:t>
            </a:r>
            <a:r>
              <a:rPr lang="en-US" sz="2800" i="1" spc="-50" dirty="0" smtClean="0">
                <a:solidFill>
                  <a:srgbClr val="2E74B5"/>
                </a:solidFill>
                <a:latin typeface="Times New Roman" panose="02020603050405020304" pitchFamily="18" charset="0"/>
                <a:ea typeface="+mj-ea"/>
                <a:cs typeface="+mj-cs"/>
              </a:rPr>
              <a:t>             </a:t>
            </a:r>
            <a:r>
              <a:rPr lang="en-US" sz="2800" i="1" spc="-50" dirty="0" err="1">
                <a:solidFill>
                  <a:srgbClr val="2E74B5"/>
                </a:solidFill>
                <a:latin typeface="Times New Roman" panose="02020603050405020304" pitchFamily="18" charset="0"/>
                <a:ea typeface="+mj-ea"/>
                <a:cs typeface="+mj-cs"/>
              </a:rPr>
              <a:t>Biện</a:t>
            </a:r>
            <a:r>
              <a:rPr lang="en-US" sz="2800" i="1" spc="-50" dirty="0">
                <a:solidFill>
                  <a:srgbClr val="2E74B5"/>
                </a:solidFill>
                <a:latin typeface="Times New Roman" panose="02020603050405020304" pitchFamily="18" charset="0"/>
                <a:ea typeface="+mj-ea"/>
                <a:cs typeface="+mj-cs"/>
              </a:rPr>
              <a:t> </a:t>
            </a:r>
            <a:r>
              <a:rPr lang="en-US" sz="2800" i="1" spc="-50" dirty="0" err="1">
                <a:solidFill>
                  <a:srgbClr val="2E74B5"/>
                </a:solidFill>
                <a:latin typeface="Times New Roman" panose="02020603050405020304" pitchFamily="18" charset="0"/>
                <a:ea typeface="+mj-ea"/>
                <a:cs typeface="+mj-cs"/>
              </a:rPr>
              <a:t>pháp</a:t>
            </a:r>
            <a:r>
              <a:rPr lang="en-US" sz="2800" i="1" spc="-50" dirty="0">
                <a:solidFill>
                  <a:srgbClr val="2E74B5"/>
                </a:solidFill>
                <a:latin typeface="Times New Roman" panose="02020603050405020304" pitchFamily="18" charset="0"/>
                <a:ea typeface="+mj-ea"/>
                <a:cs typeface="+mj-cs"/>
              </a:rPr>
              <a:t> 4: </a:t>
            </a:r>
            <a:r>
              <a:rPr lang="en-US" sz="2800" i="1" spc="-50" dirty="0" err="1">
                <a:solidFill>
                  <a:srgbClr val="2E74B5"/>
                </a:solidFill>
                <a:latin typeface="Times New Roman" panose="02020603050405020304" pitchFamily="18" charset="0"/>
                <a:ea typeface="+mj-ea"/>
                <a:cs typeface="+mj-cs"/>
              </a:rPr>
              <a:t>Phối</a:t>
            </a:r>
            <a:r>
              <a:rPr lang="en-US" sz="2800" i="1" spc="-50" dirty="0">
                <a:solidFill>
                  <a:srgbClr val="2E74B5"/>
                </a:solidFill>
                <a:latin typeface="Times New Roman" panose="02020603050405020304" pitchFamily="18" charset="0"/>
                <a:ea typeface="+mj-ea"/>
                <a:cs typeface="+mj-cs"/>
              </a:rPr>
              <a:t> </a:t>
            </a:r>
            <a:r>
              <a:rPr lang="en-US" sz="2800" i="1" spc="-50" dirty="0" err="1">
                <a:solidFill>
                  <a:srgbClr val="2E74B5"/>
                </a:solidFill>
                <a:latin typeface="Times New Roman" panose="02020603050405020304" pitchFamily="18" charset="0"/>
                <a:ea typeface="+mj-ea"/>
                <a:cs typeface="+mj-cs"/>
              </a:rPr>
              <a:t>hợp</a:t>
            </a:r>
            <a:r>
              <a:rPr lang="en-US" sz="2800" i="1" spc="-50" dirty="0">
                <a:solidFill>
                  <a:srgbClr val="2E74B5"/>
                </a:solidFill>
                <a:latin typeface="Times New Roman" panose="02020603050405020304" pitchFamily="18" charset="0"/>
                <a:ea typeface="+mj-ea"/>
                <a:cs typeface="+mj-cs"/>
              </a:rPr>
              <a:t> </a:t>
            </a:r>
            <a:r>
              <a:rPr lang="en-US" sz="2800" i="1" spc="-50" dirty="0" err="1">
                <a:solidFill>
                  <a:srgbClr val="2E74B5"/>
                </a:solidFill>
                <a:latin typeface="Times New Roman" panose="02020603050405020304" pitchFamily="18" charset="0"/>
                <a:ea typeface="+mj-ea"/>
                <a:cs typeface="+mj-cs"/>
              </a:rPr>
              <a:t>với</a:t>
            </a:r>
            <a:r>
              <a:rPr lang="en-US" sz="2800" i="1" spc="-50" dirty="0">
                <a:solidFill>
                  <a:srgbClr val="2E74B5"/>
                </a:solidFill>
                <a:latin typeface="Times New Roman" panose="02020603050405020304" pitchFamily="18" charset="0"/>
                <a:ea typeface="+mj-ea"/>
                <a:cs typeface="+mj-cs"/>
              </a:rPr>
              <a:t> </a:t>
            </a:r>
            <a:r>
              <a:rPr lang="en-US" sz="2800" i="1" spc="-50" dirty="0" err="1">
                <a:solidFill>
                  <a:srgbClr val="2E74B5"/>
                </a:solidFill>
                <a:latin typeface="Times New Roman" panose="02020603050405020304" pitchFamily="18" charset="0"/>
                <a:ea typeface="+mj-ea"/>
                <a:cs typeface="+mj-cs"/>
              </a:rPr>
              <a:t>phụ</a:t>
            </a:r>
            <a:r>
              <a:rPr lang="en-US" sz="2800" i="1" spc="-50" dirty="0">
                <a:solidFill>
                  <a:srgbClr val="2E74B5"/>
                </a:solidFill>
                <a:latin typeface="Times New Roman" panose="02020603050405020304" pitchFamily="18" charset="0"/>
                <a:ea typeface="+mj-ea"/>
                <a:cs typeface="+mj-cs"/>
              </a:rPr>
              <a:t> </a:t>
            </a:r>
            <a:r>
              <a:rPr lang="en-US" sz="2800" i="1" spc="-50" dirty="0" err="1">
                <a:solidFill>
                  <a:srgbClr val="2E74B5"/>
                </a:solidFill>
                <a:latin typeface="Times New Roman" panose="02020603050405020304" pitchFamily="18" charset="0"/>
                <a:ea typeface="+mj-ea"/>
                <a:cs typeface="+mj-cs"/>
              </a:rPr>
              <a:t>huynh</a:t>
            </a:r>
            <a:r>
              <a:rPr lang="en-US" sz="2800" i="1" spc="-50" dirty="0">
                <a:solidFill>
                  <a:srgbClr val="2E74B5"/>
                </a:solidFill>
                <a:latin typeface="Times New Roman" panose="02020603050405020304" pitchFamily="18" charset="0"/>
                <a:ea typeface="+mj-ea"/>
                <a:cs typeface="+mj-cs"/>
              </a:rPr>
              <a:t> </a:t>
            </a:r>
            <a:r>
              <a:rPr lang="en-US" sz="2800" i="1" spc="-50" dirty="0" err="1">
                <a:solidFill>
                  <a:srgbClr val="2E74B5"/>
                </a:solidFill>
                <a:latin typeface="Times New Roman" panose="02020603050405020304" pitchFamily="18" charset="0"/>
                <a:ea typeface="+mj-ea"/>
                <a:cs typeface="+mj-cs"/>
              </a:rPr>
              <a:t>học</a:t>
            </a:r>
            <a:r>
              <a:rPr lang="en-US" sz="2800" i="1" spc="-50" dirty="0">
                <a:solidFill>
                  <a:srgbClr val="2E74B5"/>
                </a:solidFill>
                <a:latin typeface="Times New Roman" panose="02020603050405020304" pitchFamily="18" charset="0"/>
                <a:ea typeface="+mj-ea"/>
                <a:cs typeface="+mj-cs"/>
              </a:rPr>
              <a:t> </a:t>
            </a:r>
            <a:r>
              <a:rPr lang="en-US" sz="2800" i="1" spc="-50" dirty="0" err="1">
                <a:solidFill>
                  <a:srgbClr val="2E74B5"/>
                </a:solidFill>
                <a:latin typeface="Times New Roman" panose="02020603050405020304" pitchFamily="18" charset="0"/>
                <a:ea typeface="+mj-ea"/>
                <a:cs typeface="+mj-cs"/>
              </a:rPr>
              <a:t>sinh</a:t>
            </a:r>
            <a:endParaRPr lang="en-US" sz="2800" dirty="0"/>
          </a:p>
        </p:txBody>
      </p:sp>
      <p:sp>
        <p:nvSpPr>
          <p:cNvPr id="7" name="TextBox 6"/>
          <p:cNvSpPr txBox="1"/>
          <p:nvPr/>
        </p:nvSpPr>
        <p:spPr>
          <a:xfrm>
            <a:off x="602167" y="1107291"/>
            <a:ext cx="10850136" cy="443384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91440" lvl="0" indent="365760">
              <a:lnSpc>
                <a:spcPct val="113000"/>
              </a:lnSpc>
              <a:spcAft>
                <a:spcPts val="600"/>
              </a:spcAft>
              <a:buClr>
                <a:srgbClr val="E48312"/>
              </a:buClr>
              <a:buSzPct val="100000"/>
              <a:buFont typeface="Calibri" panose="020F0502020204030204" pitchFamily="34" charset="0"/>
              <a:buChar char=" "/>
            </a:pPr>
            <a:r>
              <a:rPr lang="en-US" sz="2400" b="1" dirty="0" err="1" smtClean="0">
                <a:solidFill>
                  <a:srgbClr val="002060"/>
                </a:solidFill>
                <a:latin typeface="Times New Roman" panose="02020603050405020304" pitchFamily="18" charset="0"/>
                <a:cs typeface="Times New Roman" panose="02020603050405020304" pitchFamily="18" charset="0"/>
              </a:rPr>
              <a:t>Ví</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dụ</a:t>
            </a:r>
            <a:r>
              <a:rPr lang="en-US" sz="2400" b="1" dirty="0">
                <a:solidFill>
                  <a:srgbClr val="002060"/>
                </a:solidFill>
                <a:latin typeface="Times New Roman" panose="02020603050405020304" pitchFamily="18" charset="0"/>
                <a:cs typeface="Times New Roman" panose="02020603050405020304" pitchFamily="18" charset="0"/>
              </a:rPr>
              <a:t>:</a:t>
            </a:r>
          </a:p>
          <a:p>
            <a:pPr marL="91440" lvl="0" indent="365760">
              <a:spcAft>
                <a:spcPts val="600"/>
              </a:spcAft>
              <a:buClr>
                <a:srgbClr val="E48312"/>
              </a:buClr>
              <a:buSzPct val="100000"/>
              <a:buFont typeface="Calibri" panose="020F0502020204030204" pitchFamily="34" charset="0"/>
              <a:buChar char=" "/>
            </a:pPr>
            <a:r>
              <a:rPr lang="vi-VN" sz="2400" dirty="0">
                <a:solidFill>
                  <a:srgbClr val="002060"/>
                </a:solidFill>
                <a:latin typeface="Times New Roman" panose="02020603050405020304" pitchFamily="18" charset="0"/>
              </a:rPr>
              <a:t>- Cô hướng dẫn trẻ cất đồ dùng cá nhân vào nơi quy định, phụ huynh đặt trước và giúp trẻ đặt đồ dùng của bé.</a:t>
            </a:r>
          </a:p>
          <a:p>
            <a:pPr marL="91440" lvl="0" indent="365760">
              <a:spcAft>
                <a:spcPts val="600"/>
              </a:spcAft>
              <a:buClr>
                <a:srgbClr val="E48312"/>
              </a:buClr>
              <a:buSzPct val="100000"/>
              <a:buFont typeface="Calibri" panose="020F0502020204030204" pitchFamily="34" charset="0"/>
              <a:buChar char=" "/>
            </a:pPr>
            <a:r>
              <a:rPr lang="vi-VN" sz="2400" dirty="0">
                <a:solidFill>
                  <a:srgbClr val="002060"/>
                </a:solidFill>
                <a:latin typeface="Times New Roman" panose="02020603050405020304" pitchFamily="18" charset="0"/>
              </a:rPr>
              <a:t>- Khi trẻ đến lớp tôi khoanh tay và nói cô chào con và nhắc trẻ chào lại tôi khi đó phụ huynh cũng nhắc con của mình  khoanh tay và  chào cô đi nào cứ như vậy trẻ sẽ nhìn và bắt chước theo.</a:t>
            </a:r>
          </a:p>
          <a:p>
            <a:pPr marL="91440" lvl="0" indent="365760">
              <a:spcAft>
                <a:spcPts val="600"/>
              </a:spcAft>
              <a:buClr>
                <a:srgbClr val="E48312"/>
              </a:buClr>
              <a:buSzPct val="100000"/>
              <a:buFont typeface="Calibri" panose="020F0502020204030204" pitchFamily="34" charset="0"/>
              <a:buChar char=" "/>
            </a:pPr>
            <a:r>
              <a:rPr lang="vi-VN" sz="2400" dirty="0">
                <a:solidFill>
                  <a:srgbClr val="002060"/>
                </a:solidFill>
                <a:latin typeface="Times New Roman" panose="02020603050405020304" pitchFamily="18" charset="0"/>
              </a:rPr>
              <a:t>- </a:t>
            </a:r>
            <a:r>
              <a:rPr lang="vi-VN" sz="2400" dirty="0" smtClean="0">
                <a:solidFill>
                  <a:srgbClr val="002060"/>
                </a:solidFill>
                <a:latin typeface="Times New Roman" panose="02020603050405020304" pitchFamily="18" charset="0"/>
              </a:rPr>
              <a:t>Sau </a:t>
            </a:r>
            <a:r>
              <a:rPr lang="vi-VN" sz="2400" dirty="0">
                <a:solidFill>
                  <a:srgbClr val="002060"/>
                </a:solidFill>
                <a:latin typeface="Times New Roman" panose="02020603050405020304" pitchFamily="18" charset="0"/>
              </a:rPr>
              <a:t>1 thời  gian áp  dụng  phương pháp  này , kết quả mà tôi thu được đó là cháu đã quen dần môi trường mầm non, cô ra hiệu lệnh  “Gõ xắc xô” là trẻ đã biết cần làm những gì. Hay bật một bản nhạc trẻ đã biết đến giờ gì. Tôi không nóng vội mà ép cháu làm được ngay trong 1, 2 tuần đầu  làm cho bé sợ và thấy cô giáo  là một điều sợ hãi, đây là điều dễ xảy ra trong thời gian mới vào trường. </a:t>
            </a:r>
            <a:endParaRPr lang="vi-VN" dirty="0" smtClean="0">
              <a:solidFill>
                <a:srgbClr val="002060"/>
              </a:solidFill>
              <a:latin typeface="Times New Roman" panose="02020603050405020304" pitchFamily="18" charset="0"/>
            </a:endParaRPr>
          </a:p>
        </p:txBody>
      </p:sp>
    </p:spTree>
    <p:extLst>
      <p:ext uri="{BB962C8B-B14F-4D97-AF65-F5344CB8AC3E}">
        <p14:creationId xmlns:p14="http://schemas.microsoft.com/office/powerpoint/2010/main" val="409272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145">
                                          <p:stCondLst>
                                            <p:cond delay="0"/>
                                          </p:stCondLst>
                                        </p:cTn>
                                        <p:tgtEl>
                                          <p:spTgt spid="7"/>
                                        </p:tgtEl>
                                      </p:cBhvr>
                                    </p:animEffect>
                                    <p:anim calcmode="lin" valueType="num">
                                      <p:cBhvr>
                                        <p:cTn id="14"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17"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18"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19" dur="7">
                                          <p:stCondLst>
                                            <p:cond delay="162"/>
                                          </p:stCondLst>
                                        </p:cTn>
                                        <p:tgtEl>
                                          <p:spTgt spid="7"/>
                                        </p:tgtEl>
                                      </p:cBhvr>
                                      <p:to x="100000" y="60000"/>
                                    </p:animScale>
                                    <p:animScale>
                                      <p:cBhvr>
                                        <p:cTn id="20" dur="41" decel="50000">
                                          <p:stCondLst>
                                            <p:cond delay="169"/>
                                          </p:stCondLst>
                                        </p:cTn>
                                        <p:tgtEl>
                                          <p:spTgt spid="7"/>
                                        </p:tgtEl>
                                      </p:cBhvr>
                                      <p:to x="100000" y="100000"/>
                                    </p:animScale>
                                    <p:animScale>
                                      <p:cBhvr>
                                        <p:cTn id="21" dur="7">
                                          <p:stCondLst>
                                            <p:cond delay="328"/>
                                          </p:stCondLst>
                                        </p:cTn>
                                        <p:tgtEl>
                                          <p:spTgt spid="7"/>
                                        </p:tgtEl>
                                      </p:cBhvr>
                                      <p:to x="100000" y="80000"/>
                                    </p:animScale>
                                    <p:animScale>
                                      <p:cBhvr>
                                        <p:cTn id="22" dur="41" decel="50000">
                                          <p:stCondLst>
                                            <p:cond delay="335"/>
                                          </p:stCondLst>
                                        </p:cTn>
                                        <p:tgtEl>
                                          <p:spTgt spid="7"/>
                                        </p:tgtEl>
                                      </p:cBhvr>
                                      <p:to x="100000" y="100000"/>
                                    </p:animScale>
                                    <p:animScale>
                                      <p:cBhvr>
                                        <p:cTn id="23" dur="7">
                                          <p:stCondLst>
                                            <p:cond delay="410"/>
                                          </p:stCondLst>
                                        </p:cTn>
                                        <p:tgtEl>
                                          <p:spTgt spid="7"/>
                                        </p:tgtEl>
                                      </p:cBhvr>
                                      <p:to x="100000" y="90000"/>
                                    </p:animScale>
                                    <p:animScale>
                                      <p:cBhvr>
                                        <p:cTn id="24" dur="41" decel="50000">
                                          <p:stCondLst>
                                            <p:cond delay="417"/>
                                          </p:stCondLst>
                                        </p:cTn>
                                        <p:tgtEl>
                                          <p:spTgt spid="7"/>
                                        </p:tgtEl>
                                      </p:cBhvr>
                                      <p:to x="100000" y="100000"/>
                                    </p:animScale>
                                    <p:animScale>
                                      <p:cBhvr>
                                        <p:cTn id="25" dur="7">
                                          <p:stCondLst>
                                            <p:cond delay="452"/>
                                          </p:stCondLst>
                                        </p:cTn>
                                        <p:tgtEl>
                                          <p:spTgt spid="7"/>
                                        </p:tgtEl>
                                      </p:cBhvr>
                                      <p:to x="100000" y="95000"/>
                                    </p:animScale>
                                    <p:animScale>
                                      <p:cBhvr>
                                        <p:cTn id="26" dur="41" decel="50000">
                                          <p:stCondLst>
                                            <p:cond delay="459"/>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txBox="1">
            <a:spLocks/>
          </p:cNvSpPr>
          <p:nvPr/>
        </p:nvSpPr>
        <p:spPr>
          <a:xfrm>
            <a:off x="1920241" y="365127"/>
            <a:ext cx="9142713" cy="343213"/>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dirty="0" err="1" smtClean="0">
                <a:solidFill>
                  <a:srgbClr val="FF0000"/>
                </a:solidFill>
                <a:latin typeface="Times New Roman" panose="02020603050405020304" pitchFamily="18" charset="0"/>
                <a:cs typeface="Times New Roman" panose="02020603050405020304" pitchFamily="18" charset="0"/>
              </a:rPr>
              <a:t>Một</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số</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hình</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ảnh</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phối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hợp</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với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phụ</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huynh</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rèn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nề</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nếp</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cho</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trẻ</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452" y="705394"/>
            <a:ext cx="5440589" cy="585216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9589" y="705394"/>
            <a:ext cx="4939600" cy="5695406"/>
          </a:xfrm>
          <a:prstGeom prst="rect">
            <a:avLst/>
          </a:prstGeom>
        </p:spPr>
      </p:pic>
    </p:spTree>
    <p:extLst>
      <p:ext uri="{BB962C8B-B14F-4D97-AF65-F5344CB8AC3E}">
        <p14:creationId xmlns:p14="http://schemas.microsoft.com/office/powerpoint/2010/main" val="1587210915"/>
      </p:ext>
    </p:extLst>
  </p:cSld>
  <p:clrMapOvr>
    <a:masterClrMapping/>
  </p:clrMapOvr>
  <mc:AlternateContent xmlns:mc="http://schemas.openxmlformats.org/markup-compatibility/2006" xmlns:p14="http://schemas.microsoft.com/office/powerpoint/2010/main">
    <mc:Choice Requires="p14">
      <p:transition advTm="6000">
        <p14:ripple/>
      </p:transition>
    </mc:Choice>
    <mc:Fallback xmlns="">
      <p:transition advTm="6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00" y="0"/>
            <a:ext cx="12192000" cy="6858000"/>
          </a:xfrm>
          <a:prstGeom prst="rect">
            <a:avLst/>
          </a:prstGeom>
        </p:spPr>
      </p:pic>
      <p:sp>
        <p:nvSpPr>
          <p:cNvPr id="5" name="TextBox 4"/>
          <p:cNvSpPr txBox="1"/>
          <p:nvPr/>
        </p:nvSpPr>
        <p:spPr>
          <a:xfrm>
            <a:off x="853228" y="204309"/>
            <a:ext cx="9836331" cy="619272"/>
          </a:xfrm>
          <a:prstGeom prst="rect">
            <a:avLst/>
          </a:prstGeom>
          <a:noFill/>
        </p:spPr>
        <p:txBody>
          <a:bodyPr wrap="square" rtlCol="0">
            <a:spAutoFit/>
          </a:bodyPr>
          <a:lstStyle/>
          <a:p>
            <a:pPr lvl="0" indent="457200" algn="ctr">
              <a:lnSpc>
                <a:spcPct val="107000"/>
              </a:lnSpc>
              <a:spcAft>
                <a:spcPts val="600"/>
              </a:spcAf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3.2: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ưu</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953590" y="1027889"/>
            <a:ext cx="10371908" cy="262841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lvl="0" indent="457200" algn="just">
              <a:lnSpc>
                <a:spcPct val="107000"/>
              </a:lnSpc>
              <a:spcAft>
                <a:spcPts val="600"/>
              </a:spcAft>
            </a:pPr>
            <a:r>
              <a:rPr lang="en-US" sz="2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0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Ưu</a:t>
            </a:r>
            <a:r>
              <a:rPr lang="en-US" sz="20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điểm</a:t>
            </a:r>
            <a:endPar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lvl="0" indent="457200" algn="just">
              <a:lnSpc>
                <a:spcPct val="107000"/>
              </a:lnSpc>
              <a:spcAft>
                <a:spcPts val="600"/>
              </a:spcAft>
            </a:pP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cháu</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khá</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thụ</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mực</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mọi</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p>
          <a:p>
            <a:pPr lvl="0" indent="457200" algn="just">
              <a:lnSpc>
                <a:spcPct val="107000"/>
              </a:lnSpc>
              <a:spcAft>
                <a:spcPts val="600"/>
              </a:spcAft>
            </a:pP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quý</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thầy</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bè</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nề</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nếp</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gìn</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algn="just">
              <a:lnSpc>
                <a:spcPct val="107000"/>
              </a:lnSpc>
              <a:spcAft>
                <a:spcPts val="600"/>
              </a:spcAft>
              <a:buFontTx/>
              <a:buChar char="-"/>
            </a:pPr>
            <a:r>
              <a:rPr lang="en-US" sz="2000" dirty="0" err="1"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góp</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nghi</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mầm</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non,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khả</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953590" y="4014439"/>
            <a:ext cx="10108420" cy="14865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lvl="0" indent="457200" algn="just">
              <a:lnSpc>
                <a:spcPct val="107000"/>
              </a:lnSpc>
              <a:spcAft>
                <a:spcPts val="600"/>
              </a:spcAft>
            </a:pPr>
            <a:r>
              <a:rPr lang="en-US" sz="20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Hạn</a:t>
            </a:r>
            <a:r>
              <a:rPr lang="en-US" sz="2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chế</a:t>
            </a:r>
            <a:endPar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457200" algn="just">
              <a:lnSpc>
                <a:spcPct val="107000"/>
              </a:lnSpc>
              <a:spcAft>
                <a:spcPts val="600"/>
              </a:spcAft>
            </a:pP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100%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lựa</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dưa</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trẻ</a:t>
            </a:r>
            <a:endParaRPr lang="vi-VN" sz="2000" dirty="0">
              <a:solidFill>
                <a:prstClr val="black"/>
              </a:solidFill>
              <a:latin typeface="Times New Roman" panose="02020603050405020304" pitchFamily="18" charset="0"/>
              <a:cs typeface="Times New Roman" panose="02020603050405020304" pitchFamily="18" charset="0"/>
            </a:endParaRPr>
          </a:p>
        </p:txBody>
      </p:sp>
      <p:pic>
        <p:nvPicPr>
          <p:cNvPr id="9" name="Picture 7" descr="025-C"/>
          <p:cNvPicPr>
            <a:picLocks noChangeAspect="1" noChangeArrowheads="1"/>
          </p:cNvPicPr>
          <p:nvPr/>
        </p:nvPicPr>
        <p:blipFill>
          <a:blip r:embed="rId3">
            <a:clrChange>
              <a:clrFrom>
                <a:srgbClr val="FFFFFF"/>
              </a:clrFrom>
              <a:clrTo>
                <a:srgbClr val="FFFFFF">
                  <a:alpha val="0"/>
                </a:srgbClr>
              </a:clrTo>
            </a:clrChange>
            <a:extLst/>
          </a:blip>
          <a:srcRect/>
          <a:stretch>
            <a:fillRect/>
          </a:stretch>
        </p:blipFill>
        <p:spPr bwMode="auto">
          <a:xfrm>
            <a:off x="819149" y="5859138"/>
            <a:ext cx="10242861" cy="998862"/>
          </a:xfrm>
          <a:prstGeom prst="rect">
            <a:avLst/>
          </a:prstGeom>
          <a:extLst/>
        </p:spPr>
      </p:pic>
      <p:pic>
        <p:nvPicPr>
          <p:cNvPr id="10" name="Picture 104" descr="12"/>
          <p:cNvPicPr>
            <a:picLocks noChangeAspect="1" noChangeArrowheads="1" noCrop="1"/>
          </p:cNvPicPr>
          <p:nvPr/>
        </p:nvPicPr>
        <p:blipFill>
          <a:blip r:embed="rId4">
            <a:extLst/>
          </a:blip>
          <a:srcRect/>
          <a:stretch>
            <a:fillRect/>
          </a:stretch>
        </p:blipFill>
        <p:spPr bwMode="auto">
          <a:xfrm>
            <a:off x="0" y="3352800"/>
            <a:ext cx="762000" cy="2857500"/>
          </a:xfrm>
          <a:prstGeom prst="rect">
            <a:avLst/>
          </a:prstGeom>
          <a:extLst/>
        </p:spPr>
      </p:pic>
      <p:pic>
        <p:nvPicPr>
          <p:cNvPr id="11" name="Picture 105" descr="12"/>
          <p:cNvPicPr>
            <a:picLocks noChangeAspect="1" noChangeArrowheads="1" noCrop="1"/>
          </p:cNvPicPr>
          <p:nvPr/>
        </p:nvPicPr>
        <p:blipFill>
          <a:blip r:embed="rId4">
            <a:extLst/>
          </a:blip>
          <a:srcRect/>
          <a:stretch>
            <a:fillRect/>
          </a:stretch>
        </p:blipFill>
        <p:spPr bwMode="auto">
          <a:xfrm>
            <a:off x="11213751" y="4000500"/>
            <a:ext cx="762000" cy="2857500"/>
          </a:xfrm>
          <a:prstGeom prst="rect">
            <a:avLst/>
          </a:prstGeom>
          <a:extLst/>
        </p:spPr>
      </p:pic>
      <p:pic>
        <p:nvPicPr>
          <p:cNvPr id="12" name="Picture 101" descr="xsgs_9002"/>
          <p:cNvPicPr>
            <a:picLocks noChangeAspect="1" noChangeArrowheads="1"/>
          </p:cNvPicPr>
          <p:nvPr/>
        </p:nvPicPr>
        <p:blipFill>
          <a:blip r:embed="rId5">
            <a:extLst/>
          </a:blip>
          <a:srcRect/>
          <a:stretch>
            <a:fillRect/>
          </a:stretch>
        </p:blipFill>
        <p:spPr bwMode="auto">
          <a:xfrm>
            <a:off x="143965" y="0"/>
            <a:ext cx="809625" cy="2190750"/>
          </a:xfrm>
          <a:prstGeom prst="rect">
            <a:avLst/>
          </a:prstGeom>
          <a:extLst/>
        </p:spPr>
      </p:pic>
      <p:pic>
        <p:nvPicPr>
          <p:cNvPr id="13" name="Picture 101" descr="xsgs_9002"/>
          <p:cNvPicPr>
            <a:picLocks noChangeAspect="1" noChangeArrowheads="1"/>
          </p:cNvPicPr>
          <p:nvPr/>
        </p:nvPicPr>
        <p:blipFill>
          <a:blip r:embed="rId5">
            <a:extLst/>
          </a:blip>
          <a:srcRect/>
          <a:stretch>
            <a:fillRect/>
          </a:stretch>
        </p:blipFill>
        <p:spPr bwMode="auto">
          <a:xfrm>
            <a:off x="11238336" y="41966"/>
            <a:ext cx="809625" cy="2190750"/>
          </a:xfrm>
          <a:prstGeom prst="rect">
            <a:avLst/>
          </a:prstGeom>
          <a:extLst/>
        </p:spPr>
      </p:pic>
    </p:spTree>
    <p:extLst>
      <p:ext uri="{BB962C8B-B14F-4D97-AF65-F5344CB8AC3E}">
        <p14:creationId xmlns:p14="http://schemas.microsoft.com/office/powerpoint/2010/main" val="98643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145">
                                          <p:stCondLst>
                                            <p:cond delay="0"/>
                                          </p:stCondLst>
                                        </p:cTn>
                                        <p:tgtEl>
                                          <p:spTgt spid="6"/>
                                        </p:tgtEl>
                                      </p:cBhvr>
                                    </p:animEffect>
                                    <p:anim calcmode="lin" valueType="num">
                                      <p:cBhvr>
                                        <p:cTn id="12"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15"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16"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17" dur="7">
                                          <p:stCondLst>
                                            <p:cond delay="162"/>
                                          </p:stCondLst>
                                        </p:cTn>
                                        <p:tgtEl>
                                          <p:spTgt spid="6"/>
                                        </p:tgtEl>
                                      </p:cBhvr>
                                      <p:to x="100000" y="60000"/>
                                    </p:animScale>
                                    <p:animScale>
                                      <p:cBhvr>
                                        <p:cTn id="18" dur="41" decel="50000">
                                          <p:stCondLst>
                                            <p:cond delay="169"/>
                                          </p:stCondLst>
                                        </p:cTn>
                                        <p:tgtEl>
                                          <p:spTgt spid="6"/>
                                        </p:tgtEl>
                                      </p:cBhvr>
                                      <p:to x="100000" y="100000"/>
                                    </p:animScale>
                                    <p:animScale>
                                      <p:cBhvr>
                                        <p:cTn id="19" dur="7">
                                          <p:stCondLst>
                                            <p:cond delay="328"/>
                                          </p:stCondLst>
                                        </p:cTn>
                                        <p:tgtEl>
                                          <p:spTgt spid="6"/>
                                        </p:tgtEl>
                                      </p:cBhvr>
                                      <p:to x="100000" y="80000"/>
                                    </p:animScale>
                                    <p:animScale>
                                      <p:cBhvr>
                                        <p:cTn id="20" dur="41" decel="50000">
                                          <p:stCondLst>
                                            <p:cond delay="335"/>
                                          </p:stCondLst>
                                        </p:cTn>
                                        <p:tgtEl>
                                          <p:spTgt spid="6"/>
                                        </p:tgtEl>
                                      </p:cBhvr>
                                      <p:to x="100000" y="100000"/>
                                    </p:animScale>
                                    <p:animScale>
                                      <p:cBhvr>
                                        <p:cTn id="21" dur="7">
                                          <p:stCondLst>
                                            <p:cond delay="410"/>
                                          </p:stCondLst>
                                        </p:cTn>
                                        <p:tgtEl>
                                          <p:spTgt spid="6"/>
                                        </p:tgtEl>
                                      </p:cBhvr>
                                      <p:to x="100000" y="90000"/>
                                    </p:animScale>
                                    <p:animScale>
                                      <p:cBhvr>
                                        <p:cTn id="22" dur="41" decel="50000">
                                          <p:stCondLst>
                                            <p:cond delay="417"/>
                                          </p:stCondLst>
                                        </p:cTn>
                                        <p:tgtEl>
                                          <p:spTgt spid="6"/>
                                        </p:tgtEl>
                                      </p:cBhvr>
                                      <p:to x="100000" y="100000"/>
                                    </p:animScale>
                                    <p:animScale>
                                      <p:cBhvr>
                                        <p:cTn id="23" dur="7">
                                          <p:stCondLst>
                                            <p:cond delay="452"/>
                                          </p:stCondLst>
                                        </p:cTn>
                                        <p:tgtEl>
                                          <p:spTgt spid="6"/>
                                        </p:tgtEl>
                                      </p:cBhvr>
                                      <p:to x="100000" y="95000"/>
                                    </p:animScale>
                                    <p:animScale>
                                      <p:cBhvr>
                                        <p:cTn id="24" dur="41" decel="50000">
                                          <p:stCondLst>
                                            <p:cond delay="459"/>
                                          </p:stCondLst>
                                        </p:cTn>
                                        <p:tgtEl>
                                          <p:spTgt spid="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50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145">
                                          <p:stCondLst>
                                            <p:cond delay="0"/>
                                          </p:stCondLst>
                                        </p:cTn>
                                        <p:tgtEl>
                                          <p:spTgt spid="7"/>
                                        </p:tgtEl>
                                      </p:cBhvr>
                                    </p:animEffect>
                                    <p:anim calcmode="lin" valueType="num">
                                      <p:cBhvr>
                                        <p:cTn id="30"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33"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34"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35" dur="7">
                                          <p:stCondLst>
                                            <p:cond delay="162"/>
                                          </p:stCondLst>
                                        </p:cTn>
                                        <p:tgtEl>
                                          <p:spTgt spid="7"/>
                                        </p:tgtEl>
                                      </p:cBhvr>
                                      <p:to x="100000" y="60000"/>
                                    </p:animScale>
                                    <p:animScale>
                                      <p:cBhvr>
                                        <p:cTn id="36" dur="41" decel="50000">
                                          <p:stCondLst>
                                            <p:cond delay="169"/>
                                          </p:stCondLst>
                                        </p:cTn>
                                        <p:tgtEl>
                                          <p:spTgt spid="7"/>
                                        </p:tgtEl>
                                      </p:cBhvr>
                                      <p:to x="100000" y="100000"/>
                                    </p:animScale>
                                    <p:animScale>
                                      <p:cBhvr>
                                        <p:cTn id="37" dur="7">
                                          <p:stCondLst>
                                            <p:cond delay="328"/>
                                          </p:stCondLst>
                                        </p:cTn>
                                        <p:tgtEl>
                                          <p:spTgt spid="7"/>
                                        </p:tgtEl>
                                      </p:cBhvr>
                                      <p:to x="100000" y="80000"/>
                                    </p:animScale>
                                    <p:animScale>
                                      <p:cBhvr>
                                        <p:cTn id="38" dur="41" decel="50000">
                                          <p:stCondLst>
                                            <p:cond delay="335"/>
                                          </p:stCondLst>
                                        </p:cTn>
                                        <p:tgtEl>
                                          <p:spTgt spid="7"/>
                                        </p:tgtEl>
                                      </p:cBhvr>
                                      <p:to x="100000" y="100000"/>
                                    </p:animScale>
                                    <p:animScale>
                                      <p:cBhvr>
                                        <p:cTn id="39" dur="7">
                                          <p:stCondLst>
                                            <p:cond delay="410"/>
                                          </p:stCondLst>
                                        </p:cTn>
                                        <p:tgtEl>
                                          <p:spTgt spid="7"/>
                                        </p:tgtEl>
                                      </p:cBhvr>
                                      <p:to x="100000" y="90000"/>
                                    </p:animScale>
                                    <p:animScale>
                                      <p:cBhvr>
                                        <p:cTn id="40" dur="41" decel="50000">
                                          <p:stCondLst>
                                            <p:cond delay="417"/>
                                          </p:stCondLst>
                                        </p:cTn>
                                        <p:tgtEl>
                                          <p:spTgt spid="7"/>
                                        </p:tgtEl>
                                      </p:cBhvr>
                                      <p:to x="100000" y="100000"/>
                                    </p:animScale>
                                    <p:animScale>
                                      <p:cBhvr>
                                        <p:cTn id="41" dur="7">
                                          <p:stCondLst>
                                            <p:cond delay="452"/>
                                          </p:stCondLst>
                                        </p:cTn>
                                        <p:tgtEl>
                                          <p:spTgt spid="7"/>
                                        </p:tgtEl>
                                      </p:cBhvr>
                                      <p:to x="100000" y="95000"/>
                                    </p:animScale>
                                    <p:animScale>
                                      <p:cBhvr>
                                        <p:cTn id="42" dur="41" decel="50000">
                                          <p:stCondLst>
                                            <p:cond delay="459"/>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097280" y="156755"/>
            <a:ext cx="10855235" cy="6192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lvl="0" indent="457200">
              <a:lnSpc>
                <a:spcPct val="107000"/>
              </a:lnSpc>
              <a:spcAft>
                <a:spcPts val="600"/>
              </a:spcAf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3.3: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718458" y="932781"/>
            <a:ext cx="11181807" cy="36272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lvl="0" indent="457200">
              <a:lnSpc>
                <a:spcPct val="107000"/>
              </a:lnSpc>
              <a:spcAft>
                <a:spcPts val="6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au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vi-VN"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áp dụng những biện pháp trên. Trẻ đã đạt được những kết quả </a:t>
            </a:r>
            <a:r>
              <a:rPr lang="vi-VN"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indent="457200">
              <a:lnSpc>
                <a:spcPct val="107000"/>
              </a:lnSpc>
              <a:spcAft>
                <a:spcPts val="60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Trẻ mạnh mạnh dạn, tự tin, vui vẻ khi đến lớp.</a:t>
            </a: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indent="457200">
              <a:lnSpc>
                <a:spcPct val="107000"/>
              </a:lnSpc>
              <a:spcAft>
                <a:spcPts val="600"/>
              </a:spcAft>
            </a:pPr>
            <a:r>
              <a:rPr lang="vi-VN" sz="2800" spc="-3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Đến lớp trẻ ch</a:t>
            </a:r>
            <a:r>
              <a:rPr lang="en-US" sz="2800" spc="-3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à</a:t>
            </a:r>
            <a:r>
              <a:rPr lang="vi-VN" sz="2800" spc="-3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cô, chào bố mẹ, tự cất đồ dùng cá nhân vào nơi quy định.</a:t>
            </a: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6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 viên có kinh nghiệm chăm sóc giáo dục trẻ lứa tuổi nhà trẻ 24-36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 phụ huynh yên tâm tin tưởng</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indent="457200">
              <a:lnSpc>
                <a:spcPct val="107000"/>
              </a:lnSpc>
              <a:spcAft>
                <a:spcPts val="6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7" name="Picture 58" descr="Picture15"/>
          <p:cNvPicPr>
            <a:picLocks noChangeAspect="1" noChangeArrowheads="1" noCrop="1"/>
          </p:cNvPicPr>
          <p:nvPr/>
        </p:nvPicPr>
        <p:blipFill>
          <a:blip r:embed="rId3">
            <a:extLst/>
          </a:blip>
          <a:srcRect/>
          <a:stretch>
            <a:fillRect/>
          </a:stretch>
        </p:blipFill>
        <p:spPr bwMode="auto">
          <a:xfrm>
            <a:off x="411480" y="5348675"/>
            <a:ext cx="1371600" cy="1163637"/>
          </a:xfrm>
          <a:prstGeom prst="rect">
            <a:avLst/>
          </a:prstGeom>
          <a:extLst/>
        </p:spPr>
      </p:pic>
      <p:pic>
        <p:nvPicPr>
          <p:cNvPr id="8" name="Picture 58" descr="Picture15"/>
          <p:cNvPicPr>
            <a:picLocks noChangeAspect="1" noChangeArrowheads="1" noCrop="1"/>
          </p:cNvPicPr>
          <p:nvPr/>
        </p:nvPicPr>
        <p:blipFill>
          <a:blip r:embed="rId3">
            <a:extLst/>
          </a:blip>
          <a:srcRect/>
          <a:stretch>
            <a:fillRect/>
          </a:stretch>
        </p:blipFill>
        <p:spPr bwMode="auto">
          <a:xfrm>
            <a:off x="2646556" y="5443806"/>
            <a:ext cx="1371600" cy="1163637"/>
          </a:xfrm>
          <a:prstGeom prst="rect">
            <a:avLst/>
          </a:prstGeom>
          <a:extLst/>
        </p:spPr>
      </p:pic>
      <p:pic>
        <p:nvPicPr>
          <p:cNvPr id="9" name="Picture 58" descr="Picture15"/>
          <p:cNvPicPr>
            <a:picLocks noChangeAspect="1" noChangeArrowheads="1" noCrop="1"/>
          </p:cNvPicPr>
          <p:nvPr/>
        </p:nvPicPr>
        <p:blipFill>
          <a:blip r:embed="rId3">
            <a:extLst/>
          </a:blip>
          <a:srcRect/>
          <a:stretch>
            <a:fillRect/>
          </a:stretch>
        </p:blipFill>
        <p:spPr bwMode="auto">
          <a:xfrm>
            <a:off x="5055538" y="5413945"/>
            <a:ext cx="1371600" cy="1163637"/>
          </a:xfrm>
          <a:prstGeom prst="rect">
            <a:avLst/>
          </a:prstGeom>
          <a:extLst/>
        </p:spPr>
      </p:pic>
      <p:pic>
        <p:nvPicPr>
          <p:cNvPr id="10" name="Picture 58" descr="Picture15"/>
          <p:cNvPicPr>
            <a:picLocks noChangeAspect="1" noChangeArrowheads="1" noCrop="1"/>
          </p:cNvPicPr>
          <p:nvPr/>
        </p:nvPicPr>
        <p:blipFill>
          <a:blip r:embed="rId3">
            <a:extLst/>
          </a:blip>
          <a:srcRect/>
          <a:stretch>
            <a:fillRect/>
          </a:stretch>
        </p:blipFill>
        <p:spPr bwMode="auto">
          <a:xfrm>
            <a:off x="7464520" y="5443805"/>
            <a:ext cx="1371600" cy="1163637"/>
          </a:xfrm>
          <a:prstGeom prst="rect">
            <a:avLst/>
          </a:prstGeom>
          <a:extLst/>
        </p:spPr>
      </p:pic>
      <p:pic>
        <p:nvPicPr>
          <p:cNvPr id="11" name="Picture 58" descr="Picture15"/>
          <p:cNvPicPr>
            <a:picLocks noChangeAspect="1" noChangeArrowheads="1" noCrop="1"/>
          </p:cNvPicPr>
          <p:nvPr/>
        </p:nvPicPr>
        <p:blipFill>
          <a:blip r:embed="rId3">
            <a:extLst/>
          </a:blip>
          <a:srcRect/>
          <a:stretch>
            <a:fillRect/>
          </a:stretch>
        </p:blipFill>
        <p:spPr bwMode="auto">
          <a:xfrm>
            <a:off x="10134599" y="5413945"/>
            <a:ext cx="1371600" cy="1163637"/>
          </a:xfrm>
          <a:prstGeom prst="rect">
            <a:avLst/>
          </a:prstGeom>
          <a:extLst/>
        </p:spPr>
      </p:pic>
    </p:spTree>
    <p:extLst>
      <p:ext uri="{BB962C8B-B14F-4D97-AF65-F5344CB8AC3E}">
        <p14:creationId xmlns:p14="http://schemas.microsoft.com/office/powerpoint/2010/main" val="208884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7" descr="Kết quả hình ảnh cho background powerpoint 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6557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descr="C:\Users\NGOCTHANH\Desktop\anh dep\mc_05030402j_j.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9804" y="4962757"/>
            <a:ext cx="733425" cy="186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C:\Users\NGOCTHANH\Desktop\anh dep\mc_05030402j_j.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61" y="5336208"/>
            <a:ext cx="7334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descr="C:\Users\NGOCTHANH\Desktop\anh dep\mc_05030402j_j.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1914" y="4845759"/>
            <a:ext cx="913907" cy="185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932771" y="326572"/>
            <a:ext cx="6824546" cy="954107"/>
          </a:xfrm>
          <a:prstGeom prst="rect">
            <a:avLst/>
          </a:prstGeom>
          <a:noFill/>
        </p:spPr>
        <p:txBody>
          <a:bodyPr wrap="square" rtlCol="0">
            <a:spAutoFit/>
          </a:bodyPr>
          <a:lstStyle/>
          <a:p>
            <a:pPr marL="342900" indent="-342900" algn="ctr">
              <a:buAutoNum type="arabicPeriod"/>
            </a:pPr>
            <a:r>
              <a:rPr lang="en-US" sz="2800" dirty="0" smtClean="0">
                <a:solidFill>
                  <a:srgbClr val="FF0000"/>
                </a:solidFill>
                <a:latin typeface="Times New Roman" panose="02020603050405020304" pitchFamily="18" charset="0"/>
                <a:cs typeface="Times New Roman" panose="02020603050405020304" pitchFamily="18" charset="0"/>
              </a:rPr>
              <a:t>LÍ DO CHỌN ĐỀ TÀI</a:t>
            </a:r>
            <a:endParaRPr lang="vi-VN" sz="2800" dirty="0" smtClean="0">
              <a:solidFill>
                <a:srgbClr val="FF0000"/>
              </a:solidFill>
              <a:latin typeface="Times New Roman" panose="02020603050405020304" pitchFamily="18" charset="0"/>
              <a:cs typeface="Times New Roman" panose="02020603050405020304" pitchFamily="18" charset="0"/>
            </a:endParaRPr>
          </a:p>
          <a:p>
            <a:pPr algn="ct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108046" y="881727"/>
            <a:ext cx="10474354" cy="1015663"/>
          </a:xfrm>
          <a:prstGeom prst="rect">
            <a:avLst/>
          </a:prstGeom>
          <a:solidFill>
            <a:srgbClr val="FFFF00"/>
          </a:solidFill>
        </p:spPr>
        <p:txBody>
          <a:bodyPr wrap="square" rtlCol="0">
            <a:spAutoFit/>
          </a:bodyPr>
          <a:lstStyle/>
          <a:p>
            <a:pPr lvl="0">
              <a:spcAft>
                <a:spcPts val="600"/>
              </a:spcAft>
              <a:buClr>
                <a:srgbClr val="E48312"/>
              </a:buClr>
              <a:buSzPct val="100000"/>
            </a:pPr>
            <a:r>
              <a:rPr lang="vi-VN" sz="2000" dirty="0">
                <a:solidFill>
                  <a:srgbClr val="7030A0"/>
                </a:solidFill>
              </a:rPr>
              <a:t>Đối với trẻ mầm non, việc chăm sóc giáo dục trẻ ngay từ những ngày đầu đến trường phải thật nhẹ nhàng phải mang đến cho trẻ một tâm thế thật thoải mái. Với phương châm học mà chơi, chơi mà học, trẻ phải thật </a:t>
            </a:r>
            <a:r>
              <a:rPr lang="vi-VN" sz="2000" dirty="0" smtClean="0">
                <a:solidFill>
                  <a:srgbClr val="7030A0"/>
                </a:solidFill>
              </a:rPr>
              <a:t>yêu </a:t>
            </a:r>
            <a:r>
              <a:rPr lang="vi-VN" sz="2000" dirty="0">
                <a:solidFill>
                  <a:srgbClr val="7030A0"/>
                </a:solidFill>
              </a:rPr>
              <a:t>thích trường lớp, từ đó tạo tiền đề cho trẻ phát triển ở những bậc học tiếp theo. </a:t>
            </a:r>
          </a:p>
        </p:txBody>
      </p:sp>
      <p:sp>
        <p:nvSpPr>
          <p:cNvPr id="14" name="TextBox 13"/>
          <p:cNvSpPr txBox="1"/>
          <p:nvPr/>
        </p:nvSpPr>
        <p:spPr>
          <a:xfrm>
            <a:off x="1108047" y="2292263"/>
            <a:ext cx="10378320" cy="193899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lvl="0" algn="ctr"/>
            <a:r>
              <a:rPr lang="vi-VN" sz="2000" dirty="0" smtClean="0">
                <a:solidFill>
                  <a:srgbClr val="7030A0"/>
                </a:solidFill>
              </a:rPr>
              <a:t>Việc </a:t>
            </a:r>
            <a:r>
              <a:rPr lang="vi-VN" sz="2000" dirty="0">
                <a:solidFill>
                  <a:srgbClr val="7030A0"/>
                </a:solidFill>
              </a:rPr>
              <a:t>giúp trẻ sớm thích nghi với trường lớp, với các cô là một vấn đề vô cùng quan trọng.</a:t>
            </a:r>
            <a:r>
              <a:rPr lang="en-US" sz="2000" dirty="0">
                <a:solidFill>
                  <a:srgbClr val="7030A0"/>
                </a:solidFill>
                <a:latin typeface="Times New Roman" panose="02020603050405020304" pitchFamily="18" charset="0"/>
              </a:rPr>
              <a:t> Đ</a:t>
            </a:r>
            <a:r>
              <a:rPr lang="vi-VN" sz="2000" dirty="0">
                <a:solidFill>
                  <a:srgbClr val="7030A0"/>
                </a:solidFill>
              </a:rPr>
              <a:t>ối với trẻ nhà trẻ 24 – 36 tháng tuổi các cháu còn rất nhỏ, có những trẻ đi học rồi còn non tháng, dễ bị tổn thương về tâm lý vì trẻ chưa tách rời bố mẹ, gia đình. Nên khi mới nhập học, nhập trường trẻ thường có thái độ sợ hãi, mọi thứ đều lạ lẫm, tránh né và có những trẻ không chấp nhận sự giúp đỡ cuả cô thậm chí còn la hét, khóc lóc, không ăn, không ngủ, không tham gia vào các hoạt động.</a:t>
            </a:r>
            <a:r>
              <a:rPr lang="en-US" sz="2000" dirty="0">
                <a:solidFill>
                  <a:srgbClr val="7030A0"/>
                </a:solidFill>
                <a:latin typeface="Times New Roman" panose="02020603050405020304" pitchFamily="18" charset="0"/>
              </a:rPr>
              <a:t> </a:t>
            </a:r>
            <a:r>
              <a:rPr lang="en-US" sz="2000" dirty="0" err="1">
                <a:solidFill>
                  <a:srgbClr val="7030A0"/>
                </a:solidFill>
                <a:latin typeface="Times New Roman" panose="02020603050405020304" pitchFamily="18" charset="0"/>
              </a:rPr>
              <a:t>Để</a:t>
            </a:r>
            <a:r>
              <a:rPr lang="en-US" sz="2000" dirty="0">
                <a:solidFill>
                  <a:srgbClr val="7030A0"/>
                </a:solidFill>
                <a:latin typeface="Times New Roman" panose="02020603050405020304" pitchFamily="18" charset="0"/>
              </a:rPr>
              <a:t> </a:t>
            </a:r>
            <a:r>
              <a:rPr lang="en-US" sz="2000" dirty="0" err="1">
                <a:solidFill>
                  <a:srgbClr val="7030A0"/>
                </a:solidFill>
                <a:latin typeface="Times New Roman" panose="02020603050405020304" pitchFamily="18" charset="0"/>
              </a:rPr>
              <a:t>trẻ</a:t>
            </a:r>
            <a:r>
              <a:rPr lang="en-US" sz="2000" dirty="0">
                <a:solidFill>
                  <a:srgbClr val="7030A0"/>
                </a:solidFill>
                <a:latin typeface="Times New Roman" panose="02020603050405020304" pitchFamily="18" charset="0"/>
              </a:rPr>
              <a:t> </a:t>
            </a:r>
            <a:r>
              <a:rPr lang="en-US" sz="2000" dirty="0" err="1">
                <a:solidFill>
                  <a:srgbClr val="7030A0"/>
                </a:solidFill>
                <a:latin typeface="Times New Roman" panose="02020603050405020304" pitchFamily="18" charset="0"/>
              </a:rPr>
              <a:t>sớm</a:t>
            </a:r>
            <a:r>
              <a:rPr lang="en-US" sz="2000" dirty="0">
                <a:solidFill>
                  <a:srgbClr val="7030A0"/>
                </a:solidFill>
                <a:latin typeface="Times New Roman" panose="02020603050405020304" pitchFamily="18" charset="0"/>
              </a:rPr>
              <a:t> </a:t>
            </a:r>
            <a:r>
              <a:rPr lang="en-US" sz="2000" dirty="0" err="1">
                <a:solidFill>
                  <a:srgbClr val="7030A0"/>
                </a:solidFill>
                <a:latin typeface="Times New Roman" panose="02020603050405020304" pitchFamily="18" charset="0"/>
              </a:rPr>
              <a:t>thích</a:t>
            </a:r>
            <a:r>
              <a:rPr lang="en-US" sz="2000" dirty="0">
                <a:solidFill>
                  <a:srgbClr val="7030A0"/>
                </a:solidFill>
                <a:latin typeface="Times New Roman" panose="02020603050405020304" pitchFamily="18" charset="0"/>
              </a:rPr>
              <a:t> </a:t>
            </a:r>
            <a:r>
              <a:rPr lang="en-US" sz="2000" dirty="0" err="1">
                <a:solidFill>
                  <a:srgbClr val="7030A0"/>
                </a:solidFill>
                <a:latin typeface="Times New Roman" panose="02020603050405020304" pitchFamily="18" charset="0"/>
              </a:rPr>
              <a:t>nghi</a:t>
            </a:r>
            <a:r>
              <a:rPr lang="en-US" sz="2000" dirty="0">
                <a:solidFill>
                  <a:srgbClr val="7030A0"/>
                </a:solidFill>
                <a:latin typeface="Times New Roman" panose="02020603050405020304" pitchFamily="18" charset="0"/>
              </a:rPr>
              <a:t> </a:t>
            </a:r>
            <a:r>
              <a:rPr lang="en-US" sz="2000" dirty="0" err="1">
                <a:solidFill>
                  <a:srgbClr val="7030A0"/>
                </a:solidFill>
                <a:latin typeface="Times New Roman" panose="02020603050405020304" pitchFamily="18" charset="0"/>
              </a:rPr>
              <a:t>với</a:t>
            </a:r>
            <a:r>
              <a:rPr lang="en-US" sz="2000" dirty="0">
                <a:solidFill>
                  <a:srgbClr val="7030A0"/>
                </a:solidFill>
                <a:latin typeface="Times New Roman" panose="02020603050405020304" pitchFamily="18" charset="0"/>
              </a:rPr>
              <a:t> </a:t>
            </a:r>
            <a:r>
              <a:rPr lang="en-US" sz="2000" dirty="0" err="1">
                <a:solidFill>
                  <a:srgbClr val="7030A0"/>
                </a:solidFill>
                <a:latin typeface="Times New Roman" panose="02020603050405020304" pitchFamily="18" charset="0"/>
              </a:rPr>
              <a:t>môi</a:t>
            </a:r>
            <a:r>
              <a:rPr lang="en-US" sz="2000" dirty="0">
                <a:solidFill>
                  <a:srgbClr val="7030A0"/>
                </a:solidFill>
                <a:latin typeface="Times New Roman" panose="02020603050405020304" pitchFamily="18" charset="0"/>
              </a:rPr>
              <a:t> </a:t>
            </a:r>
            <a:r>
              <a:rPr lang="en-US" sz="2000" dirty="0" err="1">
                <a:solidFill>
                  <a:srgbClr val="7030A0"/>
                </a:solidFill>
                <a:latin typeface="Times New Roman" panose="02020603050405020304" pitchFamily="18" charset="0"/>
              </a:rPr>
              <a:t>trường</a:t>
            </a:r>
            <a:r>
              <a:rPr lang="en-US" sz="2000" dirty="0">
                <a:solidFill>
                  <a:srgbClr val="7030A0"/>
                </a:solidFill>
                <a:latin typeface="Times New Roman" panose="02020603050405020304" pitchFamily="18" charset="0"/>
              </a:rPr>
              <a:t> ở </a:t>
            </a:r>
            <a:r>
              <a:rPr lang="en-US" sz="2000" dirty="0" err="1">
                <a:solidFill>
                  <a:srgbClr val="7030A0"/>
                </a:solidFill>
                <a:latin typeface="Times New Roman" panose="02020603050405020304" pitchFamily="18" charset="0"/>
              </a:rPr>
              <a:t>trường</a:t>
            </a:r>
            <a:r>
              <a:rPr lang="en-US" sz="2000" dirty="0">
                <a:solidFill>
                  <a:srgbClr val="7030A0"/>
                </a:solidFill>
                <a:latin typeface="Times New Roman" panose="02020603050405020304" pitchFamily="18" charset="0"/>
              </a:rPr>
              <a:t> </a:t>
            </a:r>
            <a:r>
              <a:rPr lang="en-US" sz="2000" dirty="0" err="1">
                <a:solidFill>
                  <a:srgbClr val="7030A0"/>
                </a:solidFill>
                <a:latin typeface="Times New Roman" panose="02020603050405020304" pitchFamily="18" charset="0"/>
              </a:rPr>
              <a:t>mầm</a:t>
            </a:r>
            <a:r>
              <a:rPr lang="en-US" sz="2000" dirty="0">
                <a:solidFill>
                  <a:srgbClr val="7030A0"/>
                </a:solidFill>
                <a:latin typeface="Times New Roman" panose="02020603050405020304" pitchFamily="18" charset="0"/>
              </a:rPr>
              <a:t> non </a:t>
            </a:r>
            <a:r>
              <a:rPr lang="en-US" sz="2000" dirty="0" err="1">
                <a:solidFill>
                  <a:srgbClr val="7030A0"/>
                </a:solidFill>
                <a:latin typeface="Times New Roman" panose="02020603050405020304" pitchFamily="18" charset="0"/>
              </a:rPr>
              <a:t>là</a:t>
            </a:r>
            <a:r>
              <a:rPr lang="en-US" sz="2000" dirty="0">
                <a:solidFill>
                  <a:srgbClr val="7030A0"/>
                </a:solidFill>
                <a:latin typeface="Times New Roman" panose="02020603050405020304" pitchFamily="18" charset="0"/>
              </a:rPr>
              <a:t> </a:t>
            </a:r>
            <a:r>
              <a:rPr lang="en-US" sz="2000" dirty="0" err="1">
                <a:solidFill>
                  <a:srgbClr val="7030A0"/>
                </a:solidFill>
                <a:latin typeface="Times New Roman" panose="02020603050405020304" pitchFamily="18" charset="0"/>
              </a:rPr>
              <a:t>vấn</a:t>
            </a:r>
            <a:r>
              <a:rPr lang="en-US" sz="2000" dirty="0">
                <a:solidFill>
                  <a:srgbClr val="7030A0"/>
                </a:solidFill>
                <a:latin typeface="Times New Roman" panose="02020603050405020304" pitchFamily="18" charset="0"/>
              </a:rPr>
              <a:t> </a:t>
            </a:r>
            <a:r>
              <a:rPr lang="en-US" sz="2000" dirty="0" err="1">
                <a:solidFill>
                  <a:srgbClr val="7030A0"/>
                </a:solidFill>
                <a:latin typeface="Times New Roman" panose="02020603050405020304" pitchFamily="18" charset="0"/>
              </a:rPr>
              <a:t>đề</a:t>
            </a:r>
            <a:r>
              <a:rPr lang="en-US" sz="2000" dirty="0">
                <a:solidFill>
                  <a:srgbClr val="7030A0"/>
                </a:solidFill>
                <a:latin typeface="Times New Roman" panose="02020603050405020304" pitchFamily="18" charset="0"/>
              </a:rPr>
              <a:t> </a:t>
            </a:r>
            <a:r>
              <a:rPr lang="en-US" sz="2000" dirty="0" err="1">
                <a:solidFill>
                  <a:srgbClr val="7030A0"/>
                </a:solidFill>
                <a:latin typeface="Times New Roman" panose="02020603050405020304" pitchFamily="18" charset="0"/>
              </a:rPr>
              <a:t>rất</a:t>
            </a:r>
            <a:r>
              <a:rPr lang="en-US" sz="2000" dirty="0">
                <a:solidFill>
                  <a:srgbClr val="7030A0"/>
                </a:solidFill>
                <a:latin typeface="Times New Roman" panose="02020603050405020304" pitchFamily="18" charset="0"/>
              </a:rPr>
              <a:t> </a:t>
            </a:r>
            <a:r>
              <a:rPr lang="en-US" sz="2000" dirty="0" err="1">
                <a:solidFill>
                  <a:srgbClr val="7030A0"/>
                </a:solidFill>
                <a:latin typeface="Times New Roman" panose="02020603050405020304" pitchFamily="18" charset="0"/>
              </a:rPr>
              <a:t>khó</a:t>
            </a:r>
            <a:r>
              <a:rPr lang="en-US" sz="2000" dirty="0" smtClean="0">
                <a:solidFill>
                  <a:srgbClr val="7030A0"/>
                </a:solidFill>
                <a:latin typeface="Times New Roman" panose="02020603050405020304" pitchFamily="18" charset="0"/>
              </a:rPr>
              <a:t>.</a:t>
            </a:r>
            <a:endParaRPr lang="en-US" sz="2000" dirty="0">
              <a:solidFill>
                <a:srgbClr val="7030A0"/>
              </a:solidFill>
              <a:latin typeface="Times New Roman" panose="02020603050405020304" pitchFamily="18" charset="0"/>
            </a:endParaRPr>
          </a:p>
        </p:txBody>
      </p:sp>
      <p:sp>
        <p:nvSpPr>
          <p:cNvPr id="15" name="TextBox 14"/>
          <p:cNvSpPr txBox="1"/>
          <p:nvPr/>
        </p:nvSpPr>
        <p:spPr>
          <a:xfrm>
            <a:off x="1108047" y="4643235"/>
            <a:ext cx="10190430" cy="1015663"/>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indent="365760">
              <a:spcAft>
                <a:spcPts val="600"/>
              </a:spcAft>
              <a:buClr>
                <a:srgbClr val="E48312"/>
              </a:buClr>
              <a:buSzPct val="100000"/>
              <a:buFont typeface="Calibri" panose="020F0502020204030204" pitchFamily="34" charset="0"/>
              <a:buChar char=" "/>
            </a:pPr>
            <a:r>
              <a:rPr lang="vi-VN" sz="2000" dirty="0">
                <a:solidFill>
                  <a:srgbClr val="7030A0"/>
                </a:solidFill>
              </a:rPr>
              <a:t>Bản thân tôi là một giáo viên dạy lứa tuổi 24-36 tháng luôn trăn trở suy </a:t>
            </a:r>
            <a:r>
              <a:rPr lang="en-US" sz="2000" dirty="0" err="1" smtClean="0">
                <a:solidFill>
                  <a:srgbClr val="7030A0"/>
                </a:solidFill>
              </a:rPr>
              <a:t>nghĩ</a:t>
            </a:r>
            <a:r>
              <a:rPr lang="en-US" sz="2000" dirty="0" smtClean="0">
                <a:solidFill>
                  <a:srgbClr val="7030A0"/>
                </a:solidFill>
              </a:rPr>
              <a:t> </a:t>
            </a:r>
            <a:r>
              <a:rPr lang="en-US" sz="2000" dirty="0" err="1" smtClean="0">
                <a:solidFill>
                  <a:srgbClr val="7030A0"/>
                </a:solidFill>
                <a:latin typeface="Times New Roman" panose="02020603050405020304" pitchFamily="18" charset="0"/>
              </a:rPr>
              <a:t>về</a:t>
            </a:r>
            <a:r>
              <a:rPr lang="en-US" sz="2000" dirty="0" smtClean="0">
                <a:solidFill>
                  <a:srgbClr val="7030A0"/>
                </a:solidFill>
                <a:latin typeface="Times New Roman" panose="02020603050405020304" pitchFamily="18" charset="0"/>
              </a:rPr>
              <a:t> </a:t>
            </a:r>
            <a:r>
              <a:rPr lang="en-US" sz="2000" dirty="0" err="1">
                <a:solidFill>
                  <a:srgbClr val="7030A0"/>
                </a:solidFill>
                <a:latin typeface="Times New Roman" panose="02020603050405020304" pitchFamily="18" charset="0"/>
              </a:rPr>
              <a:t>điều</a:t>
            </a:r>
            <a:r>
              <a:rPr lang="en-US" sz="2000" dirty="0">
                <a:solidFill>
                  <a:srgbClr val="7030A0"/>
                </a:solidFill>
                <a:latin typeface="Times New Roman" panose="02020603050405020304" pitchFamily="18" charset="0"/>
              </a:rPr>
              <a:t> </a:t>
            </a:r>
            <a:r>
              <a:rPr lang="en-US" sz="2000" dirty="0" err="1">
                <a:solidFill>
                  <a:srgbClr val="7030A0"/>
                </a:solidFill>
                <a:latin typeface="Times New Roman" panose="02020603050405020304" pitchFamily="18" charset="0"/>
              </a:rPr>
              <a:t>này</a:t>
            </a:r>
            <a:r>
              <a:rPr lang="en-US" sz="2000" dirty="0">
                <a:solidFill>
                  <a:srgbClr val="7030A0"/>
                </a:solidFill>
                <a:latin typeface="Times New Roman" panose="02020603050405020304" pitchFamily="18" charset="0"/>
              </a:rPr>
              <a:t>. </a:t>
            </a:r>
            <a:r>
              <a:rPr lang="vi-VN" sz="2000" dirty="0">
                <a:solidFill>
                  <a:srgbClr val="7030A0"/>
                </a:solidFill>
              </a:rPr>
              <a:t>Vì vậy tôi mạnh dạn lựa chọn đề tài </a:t>
            </a:r>
            <a:r>
              <a:rPr lang="vi-VN" sz="2000" b="1" i="1" dirty="0">
                <a:solidFill>
                  <a:srgbClr val="7030A0"/>
                </a:solidFill>
              </a:rPr>
              <a:t>“Một số biện pháp giúp trẻ 24-36 tháng tuổi thích nghi với môi trường ở trường mầm non.</a:t>
            </a:r>
          </a:p>
        </p:txBody>
      </p:sp>
    </p:spTree>
    <p:extLst>
      <p:ext uri="{BB962C8B-B14F-4D97-AF65-F5344CB8AC3E}">
        <p14:creationId xmlns:p14="http://schemas.microsoft.com/office/powerpoint/2010/main" val="41313531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heel(1)">
                                      <p:cBhvr>
                                        <p:cTn id="2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434"/>
            <a:ext cx="12192000" cy="6952434"/>
          </a:xfrm>
          <a:prstGeom prst="rect">
            <a:avLst/>
          </a:prstGeom>
        </p:spPr>
      </p:pic>
      <p:sp>
        <p:nvSpPr>
          <p:cNvPr id="5" name="TextBox 4"/>
          <p:cNvSpPr txBox="1"/>
          <p:nvPr/>
        </p:nvSpPr>
        <p:spPr>
          <a:xfrm>
            <a:off x="3187338" y="195943"/>
            <a:ext cx="8673737" cy="1750094"/>
          </a:xfrm>
          <a:prstGeom prst="rect">
            <a:avLst/>
          </a:prstGeom>
          <a:noFill/>
        </p:spPr>
        <p:txBody>
          <a:bodyPr wrap="square" rtlCol="0">
            <a:spAutoFit/>
          </a:bodyPr>
          <a:lstStyle/>
          <a:p>
            <a:pPr lvl="0" indent="457200" algn="ctr">
              <a:lnSpc>
                <a:spcPct val="107000"/>
              </a:lnSpc>
              <a:spcAft>
                <a:spcPts val="600"/>
              </a:spcAf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ảng khảo </a:t>
            </a:r>
            <a:r>
              <a:rPr lang="vi-VN" sz="3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sát </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 khả năng</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thích nghi với môi trường </a:t>
            </a:r>
            <a:r>
              <a:rPr lang="en-US" sz="3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3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3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indent="457200" algn="ctr">
              <a:lnSpc>
                <a:spcPct val="107000"/>
              </a:lnSpc>
              <a:spcAft>
                <a:spcPts val="600"/>
              </a:spcAft>
            </a:pPr>
            <a:r>
              <a:rPr lang="en-US" sz="3200" b="1"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Khảo</a:t>
            </a:r>
            <a:r>
              <a:rPr lang="en-US" sz="32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32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32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32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32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20 </a:t>
            </a:r>
            <a:r>
              <a:rPr lang="en-US" sz="3200" b="1"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trẻ</a:t>
            </a:r>
            <a:endPar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83285077"/>
              </p:ext>
            </p:extLst>
          </p:nvPr>
        </p:nvGraphicFramePr>
        <p:xfrm>
          <a:off x="1005842" y="2420200"/>
          <a:ext cx="9718764" cy="4175650"/>
        </p:xfrm>
        <a:graphic>
          <a:graphicData uri="http://schemas.openxmlformats.org/drawingml/2006/table">
            <a:tbl>
              <a:tblPr firstRow="1" bandRow="1">
                <a:tableStyleId>{5C22544A-7EE6-4342-B048-85BDC9FD1C3A}</a:tableStyleId>
              </a:tblPr>
              <a:tblGrid>
                <a:gridCol w="3239588">
                  <a:extLst>
                    <a:ext uri="{9D8B030D-6E8A-4147-A177-3AD203B41FA5}">
                      <a16:colId xmlns:a16="http://schemas.microsoft.com/office/drawing/2014/main" val="2630412507"/>
                    </a:ext>
                  </a:extLst>
                </a:gridCol>
                <a:gridCol w="3239588">
                  <a:extLst>
                    <a:ext uri="{9D8B030D-6E8A-4147-A177-3AD203B41FA5}">
                      <a16:colId xmlns:a16="http://schemas.microsoft.com/office/drawing/2014/main" val="2824347930"/>
                    </a:ext>
                  </a:extLst>
                </a:gridCol>
                <a:gridCol w="3239588">
                  <a:extLst>
                    <a:ext uri="{9D8B030D-6E8A-4147-A177-3AD203B41FA5}">
                      <a16:colId xmlns:a16="http://schemas.microsoft.com/office/drawing/2014/main" val="880483835"/>
                    </a:ext>
                  </a:extLst>
                </a:gridCol>
              </a:tblGrid>
              <a:tr h="835130">
                <a:tc rowSpan="2">
                  <a:txBody>
                    <a:bodyPr/>
                    <a:lstStyle/>
                    <a:p>
                      <a:pPr marL="0" marR="0" indent="457200" algn="just">
                        <a:lnSpc>
                          <a:spcPct val="107000"/>
                        </a:lnSpc>
                        <a:spcBef>
                          <a:spcPts val="0"/>
                        </a:spcBef>
                        <a:spcAft>
                          <a:spcPts val="600"/>
                        </a:spcAft>
                      </a:pP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600"/>
                        </a:spcAft>
                      </a:pP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giá</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6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60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600"/>
                        </a:spcAft>
                      </a:pP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mới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706496034"/>
                  </a:ext>
                </a:extLst>
              </a:tr>
              <a:tr h="835130">
                <a:tc vMerge="1">
                  <a:txBody>
                    <a:bodyPr/>
                    <a:lstStyle/>
                    <a:p>
                      <a:endParaRPr lang="en-US"/>
                    </a:p>
                  </a:txBody>
                  <a:tcPr/>
                </a:tc>
                <a:tc>
                  <a:txBody>
                    <a:bodyPr/>
                    <a:lstStyle/>
                    <a:p>
                      <a:pPr marL="0" marR="0" indent="457200" algn="just">
                        <a:lnSpc>
                          <a:spcPct val="107000"/>
                        </a:lnSpc>
                        <a:spcBef>
                          <a:spcPts val="0"/>
                        </a:spcBef>
                        <a:spcAft>
                          <a:spcPts val="60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60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4707004"/>
                  </a:ext>
                </a:extLst>
              </a:tr>
              <a:tr h="835130">
                <a:tc>
                  <a:txBody>
                    <a:bodyPr/>
                    <a:lstStyle/>
                    <a:p>
                      <a:pPr marL="0" marR="0">
                        <a:lnSpc>
                          <a:spcPct val="107000"/>
                        </a:lnSpc>
                        <a:spcBef>
                          <a:spcPts val="0"/>
                        </a:spcBef>
                        <a:spcAft>
                          <a:spcPts val="600"/>
                        </a:spcAf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nghi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6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15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75%</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6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25%</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4233868"/>
                  </a:ext>
                </a:extLst>
              </a:tr>
              <a:tr h="835130">
                <a:tc>
                  <a:txBody>
                    <a:bodyPr/>
                    <a:lstStyle/>
                    <a:p>
                      <a:pPr marL="0" marR="0">
                        <a:lnSpc>
                          <a:spcPct val="107000"/>
                        </a:lnSpc>
                        <a:spcBef>
                          <a:spcPts val="0"/>
                        </a:spcBef>
                        <a:spcAft>
                          <a:spcPts val="600"/>
                        </a:spcAft>
                        <a:tabLst>
                          <a:tab pos="1106805" algn="l"/>
                        </a:tabLs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dạn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6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16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80%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6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20%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2787374"/>
                  </a:ext>
                </a:extLst>
              </a:tr>
              <a:tr h="835130">
                <a:tc>
                  <a:txBody>
                    <a:bodyPr/>
                    <a:lstStyle/>
                    <a:p>
                      <a:pPr marL="0" marR="0">
                        <a:lnSpc>
                          <a:spcPct val="107000"/>
                        </a:lnSpc>
                        <a:spcBef>
                          <a:spcPts val="0"/>
                        </a:spcBef>
                        <a:spcAft>
                          <a:spcPts val="600"/>
                        </a:spcAf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nề</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nếp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6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18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90%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6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10%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0709873"/>
                  </a:ext>
                </a:extLst>
              </a:tr>
            </a:tbl>
          </a:graphicData>
        </a:graphic>
      </p:graphicFrame>
    </p:spTree>
    <p:extLst>
      <p:ext uri="{BB962C8B-B14F-4D97-AF65-F5344CB8AC3E}">
        <p14:creationId xmlns:p14="http://schemas.microsoft.com/office/powerpoint/2010/main" val="36702651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339636" y="235132"/>
            <a:ext cx="10411097" cy="4608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lvl="0" indent="457200" algn="ctr">
              <a:lnSpc>
                <a:spcPct val="107000"/>
              </a:lnSpc>
              <a:spcAft>
                <a:spcPts val="600"/>
              </a:spcAft>
            </a:pP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III.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khuyến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nghị</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702528" y="931159"/>
            <a:ext cx="10593658" cy="10583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indent="457200" algn="just">
              <a:lnSpc>
                <a:spcPct val="107000"/>
              </a:lnSpc>
              <a:spcAft>
                <a:spcPts val="600"/>
              </a:spcAft>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khả</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khai</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rãi</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indent="457200" algn="just">
              <a:lnSpc>
                <a:spcPct val="107000"/>
              </a:lnSpc>
              <a:spcAft>
                <a:spcPts val="600"/>
              </a:spcAft>
            </a:pP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mầm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non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Tây</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khả</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huyện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phố</a:t>
            </a:r>
            <a:endPar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p:cNvSpPr txBox="1"/>
          <p:nvPr/>
        </p:nvSpPr>
        <p:spPr>
          <a:xfrm>
            <a:off x="702527" y="2224658"/>
            <a:ext cx="11097694" cy="244336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lvl="0" indent="457200" algn="just">
              <a:lnSpc>
                <a:spcPct val="107000"/>
              </a:lnSpc>
              <a:spcAft>
                <a:spcPts val="600"/>
              </a:spcAft>
            </a:pPr>
            <a:r>
              <a:rPr lang="en-US" b="1"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nghiệm</a:t>
            </a:r>
            <a:endPar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lvl="0"/>
            <a:r>
              <a:rPr lang="en-US" dirty="0" err="1">
                <a:solidFill>
                  <a:srgbClr val="FFFF00"/>
                </a:solidFill>
                <a:latin typeface="Times New Roman" panose="02020603050405020304" pitchFamily="18" charset="0"/>
                <a:ea typeface="Times New Roman" panose="02020603050405020304" pitchFamily="18" charset="0"/>
              </a:rPr>
              <a:t>Giáo</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dục</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Mầm</a:t>
            </a:r>
            <a:r>
              <a:rPr lang="en-US" dirty="0">
                <a:solidFill>
                  <a:srgbClr val="FFFF00"/>
                </a:solidFill>
                <a:latin typeface="Times New Roman" panose="02020603050405020304" pitchFamily="18" charset="0"/>
                <a:ea typeface="Times New Roman" panose="02020603050405020304" pitchFamily="18" charset="0"/>
              </a:rPr>
              <a:t> non </a:t>
            </a:r>
            <a:r>
              <a:rPr lang="en-US" dirty="0" err="1">
                <a:solidFill>
                  <a:srgbClr val="FFFF00"/>
                </a:solidFill>
                <a:latin typeface="Times New Roman" panose="02020603050405020304" pitchFamily="18" charset="0"/>
                <a:ea typeface="Times New Roman" panose="02020603050405020304" pitchFamily="18" charset="0"/>
              </a:rPr>
              <a:t>là</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kho</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tàng</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quý</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báu</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được</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khai</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thác</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không</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ngừng</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phục</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vụ</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cho</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việc</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bồi</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dưỡng</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tâm</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hồn</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trẻ</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thơ</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Thông</a:t>
            </a:r>
            <a:r>
              <a:rPr lang="en-US" dirty="0">
                <a:solidFill>
                  <a:srgbClr val="FFFF00"/>
                </a:solidFill>
                <a:latin typeface="Times New Roman" panose="02020603050405020304" pitchFamily="18" charset="0"/>
                <a:ea typeface="Times New Roman" panose="02020603050405020304" pitchFamily="18" charset="0"/>
              </a:rPr>
              <a:t> qua </a:t>
            </a:r>
            <a:r>
              <a:rPr lang="en-US" dirty="0" err="1">
                <a:solidFill>
                  <a:srgbClr val="FFFF00"/>
                </a:solidFill>
                <a:latin typeface="Times New Roman" panose="02020603050405020304" pitchFamily="18" charset="0"/>
                <a:ea typeface="Times New Roman" panose="02020603050405020304" pitchFamily="18" charset="0"/>
              </a:rPr>
              <a:t>các</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hoạt</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động</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học</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và</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chơi</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đặc</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biệt</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là</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nề</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nếp</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lễ</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giáo</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với</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hình</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tượng</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nghệ</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thuật</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gần</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gũi</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phù</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hợp</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với</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tâm</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lý</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của</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trẻ</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chắp</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cánh</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vươn</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ước</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mơ</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mầm</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non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ngừng</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nâng</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môn</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giảng</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Thừơng</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xuyên</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cập</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nhập</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nâng</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lvl="0" indent="457200" algn="just">
              <a:lnSpc>
                <a:spcPct val="107000"/>
              </a:lnSpc>
              <a:spcAft>
                <a:spcPts val="600"/>
              </a:spcAft>
            </a:pP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xử</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sư</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bộc</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lộ</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mình</a:t>
            </a:r>
            <a:endPar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p:cNvSpPr txBox="1"/>
          <p:nvPr/>
        </p:nvSpPr>
        <p:spPr>
          <a:xfrm>
            <a:off x="822958" y="4783873"/>
            <a:ext cx="10752007" cy="157363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indent="457200" algn="just">
              <a:lnSpc>
                <a:spcPct val="107000"/>
              </a:lnSpc>
              <a:spcAft>
                <a:spcPts val="600"/>
              </a:spcAft>
            </a:pP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nghị</a:t>
            </a:r>
            <a:endPar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buFontTx/>
              <a:buChar char="-"/>
            </a:pPr>
            <a:r>
              <a:rPr lang="en-US" dirty="0" err="1" smtClean="0">
                <a:solidFill>
                  <a:srgbClr val="FF0000"/>
                </a:solidFill>
                <a:latin typeface="Times New Roman" panose="02020603050405020304" pitchFamily="18" charset="0"/>
                <a:ea typeface="Times New Roman" panose="02020603050405020304" pitchFamily="18" charset="0"/>
              </a:rPr>
              <a:t>Mong</a:t>
            </a:r>
            <a:r>
              <a:rPr lang="en-US" dirty="0" smtClean="0">
                <a:solidFill>
                  <a:srgbClr val="FF0000"/>
                </a:solidFill>
                <a:latin typeface="Times New Roman" panose="02020603050405020304" pitchFamily="18" charset="0"/>
                <a:ea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rPr>
              <a:t>ban </a:t>
            </a:r>
            <a:r>
              <a:rPr lang="en-US" dirty="0" err="1">
                <a:solidFill>
                  <a:srgbClr val="FF0000"/>
                </a:solidFill>
                <a:latin typeface="Times New Roman" panose="02020603050405020304" pitchFamily="18" charset="0"/>
                <a:ea typeface="Times New Roman" panose="02020603050405020304" pitchFamily="18" charset="0"/>
              </a:rPr>
              <a:t>giám</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hiệu</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nhà</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trường</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tạo</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điều</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kiện</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nhiều</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hơn</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nữa</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cho</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giáo</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viên</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có</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nhiều</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cơ</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hội</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được</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đi</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thăm</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quan</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học</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tập</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tại</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các</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trường</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bạn</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để</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nâng</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cao</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trình</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độ</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chuyên</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môn</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chăm</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sóc</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giáo</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dục</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trẻ</a:t>
            </a:r>
            <a:r>
              <a:rPr lang="en-US" dirty="0">
                <a:solidFill>
                  <a:srgbClr val="FF0000"/>
                </a:solidFill>
                <a:latin typeface="Times New Roman" panose="02020603050405020304" pitchFamily="18" charset="0"/>
                <a:ea typeface="Times New Roman" panose="02020603050405020304" pitchFamily="18" charset="0"/>
              </a:rPr>
              <a:t>. </a:t>
            </a:r>
          </a:p>
          <a:p>
            <a:pPr marL="285750" lvl="0" indent="-285750">
              <a:buFontTx/>
              <a:buChar char="-"/>
            </a:pPr>
            <a:r>
              <a:rPr lang="en-US" dirty="0" err="1">
                <a:solidFill>
                  <a:srgbClr val="FF0000"/>
                </a:solidFill>
                <a:latin typeface="Times New Roman" panose="02020603050405020304" pitchFamily="18" charset="0"/>
                <a:ea typeface="Times New Roman" panose="02020603050405020304" pitchFamily="18" charset="0"/>
              </a:rPr>
              <a:t>Phụ</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huynh</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học</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sinh</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hãy</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hưởng</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ứng</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nhiệt</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tình</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mọi</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hoạt</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động</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của</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nhà</a:t>
            </a:r>
            <a:r>
              <a:rPr lang="en-US" dirty="0">
                <a:solidFill>
                  <a:srgbClr val="FF0000"/>
                </a:solidFill>
                <a:latin typeface="Times New Roman" panose="02020603050405020304" pitchFamily="18" charset="0"/>
                <a:ea typeface="Times New Roman" panose="02020603050405020304" pitchFamily="18" charset="0"/>
              </a:rPr>
              <a:t> </a:t>
            </a:r>
            <a:r>
              <a:rPr lang="en-US" spc="-30" dirty="0" err="1">
                <a:solidFill>
                  <a:srgbClr val="FF0000"/>
                </a:solidFill>
                <a:latin typeface="Times New Roman" panose="02020603050405020304" pitchFamily="18" charset="0"/>
                <a:ea typeface="Times New Roman" panose="02020603050405020304" pitchFamily="18" charset="0"/>
              </a:rPr>
              <a:t>trường</a:t>
            </a:r>
            <a:r>
              <a:rPr lang="en-US" spc="-30" dirty="0">
                <a:solidFill>
                  <a:srgbClr val="FF0000"/>
                </a:solidFill>
                <a:latin typeface="Times New Roman" panose="02020603050405020304" pitchFamily="18" charset="0"/>
                <a:ea typeface="Times New Roman" panose="02020603050405020304" pitchFamily="18" charset="0"/>
              </a:rPr>
              <a:t>, </a:t>
            </a:r>
            <a:r>
              <a:rPr lang="en-US" spc="-30" dirty="0" err="1">
                <a:solidFill>
                  <a:srgbClr val="FF0000"/>
                </a:solidFill>
                <a:latin typeface="Times New Roman" panose="02020603050405020304" pitchFamily="18" charset="0"/>
                <a:ea typeface="Times New Roman" panose="02020603050405020304" pitchFamily="18" charset="0"/>
              </a:rPr>
              <a:t>để</a:t>
            </a:r>
            <a:r>
              <a:rPr lang="en-US" spc="-30" dirty="0">
                <a:solidFill>
                  <a:srgbClr val="FF0000"/>
                </a:solidFill>
                <a:latin typeface="Times New Roman" panose="02020603050405020304" pitchFamily="18" charset="0"/>
                <a:ea typeface="Times New Roman" panose="02020603050405020304" pitchFamily="18" charset="0"/>
              </a:rPr>
              <a:t> </a:t>
            </a:r>
            <a:r>
              <a:rPr lang="en-US" spc="-30" dirty="0" err="1">
                <a:solidFill>
                  <a:srgbClr val="FF0000"/>
                </a:solidFill>
                <a:latin typeface="Times New Roman" panose="02020603050405020304" pitchFamily="18" charset="0"/>
                <a:ea typeface="Times New Roman" panose="02020603050405020304" pitchFamily="18" charset="0"/>
              </a:rPr>
              <a:t>giúp</a:t>
            </a:r>
            <a:r>
              <a:rPr lang="en-US" spc="-30" dirty="0">
                <a:solidFill>
                  <a:srgbClr val="FF0000"/>
                </a:solidFill>
                <a:latin typeface="Times New Roman" panose="02020603050405020304" pitchFamily="18" charset="0"/>
                <a:ea typeface="Times New Roman" panose="02020603050405020304" pitchFamily="18" charset="0"/>
              </a:rPr>
              <a:t> con </a:t>
            </a:r>
            <a:r>
              <a:rPr lang="en-US" spc="-30" dirty="0" err="1">
                <a:solidFill>
                  <a:srgbClr val="FF0000"/>
                </a:solidFill>
                <a:latin typeface="Times New Roman" panose="02020603050405020304" pitchFamily="18" charset="0"/>
                <a:ea typeface="Times New Roman" panose="02020603050405020304" pitchFamily="18" charset="0"/>
              </a:rPr>
              <a:t>em</a:t>
            </a:r>
            <a:r>
              <a:rPr lang="en-US" spc="-30" dirty="0">
                <a:solidFill>
                  <a:srgbClr val="FF0000"/>
                </a:solidFill>
                <a:latin typeface="Times New Roman" panose="02020603050405020304" pitchFamily="18" charset="0"/>
                <a:ea typeface="Times New Roman" panose="02020603050405020304" pitchFamily="18" charset="0"/>
              </a:rPr>
              <a:t> </a:t>
            </a:r>
            <a:r>
              <a:rPr lang="en-US" spc="-30" dirty="0" err="1">
                <a:solidFill>
                  <a:srgbClr val="FF0000"/>
                </a:solidFill>
                <a:latin typeface="Times New Roman" panose="02020603050405020304" pitchFamily="18" charset="0"/>
                <a:ea typeface="Times New Roman" panose="02020603050405020304" pitchFamily="18" charset="0"/>
              </a:rPr>
              <a:t>mình</a:t>
            </a:r>
            <a:r>
              <a:rPr lang="en-US" spc="-30" dirty="0">
                <a:solidFill>
                  <a:srgbClr val="FF0000"/>
                </a:solidFill>
                <a:latin typeface="Times New Roman" panose="02020603050405020304" pitchFamily="18" charset="0"/>
                <a:ea typeface="Times New Roman" panose="02020603050405020304" pitchFamily="18" charset="0"/>
              </a:rPr>
              <a:t> </a:t>
            </a:r>
            <a:r>
              <a:rPr lang="en-US" spc="-30" dirty="0" err="1">
                <a:solidFill>
                  <a:srgbClr val="FF0000"/>
                </a:solidFill>
                <a:latin typeface="Times New Roman" panose="02020603050405020304" pitchFamily="18" charset="0"/>
                <a:ea typeface="Times New Roman" panose="02020603050405020304" pitchFamily="18" charset="0"/>
              </a:rPr>
              <a:t>có</a:t>
            </a:r>
            <a:r>
              <a:rPr lang="en-US" spc="-30" dirty="0">
                <a:solidFill>
                  <a:srgbClr val="FF0000"/>
                </a:solidFill>
                <a:latin typeface="Times New Roman" panose="02020603050405020304" pitchFamily="18" charset="0"/>
                <a:ea typeface="Times New Roman" panose="02020603050405020304" pitchFamily="18" charset="0"/>
              </a:rPr>
              <a:t> </a:t>
            </a:r>
            <a:r>
              <a:rPr lang="en-US" spc="-30" dirty="0" err="1">
                <a:solidFill>
                  <a:srgbClr val="FF0000"/>
                </a:solidFill>
                <a:latin typeface="Times New Roman" panose="02020603050405020304" pitchFamily="18" charset="0"/>
                <a:ea typeface="Times New Roman" panose="02020603050405020304" pitchFamily="18" charset="0"/>
              </a:rPr>
              <a:t>nhiều</a:t>
            </a:r>
            <a:r>
              <a:rPr lang="en-US" spc="-30" dirty="0">
                <a:solidFill>
                  <a:srgbClr val="FF0000"/>
                </a:solidFill>
                <a:latin typeface="Times New Roman" panose="02020603050405020304" pitchFamily="18" charset="0"/>
                <a:ea typeface="Times New Roman" panose="02020603050405020304" pitchFamily="18" charset="0"/>
              </a:rPr>
              <a:t> </a:t>
            </a:r>
            <a:r>
              <a:rPr lang="en-US" spc="-30" dirty="0" err="1">
                <a:solidFill>
                  <a:srgbClr val="FF0000"/>
                </a:solidFill>
                <a:latin typeface="Times New Roman" panose="02020603050405020304" pitchFamily="18" charset="0"/>
                <a:ea typeface="Times New Roman" panose="02020603050405020304" pitchFamily="18" charset="0"/>
              </a:rPr>
              <a:t>điều</a:t>
            </a:r>
            <a:r>
              <a:rPr lang="en-US" spc="-30" dirty="0">
                <a:solidFill>
                  <a:srgbClr val="FF0000"/>
                </a:solidFill>
                <a:latin typeface="Times New Roman" panose="02020603050405020304" pitchFamily="18" charset="0"/>
                <a:ea typeface="Times New Roman" panose="02020603050405020304" pitchFamily="18" charset="0"/>
              </a:rPr>
              <a:t> </a:t>
            </a:r>
            <a:r>
              <a:rPr lang="en-US" spc="-30" dirty="0" err="1">
                <a:solidFill>
                  <a:srgbClr val="FF0000"/>
                </a:solidFill>
                <a:latin typeface="Times New Roman" panose="02020603050405020304" pitchFamily="18" charset="0"/>
                <a:ea typeface="Times New Roman" panose="02020603050405020304" pitchFamily="18" charset="0"/>
              </a:rPr>
              <a:t>kiện</a:t>
            </a:r>
            <a:r>
              <a:rPr lang="en-US" spc="-30" dirty="0">
                <a:solidFill>
                  <a:srgbClr val="FF0000"/>
                </a:solidFill>
                <a:latin typeface="Times New Roman" panose="02020603050405020304" pitchFamily="18" charset="0"/>
                <a:ea typeface="Times New Roman" panose="02020603050405020304" pitchFamily="18" charset="0"/>
              </a:rPr>
              <a:t> </a:t>
            </a:r>
            <a:r>
              <a:rPr lang="en-US" spc="-30" dirty="0" err="1">
                <a:solidFill>
                  <a:srgbClr val="FF0000"/>
                </a:solidFill>
                <a:latin typeface="Times New Roman" panose="02020603050405020304" pitchFamily="18" charset="0"/>
                <a:ea typeface="Times New Roman" panose="02020603050405020304" pitchFamily="18" charset="0"/>
              </a:rPr>
              <a:t>để</a:t>
            </a:r>
            <a:r>
              <a:rPr lang="en-US" spc="-30" dirty="0">
                <a:solidFill>
                  <a:srgbClr val="FF0000"/>
                </a:solidFill>
                <a:latin typeface="Times New Roman" panose="02020603050405020304" pitchFamily="18" charset="0"/>
                <a:ea typeface="Times New Roman" panose="02020603050405020304" pitchFamily="18" charset="0"/>
              </a:rPr>
              <a:t> </a:t>
            </a:r>
            <a:r>
              <a:rPr lang="en-US" spc="-30" dirty="0" err="1">
                <a:solidFill>
                  <a:srgbClr val="FF0000"/>
                </a:solidFill>
                <a:latin typeface="Times New Roman" panose="02020603050405020304" pitchFamily="18" charset="0"/>
                <a:ea typeface="Times New Roman" panose="02020603050405020304" pitchFamily="18" charset="0"/>
              </a:rPr>
              <a:t>học</a:t>
            </a:r>
            <a:r>
              <a:rPr lang="en-US" spc="-30" dirty="0">
                <a:solidFill>
                  <a:srgbClr val="FF0000"/>
                </a:solidFill>
                <a:latin typeface="Times New Roman" panose="02020603050405020304" pitchFamily="18" charset="0"/>
                <a:ea typeface="Times New Roman" panose="02020603050405020304" pitchFamily="18" charset="0"/>
              </a:rPr>
              <a:t> </a:t>
            </a:r>
            <a:r>
              <a:rPr lang="en-US" spc="-30" dirty="0" err="1">
                <a:solidFill>
                  <a:srgbClr val="FF0000"/>
                </a:solidFill>
                <a:latin typeface="Times New Roman" panose="02020603050405020304" pitchFamily="18" charset="0"/>
                <a:ea typeface="Times New Roman" panose="02020603050405020304" pitchFamily="18" charset="0"/>
              </a:rPr>
              <a:t>tập</a:t>
            </a:r>
            <a:r>
              <a:rPr lang="en-US" spc="-30" dirty="0">
                <a:solidFill>
                  <a:srgbClr val="FF0000"/>
                </a:solidFill>
                <a:latin typeface="Times New Roman" panose="02020603050405020304" pitchFamily="18" charset="0"/>
                <a:ea typeface="Times New Roman" panose="02020603050405020304" pitchFamily="18" charset="0"/>
              </a:rPr>
              <a:t>, </a:t>
            </a:r>
            <a:r>
              <a:rPr lang="en-US" spc="-30" dirty="0" err="1">
                <a:solidFill>
                  <a:srgbClr val="FF0000"/>
                </a:solidFill>
                <a:latin typeface="Times New Roman" panose="02020603050405020304" pitchFamily="18" charset="0"/>
                <a:ea typeface="Times New Roman" panose="02020603050405020304" pitchFamily="18" charset="0"/>
              </a:rPr>
              <a:t>trải</a:t>
            </a:r>
            <a:r>
              <a:rPr lang="en-US" spc="-30" dirty="0">
                <a:solidFill>
                  <a:srgbClr val="FF0000"/>
                </a:solidFill>
                <a:latin typeface="Times New Roman" panose="02020603050405020304" pitchFamily="18" charset="0"/>
                <a:ea typeface="Times New Roman" panose="02020603050405020304" pitchFamily="18" charset="0"/>
              </a:rPr>
              <a:t> </a:t>
            </a:r>
            <a:r>
              <a:rPr lang="en-US" spc="-30" dirty="0" err="1">
                <a:solidFill>
                  <a:srgbClr val="FF0000"/>
                </a:solidFill>
                <a:latin typeface="Times New Roman" panose="02020603050405020304" pitchFamily="18" charset="0"/>
                <a:ea typeface="Times New Roman" panose="02020603050405020304" pitchFamily="18" charset="0"/>
              </a:rPr>
              <a:t>nghiệm</a:t>
            </a:r>
            <a:r>
              <a:rPr lang="en-US" spc="-30" dirty="0">
                <a:solidFill>
                  <a:srgbClr val="FF0000"/>
                </a:solidFill>
                <a:latin typeface="Times New Roman" panose="02020603050405020304" pitchFamily="18" charset="0"/>
                <a:ea typeface="Times New Roman" panose="02020603050405020304" pitchFamily="18" charset="0"/>
              </a:rPr>
              <a:t> </a:t>
            </a:r>
            <a:r>
              <a:rPr lang="en-US" spc="-30" dirty="0" err="1">
                <a:solidFill>
                  <a:srgbClr val="FF0000"/>
                </a:solidFill>
                <a:latin typeface="Times New Roman" panose="02020603050405020304" pitchFamily="18" charset="0"/>
                <a:ea typeface="Times New Roman" panose="02020603050405020304" pitchFamily="18" charset="0"/>
              </a:rPr>
              <a:t>nhiều</a:t>
            </a:r>
            <a:r>
              <a:rPr lang="en-US" spc="-30" dirty="0">
                <a:solidFill>
                  <a:srgbClr val="FF0000"/>
                </a:solidFill>
                <a:latin typeface="Times New Roman" panose="02020603050405020304" pitchFamily="18" charset="0"/>
                <a:ea typeface="Times New Roman" panose="02020603050405020304" pitchFamily="18" charset="0"/>
              </a:rPr>
              <a:t> </a:t>
            </a:r>
            <a:r>
              <a:rPr lang="en-US" spc="-30" dirty="0" err="1">
                <a:solidFill>
                  <a:srgbClr val="FF0000"/>
                </a:solidFill>
                <a:latin typeface="Times New Roman" panose="02020603050405020304" pitchFamily="18" charset="0"/>
                <a:ea typeface="Times New Roman" panose="02020603050405020304" pitchFamily="18" charset="0"/>
              </a:rPr>
              <a:t>hơn</a:t>
            </a:r>
            <a:r>
              <a:rPr lang="en-US" spc="-30" dirty="0">
                <a:solidFill>
                  <a:srgbClr val="FF0000"/>
                </a:solidFill>
                <a:latin typeface="Times New Roman" panose="02020603050405020304" pitchFamily="18" charset="0"/>
                <a:ea typeface="Times New Roman" panose="02020603050405020304" pitchFamily="18" charset="0"/>
              </a:rPr>
              <a:t>.</a:t>
            </a:r>
            <a:r>
              <a:rPr lang="en-US" dirty="0">
                <a:solidFill>
                  <a:srgbClr val="FF0000"/>
                </a:solidFill>
                <a:latin typeface="Times New Roman" panose="02020603050405020304" pitchFamily="18" charset="0"/>
                <a:ea typeface="Times New Roman" panose="02020603050405020304" pitchFamily="18" charset="0"/>
              </a:rPr>
              <a:t> </a:t>
            </a:r>
            <a:endPar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25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50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5"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307771" y="1340636"/>
            <a:ext cx="9226732" cy="830997"/>
          </a:xfrm>
          <a:prstGeom prst="rect">
            <a:avLst/>
          </a:prstGeom>
          <a:noFill/>
        </p:spPr>
        <p:txBody>
          <a:bodyPr wrap="square" rtlCol="0">
            <a:spAutoFit/>
          </a:bodyPr>
          <a:lstStyle/>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3" name="Up Ribbon 2"/>
          <p:cNvSpPr/>
          <p:nvPr/>
        </p:nvSpPr>
        <p:spPr>
          <a:xfrm>
            <a:off x="1650274" y="864116"/>
            <a:ext cx="9690516" cy="2407117"/>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smtClean="0">
                <a:solidFill>
                  <a:srgbClr val="FFFF00"/>
                </a:solidFill>
              </a:rPr>
              <a:t>Xin trân trọng cảm ơn</a:t>
            </a:r>
            <a:endParaRPr lang="en-US" sz="4000" dirty="0">
              <a:solidFill>
                <a:srgbClr val="FFFF00"/>
              </a:solidFill>
            </a:endParaRPr>
          </a:p>
        </p:txBody>
      </p:sp>
      <p:pic>
        <p:nvPicPr>
          <p:cNvPr id="7" name="Picture 104" descr="12"/>
          <p:cNvPicPr>
            <a:picLocks noChangeAspect="1" noChangeArrowheads="1" noCrop="1"/>
          </p:cNvPicPr>
          <p:nvPr/>
        </p:nvPicPr>
        <p:blipFill>
          <a:blip r:embed="rId3">
            <a:extLst/>
          </a:blip>
          <a:srcRect/>
          <a:stretch>
            <a:fillRect/>
          </a:stretch>
        </p:blipFill>
        <p:spPr bwMode="auto">
          <a:xfrm>
            <a:off x="3880624" y="4185666"/>
            <a:ext cx="762000" cy="2857500"/>
          </a:xfrm>
          <a:prstGeom prst="rect">
            <a:avLst/>
          </a:prstGeom>
          <a:extLst/>
        </p:spPr>
      </p:pic>
      <p:pic>
        <p:nvPicPr>
          <p:cNvPr id="8" name="Picture 104" descr="12"/>
          <p:cNvPicPr>
            <a:picLocks noChangeAspect="1" noChangeArrowheads="1" noCrop="1"/>
          </p:cNvPicPr>
          <p:nvPr/>
        </p:nvPicPr>
        <p:blipFill>
          <a:blip r:embed="rId3">
            <a:extLst/>
          </a:blip>
          <a:srcRect/>
          <a:stretch>
            <a:fillRect/>
          </a:stretch>
        </p:blipFill>
        <p:spPr bwMode="auto">
          <a:xfrm>
            <a:off x="5995638" y="4185666"/>
            <a:ext cx="762000" cy="2857500"/>
          </a:xfrm>
          <a:prstGeom prst="rect">
            <a:avLst/>
          </a:prstGeom>
          <a:extLst/>
        </p:spPr>
      </p:pic>
      <p:pic>
        <p:nvPicPr>
          <p:cNvPr id="9" name="Picture 104" descr="12"/>
          <p:cNvPicPr>
            <a:picLocks noChangeAspect="1" noChangeArrowheads="1" noCrop="1"/>
          </p:cNvPicPr>
          <p:nvPr/>
        </p:nvPicPr>
        <p:blipFill>
          <a:blip r:embed="rId3">
            <a:extLst/>
          </a:blip>
          <a:srcRect/>
          <a:stretch>
            <a:fillRect/>
          </a:stretch>
        </p:blipFill>
        <p:spPr bwMode="auto">
          <a:xfrm>
            <a:off x="8523248" y="4135349"/>
            <a:ext cx="762000" cy="2857500"/>
          </a:xfrm>
          <a:prstGeom prst="rect">
            <a:avLst/>
          </a:prstGeom>
          <a:extLst/>
        </p:spPr>
      </p:pic>
      <p:pic>
        <p:nvPicPr>
          <p:cNvPr id="10" name="Picture 57" descr="an30"/>
          <p:cNvPicPr>
            <a:picLocks noChangeAspect="1" noChangeArrowheads="1" noCrop="1"/>
          </p:cNvPicPr>
          <p:nvPr/>
        </p:nvPicPr>
        <p:blipFill>
          <a:blip r:embed="rId4">
            <a:extLst/>
          </a:blip>
          <a:srcRect/>
          <a:stretch>
            <a:fillRect/>
          </a:stretch>
        </p:blipFill>
        <p:spPr bwMode="auto">
          <a:xfrm>
            <a:off x="102326" y="0"/>
            <a:ext cx="2438400" cy="1539875"/>
          </a:xfrm>
          <a:prstGeom prst="rect">
            <a:avLst/>
          </a:prstGeom>
          <a:extLst/>
        </p:spPr>
      </p:pic>
      <p:pic>
        <p:nvPicPr>
          <p:cNvPr id="11" name="Picture 57" descr="an30"/>
          <p:cNvPicPr>
            <a:picLocks noChangeAspect="1" noChangeArrowheads="1" noCrop="1"/>
          </p:cNvPicPr>
          <p:nvPr/>
        </p:nvPicPr>
        <p:blipFill>
          <a:blip r:embed="rId4">
            <a:extLst/>
          </a:blip>
          <a:srcRect/>
          <a:stretch>
            <a:fillRect/>
          </a:stretch>
        </p:blipFill>
        <p:spPr bwMode="auto">
          <a:xfrm>
            <a:off x="9584048" y="-1"/>
            <a:ext cx="2438400" cy="1539875"/>
          </a:xfrm>
          <a:prstGeom prst="rect">
            <a:avLst/>
          </a:prstGeom>
          <a:extLst/>
        </p:spPr>
      </p:pic>
    </p:spTree>
    <p:extLst>
      <p:ext uri="{BB962C8B-B14F-4D97-AF65-F5344CB8AC3E}">
        <p14:creationId xmlns:p14="http://schemas.microsoft.com/office/powerpoint/2010/main" val="270391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nodePh="1">
                                  <p:stCondLst>
                                    <p:cond delay="25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heel(1)">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157"/>
            <a:ext cx="12192000" cy="6858000"/>
          </a:xfrm>
          <a:prstGeom prst="rect">
            <a:avLst/>
          </a:prstGeom>
        </p:spPr>
      </p:pic>
      <p:sp>
        <p:nvSpPr>
          <p:cNvPr id="9" name="Text Placeholder 2"/>
          <p:cNvSpPr txBox="1">
            <a:spLocks/>
          </p:cNvSpPr>
          <p:nvPr/>
        </p:nvSpPr>
        <p:spPr>
          <a:xfrm>
            <a:off x="838201" y="1072445"/>
            <a:ext cx="9231489" cy="15240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32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3" name="Oval Callout 2"/>
          <p:cNvSpPr/>
          <p:nvPr/>
        </p:nvSpPr>
        <p:spPr>
          <a:xfrm>
            <a:off x="3163614" y="189187"/>
            <a:ext cx="6421820" cy="1429406"/>
          </a:xfrm>
          <a:prstGeom prst="wedgeEllipseCallout">
            <a:avLst>
              <a:gd name="adj1" fmla="val -11275"/>
              <a:gd name="adj2" fmla="val 118584"/>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dirty="0" smtClean="0">
                <a:solidFill>
                  <a:schemeClr val="bg2">
                    <a:lumMod val="50000"/>
                  </a:schemeClr>
                </a:solidFill>
                <a:latin typeface="Times New Roman" pitchFamily="18" charset="0"/>
                <a:cs typeface="Times New Roman" pitchFamily="18" charset="0"/>
              </a:rPr>
              <a:t>3. </a:t>
            </a:r>
            <a:r>
              <a:rPr lang="en-US" sz="3200" dirty="0" err="1" smtClean="0">
                <a:solidFill>
                  <a:schemeClr val="bg2">
                    <a:lumMod val="50000"/>
                  </a:schemeClr>
                </a:solidFill>
                <a:latin typeface="Times New Roman" pitchFamily="18" charset="0"/>
                <a:cs typeface="Times New Roman" pitchFamily="18" charset="0"/>
              </a:rPr>
              <a:t>Đối</a:t>
            </a:r>
            <a:r>
              <a:rPr lang="en-US" sz="3200" dirty="0" smtClean="0">
                <a:solidFill>
                  <a:schemeClr val="bg2">
                    <a:lumMod val="50000"/>
                  </a:schemeClr>
                </a:solidFill>
                <a:latin typeface="Times New Roman" pitchFamily="18" charset="0"/>
                <a:cs typeface="Times New Roman" pitchFamily="18" charset="0"/>
              </a:rPr>
              <a:t> </a:t>
            </a:r>
            <a:r>
              <a:rPr lang="en-US" sz="3200" dirty="0" err="1" smtClean="0">
                <a:solidFill>
                  <a:schemeClr val="bg2">
                    <a:lumMod val="50000"/>
                  </a:schemeClr>
                </a:solidFill>
                <a:latin typeface="Times New Roman" pitchFamily="18" charset="0"/>
                <a:cs typeface="Times New Roman" pitchFamily="18" charset="0"/>
              </a:rPr>
              <a:t>tượng</a:t>
            </a:r>
            <a:r>
              <a:rPr lang="en-US" sz="3200" dirty="0" smtClean="0">
                <a:solidFill>
                  <a:schemeClr val="bg2">
                    <a:lumMod val="50000"/>
                  </a:schemeClr>
                </a:solidFill>
                <a:latin typeface="Times New Roman" pitchFamily="18" charset="0"/>
                <a:cs typeface="Times New Roman" pitchFamily="18" charset="0"/>
              </a:rPr>
              <a:t> </a:t>
            </a:r>
            <a:r>
              <a:rPr lang="en-US" sz="3200" dirty="0" err="1" smtClean="0">
                <a:solidFill>
                  <a:schemeClr val="bg2">
                    <a:lumMod val="50000"/>
                  </a:schemeClr>
                </a:solidFill>
                <a:latin typeface="Times New Roman" pitchFamily="18" charset="0"/>
                <a:cs typeface="Times New Roman" pitchFamily="18" charset="0"/>
              </a:rPr>
              <a:t>nghiên</a:t>
            </a:r>
            <a:r>
              <a:rPr lang="en-US" sz="3200" dirty="0" smtClean="0">
                <a:solidFill>
                  <a:schemeClr val="bg2">
                    <a:lumMod val="50000"/>
                  </a:schemeClr>
                </a:solidFill>
                <a:latin typeface="Times New Roman" pitchFamily="18" charset="0"/>
                <a:cs typeface="Times New Roman" pitchFamily="18" charset="0"/>
              </a:rPr>
              <a:t> </a:t>
            </a:r>
            <a:r>
              <a:rPr lang="en-US" sz="3200" dirty="0" err="1" smtClean="0">
                <a:solidFill>
                  <a:schemeClr val="bg2">
                    <a:lumMod val="50000"/>
                  </a:schemeClr>
                </a:solidFill>
                <a:latin typeface="Times New Roman" pitchFamily="18" charset="0"/>
                <a:cs typeface="Times New Roman" pitchFamily="18" charset="0"/>
              </a:rPr>
              <a:t>cứu</a:t>
            </a:r>
            <a:endParaRPr lang="en-US" sz="3200" dirty="0">
              <a:solidFill>
                <a:schemeClr val="bg2">
                  <a:lumMod val="50000"/>
                </a:schemeClr>
              </a:solidFill>
              <a:latin typeface="Times New Roman" pitchFamily="18" charset="0"/>
              <a:cs typeface="Times New Roman" pitchFamily="18" charset="0"/>
            </a:endParaRPr>
          </a:p>
        </p:txBody>
      </p:sp>
      <p:sp>
        <p:nvSpPr>
          <p:cNvPr id="4" name="Cloud 3"/>
          <p:cNvSpPr/>
          <p:nvPr/>
        </p:nvSpPr>
        <p:spPr>
          <a:xfrm>
            <a:off x="2480153" y="2781837"/>
            <a:ext cx="7841293" cy="200910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bg2">
                    <a:lumMod val="50000"/>
                  </a:schemeClr>
                </a:solidFill>
                <a:latin typeface="Times New Roman" pitchFamily="18" charset="0"/>
                <a:cs typeface="Times New Roman" pitchFamily="18" charset="0"/>
              </a:rPr>
              <a:t>Trẻ</a:t>
            </a:r>
            <a:r>
              <a:rPr lang="en-US" sz="2800" dirty="0" smtClean="0">
                <a:solidFill>
                  <a:schemeClr val="bg2">
                    <a:lumMod val="50000"/>
                  </a:schemeClr>
                </a:solidFill>
                <a:latin typeface="Times New Roman" pitchFamily="18" charset="0"/>
                <a:cs typeface="Times New Roman" pitchFamily="18" charset="0"/>
              </a:rPr>
              <a:t> 24- 36 </a:t>
            </a:r>
            <a:r>
              <a:rPr lang="en-US" sz="2800" dirty="0" err="1" smtClean="0">
                <a:solidFill>
                  <a:schemeClr val="bg2">
                    <a:lumMod val="50000"/>
                  </a:schemeClr>
                </a:solidFill>
                <a:latin typeface="Times New Roman" pitchFamily="18" charset="0"/>
                <a:cs typeface="Times New Roman" pitchFamily="18" charset="0"/>
              </a:rPr>
              <a:t>tháng</a:t>
            </a:r>
            <a:r>
              <a:rPr lang="en-US" sz="2800" dirty="0" smtClean="0">
                <a:solidFill>
                  <a:schemeClr val="bg2">
                    <a:lumMod val="50000"/>
                  </a:schemeClr>
                </a:solidFill>
                <a:latin typeface="Times New Roman" pitchFamily="18" charset="0"/>
                <a:cs typeface="Times New Roman" pitchFamily="18" charset="0"/>
              </a:rPr>
              <a:t> </a:t>
            </a:r>
            <a:r>
              <a:rPr lang="en-US" sz="2800" dirty="0" err="1" smtClean="0">
                <a:solidFill>
                  <a:schemeClr val="bg2">
                    <a:lumMod val="50000"/>
                  </a:schemeClr>
                </a:solidFill>
                <a:latin typeface="Times New Roman" pitchFamily="18" charset="0"/>
                <a:cs typeface="Times New Roman" pitchFamily="18" charset="0"/>
              </a:rPr>
              <a:t>tuổi</a:t>
            </a:r>
            <a:r>
              <a:rPr lang="en-US" sz="2800" dirty="0" smtClean="0">
                <a:solidFill>
                  <a:schemeClr val="bg2">
                    <a:lumMod val="50000"/>
                  </a:schemeClr>
                </a:solidFill>
                <a:latin typeface="Times New Roman" pitchFamily="18" charset="0"/>
                <a:cs typeface="Times New Roman" pitchFamily="18" charset="0"/>
              </a:rPr>
              <a:t> </a:t>
            </a:r>
            <a:r>
              <a:rPr lang="en-US" sz="2800" dirty="0" err="1" smtClean="0">
                <a:solidFill>
                  <a:schemeClr val="bg2">
                    <a:lumMod val="50000"/>
                  </a:schemeClr>
                </a:solidFill>
                <a:latin typeface="Times New Roman" pitchFamily="18" charset="0"/>
                <a:cs typeface="Times New Roman" pitchFamily="18" charset="0"/>
              </a:rPr>
              <a:t>trường</a:t>
            </a:r>
            <a:r>
              <a:rPr lang="en-US" sz="2800" dirty="0" smtClean="0">
                <a:solidFill>
                  <a:schemeClr val="bg2">
                    <a:lumMod val="50000"/>
                  </a:schemeClr>
                </a:solidFill>
                <a:latin typeface="Times New Roman" pitchFamily="18" charset="0"/>
                <a:cs typeface="Times New Roman" pitchFamily="18" charset="0"/>
              </a:rPr>
              <a:t> </a:t>
            </a:r>
            <a:r>
              <a:rPr lang="en-US" sz="2800" dirty="0" err="1" smtClean="0">
                <a:solidFill>
                  <a:schemeClr val="bg2">
                    <a:lumMod val="50000"/>
                  </a:schemeClr>
                </a:solidFill>
                <a:latin typeface="Times New Roman" pitchFamily="18" charset="0"/>
                <a:cs typeface="Times New Roman" pitchFamily="18" charset="0"/>
              </a:rPr>
              <a:t>mầm</a:t>
            </a:r>
            <a:r>
              <a:rPr lang="en-US" sz="2800" dirty="0" smtClean="0">
                <a:solidFill>
                  <a:schemeClr val="bg2">
                    <a:lumMod val="50000"/>
                  </a:schemeClr>
                </a:solidFill>
                <a:latin typeface="Times New Roman" pitchFamily="18" charset="0"/>
                <a:cs typeface="Times New Roman" pitchFamily="18" charset="0"/>
              </a:rPr>
              <a:t> non </a:t>
            </a:r>
            <a:r>
              <a:rPr lang="en-US" sz="2800" dirty="0" err="1" smtClean="0">
                <a:solidFill>
                  <a:schemeClr val="bg2">
                    <a:lumMod val="50000"/>
                  </a:schemeClr>
                </a:solidFill>
                <a:latin typeface="Times New Roman" pitchFamily="18" charset="0"/>
                <a:cs typeface="Times New Roman" pitchFamily="18" charset="0"/>
              </a:rPr>
              <a:t>Tây</a:t>
            </a:r>
            <a:r>
              <a:rPr lang="en-US" sz="2800" dirty="0" smtClean="0">
                <a:solidFill>
                  <a:schemeClr val="bg2">
                    <a:lumMod val="50000"/>
                  </a:schemeClr>
                </a:solidFill>
                <a:latin typeface="Times New Roman" pitchFamily="18" charset="0"/>
                <a:cs typeface="Times New Roman" pitchFamily="18" charset="0"/>
              </a:rPr>
              <a:t> </a:t>
            </a:r>
            <a:r>
              <a:rPr lang="en-US" sz="2800" dirty="0" err="1" smtClean="0">
                <a:solidFill>
                  <a:schemeClr val="bg2">
                    <a:lumMod val="50000"/>
                  </a:schemeClr>
                </a:solidFill>
                <a:latin typeface="Times New Roman" pitchFamily="18" charset="0"/>
                <a:cs typeface="Times New Roman" pitchFamily="18" charset="0"/>
              </a:rPr>
              <a:t>Hưng</a:t>
            </a:r>
            <a:endParaRPr lang="en-US" sz="2800" dirty="0">
              <a:solidFill>
                <a:schemeClr val="bg2">
                  <a:lumMod val="50000"/>
                </a:schemeClr>
              </a:solidFill>
              <a:latin typeface="Times New Roman" pitchFamily="18" charset="0"/>
              <a:cs typeface="Times New Roman" pitchFamily="18" charset="0"/>
            </a:endParaRPr>
          </a:p>
        </p:txBody>
      </p:sp>
      <p:pic>
        <p:nvPicPr>
          <p:cNvPr id="7" name="Picture 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6481" y="79526"/>
            <a:ext cx="1648728" cy="1648728"/>
          </a:xfrm>
          <a:prstGeom prst="rect">
            <a:avLst/>
          </a:prstGeom>
        </p:spPr>
      </p:pic>
    </p:spTree>
    <p:extLst>
      <p:ext uri="{BB962C8B-B14F-4D97-AF65-F5344CB8AC3E}">
        <p14:creationId xmlns:p14="http://schemas.microsoft.com/office/powerpoint/2010/main" val="33260488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25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3" y="0"/>
            <a:ext cx="12192000" cy="6858000"/>
          </a:xfrm>
          <a:prstGeom prst="rect">
            <a:avLst/>
          </a:prstGeom>
        </p:spPr>
      </p:pic>
      <p:sp>
        <p:nvSpPr>
          <p:cNvPr id="8" name="TextBox 7"/>
          <p:cNvSpPr txBox="1"/>
          <p:nvPr/>
        </p:nvSpPr>
        <p:spPr>
          <a:xfrm>
            <a:off x="2304789" y="457202"/>
            <a:ext cx="7074343" cy="461665"/>
          </a:xfrm>
          <a:prstGeom prst="rect">
            <a:avLst/>
          </a:prstGeom>
          <a:noFill/>
        </p:spPr>
        <p:txBody>
          <a:bodyPr wrap="square" rtlCol="0">
            <a:spAutoFit/>
          </a:bodyPr>
          <a:lstStyle/>
          <a:p>
            <a:pPr algn="ctr"/>
            <a:r>
              <a:rPr lang="en-US" sz="2400" dirty="0" smtClean="0">
                <a:solidFill>
                  <a:srgbClr val="FF0000"/>
                </a:solidFill>
                <a:latin typeface="Times New Roman" panose="02020603050405020304" pitchFamily="18" charset="0"/>
                <a:cs typeface="Times New Roman" panose="02020603050405020304" pitchFamily="18" charset="0"/>
              </a:rPr>
              <a:t>3.MỤC TIÊU CỦA BIỆN PHÁP</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44583" y="1841863"/>
            <a:ext cx="9718767" cy="1992597"/>
          </a:xfrm>
          <a:prstGeom prst="rect">
            <a:avLst/>
          </a:prstGeom>
          <a:noFill/>
        </p:spPr>
        <p:txBody>
          <a:bodyPr wrap="square" rtlCol="0">
            <a:spAutoFit/>
          </a:bodyPr>
          <a:lstStyle/>
          <a:p>
            <a:pPr marL="91440" lvl="0" indent="365760">
              <a:lnSpc>
                <a:spcPct val="113000"/>
              </a:lnSpc>
              <a:spcAft>
                <a:spcPts val="600"/>
              </a:spcAft>
              <a:buClr>
                <a:srgbClr val="E48312"/>
              </a:buClr>
              <a:buSzPct val="100000"/>
              <a:buFont typeface="Calibri" panose="020F0502020204030204" pitchFamily="34" charset="0"/>
              <a:buChar char=" "/>
            </a:pPr>
            <a:endParaRPr lang="vi-VN" sz="2400" dirty="0" smtClean="0">
              <a:solidFill>
                <a:srgbClr val="7030A0"/>
              </a:solidFill>
              <a:latin typeface="Times New Roman" panose="02020603050405020304" pitchFamily="18" charset="0"/>
              <a:cs typeface="Times New Roman" panose="02020603050405020304" pitchFamily="18" charset="0"/>
            </a:endParaRPr>
          </a:p>
          <a:p>
            <a:pPr marL="91440" lvl="0" indent="365760">
              <a:lnSpc>
                <a:spcPct val="113000"/>
              </a:lnSpc>
              <a:spcAft>
                <a:spcPts val="600"/>
              </a:spcAft>
              <a:buClr>
                <a:srgbClr val="E48312"/>
              </a:buClr>
              <a:buSzPct val="100000"/>
              <a:buFont typeface="Calibri" panose="020F0502020204030204" pitchFamily="34" charset="0"/>
              <a:buChar char=" "/>
            </a:pPr>
            <a:endParaRPr lang="vi-VN" sz="2400" dirty="0" smtClean="0">
              <a:solidFill>
                <a:srgbClr val="7030A0"/>
              </a:solidFill>
              <a:latin typeface="Times New Roman" panose="02020603050405020304" pitchFamily="18" charset="0"/>
              <a:cs typeface="Times New Roman" panose="02020603050405020304" pitchFamily="18" charset="0"/>
            </a:endParaRPr>
          </a:p>
          <a:p>
            <a:pPr marL="91440" lvl="0" indent="365760">
              <a:lnSpc>
                <a:spcPct val="113000"/>
              </a:lnSpc>
              <a:spcAft>
                <a:spcPts val="600"/>
              </a:spcAft>
              <a:buClr>
                <a:srgbClr val="E48312"/>
              </a:buClr>
              <a:buSzPct val="100000"/>
              <a:buFont typeface="Calibri" panose="020F0502020204030204" pitchFamily="34" charset="0"/>
              <a:buChar char=" "/>
            </a:pPr>
            <a:endParaRPr lang="vi-VN" sz="2400" dirty="0">
              <a:solidFill>
                <a:srgbClr val="7030A0"/>
              </a:solidFill>
              <a:latin typeface="Times New Roman" panose="02020603050405020304" pitchFamily="18" charset="0"/>
              <a:cs typeface="Times New Roman" panose="02020603050405020304" pitchFamily="18" charset="0"/>
            </a:endParaRPr>
          </a:p>
          <a:p>
            <a:pPr marL="91440" lvl="0" indent="365760">
              <a:lnSpc>
                <a:spcPct val="113000"/>
              </a:lnSpc>
              <a:spcAft>
                <a:spcPts val="600"/>
              </a:spcAft>
              <a:buClr>
                <a:srgbClr val="E48312"/>
              </a:buClr>
              <a:buSzPct val="100000"/>
              <a:buFont typeface="Calibri" panose="020F0502020204030204" pitchFamily="34" charset="0"/>
              <a:buChar char=" "/>
            </a:pPr>
            <a:endParaRPr lang="en-US" sz="2400" dirty="0">
              <a:solidFill>
                <a:srgbClr val="2E74B5"/>
              </a:solidFill>
              <a:latin typeface="Times New Roman" panose="02020603050405020304" pitchFamily="18" charset="0"/>
              <a:cs typeface="Times New Roman" panose="02020603050405020304" pitchFamily="18" charset="0"/>
            </a:endParaRPr>
          </a:p>
        </p:txBody>
      </p:sp>
      <p:sp>
        <p:nvSpPr>
          <p:cNvPr id="6" name="TextBox 5"/>
          <p:cNvSpPr txBox="1"/>
          <p:nvPr/>
        </p:nvSpPr>
        <p:spPr>
          <a:xfrm rot="10800000" flipV="1">
            <a:off x="551142" y="1062549"/>
            <a:ext cx="10860067" cy="13444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91440" lvl="0" indent="365760" algn="ctr">
              <a:lnSpc>
                <a:spcPct val="113000"/>
              </a:lnSpc>
              <a:spcAft>
                <a:spcPts val="600"/>
              </a:spcAft>
              <a:buClr>
                <a:srgbClr val="E48312"/>
              </a:buClr>
              <a:buSzPct val="100000"/>
              <a:buFont typeface="Calibri" panose="020F0502020204030204" pitchFamily="34" charset="0"/>
              <a:buChar char=" "/>
            </a:pPr>
            <a:r>
              <a:rPr lang="en-US" sz="2400" dirty="0">
                <a:solidFill>
                  <a:srgbClr val="7030A0"/>
                </a:solidFill>
                <a:latin typeface="Times New Roman" panose="02020603050405020304" pitchFamily="18" charset="0"/>
                <a:cs typeface="Times New Roman" panose="02020603050405020304" pitchFamily="18" charset="0"/>
              </a:rPr>
              <a:t>T</a:t>
            </a:r>
            <a:r>
              <a:rPr lang="vi-VN" sz="2400" dirty="0">
                <a:solidFill>
                  <a:srgbClr val="7030A0"/>
                </a:solidFill>
                <a:cs typeface="Times New Roman" panose="02020603050405020304" pitchFamily="18" charset="0"/>
              </a:rPr>
              <a:t>ổ chức cho trẻ hoạt động qua các hoạt động hướng dẫn trẻ đi vào nề nếp thói quen. Trẻ mầm non là chủ thể tích cực thích nghi với môi trường mới, giáo viên là người tạo cơ hội hướng dẫn gợi mở các hoạt động tìm tòi của trẻ.</a:t>
            </a: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7" name="TextBox 6"/>
          <p:cNvSpPr txBox="1"/>
          <p:nvPr/>
        </p:nvSpPr>
        <p:spPr>
          <a:xfrm rot="10800000" flipV="1">
            <a:off x="551143" y="2791133"/>
            <a:ext cx="10860067" cy="509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91440" lvl="0" indent="365760">
              <a:lnSpc>
                <a:spcPct val="113000"/>
              </a:lnSpc>
              <a:spcAft>
                <a:spcPts val="600"/>
              </a:spcAft>
              <a:buClr>
                <a:srgbClr val="E48312"/>
              </a:buClr>
              <a:buSzPct val="100000"/>
              <a:buFont typeface="Calibri" panose="020F0502020204030204" pitchFamily="34" charset="0"/>
              <a:buChar char=" "/>
            </a:pPr>
            <a:r>
              <a:rPr lang="vi-VN" sz="2400" dirty="0">
                <a:solidFill>
                  <a:srgbClr val="7030A0"/>
                </a:solidFill>
                <a:cs typeface="Times New Roman" panose="02020603050405020304" pitchFamily="18" charset="0"/>
              </a:rPr>
              <a:t>Trẻ chủ động tham gia các hoạt động để phát triển khả năng, năng lực của cá nhân.</a:t>
            </a: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10" name="TextBox 9"/>
          <p:cNvSpPr txBox="1"/>
          <p:nvPr/>
        </p:nvSpPr>
        <p:spPr>
          <a:xfrm rot="10800000" flipV="1">
            <a:off x="551142" y="3710794"/>
            <a:ext cx="11110589" cy="176176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91440" indent="365760">
              <a:lnSpc>
                <a:spcPct val="113000"/>
              </a:lnSpc>
              <a:spcAft>
                <a:spcPts val="600"/>
              </a:spcAft>
              <a:buClr>
                <a:srgbClr val="E48312"/>
              </a:buClr>
              <a:buSzPct val="100000"/>
              <a:buFont typeface="Calibri" panose="020F0502020204030204" pitchFamily="34" charset="0"/>
              <a:buChar char=" "/>
            </a:pPr>
            <a:r>
              <a:rPr lang="vi-VN" sz="2400" dirty="0">
                <a:solidFill>
                  <a:srgbClr val="7030A0"/>
                </a:solidFill>
                <a:cs typeface="Times New Roman" panose="02020603050405020304" pitchFamily="18" charset="0"/>
              </a:rPr>
              <a:t>Hình thành cho trẻ những tâm lý, những cơ sở ban đầu về nhân cách năng lực làm người của trẻ. Chuẩn bị cho trẻ một hành trang bước vào trường tiểu học có hiệu quả. Đó chính là hình thành phát triển các lĩnh vực:Tình cảm xã </a:t>
            </a:r>
            <a:r>
              <a:rPr lang="vi-VN" sz="2400" dirty="0" smtClean="0">
                <a:solidFill>
                  <a:srgbClr val="7030A0"/>
                </a:solidFill>
                <a:cs typeface="Times New Roman" panose="02020603050405020304" pitchFamily="18" charset="0"/>
              </a:rPr>
              <a:t>hội, </a:t>
            </a:r>
            <a:r>
              <a:rPr lang="vi-VN" sz="2400" dirty="0">
                <a:solidFill>
                  <a:srgbClr val="7030A0"/>
                </a:solidFill>
                <a:cs typeface="Times New Roman" panose="02020603050405020304" pitchFamily="18" charset="0"/>
              </a:rPr>
              <a:t>Nhận thức, Thể chất, Thầm mĩ, Ngôn ngữ</a:t>
            </a:r>
            <a:r>
              <a:rPr lang="vi-VN" sz="2400" dirty="0" smtClean="0">
                <a:solidFill>
                  <a:srgbClr val="7030A0"/>
                </a:solidFill>
                <a:cs typeface="Times New Roman" panose="02020603050405020304" pitchFamily="18" charset="0"/>
              </a:rPr>
              <a:t>.</a:t>
            </a:r>
            <a:endParaRPr lang="vi-VN" sz="2400" dirty="0">
              <a:solidFill>
                <a:srgbClr val="7030A0"/>
              </a:solidFill>
              <a:cs typeface="Times New Roman" panose="02020603050405020304" pitchFamily="18" charset="0"/>
            </a:endParaRPr>
          </a:p>
        </p:txBody>
      </p:sp>
    </p:spTree>
    <p:extLst>
      <p:ext uri="{BB962C8B-B14F-4D97-AF65-F5344CB8AC3E}">
        <p14:creationId xmlns:p14="http://schemas.microsoft.com/office/powerpoint/2010/main" val="39154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7"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551141" y="1841864"/>
            <a:ext cx="9912209" cy="1992597"/>
          </a:xfrm>
          <a:prstGeom prst="rect">
            <a:avLst/>
          </a:prstGeom>
          <a:noFill/>
        </p:spPr>
        <p:txBody>
          <a:bodyPr wrap="square" rtlCol="0">
            <a:spAutoFit/>
          </a:bodyPr>
          <a:lstStyle/>
          <a:p>
            <a:pPr marL="91440" lvl="0" indent="365760">
              <a:lnSpc>
                <a:spcPct val="113000"/>
              </a:lnSpc>
              <a:spcAft>
                <a:spcPts val="600"/>
              </a:spcAft>
              <a:buClr>
                <a:srgbClr val="E48312"/>
              </a:buClr>
              <a:buSzPct val="100000"/>
              <a:buFont typeface="Calibri" panose="020F0502020204030204" pitchFamily="34" charset="0"/>
              <a:buChar char=" "/>
            </a:pPr>
            <a:endParaRPr lang="vi-VN" sz="2400" dirty="0" smtClean="0">
              <a:solidFill>
                <a:srgbClr val="7030A0"/>
              </a:solidFill>
              <a:latin typeface="Times New Roman" panose="02020603050405020304" pitchFamily="18" charset="0"/>
              <a:cs typeface="Times New Roman" panose="02020603050405020304" pitchFamily="18" charset="0"/>
            </a:endParaRPr>
          </a:p>
          <a:p>
            <a:pPr marL="91440" lvl="0" indent="365760">
              <a:lnSpc>
                <a:spcPct val="113000"/>
              </a:lnSpc>
              <a:spcAft>
                <a:spcPts val="600"/>
              </a:spcAft>
              <a:buClr>
                <a:srgbClr val="E48312"/>
              </a:buClr>
              <a:buSzPct val="100000"/>
              <a:buFont typeface="Calibri" panose="020F0502020204030204" pitchFamily="34" charset="0"/>
              <a:buChar char=" "/>
            </a:pPr>
            <a:endParaRPr lang="vi-VN" sz="2400" dirty="0" smtClean="0">
              <a:solidFill>
                <a:srgbClr val="7030A0"/>
              </a:solidFill>
              <a:latin typeface="Times New Roman" panose="02020603050405020304" pitchFamily="18" charset="0"/>
              <a:cs typeface="Times New Roman" panose="02020603050405020304" pitchFamily="18" charset="0"/>
            </a:endParaRPr>
          </a:p>
          <a:p>
            <a:pPr marL="91440" lvl="0" indent="365760">
              <a:lnSpc>
                <a:spcPct val="113000"/>
              </a:lnSpc>
              <a:spcAft>
                <a:spcPts val="600"/>
              </a:spcAft>
              <a:buClr>
                <a:srgbClr val="E48312"/>
              </a:buClr>
              <a:buSzPct val="100000"/>
              <a:buFont typeface="Calibri" panose="020F0502020204030204" pitchFamily="34" charset="0"/>
              <a:buChar char=" "/>
            </a:pPr>
            <a:endParaRPr lang="vi-VN" sz="2400" dirty="0">
              <a:solidFill>
                <a:srgbClr val="7030A0"/>
              </a:solidFill>
              <a:latin typeface="Times New Roman" panose="02020603050405020304" pitchFamily="18" charset="0"/>
              <a:cs typeface="Times New Roman" panose="02020603050405020304" pitchFamily="18" charset="0"/>
            </a:endParaRPr>
          </a:p>
          <a:p>
            <a:pPr marL="91440" lvl="0" indent="365760">
              <a:lnSpc>
                <a:spcPct val="113000"/>
              </a:lnSpc>
              <a:spcAft>
                <a:spcPts val="600"/>
              </a:spcAft>
              <a:buClr>
                <a:srgbClr val="E48312"/>
              </a:buClr>
              <a:buSzPct val="100000"/>
              <a:buFont typeface="Calibri" panose="020F0502020204030204" pitchFamily="34" charset="0"/>
              <a:buChar char=" "/>
            </a:pPr>
            <a:endParaRPr lang="en-US" sz="2400" dirty="0">
              <a:solidFill>
                <a:srgbClr val="2E74B5"/>
              </a:solidFill>
              <a:latin typeface="Times New Roman" panose="02020603050405020304" pitchFamily="18" charset="0"/>
              <a:cs typeface="Times New Roman" panose="02020603050405020304" pitchFamily="18" charset="0"/>
            </a:endParaRPr>
          </a:p>
        </p:txBody>
      </p:sp>
      <p:sp>
        <p:nvSpPr>
          <p:cNvPr id="6" name="TextBox 5"/>
          <p:cNvSpPr txBox="1"/>
          <p:nvPr/>
        </p:nvSpPr>
        <p:spPr>
          <a:xfrm rot="10800000" flipV="1">
            <a:off x="551142" y="1319254"/>
            <a:ext cx="10860067" cy="830997"/>
          </a:xfrm>
          <a:prstGeom prst="rect">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91440" lvl="0" indent="365760">
              <a:spcAft>
                <a:spcPts val="600"/>
              </a:spcAft>
              <a:buClr>
                <a:srgbClr val="E48312"/>
              </a:buClr>
              <a:buSzPct val="100000"/>
              <a:buFont typeface="Calibri" panose="020F0502020204030204" pitchFamily="34" charset="0"/>
              <a:buChar char=" "/>
            </a:pPr>
            <a:r>
              <a:rPr lang="vi-VN" sz="2400" dirty="0">
                <a:solidFill>
                  <a:schemeClr val="bg2">
                    <a:lumMod val="50000"/>
                  </a:schemeClr>
                </a:solidFill>
              </a:rPr>
              <a:t>Khi chưa thực hiện các biện pháp mới giúp trẻ thích nghi với môi trường ở trường mầm non tôi thấy kết quả như sau:</a:t>
            </a:r>
          </a:p>
        </p:txBody>
      </p:sp>
      <p:sp>
        <p:nvSpPr>
          <p:cNvPr id="7" name="TextBox 6"/>
          <p:cNvSpPr txBox="1"/>
          <p:nvPr/>
        </p:nvSpPr>
        <p:spPr>
          <a:xfrm rot="10800000" flipV="1">
            <a:off x="551141" y="2587742"/>
            <a:ext cx="10860068" cy="47750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1920240" lvl="4" indent="365760">
              <a:lnSpc>
                <a:spcPct val="113000"/>
              </a:lnSpc>
              <a:spcAft>
                <a:spcPts val="600"/>
              </a:spcAft>
              <a:buClr>
                <a:srgbClr val="E48312"/>
              </a:buClr>
              <a:buSzPct val="100000"/>
              <a:buFont typeface="Calibri" panose="020F0502020204030204" pitchFamily="34" charset="0"/>
              <a:buChar char=" "/>
            </a:pP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Đa</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số</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là</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trẻ</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mới</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nên</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các</a:t>
            </a:r>
            <a:r>
              <a:rPr lang="en-US" sz="2400" dirty="0">
                <a:solidFill>
                  <a:schemeClr val="bg2">
                    <a:lumMod val="50000"/>
                  </a:schemeClr>
                </a:solidFill>
                <a:latin typeface="Times New Roman" panose="02020603050405020304" pitchFamily="18" charset="0"/>
                <a:cs typeface="Times New Roman" panose="02020603050405020304" pitchFamily="18" charset="0"/>
              </a:rPr>
              <a:t> con </a:t>
            </a:r>
            <a:r>
              <a:rPr lang="en-US" sz="2400" dirty="0" err="1">
                <a:solidFill>
                  <a:schemeClr val="bg2">
                    <a:lumMod val="50000"/>
                  </a:schemeClr>
                </a:solidFill>
                <a:latin typeface="Times New Roman" panose="02020603050405020304" pitchFamily="18" charset="0"/>
                <a:cs typeface="Times New Roman" panose="02020603050405020304" pitchFamily="18" charset="0"/>
              </a:rPr>
              <a:t>rất</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bỡ</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ngỡ</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và</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rụt</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rè</a:t>
            </a:r>
            <a:r>
              <a:rPr lang="en-US" sz="2400" dirty="0" smtClean="0">
                <a:solidFill>
                  <a:schemeClr val="bg2">
                    <a:lumMod val="50000"/>
                  </a:schemeClr>
                </a:solidFill>
                <a:latin typeface="Times New Roman" panose="02020603050405020304" pitchFamily="18" charset="0"/>
                <a:cs typeface="Times New Roman" panose="02020603050405020304" pitchFamily="18" charset="0"/>
              </a:rPr>
              <a:t>.</a:t>
            </a:r>
            <a:endParaRPr lang="en-US" sz="24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rot="10800000" flipV="1">
            <a:off x="551141" y="3601341"/>
            <a:ext cx="10860068"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91440" lvl="0" indent="365760">
              <a:spcAft>
                <a:spcPts val="600"/>
              </a:spcAft>
              <a:buClr>
                <a:srgbClr val="E48312"/>
              </a:buClr>
              <a:buSzPct val="100000"/>
              <a:buFont typeface="Calibri" panose="020F0502020204030204" pitchFamily="34" charset="0"/>
              <a:buChar char=" "/>
            </a:pPr>
            <a:r>
              <a:rPr lang="vi-VN" sz="2400" dirty="0">
                <a:solidFill>
                  <a:schemeClr val="bg2">
                    <a:lumMod val="50000"/>
                  </a:schemeClr>
                </a:solidFill>
              </a:rPr>
              <a:t> Một số trẻ mới còn non tháng, trẻ chưa hòa nhập với trẻ cũ, còn hay khóc, chưa có nề nếp thói quen, trẻ chưa say mê, hào hứng đi học, đặc biệt là đầu năm học, trẻ chưa tập trung chú ý nghe cô mà còn hay khóc, hiệu quả nề nếp còn thấp. </a:t>
            </a:r>
          </a:p>
        </p:txBody>
      </p:sp>
      <p:sp>
        <p:nvSpPr>
          <p:cNvPr id="8" name="TextBox 7"/>
          <p:cNvSpPr txBox="1"/>
          <p:nvPr/>
        </p:nvSpPr>
        <p:spPr>
          <a:xfrm>
            <a:off x="2254686" y="456422"/>
            <a:ext cx="6776580" cy="523220"/>
          </a:xfrm>
          <a:prstGeom prst="rect">
            <a:avLst/>
          </a:prstGeom>
          <a:noFill/>
        </p:spPr>
        <p:txBody>
          <a:bodyPr wrap="square" rtlCol="0">
            <a:spAutoFit/>
          </a:bodyPr>
          <a:lstStyle/>
          <a:p>
            <a:pPr algn="ctr"/>
            <a:r>
              <a:rPr lang="en-US" sz="2800" dirty="0">
                <a:solidFill>
                  <a:srgbClr val="002060"/>
                </a:solidFill>
                <a:latin typeface="Times New Roman" panose="02020603050405020304" pitchFamily="18" charset="0"/>
                <a:cs typeface="Times New Roman" panose="02020603050405020304" pitchFamily="18" charset="0"/>
              </a:rPr>
              <a:t>1. </a:t>
            </a:r>
            <a:r>
              <a:rPr lang="en-US" sz="2800" dirty="0" err="1">
                <a:solidFill>
                  <a:srgbClr val="002060"/>
                </a:solidFill>
                <a:latin typeface="Times New Roman" panose="02020603050405020304" pitchFamily="18" charset="0"/>
                <a:cs typeface="Times New Roman" panose="02020603050405020304" pitchFamily="18" charset="0"/>
              </a:rPr>
              <a:t>Thưc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trạng</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rot="10800000" flipV="1">
            <a:off x="551141" y="5321385"/>
            <a:ext cx="10860068" cy="120032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marL="91440" lvl="0" indent="365760">
              <a:spcAft>
                <a:spcPts val="600"/>
              </a:spcAft>
              <a:buClr>
                <a:srgbClr val="E48312"/>
              </a:buClr>
              <a:buSzPct val="100000"/>
              <a:buFont typeface="Calibri" panose="020F0502020204030204" pitchFamily="34" charset="0"/>
              <a:buChar char=" "/>
            </a:pPr>
            <a:r>
              <a:rPr lang="vi-VN" sz="2400" dirty="0">
                <a:solidFill>
                  <a:schemeClr val="bg2">
                    <a:lumMod val="50000"/>
                  </a:schemeClr>
                </a:solidFill>
              </a:rPr>
              <a:t>Vì là lứa tuổi nhà trẻ nên trẻ thường có hiện tượng “khóc dây chuyền”. Chỉ cần 1 trẻ khóc là các trẻ khác dù đã nín nhưng sẽ nhớ ra và khóc theo. Điều này gây rất nhiều khó khăn cho giáo viên.</a:t>
            </a:r>
          </a:p>
        </p:txBody>
      </p:sp>
      <p:pic>
        <p:nvPicPr>
          <p:cNvPr id="13" name="Picture 18" descr="C:\Users\NGOCTHANH\Desktop\anh dep\mc_05030402j_j.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50" y="4191000"/>
            <a:ext cx="7334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73585" y="4434214"/>
            <a:ext cx="1126558" cy="242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005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heel(1)">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8"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44400" cy="6858000"/>
          </a:xfrm>
          <a:prstGeom prst="rect">
            <a:avLst/>
          </a:prstGeom>
        </p:spPr>
      </p:pic>
      <p:sp>
        <p:nvSpPr>
          <p:cNvPr id="5" name="TextBox 4"/>
          <p:cNvSpPr txBox="1"/>
          <p:nvPr/>
        </p:nvSpPr>
        <p:spPr>
          <a:xfrm>
            <a:off x="574767" y="640082"/>
            <a:ext cx="11443063" cy="1508105"/>
          </a:xfrm>
          <a:prstGeom prst="rect">
            <a:avLst/>
          </a:prstGeom>
          <a:noFill/>
        </p:spPr>
        <p:txBody>
          <a:bodyPr wrap="square" rtlCol="0">
            <a:spAutoFit/>
          </a:bodyPr>
          <a:lstStyle/>
          <a:p>
            <a:pPr lvl="0" indent="457200" algn="ctr" eaLnBrk="0" fontAlgn="base" hangingPunct="0">
              <a:spcBef>
                <a:spcPct val="0"/>
              </a:spcBef>
              <a:spcAft>
                <a:spcPct val="0"/>
              </a:spcAft>
            </a:pPr>
            <a:r>
              <a:rPr lang="vi-VN" alt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Bảng khảo sát </a:t>
            </a:r>
            <a:r>
              <a:rPr lang="vi-VN" alt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 </a:t>
            </a:r>
            <a:r>
              <a:rPr lang="vi-VN" alt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khả năng</a:t>
            </a:r>
            <a:r>
              <a:rPr lang="en-US" altLang="en-US" sz="3200" dirty="0">
                <a:solidFill>
                  <a:srgbClr val="000000"/>
                </a:solidFill>
                <a:latin typeface="Calibri Light" panose="020F0302020204030204"/>
                <a:ea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vi-VN" alt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thích nghi với môi </a:t>
            </a:r>
            <a:r>
              <a:rPr lang="vi-VN" alt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alt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lvl="0" indent="457200" algn="ctr" eaLnBrk="0" fontAlgn="base" hangingPunct="0">
              <a:spcBef>
                <a:spcPct val="0"/>
              </a:spcBef>
              <a:spcAft>
                <a:spcPct val="0"/>
              </a:spcAft>
            </a:pPr>
            <a:r>
              <a:rPr lang="en-US" alt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alt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alt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alt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alt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alt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alt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indent="457200" algn="just" eaLnBrk="0" fontAlgn="base" hangingPunct="0">
              <a:spcBef>
                <a:spcPct val="0"/>
              </a:spcBef>
              <a:spcAft>
                <a:spcPct val="0"/>
              </a:spcAft>
            </a:pPr>
            <a:r>
              <a:rPr lang="en-US" altLang="en-US" sz="2800" i="1" dirty="0" smtClean="0">
                <a:solidFill>
                  <a:srgbClr val="7030A0"/>
                </a:solidFill>
                <a:latin typeface="Times New Roman" panose="02020603050405020304" pitchFamily="18" charset="0"/>
                <a:cs typeface="Times New Roman" panose="02020603050405020304" pitchFamily="18" charset="0"/>
              </a:rPr>
              <a:t>                            </a:t>
            </a:r>
            <a:r>
              <a:rPr lang="en-US" altLang="en-US" sz="2800" i="1" dirty="0" err="1" smtClean="0">
                <a:solidFill>
                  <a:srgbClr val="7030A0"/>
                </a:solidFill>
                <a:latin typeface="Times New Roman" panose="02020603050405020304" pitchFamily="18" charset="0"/>
                <a:cs typeface="Times New Roman" panose="02020603050405020304" pitchFamily="18" charset="0"/>
              </a:rPr>
              <a:t>Khảo</a:t>
            </a:r>
            <a:r>
              <a:rPr lang="en-US" altLang="en-US" sz="2800" i="1" dirty="0" smtClean="0">
                <a:solidFill>
                  <a:srgbClr val="7030A0"/>
                </a:solidFill>
                <a:latin typeface="Times New Roman" panose="02020603050405020304" pitchFamily="18" charset="0"/>
                <a:cs typeface="Times New Roman" panose="02020603050405020304" pitchFamily="18" charset="0"/>
              </a:rPr>
              <a:t> </a:t>
            </a:r>
            <a:r>
              <a:rPr lang="en-US" altLang="en-US" sz="2800" i="1" dirty="0" err="1" smtClean="0">
                <a:solidFill>
                  <a:srgbClr val="7030A0"/>
                </a:solidFill>
                <a:latin typeface="Times New Roman" panose="02020603050405020304" pitchFamily="18" charset="0"/>
                <a:cs typeface="Times New Roman" panose="02020603050405020304" pitchFamily="18" charset="0"/>
              </a:rPr>
              <a:t>sát</a:t>
            </a:r>
            <a:r>
              <a:rPr lang="en-US" altLang="en-US" sz="2800" i="1" dirty="0" smtClean="0">
                <a:solidFill>
                  <a:srgbClr val="7030A0"/>
                </a:solidFill>
                <a:latin typeface="Times New Roman" panose="02020603050405020304" pitchFamily="18" charset="0"/>
                <a:cs typeface="Times New Roman" panose="02020603050405020304" pitchFamily="18" charset="0"/>
              </a:rPr>
              <a:t> </a:t>
            </a:r>
            <a:r>
              <a:rPr lang="en-US" altLang="en-US" sz="2800" i="1" dirty="0" err="1" smtClean="0">
                <a:solidFill>
                  <a:srgbClr val="7030A0"/>
                </a:solidFill>
                <a:latin typeface="Times New Roman" panose="02020603050405020304" pitchFamily="18" charset="0"/>
                <a:cs typeface="Times New Roman" panose="02020603050405020304" pitchFamily="18" charset="0"/>
              </a:rPr>
              <a:t>thực</a:t>
            </a:r>
            <a:r>
              <a:rPr lang="en-US" altLang="en-US" sz="2800" i="1" dirty="0" smtClean="0">
                <a:solidFill>
                  <a:srgbClr val="7030A0"/>
                </a:solidFill>
                <a:latin typeface="Times New Roman" panose="02020603050405020304" pitchFamily="18" charset="0"/>
                <a:cs typeface="Times New Roman" panose="02020603050405020304" pitchFamily="18" charset="0"/>
              </a:rPr>
              <a:t> </a:t>
            </a:r>
            <a:r>
              <a:rPr lang="en-US" altLang="en-US" sz="2800" i="1" dirty="0" err="1" smtClean="0">
                <a:solidFill>
                  <a:srgbClr val="7030A0"/>
                </a:solidFill>
                <a:latin typeface="Times New Roman" panose="02020603050405020304" pitchFamily="18" charset="0"/>
                <a:cs typeface="Times New Roman" panose="02020603050405020304" pitchFamily="18" charset="0"/>
              </a:rPr>
              <a:t>nghiệm</a:t>
            </a:r>
            <a:r>
              <a:rPr lang="en-US" altLang="en-US" sz="2800" i="1" dirty="0" smtClean="0">
                <a:solidFill>
                  <a:srgbClr val="7030A0"/>
                </a:solidFill>
                <a:latin typeface="Times New Roman" panose="02020603050405020304" pitchFamily="18" charset="0"/>
                <a:cs typeface="Times New Roman" panose="02020603050405020304" pitchFamily="18" charset="0"/>
              </a:rPr>
              <a:t> </a:t>
            </a:r>
            <a:r>
              <a:rPr lang="en-US" altLang="en-US" sz="2800" i="1" dirty="0" err="1" smtClean="0">
                <a:solidFill>
                  <a:srgbClr val="7030A0"/>
                </a:solidFill>
                <a:latin typeface="Times New Roman" panose="02020603050405020304" pitchFamily="18" charset="0"/>
                <a:cs typeface="Times New Roman" panose="02020603050405020304" pitchFamily="18" charset="0"/>
              </a:rPr>
              <a:t>trên</a:t>
            </a:r>
            <a:r>
              <a:rPr lang="en-US" altLang="en-US" sz="2800" i="1" dirty="0" smtClean="0">
                <a:solidFill>
                  <a:srgbClr val="7030A0"/>
                </a:solidFill>
                <a:latin typeface="Times New Roman" panose="02020603050405020304" pitchFamily="18" charset="0"/>
                <a:cs typeface="Times New Roman" panose="02020603050405020304" pitchFamily="18" charset="0"/>
              </a:rPr>
              <a:t> 20 </a:t>
            </a:r>
            <a:r>
              <a:rPr lang="en-US" altLang="en-US" sz="2800" i="1" dirty="0" err="1" smtClean="0">
                <a:solidFill>
                  <a:srgbClr val="7030A0"/>
                </a:solidFill>
                <a:latin typeface="Times New Roman" panose="02020603050405020304" pitchFamily="18" charset="0"/>
                <a:cs typeface="Times New Roman" panose="02020603050405020304" pitchFamily="18" charset="0"/>
              </a:rPr>
              <a:t>trẻ</a:t>
            </a:r>
            <a:r>
              <a:rPr lang="en-US" altLang="en-US" sz="2800" i="1" dirty="0" smtClean="0">
                <a:solidFill>
                  <a:srgbClr val="7030A0"/>
                </a:solidFill>
                <a:latin typeface="Times New Roman" panose="02020603050405020304" pitchFamily="18" charset="0"/>
                <a:cs typeface="Times New Roman" panose="02020603050405020304" pitchFamily="18" charset="0"/>
              </a:rPr>
              <a:t> </a:t>
            </a:r>
            <a:endParaRPr lang="en-US" altLang="en-US" sz="2800" i="1" dirty="0">
              <a:solidFill>
                <a:srgbClr val="7030A0"/>
              </a:solidFill>
              <a:latin typeface="Calibri Light" panose="020F0302020204030204"/>
            </a:endParaRPr>
          </a:p>
        </p:txBody>
      </p:sp>
      <p:graphicFrame>
        <p:nvGraphicFramePr>
          <p:cNvPr id="13" name="Table 12"/>
          <p:cNvGraphicFramePr>
            <a:graphicFrameLocks noGrp="1"/>
          </p:cNvGraphicFramePr>
          <p:nvPr>
            <p:extLst>
              <p:ext uri="{D42A27DB-BD31-4B8C-83A1-F6EECF244321}">
                <p14:modId xmlns:p14="http://schemas.microsoft.com/office/powerpoint/2010/main" val="4055527343"/>
              </p:ext>
            </p:extLst>
          </p:nvPr>
        </p:nvGraphicFramePr>
        <p:xfrm>
          <a:off x="338204" y="1655745"/>
          <a:ext cx="11386158" cy="3630240"/>
        </p:xfrm>
        <a:graphic>
          <a:graphicData uri="http://schemas.openxmlformats.org/drawingml/2006/table">
            <a:tbl>
              <a:tblPr firstRow="1" bandRow="1">
                <a:tableStyleId>{5C22544A-7EE6-4342-B048-85BDC9FD1C3A}</a:tableStyleId>
              </a:tblPr>
              <a:tblGrid>
                <a:gridCol w="3795386">
                  <a:extLst>
                    <a:ext uri="{9D8B030D-6E8A-4147-A177-3AD203B41FA5}">
                      <a16:colId xmlns:a16="http://schemas.microsoft.com/office/drawing/2014/main" val="3344588341"/>
                    </a:ext>
                  </a:extLst>
                </a:gridCol>
                <a:gridCol w="3795386">
                  <a:extLst>
                    <a:ext uri="{9D8B030D-6E8A-4147-A177-3AD203B41FA5}">
                      <a16:colId xmlns:a16="http://schemas.microsoft.com/office/drawing/2014/main" val="98700139"/>
                    </a:ext>
                  </a:extLst>
                </a:gridCol>
                <a:gridCol w="3795386">
                  <a:extLst>
                    <a:ext uri="{9D8B030D-6E8A-4147-A177-3AD203B41FA5}">
                      <a16:colId xmlns:a16="http://schemas.microsoft.com/office/drawing/2014/main" val="260356658"/>
                    </a:ext>
                  </a:extLst>
                </a:gridCol>
              </a:tblGrid>
              <a:tr h="907560">
                <a:tc>
                  <a:txBody>
                    <a:bodyPr/>
                    <a:lstStyle/>
                    <a:p>
                      <a:pPr marL="0" marR="0" indent="457200" algn="ctr">
                        <a:lnSpc>
                          <a:spcPct val="107000"/>
                        </a:lnSpc>
                        <a:spcBef>
                          <a:spcPts val="0"/>
                        </a:spcBef>
                        <a:spcAft>
                          <a:spcPts val="60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giá</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B0F0"/>
                    </a:solidFill>
                  </a:tcPr>
                </a:tc>
                <a:tc>
                  <a:txBody>
                    <a:bodyPr/>
                    <a:lstStyle/>
                    <a:p>
                      <a:pPr marL="0" marR="0" indent="457200" algn="ctr">
                        <a:lnSpc>
                          <a:spcPct val="107000"/>
                        </a:lnSpc>
                        <a:spcBef>
                          <a:spcPts val="0"/>
                        </a:spcBef>
                        <a:spcAft>
                          <a:spcPts val="60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B0F0"/>
                    </a:solidFill>
                  </a:tcPr>
                </a:tc>
                <a:tc>
                  <a:txBody>
                    <a:bodyPr/>
                    <a:lstStyle/>
                    <a:p>
                      <a:pPr marL="0" marR="0" indent="457200" algn="ctr">
                        <a:lnSpc>
                          <a:spcPct val="107000"/>
                        </a:lnSpc>
                        <a:spcBef>
                          <a:spcPts val="0"/>
                        </a:spcBef>
                        <a:spcAft>
                          <a:spcPts val="60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B0F0"/>
                    </a:solidFill>
                  </a:tcPr>
                </a:tc>
                <a:extLst>
                  <a:ext uri="{0D108BD9-81ED-4DB2-BD59-A6C34878D82A}">
                    <a16:rowId xmlns:a16="http://schemas.microsoft.com/office/drawing/2014/main" val="3897671001"/>
                  </a:ext>
                </a:extLst>
              </a:tr>
              <a:tr h="907560">
                <a:tc>
                  <a:txBody>
                    <a:bodyPr/>
                    <a:lstStyle/>
                    <a:p>
                      <a:pPr marL="0" marR="0" algn="ctr">
                        <a:lnSpc>
                          <a:spcPct val="107000"/>
                        </a:lnSpc>
                        <a:spcBef>
                          <a:spcPts val="0"/>
                        </a:spcBef>
                        <a:spcAft>
                          <a:spcPts val="600"/>
                        </a:spcAft>
                      </a:pPr>
                      <a:r>
                        <a:rPr lang="en-US" sz="24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nghi</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gn="ctr">
                        <a:lnSpc>
                          <a:spcPct val="107000"/>
                        </a:lnSpc>
                        <a:spcBef>
                          <a:spcPts val="0"/>
                        </a:spcBef>
                        <a:spcAft>
                          <a:spcPts val="600"/>
                        </a:spcAft>
                      </a:pP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7 </a:t>
                      </a:r>
                      <a:r>
                        <a:rPr lang="en-US" sz="24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 35%</a:t>
                      </a:r>
                      <a:endPar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gn="ctr">
                        <a:lnSpc>
                          <a:spcPct val="107000"/>
                        </a:lnSpc>
                        <a:spcBef>
                          <a:spcPts val="0"/>
                        </a:spcBef>
                        <a:spcAft>
                          <a:spcPts val="600"/>
                        </a:spcAft>
                      </a:pP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13 </a:t>
                      </a:r>
                      <a:r>
                        <a:rPr lang="en-US" sz="24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 65%</a:t>
                      </a:r>
                      <a:endPar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660970888"/>
                  </a:ext>
                </a:extLst>
              </a:tr>
              <a:tr h="907560">
                <a:tc>
                  <a:txBody>
                    <a:bodyPr/>
                    <a:lstStyle/>
                    <a:p>
                      <a:pPr marL="0" marR="0" algn="ctr">
                        <a:lnSpc>
                          <a:spcPct val="107000"/>
                        </a:lnSpc>
                        <a:spcBef>
                          <a:spcPts val="0"/>
                        </a:spcBef>
                        <a:spcAft>
                          <a:spcPts val="600"/>
                        </a:spcAft>
                      </a:pPr>
                      <a:r>
                        <a:rPr lang="en-US" sz="2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dạn</a:t>
                      </a:r>
                      <a:r>
                        <a:rPr lang="en-US" sz="2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endPar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gn="ctr">
                        <a:lnSpc>
                          <a:spcPct val="107000"/>
                        </a:lnSpc>
                        <a:spcBef>
                          <a:spcPts val="0"/>
                        </a:spcBef>
                        <a:spcAft>
                          <a:spcPts val="600"/>
                        </a:spcAft>
                      </a:pPr>
                      <a:r>
                        <a:rPr lang="en-US" sz="2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6 </a:t>
                      </a:r>
                      <a:r>
                        <a:rPr lang="en-US" sz="2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 30%</a:t>
                      </a:r>
                      <a:endPar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gn="ctr">
                        <a:lnSpc>
                          <a:spcPct val="107000"/>
                        </a:lnSpc>
                        <a:spcBef>
                          <a:spcPts val="0"/>
                        </a:spcBef>
                        <a:spcAft>
                          <a:spcPts val="600"/>
                        </a:spcAft>
                      </a:pPr>
                      <a:r>
                        <a:rPr lang="en-US" sz="2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14 </a:t>
                      </a:r>
                      <a:r>
                        <a:rPr lang="en-US" sz="2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 70%</a:t>
                      </a:r>
                      <a:endPar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570201425"/>
                  </a:ext>
                </a:extLst>
              </a:tr>
              <a:tr h="907560">
                <a:tc>
                  <a:txBody>
                    <a:bodyPr/>
                    <a:lstStyle/>
                    <a:p>
                      <a:pPr marL="0" marR="0" algn="ctr">
                        <a:lnSpc>
                          <a:spcPct val="107000"/>
                        </a:lnSpc>
                        <a:spcBef>
                          <a:spcPts val="0"/>
                        </a:spcBef>
                        <a:spcAft>
                          <a:spcPts val="600"/>
                        </a:spcAft>
                      </a:pP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nề</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nếp</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ctr">
                        <a:lnSpc>
                          <a:spcPct val="107000"/>
                        </a:lnSpc>
                        <a:spcBef>
                          <a:spcPts val="0"/>
                        </a:spcBef>
                        <a:spcAft>
                          <a:spcPts val="600"/>
                        </a:spcAf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=35%</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ctr">
                        <a:lnSpc>
                          <a:spcPct val="107000"/>
                        </a:lnSpc>
                        <a:spcBef>
                          <a:spcPts val="0"/>
                        </a:spcBef>
                        <a:spcAft>
                          <a:spcPts val="600"/>
                        </a:spcAf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13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=70%</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438156248"/>
                  </a:ext>
                </a:extLst>
              </a:tr>
            </a:tbl>
          </a:graphicData>
        </a:graphic>
      </p:graphicFrame>
      <p:grpSp>
        <p:nvGrpSpPr>
          <p:cNvPr id="6" name="Group 4"/>
          <p:cNvGrpSpPr>
            <a:grpSpLocks/>
          </p:cNvGrpSpPr>
          <p:nvPr/>
        </p:nvGrpSpPr>
        <p:grpSpPr bwMode="auto">
          <a:xfrm rot="5400000">
            <a:off x="-237995" y="237995"/>
            <a:ext cx="1503123" cy="1027134"/>
            <a:chOff x="2256" y="1536"/>
            <a:chExt cx="1176" cy="744"/>
          </a:xfrm>
        </p:grpSpPr>
        <p:pic>
          <p:nvPicPr>
            <p:cNvPr id="7" name="Picture 5" descr="pretty_flower_purple_hb"/>
            <p:cNvPicPr>
              <a:picLocks noChangeAspect="1" noChangeArrowheads="1" noCrop="1"/>
            </p:cNvPicPr>
            <p:nvPr/>
          </p:nvPicPr>
          <p:blipFill>
            <a:blip r:embed="rId3">
              <a:extLst/>
            </a:blip>
            <a:srcRect/>
            <a:stretch>
              <a:fillRect/>
            </a:stretch>
          </p:blipFill>
          <p:spPr bwMode="auto">
            <a:xfrm>
              <a:off x="2784" y="1632"/>
              <a:ext cx="648" cy="648"/>
            </a:xfrm>
            <a:prstGeom prst="rect">
              <a:avLst/>
            </a:prstGeom>
            <a:extLst/>
          </p:spPr>
        </p:pic>
        <p:grpSp>
          <p:nvGrpSpPr>
            <p:cNvPr id="8" name="Group 6"/>
            <p:cNvGrpSpPr>
              <a:grpSpLocks/>
            </p:cNvGrpSpPr>
            <p:nvPr/>
          </p:nvGrpSpPr>
          <p:grpSpPr bwMode="auto">
            <a:xfrm>
              <a:off x="2256" y="1536"/>
              <a:ext cx="864" cy="744"/>
              <a:chOff x="2256" y="1536"/>
              <a:chExt cx="864" cy="744"/>
            </a:xfrm>
          </p:grpSpPr>
          <p:pic>
            <p:nvPicPr>
              <p:cNvPr id="9" name="Picture 7" descr="pretty_flower_red_hb"/>
              <p:cNvPicPr>
                <a:picLocks noChangeAspect="1" noChangeArrowheads="1" noCrop="1"/>
              </p:cNvPicPr>
              <p:nvPr/>
            </p:nvPicPr>
            <p:blipFill>
              <a:blip r:embed="rId4">
                <a:extLst/>
              </a:blip>
              <a:srcRect/>
              <a:stretch>
                <a:fillRect/>
              </a:stretch>
            </p:blipFill>
            <p:spPr bwMode="auto">
              <a:xfrm>
                <a:off x="2544" y="1680"/>
                <a:ext cx="576" cy="576"/>
              </a:xfrm>
              <a:prstGeom prst="rect">
                <a:avLst/>
              </a:prstGeom>
              <a:extLst/>
            </p:spPr>
          </p:pic>
          <p:pic>
            <p:nvPicPr>
              <p:cNvPr id="10" name="Picture 8" descr="pretty_flower_yellow_hb"/>
              <p:cNvPicPr>
                <a:picLocks noChangeAspect="1" noChangeArrowheads="1" noCrop="1"/>
              </p:cNvPicPr>
              <p:nvPr/>
            </p:nvPicPr>
            <p:blipFill>
              <a:blip r:embed="rId5">
                <a:extLst/>
              </a:blip>
              <a:srcRect/>
              <a:stretch>
                <a:fillRect/>
              </a:stretch>
            </p:blipFill>
            <p:spPr bwMode="auto">
              <a:xfrm>
                <a:off x="2400" y="1536"/>
                <a:ext cx="552" cy="552"/>
              </a:xfrm>
              <a:prstGeom prst="rect">
                <a:avLst/>
              </a:prstGeom>
              <a:extLst/>
            </p:spPr>
          </p:pic>
          <p:pic>
            <p:nvPicPr>
              <p:cNvPr id="11" name="Picture 9" descr="pretty_flower_orange_hb"/>
              <p:cNvPicPr>
                <a:picLocks noChangeAspect="1" noChangeArrowheads="1" noCrop="1"/>
              </p:cNvPicPr>
              <p:nvPr/>
            </p:nvPicPr>
            <p:blipFill>
              <a:blip r:embed="rId6">
                <a:extLst/>
              </a:blip>
              <a:srcRect/>
              <a:stretch>
                <a:fillRect/>
              </a:stretch>
            </p:blipFill>
            <p:spPr bwMode="auto">
              <a:xfrm>
                <a:off x="2256" y="1632"/>
                <a:ext cx="648" cy="648"/>
              </a:xfrm>
              <a:prstGeom prst="rect">
                <a:avLst/>
              </a:prstGeom>
              <a:extLst/>
            </p:spPr>
          </p:pic>
        </p:grpSp>
      </p:grpSp>
      <p:grpSp>
        <p:nvGrpSpPr>
          <p:cNvPr id="12" name="Group 40"/>
          <p:cNvGrpSpPr>
            <a:grpSpLocks/>
          </p:cNvGrpSpPr>
          <p:nvPr/>
        </p:nvGrpSpPr>
        <p:grpSpPr bwMode="auto">
          <a:xfrm rot="16200000">
            <a:off x="10668000" y="5461577"/>
            <a:ext cx="1866900" cy="1181100"/>
            <a:chOff x="2256" y="1536"/>
            <a:chExt cx="1176" cy="744"/>
          </a:xfrm>
        </p:grpSpPr>
        <p:pic>
          <p:nvPicPr>
            <p:cNvPr id="14" name="Picture 41" descr="pretty_flower_purple_hb"/>
            <p:cNvPicPr>
              <a:picLocks noChangeAspect="1" noChangeArrowheads="1" noCrop="1"/>
            </p:cNvPicPr>
            <p:nvPr/>
          </p:nvPicPr>
          <p:blipFill>
            <a:blip r:embed="rId3">
              <a:extLst/>
            </a:blip>
            <a:srcRect/>
            <a:stretch>
              <a:fillRect/>
            </a:stretch>
          </p:blipFill>
          <p:spPr bwMode="auto">
            <a:xfrm>
              <a:off x="2784" y="1632"/>
              <a:ext cx="648" cy="648"/>
            </a:xfrm>
            <a:prstGeom prst="rect">
              <a:avLst/>
            </a:prstGeom>
            <a:extLst/>
          </p:spPr>
        </p:pic>
        <p:grpSp>
          <p:nvGrpSpPr>
            <p:cNvPr id="15" name="Group 42"/>
            <p:cNvGrpSpPr>
              <a:grpSpLocks/>
            </p:cNvGrpSpPr>
            <p:nvPr/>
          </p:nvGrpSpPr>
          <p:grpSpPr bwMode="auto">
            <a:xfrm>
              <a:off x="2256" y="1536"/>
              <a:ext cx="864" cy="744"/>
              <a:chOff x="2256" y="1536"/>
              <a:chExt cx="864" cy="744"/>
            </a:xfrm>
          </p:grpSpPr>
          <p:pic>
            <p:nvPicPr>
              <p:cNvPr id="16" name="Picture 43" descr="pretty_flower_red_hb"/>
              <p:cNvPicPr>
                <a:picLocks noChangeAspect="1" noChangeArrowheads="1" noCrop="1"/>
              </p:cNvPicPr>
              <p:nvPr/>
            </p:nvPicPr>
            <p:blipFill>
              <a:blip r:embed="rId4">
                <a:extLst/>
              </a:blip>
              <a:srcRect/>
              <a:stretch>
                <a:fillRect/>
              </a:stretch>
            </p:blipFill>
            <p:spPr bwMode="auto">
              <a:xfrm>
                <a:off x="2544" y="1680"/>
                <a:ext cx="576" cy="576"/>
              </a:xfrm>
              <a:prstGeom prst="rect">
                <a:avLst/>
              </a:prstGeom>
              <a:extLst/>
            </p:spPr>
          </p:pic>
          <p:pic>
            <p:nvPicPr>
              <p:cNvPr id="17" name="Picture 44" descr="pretty_flower_yellow_hb"/>
              <p:cNvPicPr>
                <a:picLocks noChangeAspect="1" noChangeArrowheads="1" noCrop="1"/>
              </p:cNvPicPr>
              <p:nvPr/>
            </p:nvPicPr>
            <p:blipFill>
              <a:blip r:embed="rId5">
                <a:extLst/>
              </a:blip>
              <a:srcRect/>
              <a:stretch>
                <a:fillRect/>
              </a:stretch>
            </p:blipFill>
            <p:spPr bwMode="auto">
              <a:xfrm>
                <a:off x="2400" y="1536"/>
                <a:ext cx="552" cy="552"/>
              </a:xfrm>
              <a:prstGeom prst="rect">
                <a:avLst/>
              </a:prstGeom>
              <a:extLst/>
            </p:spPr>
          </p:pic>
          <p:pic>
            <p:nvPicPr>
              <p:cNvPr id="18" name="Picture 45" descr="pretty_flower_orange_hb"/>
              <p:cNvPicPr>
                <a:picLocks noChangeAspect="1" noChangeArrowheads="1" noCrop="1"/>
              </p:cNvPicPr>
              <p:nvPr/>
            </p:nvPicPr>
            <p:blipFill>
              <a:blip r:embed="rId6">
                <a:extLst/>
              </a:blip>
              <a:srcRect/>
              <a:stretch>
                <a:fillRect/>
              </a:stretch>
            </p:blipFill>
            <p:spPr bwMode="auto">
              <a:xfrm>
                <a:off x="2256" y="1632"/>
                <a:ext cx="648" cy="648"/>
              </a:xfrm>
              <a:prstGeom prst="rect">
                <a:avLst/>
              </a:prstGeom>
              <a:extLst/>
            </p:spPr>
          </p:pic>
        </p:grpSp>
      </p:grpSp>
      <p:pic>
        <p:nvPicPr>
          <p:cNvPr id="19" name="Picture 75" descr="15"/>
          <p:cNvPicPr>
            <a:picLocks noChangeAspect="1" noChangeArrowheads="1" noCrop="1"/>
          </p:cNvPicPr>
          <p:nvPr/>
        </p:nvPicPr>
        <p:blipFill>
          <a:blip r:embed="rId7">
            <a:extLst/>
          </a:blip>
          <a:srcRect/>
          <a:stretch>
            <a:fillRect/>
          </a:stretch>
        </p:blipFill>
        <p:spPr bwMode="auto">
          <a:xfrm rot="344264">
            <a:off x="10333689" y="230397"/>
            <a:ext cx="1524000" cy="666750"/>
          </a:xfrm>
          <a:prstGeom prst="rect">
            <a:avLst/>
          </a:prstGeom>
          <a:extLst/>
        </p:spPr>
      </p:pic>
      <p:pic>
        <p:nvPicPr>
          <p:cNvPr id="20" name="Picture 71" descr="15"/>
          <p:cNvPicPr>
            <a:picLocks noChangeAspect="1" noChangeArrowheads="1" noCrop="1"/>
          </p:cNvPicPr>
          <p:nvPr/>
        </p:nvPicPr>
        <p:blipFill>
          <a:blip r:embed="rId7">
            <a:extLst/>
          </a:blip>
          <a:srcRect/>
          <a:stretch>
            <a:fillRect/>
          </a:stretch>
        </p:blipFill>
        <p:spPr bwMode="auto">
          <a:xfrm rot="344264">
            <a:off x="6693971" y="48485"/>
            <a:ext cx="1365250" cy="911225"/>
          </a:xfrm>
          <a:prstGeom prst="rect">
            <a:avLst/>
          </a:prstGeom>
          <a:extLst/>
        </p:spPr>
      </p:pic>
      <p:pic>
        <p:nvPicPr>
          <p:cNvPr id="21" name="Picture 71" descr="15"/>
          <p:cNvPicPr>
            <a:picLocks noChangeAspect="1" noChangeArrowheads="1" noCrop="1"/>
          </p:cNvPicPr>
          <p:nvPr/>
        </p:nvPicPr>
        <p:blipFill>
          <a:blip r:embed="rId7">
            <a:extLst/>
          </a:blip>
          <a:srcRect/>
          <a:stretch>
            <a:fillRect/>
          </a:stretch>
        </p:blipFill>
        <p:spPr bwMode="auto">
          <a:xfrm rot="344264">
            <a:off x="3272089" y="-8469"/>
            <a:ext cx="1365250" cy="911225"/>
          </a:xfrm>
          <a:prstGeom prst="rect">
            <a:avLst/>
          </a:prstGeom>
          <a:extLst/>
        </p:spPr>
      </p:pic>
      <p:grpSp>
        <p:nvGrpSpPr>
          <p:cNvPr id="22" name="Group 40"/>
          <p:cNvGrpSpPr>
            <a:grpSpLocks/>
          </p:cNvGrpSpPr>
          <p:nvPr/>
        </p:nvGrpSpPr>
        <p:grpSpPr bwMode="auto">
          <a:xfrm rot="16200000">
            <a:off x="-358683" y="5533394"/>
            <a:ext cx="1866900" cy="1181100"/>
            <a:chOff x="2256" y="1536"/>
            <a:chExt cx="1176" cy="744"/>
          </a:xfrm>
        </p:grpSpPr>
        <p:pic>
          <p:nvPicPr>
            <p:cNvPr id="23" name="Picture 41" descr="pretty_flower_purple_hb"/>
            <p:cNvPicPr>
              <a:picLocks noChangeAspect="1" noChangeArrowheads="1" noCrop="1"/>
            </p:cNvPicPr>
            <p:nvPr/>
          </p:nvPicPr>
          <p:blipFill>
            <a:blip r:embed="rId3">
              <a:extLst/>
            </a:blip>
            <a:srcRect/>
            <a:stretch>
              <a:fillRect/>
            </a:stretch>
          </p:blipFill>
          <p:spPr bwMode="auto">
            <a:xfrm>
              <a:off x="2784" y="1632"/>
              <a:ext cx="648" cy="648"/>
            </a:xfrm>
            <a:prstGeom prst="rect">
              <a:avLst/>
            </a:prstGeom>
            <a:extLst/>
          </p:spPr>
        </p:pic>
        <p:grpSp>
          <p:nvGrpSpPr>
            <p:cNvPr id="24" name="Group 42"/>
            <p:cNvGrpSpPr>
              <a:grpSpLocks/>
            </p:cNvGrpSpPr>
            <p:nvPr/>
          </p:nvGrpSpPr>
          <p:grpSpPr bwMode="auto">
            <a:xfrm>
              <a:off x="2256" y="1536"/>
              <a:ext cx="864" cy="744"/>
              <a:chOff x="2256" y="1536"/>
              <a:chExt cx="864" cy="744"/>
            </a:xfrm>
          </p:grpSpPr>
          <p:pic>
            <p:nvPicPr>
              <p:cNvPr id="25" name="Picture 43" descr="pretty_flower_red_hb"/>
              <p:cNvPicPr>
                <a:picLocks noChangeAspect="1" noChangeArrowheads="1" noCrop="1"/>
              </p:cNvPicPr>
              <p:nvPr/>
            </p:nvPicPr>
            <p:blipFill>
              <a:blip r:embed="rId4">
                <a:extLst/>
              </a:blip>
              <a:srcRect/>
              <a:stretch>
                <a:fillRect/>
              </a:stretch>
            </p:blipFill>
            <p:spPr bwMode="auto">
              <a:xfrm>
                <a:off x="2544" y="1680"/>
                <a:ext cx="576" cy="576"/>
              </a:xfrm>
              <a:prstGeom prst="rect">
                <a:avLst/>
              </a:prstGeom>
              <a:extLst/>
            </p:spPr>
          </p:pic>
          <p:pic>
            <p:nvPicPr>
              <p:cNvPr id="26" name="Picture 44" descr="pretty_flower_yellow_hb"/>
              <p:cNvPicPr>
                <a:picLocks noChangeAspect="1" noChangeArrowheads="1" noCrop="1"/>
              </p:cNvPicPr>
              <p:nvPr/>
            </p:nvPicPr>
            <p:blipFill>
              <a:blip r:embed="rId5">
                <a:extLst/>
              </a:blip>
              <a:srcRect/>
              <a:stretch>
                <a:fillRect/>
              </a:stretch>
            </p:blipFill>
            <p:spPr bwMode="auto">
              <a:xfrm>
                <a:off x="2400" y="1536"/>
                <a:ext cx="552" cy="552"/>
              </a:xfrm>
              <a:prstGeom prst="rect">
                <a:avLst/>
              </a:prstGeom>
              <a:extLst/>
            </p:spPr>
          </p:pic>
          <p:pic>
            <p:nvPicPr>
              <p:cNvPr id="27" name="Picture 45" descr="pretty_flower_orange_hb"/>
              <p:cNvPicPr>
                <a:picLocks noChangeAspect="1" noChangeArrowheads="1" noCrop="1"/>
              </p:cNvPicPr>
              <p:nvPr/>
            </p:nvPicPr>
            <p:blipFill>
              <a:blip r:embed="rId6">
                <a:extLst/>
              </a:blip>
              <a:srcRect/>
              <a:stretch>
                <a:fillRect/>
              </a:stretch>
            </p:blipFill>
            <p:spPr bwMode="auto">
              <a:xfrm>
                <a:off x="2256" y="1632"/>
                <a:ext cx="648" cy="648"/>
              </a:xfrm>
              <a:prstGeom prst="rect">
                <a:avLst/>
              </a:prstGeom>
              <a:extLst/>
            </p:spPr>
          </p:pic>
        </p:grpSp>
      </p:grpSp>
    </p:spTree>
    <p:extLst>
      <p:ext uri="{BB962C8B-B14F-4D97-AF65-F5344CB8AC3E}">
        <p14:creationId xmlns:p14="http://schemas.microsoft.com/office/powerpoint/2010/main" val="44883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eaLnBrk="1" hangingPunct="1"/>
            <a:endParaRPr lang="en-US" altLang="en-US" smtClean="0">
              <a:latin typeface="Times New Roman" panose="02020603050405020304" pitchFamily="18" charset="0"/>
            </a:endParaRPr>
          </a:p>
        </p:txBody>
      </p:sp>
      <p:pic>
        <p:nvPicPr>
          <p:cNvPr id="205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6366" r="8759"/>
          <a:stretch>
            <a:fillRect/>
          </a:stretch>
        </p:blipFill>
        <p:spPr>
          <a:xfrm>
            <a:off x="40019" y="0"/>
            <a:ext cx="12471041" cy="6993850"/>
          </a:xfrm>
        </p:spPr>
      </p:pic>
      <p:sp>
        <p:nvSpPr>
          <p:cNvPr id="4" name="Oval 3"/>
          <p:cNvSpPr/>
          <p:nvPr/>
        </p:nvSpPr>
        <p:spPr>
          <a:xfrm>
            <a:off x="3915177" y="160340"/>
            <a:ext cx="4288665" cy="10245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n-US" sz="2000" dirty="0">
                <a:solidFill>
                  <a:prstClr val="black"/>
                </a:solidFill>
                <a:latin typeface="Times New Roman" panose="02020603050405020304" pitchFamily="18" charset="0"/>
                <a:cs typeface="Times New Roman" panose="02020603050405020304" pitchFamily="18" charset="0"/>
              </a:rPr>
              <a:t>2. CƠ SỞ LÍ LUẬN VÀ CƠ SỞ THỰC TIỄN</a:t>
            </a:r>
          </a:p>
        </p:txBody>
      </p:sp>
      <p:sp>
        <p:nvSpPr>
          <p:cNvPr id="6" name="Rectangle 5"/>
          <p:cNvSpPr/>
          <p:nvPr/>
        </p:nvSpPr>
        <p:spPr>
          <a:xfrm>
            <a:off x="612776" y="1417638"/>
            <a:ext cx="5483226" cy="515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lvl="0">
              <a:lnSpc>
                <a:spcPct val="113000"/>
              </a:lnSpc>
              <a:spcAft>
                <a:spcPts val="600"/>
              </a:spcAft>
              <a:buClr>
                <a:srgbClr val="E48312"/>
              </a:buClr>
              <a:buSzPct val="100000"/>
            </a:pPr>
            <a:r>
              <a:rPr lang="en-US" sz="2400" dirty="0" smtClean="0">
                <a:solidFill>
                  <a:srgbClr val="FF0000"/>
                </a:solidFill>
                <a:latin typeface="Times New Roman" panose="02020603050405020304" pitchFamily="18" charset="0"/>
              </a:rPr>
              <a:t>2.1 CƠ SỞ LÍ LUẬN</a:t>
            </a:r>
          </a:p>
          <a:p>
            <a:pPr marL="91440" lvl="0" indent="365760">
              <a:lnSpc>
                <a:spcPct val="113000"/>
              </a:lnSpc>
              <a:spcAft>
                <a:spcPts val="600"/>
              </a:spcAft>
              <a:buClr>
                <a:srgbClr val="E48312"/>
              </a:buClr>
              <a:buSzPct val="100000"/>
              <a:buFont typeface="Calibri" panose="020F0502020204030204" pitchFamily="34" charset="0"/>
              <a:buChar char=" "/>
            </a:pPr>
            <a:r>
              <a:rPr lang="vi-VN" sz="2000" dirty="0" smtClean="0">
                <a:solidFill>
                  <a:schemeClr val="bg2">
                    <a:lumMod val="50000"/>
                  </a:schemeClr>
                </a:solidFill>
                <a:latin typeface="Times New Roman" panose="02020603050405020304" pitchFamily="18" charset="0"/>
              </a:rPr>
              <a:t>Giáo </a:t>
            </a:r>
            <a:r>
              <a:rPr lang="vi-VN" sz="2000" dirty="0">
                <a:solidFill>
                  <a:schemeClr val="bg2">
                    <a:lumMod val="50000"/>
                  </a:schemeClr>
                </a:solidFill>
                <a:latin typeface="Times New Roman" panose="02020603050405020304" pitchFamily="18" charset="0"/>
              </a:rPr>
              <a:t>dục mầm non là giai đoạn đầu tiên trong hệ thống giáo dục quốc dân, là bộ phận quan trọng trong sự nghiệp đào tạo thế hệ trẻ thành những con người có ích, thành những con người mới. </a:t>
            </a:r>
            <a:endParaRPr lang="en-US" sz="2000" dirty="0">
              <a:solidFill>
                <a:schemeClr val="bg2">
                  <a:lumMod val="50000"/>
                </a:schemeClr>
              </a:solidFill>
              <a:latin typeface="Calibri Light" panose="020F0302020204030204"/>
            </a:endParaRPr>
          </a:p>
          <a:p>
            <a:pPr marL="91440" lvl="0" indent="365760">
              <a:lnSpc>
                <a:spcPct val="113000"/>
              </a:lnSpc>
              <a:spcAft>
                <a:spcPts val="600"/>
              </a:spcAft>
              <a:buClr>
                <a:srgbClr val="E48312"/>
              </a:buClr>
              <a:buSzPct val="100000"/>
              <a:buFont typeface="Calibri" panose="020F0502020204030204" pitchFamily="34" charset="0"/>
              <a:buChar char=" "/>
            </a:pPr>
            <a:r>
              <a:rPr lang="vi-VN" sz="2000" dirty="0">
                <a:solidFill>
                  <a:schemeClr val="bg2">
                    <a:lumMod val="50000"/>
                  </a:schemeClr>
                </a:solidFill>
                <a:latin typeface="Times New Roman" panose="02020603050405020304" pitchFamily="18" charset="0"/>
              </a:rPr>
              <a:t>Ngày nay chúng ta không chỉ đào tạo những con người có trí thức có khoa học có tình yêu thiên nhiên, yêu Tổ quốc, yêu lao động mà còn tạo nên những con người biết yêu nghệ thuật, yêu cái đẹp, giàu mơ ước và sáng tạo. Những phẩm chất ấy con người phải được hình thành từ lứa tuổi mầm non, lứa tuổi hứa hẹn bao điều tốt đẹp trong tương lai.</a:t>
            </a:r>
          </a:p>
        </p:txBody>
      </p:sp>
      <p:sp>
        <p:nvSpPr>
          <p:cNvPr id="7" name="Rectangle 6"/>
          <p:cNvSpPr/>
          <p:nvPr/>
        </p:nvSpPr>
        <p:spPr>
          <a:xfrm>
            <a:off x="6613742" y="2327856"/>
            <a:ext cx="5064689" cy="397273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dirty="0" smtClean="0">
                <a:solidFill>
                  <a:srgbClr val="FF0000"/>
                </a:solidFill>
                <a:latin typeface="Times New Roman" panose="02020603050405020304" pitchFamily="18" charset="0"/>
                <a:cs typeface="Times New Roman" panose="02020603050405020304" pitchFamily="18" charset="0"/>
              </a:rPr>
              <a:t>2.2 CƠ SỞ THỰC TIỄN</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err="1" smtClean="0">
                <a:solidFill>
                  <a:schemeClr val="bg2">
                    <a:lumMod val="50000"/>
                  </a:schemeClr>
                </a:solidFill>
                <a:latin typeface="Times New Roman" panose="02020603050405020304" pitchFamily="18" charset="0"/>
                <a:cs typeface="Times New Roman" panose="02020603050405020304" pitchFamily="18" charset="0"/>
              </a:rPr>
              <a:t>Đầu</a:t>
            </a:r>
            <a:r>
              <a:rPr lang="en-US" sz="2400" dirty="0" smtClean="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năm</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trẻ</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đi</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học</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còn</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quấy</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khóc</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rụt</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rè</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nhút</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nhát</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chưa</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có</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nề</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nếp</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thói</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quen</a:t>
            </a:r>
            <a:endParaRPr lang="en-US" sz="2400" dirty="0">
              <a:solidFill>
                <a:schemeClr val="bg2">
                  <a:lumMod val="50000"/>
                </a:schemeClr>
              </a:solidFill>
              <a:latin typeface="Times New Roman" panose="02020603050405020304" pitchFamily="18" charset="0"/>
              <a:cs typeface="Times New Roman" panose="02020603050405020304" pitchFamily="18" charset="0"/>
            </a:endParaRPr>
          </a:p>
          <a:p>
            <a:r>
              <a:rPr lang="en-US" sz="2400" dirty="0" err="1">
                <a:solidFill>
                  <a:schemeClr val="bg2">
                    <a:lumMod val="50000"/>
                  </a:schemeClr>
                </a:solidFill>
                <a:latin typeface="Times New Roman" panose="02020603050405020304" pitchFamily="18" charset="0"/>
                <a:cs typeface="Times New Roman" panose="02020603050405020304" pitchFamily="18" charset="0"/>
              </a:rPr>
              <a:t>Phụ</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huynh</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thường</a:t>
            </a:r>
            <a:r>
              <a:rPr lang="en-US" sz="2400" dirty="0">
                <a:solidFill>
                  <a:schemeClr val="bg2">
                    <a:lumMod val="50000"/>
                  </a:schemeClr>
                </a:solidFill>
                <a:latin typeface="Times New Roman" panose="02020603050405020304" pitchFamily="18" charset="0"/>
                <a:cs typeface="Times New Roman" panose="02020603050405020304" pitchFamily="18" charset="0"/>
              </a:rPr>
              <a:t> so </a:t>
            </a:r>
            <a:r>
              <a:rPr lang="en-US" sz="2400" dirty="0" err="1">
                <a:solidFill>
                  <a:schemeClr val="bg2">
                    <a:lumMod val="50000"/>
                  </a:schemeClr>
                </a:solidFill>
                <a:latin typeface="Times New Roman" panose="02020603050405020304" pitchFamily="18" charset="0"/>
                <a:cs typeface="Times New Roman" panose="02020603050405020304" pitchFamily="18" charset="0"/>
              </a:rPr>
              <a:t>sánh</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giữa</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các</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cháu</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lớp</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nhỏ</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với</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cháu</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lớp</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lớn.Giữa</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các</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cháu</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đã</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đi</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học</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với</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các</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cháu</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chưa</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đi</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học</a:t>
            </a:r>
            <a:r>
              <a:rPr lang="en-US" sz="2400" dirty="0">
                <a:solidFill>
                  <a:schemeClr val="bg2">
                    <a:lumMod val="50000"/>
                  </a:schemeClr>
                </a:solidFill>
                <a:latin typeface="Times New Roman" panose="02020603050405020304" pitchFamily="18" charset="0"/>
                <a:cs typeface="Times New Roman" panose="02020603050405020304" pitchFamily="18" charset="0"/>
              </a:rPr>
              <a:t>.</a:t>
            </a:r>
          </a:p>
          <a:p>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Băn</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khoăn</a:t>
            </a:r>
            <a:r>
              <a:rPr lang="en-US" sz="2400" dirty="0">
                <a:solidFill>
                  <a:schemeClr val="bg2">
                    <a:lumMod val="50000"/>
                  </a:schemeClr>
                </a:solidFill>
                <a:latin typeface="Times New Roman" panose="02020603050405020304" pitchFamily="18" charset="0"/>
                <a:cs typeface="Times New Roman" panose="02020603050405020304" pitchFamily="18" charset="0"/>
              </a:rPr>
              <a:t>, lo </a:t>
            </a:r>
            <a:r>
              <a:rPr lang="en-US" sz="2400" dirty="0" err="1">
                <a:solidFill>
                  <a:schemeClr val="bg2">
                    <a:lumMod val="50000"/>
                  </a:schemeClr>
                </a:solidFill>
                <a:latin typeface="Times New Roman" panose="02020603050405020304" pitchFamily="18" charset="0"/>
                <a:cs typeface="Times New Roman" panose="02020603050405020304" pitchFamily="18" charset="0"/>
              </a:rPr>
              <a:t>lắng</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không</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biết</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cô</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giáo</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chăm</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sóc</a:t>
            </a:r>
            <a:r>
              <a:rPr lang="en-US" sz="2400" dirty="0">
                <a:solidFill>
                  <a:schemeClr val="bg2">
                    <a:lumMod val="50000"/>
                  </a:schemeClr>
                </a:solidFill>
                <a:latin typeface="Times New Roman" panose="02020603050405020304" pitchFamily="18" charset="0"/>
                <a:cs typeface="Times New Roman" panose="02020603050405020304" pitchFamily="18" charset="0"/>
              </a:rPr>
              <a:t> con </a:t>
            </a:r>
            <a:r>
              <a:rPr lang="en-US" sz="2400" dirty="0" err="1">
                <a:solidFill>
                  <a:schemeClr val="bg2">
                    <a:lumMod val="50000"/>
                  </a:schemeClr>
                </a:solidFill>
                <a:latin typeface="Times New Roman" panose="02020603050405020304" pitchFamily="18" charset="0"/>
                <a:cs typeface="Times New Roman" panose="02020603050405020304" pitchFamily="18" charset="0"/>
              </a:rPr>
              <a:t>mình</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như</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thế</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schemeClr>
                </a:solidFill>
                <a:latin typeface="Times New Roman" panose="02020603050405020304" pitchFamily="18" charset="0"/>
                <a:cs typeface="Times New Roman" panose="02020603050405020304" pitchFamily="18" charset="0"/>
              </a:rPr>
              <a:t>nào</a:t>
            </a:r>
            <a:r>
              <a:rPr lang="en-US" sz="2400" dirty="0">
                <a:solidFill>
                  <a:schemeClr val="bg2">
                    <a:lumMod val="50000"/>
                  </a:schemeClr>
                </a:solidFill>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H="1">
            <a:off x="3289174" y="751318"/>
            <a:ext cx="2871046" cy="5924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275540" y="1184856"/>
            <a:ext cx="2956142" cy="1034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Picture 105" descr="12"/>
          <p:cNvPicPr>
            <a:picLocks noChangeAspect="1" noChangeArrowheads="1" noCrop="1"/>
          </p:cNvPicPr>
          <p:nvPr/>
        </p:nvPicPr>
        <p:blipFill>
          <a:blip r:embed="rId3">
            <a:extLst/>
          </a:blip>
          <a:srcRect/>
          <a:stretch>
            <a:fillRect/>
          </a:stretch>
        </p:blipFill>
        <p:spPr bwMode="auto">
          <a:xfrm>
            <a:off x="11678432" y="4245330"/>
            <a:ext cx="762000" cy="2857500"/>
          </a:xfrm>
          <a:prstGeom prst="rect">
            <a:avLst/>
          </a:prstGeom>
          <a:extLst/>
        </p:spPr>
      </p:pic>
      <p:pic>
        <p:nvPicPr>
          <p:cNvPr id="15" name="Picture 57" descr="an30"/>
          <p:cNvPicPr>
            <a:picLocks noChangeAspect="1" noChangeArrowheads="1" noCrop="1"/>
          </p:cNvPicPr>
          <p:nvPr/>
        </p:nvPicPr>
        <p:blipFill>
          <a:blip r:embed="rId4">
            <a:extLst/>
          </a:blip>
          <a:srcRect/>
          <a:stretch>
            <a:fillRect/>
          </a:stretch>
        </p:blipFill>
        <p:spPr bwMode="auto">
          <a:xfrm>
            <a:off x="10072660" y="19323"/>
            <a:ext cx="2438400" cy="1539875"/>
          </a:xfrm>
          <a:prstGeom prst="rect">
            <a:avLst/>
          </a:prstGeom>
          <a:extLst/>
        </p:spPr>
      </p:pic>
      <p:pic>
        <p:nvPicPr>
          <p:cNvPr id="16" name="Picture 57" descr="an30"/>
          <p:cNvPicPr>
            <a:picLocks noChangeAspect="1" noChangeArrowheads="1" noCrop="1"/>
          </p:cNvPicPr>
          <p:nvPr/>
        </p:nvPicPr>
        <p:blipFill>
          <a:blip r:embed="rId4">
            <a:extLst/>
          </a:blip>
          <a:srcRect/>
          <a:stretch>
            <a:fillRect/>
          </a:stretch>
        </p:blipFill>
        <p:spPr bwMode="auto">
          <a:xfrm>
            <a:off x="0" y="0"/>
            <a:ext cx="1828096" cy="1446244"/>
          </a:xfrm>
          <a:prstGeom prst="rect">
            <a:avLst/>
          </a:prstGeom>
          <a:extLst/>
        </p:spPr>
      </p:pic>
      <p:pic>
        <p:nvPicPr>
          <p:cNvPr id="17" name="Picture 58" descr="Picture15"/>
          <p:cNvPicPr>
            <a:picLocks noChangeAspect="1" noChangeArrowheads="1" noCrop="1"/>
          </p:cNvPicPr>
          <p:nvPr/>
        </p:nvPicPr>
        <p:blipFill>
          <a:blip r:embed="rId5">
            <a:extLst/>
          </a:blip>
          <a:srcRect/>
          <a:stretch>
            <a:fillRect/>
          </a:stretch>
        </p:blipFill>
        <p:spPr bwMode="auto">
          <a:xfrm>
            <a:off x="-17153" y="6085341"/>
            <a:ext cx="1182074" cy="908510"/>
          </a:xfrm>
          <a:prstGeom prst="rect">
            <a:avLst/>
          </a:prstGeom>
          <a:extLst/>
        </p:spPr>
      </p:pic>
    </p:spTree>
    <p:extLst>
      <p:ext uri="{BB962C8B-B14F-4D97-AF65-F5344CB8AC3E}">
        <p14:creationId xmlns:p14="http://schemas.microsoft.com/office/powerpoint/2010/main" val="388436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blip>
          <a:srcRect/>
          <a:stretch>
            <a:fillRect/>
          </a:stretch>
        </p:blipFill>
        <p:spPr bwMode="auto">
          <a:xfrm>
            <a:off x="-95250" y="0"/>
            <a:ext cx="12287250" cy="6858000"/>
          </a:xfrm>
          <a:prstGeom prst="rect">
            <a:avLst/>
          </a:prstGeom>
          <a:extLst/>
        </p:spPr>
      </p:pic>
      <p:sp>
        <p:nvSpPr>
          <p:cNvPr id="2" name="Rectangle 1"/>
          <p:cNvSpPr/>
          <p:nvPr/>
        </p:nvSpPr>
        <p:spPr>
          <a:xfrm>
            <a:off x="2103120" y="594360"/>
            <a:ext cx="9429750" cy="738664"/>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vi-VN" sz="2400" spc="-50" dirty="0">
                <a:solidFill>
                  <a:srgbClr val="FF0000"/>
                </a:solidFill>
              </a:rPr>
              <a:t>3.1: Mô tả biện pháp, cách tiến hành thực nghiệm sư phạm của biện </a:t>
            </a:r>
            <a:r>
              <a:rPr lang="vi-VN" sz="2400" spc="-50" dirty="0" smtClean="0">
                <a:solidFill>
                  <a:srgbClr val="FF0000"/>
                </a:solidFill>
              </a:rPr>
              <a:t>pháp</a:t>
            </a:r>
          </a:p>
          <a:p>
            <a:endParaRPr lang="en-US" dirty="0">
              <a:solidFill>
                <a:srgbClr val="FF0000"/>
              </a:solidFill>
            </a:endParaRPr>
          </a:p>
        </p:txBody>
      </p:sp>
      <p:sp>
        <p:nvSpPr>
          <p:cNvPr id="6" name="Rectangle 5"/>
          <p:cNvSpPr/>
          <p:nvPr/>
        </p:nvSpPr>
        <p:spPr>
          <a:xfrm>
            <a:off x="3200400" y="3258235"/>
            <a:ext cx="6096000" cy="369332"/>
          </a:xfrm>
          <a:prstGeom prst="rect">
            <a:avLst/>
          </a:prstGeom>
        </p:spPr>
        <p:txBody>
          <a:bodyPr>
            <a:spAutoFit/>
          </a:bodyPr>
          <a:lstStyle/>
          <a:p>
            <a:endParaRPr lang="en-US" dirty="0">
              <a:solidFill>
                <a:schemeClr val="bg2">
                  <a:lumMod val="50000"/>
                </a:schemeClr>
              </a:solidFill>
            </a:endParaRPr>
          </a:p>
        </p:txBody>
      </p:sp>
      <p:sp>
        <p:nvSpPr>
          <p:cNvPr id="5" name="Rectangle 4"/>
          <p:cNvSpPr/>
          <p:nvPr/>
        </p:nvSpPr>
        <p:spPr>
          <a:xfrm>
            <a:off x="1863090" y="1611631"/>
            <a:ext cx="9212580" cy="794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indent="457200" algn="just">
              <a:lnSpc>
                <a:spcPct val="107000"/>
              </a:lnSpc>
              <a:spcAft>
                <a:spcPts val="600"/>
              </a:spcAft>
              <a:buClr>
                <a:srgbClr val="E48312"/>
              </a:buClr>
              <a:buSzPct val="100000"/>
              <a:buFont typeface="Calibri" panose="020F0502020204030204" pitchFamily="34" charset="0"/>
              <a:buChar char=" "/>
            </a:pP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đáng</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cậy</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trẻ</a:t>
            </a:r>
            <a:endParaRPr lang="vi-VN" sz="2000" b="1"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lvl="0" indent="457200" algn="just">
              <a:lnSpc>
                <a:spcPct val="107000"/>
              </a:lnSpc>
              <a:spcAft>
                <a:spcPts val="600"/>
              </a:spcAft>
              <a:buClr>
                <a:srgbClr val="E48312"/>
              </a:buClr>
              <a:buSzPct val="100000"/>
              <a:buFont typeface="Calibri" panose="020F0502020204030204" pitchFamily="34" charset="0"/>
              <a:buChar char=" "/>
            </a:pPr>
            <a:r>
              <a:rPr lang="en-US" b="1" i="1" dirty="0" smtClean="0">
                <a:solidFill>
                  <a:srgbClr val="000000">
                    <a:lumMod val="75000"/>
                    <a:lumOff val="25000"/>
                  </a:srgb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solidFill>
                <a:srgbClr val="000000">
                  <a:lumMod val="75000"/>
                  <a:lumOff val="25000"/>
                </a:srgb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697230" y="2373763"/>
            <a:ext cx="10984230" cy="179555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lvl="0" indent="457200" algn="just">
              <a:spcAft>
                <a:spcPts val="600"/>
              </a:spcAft>
              <a:buClr>
                <a:srgbClr val="E48312"/>
              </a:buClr>
              <a:buSzPct val="100000"/>
              <a:buFont typeface="Calibri" panose="020F0502020204030204" pitchFamily="34" charset="0"/>
              <a:buChar char=" "/>
            </a:pPr>
            <a:r>
              <a:rPr lang="en-US" sz="2000" spc="-10" dirty="0" err="1" smtClean="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000" spc="-10" dirty="0" smtClean="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ôm</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chặt</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rời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nhìn</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quanh</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dò</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lúc</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ôm</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bế</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khỏi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smtClean="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000" spc="-10" dirty="0" smtClean="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sợ</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càng</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khó</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tiến</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chào</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huynh</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mỉm</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bế</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spc="-10" dirty="0" smtClean="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lvl="0" indent="457200" algn="just">
              <a:lnSpc>
                <a:spcPct val="107000"/>
              </a:lnSpc>
              <a:spcAft>
                <a:spcPts val="600"/>
              </a:spcAft>
              <a:buClr>
                <a:srgbClr val="E48312"/>
              </a:buClr>
              <a:buSzPct val="100000"/>
              <a:buFont typeface="Calibri" panose="020F0502020204030204" pitchFamily="34" charset="0"/>
              <a:buChar char=" "/>
            </a:pPr>
            <a:endParaRPr lang="en-US" sz="2400" dirty="0">
              <a:solidFill>
                <a:schemeClr val="bg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p:cNvSpPr txBox="1"/>
          <p:nvPr/>
        </p:nvSpPr>
        <p:spPr>
          <a:xfrm>
            <a:off x="640081" y="4389120"/>
            <a:ext cx="11315699" cy="240623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lvl="0" indent="457200" algn="just">
              <a:lnSpc>
                <a:spcPct val="107000"/>
              </a:lnSpc>
              <a:spcAft>
                <a:spcPts val="600"/>
              </a:spcAft>
              <a:buClr>
                <a:srgbClr val="E48312"/>
              </a:buClr>
              <a:buSzPct val="100000"/>
              <a:buFont typeface="Calibri" panose="020F0502020204030204" pitchFamily="34" charset="0"/>
              <a:buChar char=" "/>
            </a:pPr>
            <a:r>
              <a:rPr lang="en-US" sz="2000" spc="-10" dirty="0" err="1" smtClean="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000" spc="-10" dirty="0" smtClean="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cháu</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cũ</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gây</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chú</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sát</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cháu</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ngay</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ngồi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sát</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ngồi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lúc</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lạ</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gần</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huynh</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cháu</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vui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gần</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gũi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spc="-1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chemeClr val="bg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lvl="0" indent="457200" algn="just">
              <a:lnSpc>
                <a:spcPct val="107000"/>
              </a:lnSpc>
              <a:spcAft>
                <a:spcPts val="600"/>
              </a:spcAft>
              <a:buClr>
                <a:srgbClr val="E48312"/>
              </a:buClr>
              <a:buSzPct val="100000"/>
              <a:buFont typeface="Calibri" panose="020F0502020204030204" pitchFamily="34" charset="0"/>
              <a:buChar char=" "/>
            </a:pPr>
            <a:endParaRPr lang="en-US" sz="17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329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blip>
          <a:srcRect/>
          <a:stretch>
            <a:fillRect/>
          </a:stretch>
        </p:blipFill>
        <p:spPr bwMode="auto">
          <a:xfrm>
            <a:off x="-95250" y="0"/>
            <a:ext cx="12287250" cy="6858000"/>
          </a:xfrm>
          <a:prstGeom prst="rect">
            <a:avLst/>
          </a:prstGeom>
          <a:extLst/>
        </p:spPr>
      </p:pic>
      <p:sp>
        <p:nvSpPr>
          <p:cNvPr id="2" name="Rectangle 1"/>
          <p:cNvSpPr/>
          <p:nvPr/>
        </p:nvSpPr>
        <p:spPr>
          <a:xfrm>
            <a:off x="2103120" y="594360"/>
            <a:ext cx="9429750" cy="738664"/>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vi-VN" sz="2400" spc="-50" dirty="0">
                <a:solidFill>
                  <a:srgbClr val="FF0000"/>
                </a:solidFill>
              </a:rPr>
              <a:t>3.1: Mô tả biện pháp, cách tiến hành thực nghiệm sư phạm của biện </a:t>
            </a:r>
            <a:r>
              <a:rPr lang="vi-VN" sz="2400" spc="-50" dirty="0" smtClean="0">
                <a:solidFill>
                  <a:srgbClr val="FF0000"/>
                </a:solidFill>
              </a:rPr>
              <a:t>pháp</a:t>
            </a:r>
          </a:p>
          <a:p>
            <a:endParaRPr lang="en-US" dirty="0">
              <a:solidFill>
                <a:srgbClr val="FF0000"/>
              </a:solidFill>
            </a:endParaRPr>
          </a:p>
        </p:txBody>
      </p:sp>
      <p:sp>
        <p:nvSpPr>
          <p:cNvPr id="6" name="Rectangle 5"/>
          <p:cNvSpPr/>
          <p:nvPr/>
        </p:nvSpPr>
        <p:spPr>
          <a:xfrm>
            <a:off x="3200400" y="3258235"/>
            <a:ext cx="6096000" cy="369332"/>
          </a:xfrm>
          <a:prstGeom prst="rect">
            <a:avLst/>
          </a:prstGeom>
        </p:spPr>
        <p:txBody>
          <a:bodyPr>
            <a:spAutoFit/>
          </a:bodyPr>
          <a:lstStyle/>
          <a:p>
            <a:endParaRPr lang="en-US" dirty="0">
              <a:solidFill>
                <a:schemeClr val="bg2">
                  <a:lumMod val="50000"/>
                </a:schemeClr>
              </a:solidFill>
            </a:endParaRPr>
          </a:p>
        </p:txBody>
      </p:sp>
      <p:sp>
        <p:nvSpPr>
          <p:cNvPr id="5" name="Rectangle 4"/>
          <p:cNvSpPr/>
          <p:nvPr/>
        </p:nvSpPr>
        <p:spPr>
          <a:xfrm>
            <a:off x="1863090" y="1611631"/>
            <a:ext cx="9212580" cy="794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indent="457200" algn="just">
              <a:lnSpc>
                <a:spcPct val="107000"/>
              </a:lnSpc>
              <a:spcAft>
                <a:spcPts val="600"/>
              </a:spcAft>
              <a:buClr>
                <a:srgbClr val="E48312"/>
              </a:buClr>
              <a:buSzPct val="100000"/>
              <a:buFont typeface="Calibri" panose="020F0502020204030204" pitchFamily="34" charset="0"/>
              <a:buChar char=" "/>
            </a:pP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đáng</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cậy</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trẻ</a:t>
            </a:r>
            <a:endParaRPr lang="vi-VN" sz="2000" b="1"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lvl="0" indent="457200" algn="just">
              <a:lnSpc>
                <a:spcPct val="107000"/>
              </a:lnSpc>
              <a:spcAft>
                <a:spcPts val="600"/>
              </a:spcAft>
              <a:buClr>
                <a:srgbClr val="E48312"/>
              </a:buClr>
              <a:buSzPct val="100000"/>
              <a:buFont typeface="Calibri" panose="020F0502020204030204" pitchFamily="34" charset="0"/>
              <a:buChar char=" "/>
            </a:pPr>
            <a:r>
              <a:rPr lang="en-US" b="1" i="1" dirty="0" smtClean="0">
                <a:solidFill>
                  <a:srgbClr val="000000">
                    <a:lumMod val="75000"/>
                    <a:lumOff val="25000"/>
                  </a:srgb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solidFill>
                <a:srgbClr val="000000">
                  <a:lumMod val="75000"/>
                  <a:lumOff val="25000"/>
                </a:srgb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p:cNvSpPr txBox="1"/>
          <p:nvPr/>
        </p:nvSpPr>
        <p:spPr>
          <a:xfrm>
            <a:off x="640081" y="2663191"/>
            <a:ext cx="11292839" cy="125124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lvl="0" indent="457200" algn="just">
              <a:lnSpc>
                <a:spcPct val="107000"/>
              </a:lnSpc>
              <a:spcAft>
                <a:spcPts val="600"/>
              </a:spcAft>
              <a:buClr>
                <a:srgbClr val="E48312"/>
              </a:buClr>
              <a:buSzPct val="100000"/>
              <a:buFont typeface="Calibri" panose="020F0502020204030204" pitchFamily="34" charset="0"/>
              <a:buChar char=" "/>
            </a:pPr>
            <a:r>
              <a:rPr lang="en-US" sz="2400" dirty="0" err="1"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xưng</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chứ</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xưng</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huynh</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cháu</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p:cNvSpPr txBox="1"/>
          <p:nvPr/>
        </p:nvSpPr>
        <p:spPr>
          <a:xfrm>
            <a:off x="640081" y="4018223"/>
            <a:ext cx="11292839" cy="214520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indent="457200" algn="just">
              <a:lnSpc>
                <a:spcPct val="107000"/>
              </a:lnSpc>
              <a:spcAft>
                <a:spcPts val="600"/>
              </a:spcAft>
              <a:buClr>
                <a:srgbClr val="E48312"/>
              </a:buClr>
              <a:buSzPct val="100000"/>
              <a:buFont typeface="Calibri" panose="020F0502020204030204" pitchFamily="34" charset="0"/>
              <a:buChar char=" "/>
            </a:pPr>
            <a:r>
              <a:rPr lang="en-US" sz="2000" spc="-1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spc="-1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đáp</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thói</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ngồi</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ghế</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ngồi</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chạy</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khỏi</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chỗ</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vứt</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lung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tung</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quà</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bắt</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bế</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bồng</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Rồi</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rồi</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nề</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nếp</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xếp</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dọn</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ngồi</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chỗ</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luyện</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lvl="0" indent="457200" algn="just">
              <a:lnSpc>
                <a:spcPct val="107000"/>
              </a:lnSpc>
              <a:spcAft>
                <a:spcPts val="600"/>
              </a:spcAft>
              <a:buClr>
                <a:srgbClr val="E48312"/>
              </a:buClr>
              <a:buSzPct val="100000"/>
              <a:buFont typeface="Calibri" panose="020F0502020204030204" pitchFamily="34" charset="0"/>
              <a:buChar char=" "/>
            </a:pPr>
            <a:r>
              <a:rPr lang="en-US" sz="2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312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mph" presetSubtype="0" fill="hold" grpId="0" nodeType="clickEffect">
                                  <p:stCondLst>
                                    <p:cond delay="0"/>
                                  </p:stCondLst>
                                  <p:childTnLst>
                                    <p:animClr clrSpc="hsl" dir="cw">
                                      <p:cBhvr override="childStyle">
                                        <p:cTn id="11" dur="500" fill="hold"/>
                                        <p:tgtEl>
                                          <p:spTgt spid="11"/>
                                        </p:tgtEl>
                                        <p:attrNameLst>
                                          <p:attrName>style.color</p:attrName>
                                        </p:attrNameLst>
                                      </p:cBhvr>
                                      <p:by>
                                        <p:hsl h="0" s="12549" l="25098"/>
                                      </p:by>
                                    </p:animClr>
                                    <p:animClr clrSpc="hsl" dir="cw">
                                      <p:cBhvr>
                                        <p:cTn id="12" dur="500" fill="hold"/>
                                        <p:tgtEl>
                                          <p:spTgt spid="11"/>
                                        </p:tgtEl>
                                        <p:attrNameLst>
                                          <p:attrName>fillcolor</p:attrName>
                                        </p:attrNameLst>
                                      </p:cBhvr>
                                      <p:by>
                                        <p:hsl h="0" s="12549" l="25098"/>
                                      </p:by>
                                    </p:animClr>
                                    <p:animClr clrSpc="hsl" dir="cw">
                                      <p:cBhvr>
                                        <p:cTn id="13" dur="500" fill="hold"/>
                                        <p:tgtEl>
                                          <p:spTgt spid="11"/>
                                        </p:tgtEl>
                                        <p:attrNameLst>
                                          <p:attrName>stroke.color</p:attrName>
                                        </p:attrNameLst>
                                      </p:cBhvr>
                                      <p:by>
                                        <p:hsl h="0" s="12549" l="25098"/>
                                      </p:by>
                                    </p:animClr>
                                    <p:set>
                                      <p:cBhvr>
                                        <p:cTn id="14" dur="500" fill="hold"/>
                                        <p:tgtEl>
                                          <p:spTgt spid="1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heel(1)">
                                      <p:cBhvr>
                                        <p:cTn id="19" dur="2000"/>
                                        <p:tgtEl>
                                          <p:spTgt spid="11">
                                            <p:txEl>
                                              <p:pRg st="0" end="0"/>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wheel(1)">
                                      <p:cBhvr>
                                        <p:cTn id="22" dur="2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753</TotalTime>
  <Words>3131</Words>
  <Application>Microsoft Office PowerPoint</Application>
  <PresentationFormat>Widescreen</PresentationFormat>
  <Paragraphs>119</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Book Antiqua</vt:lpstr>
      <vt:lpstr>Calibri</vt:lpstr>
      <vt:lpstr>Calibri Light</vt:lpstr>
      <vt:lpstr>Lucida Sans</vt:lpstr>
      <vt:lpstr>Tahoma</vt:lpstr>
      <vt:lpstr>Times New Roman</vt:lpstr>
      <vt:lpstr>Wingdings</vt:lpstr>
      <vt:lpstr>Wingdings 2</vt:lpstr>
      <vt:lpstr>Wingdings 3</vt: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03012022</cp:lastModifiedBy>
  <cp:revision>170</cp:revision>
  <dcterms:created xsi:type="dcterms:W3CDTF">2022-03-03T05:14:21Z</dcterms:created>
  <dcterms:modified xsi:type="dcterms:W3CDTF">2022-03-11T04:41:05Z</dcterms:modified>
</cp:coreProperties>
</file>