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5"/>
  </p:notesMasterIdLst>
  <p:sldIdLst>
    <p:sldId id="296" r:id="rId2"/>
    <p:sldId id="291" r:id="rId3"/>
    <p:sldId id="257" r:id="rId4"/>
    <p:sldId id="259" r:id="rId5"/>
    <p:sldId id="260" r:id="rId6"/>
    <p:sldId id="261" r:id="rId7"/>
    <p:sldId id="297" r:id="rId8"/>
    <p:sldId id="262" r:id="rId9"/>
    <p:sldId id="282" r:id="rId10"/>
    <p:sldId id="264" r:id="rId11"/>
    <p:sldId id="285" r:id="rId12"/>
    <p:sldId id="284" r:id="rId13"/>
    <p:sldId id="265" r:id="rId14"/>
    <p:sldId id="266" r:id="rId15"/>
    <p:sldId id="267" r:id="rId16"/>
    <p:sldId id="268" r:id="rId17"/>
    <p:sldId id="269" r:id="rId18"/>
    <p:sldId id="270" r:id="rId19"/>
    <p:sldId id="287" r:id="rId20"/>
    <p:sldId id="272" r:id="rId21"/>
    <p:sldId id="273" r:id="rId22"/>
    <p:sldId id="274"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7" d="100"/>
          <a:sy n="67" d="100"/>
        </p:scale>
        <p:origin x="564" y="44"/>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27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DAB4A-3C78-4972-8AAD-1B6C484B77C5}"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9C800-2E31-489F-9444-A6A16D0D0603}" type="slidenum">
              <a:rPr lang="en-US" smtClean="0"/>
              <a:t>‹#›</a:t>
            </a:fld>
            <a:endParaRPr lang="en-US"/>
          </a:p>
        </p:txBody>
      </p:sp>
    </p:spTree>
    <p:extLst>
      <p:ext uri="{BB962C8B-B14F-4D97-AF65-F5344CB8AC3E}">
        <p14:creationId xmlns:p14="http://schemas.microsoft.com/office/powerpoint/2010/main" val="409496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05A41C-03D1-4D47-8C0E-3D2FBA3CCCA9}" type="slidenum">
              <a:rPr lang="en-US" altLang="en-US"/>
              <a:pPr eaLnBrk="1" hangingPunct="1"/>
              <a:t>23</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90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95191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81067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A5E1E6-C789-4C24-A683-2A672274CB7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830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2F54C61-AAB7-44BA-A085-29B5C870478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21658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2F54C61-AAB7-44BA-A085-29B5C870478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A5E1E6-C789-4C24-A683-2A672274CB7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89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2F54C61-AAB7-44BA-A085-29B5C870478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853297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99867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312405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233375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6545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F54C61-AAB7-44BA-A085-29B5C870478E}"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29107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F54C61-AAB7-44BA-A085-29B5C870478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302023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F54C61-AAB7-44BA-A085-29B5C870478E}"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29099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F54C61-AAB7-44BA-A085-29B5C870478E}"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331795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54C61-AAB7-44BA-A085-29B5C870478E}"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1195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F54C61-AAB7-44BA-A085-29B5C870478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425551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F54C61-AAB7-44BA-A085-29B5C870478E}"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FA5E1E6-C789-4C24-A683-2A672274CB7C}" type="slidenum">
              <a:rPr lang="en-US" smtClean="0"/>
              <a:t>‹#›</a:t>
            </a:fld>
            <a:endParaRPr lang="en-US"/>
          </a:p>
        </p:txBody>
      </p:sp>
    </p:spTree>
    <p:extLst>
      <p:ext uri="{BB962C8B-B14F-4D97-AF65-F5344CB8AC3E}">
        <p14:creationId xmlns:p14="http://schemas.microsoft.com/office/powerpoint/2010/main" val="194587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4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F54C61-AAB7-44BA-A085-29B5C870478E}" type="datetimeFigureOut">
              <a:rPr lang="en-US" smtClean="0"/>
              <a:t>3/9/2022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FA5E1E6-C789-4C24-A683-2A672274CB7C}" type="slidenum">
              <a:rPr lang="en-US" smtClean="0"/>
              <a:t>‹#›</a:t>
            </a:fld>
            <a:endParaRPr lang="en-US"/>
          </a:p>
        </p:txBody>
      </p:sp>
    </p:spTree>
    <p:extLst>
      <p:ext uri="{BB962C8B-B14F-4D97-AF65-F5344CB8AC3E}">
        <p14:creationId xmlns:p14="http://schemas.microsoft.com/office/powerpoint/2010/main" val="28800712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Box 3"/>
          <p:cNvSpPr txBox="1">
            <a:spLocks noChangeArrowheads="1"/>
          </p:cNvSpPr>
          <p:nvPr/>
        </p:nvSpPr>
        <p:spPr bwMode="auto">
          <a:xfrm>
            <a:off x="3584620" y="285101"/>
            <a:ext cx="5022760" cy="1107996"/>
          </a:xfrm>
          <a:prstGeom prst="rect">
            <a:avLst/>
          </a:prstGeom>
          <a:noFill/>
          <a:ln w="9525">
            <a:noFill/>
            <a:miter lim="800000"/>
            <a:headEnd/>
            <a:tailEnd/>
          </a:ln>
        </p:spPr>
        <p:txBody>
          <a:bodyPr wrap="square">
            <a:spAutoFit/>
          </a:bodyPr>
          <a:lstStyle/>
          <a:p>
            <a:pPr algn="ctr"/>
            <a:r>
              <a:rPr lang="en-US" altLang="en-US" sz="2400" b="1" dirty="0">
                <a:latin typeface="Century Gothic" pitchFamily="34" charset="0"/>
              </a:rPr>
              <a:t> </a:t>
            </a:r>
            <a:r>
              <a:rPr lang="en-US" altLang="en-US" dirty="0">
                <a:solidFill>
                  <a:srgbClr val="FF0000"/>
                </a:solidFill>
                <a:latin typeface="Times New Roman" panose="02020603050405020304" pitchFamily="18" charset="0"/>
                <a:cs typeface="Times New Roman" panose="02020603050405020304" pitchFamily="18" charset="0"/>
              </a:rPr>
              <a:t>PHÒNG GD VÀ ĐT H. TIÊN LÃNG</a:t>
            </a:r>
          </a:p>
          <a:p>
            <a:pPr algn="ctr"/>
            <a:r>
              <a:rPr lang="vi-VN" b="1" dirty="0">
                <a:solidFill>
                  <a:srgbClr val="FF0000"/>
                </a:solidFill>
                <a:latin typeface="Times New Roman" panose="02020603050405020304" pitchFamily="18" charset="0"/>
                <a:cs typeface="Times New Roman" panose="02020603050405020304" pitchFamily="18" charset="0"/>
              </a:rPr>
              <a:t>TRƯỜNG MẦM NON TÂY HƯNG</a:t>
            </a:r>
          </a:p>
          <a:p>
            <a:pPr algn="ctr"/>
            <a:endParaRPr lang="en-US" sz="2400" b="1"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1242128" y="1550029"/>
            <a:ext cx="9244705" cy="1969770"/>
          </a:xfrm>
          <a:prstGeom prst="rect">
            <a:avLst/>
          </a:prstGeom>
          <a:noFill/>
          <a:ln w="9525">
            <a:noFill/>
            <a:miter lim="800000"/>
            <a:headEnd/>
            <a:tailEnd/>
          </a:ln>
        </p:spPr>
        <p:txBody>
          <a:bodyPr wrap="square">
            <a:spAutoFit/>
          </a:bodyPr>
          <a:lstStyle/>
          <a:p>
            <a:r>
              <a:rPr lang="en-US" dirty="0"/>
              <a:t> </a:t>
            </a:r>
          </a:p>
          <a:p>
            <a:pPr algn="ctr"/>
            <a:r>
              <a:rPr lang="en-US" sz="3200" b="1" dirty="0">
                <a:solidFill>
                  <a:srgbClr val="C00000"/>
                </a:solidFill>
                <a:latin typeface="Times New Roman" panose="02020603050405020304" pitchFamily="18" charset="0"/>
                <a:cs typeface="Times New Roman" panose="02020603050405020304" pitchFamily="18" charset="0"/>
              </a:rPr>
              <a:t>BÁO CÁO</a:t>
            </a:r>
            <a:endParaRPr lang="en-US" sz="3200"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cs typeface="Times New Roman" panose="02020603050405020304" pitchFamily="18" charset="0"/>
              </a:rPr>
              <a:t>BIỆN PHÁP NÂNG CAO CHẤT LƯỢNG CÔNG TÁC</a:t>
            </a:r>
            <a:endParaRPr lang="en-US" sz="2400" dirty="0">
              <a:solidFill>
                <a:srgbClr val="0070C0"/>
              </a:solidFill>
              <a:latin typeface="Times New Roman" panose="02020603050405020304" pitchFamily="18" charset="0"/>
              <a:cs typeface="Times New Roman" panose="02020603050405020304" pitchFamily="18" charset="0"/>
            </a:endParaRPr>
          </a:p>
          <a:p>
            <a:pPr algn="ctr"/>
            <a:r>
              <a:rPr lang="en-US" sz="2400" b="1" dirty="0">
                <a:solidFill>
                  <a:srgbClr val="0070C0"/>
                </a:solidFill>
                <a:latin typeface="Times New Roman" panose="02020603050405020304" pitchFamily="18" charset="0"/>
                <a:cs typeface="Times New Roman" panose="02020603050405020304" pitchFamily="18" charset="0"/>
              </a:rPr>
              <a:t>CHĂM SÓC - NUÔI DƯỠNG - GIÁO DỤC TRẺ</a:t>
            </a: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468193" y="3519799"/>
            <a:ext cx="2395470" cy="614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itchFamily="18" charset="0"/>
                <a:cs typeface="Times New Roman" pitchFamily="18" charset="0"/>
              </a:rPr>
              <a:t>TÊN ĐỀ TÀI</a:t>
            </a:r>
          </a:p>
        </p:txBody>
      </p:sp>
      <p:sp>
        <p:nvSpPr>
          <p:cNvPr id="10" name="TextBox 9"/>
          <p:cNvSpPr txBox="1"/>
          <p:nvPr/>
        </p:nvSpPr>
        <p:spPr>
          <a:xfrm>
            <a:off x="3991680" y="3429000"/>
            <a:ext cx="7984901" cy="1107996"/>
          </a:xfrm>
          <a:prstGeom prst="rect">
            <a:avLst/>
          </a:prstGeom>
          <a:noFill/>
        </p:spPr>
        <p:txBody>
          <a:bodyPr wrap="square" rtlCol="0">
            <a:spAutoFit/>
          </a:bodyPr>
          <a:lstStyle/>
          <a:p>
            <a:r>
              <a:rPr lang="pt-BR" sz="2400" b="1" dirty="0">
                <a:solidFill>
                  <a:srgbClr val="002060"/>
                </a:solidFill>
                <a:latin typeface="Times New Roman" panose="02020603050405020304" pitchFamily="18" charset="0"/>
                <a:cs typeface="Times New Roman" panose="02020603050405020304" pitchFamily="18" charset="0"/>
              </a:rPr>
              <a:t>“Làm tốt công tác phối hợp với phụ huynh trong việc chăm sóc giáo dục trẻ mầm non</a:t>
            </a:r>
            <a:r>
              <a:rPr lang="pt-BR" sz="2400" i="1" dirty="0">
                <a:solidFill>
                  <a:srgbClr val="002060"/>
                </a:solidFill>
                <a:latin typeface="Times New Roman" panose="02020603050405020304" pitchFamily="18" charset="0"/>
                <a:cs typeface="Times New Roman" panose="02020603050405020304" pitchFamily="18" charset="0"/>
              </a:rPr>
              <a:t>”</a:t>
            </a:r>
            <a:endParaRPr lang="vi-VN" sz="2400" i="1"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3810809" y="5022761"/>
            <a:ext cx="5629405" cy="1107996"/>
          </a:xfrm>
          <a:prstGeom prst="rect">
            <a:avLst/>
          </a:prstGeom>
          <a:noFill/>
        </p:spPr>
        <p:txBody>
          <a:bodyPr wrap="square" rtlCol="0">
            <a:spAutoFit/>
          </a:bodyPr>
          <a:lstStyle/>
          <a:p>
            <a:pPr algn="ctr"/>
            <a:r>
              <a:rPr lang="vi-VN" sz="2400" b="1" dirty="0">
                <a:solidFill>
                  <a:srgbClr val="0070C0"/>
                </a:solidFill>
                <a:latin typeface="Times New Roman" panose="02020603050405020304" pitchFamily="18" charset="0"/>
                <a:cs typeface="Times New Roman" panose="02020603050405020304" pitchFamily="18" charset="0"/>
              </a:rPr>
              <a:t>Họ và tên: Nguyễn Thị Duyên</a:t>
            </a:r>
          </a:p>
          <a:p>
            <a:pPr algn="ctr"/>
            <a:r>
              <a:rPr lang="vi-VN" sz="2400" b="1" dirty="0">
                <a:solidFill>
                  <a:srgbClr val="0070C0"/>
                </a:solidFill>
                <a:latin typeface="Times New Roman" panose="02020603050405020304" pitchFamily="18" charset="0"/>
                <a:cs typeface="Times New Roman" panose="02020603050405020304" pitchFamily="18" charset="0"/>
              </a:rPr>
              <a:t>Giáo viên lớp 4 tuổi</a:t>
            </a:r>
            <a:r>
              <a:rPr lang="pt-BR" sz="2400" b="1" dirty="0">
                <a:solidFill>
                  <a:srgbClr val="0070C0"/>
                </a:solidFill>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194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944" y="516533"/>
            <a:ext cx="10332027" cy="2151363"/>
          </a:xfrm>
        </p:spPr>
        <p:txBody>
          <a:bodyPr>
            <a:normAutofit/>
          </a:bodyPr>
          <a:lstStyle/>
          <a:p>
            <a:pPr marR="0" rtl="0"/>
            <a:br>
              <a:rPr lang="vi-VN" b="0" i="0" u="none" strike="noStrike" baseline="0" dirty="0">
                <a:solidFill>
                  <a:srgbClr val="2F5496"/>
                </a:solidFill>
                <a:latin typeface="Times New Roman" panose="02020603050405020304" pitchFamily="18" charset="0"/>
              </a:rPr>
            </a:br>
            <a:br>
              <a:rPr lang="pt-BR" b="0" i="0" u="none" strike="noStrike" baseline="0" dirty="0">
                <a:solidFill>
                  <a:srgbClr val="2F5496"/>
                </a:solidFill>
                <a:latin typeface="Times New Roman" panose="02020603050405020304" pitchFamily="18" charset="0"/>
              </a:rPr>
            </a:br>
            <a:endParaRPr lang="pt-BR" b="0" i="0" u="none" strike="noStrike" baseline="0" dirty="0">
              <a:solidFill>
                <a:srgbClr val="2F5496"/>
              </a:solidFill>
              <a:latin typeface="Calibri" panose="020F0502020204030204" pitchFamily="34" charset="0"/>
            </a:endParaRPr>
          </a:p>
        </p:txBody>
      </p:sp>
      <p:sp>
        <p:nvSpPr>
          <p:cNvPr id="3" name="Text Placeholder 2"/>
          <p:cNvSpPr>
            <a:spLocks noGrp="1"/>
          </p:cNvSpPr>
          <p:nvPr>
            <p:ph type="body" idx="1"/>
          </p:nvPr>
        </p:nvSpPr>
        <p:spPr>
          <a:xfrm>
            <a:off x="1108190" y="2856383"/>
            <a:ext cx="10332028" cy="2609626"/>
          </a:xfrm>
        </p:spPr>
        <p:txBody>
          <a:bodyPr>
            <a:noAutofit/>
          </a:bodyPr>
          <a:lstStyle/>
          <a:p>
            <a:pPr marR="0" lvl="0" algn="just" rtl="0"/>
            <a:r>
              <a:rPr lang="en-US" sz="2400" b="0" i="1" u="none" strike="noStrike" baseline="0" dirty="0">
                <a:solidFill>
                  <a:srgbClr val="7030A0"/>
                </a:solidFill>
                <a:latin typeface="Times New Roman" panose="02020603050405020304" pitchFamily="18" charset="0"/>
                <a:cs typeface="Times New Roman" pitchFamily="18" charset="0"/>
              </a:rPr>
              <a:t>N</a:t>
            </a:r>
            <a:r>
              <a:rPr lang="vi-VN" sz="2400" b="0" i="1" u="none" strike="noStrike" baseline="0" dirty="0">
                <a:solidFill>
                  <a:srgbClr val="7030A0"/>
                </a:solidFill>
                <a:latin typeface="Times New Roman" pitchFamily="18" charset="0"/>
                <a:cs typeface="Times New Roman" pitchFamily="18" charset="0"/>
              </a:rPr>
              <a:t>gay từ đầu năm học </a:t>
            </a:r>
            <a:r>
              <a:rPr lang="en-US" sz="2400" b="0" i="1" u="none" strike="noStrike" baseline="0" dirty="0" err="1">
                <a:solidFill>
                  <a:srgbClr val="7030A0"/>
                </a:solidFill>
                <a:latin typeface="Times New Roman" panose="02020603050405020304" pitchFamily="18" charset="0"/>
                <a:cs typeface="Times New Roman" pitchFamily="18" charset="0"/>
              </a:rPr>
              <a:t>bản</a:t>
            </a:r>
            <a:r>
              <a:rPr lang="en-US" sz="2400" b="0" i="1" u="none" strike="noStrike" baseline="0" dirty="0">
                <a:solidFill>
                  <a:srgbClr val="7030A0"/>
                </a:solidFill>
                <a:latin typeface="Times New Roman" panose="02020603050405020304" pitchFamily="18" charset="0"/>
                <a:cs typeface="Times New Roman" pitchFamily="18" charset="0"/>
              </a:rPr>
              <a:t> </a:t>
            </a:r>
            <a:r>
              <a:rPr lang="en-US" sz="2400" b="0" i="1" u="none" strike="noStrike" baseline="0" dirty="0" err="1">
                <a:solidFill>
                  <a:srgbClr val="7030A0"/>
                </a:solidFill>
                <a:latin typeface="Times New Roman" panose="02020603050405020304" pitchFamily="18" charset="0"/>
                <a:cs typeface="Times New Roman" pitchFamily="18" charset="0"/>
              </a:rPr>
              <a:t>thân</a:t>
            </a:r>
            <a:r>
              <a:rPr lang="en-US" sz="2400" b="0" i="1" u="none" strike="noStrike" baseline="0" dirty="0">
                <a:solidFill>
                  <a:srgbClr val="7030A0"/>
                </a:solidFill>
                <a:latin typeface="Times New Roman" panose="02020603050405020304" pitchFamily="18" charset="0"/>
                <a:cs typeface="Times New Roman" pitchFamily="18" charset="0"/>
              </a:rPr>
              <a:t> </a:t>
            </a:r>
            <a:r>
              <a:rPr lang="en-US" sz="2400" b="0" i="1" u="none" strike="noStrike" baseline="0" dirty="0" err="1">
                <a:solidFill>
                  <a:srgbClr val="7030A0"/>
                </a:solidFill>
                <a:latin typeface="Times New Roman" panose="02020603050405020304" pitchFamily="18" charset="0"/>
                <a:cs typeface="Times New Roman" pitchFamily="18" charset="0"/>
              </a:rPr>
              <a:t>tôi</a:t>
            </a:r>
            <a:r>
              <a:rPr lang="vi-VN" sz="2400" b="0" i="1" u="none" strike="noStrike" baseline="0" dirty="0">
                <a:solidFill>
                  <a:srgbClr val="7030A0"/>
                </a:solidFill>
                <a:latin typeface="Times New Roman" pitchFamily="18" charset="0"/>
                <a:cs typeface="Times New Roman" pitchFamily="18" charset="0"/>
              </a:rPr>
              <a:t> đã xây dựng c</a:t>
            </a:r>
            <a:r>
              <a:rPr lang="en-US" sz="2400" i="1" dirty="0" err="1">
                <a:solidFill>
                  <a:srgbClr val="7030A0"/>
                </a:solidFill>
                <a:latin typeface="Times New Roman" panose="02020603050405020304" pitchFamily="18" charset="0"/>
                <a:cs typeface="Times New Roman" pitchFamily="18" charset="0"/>
              </a:rPr>
              <a:t>ác</a:t>
            </a:r>
            <a:r>
              <a:rPr lang="en-US" sz="2400" i="1" dirty="0">
                <a:solidFill>
                  <a:srgbClr val="7030A0"/>
                </a:solidFill>
                <a:latin typeface="Times New Roman" panose="02020603050405020304" pitchFamily="18" charset="0"/>
                <a:cs typeface="Times New Roman" pitchFamily="18" charset="0"/>
              </a:rPr>
              <a:t> </a:t>
            </a:r>
            <a:r>
              <a:rPr lang="en-US" sz="2400" i="1" dirty="0" err="1">
                <a:solidFill>
                  <a:srgbClr val="7030A0"/>
                </a:solidFill>
                <a:latin typeface="Times New Roman" panose="02020603050405020304" pitchFamily="18" charset="0"/>
                <a:cs typeface="Times New Roman" pitchFamily="18" charset="0"/>
              </a:rPr>
              <a:t>kế</a:t>
            </a:r>
            <a:r>
              <a:rPr lang="en-US" sz="2400" i="1" dirty="0">
                <a:solidFill>
                  <a:srgbClr val="7030A0"/>
                </a:solidFill>
                <a:latin typeface="Times New Roman" panose="02020603050405020304" pitchFamily="18" charset="0"/>
                <a:cs typeface="Times New Roman" pitchFamily="18" charset="0"/>
              </a:rPr>
              <a:t> </a:t>
            </a:r>
            <a:r>
              <a:rPr lang="en-US" sz="2400" i="1" dirty="0" err="1">
                <a:solidFill>
                  <a:srgbClr val="7030A0"/>
                </a:solidFill>
                <a:latin typeface="Times New Roman" panose="02020603050405020304" pitchFamily="18" charset="0"/>
                <a:cs typeface="Times New Roman" pitchFamily="18" charset="0"/>
              </a:rPr>
              <a:t>hoạch</a:t>
            </a:r>
            <a:r>
              <a:rPr lang="en-US" sz="2400" i="1" dirty="0">
                <a:solidFill>
                  <a:srgbClr val="7030A0"/>
                </a:solidFill>
                <a:latin typeface="Times New Roman" panose="02020603050405020304" pitchFamily="18" charset="0"/>
                <a:cs typeface="Times New Roman" pitchFamily="18" charset="0"/>
              </a:rPr>
              <a:t>, </a:t>
            </a:r>
            <a:r>
              <a:rPr lang="en-US" sz="2400" i="1" dirty="0" err="1">
                <a:solidFill>
                  <a:srgbClr val="7030A0"/>
                </a:solidFill>
                <a:latin typeface="Times New Roman" panose="02020603050405020304" pitchFamily="18" charset="0"/>
                <a:cs typeface="Times New Roman" pitchFamily="18" charset="0"/>
              </a:rPr>
              <a:t>biện</a:t>
            </a:r>
            <a:r>
              <a:rPr lang="en-US" sz="2400" i="1" dirty="0">
                <a:solidFill>
                  <a:srgbClr val="7030A0"/>
                </a:solidFill>
                <a:latin typeface="Times New Roman" panose="02020603050405020304" pitchFamily="18" charset="0"/>
                <a:cs typeface="Times New Roman" pitchFamily="18" charset="0"/>
              </a:rPr>
              <a:t> </a:t>
            </a:r>
            <a:r>
              <a:rPr lang="en-US" sz="2400" i="1" dirty="0" err="1">
                <a:solidFill>
                  <a:srgbClr val="7030A0"/>
                </a:solidFill>
                <a:latin typeface="Times New Roman" panose="02020603050405020304" pitchFamily="18" charset="0"/>
                <a:cs typeface="Times New Roman" pitchFamily="18" charset="0"/>
              </a:rPr>
              <a:t>pháp</a:t>
            </a:r>
            <a:r>
              <a:rPr lang="vi-VN" sz="2400" b="0" i="1" u="none" strike="noStrike" baseline="0" dirty="0">
                <a:solidFill>
                  <a:srgbClr val="7030A0"/>
                </a:solidFill>
                <a:latin typeface="Times New Roman" panose="02020603050405020304" pitchFamily="18" charset="0"/>
                <a:cs typeface="Times New Roman" pitchFamily="18" charset="0"/>
              </a:rPr>
              <a:t> tuyên truyền tới các bậc phụ huynh về kế hoạch chăm sóc giáo dục trẻ. Qua </a:t>
            </a:r>
            <a:r>
              <a:rPr lang="en-US" sz="2400" b="0" i="1" u="none" strike="noStrike" baseline="0" dirty="0" err="1">
                <a:solidFill>
                  <a:srgbClr val="7030A0"/>
                </a:solidFill>
                <a:latin typeface="Times New Roman" panose="02020603050405020304" pitchFamily="18" charset="0"/>
                <a:cs typeface="Times New Roman" pitchFamily="18" charset="0"/>
              </a:rPr>
              <a:t>một</a:t>
            </a:r>
            <a:r>
              <a:rPr lang="en-US" sz="2400" b="0" i="1" u="none" strike="noStrike" baseline="0" dirty="0">
                <a:solidFill>
                  <a:srgbClr val="7030A0"/>
                </a:solidFill>
                <a:latin typeface="Times New Roman" panose="02020603050405020304" pitchFamily="18" charset="0"/>
                <a:cs typeface="Times New Roman" pitchFamily="18" charset="0"/>
              </a:rPr>
              <a:t> </a:t>
            </a:r>
            <a:r>
              <a:rPr lang="en-US" sz="2400" b="0" i="1" u="none" strike="noStrike" baseline="0" dirty="0" err="1">
                <a:solidFill>
                  <a:srgbClr val="7030A0"/>
                </a:solidFill>
                <a:latin typeface="Times New Roman" panose="02020603050405020304" pitchFamily="18" charset="0"/>
                <a:cs typeface="Times New Roman" pitchFamily="18" charset="0"/>
              </a:rPr>
              <a:t>thời</a:t>
            </a:r>
            <a:r>
              <a:rPr lang="en-US" sz="2400" b="0" i="1" u="none" strike="noStrike" baseline="0" dirty="0">
                <a:solidFill>
                  <a:srgbClr val="7030A0"/>
                </a:solidFill>
                <a:latin typeface="Times New Roman" panose="02020603050405020304" pitchFamily="18" charset="0"/>
                <a:cs typeface="Times New Roman" pitchFamily="18" charset="0"/>
              </a:rPr>
              <a:t> </a:t>
            </a:r>
            <a:r>
              <a:rPr lang="en-US" sz="2400" b="0" i="1" u="none" strike="noStrike" baseline="0" dirty="0" err="1">
                <a:solidFill>
                  <a:srgbClr val="7030A0"/>
                </a:solidFill>
                <a:latin typeface="Times New Roman" panose="02020603050405020304" pitchFamily="18" charset="0"/>
                <a:cs typeface="Times New Roman" pitchFamily="18" charset="0"/>
              </a:rPr>
              <a:t>gian</a:t>
            </a:r>
            <a:r>
              <a:rPr lang="en-US" sz="2400" b="0" i="1" u="none" strike="noStrike" baseline="0" dirty="0">
                <a:solidFill>
                  <a:srgbClr val="7030A0"/>
                </a:solidFill>
                <a:latin typeface="Times New Roman" panose="02020603050405020304" pitchFamily="18" charset="0"/>
                <a:cs typeface="Times New Roman" pitchFamily="18" charset="0"/>
              </a:rPr>
              <a:t> </a:t>
            </a:r>
            <a:r>
              <a:rPr lang="en-US" sz="2400" i="1" dirty="0" err="1">
                <a:solidFill>
                  <a:srgbClr val="7030A0"/>
                </a:solidFill>
                <a:latin typeface="Times New Roman" panose="02020603050405020304" pitchFamily="18" charset="0"/>
                <a:cs typeface="Times New Roman" pitchFamily="18" charset="0"/>
              </a:rPr>
              <a:t>thực</a:t>
            </a:r>
            <a:r>
              <a:rPr lang="en-US" sz="2400" i="1" dirty="0">
                <a:solidFill>
                  <a:srgbClr val="7030A0"/>
                </a:solidFill>
                <a:latin typeface="Times New Roman" panose="02020603050405020304" pitchFamily="18" charset="0"/>
                <a:cs typeface="Times New Roman" pitchFamily="18" charset="0"/>
              </a:rPr>
              <a:t> </a:t>
            </a:r>
            <a:r>
              <a:rPr lang="en-US" sz="2400" i="1" dirty="0" err="1">
                <a:solidFill>
                  <a:srgbClr val="7030A0"/>
                </a:solidFill>
                <a:latin typeface="Times New Roman" panose="02020603050405020304" pitchFamily="18" charset="0"/>
                <a:cs typeface="Times New Roman" pitchFamily="18" charset="0"/>
              </a:rPr>
              <a:t>hiện</a:t>
            </a:r>
            <a:r>
              <a:rPr lang="vi-VN" sz="2400" b="0" i="1" u="none" strike="noStrike" baseline="0" dirty="0">
                <a:solidFill>
                  <a:srgbClr val="7030A0"/>
                </a:solidFill>
                <a:latin typeface="Times New Roman" pitchFamily="18" charset="0"/>
                <a:cs typeface="Times New Roman" pitchFamily="18" charset="0"/>
              </a:rPr>
              <a:t>, bản thân tôi </a:t>
            </a:r>
            <a:r>
              <a:rPr lang="en-US" sz="2400" b="0" i="1" u="none" strike="noStrike" baseline="0" dirty="0" err="1">
                <a:solidFill>
                  <a:srgbClr val="7030A0"/>
                </a:solidFill>
                <a:latin typeface="Times New Roman" panose="02020603050405020304" pitchFamily="18" charset="0"/>
                <a:cs typeface="Times New Roman" pitchFamily="18" charset="0"/>
              </a:rPr>
              <a:t>nhận</a:t>
            </a:r>
            <a:r>
              <a:rPr lang="en-US" sz="2400" b="0" i="1" u="none" strike="noStrike" baseline="0" dirty="0">
                <a:solidFill>
                  <a:srgbClr val="7030A0"/>
                </a:solidFill>
                <a:latin typeface="Times New Roman" panose="02020603050405020304" pitchFamily="18" charset="0"/>
                <a:cs typeface="Times New Roman" pitchFamily="18" charset="0"/>
              </a:rPr>
              <a:t> </a:t>
            </a:r>
            <a:r>
              <a:rPr lang="vi-VN" sz="2400" b="0" i="1" u="none" strike="noStrike" baseline="0" dirty="0">
                <a:solidFill>
                  <a:srgbClr val="7030A0"/>
                </a:solidFill>
                <a:latin typeface="Times New Roman" pitchFamily="18" charset="0"/>
                <a:cs typeface="Times New Roman" pitchFamily="18" charset="0"/>
              </a:rPr>
              <a:t>thấy công tác phối hợp với các bậc cha mẹ trong việc chăm sóc và giáo dục trẻ có tác dụng rất lớn.</a:t>
            </a:r>
            <a:endParaRPr lang="en-US" sz="2400" b="0" i="1" u="none" strike="noStrike" baseline="0" dirty="0">
              <a:solidFill>
                <a:srgbClr val="7030A0"/>
              </a:solidFill>
              <a:latin typeface="Times New Roman" pitchFamily="18" charset="0"/>
              <a:cs typeface="Times New Roman" pitchFamily="18" charset="0"/>
            </a:endParaRPr>
          </a:p>
          <a:p>
            <a:pPr marR="0" lvl="0" algn="just" rtl="0"/>
            <a:r>
              <a:rPr lang="vi-VN" sz="2400" b="0" i="1" u="none" strike="noStrike" baseline="0" dirty="0">
                <a:solidFill>
                  <a:srgbClr val="7030A0"/>
                </a:solidFill>
                <a:latin typeface="Times New Roman" pitchFamily="18" charset="0"/>
                <a:cs typeface="Times New Roman" pitchFamily="18" charset="0"/>
              </a:rPr>
              <a:t>T</a:t>
            </a:r>
            <a:r>
              <a:rPr lang="en-US" sz="2400" b="0" i="1" u="none" strike="noStrike" baseline="0" dirty="0">
                <a:solidFill>
                  <a:srgbClr val="7030A0"/>
                </a:solidFill>
                <a:latin typeface="Times New Roman" pitchFamily="18" charset="0"/>
                <a:cs typeface="Times New Roman" pitchFamily="18" charset="0"/>
              </a:rPr>
              <a:t>ừ </a:t>
            </a:r>
            <a:r>
              <a:rPr lang="en-US" sz="2400" b="0" i="1" u="none" strike="noStrike" baseline="0" dirty="0" err="1">
                <a:solidFill>
                  <a:srgbClr val="7030A0"/>
                </a:solidFill>
                <a:latin typeface="Times New Roman" pitchFamily="18" charset="0"/>
                <a:cs typeface="Times New Roman" pitchFamily="18" charset="0"/>
              </a:rPr>
              <a:t>đó</a:t>
            </a:r>
            <a:r>
              <a:rPr lang="en-US" sz="2400" b="0" i="1" u="none" strike="noStrike" baseline="0" dirty="0">
                <a:solidFill>
                  <a:srgbClr val="7030A0"/>
                </a:solidFill>
                <a:latin typeface="Times New Roman" pitchFamily="18" charset="0"/>
                <a:cs typeface="Times New Roman" pitchFamily="18" charset="0"/>
              </a:rPr>
              <a:t> </a:t>
            </a:r>
            <a:r>
              <a:rPr lang="en-US" sz="2400" b="0" i="1" u="none" strike="noStrike" baseline="0" dirty="0" err="1">
                <a:solidFill>
                  <a:srgbClr val="7030A0"/>
                </a:solidFill>
                <a:latin typeface="Times New Roman" pitchFamily="18" charset="0"/>
                <a:cs typeface="Times New Roman" pitchFamily="18" charset="0"/>
              </a:rPr>
              <a:t>đã</a:t>
            </a:r>
            <a:r>
              <a:rPr lang="en-US" sz="2400" b="0" i="1" u="none" strike="noStrike" baseline="0" dirty="0">
                <a:solidFill>
                  <a:srgbClr val="7030A0"/>
                </a:solidFill>
                <a:latin typeface="Times New Roman" panose="02020603050405020304" pitchFamily="18" charset="0"/>
                <a:cs typeface="Times New Roman" pitchFamily="18" charset="0"/>
              </a:rPr>
              <a:t> </a:t>
            </a:r>
            <a:r>
              <a:rPr lang="en-US" sz="2400" b="0" i="1" u="none" strike="noStrike" baseline="0" dirty="0" err="1">
                <a:solidFill>
                  <a:srgbClr val="7030A0"/>
                </a:solidFill>
                <a:latin typeface="Times New Roman" panose="02020603050405020304" pitchFamily="18" charset="0"/>
                <a:cs typeface="Times New Roman" pitchFamily="18" charset="0"/>
              </a:rPr>
              <a:t>tạo</a:t>
            </a:r>
            <a:r>
              <a:rPr lang="vi-VN" sz="2400" b="0" i="1" u="none" strike="noStrike" baseline="0" dirty="0">
                <a:solidFill>
                  <a:srgbClr val="7030A0"/>
                </a:solidFill>
                <a:latin typeface="Times New Roman" pitchFamily="18" charset="0"/>
                <a:cs typeface="Times New Roman" pitchFamily="18" charset="0"/>
              </a:rPr>
              <a:t> điều kiện thuận lợi cho việc hình thành thói quen và các phẩm chất nhân cách tốt ở trẻ.   </a:t>
            </a:r>
          </a:p>
        </p:txBody>
      </p:sp>
      <p:sp>
        <p:nvSpPr>
          <p:cNvPr id="4" name="Snip Same Side Corner Rectangle 3"/>
          <p:cNvSpPr/>
          <p:nvPr/>
        </p:nvSpPr>
        <p:spPr>
          <a:xfrm>
            <a:off x="3205779" y="527290"/>
            <a:ext cx="5152913" cy="86044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FF00"/>
                </a:solidFill>
                <a:latin typeface="Times New Roman" panose="02020603050405020304" pitchFamily="18" charset="0"/>
              </a:rPr>
              <a:t>GIẢI PHÁP ÁP DỤNG</a:t>
            </a:r>
            <a:endParaRPr lang="en-US" sz="3200" b="1" dirty="0">
              <a:solidFill>
                <a:srgbClr val="FFFF00"/>
              </a:solidFill>
            </a:endParaRPr>
          </a:p>
        </p:txBody>
      </p:sp>
      <p:sp>
        <p:nvSpPr>
          <p:cNvPr id="5" name="Rounded Rectangular Callout 4"/>
          <p:cNvSpPr/>
          <p:nvPr/>
        </p:nvSpPr>
        <p:spPr>
          <a:xfrm>
            <a:off x="1807286" y="1538344"/>
            <a:ext cx="8585966" cy="882884"/>
          </a:xfrm>
          <a:prstGeom prst="wedgeRoundRectCallout">
            <a:avLst>
              <a:gd name="adj1" fmla="val -20710"/>
              <a:gd name="adj2" fmla="val 7678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400" dirty="0">
                <a:solidFill>
                  <a:srgbClr val="2F5496"/>
                </a:solidFill>
                <a:latin typeface="Times New Roman" panose="02020603050405020304" pitchFamily="18" charset="0"/>
              </a:rPr>
              <a:t>GP1: Làm tốt công tác tuyên truyền với phụ huynh trong việc chăm sóc giáo dục trẻ tại lớp </a:t>
            </a:r>
            <a:endParaRPr lang="en-US" sz="2400" dirty="0"/>
          </a:p>
        </p:txBody>
      </p:sp>
    </p:spTree>
    <p:extLst>
      <p:ext uri="{BB962C8B-B14F-4D97-AF65-F5344CB8AC3E}">
        <p14:creationId xmlns:p14="http://schemas.microsoft.com/office/powerpoint/2010/main" val="15737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75493" y="160470"/>
            <a:ext cx="8911687" cy="1280890"/>
          </a:xfrm>
          <a:prstGeom prst="wedgeRoundRectCallout">
            <a:avLst>
              <a:gd name="adj1" fmla="val -20710"/>
              <a:gd name="adj2" fmla="val 7678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3200" dirty="0">
                <a:solidFill>
                  <a:srgbClr val="2F5496"/>
                </a:solidFill>
                <a:latin typeface="Times New Roman" panose="02020603050405020304" pitchFamily="18" charset="0"/>
              </a:rPr>
              <a:t>3.1. Làm tốt công tác tuyên truyền với phụ huynh trong việc chăm sóc giáo dục trẻ tại lớp </a:t>
            </a:r>
            <a:endParaRPr lang="en-US" sz="3200" dirty="0"/>
          </a:p>
        </p:txBody>
      </p:sp>
      <p:sp>
        <p:nvSpPr>
          <p:cNvPr id="3" name="Text Placeholder 2"/>
          <p:cNvSpPr>
            <a:spLocks noGrp="1"/>
          </p:cNvSpPr>
          <p:nvPr>
            <p:ph type="body" idx="1"/>
          </p:nvPr>
        </p:nvSpPr>
        <p:spPr>
          <a:xfrm>
            <a:off x="624702" y="2010012"/>
            <a:ext cx="10557939" cy="4238513"/>
          </a:xfrm>
        </p:spPr>
        <p:txBody>
          <a:bodyPr>
            <a:normAutofit/>
          </a:bodyPr>
          <a:lstStyle/>
          <a:p>
            <a:pPr lvl="0" algn="just"/>
            <a:r>
              <a:rPr lang="vi-VN" b="0" i="0" u="none" strike="noStrike" baseline="0" dirty="0">
                <a:solidFill>
                  <a:srgbClr val="2F5496"/>
                </a:solidFill>
                <a:latin typeface="Calibri Light" panose="020F0302020204030204" pitchFamily="34" charset="0"/>
              </a:rPr>
              <a:t> </a:t>
            </a:r>
            <a:r>
              <a:rPr lang="en-US" sz="2400" i="1" dirty="0">
                <a:solidFill>
                  <a:srgbClr val="2F5496"/>
                </a:solidFill>
                <a:latin typeface="Times New Roman" pitchFamily="18" charset="0"/>
                <a:cs typeface="Times New Roman" pitchFamily="18" charset="0"/>
              </a:rPr>
              <a:t>T</a:t>
            </a:r>
            <a:r>
              <a:rPr lang="vi-VN" sz="2400" b="0" i="1" u="none" strike="noStrike" baseline="0" dirty="0">
                <a:solidFill>
                  <a:srgbClr val="2F5496"/>
                </a:solidFill>
                <a:latin typeface="Times New Roman" pitchFamily="18" charset="0"/>
                <a:cs typeface="Times New Roman" pitchFamily="18" charset="0"/>
              </a:rPr>
              <a:t>ôi còn </a:t>
            </a:r>
            <a:r>
              <a:rPr lang="en-US" sz="2400" i="1" dirty="0" err="1">
                <a:solidFill>
                  <a:srgbClr val="2F5496"/>
                </a:solidFill>
                <a:latin typeface="Times New Roman" panose="02020603050405020304" pitchFamily="18" charset="0"/>
                <a:cs typeface="Times New Roman" pitchFamily="18" charset="0"/>
              </a:rPr>
              <a:t>dạy</a:t>
            </a:r>
            <a:r>
              <a:rPr lang="en-US" sz="2400" i="1" dirty="0">
                <a:solidFill>
                  <a:srgbClr val="2F5496"/>
                </a:solidFill>
                <a:latin typeface="Times New Roman" panose="02020603050405020304" pitchFamily="18" charset="0"/>
                <a:cs typeface="Times New Roman" pitchFamily="18" charset="0"/>
              </a:rPr>
              <a:t> </a:t>
            </a:r>
            <a:r>
              <a:rPr lang="en-US" sz="2400" i="1" dirty="0" err="1">
                <a:solidFill>
                  <a:srgbClr val="2F5496"/>
                </a:solidFill>
                <a:latin typeface="Times New Roman" panose="02020603050405020304" pitchFamily="18" charset="0"/>
                <a:cs typeface="Times New Roman" pitchFamily="18" charset="0"/>
              </a:rPr>
              <a:t>trẻ</a:t>
            </a:r>
            <a:r>
              <a:rPr lang="vi-VN" sz="2400" b="0" i="1" u="none" strike="noStrike" baseline="0" dirty="0">
                <a:solidFill>
                  <a:srgbClr val="2F5496"/>
                </a:solidFill>
                <a:latin typeface="Times New Roman" pitchFamily="18" charset="0"/>
                <a:cs typeface="Times New Roman" pitchFamily="18" charset="0"/>
              </a:rPr>
              <a:t> các bài thơ, câu chuyện, bài hát… có nội dung lễ giáo để dạy trẻ như : bài thơ: </a:t>
            </a:r>
            <a:r>
              <a:rPr lang="en-US" sz="2400" i="1" dirty="0">
                <a:solidFill>
                  <a:srgbClr val="2F5496"/>
                </a:solidFill>
                <a:latin typeface="Times New Roman" pitchFamily="18" charset="0"/>
                <a:cs typeface="Times New Roman" pitchFamily="18" charset="0"/>
              </a:rPr>
              <a:t>‘‘</a:t>
            </a:r>
            <a:r>
              <a:rPr lang="vi-VN" sz="2400" b="0" i="1" u="none" strike="noStrike" baseline="0" dirty="0">
                <a:solidFill>
                  <a:srgbClr val="2F5496"/>
                </a:solidFill>
                <a:latin typeface="Times New Roman" pitchFamily="18" charset="0"/>
                <a:cs typeface="Times New Roman" pitchFamily="18" charset="0"/>
              </a:rPr>
              <a:t>Lời chào”</a:t>
            </a:r>
            <a:r>
              <a:rPr lang="en-US" sz="2400" b="0" i="1" u="none" strike="noStrike" baseline="0" dirty="0">
                <a:solidFill>
                  <a:srgbClr val="2F5496"/>
                </a:solidFill>
                <a:latin typeface="Times New Roman" pitchFamily="18" charset="0"/>
                <a:cs typeface="Times New Roman" pitchFamily="18" charset="0"/>
              </a:rPr>
              <a:t>,</a:t>
            </a:r>
            <a:r>
              <a:rPr lang="en-US" sz="2400" b="0" i="1" u="none" strike="noStrike" dirty="0">
                <a:solidFill>
                  <a:srgbClr val="2F5496"/>
                </a:solidFill>
                <a:latin typeface="Times New Roman" pitchFamily="18" charset="0"/>
                <a:cs typeface="Times New Roman" pitchFamily="18" charset="0"/>
              </a:rPr>
              <a:t> </a:t>
            </a:r>
            <a:r>
              <a:rPr lang="en-US" sz="2400" b="0" i="1" u="none" strike="noStrike" dirty="0" err="1">
                <a:solidFill>
                  <a:srgbClr val="2F5496"/>
                </a:solidFill>
                <a:latin typeface="Times New Roman" pitchFamily="18" charset="0"/>
                <a:cs typeface="Times New Roman" pitchFamily="18" charset="0"/>
              </a:rPr>
              <a:t>bài</a:t>
            </a:r>
            <a:r>
              <a:rPr lang="en-US" sz="2400" b="0" i="1" u="none" strike="noStrike" dirty="0">
                <a:solidFill>
                  <a:srgbClr val="2F5496"/>
                </a:solidFill>
                <a:latin typeface="Times New Roman" pitchFamily="18" charset="0"/>
                <a:cs typeface="Times New Roman" pitchFamily="18" charset="0"/>
              </a:rPr>
              <a:t> </a:t>
            </a:r>
            <a:r>
              <a:rPr lang="en-US" sz="2400" b="0" i="1" u="none" strike="noStrike" dirty="0" err="1">
                <a:solidFill>
                  <a:srgbClr val="2F5496"/>
                </a:solidFill>
                <a:latin typeface="Times New Roman" pitchFamily="18" charset="0"/>
                <a:cs typeface="Times New Roman" pitchFamily="18" charset="0"/>
              </a:rPr>
              <a:t>hát</a:t>
            </a:r>
            <a:r>
              <a:rPr lang="vi-VN" sz="2400" b="0" i="1" u="none" strike="noStrike" baseline="0" dirty="0">
                <a:solidFill>
                  <a:srgbClr val="2F5496"/>
                </a:solidFill>
                <a:latin typeface="Times New Roman" pitchFamily="18" charset="0"/>
                <a:cs typeface="Times New Roman" pitchFamily="18" charset="0"/>
              </a:rPr>
              <a:t> “cháu yêu bà”, …qua đó tôi giáo dục trẻ về thói quen lễ giáo ở mọi lúc , mọi nơi và tôi thấy thu được kết quả rất </a:t>
            </a:r>
            <a:r>
              <a:rPr lang="en-US" sz="2400" i="1" dirty="0" err="1">
                <a:solidFill>
                  <a:srgbClr val="2F5496"/>
                </a:solidFill>
                <a:latin typeface="Times New Roman" pitchFamily="18" charset="0"/>
                <a:cs typeface="Times New Roman" pitchFamily="18" charset="0"/>
              </a:rPr>
              <a:t>cao</a:t>
            </a:r>
            <a:r>
              <a:rPr lang="en-US" sz="2400" i="1" dirty="0">
                <a:solidFill>
                  <a:srgbClr val="2F5496"/>
                </a:solidFill>
                <a:latin typeface="Times New Roman" pitchFamily="18" charset="0"/>
                <a:cs typeface="Times New Roman" pitchFamily="18" charset="0"/>
              </a:rPr>
              <a:t>.</a:t>
            </a:r>
            <a:endParaRPr lang="vi-VN" sz="2400" b="0" i="1" u="none" strike="noStrike" baseline="0" dirty="0">
              <a:solidFill>
                <a:srgbClr val="2F5496"/>
              </a:solidFill>
              <a:latin typeface="Times New Roman" pitchFamily="18" charset="0"/>
              <a:cs typeface="Times New Roman" pitchFamily="18" charset="0"/>
            </a:endParaRPr>
          </a:p>
          <a:p>
            <a:pPr lvl="0" algn="just"/>
            <a:r>
              <a:rPr lang="en-US" sz="2400" b="0" i="1" u="none" strike="noStrike" baseline="0" dirty="0">
                <a:solidFill>
                  <a:srgbClr val="2F5496"/>
                </a:solidFill>
                <a:latin typeface="Times New Roman" panose="02020603050405020304" pitchFamily="18" charset="0"/>
                <a:cs typeface="Times New Roman" pitchFamily="18" charset="0"/>
              </a:rPr>
              <a:t> </a:t>
            </a:r>
            <a:r>
              <a:rPr lang="vi-VN" sz="2400" b="0" i="1" u="none" strike="noStrike" baseline="0" dirty="0">
                <a:solidFill>
                  <a:srgbClr val="2F5496"/>
                </a:solidFill>
                <a:latin typeface="Times New Roman" pitchFamily="18" charset="0"/>
                <a:cs typeface="Times New Roman" pitchFamily="18" charset="0"/>
              </a:rPr>
              <a:t>Để thực hiện tốt công tác phối kết hợp với các bậc cha mẹ, ngay từ đầu thông qua các buổi họp phụ huynh tôi đã thực hiện công tác tuyên truyền tới các bậc phụ huynh về nội dung chương trình học của bé, thống nhất một số biện pháp chăm sóc và </a:t>
            </a:r>
            <a:r>
              <a:rPr lang="en-US" sz="2400" i="1" dirty="0" err="1">
                <a:solidFill>
                  <a:srgbClr val="2F5496"/>
                </a:solidFill>
                <a:latin typeface="Times New Roman" pitchFamily="18" charset="0"/>
                <a:cs typeface="Times New Roman" pitchFamily="18" charset="0"/>
              </a:rPr>
              <a:t>giáo</a:t>
            </a:r>
            <a:r>
              <a:rPr lang="en-US" sz="2400" i="1" dirty="0">
                <a:solidFill>
                  <a:srgbClr val="2F5496"/>
                </a:solidFill>
                <a:latin typeface="Times New Roman" pitchFamily="18" charset="0"/>
                <a:cs typeface="Times New Roman" pitchFamily="18" charset="0"/>
              </a:rPr>
              <a:t> </a:t>
            </a:r>
            <a:r>
              <a:rPr lang="en-US" sz="2400" i="1" dirty="0" err="1">
                <a:solidFill>
                  <a:srgbClr val="2F5496"/>
                </a:solidFill>
                <a:latin typeface="Times New Roman" pitchFamily="18" charset="0"/>
                <a:cs typeface="Times New Roman" pitchFamily="18" charset="0"/>
              </a:rPr>
              <a:t>dục</a:t>
            </a:r>
            <a:r>
              <a:rPr lang="en-US" sz="2400" i="1" dirty="0">
                <a:solidFill>
                  <a:srgbClr val="2F5496"/>
                </a:solidFill>
                <a:latin typeface="Times New Roman" pitchFamily="18" charset="0"/>
                <a:cs typeface="Times New Roman" pitchFamily="18" charset="0"/>
              </a:rPr>
              <a:t> </a:t>
            </a:r>
            <a:r>
              <a:rPr lang="en-US" sz="2400" i="1" dirty="0" err="1">
                <a:solidFill>
                  <a:srgbClr val="2F5496"/>
                </a:solidFill>
                <a:latin typeface="Times New Roman" pitchFamily="18" charset="0"/>
                <a:cs typeface="Times New Roman" pitchFamily="18" charset="0"/>
              </a:rPr>
              <a:t>trẻ</a:t>
            </a:r>
            <a:r>
              <a:rPr lang="en-US" sz="2400" i="1" dirty="0">
                <a:solidFill>
                  <a:srgbClr val="2F5496"/>
                </a:solidFill>
                <a:latin typeface="Times New Roman" pitchFamily="18" charset="0"/>
                <a:cs typeface="Times New Roman" pitchFamily="18" charset="0"/>
              </a:rPr>
              <a:t>. </a:t>
            </a:r>
            <a:r>
              <a:rPr lang="en-US" sz="2400" i="1" dirty="0" err="1">
                <a:solidFill>
                  <a:srgbClr val="2F5496"/>
                </a:solidFill>
                <a:latin typeface="Times New Roman" pitchFamily="18" charset="0"/>
                <a:cs typeface="Times New Roman" pitchFamily="18" charset="0"/>
              </a:rPr>
              <a:t>Tôi</a:t>
            </a:r>
            <a:r>
              <a:rPr lang="en-US" sz="2400" i="1" dirty="0">
                <a:solidFill>
                  <a:srgbClr val="2F5496"/>
                </a:solidFill>
                <a:latin typeface="Times New Roman" pitchFamily="18" charset="0"/>
                <a:cs typeface="Times New Roman" pitchFamily="18" charset="0"/>
              </a:rPr>
              <a:t> </a:t>
            </a:r>
            <a:r>
              <a:rPr lang="en-US" sz="2400" i="1" dirty="0" err="1">
                <a:solidFill>
                  <a:srgbClr val="2F5496"/>
                </a:solidFill>
                <a:latin typeface="Times New Roman" pitchFamily="18" charset="0"/>
                <a:cs typeface="Times New Roman" pitchFamily="18" charset="0"/>
              </a:rPr>
              <a:t>lập</a:t>
            </a:r>
            <a:r>
              <a:rPr lang="vi-VN" sz="2400" b="0" i="1" u="none" strike="noStrike" baseline="0" dirty="0">
                <a:solidFill>
                  <a:srgbClr val="2F5496"/>
                </a:solidFill>
                <a:latin typeface="Times New Roman" pitchFamily="18" charset="0"/>
                <a:cs typeface="Times New Roman" pitchFamily="18" charset="0"/>
              </a:rPr>
              <a:t> nhóm zalo của riêng lớp, xây dựng và quay video các hoạt động giáo dục trẻ hàng ngày t</a:t>
            </a:r>
            <a:r>
              <a:rPr lang="en-US" sz="2400" i="1" dirty="0" err="1">
                <a:solidFill>
                  <a:srgbClr val="2F5496"/>
                </a:solidFill>
                <a:latin typeface="Times New Roman" pitchFamily="18" charset="0"/>
                <a:cs typeface="Times New Roman" pitchFamily="18" charset="0"/>
              </a:rPr>
              <a:t>rên</a:t>
            </a:r>
            <a:r>
              <a:rPr lang="en-US" sz="2400" i="1" dirty="0">
                <a:solidFill>
                  <a:srgbClr val="2F5496"/>
                </a:solidFill>
                <a:latin typeface="Times New Roman" pitchFamily="18" charset="0"/>
                <a:cs typeface="Times New Roman" pitchFamily="18" charset="0"/>
              </a:rPr>
              <a:t> </a:t>
            </a:r>
            <a:r>
              <a:rPr lang="en-US" sz="2400" i="1" dirty="0" err="1">
                <a:solidFill>
                  <a:srgbClr val="2F5496"/>
                </a:solidFill>
                <a:latin typeface="Times New Roman" pitchFamily="18" charset="0"/>
                <a:cs typeface="Times New Roman" pitchFamily="18" charset="0"/>
              </a:rPr>
              <a:t>lớp</a:t>
            </a:r>
            <a:r>
              <a:rPr lang="vi-VN" sz="2400" b="0" i="1" u="none" strike="noStrike" baseline="0" dirty="0">
                <a:solidFill>
                  <a:srgbClr val="2F5496"/>
                </a:solidFill>
                <a:latin typeface="Times New Roman" pitchFamily="18" charset="0"/>
                <a:cs typeface="Times New Roman" pitchFamily="18" charset="0"/>
              </a:rPr>
              <a:t>, </a:t>
            </a:r>
            <a:r>
              <a:rPr lang="en-US" sz="2400" b="0" i="1" u="none" strike="noStrike" baseline="0" dirty="0" err="1">
                <a:solidFill>
                  <a:srgbClr val="2F5496"/>
                </a:solidFill>
                <a:latin typeface="Times New Roman" pitchFamily="18" charset="0"/>
                <a:cs typeface="Times New Roman" pitchFamily="18" charset="0"/>
              </a:rPr>
              <a:t>tôi</a:t>
            </a:r>
            <a:r>
              <a:rPr lang="en-US" sz="2400" b="0" i="1" u="none" strike="noStrike" dirty="0">
                <a:solidFill>
                  <a:srgbClr val="2F5496"/>
                </a:solidFill>
                <a:latin typeface="Times New Roman" pitchFamily="18" charset="0"/>
                <a:cs typeface="Times New Roman" pitchFamily="18" charset="0"/>
              </a:rPr>
              <a:t> </a:t>
            </a:r>
            <a:r>
              <a:rPr lang="vi-VN" sz="2400" b="0" i="1" u="none" strike="noStrike" baseline="0" dirty="0">
                <a:solidFill>
                  <a:srgbClr val="2F5496"/>
                </a:solidFill>
                <a:latin typeface="Times New Roman" pitchFamily="18" charset="0"/>
                <a:cs typeface="Times New Roman" pitchFamily="18" charset="0"/>
              </a:rPr>
              <a:t>cập nhật gửi thông tin hàng ngày cho phụ huynh để phụ huynh nắm bắt giáo dục thêm cho con khi ở nhà.</a:t>
            </a:r>
          </a:p>
          <a:p>
            <a:pPr marL="0" lvl="0" indent="0">
              <a:buNone/>
            </a:pPr>
            <a:endParaRPr lang="en-US" b="0" i="0" u="none" strike="noStrike" baseline="0" dirty="0">
              <a:solidFill>
                <a:srgbClr val="333333"/>
              </a:solidFill>
              <a:latin typeface="Arial" panose="020B0604020202020204" pitchFamily="34" charset="0"/>
            </a:endParaRPr>
          </a:p>
          <a:p>
            <a:endParaRPr lang="en-US" dirty="0"/>
          </a:p>
        </p:txBody>
      </p:sp>
    </p:spTree>
    <p:extLst>
      <p:ext uri="{BB962C8B-B14F-4D97-AF65-F5344CB8AC3E}">
        <p14:creationId xmlns:p14="http://schemas.microsoft.com/office/powerpoint/2010/main" val="19947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0311" y="129258"/>
            <a:ext cx="10364300" cy="1280890"/>
          </a:xfrm>
          <a:prstGeom prst="wedgeRoundRectCallout">
            <a:avLst>
              <a:gd name="adj1" fmla="val -20710"/>
              <a:gd name="adj2" fmla="val 7678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3200" dirty="0">
                <a:solidFill>
                  <a:srgbClr val="FF0000"/>
                </a:solidFill>
                <a:latin typeface="Times New Roman" panose="02020603050405020304" pitchFamily="18" charset="0"/>
              </a:rPr>
              <a:t>3.1. Làm tốt công tác tuyên truyền với phụ huynh trong việc chăm sóc giáo dục trẻ tại lớp </a:t>
            </a:r>
            <a:endParaRPr lang="en-US" sz="3200" dirty="0">
              <a:solidFill>
                <a:srgbClr val="FF0000"/>
              </a:solidFill>
            </a:endParaRPr>
          </a:p>
        </p:txBody>
      </p:sp>
      <p:sp>
        <p:nvSpPr>
          <p:cNvPr id="3" name="Text Placeholder 2"/>
          <p:cNvSpPr>
            <a:spLocks noGrp="1"/>
          </p:cNvSpPr>
          <p:nvPr>
            <p:ph type="body" idx="1"/>
          </p:nvPr>
        </p:nvSpPr>
        <p:spPr>
          <a:xfrm>
            <a:off x="1140311" y="1785769"/>
            <a:ext cx="10364301" cy="4658061"/>
          </a:xfrm>
        </p:spPr>
        <p:txBody>
          <a:bodyPr>
            <a:normAutofit/>
          </a:bodyPr>
          <a:lstStyle/>
          <a:p>
            <a:pPr lvl="0"/>
            <a:r>
              <a:rPr lang="vi-VN" sz="2000" b="0" i="1" u="none" strike="noStrike" baseline="0" dirty="0">
                <a:solidFill>
                  <a:srgbClr val="2F5496"/>
                </a:solidFill>
                <a:latin typeface="Times New Roman" panose="02020603050405020304" pitchFamily="18" charset="0"/>
                <a:cs typeface="Times New Roman" pitchFamily="18" charset="0"/>
              </a:rPr>
              <a:t>Ngoài ra còn có sự kết hợp với Ban  phụ huynh của lớp cùng với nhà trường trong việc tổ chức ngày lễ, ngày hội và các sự kiện đặc biệt ở trường mầm non.</a:t>
            </a:r>
          </a:p>
          <a:p>
            <a:pPr lvl="0"/>
            <a:r>
              <a:rPr lang="vi-VN" sz="2000" b="0" i="1" u="none" strike="noStrike" baseline="0" dirty="0">
                <a:solidFill>
                  <a:srgbClr val="2F5496"/>
                </a:solidFill>
                <a:latin typeface="Times New Roman" panose="02020603050405020304" pitchFamily="18" charset="0"/>
                <a:cs typeface="Times New Roman" pitchFamily="18" charset="0"/>
              </a:rPr>
              <a:t> VD: Tổ chức cho trẻ đi tham quan trải nghiệm các di tích lịch sử đình làng,</a:t>
            </a:r>
            <a:r>
              <a:rPr lang="en-US" sz="2000" b="0" i="1" u="none" strike="noStrike" baseline="0" dirty="0">
                <a:solidFill>
                  <a:srgbClr val="2F5496"/>
                </a:solidFill>
                <a:latin typeface="Times New Roman" panose="02020603050405020304" pitchFamily="18" charset="0"/>
                <a:cs typeface="Times New Roman" pitchFamily="18" charset="0"/>
              </a:rPr>
              <a:t> </a:t>
            </a:r>
            <a:r>
              <a:rPr lang="en-US" sz="2000" b="0" i="1" u="none" strike="noStrike" baseline="0" dirty="0" err="1">
                <a:solidFill>
                  <a:srgbClr val="2F5496"/>
                </a:solidFill>
                <a:latin typeface="Times New Roman" panose="02020603050405020304" pitchFamily="18" charset="0"/>
                <a:cs typeface="Times New Roman" pitchFamily="18" charset="0"/>
              </a:rPr>
              <a:t>thắp</a:t>
            </a:r>
            <a:r>
              <a:rPr lang="en-US" sz="2000" b="0" i="1" u="none" strike="noStrike" dirty="0">
                <a:solidFill>
                  <a:srgbClr val="2F5496"/>
                </a:solidFill>
                <a:latin typeface="Times New Roman" panose="02020603050405020304" pitchFamily="18" charset="0"/>
                <a:cs typeface="Times New Roman" pitchFamily="18" charset="0"/>
              </a:rPr>
              <a:t> </a:t>
            </a:r>
            <a:r>
              <a:rPr lang="en-US" sz="2000" b="0" i="1" u="none" strike="noStrike" dirty="0" err="1">
                <a:solidFill>
                  <a:srgbClr val="2F5496"/>
                </a:solidFill>
                <a:latin typeface="Times New Roman" panose="02020603050405020304" pitchFamily="18" charset="0"/>
                <a:cs typeface="Times New Roman" pitchFamily="18" charset="0"/>
              </a:rPr>
              <a:t>hương</a:t>
            </a:r>
            <a:r>
              <a:rPr lang="en-US" sz="2000" b="0" i="1" u="none" strike="noStrike" dirty="0">
                <a:solidFill>
                  <a:srgbClr val="2F5496"/>
                </a:solidFill>
                <a:latin typeface="Times New Roman" panose="02020603050405020304" pitchFamily="18" charset="0"/>
                <a:cs typeface="Times New Roman" pitchFamily="18" charset="0"/>
              </a:rPr>
              <a:t> </a:t>
            </a:r>
            <a:r>
              <a:rPr lang="en-US" sz="2000" b="0" i="1" u="none" strike="noStrike" dirty="0" err="1">
                <a:solidFill>
                  <a:srgbClr val="2F5496"/>
                </a:solidFill>
                <a:latin typeface="Times New Roman" panose="02020603050405020304" pitchFamily="18" charset="0"/>
                <a:cs typeface="Times New Roman" pitchFamily="18" charset="0"/>
              </a:rPr>
              <a:t>đài</a:t>
            </a:r>
            <a:r>
              <a:rPr lang="en-US" sz="2000" b="0" i="1" u="none" strike="noStrike" dirty="0">
                <a:solidFill>
                  <a:srgbClr val="2F5496"/>
                </a:solidFill>
                <a:latin typeface="Times New Roman" panose="02020603050405020304" pitchFamily="18" charset="0"/>
                <a:cs typeface="Times New Roman" pitchFamily="18" charset="0"/>
              </a:rPr>
              <a:t> </a:t>
            </a:r>
            <a:r>
              <a:rPr lang="en-US" sz="2000" b="0" i="1" u="none" strike="noStrike" dirty="0" err="1">
                <a:solidFill>
                  <a:srgbClr val="2F5496"/>
                </a:solidFill>
                <a:latin typeface="Times New Roman" panose="02020603050405020304" pitchFamily="18" charset="0"/>
                <a:cs typeface="Times New Roman" pitchFamily="18" charset="0"/>
              </a:rPr>
              <a:t>tưởng</a:t>
            </a:r>
            <a:r>
              <a:rPr lang="en-US" sz="2000" b="0" i="1" u="none" strike="noStrike" dirty="0">
                <a:solidFill>
                  <a:srgbClr val="2F5496"/>
                </a:solidFill>
                <a:latin typeface="Times New Roman" panose="02020603050405020304" pitchFamily="18" charset="0"/>
                <a:cs typeface="Times New Roman" pitchFamily="18" charset="0"/>
              </a:rPr>
              <a:t> </a:t>
            </a:r>
            <a:r>
              <a:rPr lang="en-US" sz="2000" b="0" i="1" u="none" strike="noStrike" dirty="0" err="1">
                <a:solidFill>
                  <a:srgbClr val="2F5496"/>
                </a:solidFill>
                <a:latin typeface="Times New Roman" panose="02020603050405020304" pitchFamily="18" charset="0"/>
                <a:cs typeface="Times New Roman" pitchFamily="18" charset="0"/>
              </a:rPr>
              <a:t>niệm</a:t>
            </a:r>
            <a:r>
              <a:rPr lang="en-US" sz="2000" b="0" i="1" u="none" strike="noStrike" dirty="0">
                <a:solidFill>
                  <a:srgbClr val="2F5496"/>
                </a:solidFill>
                <a:latin typeface="Times New Roman" panose="02020603050405020304" pitchFamily="18" charset="0"/>
                <a:cs typeface="Times New Roman" pitchFamily="18" charset="0"/>
              </a:rPr>
              <a:t>,</a:t>
            </a:r>
            <a:r>
              <a:rPr lang="vi-VN" sz="2000" b="0" i="1" u="none" strike="noStrike" baseline="0" dirty="0">
                <a:solidFill>
                  <a:srgbClr val="2F5496"/>
                </a:solidFill>
                <a:latin typeface="Times New Roman" panose="02020603050405020304" pitchFamily="18" charset="0"/>
                <a:cs typeface="Times New Roman" pitchFamily="18" charset="0"/>
              </a:rPr>
              <a:t> tham gia các ngày hội ngày l</a:t>
            </a:r>
            <a:r>
              <a:rPr lang="en-US" sz="2000" b="0" i="1" u="none" strike="noStrike" baseline="0" dirty="0">
                <a:solidFill>
                  <a:srgbClr val="2F5496"/>
                </a:solidFill>
                <a:latin typeface="Times New Roman" panose="02020603050405020304" pitchFamily="18" charset="0"/>
                <a:cs typeface="Times New Roman" pitchFamily="18" charset="0"/>
              </a:rPr>
              <a:t>ễ,</a:t>
            </a:r>
            <a:r>
              <a:rPr lang="vi-VN" sz="2000" b="0" i="1" u="none" strike="noStrike" baseline="0" dirty="0">
                <a:solidFill>
                  <a:srgbClr val="2F5496"/>
                </a:solidFill>
                <a:latin typeface="Times New Roman" panose="02020603050405020304" pitchFamily="18" charset="0"/>
                <a:cs typeface="Times New Roman" pitchFamily="18" charset="0"/>
              </a:rPr>
              <a:t> hoặc tổ chức sinh nhật cho trẻ ở lớp…</a:t>
            </a:r>
          </a:p>
          <a:p>
            <a:pPr lvl="0"/>
            <a:r>
              <a:rPr lang="vi-VN" sz="2000" b="0" i="1" u="none" strike="noStrike" baseline="0" dirty="0">
                <a:solidFill>
                  <a:srgbClr val="2F5496"/>
                </a:solidFill>
                <a:latin typeface="Times New Roman" panose="02020603050405020304" pitchFamily="18" charset="0"/>
                <a:cs typeface="Times New Roman" pitchFamily="18" charset="0"/>
              </a:rPr>
              <a:t> Qua công tác phối kết hợp với </a:t>
            </a:r>
            <a:r>
              <a:rPr lang="en-US" sz="2000" b="0" i="1" u="none" strike="noStrike" baseline="0" dirty="0" err="1">
                <a:solidFill>
                  <a:srgbClr val="2F5496"/>
                </a:solidFill>
                <a:latin typeface="Times New Roman" pitchFamily="18" charset="0"/>
                <a:cs typeface="Times New Roman" pitchFamily="18" charset="0"/>
              </a:rPr>
              <a:t>các</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bậc</a:t>
            </a:r>
            <a:r>
              <a:rPr lang="en-US" sz="2000" b="0" i="1" u="none" strike="noStrike" dirty="0">
                <a:solidFill>
                  <a:srgbClr val="2F5496"/>
                </a:solidFill>
                <a:latin typeface="Times New Roman" pitchFamily="18" charset="0"/>
                <a:cs typeface="Times New Roman" pitchFamily="18" charset="0"/>
              </a:rPr>
              <a:t> </a:t>
            </a:r>
            <a:r>
              <a:rPr lang="vi-VN" sz="2000" b="0" i="1" u="none" strike="noStrike" baseline="0" dirty="0">
                <a:solidFill>
                  <a:srgbClr val="2F5496"/>
                </a:solidFill>
                <a:latin typeface="Times New Roman" pitchFamily="18" charset="0"/>
                <a:cs typeface="Times New Roman" pitchFamily="18" charset="0"/>
              </a:rPr>
              <a:t>phụ huynh tôi thấy đạt được kết quả rất tốt, được các bậc phụ huynh trong toàn trường ủng hộ vật chất và tinh thần, tặng quà cho các cháu có hoàn cảnh khó khăn.</a:t>
            </a:r>
            <a:r>
              <a:rPr lang="en-US" sz="2000" b="0" i="1" u="none" strike="noStrike" baseline="0" dirty="0">
                <a:solidFill>
                  <a:srgbClr val="2F5496"/>
                </a:solidFill>
                <a:latin typeface="Times New Roman" panose="02020603050405020304" pitchFamily="18" charset="0"/>
                <a:cs typeface="Times New Roman" pitchFamily="18" charset="0"/>
              </a:rPr>
              <a:t> </a:t>
            </a:r>
            <a:r>
              <a:rPr lang="vi-VN" sz="2000" b="0" i="1" u="none" strike="noStrike" baseline="0" dirty="0">
                <a:solidFill>
                  <a:srgbClr val="2F5496"/>
                </a:solidFill>
                <a:latin typeface="Times New Roman" pitchFamily="18" charset="0"/>
                <a:cs typeface="Times New Roman" pitchFamily="18" charset="0"/>
              </a:rPr>
              <a:t>Những món quà đó tuy nhỏ nhưng chứa đựng được nhiều tình cảm thân thương của cô dành cho trẻ, trẻ rất thích thú yêu trường, yêu lớp, yêu cô và đi học đầy đủ.</a:t>
            </a:r>
          </a:p>
          <a:p>
            <a:pPr lvl="0"/>
            <a:r>
              <a:rPr lang="vi-VN" sz="2000" b="0" i="1" u="none" strike="noStrike" baseline="0" dirty="0">
                <a:solidFill>
                  <a:srgbClr val="2F5496"/>
                </a:solidFill>
                <a:latin typeface="Times New Roman" pitchFamily="18" charset="0"/>
                <a:cs typeface="Times New Roman" pitchFamily="18" charset="0"/>
              </a:rPr>
              <a:t> Kết quả cho thấy sự phối hợp</a:t>
            </a:r>
            <a:r>
              <a:rPr lang="en-US" sz="2000" b="0" i="1" u="none" strike="noStrike" baseline="0" dirty="0">
                <a:solidFill>
                  <a:srgbClr val="2F5496"/>
                </a:solidFill>
                <a:latin typeface="Times New Roman" panose="02020603050405020304" pitchFamily="18" charset="0"/>
                <a:cs typeface="Times New Roman" pitchFamily="18" charset="0"/>
              </a:rPr>
              <a:t> </a:t>
            </a:r>
            <a:r>
              <a:rPr lang="en-US" sz="2000" b="0" i="1" u="none" strike="noStrike" baseline="0" dirty="0" err="1">
                <a:solidFill>
                  <a:srgbClr val="2F5496"/>
                </a:solidFill>
                <a:latin typeface="Times New Roman" panose="02020603050405020304" pitchFamily="18" charset="0"/>
                <a:cs typeface="Times New Roman" pitchFamily="18" charset="0"/>
              </a:rPr>
              <a:t>này</a:t>
            </a:r>
            <a:r>
              <a:rPr lang="vi-VN" sz="2000" b="0" i="1" u="none" strike="noStrike" baseline="0" dirty="0">
                <a:solidFill>
                  <a:srgbClr val="2F5496"/>
                </a:solidFill>
                <a:latin typeface="Times New Roman" pitchFamily="18" charset="0"/>
                <a:cs typeface="Times New Roman" pitchFamily="18" charset="0"/>
              </a:rPr>
              <a:t> đã thu được hiệu quả cao: Các cháu mạnh dạn tự tin, các sản phẩm tô vẽ có tiến bộ hơn, các giờ học thì hăng hái tham gia phát biểu ý kiến và sôi nổi hơn…, phụ huynh thì quan tâm đến phong trào của lớp, ủng hộ cho lớp được rất nhiều đồ dùng đồ chơi  phục vụ cho từng chủ đ</a:t>
            </a:r>
            <a:r>
              <a:rPr lang="en-US" sz="2000" b="0" i="1" u="none" strike="noStrike" baseline="0" dirty="0">
                <a:solidFill>
                  <a:srgbClr val="2F5496"/>
                </a:solidFill>
                <a:latin typeface="Times New Roman" panose="02020603050405020304" pitchFamily="18" charset="0"/>
                <a:cs typeface="Times New Roman" pitchFamily="18" charset="0"/>
              </a:rPr>
              <a:t>ề</a:t>
            </a:r>
            <a:r>
              <a:rPr lang="vi-VN" sz="2000" b="0" i="1" u="none" strike="noStrike" baseline="0" dirty="0">
                <a:solidFill>
                  <a:srgbClr val="2F5496"/>
                </a:solidFill>
                <a:latin typeface="Times New Roman" pitchFamily="18" charset="0"/>
                <a:cs typeface="Times New Roman" pitchFamily="18" charset="0"/>
              </a:rPr>
              <a:t>, giữa cô giáo và phụ huynh luôn có sự gần gũi, cởi mở khi trao đổi các hoạt động của con trên lớp…</a:t>
            </a:r>
            <a:endParaRPr lang="vi-VN" sz="2000" b="0" i="1" u="none" strike="noStrike" baseline="0" dirty="0">
              <a:solidFill>
                <a:srgbClr val="333333"/>
              </a:solidFill>
              <a:latin typeface="Times New Roman" panose="02020603050405020304" pitchFamily="18" charset="0"/>
              <a:cs typeface="Times New Roman" pitchFamily="18" charset="0"/>
            </a:endParaRPr>
          </a:p>
          <a:p>
            <a:endParaRPr lang="en-US" dirty="0"/>
          </a:p>
        </p:txBody>
      </p:sp>
    </p:spTree>
    <p:extLst>
      <p:ext uri="{BB962C8B-B14F-4D97-AF65-F5344CB8AC3E}">
        <p14:creationId xmlns:p14="http://schemas.microsoft.com/office/powerpoint/2010/main" val="15129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798" y="624110"/>
            <a:ext cx="10030813" cy="1280890"/>
          </a:xfrm>
        </p:spPr>
        <p:txBody>
          <a:bodyPr/>
          <a:lstStyle/>
          <a:p>
            <a:pPr marR="0" rtl="0"/>
            <a:r>
              <a:rPr lang="vi-VN" b="0" i="0" u="none" strike="noStrike" baseline="0" dirty="0">
                <a:solidFill>
                  <a:srgbClr val="000000"/>
                </a:solidFill>
                <a:latin typeface="Times New Roman" panose="02020603050405020304" pitchFamily="18" charset="0"/>
              </a:rPr>
              <a:t> </a:t>
            </a:r>
            <a:r>
              <a:rPr lang="en-US" b="0" i="0" u="none" strike="noStrike" baseline="0" dirty="0">
                <a:solidFill>
                  <a:srgbClr val="2F5496"/>
                </a:solidFill>
                <a:latin typeface="Times New Roman" panose="02020603050405020304" pitchFamily="18" charset="0"/>
              </a:rPr>
              <a:t>     </a:t>
            </a:r>
            <a:br>
              <a:rPr lang="vi-VN" b="0" i="0" u="none" strike="noStrike" baseline="0" dirty="0">
                <a:solidFill>
                  <a:srgbClr val="2F5496"/>
                </a:solidFill>
                <a:latin typeface="Times New Roman" panose="02020603050405020304" pitchFamily="18" charset="0"/>
              </a:rPr>
            </a:br>
            <a:r>
              <a:rPr lang="en-US" b="0" i="0" u="none" strike="noStrike" baseline="0" dirty="0">
                <a:solidFill>
                  <a:srgbClr val="2F5496"/>
                </a:solidFill>
                <a:latin typeface="Times New Roman" panose="02020603050405020304" pitchFamily="18" charset="0"/>
              </a:rPr>
              <a:t>  </a:t>
            </a:r>
            <a:endParaRPr lang="vi-VN" b="0" i="0" u="none" strike="noStrike" baseline="0" dirty="0">
              <a:solidFill>
                <a:srgbClr val="333333"/>
              </a:solidFill>
              <a:latin typeface="Times New Roman" panose="02020603050405020304" pitchFamily="18" charset="0"/>
            </a:endParaRPr>
          </a:p>
        </p:txBody>
      </p:sp>
      <p:sp>
        <p:nvSpPr>
          <p:cNvPr id="3" name="Text Placeholder 2"/>
          <p:cNvSpPr>
            <a:spLocks noGrp="1"/>
          </p:cNvSpPr>
          <p:nvPr>
            <p:ph type="body" idx="1"/>
          </p:nvPr>
        </p:nvSpPr>
        <p:spPr>
          <a:xfrm>
            <a:off x="871369" y="2133600"/>
            <a:ext cx="10633243" cy="3886200"/>
          </a:xfrm>
        </p:spPr>
        <p:txBody>
          <a:bodyPr>
            <a:normAutofit/>
          </a:bodyPr>
          <a:lstStyle/>
          <a:p>
            <a:pPr marR="0" lvl="0" algn="just" rtl="0"/>
            <a:r>
              <a:rPr lang="vi-VN" sz="2000" b="0" i="1" u="none" strike="noStrike" baseline="0" dirty="0">
                <a:solidFill>
                  <a:srgbClr val="0070C0"/>
                </a:solidFill>
                <a:latin typeface="Times New Roman" pitchFamily="18" charset="0"/>
                <a:cs typeface="Times New Roman" pitchFamily="18" charset="0"/>
              </a:rPr>
              <a:t>Tôi đã quan tâm tìm hiểu được nhu cầu của phụ huynh và đặc điểm tâm lý của trẻ, nắm bắt được hoàn cảnh của từng gia đình trẻ, luôn nắng nghe và tôn trọng phụ huynh một cách thân thiện, cởi mở, gần gũi dần dần phụ huynh đã tự tin hơn khi trao đổi với cô và yên tâm hơn khi đưa con đến trường lớp, bên cạnh đó tôi luôn yêu thương quan tâm trẻ.</a:t>
            </a:r>
          </a:p>
          <a:p>
            <a:pPr marR="0" lvl="0" algn="just" rtl="0"/>
            <a:r>
              <a:rPr lang="vi-VN" sz="2000" b="0" i="1" u="none" strike="noStrike" baseline="0" dirty="0">
                <a:solidFill>
                  <a:srgbClr val="0070C0"/>
                </a:solidFill>
                <a:latin typeface="Times New Roman" pitchFamily="18" charset="0"/>
                <a:cs typeface="Times New Roman" pitchFamily="18" charset="0"/>
              </a:rPr>
              <a:t>Hằng ngày tôi đón trẻ bằng ánh mắt, nụ cười, tôi nhắc trẻ chào ông bà, bố mẹ, cất </a:t>
            </a:r>
            <a:r>
              <a:rPr lang="en-US" sz="2000" i="1" dirty="0" err="1">
                <a:solidFill>
                  <a:srgbClr val="0070C0"/>
                </a:solidFill>
                <a:latin typeface="Times New Roman" pitchFamily="18" charset="0"/>
                <a:cs typeface="Times New Roman" pitchFamily="18" charset="0"/>
              </a:rPr>
              <a:t>đồ</a:t>
            </a:r>
            <a:r>
              <a:rPr lang="en-US" sz="2000" i="1" dirty="0">
                <a:solidFill>
                  <a:srgbClr val="0070C0"/>
                </a:solidFill>
                <a:latin typeface="Times New Roman" pitchFamily="18" charset="0"/>
                <a:cs typeface="Times New Roman" pitchFamily="18" charset="0"/>
              </a:rPr>
              <a:t> </a:t>
            </a:r>
            <a:r>
              <a:rPr lang="en-US" sz="2000" i="1" dirty="0" err="1">
                <a:solidFill>
                  <a:srgbClr val="0070C0"/>
                </a:solidFill>
                <a:latin typeface="Times New Roman" pitchFamily="18" charset="0"/>
                <a:cs typeface="Times New Roman" pitchFamily="18" charset="0"/>
              </a:rPr>
              <a:t>dùng</a:t>
            </a:r>
            <a:r>
              <a:rPr lang="en-US" sz="2000" i="1" dirty="0">
                <a:solidFill>
                  <a:srgbClr val="0070C0"/>
                </a:solidFill>
                <a:latin typeface="Times New Roman" pitchFamily="18" charset="0"/>
                <a:cs typeface="Times New Roman" pitchFamily="18" charset="0"/>
              </a:rPr>
              <a:t> </a:t>
            </a:r>
            <a:r>
              <a:rPr lang="en-US" sz="2000" i="1" dirty="0" err="1">
                <a:solidFill>
                  <a:srgbClr val="0070C0"/>
                </a:solidFill>
                <a:latin typeface="Times New Roman" pitchFamily="18" charset="0"/>
                <a:cs typeface="Times New Roman" pitchFamily="18" charset="0"/>
              </a:rPr>
              <a:t>cá</a:t>
            </a:r>
            <a:r>
              <a:rPr lang="en-US" sz="2000" i="1" dirty="0">
                <a:solidFill>
                  <a:srgbClr val="0070C0"/>
                </a:solidFill>
                <a:latin typeface="Times New Roman" pitchFamily="18" charset="0"/>
                <a:cs typeface="Times New Roman" pitchFamily="18" charset="0"/>
              </a:rPr>
              <a:t> </a:t>
            </a:r>
            <a:r>
              <a:rPr lang="en-US" sz="2000" i="1" dirty="0" err="1">
                <a:solidFill>
                  <a:srgbClr val="0070C0"/>
                </a:solidFill>
                <a:latin typeface="Times New Roman" pitchFamily="18" charset="0"/>
                <a:cs typeface="Times New Roman" pitchFamily="18" charset="0"/>
              </a:rPr>
              <a:t>nhân</a:t>
            </a:r>
            <a:r>
              <a:rPr lang="en-US" sz="2000" i="1" dirty="0">
                <a:solidFill>
                  <a:srgbClr val="0070C0"/>
                </a:solidFill>
                <a:latin typeface="Times New Roman" pitchFamily="18" charset="0"/>
                <a:cs typeface="Times New Roman" pitchFamily="18" charset="0"/>
              </a:rPr>
              <a:t> </a:t>
            </a:r>
            <a:r>
              <a:rPr lang="vi-VN" sz="2000" b="0" i="1" u="none" strike="noStrike" baseline="0" dirty="0">
                <a:solidFill>
                  <a:srgbClr val="0070C0"/>
                </a:solidFill>
                <a:latin typeface="Times New Roman" pitchFamily="18" charset="0"/>
                <a:cs typeface="Times New Roman" pitchFamily="18" charset="0"/>
              </a:rPr>
              <a:t>đúng nơi quy định, thêm một cái dang tay ôm trẻ vào lòng để trẻ có cảm giác gần gũi cô như người mẹ thứ hai của trẻ và tạo cho phụ huynh cảm giác yên tâm hơn khi gửi con đi làm.</a:t>
            </a:r>
          </a:p>
          <a:p>
            <a:pPr marR="0" lvl="0" algn="just" rtl="0"/>
            <a:r>
              <a:rPr lang="vi-VN" sz="2000" b="0" i="1" u="none" strike="noStrike" baseline="0" dirty="0">
                <a:solidFill>
                  <a:srgbClr val="0070C0"/>
                </a:solidFill>
                <a:latin typeface="Times New Roman" pitchFamily="18" charset="0"/>
                <a:cs typeface="Times New Roman" pitchFamily="18" charset="0"/>
              </a:rPr>
              <a:t>Từ những việc làm đơn giản đó tôi đã tạo được niềm tin và sự gần gũi thân mật với phụ huynh hơn. </a:t>
            </a:r>
          </a:p>
        </p:txBody>
      </p:sp>
      <p:sp>
        <p:nvSpPr>
          <p:cNvPr id="4" name="Cloud Callout 3"/>
          <p:cNvSpPr/>
          <p:nvPr/>
        </p:nvSpPr>
        <p:spPr>
          <a:xfrm>
            <a:off x="2721685" y="395510"/>
            <a:ext cx="7530353" cy="1347229"/>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rgbClr val="C00000"/>
                </a:solidFill>
                <a:latin typeface="Calibri Light" panose="020F0302020204030204" pitchFamily="34" charset="0"/>
              </a:rPr>
              <a:t>GP2. </a:t>
            </a:r>
            <a:r>
              <a:rPr lang="en-US" sz="2800" dirty="0" err="1">
                <a:solidFill>
                  <a:srgbClr val="C00000"/>
                </a:solidFill>
                <a:latin typeface="Calibri Light" panose="020F0302020204030204" pitchFamily="34" charset="0"/>
              </a:rPr>
              <a:t>Tạo</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cho</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phụ</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huynh</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niềm</a:t>
            </a:r>
            <a:r>
              <a:rPr lang="en-US" sz="2800" dirty="0">
                <a:solidFill>
                  <a:srgbClr val="C00000"/>
                </a:solidFill>
                <a:latin typeface="Calibri Light" panose="020F0302020204030204" pitchFamily="34" charset="0"/>
              </a:rPr>
              <a:t> tin </a:t>
            </a:r>
            <a:r>
              <a:rPr lang="en-US" sz="2800" dirty="0" err="1">
                <a:solidFill>
                  <a:srgbClr val="C00000"/>
                </a:solidFill>
                <a:latin typeface="Calibri Light" panose="020F0302020204030204" pitchFamily="34" charset="0"/>
              </a:rPr>
              <a:t>và</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sự</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gần</a:t>
            </a:r>
            <a:r>
              <a:rPr lang="en-US" sz="2800" dirty="0">
                <a:solidFill>
                  <a:srgbClr val="C00000"/>
                </a:solidFill>
                <a:latin typeface="Calibri Light" panose="020F0302020204030204" pitchFamily="34" charset="0"/>
              </a:rPr>
              <a:t> </a:t>
            </a:r>
            <a:r>
              <a:rPr lang="en-US" sz="2800" dirty="0" err="1">
                <a:solidFill>
                  <a:srgbClr val="C00000"/>
                </a:solidFill>
                <a:latin typeface="Calibri Light" panose="020F0302020204030204" pitchFamily="34" charset="0"/>
              </a:rPr>
              <a:t>gũi</a:t>
            </a:r>
            <a:endParaRPr lang="en-US" sz="2800" dirty="0">
              <a:solidFill>
                <a:srgbClr val="C00000"/>
              </a:solidFill>
            </a:endParaRPr>
          </a:p>
        </p:txBody>
      </p:sp>
    </p:spTree>
    <p:extLst>
      <p:ext uri="{BB962C8B-B14F-4D97-AF65-F5344CB8AC3E}">
        <p14:creationId xmlns:p14="http://schemas.microsoft.com/office/powerpoint/2010/main" val="33243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096" y="624110"/>
            <a:ext cx="10665515" cy="1280890"/>
          </a:xfrm>
        </p:spPr>
        <p:txBody>
          <a:bodyPr>
            <a:normAutofit/>
          </a:bodyPr>
          <a:lstStyle/>
          <a:p>
            <a:pPr marR="0" rtl="0"/>
            <a:r>
              <a:rPr lang="en-US" b="0" i="0" u="none" strike="noStrike" baseline="0" dirty="0">
                <a:solidFill>
                  <a:srgbClr val="5E5E5E"/>
                </a:solidFill>
                <a:latin typeface="Times New Roman" panose="02020603050405020304" pitchFamily="18" charset="0"/>
              </a:rPr>
              <a:t> </a:t>
            </a:r>
            <a:r>
              <a:rPr lang="en-US" b="0" i="0" u="none" strike="noStrike" baseline="0" dirty="0">
                <a:solidFill>
                  <a:srgbClr val="2F5496"/>
                </a:solidFill>
                <a:latin typeface="Times New Roman" panose="02020603050405020304" pitchFamily="18" charset="0"/>
              </a:rPr>
              <a:t>	</a:t>
            </a:r>
            <a:br>
              <a:rPr lang="vi-VN" b="0" i="0" u="none" strike="noStrike" baseline="0" dirty="0">
                <a:solidFill>
                  <a:srgbClr val="2F5496"/>
                </a:solidFill>
                <a:latin typeface="Times New Roman" panose="02020603050405020304" pitchFamily="18" charset="0"/>
              </a:rPr>
            </a:br>
            <a:endParaRPr lang="en-US"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408791" y="2133600"/>
            <a:ext cx="11095821" cy="3886200"/>
          </a:xfrm>
        </p:spPr>
        <p:txBody>
          <a:bodyPr>
            <a:normAutofit lnSpcReduction="10000"/>
          </a:bodyPr>
          <a:lstStyle/>
          <a:p>
            <a:pPr marR="0" lvl="0" rtl="0"/>
            <a:r>
              <a:rPr lang="vi-VN" b="1" i="0" u="none" strike="noStrike" baseline="0" dirty="0">
                <a:solidFill>
                  <a:srgbClr val="2F5496"/>
                </a:solidFill>
                <a:latin typeface="Calibri Light" panose="020F0302020204030204" pitchFamily="34" charset="0"/>
              </a:rPr>
              <a:t> </a:t>
            </a:r>
            <a:r>
              <a:rPr lang="vi-VN" sz="2800" b="0" i="1" u="none" strike="noStrike" baseline="0" dirty="0">
                <a:solidFill>
                  <a:srgbClr val="002060"/>
                </a:solidFill>
                <a:latin typeface="Times New Roman" panose="02020603050405020304" pitchFamily="18" charset="0"/>
                <a:cs typeface="Times New Roman" pitchFamily="18" charset="0"/>
              </a:rPr>
              <a:t>Tôi tuyên truyền tới phụ huynh để phụ huynh biết được rằng trẻ học rất nhanh thông qua người lớn bởi vậy phụ huynh cần phải là tấm gương sáng cho trẻ noi theo. Cha mẹ giao tiếp với nhau, giao tiếp với trẻ phải chuẩn mực,lịch sự, sử dụng câu xin lỗi, cảm ơn đúng lúc.</a:t>
            </a:r>
          </a:p>
          <a:p>
            <a:pPr marR="0" lvl="0" rtl="0"/>
            <a:r>
              <a:rPr lang="vi-VN" sz="2800" b="0" i="1" u="none" strike="noStrike" baseline="0" dirty="0">
                <a:solidFill>
                  <a:srgbClr val="002060"/>
                </a:solidFill>
                <a:latin typeface="Times New Roman" panose="02020603050405020304" pitchFamily="18" charset="0"/>
                <a:cs typeface="Times New Roman" pitchFamily="18" charset="0"/>
              </a:rPr>
              <a:t>Khích lệ động viên trẻ làm những việc vừa sức, động viên trẻ khi làm tốt, uốn lắn trẻ kịp thời khi trẻ làm chưa đúng,giải thích cho trẻ hiểu. Bên cạnh đó người giáo viên phải gương mẫu có chuẩn mực trong lời ăn tiếng nói với phụ huynh, với đồng nghiệp với mọi người xung quanh,với trẻ để trẻ noi theo.</a:t>
            </a:r>
          </a:p>
        </p:txBody>
      </p:sp>
      <p:sp>
        <p:nvSpPr>
          <p:cNvPr id="4" name="Flowchart: Sequential Access Storage 3"/>
          <p:cNvSpPr/>
          <p:nvPr/>
        </p:nvSpPr>
        <p:spPr>
          <a:xfrm>
            <a:off x="957431" y="150607"/>
            <a:ext cx="10004611" cy="1645919"/>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rgbClr val="C00000"/>
                </a:solidFill>
                <a:latin typeface="Calibri Light" panose="020F0302020204030204" pitchFamily="34" charset="0"/>
              </a:rPr>
              <a:t>GP3: </a:t>
            </a:r>
            <a:r>
              <a:rPr lang="en-US" sz="2800" b="1" dirty="0" err="1">
                <a:solidFill>
                  <a:srgbClr val="C00000"/>
                </a:solidFill>
                <a:latin typeface="Times New Roman" panose="02020603050405020304" pitchFamily="18" charset="0"/>
              </a:rPr>
              <a:t>phối</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hợp</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với</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phụ</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huynh</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trong</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việc</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giáo</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dục</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lễ</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giáo</a:t>
            </a:r>
            <a:r>
              <a:rPr lang="en-US" sz="2800" b="1" dirty="0">
                <a:solidFill>
                  <a:srgbClr val="C00000"/>
                </a:solidFill>
                <a:latin typeface="Times New Roman" panose="02020603050405020304" pitchFamily="18" charset="0"/>
              </a:rPr>
              <a:t> </a:t>
            </a:r>
            <a:r>
              <a:rPr lang="en-US" sz="2800" b="1" dirty="0" err="1">
                <a:solidFill>
                  <a:srgbClr val="C00000"/>
                </a:solidFill>
                <a:latin typeface="Times New Roman" panose="02020603050405020304" pitchFamily="18" charset="0"/>
              </a:rPr>
              <a:t>cho</a:t>
            </a:r>
            <a:r>
              <a:rPr lang="en-US" sz="2800" b="1" dirty="0">
                <a:solidFill>
                  <a:srgbClr val="C00000"/>
                </a:solidFill>
                <a:latin typeface="Times New Roman" panose="02020603050405020304" pitchFamily="18" charset="0"/>
              </a:rPr>
              <a:t> trẻ</a:t>
            </a:r>
            <a:endParaRPr lang="en-US" sz="2800" b="1" dirty="0">
              <a:solidFill>
                <a:srgbClr val="C00000"/>
              </a:solidFill>
            </a:endParaRPr>
          </a:p>
        </p:txBody>
      </p:sp>
    </p:spTree>
    <p:extLst>
      <p:ext uri="{BB962C8B-B14F-4D97-AF65-F5344CB8AC3E}">
        <p14:creationId xmlns:p14="http://schemas.microsoft.com/office/powerpoint/2010/main" val="14833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br>
              <a:rPr lang="vi-VN" b="0" i="0" u="none" strike="noStrike" baseline="0" dirty="0">
                <a:solidFill>
                  <a:srgbClr val="2F5496"/>
                </a:solidFill>
                <a:latin typeface="Droid Sans"/>
              </a:rPr>
            </a:br>
            <a:endParaRPr lang="en-US"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946673" y="2133600"/>
            <a:ext cx="10557939" cy="3886200"/>
          </a:xfrm>
        </p:spPr>
        <p:txBody>
          <a:bodyPr>
            <a:normAutofit/>
          </a:bodyPr>
          <a:lstStyle/>
          <a:p>
            <a:pPr marR="0" lvl="0" rtl="0"/>
            <a:r>
              <a:rPr lang="vi-VN" sz="2400" b="0" i="1" u="none" strike="noStrike" baseline="0" dirty="0">
                <a:solidFill>
                  <a:srgbClr val="002060"/>
                </a:solidFill>
                <a:latin typeface="Times New Roman" panose="02020603050405020304" pitchFamily="18" charset="0"/>
                <a:cs typeface="Times New Roman" pitchFamily="18" charset="0"/>
              </a:rPr>
              <a:t>Dạy kỹ năng sống cho trẻ là rèn cho trẻ có thêm kỹ năng trong cuộc sống để trẻ biết được những việc nào nên làm,việc nào không nên làm giúp trẻ tự tin hơn, chủ động hơn,biết sử lý một số tình huống trong cuộc sống.</a:t>
            </a:r>
          </a:p>
          <a:p>
            <a:pPr marR="0" lvl="0" rtl="0"/>
            <a:r>
              <a:rPr lang="vi-VN" sz="2400" b="0" i="1" u="none" strike="noStrike" baseline="0" dirty="0">
                <a:solidFill>
                  <a:srgbClr val="002060"/>
                </a:solidFill>
                <a:latin typeface="Times New Roman" panose="02020603050405020304" pitchFamily="18" charset="0"/>
                <a:cs typeface="Times New Roman" pitchFamily="18" charset="0"/>
              </a:rPr>
              <a:t> 	Tôi tuyên truyền tới phụ huynh những vấn đề mà phụ huynh cần dạy con như dạy con ở nhà như dạy trẻ biết nói lời cảm ơn, xin lỗi, dạy trẻ biết kính trọng, lễ phép. Dạy trẻ biết đánh răng, rửa mặt sau khi thức dậy và trước khi đi ngủ. Dạy trẻ không vất rác bừa bãi, biết tự gấp và cất quần áo,lấy và cất đồ dùng đúng lơi quy định. Dạy trẻ khi vào bàn ăn phải biết mời, không làm rơi vãi thức ăn, ăn gọn gàng sạch sẽ, không bốc thức ăn.Dạy trẻ không theo người lạ.</a:t>
            </a:r>
          </a:p>
        </p:txBody>
      </p:sp>
      <p:sp>
        <p:nvSpPr>
          <p:cNvPr id="4" name="Flowchart: Alternate Process 3"/>
          <p:cNvSpPr/>
          <p:nvPr/>
        </p:nvSpPr>
        <p:spPr>
          <a:xfrm>
            <a:off x="2409713" y="300123"/>
            <a:ext cx="7532777" cy="118094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C00000"/>
                </a:solidFill>
                <a:latin typeface="Times New Roman" panose="02020603050405020304" pitchFamily="18" charset="0"/>
                <a:cs typeface="Times New Roman" panose="02020603050405020304" pitchFamily="18" charset="0"/>
              </a:rPr>
              <a:t>GP4: </a:t>
            </a:r>
            <a:r>
              <a:rPr lang="en-US" sz="2800" dirty="0" err="1">
                <a:solidFill>
                  <a:srgbClr val="C00000"/>
                </a:solidFill>
                <a:latin typeface="Times New Roman" panose="02020603050405020304" pitchFamily="18" charset="0"/>
                <a:cs typeface="Times New Roman" panose="02020603050405020304" pitchFamily="18" charset="0"/>
              </a:rPr>
              <a:t>Phối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hợp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phụ</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huynh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dạy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kỹ</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trẻ</a:t>
            </a:r>
          </a:p>
        </p:txBody>
      </p:sp>
    </p:spTree>
    <p:extLst>
      <p:ext uri="{BB962C8B-B14F-4D97-AF65-F5344CB8AC3E}">
        <p14:creationId xmlns:p14="http://schemas.microsoft.com/office/powerpoint/2010/main" val="6878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9860" y="693503"/>
            <a:ext cx="9944752" cy="1280890"/>
          </a:xfrm>
        </p:spPr>
        <p:txBody>
          <a:bodyPr/>
          <a:lstStyle/>
          <a:p>
            <a:pPr marR="0" rtl="0"/>
            <a:r>
              <a:rPr lang="en-US" b="0" i="0" u="none" strike="noStrike" baseline="0" dirty="0">
                <a:solidFill>
                  <a:srgbClr val="2F5496"/>
                </a:solidFill>
                <a:latin typeface="Calibri Light" panose="020F0302020204030204" pitchFamily="34" charset="0"/>
              </a:rPr>
              <a:t> </a:t>
            </a:r>
            <a:r>
              <a:rPr lang="en-US" b="0" i="0" u="none" strike="noStrike" baseline="0" dirty="0">
                <a:solidFill>
                  <a:srgbClr val="2F5496"/>
                </a:solidFill>
                <a:latin typeface="Times New Roman" panose="02020603050405020304" pitchFamily="18" charset="0"/>
              </a:rPr>
              <a:t>	</a:t>
            </a:r>
            <a:br>
              <a:rPr lang="vi-VN" b="0" i="0" u="none" strike="noStrike" baseline="0" dirty="0">
                <a:solidFill>
                  <a:srgbClr val="2F5496"/>
                </a:solidFill>
                <a:latin typeface="Times New Roman" panose="02020603050405020304" pitchFamily="18" charset="0"/>
              </a:rPr>
            </a:br>
            <a:endParaRPr lang="en-US"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1161826" y="2133600"/>
            <a:ext cx="10342786" cy="3886200"/>
          </a:xfrm>
        </p:spPr>
        <p:txBody>
          <a:bodyPr>
            <a:noAutofit/>
          </a:bodyPr>
          <a:lstStyle/>
          <a:p>
            <a:pPr marR="0" lvl="0" rtl="0"/>
            <a:r>
              <a:rPr lang="vi-VN" sz="2400" b="0" i="1" u="none" strike="noStrike" baseline="0" dirty="0">
                <a:solidFill>
                  <a:srgbClr val="2F5496"/>
                </a:solidFill>
                <a:latin typeface="Times New Roman" panose="02020603050405020304" pitchFamily="18" charset="0"/>
                <a:cs typeface="Times New Roman" panose="02020603050405020304" pitchFamily="18" charset="0"/>
              </a:rPr>
              <a:t>Các giải pháp trên khi tổ chức phối hợp với phụ huynh trong công tác chăm sóc giáo dục trẻ có những ưu điểm và hạn chế sau:</a:t>
            </a:r>
          </a:p>
          <a:p>
            <a:pPr marR="0" lvl="0" rtl="0"/>
            <a:r>
              <a:rPr lang="vi-VN" sz="2400" b="1" i="1" u="none" strike="noStrike" baseline="0" dirty="0">
                <a:solidFill>
                  <a:srgbClr val="2F5496"/>
                </a:solidFill>
                <a:latin typeface="Times New Roman" panose="02020603050405020304" pitchFamily="18" charset="0"/>
                <a:cs typeface="Times New Roman" panose="02020603050405020304" pitchFamily="18" charset="0"/>
              </a:rPr>
              <a:t>- Ưu điểm:</a:t>
            </a:r>
            <a:r>
              <a:rPr lang="vi-VN" sz="2400" b="0" i="1" u="none" strike="noStrike" baseline="0" dirty="0">
                <a:solidFill>
                  <a:srgbClr val="2F5496"/>
                </a:solidFill>
                <a:latin typeface="Times New Roman" panose="02020603050405020304" pitchFamily="18" charset="0"/>
                <a:cs typeface="Times New Roman" panose="02020603050405020304" pitchFamily="18" charset="0"/>
              </a:rPr>
              <a:t> Nâng cao được kết quả trong công tác chăm sóc giáo dục trẻ, tạo được sự gần gũi giữa phụ huynh với giáo viên.Trẻ có những thói quen, kỹ năng tốt trong cuộc sống giúp trẻ dễ dàng  tham gia vào các hoạt động.Trẻ có thể thực hiện được yêu cầu mục đích mà giáo viên đề ra một cách đơn giản, dễ làm.</a:t>
            </a:r>
          </a:p>
          <a:p>
            <a:pPr marR="0" lvl="0" rtl="0"/>
            <a:r>
              <a:rPr lang="pt-BR" sz="2400" b="1" i="1" u="none" strike="noStrike" baseline="0" dirty="0">
                <a:solidFill>
                  <a:srgbClr val="2F5496"/>
                </a:solidFill>
                <a:latin typeface="Times New Roman" panose="02020603050405020304" pitchFamily="18" charset="0"/>
                <a:cs typeface="Times New Roman" panose="02020603050405020304" pitchFamily="18" charset="0"/>
              </a:rPr>
              <a:t>- Hạn chế: </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Đa</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số</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bố</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mẹ</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trẻ</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còn</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đi</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làm</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công</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nhân</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lên</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việc</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gặp</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gỡ</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trao</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đổi</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với</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bố</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mẹ</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trẻ</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còn</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ít</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chủ</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yếu</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là</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thông</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qua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ông</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 </a:t>
            </a:r>
            <a:r>
              <a:rPr lang="en-US" sz="2400" b="0" i="1" u="none" strike="noStrike" baseline="0" dirty="0" err="1">
                <a:solidFill>
                  <a:srgbClr val="2F5496"/>
                </a:solidFill>
                <a:latin typeface="Times New Roman" panose="02020603050405020304" pitchFamily="18" charset="0"/>
                <a:cs typeface="Times New Roman" panose="02020603050405020304" pitchFamily="18" charset="0"/>
              </a:rPr>
              <a:t>bà</a:t>
            </a:r>
            <a:r>
              <a:rPr lang="en-US" sz="2400" b="0" i="1" u="none" strike="noStrike" baseline="0" dirty="0">
                <a:solidFill>
                  <a:srgbClr val="2F5496"/>
                </a:solidFill>
                <a:latin typeface="Times New Roman" panose="02020603050405020304" pitchFamily="18" charset="0"/>
                <a:cs typeface="Times New Roman" panose="02020603050405020304" pitchFamily="18" charset="0"/>
              </a:rPr>
              <a:t>.</a:t>
            </a:r>
          </a:p>
        </p:txBody>
      </p:sp>
      <p:sp>
        <p:nvSpPr>
          <p:cNvPr id="4" name="Cloud 3"/>
          <p:cNvSpPr/>
          <p:nvPr/>
        </p:nvSpPr>
        <p:spPr>
          <a:xfrm>
            <a:off x="2721684" y="209246"/>
            <a:ext cx="7594899" cy="1376978"/>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4.</a:t>
            </a:r>
            <a:r>
              <a:rPr lang="vi-VN" sz="28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Đánh gia ưu điểm và hạn chế của biện pháp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5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7882" y="624110"/>
            <a:ext cx="10966729" cy="1280890"/>
          </a:xfrm>
        </p:spPr>
        <p:txBody>
          <a:bodyPr/>
          <a:lstStyle/>
          <a:p>
            <a:pPr marR="0" rtl="0"/>
            <a:r>
              <a:rPr lang="vi-VN" b="0" i="0" u="none" strike="noStrike" baseline="0" dirty="0">
                <a:solidFill>
                  <a:srgbClr val="2F5496"/>
                </a:solidFill>
                <a:latin typeface="Calibri Light" panose="020F0302020204030204" pitchFamily="34" charset="0"/>
              </a:rPr>
              <a:t>         </a:t>
            </a:r>
            <a:br>
              <a:rPr lang="vi-VN" b="0" i="0" u="none" strike="noStrike" baseline="0" dirty="0">
                <a:solidFill>
                  <a:srgbClr val="2F5496"/>
                </a:solidFill>
                <a:latin typeface="Calibri Light" panose="020F0302020204030204" pitchFamily="34" charset="0"/>
              </a:rPr>
            </a:br>
            <a:r>
              <a:rPr lang="vi-VN" b="0" i="0" u="none" strike="noStrike" baseline="0" dirty="0">
                <a:solidFill>
                  <a:srgbClr val="2F5496"/>
                </a:solidFill>
                <a:latin typeface="Calibri Light" panose="020F0302020204030204" pitchFamily="34" charset="0"/>
              </a:rPr>
              <a:t> </a:t>
            </a:r>
            <a:endParaRPr lang="vi-VN" b="0" i="0" u="none" strike="noStrike" baseline="0" dirty="0">
              <a:solidFill>
                <a:srgbClr val="2F5496"/>
              </a:solidFill>
              <a:latin typeface="Calibri" panose="020F0502020204030204" pitchFamily="34" charset="0"/>
            </a:endParaRPr>
          </a:p>
        </p:txBody>
      </p:sp>
      <p:sp>
        <p:nvSpPr>
          <p:cNvPr id="3" name="Text Placeholder 2"/>
          <p:cNvSpPr>
            <a:spLocks noGrp="1"/>
          </p:cNvSpPr>
          <p:nvPr>
            <p:ph type="body" idx="1"/>
          </p:nvPr>
        </p:nvSpPr>
        <p:spPr>
          <a:xfrm>
            <a:off x="1688951" y="2133600"/>
            <a:ext cx="9815661" cy="1524000"/>
          </a:xfrm>
        </p:spPr>
        <p:txBody>
          <a:bodyPr>
            <a:noAutofit/>
          </a:bodyPr>
          <a:lstStyle/>
          <a:p>
            <a:pPr algn="just"/>
            <a:r>
              <a:rPr lang="vi-VN" sz="2400" i="1" dirty="0">
                <a:solidFill>
                  <a:srgbClr val="002060"/>
                </a:solidFill>
                <a:latin typeface="Times New Roman" pitchFamily="18" charset="0"/>
                <a:cs typeface="Times New Roman" pitchFamily="18" charset="0"/>
              </a:rPr>
              <a:t>Hiệu quả về mặt xã hội: sau khi phối hợp tích cực với phụ huynh trong công tác chăm sóc giáo dục trẻ đã giúp trẻ có nhiều kiến thức, kỹ năng năng trong sinh hoạt đời sống hàng ngày, góp phần giáo dục toàn diện trẻ, tạo tiền đề tốt cho trẻ bước vào các lớp cao hơn.Từ đó, góp phần xây dựng nền móng những chủ nhân tương lai của đất nước.</a:t>
            </a:r>
            <a:endParaRPr lang="en-US" sz="2400" i="1" dirty="0">
              <a:solidFill>
                <a:srgbClr val="002060"/>
              </a:solidFill>
              <a:latin typeface="Times New Roman" pitchFamily="18" charset="0"/>
              <a:cs typeface="Times New Roman" pitchFamily="18" charset="0"/>
            </a:endParaRPr>
          </a:p>
        </p:txBody>
      </p:sp>
      <p:sp>
        <p:nvSpPr>
          <p:cNvPr id="4" name="Oval 3"/>
          <p:cNvSpPr/>
          <p:nvPr/>
        </p:nvSpPr>
        <p:spPr>
          <a:xfrm>
            <a:off x="1986784" y="399245"/>
            <a:ext cx="8457982" cy="148106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vi-VN" sz="2800" dirty="0">
                <a:solidFill>
                  <a:srgbClr val="FF0000"/>
                </a:solidFill>
                <a:latin typeface="Times New Roman" panose="02020603050405020304" pitchFamily="18" charset="0"/>
                <a:cs typeface="Times New Roman" panose="02020603050405020304" pitchFamily="18" charset="0"/>
              </a:rPr>
              <a:t>5. Đánh giá kết quả đạt được sau khi áp dụng biện pháp:</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6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0" i="1" u="none" strike="noStrike" baseline="0" dirty="0">
                <a:solidFill>
                  <a:srgbClr val="2F5496"/>
                </a:solidFill>
                <a:latin typeface="Calibri Light" panose="020F0302020204030204" pitchFamily="34" charset="0"/>
              </a:rPr>
              <a:t> </a:t>
            </a:r>
            <a:r>
              <a:rPr lang="vi-VN" b="0" i="1" u="none" strike="noStrike" baseline="0" dirty="0">
                <a:solidFill>
                  <a:srgbClr val="2F5496"/>
                </a:solidFill>
                <a:latin typeface="Calibri" panose="020F0502020204030204" pitchFamily="34" charset="0"/>
              </a:rPr>
              <a:t>	</a:t>
            </a:r>
          </a:p>
        </p:txBody>
      </p:sp>
      <p:sp>
        <p:nvSpPr>
          <p:cNvPr id="3" name="Text Placeholder 2"/>
          <p:cNvSpPr>
            <a:spLocks noGrp="1"/>
          </p:cNvSpPr>
          <p:nvPr>
            <p:ph idx="1"/>
          </p:nvPr>
        </p:nvSpPr>
        <p:spPr>
          <a:xfrm>
            <a:off x="1300766" y="2133600"/>
            <a:ext cx="10203846" cy="3777622"/>
          </a:xfrm>
        </p:spPr>
        <p:txBody>
          <a:bodyPr>
            <a:normAutofit/>
          </a:bodyPr>
          <a:lstStyle/>
          <a:p>
            <a:pPr marR="0" lvl="0" rtl="0"/>
            <a:r>
              <a:rPr lang="vi-VN" sz="2400" b="0" i="1" u="none" strike="noStrike" baseline="0" dirty="0">
                <a:solidFill>
                  <a:srgbClr val="2F5496"/>
                </a:solidFill>
                <a:latin typeface="Times New Roman" pitchFamily="18" charset="0"/>
                <a:cs typeface="Times New Roman" pitchFamily="18" charset="0"/>
              </a:rPr>
              <a:t>Bản thân tôi tạo được sự tin tưởng, gần gũi cho phụ huynh và nâng cao được chất lượng chăm sóc giáo dục trẻ. Phụ huynh phấn khởi hơn khi thấy con em mình phát triển toàn diện, khỏe mạnh, nhanh nhẹn, mạnh dạn, có những kỹ năng tốt trong cuộc sống hằng ngày. </a:t>
            </a:r>
          </a:p>
          <a:p>
            <a:pPr marL="0" marR="0" lvl="0" indent="0" rtl="0">
              <a:buNone/>
            </a:pPr>
            <a:r>
              <a:rPr lang="vi-VN" sz="2400" b="0" i="1" u="none" strike="noStrike" baseline="0" dirty="0">
                <a:solidFill>
                  <a:srgbClr val="2F5496"/>
                </a:solidFill>
                <a:latin typeface="Calibri" panose="020F0502020204030204" pitchFamily="34" charset="0"/>
              </a:rPr>
              <a:t>	</a:t>
            </a:r>
            <a:endParaRPr lang="vi-VN" sz="2400" b="0" i="0" u="none" strike="noStrike" baseline="0" dirty="0">
              <a:solidFill>
                <a:srgbClr val="2F5496"/>
              </a:solidFill>
              <a:latin typeface="Calibri" panose="020F0502020204030204" pitchFamily="34" charset="0"/>
            </a:endParaRPr>
          </a:p>
        </p:txBody>
      </p:sp>
      <p:sp>
        <p:nvSpPr>
          <p:cNvPr id="4" name="Oval 3"/>
          <p:cNvSpPr/>
          <p:nvPr/>
        </p:nvSpPr>
        <p:spPr>
          <a:xfrm>
            <a:off x="1986784" y="218941"/>
            <a:ext cx="7748887" cy="137335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2800" dirty="0">
                <a:solidFill>
                  <a:srgbClr val="C00000"/>
                </a:solidFill>
                <a:latin typeface="Times New Roman" panose="02020603050405020304" pitchFamily="18" charset="0"/>
                <a:cs typeface="Times New Roman" panose="02020603050405020304" pitchFamily="18" charset="0"/>
              </a:rPr>
              <a:t>5. Đánh giá kết quả đạt được sau khi áp dụng biện pháp</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36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0192" y="237744"/>
            <a:ext cx="8911687" cy="128089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noAutofit/>
          </a:bodyPr>
          <a:lstStyle/>
          <a:p>
            <a:pPr algn="ctr"/>
            <a:r>
              <a:rPr lang="vi-VN" sz="2800" dirty="0">
                <a:solidFill>
                  <a:srgbClr val="C00000"/>
                </a:solidFill>
                <a:latin typeface="Times New Roman" panose="02020603050405020304" pitchFamily="18" charset="0"/>
                <a:cs typeface="Times New Roman" panose="02020603050405020304" pitchFamily="18" charset="0"/>
              </a:rPr>
              <a:t>5. Đánh giá kết quả đạt được sau khi áp dụng biện pháp</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785769" y="2133600"/>
            <a:ext cx="9718843" cy="2653553"/>
          </a:xfrm>
        </p:spPr>
        <p:txBody>
          <a:bodyPr>
            <a:noAutofit/>
          </a:bodyPr>
          <a:lstStyle/>
          <a:p>
            <a:pPr lvl="0"/>
            <a:r>
              <a:rPr lang="vi-VN" sz="2400" b="1" i="1" dirty="0">
                <a:solidFill>
                  <a:srgbClr val="002060"/>
                </a:solidFill>
                <a:latin typeface="Times New Roman" panose="02020603050405020304" pitchFamily="18" charset="0"/>
                <a:cs typeface="Times New Roman" panose="02020603050405020304" pitchFamily="18" charset="0"/>
              </a:rPr>
              <a:t>Gíá trị làm lợi khác:</a:t>
            </a:r>
            <a:r>
              <a:rPr lang="vi-VN" sz="2400" i="1" dirty="0">
                <a:solidFill>
                  <a:srgbClr val="002060"/>
                </a:solidFill>
                <a:latin typeface="Times New Roman" panose="02020603050405020304" pitchFamily="18" charset="0"/>
                <a:cs typeface="Times New Roman" panose="02020603050405020304" pitchFamily="18" charset="0"/>
              </a:rPr>
              <a:t> Tạo sự chuyển biến mới trong nhận thức đối với đội ngũ giáo viên mầm non và với phụ huynh, với trẻ em về giáo dục mầm non nói chung, và việc giúp trẻ có những kỹ năng trong cuộc sống cũng như các hoạt động vui chơi nhằm nâng cao chất lượng chăm sóc giáo dục trẻ.</a:t>
            </a:r>
          </a:p>
          <a:p>
            <a:endParaRPr lang="en-US" sz="2800" dirty="0"/>
          </a:p>
        </p:txBody>
      </p:sp>
    </p:spTree>
    <p:extLst>
      <p:ext uri="{BB962C8B-B14F-4D97-AF65-F5344CB8AC3E}">
        <p14:creationId xmlns:p14="http://schemas.microsoft.com/office/powerpoint/2010/main" val="11032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ctr" rtl="0"/>
            <a:br>
              <a:rPr lang="vi-VN" b="0" i="0" u="none" strike="noStrike" baseline="0" dirty="0">
                <a:solidFill>
                  <a:srgbClr val="2F5496"/>
                </a:solidFill>
                <a:latin typeface="Times New Roman" panose="02020603050405020304" pitchFamily="18" charset="0"/>
                <a:cs typeface="Times New Roman" panose="02020603050405020304" pitchFamily="18" charset="0"/>
              </a:rPr>
            </a:br>
            <a:endParaRPr lang="en-US" b="0" i="0" u="none" strike="noStrike" baseline="0" dirty="0">
              <a:solidFill>
                <a:srgbClr val="2F5496"/>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194099" y="2133600"/>
            <a:ext cx="10310513" cy="3886200"/>
          </a:xfrm>
        </p:spPr>
        <p:txBody>
          <a:bodyPr>
            <a:noAutofit/>
          </a:bodyPr>
          <a:lstStyle/>
          <a:p>
            <a:pPr algn="just">
              <a:buFont typeface="Wingdings" pitchFamily="2" charset="2"/>
              <a:buChar char="ü"/>
            </a:pP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hiện</a:t>
            </a:r>
            <a:r>
              <a:rPr lang="en-US" sz="2400" i="1" dirty="0">
                <a:solidFill>
                  <a:schemeClr val="tx1"/>
                </a:solidFill>
                <a:latin typeface="Times New Roman" panose="02020603050405020304" pitchFamily="18" charset="0"/>
                <a:cs typeface="Times New Roman" panose="02020603050405020304" pitchFamily="18" charset="0"/>
              </a:rPr>
              <a:t> nay, </a:t>
            </a:r>
            <a:r>
              <a:rPr lang="en-US" sz="2400" i="1" dirty="0" err="1">
                <a:solidFill>
                  <a:schemeClr val="tx1"/>
                </a:solidFill>
                <a:latin typeface="Times New Roman" panose="02020603050405020304" pitchFamily="18" charset="0"/>
                <a:cs typeface="Times New Roman" panose="02020603050405020304" pitchFamily="18" charset="0"/>
              </a:rPr>
              <a:t>gia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trò</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sức</a:t>
            </a:r>
            <a:r>
              <a:rPr lang="en-US" sz="2400" i="1" dirty="0">
                <a:solidFill>
                  <a:schemeClr val="tx1"/>
                </a:solidFill>
                <a:latin typeface="Times New Roman" panose="02020603050405020304" pitchFamily="18" charset="0"/>
                <a:cs typeface="Times New Roman" panose="02020603050405020304" pitchFamily="18" charset="0"/>
              </a:rPr>
              <a:t> to </a:t>
            </a:r>
            <a:r>
              <a:rPr lang="en-US" sz="2400" i="1" dirty="0" err="1">
                <a:solidFill>
                  <a:schemeClr val="tx1"/>
                </a:solidFill>
                <a:latin typeface="Times New Roman" panose="02020603050405020304" pitchFamily="18" charset="0"/>
                <a:cs typeface="Times New Roman" panose="02020603050405020304" pitchFamily="18" charset="0"/>
              </a:rPr>
              <a:t>lớn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vì</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bào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nền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tảng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chiếc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nôi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thành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nuôi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dưỡng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nhân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mầm</a:t>
            </a:r>
            <a:r>
              <a:rPr lang="en-US" sz="2400" i="1" dirty="0">
                <a:solidFill>
                  <a:schemeClr val="tx1"/>
                </a:solidFill>
                <a:latin typeface="Times New Roman" panose="02020603050405020304" pitchFamily="18" charset="0"/>
                <a:cs typeface="Times New Roman" panose="02020603050405020304" pitchFamily="18" charset="0"/>
              </a:rPr>
              <a:t> non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tạo</a:t>
            </a:r>
            <a:r>
              <a:rPr lang="en-US" sz="2400" i="1" dirty="0">
                <a:solidFill>
                  <a:schemeClr val="tx1"/>
                </a:solidFill>
                <a:latin typeface="Times New Roman" panose="02020603050405020304" pitchFamily="18" charset="0"/>
                <a:cs typeface="Times New Roman" panose="02020603050405020304" pitchFamily="18" charset="0"/>
              </a:rPr>
              <a:t> ra </a:t>
            </a:r>
            <a:r>
              <a:rPr lang="en-US" sz="2400" i="1" dirty="0" err="1">
                <a:solidFill>
                  <a:schemeClr val="tx1"/>
                </a:solidFill>
                <a:latin typeface="Times New Roman" panose="02020603050405020304" pitchFamily="18" charset="0"/>
                <a:cs typeface="Times New Roman" panose="02020603050405020304" pitchFamily="18" charset="0"/>
              </a:rPr>
              <a:t>sự</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liên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hệ</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hợp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chặt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chẽ</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giữa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phụ</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huynh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sức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đóng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trò</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quyết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định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sóc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Bởi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hợp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phụ</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huynh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sức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quan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trọng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thiết</a:t>
            </a:r>
            <a:r>
              <a:rPr lang="en-US" sz="2400" i="1" dirty="0">
                <a:solidFill>
                  <a:schemeClr val="tx1"/>
                </a:solidFill>
                <a:latin typeface="Times New Roman" panose="02020603050405020304" pitchFamily="18" charset="0"/>
                <a:cs typeface="Times New Roman" panose="02020603050405020304" pitchFamily="18" charset="0"/>
              </a:rPr>
              <a:t>. </a:t>
            </a:r>
          </a:p>
          <a:p>
            <a:pPr algn="just">
              <a:buFont typeface="Wingdings" pitchFamily="2" charset="2"/>
              <a:buChar char="ü"/>
            </a:pPr>
            <a:r>
              <a:rPr lang="en-US" sz="2400" i="1" dirty="0" err="1">
                <a:solidFill>
                  <a:schemeClr val="tx1"/>
                </a:solidFill>
                <a:latin typeface="Times New Roman" panose="02020603050405020304" pitchFamily="18" charset="0"/>
                <a:cs typeface="Times New Roman" panose="02020603050405020304" pitchFamily="18" charset="0"/>
              </a:rPr>
              <a:t>Nhưng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nào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sóc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thực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sự</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hiệu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cao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Chính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vì</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này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tôi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lựa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chọn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tốt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phối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hợp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phụ</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huynh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sóc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dục</a:t>
            </a:r>
            <a:r>
              <a:rPr lang="en-US" sz="2400" i="1" dirty="0">
                <a:solidFill>
                  <a:schemeClr val="tx1"/>
                </a:solidFill>
                <a:latin typeface="Times New Roman" panose="02020603050405020304" pitchFamily="18" charset="0"/>
                <a:cs typeface="Times New Roman" panose="02020603050405020304" pitchFamily="18" charset="0"/>
              </a:rPr>
              <a:t> trẻ </a:t>
            </a:r>
            <a:r>
              <a:rPr lang="en-US" sz="2400" i="1" dirty="0" err="1">
                <a:solidFill>
                  <a:schemeClr val="tx1"/>
                </a:solidFill>
                <a:latin typeface="Times New Roman" panose="02020603050405020304" pitchFamily="18" charset="0"/>
                <a:cs typeface="Times New Roman" panose="02020603050405020304" pitchFamily="18" charset="0"/>
              </a:rPr>
              <a:t>mầm</a:t>
            </a:r>
            <a:r>
              <a:rPr lang="en-US" sz="2400" i="1" dirty="0">
                <a:solidFill>
                  <a:schemeClr val="tx1"/>
                </a:solidFill>
                <a:latin typeface="Times New Roman" panose="02020603050405020304" pitchFamily="18" charset="0"/>
                <a:cs typeface="Times New Roman" panose="02020603050405020304" pitchFamily="18" charset="0"/>
              </a:rPr>
              <a:t> non”. </a:t>
            </a:r>
            <a:r>
              <a:rPr lang="en-US" sz="2400" i="1" dirty="0" err="1">
                <a:solidFill>
                  <a:schemeClr val="tx1"/>
                </a:solidFill>
                <a:latin typeface="Times New Roman" panose="02020603050405020304" pitchFamily="18" charset="0"/>
                <a:cs typeface="Times New Roman" panose="02020603050405020304" pitchFamily="18" charset="0"/>
              </a:rPr>
              <a:t>Với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muốn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được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tốt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sóc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dục</a:t>
            </a:r>
            <a:r>
              <a:rPr lang="en-US" sz="2400" i="1" dirty="0">
                <a:solidFill>
                  <a:schemeClr val="tx1"/>
                </a:solidFill>
                <a:latin typeface="Times New Roman" panose="02020603050405020304" pitchFamily="18" charset="0"/>
                <a:cs typeface="Times New Roman" panose="02020603050405020304" pitchFamily="18" charset="0"/>
              </a:rPr>
              <a:t> trẻ </a:t>
            </a:r>
            <a:r>
              <a:rPr lang="en-US" sz="2400" i="1" dirty="0" err="1">
                <a:solidFill>
                  <a:schemeClr val="tx1"/>
                </a:solidFill>
                <a:latin typeface="Times New Roman" panose="02020603050405020304" pitchFamily="18" charset="0"/>
                <a:cs typeface="Times New Roman" panose="02020603050405020304" pitchFamily="18" charset="0"/>
              </a:rPr>
              <a:t>tại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trường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mầm</a:t>
            </a:r>
            <a:r>
              <a:rPr lang="en-US" sz="2400" i="1" dirty="0">
                <a:solidFill>
                  <a:schemeClr val="tx1"/>
                </a:solidFill>
                <a:latin typeface="Times New Roman" panose="02020603050405020304" pitchFamily="18" charset="0"/>
                <a:cs typeface="Times New Roman" panose="02020603050405020304" pitchFamily="18" charset="0"/>
              </a:rPr>
              <a:t> non </a:t>
            </a:r>
            <a:r>
              <a:rPr lang="en-US" sz="2400" i="1" dirty="0" err="1">
                <a:solidFill>
                  <a:schemeClr val="tx1"/>
                </a:solidFill>
                <a:latin typeface="Times New Roman" panose="02020603050405020304" pitchFamily="18" charset="0"/>
                <a:cs typeface="Times New Roman" panose="02020603050405020304" pitchFamily="18" charset="0"/>
              </a:rPr>
              <a:t>Tây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Hưng</a:t>
            </a:r>
            <a:r>
              <a:rPr lang="en-US" sz="2400" i="1" dirty="0">
                <a:solidFill>
                  <a:schemeClr val="tx1"/>
                </a:solidFill>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9" name="Oval 8"/>
          <p:cNvSpPr/>
          <p:nvPr/>
        </p:nvSpPr>
        <p:spPr>
          <a:xfrm>
            <a:off x="3872753" y="273870"/>
            <a:ext cx="5798372" cy="1087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LÝ DO CHỌN ĐỀ TÀI</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29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506" y="494851"/>
            <a:ext cx="10515600" cy="2066103"/>
          </a:xfrm>
        </p:spPr>
        <p:txBody>
          <a:bodyPr>
            <a:normAutofit fontScale="90000"/>
          </a:bodyPr>
          <a:lstStyle/>
          <a:p>
            <a:br>
              <a:rPr lang="vi-VN" b="0" i="0" u="none" strike="noStrike" baseline="0" dirty="0">
                <a:solidFill>
                  <a:srgbClr val="2F5496"/>
                </a:solidFill>
                <a:latin typeface="Times New Roman" panose="02020603050405020304" pitchFamily="18" charset="0"/>
              </a:rPr>
            </a:br>
            <a:br>
              <a:rPr lang="vi-VN" b="0" i="0" u="none" strike="noStrike" baseline="0" dirty="0">
                <a:solidFill>
                  <a:srgbClr val="2F5496"/>
                </a:solidFill>
                <a:latin typeface="Times New Roman" panose="02020603050405020304" pitchFamily="18" charset="0"/>
              </a:rPr>
            </a:br>
            <a:br>
              <a:rPr lang="vi-VN" b="0" i="0" u="none" strike="noStrike" baseline="0" dirty="0">
                <a:solidFill>
                  <a:srgbClr val="2F5496"/>
                </a:solidFill>
                <a:latin typeface="Times New Roman" panose="02020603050405020304" pitchFamily="18" charset="0"/>
              </a:rPr>
            </a:br>
            <a:endParaRPr lang="vi-VN"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838200" y="3160171"/>
            <a:ext cx="10515600" cy="3197095"/>
          </a:xfrm>
        </p:spPr>
        <p:txBody>
          <a:bodyPr>
            <a:normAutofit/>
          </a:bodyPr>
          <a:lstStyle/>
          <a:p>
            <a:pPr marR="0" lvl="0" rtl="0"/>
            <a:r>
              <a:rPr lang="vi-VN" sz="2800" b="0" i="1" u="none" strike="noStrike" baseline="0" dirty="0">
                <a:solidFill>
                  <a:srgbClr val="2F5496"/>
                </a:solidFill>
                <a:latin typeface="Times New Roman" panose="02020603050405020304" pitchFamily="18" charset="0"/>
                <a:cs typeface="Times New Roman" panose="02020603050405020304" pitchFamily="18" charset="0"/>
              </a:rPr>
              <a:t>- Đề tài đã được áp dụng tại lớp 4 tuổi A trường mầm non Tây Hưng và đã được nhân rộng ra toàn trường.</a:t>
            </a:r>
          </a:p>
          <a:p>
            <a:pPr marR="0" lvl="0" rtl="0"/>
            <a:r>
              <a:rPr lang="vi-VN" sz="2800" b="1" i="1" u="none" strike="noStrike" baseline="0" dirty="0">
                <a:solidFill>
                  <a:srgbClr val="2F5496"/>
                </a:solidFill>
                <a:latin typeface="Times New Roman" panose="02020603050405020304" pitchFamily="18" charset="0"/>
                <a:cs typeface="Times New Roman" panose="02020603050405020304" pitchFamily="18" charset="0"/>
              </a:rPr>
              <a:t>- </a:t>
            </a:r>
            <a:r>
              <a:rPr lang="vi-VN" sz="2800" b="0" i="1" u="none" strike="noStrike" baseline="0" dirty="0">
                <a:solidFill>
                  <a:srgbClr val="2F5496"/>
                </a:solidFill>
                <a:latin typeface="Times New Roman" panose="02020603050405020304" pitchFamily="18" charset="0"/>
                <a:cs typeface="Times New Roman" panose="02020603050405020304" pitchFamily="18" charset="0"/>
              </a:rPr>
              <a:t>Đề tài này áp dụng được ở tất cả các lớp mẫu giáo trong các cơ sở giáo dục trẻ mầm</a:t>
            </a:r>
            <a:r>
              <a:rPr lang="vi-VN" sz="2800" b="1" i="1" u="none" strike="noStrike" baseline="0" dirty="0">
                <a:solidFill>
                  <a:srgbClr val="2F5496"/>
                </a:solidFill>
                <a:latin typeface="Times New Roman" panose="02020603050405020304" pitchFamily="18" charset="0"/>
                <a:cs typeface="Times New Roman" panose="02020603050405020304" pitchFamily="18" charset="0"/>
              </a:rPr>
              <a:t> </a:t>
            </a:r>
            <a:r>
              <a:rPr lang="vi-VN" sz="2800" b="0" i="1" u="none" strike="noStrike" baseline="0" dirty="0">
                <a:solidFill>
                  <a:srgbClr val="2F5496"/>
                </a:solidFill>
                <a:latin typeface="Times New Roman" panose="02020603050405020304" pitchFamily="18" charset="0"/>
                <a:cs typeface="Times New Roman" panose="02020603050405020304" pitchFamily="18" charset="0"/>
              </a:rPr>
              <a:t>non</a:t>
            </a:r>
            <a:r>
              <a:rPr lang="vi-VN" sz="2800" b="1" i="1" u="none" strike="noStrike" baseline="0" dirty="0">
                <a:solidFill>
                  <a:srgbClr val="2F5496"/>
                </a:solidFill>
                <a:latin typeface="Times New Roman" panose="02020603050405020304" pitchFamily="18" charset="0"/>
                <a:cs typeface="Times New Roman" panose="02020603050405020304" pitchFamily="18" charset="0"/>
              </a:rPr>
              <a:t>.</a:t>
            </a:r>
          </a:p>
        </p:txBody>
      </p:sp>
      <p:sp>
        <p:nvSpPr>
          <p:cNvPr id="4" name="Flowchart: Preparation 3"/>
          <p:cNvSpPr/>
          <p:nvPr/>
        </p:nvSpPr>
        <p:spPr>
          <a:xfrm>
            <a:off x="1519518" y="334851"/>
            <a:ext cx="9569192" cy="10501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latin typeface="Times New Roman" panose="02020603050405020304" pitchFamily="18" charset="0"/>
              </a:rPr>
              <a:t>III. KẾT LUẬN VÀ KHUYẾN NGHỊ</a:t>
            </a:r>
            <a:endParaRPr lang="en-US" sz="2400" b="1" dirty="0">
              <a:solidFill>
                <a:srgbClr val="FFFF00"/>
              </a:solidFill>
            </a:endParaRPr>
          </a:p>
        </p:txBody>
      </p:sp>
      <p:sp>
        <p:nvSpPr>
          <p:cNvPr id="5" name="Oval 4"/>
          <p:cNvSpPr/>
          <p:nvPr/>
        </p:nvSpPr>
        <p:spPr>
          <a:xfrm>
            <a:off x="1147482" y="1748118"/>
            <a:ext cx="10206318" cy="123174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dirty="0">
                <a:solidFill>
                  <a:srgbClr val="002060"/>
                </a:solidFill>
                <a:latin typeface="Times New Roman" panose="02020603050405020304" pitchFamily="18" charset="0"/>
              </a:rPr>
              <a:t>1. </a:t>
            </a:r>
            <a:r>
              <a:rPr lang="vi-VN" sz="2800" dirty="0">
                <a:solidFill>
                  <a:srgbClr val="002060"/>
                </a:solidFill>
                <a:latin typeface="Calibri Light" panose="020F0302020204030204" pitchFamily="34" charset="0"/>
              </a:rPr>
              <a:t>Đánh giá khả năng triển khai rộng r</a:t>
            </a:r>
            <a:r>
              <a:rPr lang="vi-VN" sz="2800" dirty="0">
                <a:solidFill>
                  <a:srgbClr val="002060"/>
                </a:solidFill>
                <a:latin typeface="Times New Roman" panose="02020603050405020304" pitchFamily="18" charset="0"/>
              </a:rPr>
              <a:t>ãi của biện pháp </a:t>
            </a:r>
            <a:r>
              <a:rPr lang="vi-VN" sz="2800" dirty="0">
                <a:solidFill>
                  <a:srgbClr val="002060"/>
                </a:solidFill>
                <a:latin typeface="Calibri Light" panose="020F0302020204030204" pitchFamily="34" charset="0"/>
              </a:rPr>
              <a:t>và hướng phát triển tiếp theo</a:t>
            </a:r>
            <a:endParaRPr lang="en-US" sz="2800" dirty="0">
              <a:solidFill>
                <a:srgbClr val="002060"/>
              </a:solidFill>
            </a:endParaRPr>
          </a:p>
        </p:txBody>
      </p:sp>
    </p:spTree>
    <p:extLst>
      <p:ext uri="{BB962C8B-B14F-4D97-AF65-F5344CB8AC3E}">
        <p14:creationId xmlns:p14="http://schemas.microsoft.com/office/powerpoint/2010/main" val="22881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0" end="0"/>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1" end="1"/>
                                            </p:txEl>
                                          </p:spTgt>
                                        </p:tgtEl>
                                        <p:attrNameLst>
                                          <p:attrName>ppt_x</p:attrName>
                                          <p:attrName>ppt_y</p:attrName>
                                        </p:attrNameLst>
                                      </p:cBhvr>
                                    </p:animMotion>
                                    <p:animRot by="1500000">
                                      <p:cBhvr>
                                        <p:cTn id="23" dur="125" fill="hold">
                                          <p:stCondLst>
                                            <p:cond delay="0"/>
                                          </p:stCondLst>
                                        </p:cTn>
                                        <p:tgtEl>
                                          <p:spTgt spid="3">
                                            <p:txEl>
                                              <p:pRg st="1" end="1"/>
                                            </p:txEl>
                                          </p:spTgt>
                                        </p:tgtEl>
                                        <p:attrNameLst>
                                          <p:attrName>r</p:attrName>
                                        </p:attrNameLst>
                                      </p:cBhvr>
                                    </p:animRot>
                                    <p:animRot by="-1500000">
                                      <p:cBhvr>
                                        <p:cTn id="24" dur="125" fill="hold">
                                          <p:stCondLst>
                                            <p:cond delay="125"/>
                                          </p:stCondLst>
                                        </p:cTn>
                                        <p:tgtEl>
                                          <p:spTgt spid="3">
                                            <p:txEl>
                                              <p:pRg st="1" end="1"/>
                                            </p:txEl>
                                          </p:spTgt>
                                        </p:tgtEl>
                                        <p:attrNameLst>
                                          <p:attrName>r</p:attrName>
                                        </p:attrNameLst>
                                      </p:cBhvr>
                                    </p:animRot>
                                    <p:animRot by="-1500000">
                                      <p:cBhvr>
                                        <p:cTn id="25" dur="125" fill="hold">
                                          <p:stCondLst>
                                            <p:cond delay="250"/>
                                          </p:stCondLst>
                                        </p:cTn>
                                        <p:tgtEl>
                                          <p:spTgt spid="3">
                                            <p:txEl>
                                              <p:pRg st="1" end="1"/>
                                            </p:txEl>
                                          </p:spTgt>
                                        </p:tgtEl>
                                        <p:attrNameLst>
                                          <p:attrName>r</p:attrName>
                                        </p:attrNameLst>
                                      </p:cBhvr>
                                    </p:animRot>
                                    <p:animRot by="1500000">
                                      <p:cBhvr>
                                        <p:cTn id="26"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24110"/>
            <a:ext cx="10590211" cy="1280890"/>
          </a:xfrm>
        </p:spPr>
        <p:txBody>
          <a:bodyPr/>
          <a:lstStyle/>
          <a:p>
            <a:pPr marR="0" rtl="0"/>
            <a:br>
              <a:rPr lang="vi-VN" b="0" i="0" u="none" strike="noStrike" baseline="0" dirty="0">
                <a:solidFill>
                  <a:srgbClr val="2F5496"/>
                </a:solidFill>
                <a:latin typeface="Times New Roman" panose="02020603050405020304" pitchFamily="18" charset="0"/>
              </a:rPr>
            </a:br>
            <a:endParaRPr lang="pt-BR"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425004" y="1708597"/>
            <a:ext cx="10886426" cy="3886200"/>
          </a:xfrm>
        </p:spPr>
        <p:txBody>
          <a:bodyPr>
            <a:normAutofit/>
          </a:bodyPr>
          <a:lstStyle/>
          <a:p>
            <a:pPr marR="0" lvl="0" rtl="0"/>
            <a:r>
              <a:rPr lang="vi-VN" sz="2400" b="0" i="1" u="none" strike="noStrike" baseline="0" dirty="0">
                <a:solidFill>
                  <a:srgbClr val="FF0000"/>
                </a:solidFill>
                <a:latin typeface="Times New Roman" pitchFamily="18" charset="0"/>
                <a:cs typeface="Times New Roman" pitchFamily="18" charset="0"/>
              </a:rPr>
              <a:t>Để gây được hứng thú cho trẻ và nâng cao chất lượng trong việc chăm sóc giáo dục trẻ phải đòi hỏi người giáo viên phải nắm được đặc điểm tâm sinh lý của trẻ trong độ tuổi này. Bên cạnh đó giáo viên cũng phải học tập qua các lớp bồi dưỡng, lớp tập huấn, các hội thi để có thể học hỏi được nhiều kinh nghiệm và khắc phục được những hạn chế về hình thức tổ chức.</a:t>
            </a:r>
          </a:p>
          <a:p>
            <a:pPr marR="0" lvl="0" rtl="0"/>
            <a:r>
              <a:rPr lang="pt-BR" sz="2400" b="0" i="1" u="none" strike="noStrike" baseline="0" dirty="0">
                <a:solidFill>
                  <a:srgbClr val="FF0000"/>
                </a:solidFill>
                <a:latin typeface="Times New Roman" panose="02020603050405020304" pitchFamily="18" charset="0"/>
                <a:cs typeface="Times New Roman" pitchFamily="18" charset="0"/>
              </a:rPr>
              <a:t>Tích cực phối hợp với phụ huynh trong công tác chăm sóc giáo dục trẻ.</a:t>
            </a:r>
          </a:p>
        </p:txBody>
      </p:sp>
      <p:sp>
        <p:nvSpPr>
          <p:cNvPr id="4" name="Flowchart: Preparation 3"/>
          <p:cNvSpPr/>
          <p:nvPr/>
        </p:nvSpPr>
        <p:spPr>
          <a:xfrm>
            <a:off x="2459863" y="189206"/>
            <a:ext cx="7830355" cy="1143000"/>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3200" b="1" dirty="0">
                <a:solidFill>
                  <a:srgbClr val="2F5496"/>
                </a:solidFill>
                <a:latin typeface="Times New Roman" panose="02020603050405020304" pitchFamily="18" charset="0"/>
              </a:rPr>
              <a:t>2. Bài học kinh nghiệm</a:t>
            </a:r>
            <a:endParaRPr lang="en-US" sz="3200" b="1" dirty="0"/>
          </a:p>
        </p:txBody>
      </p:sp>
    </p:spTree>
    <p:extLst>
      <p:ext uri="{BB962C8B-B14F-4D97-AF65-F5344CB8AC3E}">
        <p14:creationId xmlns:p14="http://schemas.microsoft.com/office/powerpoint/2010/main" val="3441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nodeType="clickEffect">
                                  <p:stCondLst>
                                    <p:cond delay="0"/>
                                  </p:stCondLst>
                                  <p:childTnLst>
                                    <p:animClr clrSpc="hsl" dir="cw">
                                      <p:cBhvr override="childStyle">
                                        <p:cTn id="14" dur="500" fill="hold"/>
                                        <p:tgtEl>
                                          <p:spTgt spid="3">
                                            <p:txEl>
                                              <p:pRg st="0" end="0"/>
                                            </p:txEl>
                                          </p:spTgt>
                                        </p:tgtEl>
                                        <p:attrNameLst>
                                          <p:attrName>style.color</p:attrName>
                                        </p:attrNameLst>
                                      </p:cBhvr>
                                      <p:by>
                                        <p:hsl h="0" s="-12549" l="-25098"/>
                                      </p:by>
                                    </p:animClr>
                                    <p:animClr clrSpc="hsl" dir="cw">
                                      <p:cBhvr>
                                        <p:cTn id="15" dur="500" fill="hold"/>
                                        <p:tgtEl>
                                          <p:spTgt spid="3">
                                            <p:txEl>
                                              <p:pRg st="0" end="0"/>
                                            </p:txEl>
                                          </p:spTgt>
                                        </p:tgtEl>
                                        <p:attrNameLst>
                                          <p:attrName>fillcolor</p:attrName>
                                        </p:attrNameLst>
                                      </p:cBhvr>
                                      <p:by>
                                        <p:hsl h="0" s="-12549" l="-25098"/>
                                      </p:by>
                                    </p:animClr>
                                    <p:animClr clrSpc="hsl" dir="cw">
                                      <p:cBhvr>
                                        <p:cTn id="16" dur="500" fill="hold"/>
                                        <p:tgtEl>
                                          <p:spTgt spid="3">
                                            <p:txEl>
                                              <p:pRg st="0" end="0"/>
                                            </p:txEl>
                                          </p:spTgt>
                                        </p:tgtEl>
                                        <p:attrNameLst>
                                          <p:attrName>stroke.color</p:attrName>
                                        </p:attrNameLst>
                                      </p:cBhvr>
                                      <p:by>
                                        <p:hsl h="0" s="-12549" l="-25098"/>
                                      </p:by>
                                    </p:animClr>
                                    <p:set>
                                      <p:cBhvr>
                                        <p:cTn id="17" dur="500" fill="hold"/>
                                        <p:tgtEl>
                                          <p:spTgt spid="3">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0" presetClass="emph" presetSubtype="0" fill="hold" nodeType="clickEffect">
                                  <p:stCondLst>
                                    <p:cond delay="0"/>
                                  </p:stCondLst>
                                  <p:childTnLst>
                                    <p:anim calcmode="discrete" valueType="str">
                                      <p:cBhvr override="childStyle">
                                        <p:cTn id="21"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8154" y="624110"/>
            <a:ext cx="10146458" cy="1280890"/>
          </a:xfrm>
        </p:spPr>
        <p:txBody>
          <a:bodyPr/>
          <a:lstStyle/>
          <a:p>
            <a:pPr marR="0" rtl="0"/>
            <a:br>
              <a:rPr lang="vi-VN" b="0" i="0" u="none" strike="noStrike" baseline="0" dirty="0">
                <a:solidFill>
                  <a:srgbClr val="2F5496"/>
                </a:solidFill>
                <a:latin typeface="Times New Roman" panose="02020603050405020304" pitchFamily="18" charset="0"/>
              </a:rPr>
            </a:br>
            <a:endParaRPr lang="pt-BR"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1358153" y="2133600"/>
            <a:ext cx="10146459" cy="3886200"/>
          </a:xfrm>
        </p:spPr>
        <p:txBody>
          <a:bodyPr/>
          <a:lstStyle/>
          <a:p>
            <a:pPr marR="0" lvl="0" rtl="0"/>
            <a:endParaRPr lang="vi-VN" b="0" i="0" u="none" strike="noStrike" baseline="0" dirty="0">
              <a:solidFill>
                <a:srgbClr val="2F5496"/>
              </a:solidFill>
              <a:latin typeface="Calibri Light" panose="020F0302020204030204" pitchFamily="34" charset="0"/>
            </a:endParaRPr>
          </a:p>
          <a:p>
            <a:pPr marR="0" lvl="0" rtl="0"/>
            <a:endParaRPr lang="vi-VN" dirty="0">
              <a:solidFill>
                <a:srgbClr val="2F5496"/>
              </a:solidFill>
              <a:latin typeface="Calibri Light" panose="020F0302020204030204" pitchFamily="34" charset="0"/>
            </a:endParaRPr>
          </a:p>
          <a:p>
            <a:pPr marR="0" lvl="0" rtl="0"/>
            <a:endParaRPr lang="vi-VN" b="0" i="0" u="none" strike="noStrike" baseline="0" dirty="0">
              <a:solidFill>
                <a:srgbClr val="2F5496"/>
              </a:solidFill>
              <a:latin typeface="Calibri Light" panose="020F0302020204030204" pitchFamily="34" charset="0"/>
            </a:endParaRPr>
          </a:p>
          <a:p>
            <a:pPr marL="0" marR="0" lvl="0" indent="0" rtl="0">
              <a:buNone/>
            </a:pPr>
            <a:endParaRPr lang="vi-VN" b="0" i="0" u="none" strike="noStrike" baseline="0" dirty="0">
              <a:solidFill>
                <a:srgbClr val="2F5496"/>
              </a:solidFill>
              <a:latin typeface="Calibri Light" panose="020F0302020204030204" pitchFamily="34" charset="0"/>
            </a:endParaRPr>
          </a:p>
        </p:txBody>
      </p:sp>
      <p:sp>
        <p:nvSpPr>
          <p:cNvPr id="4" name="Oval 3"/>
          <p:cNvSpPr/>
          <p:nvPr/>
        </p:nvSpPr>
        <p:spPr>
          <a:xfrm>
            <a:off x="2652291" y="181062"/>
            <a:ext cx="7100047" cy="103542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200" b="1" dirty="0">
                <a:solidFill>
                  <a:srgbClr val="FF0000"/>
                </a:solidFill>
                <a:latin typeface="Times New Roman" panose="02020603050405020304" pitchFamily="18" charset="0"/>
                <a:cs typeface="Times New Roman" panose="02020603050405020304" pitchFamily="18" charset="0"/>
              </a:rPr>
              <a:t>3. ĐỀ XUẤT, KIẾN NGHỊ</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84666" y="1981506"/>
            <a:ext cx="8465396" cy="225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rgbClr val="FFFF00"/>
                </a:solidFill>
                <a:latin typeface="Times New Roman" panose="02020603050405020304" pitchFamily="18" charset="0"/>
                <a:cs typeface="Times New Roman" panose="02020603050405020304" pitchFamily="18" charset="0"/>
              </a:rPr>
              <a:t>Nhà trường cần tổ chức nhiều hơn các buổi dồi dưỡng chuyên môn cũng như cho chị em được đi tham quan, giao lưu học hỏi các trường để có nhiều kinh nghiệm hơn trong công tác chăm sóc giáo dục trẻ.</a:t>
            </a:r>
          </a:p>
        </p:txBody>
      </p:sp>
    </p:spTree>
    <p:extLst>
      <p:ext uri="{BB962C8B-B14F-4D97-AF65-F5344CB8AC3E}">
        <p14:creationId xmlns:p14="http://schemas.microsoft.com/office/powerpoint/2010/main" val="39784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5" presetClass="emph" presetSubtype="0" fill="hold" grpId="0" nodeType="clickEffect">
                                  <p:stCondLst>
                                    <p:cond delay="0"/>
                                  </p:stCondLst>
                                  <p:childTnLst>
                                    <p:animClr clrSpc="hsl" dir="cw">
                                      <p:cBhvr override="childStyle">
                                        <p:cTn id="10" dur="500" fill="hold"/>
                                        <p:tgtEl>
                                          <p:spTgt spid="5"/>
                                        </p:tgtEl>
                                        <p:attrNameLst>
                                          <p:attrName>style.color</p:attrName>
                                        </p:attrNameLst>
                                      </p:cBhvr>
                                      <p:by>
                                        <p:hsl h="0" s="-70588" l="0"/>
                                      </p:by>
                                    </p:animClr>
                                    <p:animClr clrSpc="hsl" dir="cw">
                                      <p:cBhvr>
                                        <p:cTn id="11" dur="500" fill="hold"/>
                                        <p:tgtEl>
                                          <p:spTgt spid="5"/>
                                        </p:tgtEl>
                                        <p:attrNameLst>
                                          <p:attrName>fillcolor</p:attrName>
                                        </p:attrNameLst>
                                      </p:cBhvr>
                                      <p:by>
                                        <p:hsl h="0" s="-70588" l="0"/>
                                      </p:by>
                                    </p:animClr>
                                    <p:animClr clrSpc="hsl" dir="cw">
                                      <p:cBhvr>
                                        <p:cTn id="12" dur="500" fill="hold"/>
                                        <p:tgtEl>
                                          <p:spTgt spid="5"/>
                                        </p:tgtEl>
                                        <p:attrNameLst>
                                          <p:attrName>stroke.color</p:attrName>
                                        </p:attrNameLst>
                                      </p:cBhvr>
                                      <p:by>
                                        <p:hsl h="0" s="-70588" l="0"/>
                                      </p:by>
                                    </p:animClr>
                                    <p:set>
                                      <p:cBhvr>
                                        <p:cTn id="1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5313" y="1667299"/>
            <a:ext cx="10736687" cy="1280890"/>
          </a:xfrm>
        </p:spPr>
        <p:txBody>
          <a:bodyPr>
            <a:noAutofit/>
          </a:bodyPr>
          <a:lstStyle/>
          <a:p>
            <a:pPr algn="ctr"/>
            <a:r>
              <a:rPr lang="en-US" sz="6600" b="1" i="1" dirty="0" err="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Xin</a:t>
            </a:r>
            <a:r>
              <a:rPr lang="en-US" sz="66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6600" b="1" i="1" dirty="0" err="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trân</a:t>
            </a:r>
            <a:r>
              <a:rPr lang="en-US" sz="66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6600" b="1" i="1" dirty="0" err="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trọng</a:t>
            </a:r>
            <a:r>
              <a:rPr lang="en-US" sz="66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6600" b="1" i="1" dirty="0" err="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cảm</a:t>
            </a:r>
            <a:r>
              <a:rPr lang="en-US" sz="66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6600" b="1" i="1" dirty="0" err="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ơn</a:t>
            </a:r>
            <a:r>
              <a:rPr lang="en-US" sz="66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6471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5158" y="624109"/>
            <a:ext cx="10579453" cy="2753791"/>
          </a:xfrm>
        </p:spPr>
        <p:txBody>
          <a:bodyPr/>
          <a:lstStyle/>
          <a:p>
            <a:pPr marR="0" rtl="0"/>
            <a:br>
              <a:rPr lang="vi-VN" b="0" i="0" u="none" strike="noStrike" baseline="0" dirty="0">
                <a:solidFill>
                  <a:srgbClr val="2F5496"/>
                </a:solidFill>
                <a:latin typeface="Calibri Light" panose="020F0302020204030204" pitchFamily="34" charset="0"/>
              </a:rPr>
            </a:br>
            <a:br>
              <a:rPr lang="vi-VN" b="0" i="0" u="none" strike="noStrike" baseline="0" dirty="0">
                <a:solidFill>
                  <a:srgbClr val="2F5496"/>
                </a:solidFill>
                <a:latin typeface="Calibri Light" panose="020F0302020204030204" pitchFamily="34" charset="0"/>
              </a:rPr>
            </a:br>
            <a:br>
              <a:rPr lang="vi-VN" dirty="0">
                <a:solidFill>
                  <a:srgbClr val="2F5496"/>
                </a:solidFill>
                <a:latin typeface="Calibri Light" panose="020F0302020204030204" pitchFamily="34" charset="0"/>
              </a:rPr>
            </a:br>
            <a:endParaRPr lang="vi-VN"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2130014" y="2796988"/>
            <a:ext cx="9374598" cy="3222812"/>
          </a:xfrm>
        </p:spPr>
        <p:txBody>
          <a:bodyPr/>
          <a:lstStyle/>
          <a:p>
            <a:endParaRPr lang="vi-VN" b="0" i="0" u="none" strike="noStrike" baseline="0" dirty="0">
              <a:solidFill>
                <a:srgbClr val="2F5496"/>
              </a:solidFill>
              <a:latin typeface="Calibri Light" panose="020F0302020204030204" pitchFamily="34" charset="0"/>
            </a:endParaRPr>
          </a:p>
          <a:p>
            <a:endParaRPr lang="vi-VN" dirty="0">
              <a:solidFill>
                <a:srgbClr val="2F5496"/>
              </a:solidFill>
              <a:latin typeface="Calibri Light" panose="020F0302020204030204" pitchFamily="34" charset="0"/>
            </a:endParaRPr>
          </a:p>
          <a:p>
            <a:endParaRPr lang="vi-VN" b="0" i="0" u="none" strike="noStrike" baseline="0" dirty="0">
              <a:solidFill>
                <a:srgbClr val="2F5496"/>
              </a:solidFill>
              <a:latin typeface="Calibri Light" panose="020F0302020204030204" pitchFamily="34" charset="0"/>
            </a:endParaRPr>
          </a:p>
          <a:p>
            <a:endParaRPr lang="vi-VN" dirty="0">
              <a:solidFill>
                <a:srgbClr val="2F5496"/>
              </a:solidFill>
              <a:latin typeface="Calibri Light" panose="020F0302020204030204" pitchFamily="34" charset="0"/>
            </a:endParaRPr>
          </a:p>
          <a:p>
            <a:endParaRPr lang="vi-VN" b="0" i="0" u="none" strike="noStrike" baseline="0" dirty="0">
              <a:solidFill>
                <a:srgbClr val="2F5496"/>
              </a:solidFill>
              <a:latin typeface="Calibri Light" panose="020F0302020204030204" pitchFamily="34" charset="0"/>
            </a:endParaRPr>
          </a:p>
        </p:txBody>
      </p:sp>
      <p:sp>
        <p:nvSpPr>
          <p:cNvPr id="6" name="Flowchart: Preparation 5"/>
          <p:cNvSpPr/>
          <p:nvPr/>
        </p:nvSpPr>
        <p:spPr>
          <a:xfrm>
            <a:off x="2790169" y="2291256"/>
            <a:ext cx="8100508" cy="1506071"/>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FF00"/>
                </a:solidFill>
                <a:latin typeface="Calibri Light" panose="020F0302020204030204" pitchFamily="34" charset="0"/>
              </a:rPr>
              <a:t>- Đối tượng là trẻ lớp 4 tuổi A trường mầm non Tây Hưng.</a:t>
            </a:r>
            <a:endParaRPr lang="en-US" sz="2800" dirty="0">
              <a:solidFill>
                <a:srgbClr val="FFFF00"/>
              </a:solidFill>
            </a:endParaRPr>
          </a:p>
        </p:txBody>
      </p:sp>
      <p:sp>
        <p:nvSpPr>
          <p:cNvPr id="4" name="Rounded Rectangle 3"/>
          <p:cNvSpPr/>
          <p:nvPr/>
        </p:nvSpPr>
        <p:spPr>
          <a:xfrm>
            <a:off x="3915176" y="360609"/>
            <a:ext cx="5048519" cy="1056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C000"/>
                </a:solidFill>
                <a:latin typeface="Times New Roman" panose="02020603050405020304" pitchFamily="18" charset="0"/>
                <a:cs typeface="Times New Roman" panose="02020603050405020304" pitchFamily="18" charset="0"/>
              </a:rPr>
              <a:t>ĐỐI TƯỢNG NGHIÊN CỨU</a:t>
            </a:r>
            <a:endParaRPr lang="en-US" sz="2800" b="1" dirty="0">
              <a:solidFill>
                <a:srgbClr val="FFC000"/>
              </a:solidFill>
            </a:endParaRPr>
          </a:p>
        </p:txBody>
      </p:sp>
    </p:spTree>
    <p:extLst>
      <p:ext uri="{BB962C8B-B14F-4D97-AF65-F5344CB8AC3E}">
        <p14:creationId xmlns:p14="http://schemas.microsoft.com/office/powerpoint/2010/main" val="2494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br>
              <a:rPr lang="vi-VN" b="0" i="0" u="none" strike="noStrike" baseline="0" dirty="0">
                <a:solidFill>
                  <a:srgbClr val="2F5496"/>
                </a:solidFill>
                <a:latin typeface="Times New Roman" panose="02020603050405020304" pitchFamily="18" charset="0"/>
              </a:rPr>
            </a:br>
            <a:endParaRPr lang="en-US"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2936942" y="515155"/>
            <a:ext cx="8915400" cy="3886200"/>
          </a:xfrm>
        </p:spPr>
        <p:txBody>
          <a:bodyPr>
            <a:normAutofit lnSpcReduction="10000"/>
          </a:bodyPr>
          <a:lstStyle/>
          <a:p>
            <a:pPr marR="0" lvl="0" rtl="0"/>
            <a:r>
              <a:rPr lang="vi-VN" sz="2400" i="1" u="none" strike="noStrike" baseline="0" dirty="0">
                <a:solidFill>
                  <a:srgbClr val="7030A0"/>
                </a:solidFill>
                <a:latin typeface="Times New Roman" panose="02020603050405020304" pitchFamily="18" charset="0"/>
                <a:cs typeface="Times New Roman" pitchFamily="18" charset="0"/>
              </a:rPr>
              <a:t>Tìm ra một số biện pháp phối hợp với phụ huynh để từ đó </a:t>
            </a:r>
            <a:r>
              <a:rPr lang="en-US" sz="2400" i="1" dirty="0" err="1">
                <a:solidFill>
                  <a:srgbClr val="7030A0"/>
                </a:solidFill>
                <a:latin typeface="Times New Roman" panose="02020603050405020304" pitchFamily="18" charset="0"/>
                <a:cs typeface="Times New Roman" pitchFamily="18" charset="0"/>
              </a:rPr>
              <a:t>có</a:t>
            </a:r>
            <a:r>
              <a:rPr lang="vi-VN" sz="2400" i="1" u="none" strike="noStrike" baseline="0" dirty="0">
                <a:solidFill>
                  <a:srgbClr val="7030A0"/>
                </a:solidFill>
                <a:latin typeface="Times New Roman" panose="02020603050405020304" pitchFamily="18" charset="0"/>
                <a:cs typeface="Times New Roman" pitchFamily="18" charset="0"/>
              </a:rPr>
              <a:t> một số giải pháp nhằm nâng cao chất lượng chăm sóc giáo dục ở trẻ mầm non.	</a:t>
            </a:r>
            <a:endParaRPr lang="en-US" sz="2400" i="1" u="none" strike="noStrike" baseline="0" dirty="0">
              <a:solidFill>
                <a:srgbClr val="7030A0"/>
              </a:solidFill>
              <a:latin typeface="Times New Roman" panose="02020603050405020304" pitchFamily="18" charset="0"/>
              <a:cs typeface="Times New Roman" pitchFamily="18" charset="0"/>
            </a:endParaRPr>
          </a:p>
          <a:p>
            <a:pPr marL="0" marR="0" lvl="0" indent="0" rtl="0">
              <a:buNone/>
            </a:pPr>
            <a:endParaRPr lang="vi-VN" sz="2400" i="1" u="none" strike="noStrike" baseline="0" dirty="0">
              <a:solidFill>
                <a:srgbClr val="0070C0"/>
              </a:solidFill>
              <a:latin typeface="Times New Roman" panose="02020603050405020304" pitchFamily="18" charset="0"/>
              <a:cs typeface="Times New Roman" pitchFamily="18" charset="0"/>
            </a:endParaRPr>
          </a:p>
          <a:p>
            <a:pPr marR="0" lvl="0" rtl="0"/>
            <a:r>
              <a:rPr lang="en-US" sz="2400" i="1" dirty="0" err="1">
                <a:solidFill>
                  <a:srgbClr val="7030A0"/>
                </a:solidFill>
                <a:latin typeface="Times New Roman" pitchFamily="18" charset="0"/>
                <a:cs typeface="Times New Roman" pitchFamily="18" charset="0"/>
              </a:rPr>
              <a:t>Tạo</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điều</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kiện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thuận</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lợi</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cho</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việc</a:t>
            </a:r>
            <a:r>
              <a:rPr lang="en-US" sz="2400" i="1" dirty="0">
                <a:solidFill>
                  <a:srgbClr val="7030A0"/>
                </a:solidFill>
                <a:latin typeface="Times New Roman" pitchFamily="18" charset="0"/>
                <a:cs typeface="Times New Roman" pitchFamily="18" charset="0"/>
              </a:rPr>
              <a:t> h</a:t>
            </a:r>
            <a:r>
              <a:rPr lang="vi-VN" sz="2400" i="1" dirty="0">
                <a:solidFill>
                  <a:srgbClr val="7030A0"/>
                </a:solidFill>
                <a:latin typeface="Times New Roman" pitchFamily="18" charset="0"/>
                <a:cs typeface="Times New Roman" pitchFamily="18" charset="0"/>
              </a:rPr>
              <a:t>ình thành thói quen và các phẩm chất nhân cách tốt ở trẻ.</a:t>
            </a:r>
            <a:endParaRPr lang="en-US" sz="2400" i="1" dirty="0">
              <a:solidFill>
                <a:srgbClr val="7030A0"/>
              </a:solidFill>
              <a:latin typeface="Times New Roman" pitchFamily="18" charset="0"/>
              <a:cs typeface="Times New Roman" pitchFamily="18" charset="0"/>
            </a:endParaRPr>
          </a:p>
          <a:p>
            <a:pPr marR="0" lvl="0" rtl="0"/>
            <a:endParaRPr lang="vi-VN" sz="2400" i="1" dirty="0">
              <a:solidFill>
                <a:srgbClr val="0070C0"/>
              </a:solidFill>
              <a:latin typeface="Times New Roman" pitchFamily="18" charset="0"/>
              <a:cs typeface="Times New Roman" pitchFamily="18" charset="0"/>
            </a:endParaRPr>
          </a:p>
          <a:p>
            <a:pPr marR="0" lvl="0" rtl="0"/>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Hình</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thành</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và</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rèn</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luyện</a:t>
            </a:r>
            <a:r>
              <a:rPr lang="en-US" sz="2400" i="1" u="none" strike="noStrike" baseline="0" dirty="0">
                <a:solidFill>
                  <a:srgbClr val="7030A0"/>
                </a:solidFill>
                <a:latin typeface="Times New Roman" panose="02020603050405020304" pitchFamily="18" charset="0"/>
                <a:cs typeface="Times New Roman" pitchFamily="18" charset="0"/>
              </a:rPr>
              <a:t> ở </a:t>
            </a:r>
            <a:r>
              <a:rPr lang="en-US" sz="2400" i="1" u="none" strike="noStrike" baseline="0" dirty="0" err="1">
                <a:solidFill>
                  <a:srgbClr val="7030A0"/>
                </a:solidFill>
                <a:latin typeface="Times New Roman" panose="02020603050405020304" pitchFamily="18" charset="0"/>
                <a:cs typeface="Times New Roman" pitchFamily="18" charset="0"/>
              </a:rPr>
              <a:t>trẻ</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có</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một</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số</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kỹ</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năng</a:t>
            </a:r>
            <a:r>
              <a:rPr lang="en-US" sz="2400" i="1" u="none" strike="noStrike" baseline="0" dirty="0">
                <a:solidFill>
                  <a:srgbClr val="7030A0"/>
                </a:solidFill>
                <a:latin typeface="Times New Roman" pitchFamily="18" charset="0"/>
                <a:cs typeface="Times New Roman" pitchFamily="18" charset="0"/>
              </a:rPr>
              <a:t> </a:t>
            </a:r>
            <a:r>
              <a:rPr lang="en-US" sz="2400" i="1" u="none" strike="noStrike" baseline="0" dirty="0" err="1">
                <a:solidFill>
                  <a:srgbClr val="7030A0"/>
                </a:solidFill>
                <a:latin typeface="Times New Roman" pitchFamily="18" charset="0"/>
                <a:cs typeface="Times New Roman" pitchFamily="18" charset="0"/>
              </a:rPr>
              <a:t>giao</a:t>
            </a:r>
            <a:r>
              <a:rPr lang="en-US" sz="2400" i="1" u="none" strike="noStrike" baseline="0" dirty="0">
                <a:solidFill>
                  <a:srgbClr val="7030A0"/>
                </a:solidFill>
                <a:latin typeface="Times New Roman" pitchFamily="18" charset="0"/>
                <a:cs typeface="Times New Roman" pitchFamily="18" charset="0"/>
              </a:rPr>
              <a:t> </a:t>
            </a:r>
            <a:r>
              <a:rPr lang="en-US" sz="2400" i="1" u="none" strike="noStrike" baseline="0" dirty="0" err="1">
                <a:solidFill>
                  <a:srgbClr val="7030A0"/>
                </a:solidFill>
                <a:latin typeface="Times New Roman" pitchFamily="18" charset="0"/>
                <a:cs typeface="Times New Roman" pitchFamily="18" charset="0"/>
              </a:rPr>
              <a:t>tiếp</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ứng</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xử</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tự</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phục</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vụ</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bản</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thân</a:t>
            </a:r>
            <a:r>
              <a:rPr lang="en-US" sz="2400" i="1" u="none" strike="noStrike" baseline="0" dirty="0">
                <a:solidFill>
                  <a:srgbClr val="7030A0"/>
                </a:solidFill>
                <a:latin typeface="Times New Roman" panose="02020603050405020304" pitchFamily="18" charset="0"/>
                <a:cs typeface="Times New Roman" pitchFamily="18" charset="0"/>
              </a:rPr>
              <a:t> </a:t>
            </a:r>
            <a:r>
              <a:rPr lang="en-US" sz="2400" i="1" u="none" strike="noStrike" baseline="0" dirty="0" err="1">
                <a:solidFill>
                  <a:srgbClr val="7030A0"/>
                </a:solidFill>
                <a:latin typeface="Times New Roman" panose="02020603050405020304" pitchFamily="18" charset="0"/>
                <a:cs typeface="Times New Roman" pitchFamily="18" charset="0"/>
              </a:rPr>
              <a:t>mình</a:t>
            </a:r>
            <a:r>
              <a:rPr lang="en-US" sz="2400" i="1" u="none" strike="noStrike" baseline="0" dirty="0">
                <a:solidFill>
                  <a:srgbClr val="7030A0"/>
                </a:solidFill>
                <a:latin typeface="Times New Roman" panose="02020603050405020304" pitchFamily="18" charset="0"/>
                <a:cs typeface="Times New Roman" pitchFamily="18" charset="0"/>
              </a:rPr>
              <a:t>.</a:t>
            </a:r>
          </a:p>
        </p:txBody>
      </p:sp>
      <p:sp>
        <p:nvSpPr>
          <p:cNvPr id="5" name="Right Arrow Callout 4"/>
          <p:cNvSpPr/>
          <p:nvPr/>
        </p:nvSpPr>
        <p:spPr>
          <a:xfrm>
            <a:off x="618186" y="515155"/>
            <a:ext cx="2228045" cy="3515933"/>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flipH="1">
            <a:off x="618185" y="901521"/>
            <a:ext cx="1555445" cy="2554545"/>
          </a:xfrm>
          <a:prstGeom prst="rect">
            <a:avLst/>
          </a:prstGeom>
          <a:noFill/>
        </p:spPr>
        <p:txBody>
          <a:bodyPr wrap="square" rtlCol="0">
            <a:spAutoFit/>
          </a:bodyPr>
          <a:lstStyle/>
          <a:p>
            <a:r>
              <a:rPr lang="en-US" sz="3200" b="1" dirty="0">
                <a:solidFill>
                  <a:srgbClr val="2F5496"/>
                </a:solidFill>
                <a:latin typeface="Times New Roman" panose="02020603050405020304" pitchFamily="18" charset="0"/>
              </a:rPr>
              <a:t>MỤC TIÊU CỦA BIỆN PHÁP</a:t>
            </a:r>
            <a:endParaRPr lang="en-US" sz="3200" b="1" dirty="0"/>
          </a:p>
        </p:txBody>
      </p:sp>
    </p:spTree>
    <p:extLst>
      <p:ext uri="{BB962C8B-B14F-4D97-AF65-F5344CB8AC3E}">
        <p14:creationId xmlns:p14="http://schemas.microsoft.com/office/powerpoint/2010/main" val="36382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80">
                                          <p:stCondLst>
                                            <p:cond delay="0"/>
                                          </p:stCondLst>
                                        </p:cTn>
                                        <p:tgtEl>
                                          <p:spTgt spid="3">
                                            <p:txEl>
                                              <p:pRg st="4" end="4"/>
                                            </p:txEl>
                                          </p:spTgt>
                                        </p:tgtEl>
                                      </p:cBhvr>
                                    </p:animEffect>
                                    <p:anim calcmode="lin" valueType="num">
                                      <p:cBhvr>
                                        <p:cTn id="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4" end="4"/>
                                            </p:txEl>
                                          </p:spTgt>
                                        </p:tgtEl>
                                      </p:cBhvr>
                                      <p:to x="100000" y="60000"/>
                                    </p:animScale>
                                    <p:animScale>
                                      <p:cBhvr>
                                        <p:cTn id="30" dur="166" decel="50000">
                                          <p:stCondLst>
                                            <p:cond delay="676"/>
                                          </p:stCondLst>
                                        </p:cTn>
                                        <p:tgtEl>
                                          <p:spTgt spid="3">
                                            <p:txEl>
                                              <p:pRg st="4" end="4"/>
                                            </p:txEl>
                                          </p:spTgt>
                                        </p:tgtEl>
                                      </p:cBhvr>
                                      <p:to x="100000" y="100000"/>
                                    </p:animScale>
                                    <p:animScale>
                                      <p:cBhvr>
                                        <p:cTn id="31" dur="26">
                                          <p:stCondLst>
                                            <p:cond delay="1312"/>
                                          </p:stCondLst>
                                        </p:cTn>
                                        <p:tgtEl>
                                          <p:spTgt spid="3">
                                            <p:txEl>
                                              <p:pRg st="4" end="4"/>
                                            </p:txEl>
                                          </p:spTgt>
                                        </p:tgtEl>
                                      </p:cBhvr>
                                      <p:to x="100000" y="80000"/>
                                    </p:animScale>
                                    <p:animScale>
                                      <p:cBhvr>
                                        <p:cTn id="32" dur="166" decel="50000">
                                          <p:stCondLst>
                                            <p:cond delay="1338"/>
                                          </p:stCondLst>
                                        </p:cTn>
                                        <p:tgtEl>
                                          <p:spTgt spid="3">
                                            <p:txEl>
                                              <p:pRg st="4" end="4"/>
                                            </p:txEl>
                                          </p:spTgt>
                                        </p:tgtEl>
                                      </p:cBhvr>
                                      <p:to x="100000" y="100000"/>
                                    </p:animScale>
                                    <p:animScale>
                                      <p:cBhvr>
                                        <p:cTn id="33" dur="26">
                                          <p:stCondLst>
                                            <p:cond delay="1642"/>
                                          </p:stCondLst>
                                        </p:cTn>
                                        <p:tgtEl>
                                          <p:spTgt spid="3">
                                            <p:txEl>
                                              <p:pRg st="4" end="4"/>
                                            </p:txEl>
                                          </p:spTgt>
                                        </p:tgtEl>
                                      </p:cBhvr>
                                      <p:to x="100000" y="90000"/>
                                    </p:animScale>
                                    <p:animScale>
                                      <p:cBhvr>
                                        <p:cTn id="34" dur="166" decel="50000">
                                          <p:stCondLst>
                                            <p:cond delay="1668"/>
                                          </p:stCondLst>
                                        </p:cTn>
                                        <p:tgtEl>
                                          <p:spTgt spid="3">
                                            <p:txEl>
                                              <p:pRg st="4" end="4"/>
                                            </p:txEl>
                                          </p:spTgt>
                                        </p:tgtEl>
                                      </p:cBhvr>
                                      <p:to x="100000" y="100000"/>
                                    </p:animScale>
                                    <p:animScale>
                                      <p:cBhvr>
                                        <p:cTn id="35" dur="26">
                                          <p:stCondLst>
                                            <p:cond delay="1808"/>
                                          </p:stCondLst>
                                        </p:cTn>
                                        <p:tgtEl>
                                          <p:spTgt spid="3">
                                            <p:txEl>
                                              <p:pRg st="4" end="4"/>
                                            </p:txEl>
                                          </p:spTgt>
                                        </p:tgtEl>
                                      </p:cBhvr>
                                      <p:to x="100000" y="95000"/>
                                    </p:animScale>
                                    <p:animScale>
                                      <p:cBhvr>
                                        <p:cTn id="3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1982" y="624110"/>
            <a:ext cx="9772630" cy="2054544"/>
          </a:xfrm>
        </p:spPr>
        <p:txBody>
          <a:bodyPr>
            <a:normAutofit fontScale="90000"/>
          </a:bodyPr>
          <a:lstStyle/>
          <a:p>
            <a:br>
              <a:rPr lang="vi-VN" b="0" i="0" u="none" strike="noStrike" baseline="0" dirty="0">
                <a:solidFill>
                  <a:srgbClr val="2F5496"/>
                </a:solidFill>
                <a:latin typeface="Times New Roman" panose="02020603050405020304" pitchFamily="18" charset="0"/>
              </a:rPr>
            </a:br>
            <a:br>
              <a:rPr lang="vi-VN" b="0" i="0" u="none" strike="noStrike" baseline="0" dirty="0">
                <a:solidFill>
                  <a:srgbClr val="2F5496"/>
                </a:solidFill>
                <a:latin typeface="Times New Roman" panose="02020603050405020304" pitchFamily="18" charset="0"/>
              </a:rPr>
            </a:br>
            <a:br>
              <a:rPr lang="en-US" b="0" i="0" u="none" strike="noStrike" baseline="0" dirty="0">
                <a:solidFill>
                  <a:srgbClr val="2F5496"/>
                </a:solidFill>
                <a:latin typeface="Times New Roman" panose="02020603050405020304" pitchFamily="18" charset="0"/>
              </a:rPr>
            </a:br>
            <a:endParaRPr lang="en-US" b="0" i="0" u="none" strike="noStrike" baseline="0" dirty="0">
              <a:solidFill>
                <a:srgbClr val="2F5496"/>
              </a:solidFill>
              <a:latin typeface="Times New Roman" panose="02020603050405020304" pitchFamily="18" charset="0"/>
            </a:endParaRPr>
          </a:p>
        </p:txBody>
      </p:sp>
      <p:sp>
        <p:nvSpPr>
          <p:cNvPr id="3" name="Text Placeholder 2"/>
          <p:cNvSpPr>
            <a:spLocks noGrp="1"/>
          </p:cNvSpPr>
          <p:nvPr>
            <p:ph type="body" idx="1"/>
          </p:nvPr>
        </p:nvSpPr>
        <p:spPr>
          <a:xfrm>
            <a:off x="1525433" y="2835739"/>
            <a:ext cx="9772630" cy="2824779"/>
          </a:xfrm>
        </p:spPr>
        <p:txBody>
          <a:bodyPr>
            <a:normAutofit fontScale="92500"/>
          </a:bodyPr>
          <a:lstStyle/>
          <a:p>
            <a:pPr lvl="0"/>
            <a:r>
              <a:rPr lang="vi-VN" sz="2000" b="0" i="1" u="none" strike="noStrike" baseline="0" dirty="0">
                <a:solidFill>
                  <a:srgbClr val="2F5496"/>
                </a:solidFill>
                <a:latin typeface="Times New Roman" pitchFamily="18" charset="0"/>
                <a:cs typeface="Times New Roman" pitchFamily="18" charset="0"/>
              </a:rPr>
              <a:t>Trường mầm non Tây Hưng là nơi vùng xa</a:t>
            </a:r>
            <a:r>
              <a:rPr lang="en-US" sz="2000" b="0" i="1" u="none" strike="noStrike" baseline="0" dirty="0">
                <a:solidFill>
                  <a:srgbClr val="2F5496"/>
                </a:solidFill>
                <a:latin typeface="Times New Roman" pitchFamily="18" charset="0"/>
                <a:cs typeface="Times New Roman" pitchFamily="18" charset="0"/>
              </a:rPr>
              <a:t> so </a:t>
            </a:r>
            <a:r>
              <a:rPr lang="en-US" sz="2000" b="0" i="1" u="none" strike="noStrike" baseline="0" dirty="0" err="1">
                <a:solidFill>
                  <a:srgbClr val="2F5496"/>
                </a:solidFill>
                <a:latin typeface="Times New Roman" pitchFamily="18" charset="0"/>
                <a:cs typeface="Times New Roman" pitchFamily="18" charset="0"/>
              </a:rPr>
              <a:t>với</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các</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trường</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của</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trung</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tâm</a:t>
            </a:r>
            <a:r>
              <a:rPr lang="en-US" sz="2000" b="0" i="1" u="none" strike="noStrike" dirty="0">
                <a:solidFill>
                  <a:srgbClr val="2F5496"/>
                </a:solidFill>
                <a:latin typeface="Times New Roman" pitchFamily="18" charset="0"/>
                <a:cs typeface="Times New Roman" pitchFamily="18" charset="0"/>
              </a:rPr>
              <a:t> </a:t>
            </a:r>
            <a:r>
              <a:rPr lang="en-US" sz="2000" b="0" i="1" u="none" strike="noStrike" dirty="0" err="1">
                <a:solidFill>
                  <a:srgbClr val="2F5496"/>
                </a:solidFill>
                <a:latin typeface="Times New Roman" pitchFamily="18" charset="0"/>
                <a:cs typeface="Times New Roman" pitchFamily="18" charset="0"/>
              </a:rPr>
              <a:t>huyện</a:t>
            </a:r>
            <a:r>
              <a:rPr lang="vi-VN" sz="2000" b="0" i="1" u="none" strike="noStrike" baseline="0" dirty="0">
                <a:solidFill>
                  <a:srgbClr val="2F5496"/>
                </a:solidFill>
                <a:latin typeface="Times New Roman" pitchFamily="18" charset="0"/>
                <a:cs typeface="Times New Roman" pitchFamily="18" charset="0"/>
              </a:rPr>
              <a:t>, đồ dùng đồ chơi hiện đại còn ít,  cơ sở vật chất  nhà trường đang trong giai đoạn xây dựng, hoàn thiện lên phần nào cũng ảnh hưởng đến công tác chăm sóc giáo dục của các cô và </a:t>
            </a:r>
            <a:r>
              <a:rPr lang="en-US" sz="2000" i="1" dirty="0" err="1">
                <a:solidFill>
                  <a:srgbClr val="2F5496"/>
                </a:solidFill>
                <a:latin typeface="Times New Roman" pitchFamily="18" charset="0"/>
                <a:cs typeface="Times New Roman" pitchFamily="18" charset="0"/>
              </a:rPr>
              <a:t>trẻ</a:t>
            </a:r>
            <a:r>
              <a:rPr lang="vi-VN" sz="2000" b="0" i="1" u="none" strike="noStrike" baseline="0" dirty="0">
                <a:solidFill>
                  <a:srgbClr val="2F5496"/>
                </a:solidFill>
                <a:latin typeface="Times New Roman" pitchFamily="18" charset="0"/>
                <a:cs typeface="Times New Roman" pitchFamily="18" charset="0"/>
              </a:rPr>
              <a:t>. Hầu hết các cháu đến trường còn nhút nhát, các kỹ năng nề nếp, mọi hoạt động còn hạn chế.</a:t>
            </a:r>
          </a:p>
          <a:p>
            <a:pPr lvl="0"/>
            <a:r>
              <a:rPr lang="vi-VN" sz="2000" b="0" i="1" u="none" strike="noStrike" baseline="0" dirty="0">
                <a:solidFill>
                  <a:srgbClr val="2F5496"/>
                </a:solidFill>
                <a:latin typeface="Times New Roman" pitchFamily="18" charset="0"/>
                <a:cs typeface="Times New Roman" pitchFamily="18" charset="0"/>
              </a:rPr>
              <a:t>Phụ huynh đa số còn trẻ chủ yếu đi làm công nhân, do vậy phần lớn việc đưa đón con đều nhờ ông bà dẫn đến việc trao đổi giữa phụ huynh và giáo viên còn gặp nhiều khó khăn. Do bận công việc nên một số phụ huynh chưa dành nhiều thời gian để trò chuyện cùng con vẫn còn coi nhẹ việc chăm sóc giáo dục con dẫn đến kỹ năng sống của trẻ còn hạn chế</a:t>
            </a:r>
            <a:r>
              <a:rPr lang="vi-VN" b="0" i="1" u="none" strike="noStrike" baseline="0" dirty="0">
                <a:solidFill>
                  <a:srgbClr val="2F5496"/>
                </a:solidFill>
                <a:latin typeface="Times New Roman" pitchFamily="18" charset="0"/>
                <a:cs typeface="Times New Roman" pitchFamily="18" charset="0"/>
              </a:rPr>
              <a:t>.</a:t>
            </a:r>
          </a:p>
          <a:p>
            <a:endParaRPr lang="en-US" dirty="0"/>
          </a:p>
        </p:txBody>
      </p:sp>
      <p:sp>
        <p:nvSpPr>
          <p:cNvPr id="6" name="TextBox 5"/>
          <p:cNvSpPr txBox="1"/>
          <p:nvPr/>
        </p:nvSpPr>
        <p:spPr>
          <a:xfrm>
            <a:off x="4842456" y="565476"/>
            <a:ext cx="2531462" cy="646331"/>
          </a:xfrm>
          <a:prstGeom prst="rect">
            <a:avLst/>
          </a:prstGeom>
          <a:noFill/>
        </p:spPr>
        <p:txBody>
          <a:bodyPr wrap="none" rtlCol="0">
            <a:spAutoFit/>
          </a:bodyPr>
          <a:lstStyle/>
          <a:p>
            <a:r>
              <a:rPr lang="en-US" sz="3600" b="1" dirty="0">
                <a:solidFill>
                  <a:srgbClr val="C00000"/>
                </a:solidFill>
                <a:latin typeface="Times New Roman" pitchFamily="18" charset="0"/>
                <a:cs typeface="Times New Roman" pitchFamily="18" charset="0"/>
              </a:rPr>
              <a:t>NỘI DUNG</a:t>
            </a:r>
          </a:p>
        </p:txBody>
      </p:sp>
      <p:sp>
        <p:nvSpPr>
          <p:cNvPr id="7" name="TextBox 6"/>
          <p:cNvSpPr txBox="1"/>
          <p:nvPr/>
        </p:nvSpPr>
        <p:spPr>
          <a:xfrm>
            <a:off x="1705737" y="2189408"/>
            <a:ext cx="8339784" cy="646331"/>
          </a:xfrm>
          <a:prstGeom prst="rect">
            <a:avLst/>
          </a:prstGeom>
          <a:noFill/>
        </p:spPr>
        <p:txBody>
          <a:bodyPr wrap="square" rtlCol="0">
            <a:spAutoFit/>
          </a:bodyPr>
          <a:lstStyle/>
          <a:p>
            <a:pPr algn="ctr"/>
            <a:r>
              <a:rPr lang="vi-VN" b="1" dirty="0">
                <a:solidFill>
                  <a:srgbClr val="002060"/>
                </a:solidFill>
              </a:rPr>
              <a:t>THỰC TRẠNG </a:t>
            </a:r>
            <a:r>
              <a:rPr lang="vi-VN" b="1" dirty="0">
                <a:solidFill>
                  <a:srgbClr val="002060"/>
                </a:solidFill>
                <a:latin typeface="Calibri Light" panose="020F0302020204030204" pitchFamily="34" charset="0"/>
              </a:rPr>
              <a:t>(THỰC TẾ KHI CHƯA LỰA CHỌN BIỆN PHÁP)</a:t>
            </a:r>
            <a:endParaRPr lang="en-US" b="1"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045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032145" cy="128089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90000"/>
          </a:bodyPr>
          <a:lstStyle/>
          <a:p>
            <a:pPr algn="ctr"/>
            <a:r>
              <a:rPr lang="vi-VN" sz="2800" b="1" dirty="0">
                <a:solidFill>
                  <a:srgbClr val="FF0000"/>
                </a:solidFill>
                <a:latin typeface="Times New Roman" pitchFamily="18" charset="0"/>
                <a:cs typeface="Times New Roman" pitchFamily="18" charset="0"/>
              </a:rPr>
              <a:t>THỰC TRẠNG </a:t>
            </a:r>
            <a:br>
              <a:rPr lang="en-US" sz="2800" dirty="0">
                <a:solidFill>
                  <a:srgbClr val="2F5496"/>
                </a:solidFill>
              </a:rPr>
            </a:br>
            <a:r>
              <a:rPr lang="vi-VN" sz="2800" dirty="0">
                <a:solidFill>
                  <a:srgbClr val="FF0000"/>
                </a:solidFill>
                <a:latin typeface="Calibri Light" panose="020F0302020204030204" pitchFamily="34" charset="0"/>
              </a:rPr>
              <a:t>(thực tế khi chưa lựa chọn biện pháp)</a:t>
            </a:r>
            <a:endParaRPr lang="en-US" sz="2800" dirty="0"/>
          </a:p>
        </p:txBody>
      </p:sp>
      <p:sp>
        <p:nvSpPr>
          <p:cNvPr id="3" name="Text Placeholder 2"/>
          <p:cNvSpPr>
            <a:spLocks noGrp="1"/>
          </p:cNvSpPr>
          <p:nvPr>
            <p:ph idx="1"/>
          </p:nvPr>
        </p:nvSpPr>
        <p:spPr/>
        <p:txBody>
          <a:bodyPr>
            <a:normAutofit/>
          </a:bodyPr>
          <a:lstStyle/>
          <a:p>
            <a:pPr marR="0" lvl="0" rtl="0"/>
            <a:r>
              <a:rPr lang="vi-VN" sz="2400" b="0" i="1" u="none" strike="noStrike" baseline="0" dirty="0">
                <a:solidFill>
                  <a:srgbClr val="2F5496"/>
                </a:solidFill>
                <a:latin typeface="Times New Roman" pitchFamily="18" charset="0"/>
                <a:cs typeface="Times New Roman" pitchFamily="18" charset="0"/>
              </a:rPr>
              <a:t>Nội dung tuyên truyền tương tác giữa giáo viên và phụ huynh chưa thực sự phong phú.</a:t>
            </a:r>
          </a:p>
          <a:p>
            <a:pPr marR="0" lvl="0" rtl="0"/>
            <a:r>
              <a:rPr lang="vi-VN" sz="2400" b="0" i="1" u="none" strike="noStrike" baseline="0" dirty="0">
                <a:solidFill>
                  <a:srgbClr val="2F5496"/>
                </a:solidFill>
                <a:latin typeface="Times New Roman" pitchFamily="18" charset="0"/>
                <a:cs typeface="Times New Roman" pitchFamily="18" charset="0"/>
              </a:rPr>
              <a:t>Sự phối hợp trong việc tuyên truyền công tác giáo dục trẻ của lớp tới phụ huynh chưa thực hiện sâu rộng còn hạn chế. </a:t>
            </a:r>
          </a:p>
        </p:txBody>
      </p:sp>
    </p:spTree>
    <p:extLst>
      <p:ext uri="{BB962C8B-B14F-4D97-AF65-F5344CB8AC3E}">
        <p14:creationId xmlns:p14="http://schemas.microsoft.com/office/powerpoint/2010/main" val="16387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circle(in)">
                                      <p:cBhvr>
                                        <p:cTn id="2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19764"/>
          </a:xfrm>
        </p:spPr>
      </p:pic>
      <p:sp>
        <p:nvSpPr>
          <p:cNvPr id="5" name="Title 3"/>
          <p:cNvSpPr txBox="1">
            <a:spLocks/>
          </p:cNvSpPr>
          <p:nvPr/>
        </p:nvSpPr>
        <p:spPr>
          <a:xfrm>
            <a:off x="2592925" y="624110"/>
            <a:ext cx="8032145" cy="128089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97500" lnSpcReduction="10000"/>
          </a:bodyPr>
          <a:lstStyle>
            <a:lvl1pPr algn="l" defTabSz="457200" rtl="0" eaLnBrk="1" latinLnBrk="0" hangingPunct="1">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vi-VN" sz="2800" b="1" dirty="0">
                <a:solidFill>
                  <a:srgbClr val="FF0000"/>
                </a:solidFill>
                <a:latin typeface="Times New Roman" pitchFamily="18" charset="0"/>
                <a:cs typeface="Times New Roman" pitchFamily="18" charset="0"/>
              </a:rPr>
              <a:t>THỰC TRẠNG </a:t>
            </a:r>
            <a:br>
              <a:rPr lang="en-US" sz="2800" dirty="0">
                <a:solidFill>
                  <a:srgbClr val="2F5496"/>
                </a:solidFill>
              </a:rPr>
            </a:br>
            <a:r>
              <a:rPr lang="vi-VN" sz="2800" dirty="0">
                <a:solidFill>
                  <a:srgbClr val="FF0000"/>
                </a:solidFill>
                <a:latin typeface="Calibri Light" panose="020F0302020204030204" pitchFamily="34" charset="0"/>
              </a:rPr>
              <a:t>(thực tế khi chưa lựa chọn biện pháp)</a:t>
            </a:r>
            <a:endParaRPr lang="en-US" sz="2800" dirty="0"/>
          </a:p>
        </p:txBody>
      </p:sp>
      <p:sp>
        <p:nvSpPr>
          <p:cNvPr id="6" name="Rectangle 5"/>
          <p:cNvSpPr/>
          <p:nvPr/>
        </p:nvSpPr>
        <p:spPr>
          <a:xfrm>
            <a:off x="1107582" y="2136339"/>
            <a:ext cx="10959921" cy="3539430"/>
          </a:xfrm>
          <a:prstGeom prst="rect">
            <a:avLst/>
          </a:prstGeom>
        </p:spPr>
        <p:txBody>
          <a:bodyPr wrap="square">
            <a:spAutoFit/>
          </a:bodyPr>
          <a:lstStyle/>
          <a:p>
            <a:pPr lvl="0"/>
            <a:r>
              <a:rPr lang="vi-VN" sz="2800" i="1" dirty="0">
                <a:latin typeface="Times New Roman" pitchFamily="18" charset="0"/>
                <a:cs typeface="Times New Roman" pitchFamily="18" charset="0"/>
              </a:rPr>
              <a:t>Trẻ em đến trường không chỉ đơn thuần là được vui chơi mà còn được chăm sóc giáo dục. Chăm sóc giáo dục là một hoạt động không thể thiếu được của trẻ ở mọi lứa tuổi đặc biệt ở lứa tuổi mầm non. Chăm sóc giáo dục là một trong những nhu cầu đầu tiên của trẻ, hình thành cho trẻ những thói quen, nề nếp trong cuộc sống. Là một giáo viên của lớp 4 tuổi tôi gặp không ít khó khăn trong việc chăm sóc giáo dục cho trẻ vì vậy tôi luôn trăn trở tìm tòi các giải pháp để giúp trẻ tham gia vào mọi hoạt động một cách tích cực có hiệu quả.</a:t>
            </a:r>
          </a:p>
        </p:txBody>
      </p:sp>
    </p:spTree>
    <p:extLst>
      <p:ext uri="{BB962C8B-B14F-4D97-AF65-F5344CB8AC3E}">
        <p14:creationId xmlns:p14="http://schemas.microsoft.com/office/powerpoint/2010/main" val="11509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ctr" rtl="0"/>
            <a:br>
              <a:rPr lang="vi-VN" b="0" i="0" u="none" strike="noStrike" baseline="0" dirty="0">
                <a:solidFill>
                  <a:srgbClr val="2F5496"/>
                </a:solidFill>
                <a:latin typeface="Calibri Light" panose="020F0302020204030204" pitchFamily="34" charset="0"/>
              </a:rPr>
            </a:br>
            <a:endParaRPr lang="vi-VN" b="0" i="0" u="none" strike="noStrike" baseline="0" dirty="0">
              <a:solidFill>
                <a:srgbClr val="2F5496"/>
              </a:solidFill>
              <a:latin typeface="Calibri Light" panose="020F0302020204030204" pitchFamily="34" charset="0"/>
            </a:endParaRPr>
          </a:p>
        </p:txBody>
      </p:sp>
      <p:sp>
        <p:nvSpPr>
          <p:cNvPr id="3" name="Text Placeholder 2"/>
          <p:cNvSpPr>
            <a:spLocks noGrp="1"/>
          </p:cNvSpPr>
          <p:nvPr>
            <p:ph type="body" idx="1"/>
          </p:nvPr>
        </p:nvSpPr>
        <p:spPr>
          <a:xfrm>
            <a:off x="1667435" y="2133600"/>
            <a:ext cx="9837177" cy="3886200"/>
          </a:xfrm>
        </p:spPr>
        <p:txBody>
          <a:bodyPr>
            <a:normAutofit/>
          </a:bodyPr>
          <a:lstStyle/>
          <a:p>
            <a:pPr marR="0" lvl="0" algn="just" rtl="0"/>
            <a:r>
              <a:rPr lang="vi-VN" sz="2400" b="0" i="1" u="none" strike="noStrike" baseline="0" dirty="0">
                <a:solidFill>
                  <a:srgbClr val="2F5496"/>
                </a:solidFill>
                <a:latin typeface="Times New Roman" pitchFamily="18" charset="0"/>
                <a:cs typeface="Times New Roman" pitchFamily="18" charset="0"/>
              </a:rPr>
              <a:t>Mỗi chúng ta đều biết rằng mục tiêu chung của giáo dục mầm non là phát triển tất cả khả năng của trẻ. Muốn vậy, phải hình thành cho trẻ cơ sở ban đầu về nhân cách con người, làm tiền đề cho sự phát triển tốt hơn trong những giai đoạn tiếp theo.</a:t>
            </a:r>
            <a:endParaRPr lang="en-US" sz="2400" b="0" i="1" u="none" strike="noStrike" baseline="0" dirty="0">
              <a:solidFill>
                <a:srgbClr val="2F5496"/>
              </a:solidFill>
              <a:latin typeface="Times New Roman" pitchFamily="18" charset="0"/>
              <a:cs typeface="Times New Roman" pitchFamily="18" charset="0"/>
            </a:endParaRPr>
          </a:p>
          <a:p>
            <a:pPr marR="0" lvl="0" algn="just" rtl="0"/>
            <a:r>
              <a:rPr lang="vi-VN" sz="2400" b="0" i="1" u="none" strike="noStrike" baseline="0" dirty="0">
                <a:solidFill>
                  <a:srgbClr val="2F5496"/>
                </a:solidFill>
                <a:latin typeface="Times New Roman" pitchFamily="18" charset="0"/>
                <a:cs typeface="Times New Roman" pitchFamily="18" charset="0"/>
              </a:rPr>
              <a:t>Hoạt động chăm sóc giáo dục trẻ được hình thành qua mối quan hệ tốt giữa con người với con người, giữa trẻ v</a:t>
            </a:r>
            <a:r>
              <a:rPr lang="en-US" sz="2400" i="1" dirty="0" err="1">
                <a:solidFill>
                  <a:srgbClr val="2F5496"/>
                </a:solidFill>
                <a:latin typeface="Times New Roman" pitchFamily="18" charset="0"/>
                <a:cs typeface="Times New Roman" pitchFamily="18" charset="0"/>
              </a:rPr>
              <a:t>ới</a:t>
            </a:r>
            <a:r>
              <a:rPr lang="vi-VN" sz="2400" b="0" i="1" u="none" strike="noStrike" baseline="0" dirty="0">
                <a:solidFill>
                  <a:srgbClr val="2F5496"/>
                </a:solidFill>
                <a:latin typeface="Times New Roman" pitchFamily="18" charset="0"/>
                <a:cs typeface="Times New Roman" pitchFamily="18" charset="0"/>
              </a:rPr>
              <a:t> gia đình và mọi người xung quanh, tình cảm đó được thể hiện một cách chân thành qua các hoạt động của trẻ.</a:t>
            </a:r>
          </a:p>
        </p:txBody>
      </p:sp>
      <p:sp>
        <p:nvSpPr>
          <p:cNvPr id="4" name="Flowchart: Alternate Process 3"/>
          <p:cNvSpPr/>
          <p:nvPr/>
        </p:nvSpPr>
        <p:spPr>
          <a:xfrm>
            <a:off x="2130165" y="392959"/>
            <a:ext cx="8662331" cy="1021976"/>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2800" dirty="0">
                <a:solidFill>
                  <a:srgbClr val="2F5496"/>
                </a:solidFill>
                <a:latin typeface="Calibri Light" panose="020F0302020204030204" pitchFamily="34" charset="0"/>
              </a:rPr>
              <a:t> </a:t>
            </a:r>
            <a:r>
              <a:rPr lang="vi-VN" sz="2400" b="1" dirty="0">
                <a:solidFill>
                  <a:srgbClr val="FF0000"/>
                </a:solidFill>
                <a:latin typeface="Times New Roman" pitchFamily="18" charset="0"/>
                <a:cs typeface="Times New Roman" pitchFamily="18" charset="0"/>
              </a:rPr>
              <a:t>CƠ SỞ LÝ LUẬN VÀ CƠ SỞ THỰC TIỄN CỦA BIỆN PHÁP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7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00022" y="430927"/>
            <a:ext cx="8911687" cy="1280890"/>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a:bodyPr>
          <a:lstStyle/>
          <a:p>
            <a:pPr algn="ctr"/>
            <a:r>
              <a:rPr lang="vi-VN" sz="2400" b="1" dirty="0">
                <a:solidFill>
                  <a:srgbClr val="FF0000"/>
                </a:solidFill>
                <a:latin typeface="Times New Roman" pitchFamily="18" charset="0"/>
                <a:cs typeface="Times New Roman" pitchFamily="18" charset="0"/>
              </a:rPr>
              <a:t>CƠ SỞ LÝ LUẬN VÀ CƠ SỞ THỰC TIỄN CỦA BIỆN PHÁP</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088359" y="2261829"/>
            <a:ext cx="10335015" cy="2585323"/>
          </a:xfrm>
          <a:prstGeom prst="rect">
            <a:avLst/>
          </a:prstGeom>
          <a:noFill/>
        </p:spPr>
        <p:txBody>
          <a:bodyPr wrap="square" rtlCol="0">
            <a:spAutoFit/>
          </a:bodyPr>
          <a:lstStyle/>
          <a:p>
            <a:pPr lvl="0" algn="just"/>
            <a:r>
              <a:rPr lang="vi-VN" sz="2400" i="1" dirty="0">
                <a:latin typeface="Times New Roman" pitchFamily="18" charset="0"/>
                <a:cs typeface="Times New Roman" pitchFamily="18" charset="0"/>
              </a:rPr>
              <a:t>Thực tế cho thấy, nếu gia đình và nhà trường có sự phối hợp chặt chẽ với nhau trong công tác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sóc</a:t>
            </a:r>
            <a:r>
              <a:rPr lang="en-US" sz="2400" i="1" dirty="0">
                <a:latin typeface="Times New Roman" pitchFamily="18" charset="0"/>
                <a:cs typeface="Times New Roman" pitchFamily="18" charset="0"/>
              </a:rPr>
              <a:t>,</a:t>
            </a:r>
            <a:r>
              <a:rPr lang="vi-VN" sz="2400" i="1" dirty="0">
                <a:latin typeface="Times New Roman" pitchFamily="18" charset="0"/>
                <a:cs typeface="Times New Roman" pitchFamily="18" charset="0"/>
              </a:rPr>
              <a:t> giáo dục trẻ thì sẽ là nhân tố tác động mạnh vào việc phát triển nhân cách cho trẻ. Vì vậy tôi thường xuyên quan tâm tới việc chăm sóc giáo dục trẻ để theo dõi  nắm bắt được tâm lý, sở thích và mong muốn của các cháu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để</a:t>
            </a:r>
            <a:r>
              <a:rPr lang="vi-VN" sz="2400" i="1" dirty="0">
                <a:latin typeface="Times New Roman" pitchFamily="18" charset="0"/>
                <a:cs typeface="Times New Roman" pitchFamily="18" charset="0"/>
              </a:rPr>
              <a:t> từ đó có những biện pháp phù hợp trao đổi với phụ huynh cùng nhau thống nhất được cách chăm sóc và giáo dục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trẻ</a:t>
            </a:r>
            <a:r>
              <a:rPr lang="en-US" sz="2400" i="1">
                <a:latin typeface="Times New Roman" pitchFamily="18" charset="0"/>
                <a:cs typeface="Times New Roman" pitchFamily="18" charset="0"/>
              </a:rPr>
              <a:t>.</a:t>
            </a:r>
            <a:endParaRPr lang="vi-VN" sz="2400"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56223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bg/>
                                          </p:spTgt>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
                                            <p:txEl>
                                              <p:pRg st="0" end="0"/>
                                            </p:txEl>
                                          </p:spTgt>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490</TotalTime>
  <Words>2806</Words>
  <Application>Microsoft Office PowerPoint</Application>
  <PresentationFormat>Widescreen</PresentationFormat>
  <Paragraphs>99</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Century Gothic</vt:lpstr>
      <vt:lpstr>Droid Sans</vt:lpstr>
      <vt:lpstr>Tahoma</vt:lpstr>
      <vt:lpstr>Times New Roman</vt:lpstr>
      <vt:lpstr>Wingdings</vt:lpstr>
      <vt:lpstr>Wingdings 3</vt:lpstr>
      <vt:lpstr>Wisp</vt:lpstr>
      <vt:lpstr>PowerPoint Presentation</vt:lpstr>
      <vt:lpstr> </vt:lpstr>
      <vt:lpstr>   </vt:lpstr>
      <vt:lpstr> </vt:lpstr>
      <vt:lpstr>   </vt:lpstr>
      <vt:lpstr>THỰC TRẠNG  (thực tế khi chưa lựa chọn biện pháp)</vt:lpstr>
      <vt:lpstr>PowerPoint Presentation</vt:lpstr>
      <vt:lpstr> </vt:lpstr>
      <vt:lpstr>CƠ SỞ LÝ LUẬN VÀ CƠ SỞ THỰC TIỄN CỦA BIỆN PHÁP</vt:lpstr>
      <vt:lpstr>  </vt:lpstr>
      <vt:lpstr>3.1. Làm tốt công tác tuyên truyền với phụ huynh trong việc chăm sóc giáo dục trẻ tại lớp </vt:lpstr>
      <vt:lpstr>3.1. Làm tốt công tác tuyên truyền với phụ huynh trong việc chăm sóc giáo dục trẻ tại lớp </vt:lpstr>
      <vt:lpstr>         </vt:lpstr>
      <vt:lpstr>   </vt:lpstr>
      <vt:lpstr> </vt:lpstr>
      <vt:lpstr>   </vt:lpstr>
      <vt:lpstr>           </vt:lpstr>
      <vt:lpstr>  </vt:lpstr>
      <vt:lpstr>5. Đánh giá kết quả đạt được sau khi áp dụng biện pháp</vt:lpstr>
      <vt:lpstr>   </vt:lpstr>
      <vt:lpstr> </vt:lpstr>
      <vt:lpstr> </vt:lpstr>
      <vt:lpstr>Xin trân trọng cảm ơn!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Lý do chọn đề tài</dc:title>
  <dc:creator>Admin</dc:creator>
  <cp:lastModifiedBy>Phạm Thị Bảo Vy</cp:lastModifiedBy>
  <cp:revision>58</cp:revision>
  <dcterms:created xsi:type="dcterms:W3CDTF">2021-11-03T05:54:56Z</dcterms:created>
  <dcterms:modified xsi:type="dcterms:W3CDTF">2022-03-09T16:57:14Z</dcterms:modified>
</cp:coreProperties>
</file>