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3" r:id="rId15"/>
    <p:sldId id="274"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00"/>
    <a:srgbClr val="CCFF33"/>
    <a:srgbClr val="99FF66"/>
    <a:srgbClr val="FF99FF"/>
    <a:srgbClr val="FFFF00"/>
    <a:srgbClr val="BE7FE5"/>
    <a:srgbClr val="9966FF"/>
    <a:srgbClr val="FF7C8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330"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9C004C-C487-4674-9D52-59DEFE0A39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5734371-1B3E-4CC5-9D70-A789333BE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7E913D9-C285-431D-AD31-F86183DAE7AC}"/>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CE8209D8-6911-4149-9BCA-4BDA6EDDF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8E31AD-1B82-4277-BA03-E937E6284576}"/>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228894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62F0E5-65A3-4A4E-B9CE-9700C892D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E30FA12-B3ED-4B63-A8CB-24A5654EA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53551CA-12EB-452D-9CC5-DC9E85625740}"/>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DAD21B51-06FA-4B5F-9254-A0C5D8755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5FCF80-925C-4D5B-8055-844E7AF99030}"/>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88881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3B63B63-3B64-4127-9475-87FCAA4F66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0012E3F-E35B-4A8C-826A-787C11473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FC2F48-17ED-4339-8841-D27E761748A6}"/>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D8B1FD09-E663-410F-8DF7-8D9DC7301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D2BE1A-AEBF-4AEB-9B5C-4ED793C263C7}"/>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302603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0F2A4-CB25-4176-91FC-505D389E4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F7EC10-D774-4C12-AA4A-DA873DB7E8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F13B7C-5062-4680-B2E1-1CB84698E275}"/>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33C11C06-6C13-44E6-A426-CF7C936B4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318EB1C-C235-49E5-9997-F25D38379C58}"/>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297037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45704D-A245-49D3-ABB6-140B38FEA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0F1EBC-23B1-4AD8-9024-9B2FA3E0C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B9ABCFD-71D6-49D3-8A6A-A2F556020883}"/>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CE3DD454-2EAC-4B2B-B6C3-CE8A96C01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5B3B31-6B13-4EF4-8214-E1F2F8774606}"/>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95789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1280FE-C5D6-42AC-BD1C-5FE140D93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C31D0F-85AE-4047-9983-EAE43CB8C3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933DD89-7BAF-48ED-9862-B584F56C2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426D3DC-2AEF-49C9-B485-002CFF21B6D8}"/>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6" name="Footer Placeholder 5">
            <a:extLst>
              <a:ext uri="{FF2B5EF4-FFF2-40B4-BE49-F238E27FC236}">
                <a16:creationId xmlns="" xmlns:a16="http://schemas.microsoft.com/office/drawing/2014/main" id="{BCCBC968-C593-454F-955F-8C9ED8521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C30BA9-30F6-47C9-AEA9-0E9E62D19FD3}"/>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98661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2DB06-885C-48F6-AE2E-002CC34C2A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4179F02-BF7B-4672-8B70-014D087D00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7C37173-BCC4-4BC1-9D8E-39B805D79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9A70405-B2E4-4ED8-BFFF-5BE5FC4A6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086EF1F-524D-4869-A7C3-8A743157B9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E6F4B32-8D26-4945-BC72-520F678AB3FC}"/>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8" name="Footer Placeholder 7">
            <a:extLst>
              <a:ext uri="{FF2B5EF4-FFF2-40B4-BE49-F238E27FC236}">
                <a16:creationId xmlns="" xmlns:a16="http://schemas.microsoft.com/office/drawing/2014/main" id="{77030DB4-CEDE-4EAD-B378-652164D8B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B787F3A-A4F9-419B-9E79-68186106A9BE}"/>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89480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F85D62-C676-463F-A90C-8819F2F01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D8E79C7-D8F1-4A84-8920-1339AE6C67E3}"/>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4" name="Footer Placeholder 3">
            <a:extLst>
              <a:ext uri="{FF2B5EF4-FFF2-40B4-BE49-F238E27FC236}">
                <a16:creationId xmlns="" xmlns:a16="http://schemas.microsoft.com/office/drawing/2014/main" id="{C430B2C0-DF00-4049-963C-06EDC35A2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F45DA36-B6EC-4147-A4B3-44664FD54355}"/>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30987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8A3FA54-0061-48B9-9193-FED9FC20CDF6}"/>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3" name="Footer Placeholder 2">
            <a:extLst>
              <a:ext uri="{FF2B5EF4-FFF2-40B4-BE49-F238E27FC236}">
                <a16:creationId xmlns="" xmlns:a16="http://schemas.microsoft.com/office/drawing/2014/main" id="{2544AFD8-C0FB-45A6-A8D8-257C19E0F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21F70DF-791D-4C71-9BED-CE55DA39081E}"/>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395422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B51691-DD02-438F-B9D8-91CDD4A11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2781A0D-D220-42BF-9091-8F8B75943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9950464-D314-4163-84EE-58C4CE38B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5BA638-11FF-42F0-A89A-0938E130A4B2}"/>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6" name="Footer Placeholder 5">
            <a:extLst>
              <a:ext uri="{FF2B5EF4-FFF2-40B4-BE49-F238E27FC236}">
                <a16:creationId xmlns="" xmlns:a16="http://schemas.microsoft.com/office/drawing/2014/main" id="{C96EF6CA-C483-4D4B-8E6D-7FF145231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1D8EF2C-A564-4684-8D67-45CCF1FBFDDB}"/>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201583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1DCE66-1DFA-46A5-9561-8B6117844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0294374-6431-4FC5-9526-A2236A1EB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28F761F-7AB9-4F68-A41B-F738D91B7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0E4DB9-A3E7-47F1-BE7A-7D3A532B9ECC}"/>
              </a:ext>
            </a:extLst>
          </p:cNvPr>
          <p:cNvSpPr>
            <a:spLocks noGrp="1"/>
          </p:cNvSpPr>
          <p:nvPr>
            <p:ph type="dt" sz="half" idx="10"/>
          </p:nvPr>
        </p:nvSpPr>
        <p:spPr/>
        <p:txBody>
          <a:bodyPr/>
          <a:lstStyle/>
          <a:p>
            <a:fld id="{BF39C7BE-650D-44A9-86DE-39BF3AA314E5}" type="datetimeFigureOut">
              <a:rPr lang="en-US" smtClean="0"/>
              <a:t>3/9/2022</a:t>
            </a:fld>
            <a:endParaRPr lang="en-US"/>
          </a:p>
        </p:txBody>
      </p:sp>
      <p:sp>
        <p:nvSpPr>
          <p:cNvPr id="6" name="Footer Placeholder 5">
            <a:extLst>
              <a:ext uri="{FF2B5EF4-FFF2-40B4-BE49-F238E27FC236}">
                <a16:creationId xmlns="" xmlns:a16="http://schemas.microsoft.com/office/drawing/2014/main" id="{3C4DF125-2E59-45C1-92C1-68E32F340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835091A-CDB7-4A04-9E21-97E1ABCD7CE9}"/>
              </a:ext>
            </a:extLst>
          </p:cNvPr>
          <p:cNvSpPr>
            <a:spLocks noGrp="1"/>
          </p:cNvSpPr>
          <p:nvPr>
            <p:ph type="sldNum" sz="quarter" idx="12"/>
          </p:nvPr>
        </p:nvSpPr>
        <p:spPr/>
        <p:txBody>
          <a:bodyPr/>
          <a:lstStyle/>
          <a:p>
            <a:fld id="{3F10E012-7CFC-43DB-ACF6-446E29EC3CEC}" type="slidenum">
              <a:rPr lang="en-US" smtClean="0"/>
              <a:t>‹#›</a:t>
            </a:fld>
            <a:endParaRPr lang="en-US"/>
          </a:p>
        </p:txBody>
      </p:sp>
    </p:spTree>
    <p:extLst>
      <p:ext uri="{BB962C8B-B14F-4D97-AF65-F5344CB8AC3E}">
        <p14:creationId xmlns:p14="http://schemas.microsoft.com/office/powerpoint/2010/main" val="645599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17363B0-5EB4-40EA-9011-0F7D6D1C8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AD81D9-0001-4BD8-BF6A-2752D3804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A8F0D5-A02B-464B-9DF9-18389A023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9C7BE-650D-44A9-86DE-39BF3AA314E5}" type="datetimeFigureOut">
              <a:rPr lang="en-US" smtClean="0"/>
              <a:t>3/9/2022</a:t>
            </a:fld>
            <a:endParaRPr lang="en-US"/>
          </a:p>
        </p:txBody>
      </p:sp>
      <p:sp>
        <p:nvSpPr>
          <p:cNvPr id="5" name="Footer Placeholder 4">
            <a:extLst>
              <a:ext uri="{FF2B5EF4-FFF2-40B4-BE49-F238E27FC236}">
                <a16:creationId xmlns="" xmlns:a16="http://schemas.microsoft.com/office/drawing/2014/main" id="{ABBDFDB0-FAB1-47AB-9001-648CE9C33D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9D8DB92-DF50-4BCF-9D19-03DB0502B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0E012-7CFC-43DB-ACF6-446E29EC3CEC}" type="slidenum">
              <a:rPr lang="en-US" smtClean="0"/>
              <a:t>‹#›</a:t>
            </a:fld>
            <a:endParaRPr lang="en-US"/>
          </a:p>
        </p:txBody>
      </p:sp>
    </p:spTree>
    <p:extLst>
      <p:ext uri="{BB962C8B-B14F-4D97-AF65-F5344CB8AC3E}">
        <p14:creationId xmlns:p14="http://schemas.microsoft.com/office/powerpoint/2010/main" val="21508503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11" Type="http://schemas.openxmlformats.org/officeDocument/2006/relationships/image" Target="../media/image8.gif"/><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image" Target="../media/image1.jp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36.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2.xml"/><Relationship Id="rId7" Type="http://schemas.openxmlformats.org/officeDocument/2006/relationships/image" Target="../media/image1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gif"/><Relationship Id="rId5" Type="http://schemas.openxmlformats.org/officeDocument/2006/relationships/image" Target="../media/image18.gif"/><Relationship Id="rId10" Type="http://schemas.openxmlformats.org/officeDocument/2006/relationships/image" Target="../media/image2.png"/><Relationship Id="rId4" Type="http://schemas.openxmlformats.org/officeDocument/2006/relationships/image" Target="../media/image41.jpg"/><Relationship Id="rId9"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4.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fif"/><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17.gif"/><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12.gi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46" y="-1047749"/>
            <a:ext cx="12192000" cy="7248356"/>
          </a:xfrm>
          <a:prstGeom prst="rect">
            <a:avLst/>
          </a:prstGeom>
        </p:spPr>
      </p:pic>
      <p:sp>
        <p:nvSpPr>
          <p:cNvPr id="5" name="Rectangle 4"/>
          <p:cNvSpPr/>
          <p:nvPr/>
        </p:nvSpPr>
        <p:spPr>
          <a:xfrm>
            <a:off x="2454445" y="487625"/>
            <a:ext cx="6121612" cy="1015663"/>
          </a:xfrm>
          <a:prstGeom prst="rect">
            <a:avLst/>
          </a:prstGeom>
          <a:noFill/>
        </p:spPr>
        <p:txBody>
          <a:bodyPr wrap="none" lIns="91440" tIns="45720" rIns="91440" bIns="45720">
            <a:spAutoFit/>
          </a:bodyPr>
          <a:lstStyle/>
          <a:p>
            <a:pPr algn="ctr"/>
            <a:r>
              <a:rPr lang="en-US" sz="6000" b="1" cap="none" spc="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THUYẾT TRÌNH</a:t>
            </a:r>
          </a:p>
        </p:txBody>
      </p:sp>
      <p:sp>
        <p:nvSpPr>
          <p:cNvPr id="6" name="Rectangle 5"/>
          <p:cNvSpPr/>
          <p:nvPr/>
        </p:nvSpPr>
        <p:spPr>
          <a:xfrm>
            <a:off x="929700" y="2302999"/>
            <a:ext cx="10055509" cy="1477328"/>
          </a:xfrm>
          <a:prstGeom prst="rect">
            <a:avLst/>
          </a:prstGeom>
          <a:noFill/>
        </p:spPr>
        <p:txBody>
          <a:bodyPr wrap="none" lIns="91440" tIns="45720" rIns="91440" bIns="45720">
            <a:spAutoFit/>
          </a:bodyPr>
          <a:lstStyle/>
          <a:p>
            <a:pPr algn="ctr">
              <a:spcAft>
                <a:spcPts val="0"/>
              </a:spcAft>
            </a:pPr>
            <a:r>
              <a:rPr lang="en-US" sz="36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latin typeface="Times New Roman" panose="02020603050405020304" pitchFamily="18" charset="0"/>
                <a:ea typeface="Times New Roman" panose="02020603050405020304" pitchFamily="18" charset="0"/>
              </a:rPr>
              <a:t>MỘT SỐ GIẢI PHÁP RÈN TÍNH MẠNH DẠN, </a:t>
            </a:r>
          </a:p>
          <a:p>
            <a:pPr algn="ctr">
              <a:spcAft>
                <a:spcPts val="0"/>
              </a:spcAft>
            </a:pPr>
            <a:r>
              <a:rPr lang="en-US" sz="3600" b="1" dirty="0">
                <a:solidFill>
                  <a:srgbClr val="FF0000"/>
                </a:solidFill>
                <a:effectLst/>
                <a:latin typeface="Times New Roman" panose="02020603050405020304" pitchFamily="18" charset="0"/>
                <a:ea typeface="Times New Roman" panose="02020603050405020304" pitchFamily="18" charset="0"/>
              </a:rPr>
              <a:t>TỰ TIN CHO TRẺ MẪU GIÁO 3-4 TUỔI</a:t>
            </a:r>
            <a:r>
              <a:rPr lang="en-US" sz="54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2454445" y="4047969"/>
            <a:ext cx="8107861" cy="1569660"/>
          </a:xfrm>
          <a:prstGeom prst="rect">
            <a:avLst/>
          </a:prstGeom>
          <a:noFill/>
        </p:spPr>
        <p:txBody>
          <a:bodyPr wrap="none" lIns="91440" tIns="45720" rIns="91440" bIns="45720">
            <a:spAutoFit/>
          </a:bodyPr>
          <a:lstStyle/>
          <a:p>
            <a:pPr>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Người</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thực</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hiện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Nguyễn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Thị</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Thoản</a:t>
            </a:r>
            <a:endParaRPr lang="en-US" sz="3200" b="1" dirty="0">
              <a:solidFill>
                <a:srgbClr val="002060"/>
              </a:solidFill>
              <a:effectLst/>
              <a:latin typeface="Times New Roman" panose="02020603050405020304" pitchFamily="18" charset="0"/>
              <a:ea typeface="Times New Roman" panose="02020603050405020304" pitchFamily="18" charset="0"/>
            </a:endParaRPr>
          </a:p>
          <a:p>
            <a:pPr>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Chức</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vụ</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Giáo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viên</a:t>
            </a:r>
            <a:endParaRPr lang="en-US" sz="3200" b="1" dirty="0">
              <a:solidFill>
                <a:srgbClr val="002060"/>
              </a:solidFill>
              <a:effectLst/>
              <a:latin typeface="Times New Roman" panose="02020603050405020304" pitchFamily="18" charset="0"/>
              <a:ea typeface="Times New Roman" panose="02020603050405020304" pitchFamily="18" charset="0"/>
            </a:endParaRPr>
          </a:p>
          <a:p>
            <a:pPr>
              <a:spcAft>
                <a:spcPts val="0"/>
              </a:spcAft>
            </a:pPr>
            <a:r>
              <a:rPr lang="en-US" sz="3200" b="1" smtClean="0">
                <a:solidFill>
                  <a:srgbClr val="002060"/>
                </a:solidFill>
                <a:latin typeface="Times New Roman" panose="02020603050405020304" pitchFamily="18" charset="0"/>
                <a:ea typeface="Times New Roman" panose="02020603050405020304" pitchFamily="18" charset="0"/>
              </a:rPr>
              <a:t>Đơn vị công tác</a:t>
            </a:r>
            <a:r>
              <a:rPr lang="en-US" sz="3200" b="1" smtClean="0">
                <a:solidFill>
                  <a:srgbClr val="002060"/>
                </a:solidFill>
                <a:effectLst/>
                <a:latin typeface="Times New Roman" panose="02020603050405020304" pitchFamily="18" charset="0"/>
                <a:ea typeface="Times New Roman" panose="02020603050405020304" pitchFamily="18" charset="0"/>
              </a:rPr>
              <a:t>: </a:t>
            </a:r>
            <a:r>
              <a:rPr lang="en-US" sz="3200" b="1" smtClean="0">
                <a:solidFill>
                  <a:srgbClr val="002060"/>
                </a:solidFill>
                <a:latin typeface="Times New Roman" panose="02020603050405020304" pitchFamily="18" charset="0"/>
                <a:ea typeface="Times New Roman" panose="02020603050405020304" pitchFamily="18" charset="0"/>
              </a:rPr>
              <a:t>Trường m</a:t>
            </a:r>
            <a:r>
              <a:rPr lang="en-US" sz="3200" b="1" smtClean="0">
                <a:solidFill>
                  <a:srgbClr val="002060"/>
                </a:solidFill>
                <a:effectLst/>
                <a:latin typeface="Times New Roman" panose="02020603050405020304" pitchFamily="18" charset="0"/>
                <a:ea typeface="Times New Roman" panose="02020603050405020304" pitchFamily="18" charset="0"/>
              </a:rPr>
              <a:t>ầm </a:t>
            </a:r>
            <a:r>
              <a:rPr lang="en-US" sz="3200" b="1" dirty="0">
                <a:solidFill>
                  <a:srgbClr val="002060"/>
                </a:solidFill>
                <a:effectLst/>
                <a:latin typeface="Times New Roman" panose="02020603050405020304" pitchFamily="18" charset="0"/>
                <a:ea typeface="Times New Roman" panose="02020603050405020304" pitchFamily="18" charset="0"/>
              </a:rPr>
              <a:t>non </a:t>
            </a:r>
            <a:r>
              <a:rPr lang="en-US" sz="3200" b="1" dirty="0" err="1">
                <a:solidFill>
                  <a:srgbClr val="002060"/>
                </a:solidFill>
                <a:effectLst/>
                <a:latin typeface="Times New Roman" panose="02020603050405020304" pitchFamily="18" charset="0"/>
                <a:ea typeface="Times New Roman" panose="02020603050405020304" pitchFamily="18" charset="0"/>
              </a:rPr>
              <a:t>Tây</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Hưng</a:t>
            </a:r>
            <a:endParaRPr lang="en-US" sz="3200" b="1" dirty="0">
              <a:solidFill>
                <a:srgbClr val="002060"/>
              </a:solidFill>
              <a:effectLst/>
              <a:latin typeface="Times New Roman" panose="02020603050405020304" pitchFamily="18" charset="0"/>
              <a:ea typeface="Times New Roman" panose="02020603050405020304" pitchFamily="18" charset="0"/>
            </a:endParaRPr>
          </a:p>
        </p:txBody>
      </p:sp>
      <p:pic>
        <p:nvPicPr>
          <p:cNvPr id="2" name="489_ms_-YqXGNHQPxc">
            <a:hlinkClick r:id="" action="ppaction://media"/>
            <a:extLst>
              <a:ext uri="{FF2B5EF4-FFF2-40B4-BE49-F238E27FC236}">
                <a16:creationId xmlns="" xmlns:a16="http://schemas.microsoft.com/office/drawing/2014/main" id="{6CCB276B-5C2D-4746-BFE8-B734794CF252}"/>
              </a:ext>
            </a:extLst>
          </p:cNvPr>
          <p:cNvPicPr>
            <a:picLocks noChangeAspect="1"/>
          </p:cNvPicPr>
          <p:nvPr>
            <a:audioFile r:link="rId1"/>
            <p:extLst>
              <p:ext uri="{DAA4B4D4-6D71-4841-9C94-3DE7FCFB9230}">
                <p14:media xmlns:p14="http://schemas.microsoft.com/office/powerpoint/2010/main" r:embed="rId2">
                  <p14:trim st="2500" end="1.1508306666E6"/>
                </p14:media>
              </p:ext>
            </p:extLst>
          </p:nvPr>
        </p:nvPicPr>
        <p:blipFill>
          <a:blip r:embed="rId5"/>
          <a:stretch>
            <a:fillRect/>
          </a:stretch>
        </p:blipFill>
        <p:spPr>
          <a:xfrm>
            <a:off x="-304800" y="-813319"/>
            <a:ext cx="609600" cy="609600"/>
          </a:xfrm>
          <a:prstGeom prst="rect">
            <a:avLst/>
          </a:prstGeom>
        </p:spPr>
      </p:pic>
      <p:pic>
        <p:nvPicPr>
          <p:cNvPr id="8" name="Picture 7">
            <a:extLst>
              <a:ext uri="{FF2B5EF4-FFF2-40B4-BE49-F238E27FC236}">
                <a16:creationId xmlns="" xmlns:a16="http://schemas.microsoft.com/office/drawing/2014/main" id="{4AEA8DD0-3B1B-4D83-8DCE-A1F459201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30129" y="3968107"/>
            <a:ext cx="924316" cy="575545"/>
          </a:xfrm>
          <a:prstGeom prst="rect">
            <a:avLst/>
          </a:prstGeom>
        </p:spPr>
      </p:pic>
      <p:pic>
        <p:nvPicPr>
          <p:cNvPr id="10" name="Picture 9">
            <a:extLst>
              <a:ext uri="{FF2B5EF4-FFF2-40B4-BE49-F238E27FC236}">
                <a16:creationId xmlns="" xmlns:a16="http://schemas.microsoft.com/office/drawing/2014/main" id="{74048ABE-534B-405D-8171-A6349D65C0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42315"/>
            <a:ext cx="3187153" cy="2305799"/>
          </a:xfrm>
          <a:prstGeom prst="rect">
            <a:avLst/>
          </a:prstGeom>
        </p:spPr>
      </p:pic>
      <p:pic>
        <p:nvPicPr>
          <p:cNvPr id="12" name="Picture 11">
            <a:extLst>
              <a:ext uri="{FF2B5EF4-FFF2-40B4-BE49-F238E27FC236}">
                <a16:creationId xmlns="" xmlns:a16="http://schemas.microsoft.com/office/drawing/2014/main" id="{35F22E0E-9CB6-4BA5-BFED-1A670D67E7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8838" y="4385387"/>
            <a:ext cx="3683162" cy="2318092"/>
          </a:xfrm>
          <a:prstGeom prst="rect">
            <a:avLst/>
          </a:prstGeom>
        </p:spPr>
      </p:pic>
      <p:pic>
        <p:nvPicPr>
          <p:cNvPr id="14" name="Picture 13">
            <a:extLst>
              <a:ext uri="{FF2B5EF4-FFF2-40B4-BE49-F238E27FC236}">
                <a16:creationId xmlns="" xmlns:a16="http://schemas.microsoft.com/office/drawing/2014/main" id="{AA9538FA-E4A1-41CD-A64F-DAB83D9CB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5548" y="1526227"/>
            <a:ext cx="2399047" cy="3508310"/>
          </a:xfrm>
          <a:prstGeom prst="rect">
            <a:avLst/>
          </a:prstGeom>
        </p:spPr>
      </p:pic>
      <p:pic>
        <p:nvPicPr>
          <p:cNvPr id="16" name="Picture 15">
            <a:extLst>
              <a:ext uri="{FF2B5EF4-FFF2-40B4-BE49-F238E27FC236}">
                <a16:creationId xmlns="" xmlns:a16="http://schemas.microsoft.com/office/drawing/2014/main" id="{4EBA81BF-361C-4B3E-A898-2113479828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4489" y="392281"/>
            <a:ext cx="2856917" cy="1912970"/>
          </a:xfrm>
          <a:prstGeom prst="rect">
            <a:avLst/>
          </a:prstGeom>
        </p:spPr>
      </p:pic>
      <p:pic>
        <p:nvPicPr>
          <p:cNvPr id="18" name="Picture 17">
            <a:extLst>
              <a:ext uri="{FF2B5EF4-FFF2-40B4-BE49-F238E27FC236}">
                <a16:creationId xmlns="" xmlns:a16="http://schemas.microsoft.com/office/drawing/2014/main" id="{E2C322D9-E92E-4666-9F24-4E2B81CC21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387634"/>
            <a:ext cx="1343025" cy="1295400"/>
          </a:xfrm>
          <a:prstGeom prst="rect">
            <a:avLst/>
          </a:prstGeom>
        </p:spPr>
      </p:pic>
    </p:spTree>
    <p:extLst>
      <p:ext uri="{BB962C8B-B14F-4D97-AF65-F5344CB8AC3E}">
        <p14:creationId xmlns:p14="http://schemas.microsoft.com/office/powerpoint/2010/main" val="350357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88"/>
            <a:ext cx="12192000" cy="6858000"/>
          </a:xfrm>
          <a:prstGeom prst="rect">
            <a:avLst/>
          </a:prstGeom>
        </p:spPr>
      </p:pic>
      <p:sp>
        <p:nvSpPr>
          <p:cNvPr id="2" name="Cloud 1">
            <a:extLst>
              <a:ext uri="{FF2B5EF4-FFF2-40B4-BE49-F238E27FC236}">
                <a16:creationId xmlns="" xmlns:a16="http://schemas.microsoft.com/office/drawing/2014/main" id="{635D2292-B2BF-4FE1-A5D3-2FDB15C17606}"/>
              </a:ext>
            </a:extLst>
          </p:cNvPr>
          <p:cNvSpPr/>
          <p:nvPr/>
        </p:nvSpPr>
        <p:spPr>
          <a:xfrm>
            <a:off x="8220075" y="0"/>
            <a:ext cx="3971925" cy="22574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effectLst/>
                <a:latin typeface="Times New Roman" panose="02020603050405020304" pitchFamily="18" charset="0"/>
                <a:ea typeface="Times New Roman" panose="02020603050405020304" pitchFamily="18" charset="0"/>
              </a:rPr>
              <a:t>3.3. </a:t>
            </a:r>
            <a:r>
              <a:rPr lang="en-US" sz="2600" b="1" dirty="0" err="1">
                <a:solidFill>
                  <a:srgbClr val="FF0000"/>
                </a:solidFill>
                <a:effectLst/>
                <a:latin typeface="Times New Roman" panose="02020603050405020304" pitchFamily="18" charset="0"/>
                <a:ea typeface="Times New Roman" panose="02020603050405020304" pitchFamily="18" charset="0"/>
              </a:rPr>
              <a:t>Biện</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pháp</a:t>
            </a:r>
            <a:r>
              <a:rPr lang="en-US" sz="2600" b="1" dirty="0">
                <a:solidFill>
                  <a:srgbClr val="FF0000"/>
                </a:solidFill>
                <a:effectLst/>
                <a:latin typeface="Times New Roman" panose="02020603050405020304" pitchFamily="18" charset="0"/>
                <a:ea typeface="Times New Roman" panose="02020603050405020304" pitchFamily="18" charset="0"/>
              </a:rPr>
              <a:t> 3</a:t>
            </a:r>
            <a:r>
              <a:rPr lang="en-US" sz="2600" b="1" dirty="0">
                <a:solidFill>
                  <a:srgbClr val="FF0000"/>
                </a:solidFill>
                <a:effectLst/>
                <a:latin typeface="Times New Roman" panose="02020603050405020304" pitchFamily="18" charset="0"/>
                <a:ea typeface="Times New Roman" panose="02020603050405020304" pitchFamily="18" charset="0"/>
                <a:cs typeface="Helvetica" panose="020B0604020202020204" pitchFamily="34" charset="0"/>
              </a:rPr>
              <a:t>:</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Nêu</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gương</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bé</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ngoan</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trong</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ngày</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trong</a:t>
            </a:r>
            <a:r>
              <a:rPr lang="en-US" sz="2600" b="1" dirty="0">
                <a:solidFill>
                  <a:srgbClr val="FF0000"/>
                </a:solidFill>
                <a:effectLst/>
                <a:latin typeface="Times New Roman" panose="02020603050405020304" pitchFamily="18" charset="0"/>
                <a:ea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rPr>
              <a:t>tuần</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
        <p:nvSpPr>
          <p:cNvPr id="6" name="Oval 5">
            <a:extLst>
              <a:ext uri="{FF2B5EF4-FFF2-40B4-BE49-F238E27FC236}">
                <a16:creationId xmlns="" xmlns:a16="http://schemas.microsoft.com/office/drawing/2014/main" id="{EFD86E59-311A-4370-9C4A-16EC92684716}"/>
              </a:ext>
            </a:extLst>
          </p:cNvPr>
          <p:cNvSpPr/>
          <p:nvPr/>
        </p:nvSpPr>
        <p:spPr>
          <a:xfrm>
            <a:off x="0" y="-14288"/>
            <a:ext cx="6886575" cy="682942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indent="542925" algn="just"/>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nhút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khởi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khoe</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buổi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đưa</a:t>
            </a:r>
            <a:r>
              <a:rPr lang="en-US" sz="2400" dirty="0">
                <a:solidFill>
                  <a:srgbClr val="000000"/>
                </a:solidFill>
                <a:effectLst/>
                <a:latin typeface="Times New Roman" panose="02020603050405020304" pitchFamily="18" charset="0"/>
                <a:ea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7" name="Oval 6">
            <a:extLst>
              <a:ext uri="{FF2B5EF4-FFF2-40B4-BE49-F238E27FC236}">
                <a16:creationId xmlns="" xmlns:a16="http://schemas.microsoft.com/office/drawing/2014/main" id="{56063608-5B71-492F-92F8-CF26F4F6BA54}"/>
              </a:ext>
            </a:extLst>
          </p:cNvPr>
          <p:cNvSpPr/>
          <p:nvPr/>
        </p:nvSpPr>
        <p:spPr>
          <a:xfrm>
            <a:off x="5857875" y="2100263"/>
            <a:ext cx="6334125" cy="4714873"/>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14375" algn="just"/>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cờ.Từ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quen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 xmlns:a16="http://schemas.microsoft.com/office/drawing/2014/main" id="{EE5C4D0A-C2EC-40B6-9D66-DA1F8ABD2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162" y="14288"/>
            <a:ext cx="1809750" cy="1295400"/>
          </a:xfrm>
          <a:prstGeom prst="rect">
            <a:avLst/>
          </a:prstGeom>
        </p:spPr>
      </p:pic>
      <p:pic>
        <p:nvPicPr>
          <p:cNvPr id="10" name="Picture 9">
            <a:extLst>
              <a:ext uri="{FF2B5EF4-FFF2-40B4-BE49-F238E27FC236}">
                <a16:creationId xmlns="" xmlns:a16="http://schemas.microsoft.com/office/drawing/2014/main" id="{014E5E9A-55A1-4844-86C8-BF2360BFE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9" y="962025"/>
            <a:ext cx="1809750" cy="1295400"/>
          </a:xfrm>
          <a:prstGeom prst="rect">
            <a:avLst/>
          </a:prstGeom>
        </p:spPr>
      </p:pic>
      <p:pic>
        <p:nvPicPr>
          <p:cNvPr id="11" name="Picture 10">
            <a:extLst>
              <a:ext uri="{FF2B5EF4-FFF2-40B4-BE49-F238E27FC236}">
                <a16:creationId xmlns="" xmlns:a16="http://schemas.microsoft.com/office/drawing/2014/main" id="{AAD56CF4-A1F2-47DC-BC7A-57C584AFF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126" y="-14288"/>
            <a:ext cx="1809750" cy="1295400"/>
          </a:xfrm>
          <a:prstGeom prst="rect">
            <a:avLst/>
          </a:prstGeom>
        </p:spPr>
      </p:pic>
      <p:pic>
        <p:nvPicPr>
          <p:cNvPr id="15" name="Picture 14">
            <a:extLst>
              <a:ext uri="{FF2B5EF4-FFF2-40B4-BE49-F238E27FC236}">
                <a16:creationId xmlns="" xmlns:a16="http://schemas.microsoft.com/office/drawing/2014/main" id="{56F15955-EF1D-45C1-99D5-C5FC98595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1885949"/>
            <a:ext cx="762000" cy="2571750"/>
          </a:xfrm>
          <a:prstGeom prst="rect">
            <a:avLst/>
          </a:prstGeom>
        </p:spPr>
      </p:pic>
      <p:grpSp>
        <p:nvGrpSpPr>
          <p:cNvPr id="17" name="Group 16">
            <a:extLst>
              <a:ext uri="{FF2B5EF4-FFF2-40B4-BE49-F238E27FC236}">
                <a16:creationId xmlns="" xmlns:a16="http://schemas.microsoft.com/office/drawing/2014/main" id="{6B0E4AD6-6094-4FE5-BAEA-49EDBDEDA55D}"/>
              </a:ext>
            </a:extLst>
          </p:cNvPr>
          <p:cNvGrpSpPr/>
          <p:nvPr/>
        </p:nvGrpSpPr>
        <p:grpSpPr>
          <a:xfrm>
            <a:off x="8691563" y="5791199"/>
            <a:ext cx="2293142" cy="1219198"/>
            <a:chOff x="8691563" y="5791199"/>
            <a:chExt cx="2293142" cy="1219198"/>
          </a:xfrm>
        </p:grpSpPr>
        <p:pic>
          <p:nvPicPr>
            <p:cNvPr id="13" name="Picture 12">
              <a:extLst>
                <a:ext uri="{FF2B5EF4-FFF2-40B4-BE49-F238E27FC236}">
                  <a16:creationId xmlns="" xmlns:a16="http://schemas.microsoft.com/office/drawing/2014/main" id="{CCB14B0B-FBD4-44BE-8F44-0F0194938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1730" y="5791199"/>
              <a:ext cx="942975" cy="1190625"/>
            </a:xfrm>
            <a:prstGeom prst="rect">
              <a:avLst/>
            </a:prstGeom>
          </p:spPr>
        </p:pic>
        <p:pic>
          <p:nvPicPr>
            <p:cNvPr id="16" name="Picture 15">
              <a:extLst>
                <a:ext uri="{FF2B5EF4-FFF2-40B4-BE49-F238E27FC236}">
                  <a16:creationId xmlns="" xmlns:a16="http://schemas.microsoft.com/office/drawing/2014/main" id="{0A0DF239-5199-4CA1-95A2-4B8AE8C82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91563" y="5819772"/>
              <a:ext cx="1216818" cy="1190625"/>
            </a:xfrm>
            <a:prstGeom prst="rect">
              <a:avLst/>
            </a:prstGeom>
          </p:spPr>
        </p:pic>
      </p:grpSp>
    </p:spTree>
    <p:extLst>
      <p:ext uri="{BB962C8B-B14F-4D97-AF65-F5344CB8AC3E}">
        <p14:creationId xmlns:p14="http://schemas.microsoft.com/office/powerpoint/2010/main" val="40405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1" presetClass="entr" presetSubtype="0" fill="hold" nodeType="withEffect">
                                  <p:stCondLst>
                                    <p:cond delay="80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 presetClass="entr" presetSubtype="0" fill="hold" nodeType="withEffect">
                                  <p:stCondLst>
                                    <p:cond delay="2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 xmlns:a16="http://schemas.microsoft.com/office/drawing/2014/main" id="{DC1660AC-8A54-4463-A1CC-86BA063EE10D}"/>
              </a:ext>
            </a:extLst>
          </p:cNvPr>
          <p:cNvGrpSpPr/>
          <p:nvPr/>
        </p:nvGrpSpPr>
        <p:grpSpPr>
          <a:xfrm>
            <a:off x="4200524" y="0"/>
            <a:ext cx="3957638" cy="2114550"/>
            <a:chOff x="4200524" y="0"/>
            <a:chExt cx="3957638" cy="2114550"/>
          </a:xfrm>
        </p:grpSpPr>
        <p:sp>
          <p:nvSpPr>
            <p:cNvPr id="2" name="Frame 1">
              <a:extLst>
                <a:ext uri="{FF2B5EF4-FFF2-40B4-BE49-F238E27FC236}">
                  <a16:creationId xmlns="" xmlns:a16="http://schemas.microsoft.com/office/drawing/2014/main" id="{3F6D7F0B-656E-4C65-A095-4DD849390B58}"/>
                </a:ext>
              </a:extLst>
            </p:cNvPr>
            <p:cNvSpPr/>
            <p:nvPr/>
          </p:nvSpPr>
          <p:spPr>
            <a:xfrm>
              <a:off x="4200524" y="0"/>
              <a:ext cx="3957638" cy="2114550"/>
            </a:xfrm>
            <a:prstGeom prst="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 xmlns:a16="http://schemas.microsoft.com/office/drawing/2014/main" id="{E38FB6D7-2AE7-4976-9139-893A9C34E8D4}"/>
                </a:ext>
              </a:extLst>
            </p:cNvPr>
            <p:cNvSpPr txBox="1"/>
            <p:nvPr/>
          </p:nvSpPr>
          <p:spPr>
            <a:xfrm>
              <a:off x="4505920" y="226278"/>
              <a:ext cx="3346847" cy="1661993"/>
            </a:xfrm>
            <a:prstGeom prst="rect">
              <a:avLst/>
            </a:prstGeom>
            <a:noFill/>
          </p:spPr>
          <p:txBody>
            <a:bodyPr wrap="square">
              <a:spAutoFit/>
            </a:bodyPr>
            <a:lstStyle/>
            <a:p>
              <a:pPr algn="just">
                <a:spcAft>
                  <a:spcPts val="60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Kết</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quả</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sau</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khi</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thực</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hiện</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các</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biện</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pháp</a:t>
              </a:r>
              <a:r>
                <a:rPr lang="en-US" sz="3400" b="1" dirty="0">
                  <a:solidFill>
                    <a:srgbClr val="FF0000"/>
                  </a:solidFill>
                  <a:effectLst/>
                  <a:latin typeface="Times New Roman" panose="02020603050405020304" pitchFamily="18" charset="0"/>
                  <a:ea typeface="Times New Roman" panose="02020603050405020304" pitchFamily="18" charset="0"/>
                </a:rPr>
                <a:t> </a:t>
              </a:r>
              <a:r>
                <a:rPr lang="en-US" sz="3400" b="1" dirty="0" err="1">
                  <a:solidFill>
                    <a:srgbClr val="FF0000"/>
                  </a:solidFill>
                  <a:effectLst/>
                  <a:latin typeface="Times New Roman" panose="02020603050405020304" pitchFamily="18" charset="0"/>
                  <a:ea typeface="Times New Roman" panose="02020603050405020304" pitchFamily="18" charset="0"/>
                </a:rPr>
                <a:t>trên</a:t>
              </a:r>
              <a:endParaRPr lang="en-US" sz="3400" dirty="0">
                <a:solidFill>
                  <a:srgbClr val="FF0000"/>
                </a:solidFill>
                <a:effectLst/>
                <a:latin typeface="Times New Roman" panose="02020603050405020304" pitchFamily="18" charset="0"/>
                <a:ea typeface="Times New Roman" panose="02020603050405020304" pitchFamily="18" charset="0"/>
              </a:endParaRPr>
            </a:p>
          </p:txBody>
        </p:sp>
      </p:grpSp>
      <p:sp>
        <p:nvSpPr>
          <p:cNvPr id="8" name="Trapezoid 7">
            <a:extLst>
              <a:ext uri="{FF2B5EF4-FFF2-40B4-BE49-F238E27FC236}">
                <a16:creationId xmlns="" xmlns:a16="http://schemas.microsoft.com/office/drawing/2014/main" id="{8A7D2553-1FD0-4126-9756-1AF66AB3B176}"/>
              </a:ext>
            </a:extLst>
          </p:cNvPr>
          <p:cNvSpPr/>
          <p:nvPr/>
        </p:nvSpPr>
        <p:spPr>
          <a:xfrm>
            <a:off x="-1" y="400050"/>
            <a:ext cx="4152899" cy="6457950"/>
          </a:xfrm>
          <a:prstGeom prst="trapezoid">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endParaRPr lang="en-US" sz="2000" dirty="0">
              <a:solidFill>
                <a:srgbClr val="000000"/>
              </a:solidFill>
              <a:latin typeface="Times New Roman" panose="02020603050405020304" pitchFamily="18" charset="0"/>
              <a:ea typeface="Times New Roman" panose="02020603050405020304" pitchFamily="18" charset="0"/>
            </a:endParaRPr>
          </a:p>
          <a:p>
            <a:pPr indent="357188" algn="just"/>
            <a:r>
              <a:rPr lang="en-US" sz="2200" dirty="0" err="1">
                <a:solidFill>
                  <a:schemeClr val="bg1"/>
                </a:solidFill>
                <a:effectLst/>
                <a:latin typeface="Times New Roman" panose="02020603050405020304" pitchFamily="18" charset="0"/>
                <a:ea typeface="Times New Roman" panose="02020603050405020304" pitchFamily="18" charset="0"/>
              </a:rPr>
              <a:t>Không</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mất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nhiều</a:t>
            </a:r>
            <a:r>
              <a:rPr lang="en-US" sz="2200" dirty="0">
                <a:solidFill>
                  <a:schemeClr val="bg1"/>
                </a:solidFill>
                <a:effectLst/>
                <a:latin typeface="Times New Roman" panose="02020603050405020304" pitchFamily="18" charset="0"/>
                <a:ea typeface="Times New Roman" panose="02020603050405020304" pitchFamily="18" charset="0"/>
              </a:rPr>
              <a:t> chi </a:t>
            </a:r>
            <a:r>
              <a:rPr lang="en-US" sz="2200" dirty="0" err="1">
                <a:solidFill>
                  <a:schemeClr val="bg1"/>
                </a:solidFill>
                <a:effectLst/>
                <a:latin typeface="Times New Roman" panose="02020603050405020304" pitchFamily="18" charset="0"/>
                <a:ea typeface="Times New Roman" panose="02020603050405020304" pitchFamily="18" charset="0"/>
              </a:rPr>
              <a:t>phí</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khi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thực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hiện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biện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pháp</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các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biện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pháp</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dễ</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hiểu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gần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gũi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không</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xa</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vời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với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trẻ</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và</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nhận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được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nhiều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niềm</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vui</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và</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tình</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cảm</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yêu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quý</a:t>
            </a:r>
            <a:r>
              <a:rPr lang="en-US" sz="2200" dirty="0">
                <a:solidFill>
                  <a:schemeClr val="bg1"/>
                </a:solidFill>
                <a:effectLst/>
                <a:latin typeface="Times New Roman" panose="02020603050405020304" pitchFamily="18" charset="0"/>
                <a:ea typeface="Times New Roman" panose="02020603050405020304" pitchFamily="18" charset="0"/>
              </a:rPr>
              <a:t> tin </a:t>
            </a:r>
            <a:r>
              <a:rPr lang="en-US" sz="2200" dirty="0" err="1">
                <a:solidFill>
                  <a:schemeClr val="bg1"/>
                </a:solidFill>
                <a:effectLst/>
                <a:latin typeface="Times New Roman" panose="02020603050405020304" pitchFamily="18" charset="0"/>
                <a:ea typeface="Times New Roman" panose="02020603050405020304" pitchFamily="18" charset="0"/>
              </a:rPr>
              <a:t>tưởng</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từ</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phía</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phụ</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huynh</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học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sinh</a:t>
            </a:r>
            <a:r>
              <a:rPr lang="en-US" sz="2200" dirty="0">
                <a:solidFill>
                  <a:schemeClr val="bg1"/>
                </a:solidFill>
                <a:effectLst/>
                <a:latin typeface="Times New Roman" panose="02020603050405020304" pitchFamily="18" charset="0"/>
                <a:ea typeface="Times New Roman" panose="02020603050405020304" pitchFamily="18" charset="0"/>
              </a:rPr>
              <a:t>;</a:t>
            </a:r>
          </a:p>
          <a:p>
            <a:pPr indent="357188" algn="just"/>
            <a:r>
              <a:rPr lang="en-US" sz="2200" dirty="0" err="1">
                <a:solidFill>
                  <a:schemeClr val="bg1"/>
                </a:solidFill>
                <a:effectLst/>
                <a:latin typeface="Times New Roman" panose="02020603050405020304" pitchFamily="18" charset="0"/>
                <a:ea typeface="Times New Roman" panose="02020603050405020304" pitchFamily="18" charset="0"/>
              </a:rPr>
              <a:t>Biện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pháp</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đơn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giản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dễ</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thực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hiện</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và</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đạt</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được</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hiệu</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quả</a:t>
            </a:r>
            <a:r>
              <a:rPr lang="en-US" sz="2200" dirty="0">
                <a:solidFill>
                  <a:schemeClr val="bg1"/>
                </a:solidFill>
                <a:effectLst/>
                <a:latin typeface="Times New Roman" panose="02020603050405020304" pitchFamily="18" charset="0"/>
                <a:ea typeface="Times New Roman" panose="02020603050405020304" pitchFamily="18" charset="0"/>
              </a:rPr>
              <a:t> </a:t>
            </a:r>
            <a:r>
              <a:rPr lang="en-US" sz="2200" dirty="0" err="1">
                <a:solidFill>
                  <a:schemeClr val="bg1"/>
                </a:solidFill>
                <a:effectLst/>
                <a:latin typeface="Times New Roman" panose="02020603050405020304" pitchFamily="18" charset="0"/>
                <a:ea typeface="Times New Roman" panose="02020603050405020304" pitchFamily="18" charset="0"/>
              </a:rPr>
              <a:t>cao</a:t>
            </a:r>
            <a:r>
              <a:rPr lang="en-US" sz="2200" dirty="0">
                <a:solidFill>
                  <a:schemeClr val="bg1"/>
                </a:solidFill>
                <a:effectLst/>
                <a:latin typeface="Times New Roman" panose="02020603050405020304" pitchFamily="18" charset="0"/>
                <a:ea typeface="Times New Roman" panose="02020603050405020304" pitchFamily="18" charset="0"/>
              </a:rPr>
              <a:t>;</a:t>
            </a:r>
          </a:p>
        </p:txBody>
      </p:sp>
      <p:sp>
        <p:nvSpPr>
          <p:cNvPr id="9" name="Trapezoid 8">
            <a:extLst>
              <a:ext uri="{FF2B5EF4-FFF2-40B4-BE49-F238E27FC236}">
                <a16:creationId xmlns="" xmlns:a16="http://schemas.microsoft.com/office/drawing/2014/main" id="{AD09D641-E799-43DA-9C93-8CB7FC93B387}"/>
              </a:ext>
            </a:extLst>
          </p:cNvPr>
          <p:cNvSpPr/>
          <p:nvPr/>
        </p:nvSpPr>
        <p:spPr>
          <a:xfrm>
            <a:off x="8158162" y="400050"/>
            <a:ext cx="3986212" cy="6457950"/>
          </a:xfrm>
          <a:prstGeom prst="trapezoi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14375">
              <a:spcAft>
                <a:spcPts val="600"/>
              </a:spcAft>
            </a:pPr>
            <a:r>
              <a:rPr lang="en-US" sz="2200" dirty="0">
                <a:solidFill>
                  <a:srgbClr val="000000"/>
                </a:solidFill>
                <a:effectLst/>
                <a:latin typeface="Times New Roman" panose="02020603050405020304" pitchFamily="18" charset="0"/>
                <a:ea typeface="Times New Roman" panose="02020603050405020304" pitchFamily="18" charset="0"/>
              </a:rPr>
              <a:t>Ở </a:t>
            </a:r>
            <a:r>
              <a:rPr lang="en-US" sz="2200" dirty="0" err="1">
                <a:solidFill>
                  <a:srgbClr val="000000"/>
                </a:solidFill>
                <a:effectLst/>
                <a:latin typeface="Times New Roman" panose="02020603050405020304" pitchFamily="18" charset="0"/>
                <a:ea typeface="Times New Roman" panose="02020603050405020304" pitchFamily="18" charset="0"/>
              </a:rPr>
              <a:t>biện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đòi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hỏi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viên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bao </a:t>
            </a:r>
            <a:r>
              <a:rPr lang="en-US" sz="2200" dirty="0" err="1">
                <a:solidFill>
                  <a:srgbClr val="000000"/>
                </a:solidFill>
                <a:effectLst/>
                <a:latin typeface="Times New Roman" panose="02020603050405020304" pitchFamily="18" charset="0"/>
                <a:ea typeface="Times New Roman" panose="02020603050405020304" pitchFamily="18" charset="0"/>
              </a:rPr>
              <a:t>quát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bị</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đầy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đủ</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kiến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cung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cấp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chuẩn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mực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viên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luôn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yêu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thương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gũi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mọi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tâm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thế</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0" name="Star: 7 Points 9">
            <a:extLst>
              <a:ext uri="{FF2B5EF4-FFF2-40B4-BE49-F238E27FC236}">
                <a16:creationId xmlns="" xmlns:a16="http://schemas.microsoft.com/office/drawing/2014/main" id="{8CD182BB-01D5-4B63-89A5-89F0909E2058}"/>
              </a:ext>
            </a:extLst>
          </p:cNvPr>
          <p:cNvSpPr/>
          <p:nvPr/>
        </p:nvSpPr>
        <p:spPr>
          <a:xfrm>
            <a:off x="3883818" y="2114549"/>
            <a:ext cx="4543425" cy="410283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a:p>
            <a:pPr algn="ctr"/>
            <a:endParaRPr lang="en-US" dirty="0"/>
          </a:p>
        </p:txBody>
      </p:sp>
      <p:grpSp>
        <p:nvGrpSpPr>
          <p:cNvPr id="17" name="Group 16">
            <a:extLst>
              <a:ext uri="{FF2B5EF4-FFF2-40B4-BE49-F238E27FC236}">
                <a16:creationId xmlns="" xmlns:a16="http://schemas.microsoft.com/office/drawing/2014/main" id="{23CCE368-FD5A-4355-AC0F-89FFAA29325A}"/>
              </a:ext>
            </a:extLst>
          </p:cNvPr>
          <p:cNvGrpSpPr/>
          <p:nvPr/>
        </p:nvGrpSpPr>
        <p:grpSpPr>
          <a:xfrm>
            <a:off x="394990" y="0"/>
            <a:ext cx="3225104" cy="2114550"/>
            <a:chOff x="85129" y="100014"/>
            <a:chExt cx="3225104" cy="2114550"/>
          </a:xfrm>
        </p:grpSpPr>
        <p:pic>
          <p:nvPicPr>
            <p:cNvPr id="15" name="Picture 14">
              <a:extLst>
                <a:ext uri="{FF2B5EF4-FFF2-40B4-BE49-F238E27FC236}">
                  <a16:creationId xmlns="" xmlns:a16="http://schemas.microsoft.com/office/drawing/2014/main" id="{852E2F3B-59B8-4595-B4B5-3666053C6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9" y="100014"/>
              <a:ext cx="1612106" cy="2114550"/>
            </a:xfrm>
            <a:prstGeom prst="rect">
              <a:avLst/>
            </a:prstGeom>
          </p:spPr>
        </p:pic>
        <p:pic>
          <p:nvPicPr>
            <p:cNvPr id="16" name="Picture 15">
              <a:extLst>
                <a:ext uri="{FF2B5EF4-FFF2-40B4-BE49-F238E27FC236}">
                  <a16:creationId xmlns="" xmlns:a16="http://schemas.microsoft.com/office/drawing/2014/main" id="{FEB522BB-CDA8-4616-BFEB-FABCF7FEC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047" y="400050"/>
              <a:ext cx="1475186" cy="1714500"/>
            </a:xfrm>
            <a:prstGeom prst="rect">
              <a:avLst/>
            </a:prstGeom>
          </p:spPr>
        </p:pic>
      </p:grpSp>
      <p:pic>
        <p:nvPicPr>
          <p:cNvPr id="19" name="Picture 18">
            <a:extLst>
              <a:ext uri="{FF2B5EF4-FFF2-40B4-BE49-F238E27FC236}">
                <a16:creationId xmlns="" xmlns:a16="http://schemas.microsoft.com/office/drawing/2014/main" id="{021A0F85-78D7-4591-B7DC-E9B321B27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524" y="4943474"/>
            <a:ext cx="3910012" cy="2140803"/>
          </a:xfrm>
          <a:prstGeom prst="rect">
            <a:avLst/>
          </a:prstGeom>
        </p:spPr>
      </p:pic>
      <p:pic>
        <p:nvPicPr>
          <p:cNvPr id="21" name="Picture 20">
            <a:extLst>
              <a:ext uri="{FF2B5EF4-FFF2-40B4-BE49-F238E27FC236}">
                <a16:creationId xmlns="" xmlns:a16="http://schemas.microsoft.com/office/drawing/2014/main" id="{699D4AFD-3887-4B9E-ACA3-A52CB9062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318" y="409575"/>
            <a:ext cx="1257300" cy="1295400"/>
          </a:xfrm>
          <a:prstGeom prst="rect">
            <a:avLst/>
          </a:prstGeom>
        </p:spPr>
      </p:pic>
      <p:pic>
        <p:nvPicPr>
          <p:cNvPr id="23" name="Picture 22">
            <a:extLst>
              <a:ext uri="{FF2B5EF4-FFF2-40B4-BE49-F238E27FC236}">
                <a16:creationId xmlns="" xmlns:a16="http://schemas.microsoft.com/office/drawing/2014/main" id="{54A446E6-26EA-45E5-AEB0-6DCE0BC41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9710" y="8364"/>
            <a:ext cx="1257300" cy="1295400"/>
          </a:xfrm>
          <a:prstGeom prst="rect">
            <a:avLst/>
          </a:prstGeom>
        </p:spPr>
      </p:pic>
      <p:pic>
        <p:nvPicPr>
          <p:cNvPr id="25" name="Picture 24">
            <a:extLst>
              <a:ext uri="{FF2B5EF4-FFF2-40B4-BE49-F238E27FC236}">
                <a16:creationId xmlns="" xmlns:a16="http://schemas.microsoft.com/office/drawing/2014/main" id="{7759D547-275E-4925-99AA-87E0D1C36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9774" y="409575"/>
            <a:ext cx="1257300" cy="1524000"/>
          </a:xfrm>
          <a:prstGeom prst="rect">
            <a:avLst/>
          </a:prstGeom>
        </p:spPr>
      </p:pic>
    </p:spTree>
    <p:extLst>
      <p:ext uri="{BB962C8B-B14F-4D97-AF65-F5344CB8AC3E}">
        <p14:creationId xmlns:p14="http://schemas.microsoft.com/office/powerpoint/2010/main" val="41573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ppt_w</p:attrName>
                                        </p:attrNameLst>
                                      </p:cBhvr>
                                      <p:tavLst>
                                        <p:tav tm="0" fmla="#ppt_w*sin(2.5*pi*$)">
                                          <p:val>
                                            <p:fltVal val="0"/>
                                          </p:val>
                                        </p:tav>
                                        <p:tav tm="100000">
                                          <p:val>
                                            <p:fltVal val="1"/>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 xmlns:a16="http://schemas.microsoft.com/office/drawing/2014/main" id="{E2391C00-6151-4B07-B138-1787FB2195AE}"/>
              </a:ext>
            </a:extLst>
          </p:cNvPr>
          <p:cNvSpPr/>
          <p:nvPr/>
        </p:nvSpPr>
        <p:spPr>
          <a:xfrm>
            <a:off x="0" y="0"/>
            <a:ext cx="1565564" cy="314498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effectLst/>
                <a:latin typeface="Times New Roman" panose="02020603050405020304" pitchFamily="18" charset="0"/>
                <a:ea typeface="Times New Roman" panose="02020603050405020304" pitchFamily="18" charset="0"/>
              </a:rPr>
              <a:t>III</a:t>
            </a:r>
            <a:r>
              <a:rPr lang="en-US" sz="3200" dirty="0">
                <a:solidFill>
                  <a:srgbClr val="FF0000"/>
                </a:solidFill>
                <a:effectLst/>
                <a:latin typeface="Times New Roman" panose="02020603050405020304" pitchFamily="18" charset="0"/>
                <a:ea typeface="Times New Roman" panose="02020603050405020304" pitchFamily="18" charset="0"/>
              </a:rPr>
              <a:t>.</a:t>
            </a:r>
            <a:r>
              <a:rPr lang="en-US" sz="3200" b="1" dirty="0">
                <a:solidFill>
                  <a:srgbClr val="FF0000"/>
                </a:solidFill>
                <a:effectLst/>
                <a:latin typeface="Times New Roman" panose="02020603050405020304" pitchFamily="18" charset="0"/>
                <a:ea typeface="Times New Roman" panose="02020603050405020304" pitchFamily="18" charset="0"/>
              </a:rPr>
              <a:t> </a:t>
            </a:r>
          </a:p>
          <a:p>
            <a:pPr algn="ctr"/>
            <a:r>
              <a:rPr lang="en-US" sz="3200" b="1" dirty="0" err="1">
                <a:solidFill>
                  <a:srgbClr val="FF0000"/>
                </a:solidFill>
                <a:effectLst/>
                <a:latin typeface="Times New Roman" panose="02020603050405020304" pitchFamily="18" charset="0"/>
                <a:ea typeface="Times New Roman" panose="02020603050405020304" pitchFamily="18" charset="0"/>
              </a:rPr>
              <a:t>Kết</a:t>
            </a:r>
            <a:endParaRPr lang="en-US" sz="3200" b="1" dirty="0">
              <a:solidFill>
                <a:srgbClr val="FF0000"/>
              </a:solidFill>
              <a:latin typeface="Times New Roman" panose="02020603050405020304" pitchFamily="18" charset="0"/>
              <a:ea typeface="Times New Roman" panose="02020603050405020304" pitchFamily="18" charset="0"/>
            </a:endParaRPr>
          </a:p>
          <a:p>
            <a:pPr algn="ctr"/>
            <a:r>
              <a:rPr lang="en-US" sz="3200" b="1" dirty="0" err="1">
                <a:solidFill>
                  <a:srgbClr val="FF0000"/>
                </a:solidFill>
                <a:effectLst/>
                <a:latin typeface="Times New Roman" panose="02020603050405020304" pitchFamily="18" charset="0"/>
                <a:ea typeface="Times New Roman" panose="02020603050405020304" pitchFamily="18" charset="0"/>
              </a:rPr>
              <a:t>luận</a:t>
            </a:r>
            <a:r>
              <a:rPr lang="en-US" sz="3200" b="1" dirty="0">
                <a:solidFill>
                  <a:srgbClr val="FF0000"/>
                </a:solidFill>
                <a:effectLst/>
                <a:latin typeface="Times New Roman" panose="02020603050405020304" pitchFamily="18" charset="0"/>
                <a:ea typeface="Times New Roman" panose="02020603050405020304" pitchFamily="18" charset="0"/>
              </a:rPr>
              <a:t> </a:t>
            </a:r>
          </a:p>
          <a:p>
            <a:pPr algn="ctr"/>
            <a:r>
              <a:rPr lang="en-US" sz="3200" b="1" dirty="0" err="1">
                <a:solidFill>
                  <a:srgbClr val="FF0000"/>
                </a:solidFill>
                <a:latin typeface="Times New Roman" panose="02020603050405020304" pitchFamily="18" charset="0"/>
                <a:ea typeface="Times New Roman" panose="02020603050405020304" pitchFamily="18" charset="0"/>
              </a:rPr>
              <a:t>v</a:t>
            </a:r>
            <a:r>
              <a:rPr lang="en-US" sz="3200" b="1" dirty="0" err="1">
                <a:solidFill>
                  <a:srgbClr val="FF0000"/>
                </a:solidFill>
                <a:effectLst/>
                <a:latin typeface="Times New Roman" panose="02020603050405020304" pitchFamily="18" charset="0"/>
                <a:ea typeface="Times New Roman" panose="02020603050405020304" pitchFamily="18" charset="0"/>
              </a:rPr>
              <a:t>à</a:t>
            </a:r>
            <a:endParaRPr lang="en-US" sz="3200" b="1" dirty="0">
              <a:solidFill>
                <a:srgbClr val="FF0000"/>
              </a:solidFill>
              <a:latin typeface="Times New Roman" panose="02020603050405020304" pitchFamily="18" charset="0"/>
              <a:ea typeface="Times New Roman" panose="02020603050405020304" pitchFamily="18" charset="0"/>
            </a:endParaRPr>
          </a:p>
          <a:p>
            <a:pPr algn="ctr"/>
            <a:r>
              <a:rPr lang="en-US" sz="3200" b="1" dirty="0" err="1">
                <a:solidFill>
                  <a:srgbClr val="FF0000"/>
                </a:solidFill>
                <a:effectLst/>
                <a:latin typeface="Times New Roman" panose="02020603050405020304" pitchFamily="18" charset="0"/>
                <a:ea typeface="Times New Roman" panose="02020603050405020304" pitchFamily="18" charset="0"/>
              </a:rPr>
              <a:t>khuyến</a:t>
            </a:r>
            <a:r>
              <a:rPr lang="en-US" sz="3200" b="1" dirty="0">
                <a:solidFill>
                  <a:srgbClr val="FF0000"/>
                </a:solidFill>
                <a:effectLst/>
                <a:latin typeface="Times New Roman" panose="02020603050405020304" pitchFamily="18" charset="0"/>
                <a:ea typeface="Times New Roman" panose="02020603050405020304" pitchFamily="18" charset="0"/>
              </a:rPr>
              <a:t> </a:t>
            </a:r>
          </a:p>
          <a:p>
            <a:pPr algn="ctr"/>
            <a:r>
              <a:rPr lang="en-US" sz="3200" b="1" dirty="0" err="1">
                <a:solidFill>
                  <a:srgbClr val="FF0000"/>
                </a:solidFill>
                <a:effectLst/>
                <a:latin typeface="Times New Roman" panose="02020603050405020304" pitchFamily="18" charset="0"/>
                <a:ea typeface="Times New Roman" panose="02020603050405020304" pitchFamily="18" charset="0"/>
              </a:rPr>
              <a:t>nghị</a:t>
            </a:r>
            <a:endParaRPr lang="en-US" sz="3200" dirty="0">
              <a:solidFill>
                <a:srgbClr val="FF0000"/>
              </a:solidFill>
              <a:effectLst/>
              <a:latin typeface="Times New Roman" panose="02020603050405020304" pitchFamily="18" charset="0"/>
              <a:ea typeface="Times New Roman" panose="02020603050405020304" pitchFamily="18" charset="0"/>
            </a:endParaRPr>
          </a:p>
          <a:p>
            <a:pPr algn="ctr"/>
            <a:endParaRPr lang="en-US" dirty="0"/>
          </a:p>
        </p:txBody>
      </p:sp>
      <p:sp>
        <p:nvSpPr>
          <p:cNvPr id="9" name="Scroll: Horizontal 8">
            <a:extLst>
              <a:ext uri="{FF2B5EF4-FFF2-40B4-BE49-F238E27FC236}">
                <a16:creationId xmlns="" xmlns:a16="http://schemas.microsoft.com/office/drawing/2014/main" id="{2CD3D46C-8654-4DDB-BA54-448A4C902877}"/>
              </a:ext>
            </a:extLst>
          </p:cNvPr>
          <p:cNvSpPr/>
          <p:nvPr/>
        </p:nvSpPr>
        <p:spPr>
          <a:xfrm>
            <a:off x="0" y="2334491"/>
            <a:ext cx="12288982" cy="5140037"/>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Bài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học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kinh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nghiệm</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Qua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cứu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rút</a:t>
            </a:r>
            <a:r>
              <a:rPr lang="en-US" sz="2000" dirty="0">
                <a:solidFill>
                  <a:srgbClr val="000000"/>
                </a:solidFill>
                <a:effectLst/>
                <a:latin typeface="Times New Roman" panose="02020603050405020304" pitchFamily="18" charset="0"/>
                <a:ea typeface="Times New Roman" panose="02020603050405020304" pitchFamily="18" charset="0"/>
              </a:rPr>
              <a:t> ra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sau</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ngừng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hỏi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lũy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rèn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luyện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trở</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noi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vui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nghe</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thấu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biêt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khuyến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chỗ</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xuyên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lễ</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phú</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hấp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dẫn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cực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bè</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phụ</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huynh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gắn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phụ</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huynh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qua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lưu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lễ</a:t>
            </a:r>
            <a:r>
              <a:rPr lang="en-US" sz="2000"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7" name="Scroll: Horizontal 6">
            <a:extLst>
              <a:ext uri="{FF2B5EF4-FFF2-40B4-BE49-F238E27FC236}">
                <a16:creationId xmlns="" xmlns:a16="http://schemas.microsoft.com/office/drawing/2014/main" id="{9B1EDF46-819D-4ACB-ABEA-03B3E18ED4CB}"/>
              </a:ext>
            </a:extLst>
          </p:cNvPr>
          <p:cNvSpPr/>
          <p:nvPr/>
        </p:nvSpPr>
        <p:spPr>
          <a:xfrm>
            <a:off x="1565564" y="-193964"/>
            <a:ext cx="10626436" cy="3241964"/>
          </a:xfrm>
          <a:prstGeom prst="horizontalScrol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1.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Khả</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năng</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triển</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khai</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hướng</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phát</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triển</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giải</a:t>
            </a:r>
            <a:r>
              <a:rPr lang="en-US" sz="2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b="1"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Khi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dụng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thấy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cháu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thay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rõ</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rệt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giờ</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đây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vui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tin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đến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thiết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nhau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thế</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còn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mạnh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lưu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cô</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bè</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Thật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Mỗi</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ngày</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đến</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là</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ngày</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vui</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giải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này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năng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ở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3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tuổi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ra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mầm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non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Tây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Hưng</a:t>
            </a:r>
            <a:r>
              <a:rPr lang="en-US" sz="2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899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Folded Corner 8">
            <a:extLst>
              <a:ext uri="{FF2B5EF4-FFF2-40B4-BE49-F238E27FC236}">
                <a16:creationId xmlns="" xmlns:a16="http://schemas.microsoft.com/office/drawing/2014/main" id="{4AF0B4D2-684A-434B-B8CF-5314581714F5}"/>
              </a:ext>
            </a:extLst>
          </p:cNvPr>
          <p:cNvSpPr/>
          <p:nvPr/>
        </p:nvSpPr>
        <p:spPr>
          <a:xfrm>
            <a:off x="0" y="1911927"/>
            <a:ext cx="4668982" cy="4946073"/>
          </a:xfrm>
          <a:prstGeom prst="foldedCorne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39750" algn="just"/>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indent="539750" algn="just"/>
            <a:endParaRPr lang="en-US" sz="2200" dirty="0">
              <a:solidFill>
                <a:schemeClr val="tx1">
                  <a:lumMod val="95000"/>
                  <a:lumOff val="5000"/>
                </a:schemeClr>
              </a:solidFill>
              <a:latin typeface="Times New Roman" panose="02020603050405020304" pitchFamily="18" charset="0"/>
              <a:ea typeface="Times New Roman" panose="02020603050405020304" pitchFamily="18" charset="0"/>
            </a:endParaRPr>
          </a:p>
          <a:p>
            <a:pPr indent="539750" algn="just"/>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indent="539750"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strike="noStrike" dirty="0" err="1">
                <a:solidFill>
                  <a:schemeClr val="tx1">
                    <a:lumMod val="95000"/>
                    <a:lumOff val="5000"/>
                  </a:schemeClr>
                </a:solidFill>
                <a:effectLst/>
                <a:latin typeface="Times New Roman" panose="02020603050405020304" pitchFamily="18" charset="0"/>
                <a:ea typeface="Times New Roman" panose="02020603050405020304" pitchFamily="18" charset="0"/>
              </a:rPr>
              <a:t>giải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này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được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nữa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muốn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cơ</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hội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được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lưu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học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hỏi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kinh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nghiệm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nghiệp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ở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được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tham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tập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huấn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về</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dạy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kỹ</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năng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chí</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phòng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dục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cũng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ban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nghiên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cứu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bổ</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sung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chúng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nguồn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liệu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quý</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tham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khảo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a:t>
            </a:r>
          </a:p>
        </p:txBody>
      </p:sp>
      <p:sp>
        <p:nvSpPr>
          <p:cNvPr id="10" name="Pentagon 9">
            <a:extLst>
              <a:ext uri="{FF2B5EF4-FFF2-40B4-BE49-F238E27FC236}">
                <a16:creationId xmlns="" xmlns:a16="http://schemas.microsoft.com/office/drawing/2014/main" id="{CE95814D-B427-4EE9-9BED-84D6BCD37DEA}"/>
              </a:ext>
            </a:extLst>
          </p:cNvPr>
          <p:cNvSpPr/>
          <p:nvPr/>
        </p:nvSpPr>
        <p:spPr>
          <a:xfrm>
            <a:off x="5721927" y="1465118"/>
            <a:ext cx="6470073" cy="5223164"/>
          </a:xfrm>
          <a:prstGeom prst="pentagon">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39750" algn="just"/>
            <a:r>
              <a:rPr lang="en-US" sz="2200" dirty="0" err="1">
                <a:solidFill>
                  <a:srgbClr val="000000"/>
                </a:solidFill>
                <a:effectLst/>
                <a:latin typeface="Times New Roman" panose="02020603050405020304" pitchFamily="18" charset="0"/>
                <a:ea typeface="Times New Roman" panose="02020603050405020304" pitchFamily="18" charset="0"/>
              </a:rPr>
              <a:t>Trên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đây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Rèn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luyện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tính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mạnh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dạn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tự</a:t>
            </a:r>
            <a:r>
              <a:rPr lang="en-US" sz="2200" i="1" dirty="0">
                <a:solidFill>
                  <a:srgbClr val="000000"/>
                </a:solidFill>
                <a:effectLst/>
                <a:latin typeface="Times New Roman" panose="02020603050405020304" pitchFamily="18" charset="0"/>
                <a:ea typeface="Times New Roman" panose="02020603050405020304" pitchFamily="18" charset="0"/>
              </a:rPr>
              <a:t> tin </a:t>
            </a:r>
            <a:r>
              <a:rPr lang="en-US" sz="2200" i="1" dirty="0" err="1">
                <a:solidFill>
                  <a:srgbClr val="000000"/>
                </a:solidFill>
                <a:effectLst/>
                <a:latin typeface="Times New Roman" panose="02020603050405020304" pitchFamily="18" charset="0"/>
                <a:ea typeface="Times New Roman" panose="02020603050405020304" pitchFamily="18" charset="0"/>
              </a:rPr>
              <a:t>cho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trẻ</a:t>
            </a:r>
            <a:r>
              <a:rPr lang="en-US" sz="2200" i="1" dirty="0">
                <a:solidFill>
                  <a:srgbClr val="000000"/>
                </a:solidFill>
                <a:effectLst/>
                <a:latin typeface="Times New Roman" panose="02020603050405020304" pitchFamily="18" charset="0"/>
                <a:ea typeface="Times New Roman" panose="02020603050405020304" pitchFamily="18" charset="0"/>
              </a:rPr>
              <a:t> 3- 4 </a:t>
            </a:r>
            <a:r>
              <a:rPr lang="en-US" sz="2200" i="1" dirty="0" err="1">
                <a:solidFill>
                  <a:srgbClr val="000000"/>
                </a:solidFill>
                <a:effectLst/>
                <a:latin typeface="Times New Roman" panose="02020603050405020304" pitchFamily="18" charset="0"/>
                <a:ea typeface="Times New Roman" panose="02020603050405020304" pitchFamily="18" charset="0"/>
              </a:rPr>
              <a:t>tuổi</a:t>
            </a:r>
            <a:r>
              <a:rPr lang="en-US" sz="2200" i="1" dirty="0">
                <a:solidFill>
                  <a:srgbClr val="000000"/>
                </a:solidFill>
                <a:effectLst/>
                <a:latin typeface="Times New Roman" panose="02020603050405020304" pitchFamily="18" charset="0"/>
                <a:ea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mầm</a:t>
            </a:r>
            <a:r>
              <a:rPr lang="en-US" sz="2200" dirty="0">
                <a:solidFill>
                  <a:srgbClr val="000000"/>
                </a:solidFill>
                <a:effectLst/>
                <a:latin typeface="Times New Roman" panose="02020603050405020304" pitchFamily="18" charset="0"/>
                <a:ea typeface="Times New Roman" panose="02020603050405020304" pitchFamily="18" charset="0"/>
              </a:rPr>
              <a:t> non </a:t>
            </a:r>
            <a:r>
              <a:rPr lang="en-US" sz="2200" dirty="0" err="1">
                <a:solidFill>
                  <a:srgbClr val="000000"/>
                </a:solidFill>
                <a:effectLst/>
                <a:latin typeface="Times New Roman" panose="02020603050405020304" pitchFamily="18" charset="0"/>
                <a:ea typeface="Times New Roman" panose="02020603050405020304" pitchFamily="18" charset="0"/>
              </a:rPr>
              <a:t>Tây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Hưng.Trong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thực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chắc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chắn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khỏi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thiếu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sót.Tôi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góp</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kiến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hoàn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rút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nghiệm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giảng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bản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 xmlns:a16="http://schemas.microsoft.com/office/drawing/2014/main" id="{E301A02B-2CC8-4514-B15F-A165490F9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982" y="4817139"/>
            <a:ext cx="2085975" cy="2040861"/>
          </a:xfrm>
          <a:prstGeom prst="rect">
            <a:avLst/>
          </a:prstGeom>
        </p:spPr>
      </p:pic>
      <p:grpSp>
        <p:nvGrpSpPr>
          <p:cNvPr id="19" name="Group 18">
            <a:extLst>
              <a:ext uri="{FF2B5EF4-FFF2-40B4-BE49-F238E27FC236}">
                <a16:creationId xmlns="" xmlns:a16="http://schemas.microsoft.com/office/drawing/2014/main" id="{ADB0B017-3F9B-4246-B5D7-15A8DEFB811E}"/>
              </a:ext>
            </a:extLst>
          </p:cNvPr>
          <p:cNvGrpSpPr/>
          <p:nvPr/>
        </p:nvGrpSpPr>
        <p:grpSpPr>
          <a:xfrm>
            <a:off x="161755" y="1394114"/>
            <a:ext cx="3862998" cy="1212707"/>
            <a:chOff x="161755" y="1394114"/>
            <a:chExt cx="3862998" cy="1212707"/>
          </a:xfrm>
        </p:grpSpPr>
        <p:pic>
          <p:nvPicPr>
            <p:cNvPr id="14" name="Picture 13">
              <a:extLst>
                <a:ext uri="{FF2B5EF4-FFF2-40B4-BE49-F238E27FC236}">
                  <a16:creationId xmlns="" xmlns:a16="http://schemas.microsoft.com/office/drawing/2014/main" id="{66BA0654-01DA-4324-8C97-83A93ADDA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55" y="1634836"/>
              <a:ext cx="833437" cy="971985"/>
            </a:xfrm>
            <a:prstGeom prst="rect">
              <a:avLst/>
            </a:prstGeom>
          </p:spPr>
        </p:pic>
        <p:pic>
          <p:nvPicPr>
            <p:cNvPr id="15" name="Picture 14">
              <a:extLst>
                <a:ext uri="{FF2B5EF4-FFF2-40B4-BE49-F238E27FC236}">
                  <a16:creationId xmlns="" xmlns:a16="http://schemas.microsoft.com/office/drawing/2014/main" id="{539F7CF2-CE3B-4BF6-82E5-9ADB20AAC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409" y="1394114"/>
              <a:ext cx="833437" cy="621723"/>
            </a:xfrm>
            <a:prstGeom prst="rect">
              <a:avLst/>
            </a:prstGeom>
          </p:spPr>
        </p:pic>
        <p:pic>
          <p:nvPicPr>
            <p:cNvPr id="16" name="Picture 15">
              <a:extLst>
                <a:ext uri="{FF2B5EF4-FFF2-40B4-BE49-F238E27FC236}">
                  <a16:creationId xmlns="" xmlns:a16="http://schemas.microsoft.com/office/drawing/2014/main" id="{BFDDA963-8F5C-445A-9710-449F447DB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031" y="1532484"/>
              <a:ext cx="1002722" cy="966705"/>
            </a:xfrm>
            <a:prstGeom prst="rect">
              <a:avLst/>
            </a:prstGeom>
          </p:spPr>
        </p:pic>
      </p:grpSp>
      <p:pic>
        <p:nvPicPr>
          <p:cNvPr id="18" name="Picture 17">
            <a:extLst>
              <a:ext uri="{FF2B5EF4-FFF2-40B4-BE49-F238E27FC236}">
                <a16:creationId xmlns="" xmlns:a16="http://schemas.microsoft.com/office/drawing/2014/main" id="{D38813B6-D33E-48F4-BCEF-01AC5FAF4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6808" y="1219200"/>
            <a:ext cx="762000" cy="2857500"/>
          </a:xfrm>
          <a:prstGeom prst="rect">
            <a:avLst/>
          </a:prstGeom>
        </p:spPr>
      </p:pic>
      <p:pic>
        <p:nvPicPr>
          <p:cNvPr id="21" name="Picture 20">
            <a:extLst>
              <a:ext uri="{FF2B5EF4-FFF2-40B4-BE49-F238E27FC236}">
                <a16:creationId xmlns="" xmlns:a16="http://schemas.microsoft.com/office/drawing/2014/main" id="{3258D5BA-09FF-4BDE-8132-625792BD3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4383" y="642894"/>
            <a:ext cx="1695450" cy="1295400"/>
          </a:xfrm>
          <a:prstGeom prst="rect">
            <a:avLst/>
          </a:prstGeom>
        </p:spPr>
      </p:pic>
      <p:grpSp>
        <p:nvGrpSpPr>
          <p:cNvPr id="6" name="Group 5">
            <a:extLst>
              <a:ext uri="{FF2B5EF4-FFF2-40B4-BE49-F238E27FC236}">
                <a16:creationId xmlns="" xmlns:a16="http://schemas.microsoft.com/office/drawing/2014/main" id="{7588E933-3052-4A2E-8494-34387F3FCEFE}"/>
              </a:ext>
            </a:extLst>
          </p:cNvPr>
          <p:cNvGrpSpPr/>
          <p:nvPr/>
        </p:nvGrpSpPr>
        <p:grpSpPr>
          <a:xfrm>
            <a:off x="0" y="0"/>
            <a:ext cx="12192000" cy="3483333"/>
            <a:chOff x="0" y="0"/>
            <a:chExt cx="12192000" cy="3483333"/>
          </a:xfrm>
          <a:solidFill>
            <a:srgbClr val="FFFF00"/>
          </a:solidFill>
        </p:grpSpPr>
        <p:sp>
          <p:nvSpPr>
            <p:cNvPr id="3" name="Arrow: Left-Up 2">
              <a:extLst>
                <a:ext uri="{FF2B5EF4-FFF2-40B4-BE49-F238E27FC236}">
                  <a16:creationId xmlns="" xmlns:a16="http://schemas.microsoft.com/office/drawing/2014/main" id="{CEC1C1B8-200B-4354-B225-09C4E0A1AA1F}"/>
                </a:ext>
              </a:extLst>
            </p:cNvPr>
            <p:cNvSpPr/>
            <p:nvPr/>
          </p:nvSpPr>
          <p:spPr>
            <a:xfrm rot="13365400">
              <a:off x="4580446" y="564795"/>
              <a:ext cx="3031108" cy="2918538"/>
            </a:xfrm>
            <a:prstGeom prst="leftUpArrow">
              <a:avLst>
                <a:gd name="adj1" fmla="val 25000"/>
                <a:gd name="adj2" fmla="val 21859"/>
                <a:gd name="adj3" fmla="val 1854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bbon: Curved and Tilted Up 1">
              <a:extLst>
                <a:ext uri="{FF2B5EF4-FFF2-40B4-BE49-F238E27FC236}">
                  <a16:creationId xmlns="" xmlns:a16="http://schemas.microsoft.com/office/drawing/2014/main" id="{C291371B-D5F6-4514-8845-A1F6F5E97697}"/>
                </a:ext>
              </a:extLst>
            </p:cNvPr>
            <p:cNvSpPr/>
            <p:nvPr/>
          </p:nvSpPr>
          <p:spPr>
            <a:xfrm>
              <a:off x="0" y="0"/>
              <a:ext cx="12192000" cy="1219200"/>
            </a:xfrm>
            <a:prstGeom prst="ellipseRibbon2">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latin typeface="Times New Roman" panose="02020603050405020304" pitchFamily="18" charset="0"/>
                  <a:ea typeface="Times New Roman" panose="02020603050405020304" pitchFamily="18" charset="0"/>
                </a:rPr>
                <a:t>3. </a:t>
              </a:r>
              <a:r>
                <a:rPr lang="en-US" sz="4400" b="1" dirty="0" err="1">
                  <a:solidFill>
                    <a:srgbClr val="FF0000"/>
                  </a:solidFill>
                  <a:effectLst/>
                  <a:latin typeface="Times New Roman" panose="02020603050405020304" pitchFamily="18" charset="0"/>
                  <a:ea typeface="Times New Roman" panose="02020603050405020304" pitchFamily="18" charset="0"/>
                  <a:cs typeface="Helvetica" panose="020B0604020202020204" pitchFamily="34" charset="0"/>
                </a:rPr>
                <a:t>Kiến</a:t>
              </a:r>
              <a:r>
                <a:rPr lang="en-US" sz="4400" b="1" dirty="0">
                  <a:solidFill>
                    <a:srgbClr val="FF0000"/>
                  </a:solidFill>
                  <a:effectLst/>
                  <a:latin typeface="Times New Roman" panose="02020603050405020304" pitchFamily="18" charset="0"/>
                  <a:ea typeface="Times New Roman" panose="02020603050405020304" pitchFamily="18" charset="0"/>
                  <a:cs typeface="Helvetica" panose="020B0604020202020204" pitchFamily="34" charset="0"/>
                </a:rPr>
                <a:t> </a:t>
              </a:r>
              <a:r>
                <a:rPr lang="en-US" sz="4400" b="1" dirty="0" err="1">
                  <a:solidFill>
                    <a:srgbClr val="FF0000"/>
                  </a:solidFill>
                  <a:effectLst/>
                  <a:latin typeface="Times New Roman" panose="02020603050405020304" pitchFamily="18" charset="0"/>
                  <a:ea typeface="Times New Roman" panose="02020603050405020304" pitchFamily="18" charset="0"/>
                  <a:cs typeface="Helvetica" panose="020B0604020202020204" pitchFamily="34" charset="0"/>
                </a:rPr>
                <a:t>nghị</a:t>
              </a:r>
              <a:endParaRPr lang="en-US" sz="4400" dirty="0">
                <a:solidFill>
                  <a:srgbClr val="FF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0820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 presetClass="entr" presetSubtype="0" fill="hold" nodeType="withEffect">
                                  <p:stCondLst>
                                    <p:cond delay="30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 presetClass="entr" presetSubtype="0" fill="hold" nodeType="withEffect">
                                  <p:stCondLst>
                                    <p:cond delay="80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17000" b="-17000"/>
          </a:stretch>
        </a:blipFill>
        <a:effectLst/>
      </p:bgPr>
    </p:bg>
    <p:spTree>
      <p:nvGrpSpPr>
        <p:cNvPr id="1" name=""/>
        <p:cNvGrpSpPr/>
        <p:nvPr/>
      </p:nvGrpSpPr>
      <p:grpSpPr>
        <a:xfrm>
          <a:off x="0" y="0"/>
          <a:ext cx="0" cy="0"/>
          <a:chOff x="0" y="0"/>
          <a:chExt cx="0" cy="0"/>
        </a:xfrm>
      </p:grpSpPr>
      <p:sp>
        <p:nvSpPr>
          <p:cNvPr id="3" name="Scroll: Horizontal 2">
            <a:extLst>
              <a:ext uri="{FF2B5EF4-FFF2-40B4-BE49-F238E27FC236}">
                <a16:creationId xmlns="" xmlns:a16="http://schemas.microsoft.com/office/drawing/2014/main" id="{25D975D9-9BC0-485B-B904-3A895928C76B}"/>
              </a:ext>
            </a:extLst>
          </p:cNvPr>
          <p:cNvSpPr/>
          <p:nvPr/>
        </p:nvSpPr>
        <p:spPr>
          <a:xfrm>
            <a:off x="391886" y="682171"/>
            <a:ext cx="11550732" cy="6175829"/>
          </a:xfrm>
          <a:prstGeom prst="horizontalScroll">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9091" y="316445"/>
            <a:ext cx="10903527" cy="907941"/>
          </a:xfrm>
          <a:prstGeom prst="rect">
            <a:avLst/>
          </a:prstGeom>
        </p:spPr>
        <p:txBody>
          <a:bodyPr wrap="square">
            <a:spAutoFit/>
          </a:bodyPr>
          <a:lstStyle/>
          <a:p>
            <a:pPr algn="ctr">
              <a:spcAft>
                <a:spcPts val="600"/>
              </a:spcAft>
            </a:pPr>
            <a:r>
              <a:rPr lang="en-US" sz="2400" b="1" dirty="0">
                <a:solidFill>
                  <a:schemeClr val="accent5">
                    <a:lumMod val="75000"/>
                  </a:schemeClr>
                </a:solidFill>
                <a:latin typeface="Times New Roman" panose="02020603050405020304" pitchFamily="18" charset="0"/>
                <a:ea typeface="Times New Roman" panose="02020603050405020304" pitchFamily="18" charset="0"/>
              </a:rPr>
              <a:t>IV.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Phục</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lục</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endParaRPr lang="en-US" sz="2400" dirty="0">
              <a:solidFill>
                <a:schemeClr val="accent5">
                  <a:lumMod val="75000"/>
                </a:schemeClr>
              </a:solidFill>
              <a:latin typeface="Times New Roman" panose="02020603050405020304" pitchFamily="18" charset="0"/>
              <a:ea typeface="Times New Roman" panose="02020603050405020304" pitchFamily="18" charset="0"/>
            </a:endParaRPr>
          </a:p>
          <a:p>
            <a:pPr algn="just">
              <a:spcAft>
                <a:spcPts val="600"/>
              </a:spcAft>
            </a:pPr>
            <a:r>
              <a:rPr lang="en-US" sz="2400" b="1" dirty="0">
                <a:solidFill>
                  <a:schemeClr val="accent5">
                    <a:lumMod val="75000"/>
                  </a:schemeClr>
                </a:solidFill>
                <a:latin typeface="Times New Roman" panose="02020603050405020304" pitchFamily="18" charset="0"/>
                <a:ea typeface="Times New Roman" panose="02020603050405020304" pitchFamily="18" charset="0"/>
              </a:rPr>
              <a:t>1.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Sau</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khi</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áp</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dụng</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các</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giải</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pháp</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tôi</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đã</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thu</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được</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kết</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quả</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trên</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trẻ</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như</a:t>
            </a:r>
            <a:r>
              <a:rPr lang="en-US" sz="2400" b="1" dirty="0">
                <a:solidFill>
                  <a:schemeClr val="accent5">
                    <a:lumMod val="75000"/>
                  </a:schemeClr>
                </a:solidFill>
                <a:latin typeface="Times New Roman" panose="02020603050405020304" pitchFamily="18" charset="0"/>
                <a:ea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Times New Roman" panose="02020603050405020304" pitchFamily="18" charset="0"/>
              </a:rPr>
              <a:t>sau</a:t>
            </a:r>
            <a:r>
              <a:rPr lang="en-US" sz="2400" b="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14301222"/>
              </p:ext>
            </p:extLst>
          </p:nvPr>
        </p:nvGraphicFramePr>
        <p:xfrm>
          <a:off x="1458276" y="1892389"/>
          <a:ext cx="9639217" cy="3913506"/>
        </p:xfrm>
        <a:graphic>
          <a:graphicData uri="http://schemas.openxmlformats.org/drawingml/2006/table">
            <a:tbl>
              <a:tblPr firstRow="1" firstCol="1" lastRow="1" lastCol="1" bandRow="1" bandCol="1"/>
              <a:tblGrid>
                <a:gridCol w="1083433">
                  <a:extLst>
                    <a:ext uri="{9D8B030D-6E8A-4147-A177-3AD203B41FA5}">
                      <a16:colId xmlns="" xmlns:a16="http://schemas.microsoft.com/office/drawing/2014/main" val="2369584218"/>
                    </a:ext>
                  </a:extLst>
                </a:gridCol>
                <a:gridCol w="4099928">
                  <a:extLst>
                    <a:ext uri="{9D8B030D-6E8A-4147-A177-3AD203B41FA5}">
                      <a16:colId xmlns="" xmlns:a16="http://schemas.microsoft.com/office/drawing/2014/main" val="1275232784"/>
                    </a:ext>
                  </a:extLst>
                </a:gridCol>
                <a:gridCol w="1083433">
                  <a:extLst>
                    <a:ext uri="{9D8B030D-6E8A-4147-A177-3AD203B41FA5}">
                      <a16:colId xmlns="" xmlns:a16="http://schemas.microsoft.com/office/drawing/2014/main" val="2076086951"/>
                    </a:ext>
                  </a:extLst>
                </a:gridCol>
                <a:gridCol w="1124141">
                  <a:extLst>
                    <a:ext uri="{9D8B030D-6E8A-4147-A177-3AD203B41FA5}">
                      <a16:colId xmlns="" xmlns:a16="http://schemas.microsoft.com/office/drawing/2014/main" val="3745199205"/>
                    </a:ext>
                  </a:extLst>
                </a:gridCol>
                <a:gridCol w="1124141">
                  <a:extLst>
                    <a:ext uri="{9D8B030D-6E8A-4147-A177-3AD203B41FA5}">
                      <a16:colId xmlns="" xmlns:a16="http://schemas.microsoft.com/office/drawing/2014/main" val="745556351"/>
                    </a:ext>
                  </a:extLst>
                </a:gridCol>
                <a:gridCol w="1124141">
                  <a:extLst>
                    <a:ext uri="{9D8B030D-6E8A-4147-A177-3AD203B41FA5}">
                      <a16:colId xmlns="" xmlns:a16="http://schemas.microsoft.com/office/drawing/2014/main" val="2894986870"/>
                    </a:ext>
                  </a:extLst>
                </a:gridCol>
              </a:tblGrid>
              <a:tr h="243205">
                <a:tc rowSpan="3">
                  <a:txBody>
                    <a:bodyPr/>
                    <a:lstStyle/>
                    <a:p>
                      <a:pPr algn="ctr">
                        <a:lnSpc>
                          <a:spcPct val="107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972094580"/>
                  </a:ext>
                </a:extLst>
              </a:tr>
              <a:tr h="71755">
                <a:tc vMerge="1">
                  <a:txBody>
                    <a:bodyPr/>
                    <a:lstStyle/>
                    <a:p>
                      <a:endParaRPr lang="en-US"/>
                    </a:p>
                  </a:txBody>
                  <a:tcPr/>
                </a:tc>
                <a:tc vMerge="1">
                  <a:txBody>
                    <a:bodyPr/>
                    <a:lstStyle/>
                    <a:p>
                      <a:endParaRPr lang="en-US"/>
                    </a:p>
                  </a:txBody>
                  <a:tcPr/>
                </a:tc>
                <a:tc gridSpan="2">
                  <a:txBody>
                    <a:bodyPr/>
                    <a:lstStyle/>
                    <a:p>
                      <a:pPr algn="ct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Sau khi thực hiện giải pháp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115138673"/>
                  </a:ext>
                </a:extLst>
              </a:tr>
              <a:tr h="388620">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Số trẻ đạt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Số trẻ đạt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Tỉ lệ%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57851625"/>
                  </a:ext>
                </a:extLst>
              </a:tr>
              <a:tr h="341630">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15/27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26/27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9334686"/>
                  </a:ext>
                </a:extLst>
              </a:tr>
              <a:tr h="419735">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Mạnh dạn giao tiếp với mọi người xung quanh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11/27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24/27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1934251"/>
                  </a:ext>
                </a:extLst>
              </a:tr>
              <a:tr h="426720">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13/27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25/27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34198959"/>
                  </a:ext>
                </a:extLst>
              </a:tr>
            </a:tbl>
          </a:graphicData>
        </a:graphic>
      </p:graphicFrame>
      <p:sp>
        <p:nvSpPr>
          <p:cNvPr id="5" name="Frame 4">
            <a:extLst>
              <a:ext uri="{FF2B5EF4-FFF2-40B4-BE49-F238E27FC236}">
                <a16:creationId xmlns="" xmlns:a16="http://schemas.microsoft.com/office/drawing/2014/main" id="{5B1F1888-3710-4A15-A6BA-0EE2F4BB5DD2}"/>
              </a:ext>
            </a:extLst>
          </p:cNvPr>
          <p:cNvSpPr/>
          <p:nvPr/>
        </p:nvSpPr>
        <p:spPr>
          <a:xfrm>
            <a:off x="914400" y="174171"/>
            <a:ext cx="10072915" cy="1233715"/>
          </a:xfrm>
          <a:prstGeom prst="fram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8857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F00">
                <a:tint val="66000"/>
                <a:satMod val="160000"/>
              </a:srgbClr>
            </a:gs>
            <a:gs pos="1000">
              <a:srgbClr val="FFFF00">
                <a:tint val="44500"/>
                <a:satMod val="160000"/>
              </a:srgbClr>
            </a:gs>
            <a:gs pos="100000">
              <a:srgbClr val="FFFF00">
                <a:tint val="23500"/>
                <a:satMod val="160000"/>
              </a:srgbClr>
            </a:gs>
          </a:gsLst>
          <a:lin ang="0" scaled="1"/>
        </a:gradFill>
        <a:effectLst/>
      </p:bgPr>
    </p:bg>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274620" y="719001"/>
            <a:ext cx="4932216" cy="3216736"/>
          </a:xfrm>
          <a:prstGeom prst="rect">
            <a:avLst/>
          </a:prstGeom>
        </p:spPr>
      </p:pic>
      <p:pic>
        <p:nvPicPr>
          <p:cNvPr id="6" name="Picture 5"/>
          <p:cNvPicPr/>
          <p:nvPr/>
        </p:nvPicPr>
        <p:blipFill>
          <a:blip r:embed="rId3"/>
          <a:stretch>
            <a:fillRect/>
          </a:stretch>
        </p:blipFill>
        <p:spPr>
          <a:xfrm>
            <a:off x="6331527" y="729551"/>
            <a:ext cx="5860473" cy="6118804"/>
          </a:xfrm>
          <a:prstGeom prst="rect">
            <a:avLst/>
          </a:prstGeom>
        </p:spPr>
      </p:pic>
      <p:pic>
        <p:nvPicPr>
          <p:cNvPr id="8" name="Picture 7"/>
          <p:cNvPicPr/>
          <p:nvPr/>
        </p:nvPicPr>
        <p:blipFill>
          <a:blip r:embed="rId4"/>
          <a:stretch>
            <a:fillRect/>
          </a:stretch>
        </p:blipFill>
        <p:spPr>
          <a:xfrm>
            <a:off x="-2" y="3913317"/>
            <a:ext cx="5514109" cy="2932430"/>
          </a:xfrm>
          <a:prstGeom prst="rect">
            <a:avLst/>
          </a:prstGeom>
        </p:spPr>
      </p:pic>
      <p:sp>
        <p:nvSpPr>
          <p:cNvPr id="9" name="Rectangle 8"/>
          <p:cNvSpPr/>
          <p:nvPr/>
        </p:nvSpPr>
        <p:spPr>
          <a:xfrm>
            <a:off x="1156825" y="2301053"/>
            <a:ext cx="2348720" cy="523220"/>
          </a:xfrm>
          <a:prstGeom prst="rect">
            <a:avLst/>
          </a:prstGeom>
          <a:noFill/>
        </p:spPr>
        <p:txBody>
          <a:bodyPr wrap="none" lIns="91440" tIns="45720" rIns="91440" bIns="45720">
            <a:spAutoFit/>
          </a:bodyPr>
          <a:lstStyle/>
          <a:p>
            <a:pPr algn="ctr"/>
            <a:r>
              <a:rPr lang="en-US" sz="2800" b="1" cap="none" spc="0"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a:t>
            </a:r>
            <a:r>
              <a:rPr lang="en-US" sz="2800" b="1" cap="none" spc="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nhặt</a:t>
            </a:r>
            <a:r>
              <a:rPr lang="en-US" sz="2800" b="1" cap="none" spc="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lá</a:t>
            </a:r>
            <a:r>
              <a:rPr lang="en-US" sz="2800" b="1" cap="none" spc="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cây</a:t>
            </a:r>
            <a:endParaRPr lang="en-US" sz="2800" b="1" cap="none" spc="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7832793" y="5526645"/>
            <a:ext cx="3199915" cy="523220"/>
          </a:xfrm>
          <a:prstGeom prst="rect">
            <a:avLst/>
          </a:prstGeom>
          <a:noFill/>
        </p:spPr>
        <p:txBody>
          <a:bodyPr wrap="none" lIns="91440" tIns="45720" rIns="91440" bIns="45720">
            <a:spAutoFit/>
          </a:bodyPr>
          <a:lstStyle/>
          <a:p>
            <a:pPr algn="ctr"/>
            <a:r>
              <a:rPr lang="en-US" sz="2800" b="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Bé</a:t>
            </a:r>
            <a:r>
              <a:rPr lang="en-US" sz="28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vui</a:t>
            </a:r>
            <a:r>
              <a:rPr lang="en-US" sz="28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tết</a:t>
            </a:r>
            <a:r>
              <a:rPr lang="en-US" sz="28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trung</a:t>
            </a:r>
            <a:r>
              <a:rPr lang="en-US" sz="28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thu</a:t>
            </a:r>
            <a:endParaRPr lang="en-US" sz="2800" b="1" cap="none" spc="0"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808733" y="4042264"/>
            <a:ext cx="3616631" cy="523220"/>
          </a:xfrm>
          <a:prstGeom prst="rect">
            <a:avLst/>
          </a:prstGeom>
          <a:noFill/>
        </p:spPr>
        <p:txBody>
          <a:bodyPr wrap="none" lIns="91440" tIns="45720" rIns="91440" bIns="45720">
            <a:spAutoFit/>
          </a:bodyPr>
          <a:lstStyle/>
          <a:p>
            <a:pPr algn="ct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Nêu</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gương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trong</a:t>
            </a:r>
            <a:r>
              <a:rPr lang="en-US" sz="2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ngày</a:t>
            </a:r>
            <a:endParaRPr lang="en-US" sz="28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F19744FD-750B-4616-9F0E-FB44409A5639}"/>
              </a:ext>
            </a:extLst>
          </p:cNvPr>
          <p:cNvSpPr/>
          <p:nvPr/>
        </p:nvSpPr>
        <p:spPr>
          <a:xfrm>
            <a:off x="2172628" y="76479"/>
            <a:ext cx="6763657" cy="5620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E50D3344-5472-434D-9867-5BB809E2E772}"/>
              </a:ext>
            </a:extLst>
          </p:cNvPr>
          <p:cNvSpPr/>
          <p:nvPr/>
        </p:nvSpPr>
        <p:spPr>
          <a:xfrm>
            <a:off x="2331185" y="66834"/>
            <a:ext cx="6365845"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Hình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ảnh</a:t>
            </a:r>
            <a:r>
              <a:rPr lang="en-US" sz="2800" b="1" dirty="0">
                <a:solidFill>
                  <a:srgbClr val="FF0000"/>
                </a:solidFill>
                <a:latin typeface="Times New Roman" panose="02020603050405020304" pitchFamily="18" charset="0"/>
                <a:ea typeface="Times New Roman" panose="02020603050405020304" pitchFamily="18" charset="0"/>
              </a:rPr>
              <a:t> minh </a:t>
            </a:r>
            <a:r>
              <a:rPr lang="en-US" sz="2800" b="1" dirty="0" err="1">
                <a:solidFill>
                  <a:srgbClr val="FF0000"/>
                </a:solidFill>
                <a:latin typeface="Times New Roman" panose="02020603050405020304" pitchFamily="18" charset="0"/>
                <a:ea typeface="Times New Roman" panose="02020603050405020304" pitchFamily="18" charset="0"/>
              </a:rPr>
              <a:t>họa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pháp</a:t>
            </a:r>
            <a:endParaRPr lang="en-US" sz="2800" dirty="0">
              <a:solidFill>
                <a:srgbClr val="FF0000"/>
              </a:solidFill>
            </a:endParaRPr>
          </a:p>
        </p:txBody>
      </p:sp>
    </p:spTree>
    <p:extLst>
      <p:ext uri="{BB962C8B-B14F-4D97-AF65-F5344CB8AC3E}">
        <p14:creationId xmlns:p14="http://schemas.microsoft.com/office/powerpoint/2010/main" val="402638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54AA2CB1-08D0-44C7-A3C7-AEC9DEB282F2}"/>
              </a:ext>
            </a:extLst>
          </p:cNvPr>
          <p:cNvGrpSpPr/>
          <p:nvPr/>
        </p:nvGrpSpPr>
        <p:grpSpPr>
          <a:xfrm>
            <a:off x="217714" y="515802"/>
            <a:ext cx="11756572" cy="6085598"/>
            <a:chOff x="217714" y="515802"/>
            <a:chExt cx="11756572" cy="6085598"/>
          </a:xfrm>
        </p:grpSpPr>
        <p:sp>
          <p:nvSpPr>
            <p:cNvPr id="2" name="Rectangle: Diagonal Corners Snipped 1">
              <a:extLst>
                <a:ext uri="{FF2B5EF4-FFF2-40B4-BE49-F238E27FC236}">
                  <a16:creationId xmlns="" xmlns:a16="http://schemas.microsoft.com/office/drawing/2014/main" id="{847EB9C9-932B-4FA0-AACD-96BFC9702BD2}"/>
                </a:ext>
              </a:extLst>
            </p:cNvPr>
            <p:cNvSpPr/>
            <p:nvPr/>
          </p:nvSpPr>
          <p:spPr>
            <a:xfrm>
              <a:off x="217714" y="515802"/>
              <a:ext cx="11756572" cy="6085598"/>
            </a:xfrm>
            <a:prstGeom prst="snip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1A8CB80C-54E1-48F9-ACE9-BCCE797CECFC}"/>
                </a:ext>
              </a:extLst>
            </p:cNvPr>
            <p:cNvSpPr/>
            <p:nvPr/>
          </p:nvSpPr>
          <p:spPr>
            <a:xfrm>
              <a:off x="471054" y="804001"/>
              <a:ext cx="11249891" cy="5509200"/>
            </a:xfrm>
            <a:prstGeom prst="rect">
              <a:avLst/>
            </a:prstGeom>
          </p:spPr>
          <p:txBody>
            <a:bodyPr wrap="square">
              <a:spAutoFit/>
            </a:bodyPr>
            <a:lstStyle/>
            <a:p>
              <a:pPr algn="just">
                <a:spcAft>
                  <a:spcPts val="600"/>
                </a:spcAft>
              </a:pPr>
              <a:r>
                <a:rPr lang="en-US" sz="2400" b="1" dirty="0">
                  <a:solidFill>
                    <a:srgbClr val="C00000"/>
                  </a:solidFill>
                  <a:latin typeface="Times New Roman" panose="02020603050405020304" pitchFamily="18" charset="0"/>
                  <a:ea typeface="Times New Roman" panose="02020603050405020304" pitchFamily="18" charset="0"/>
                </a:rPr>
                <a:t>V. </a:t>
              </a:r>
              <a:r>
                <a:rPr lang="en-US" sz="2400" b="1" dirty="0" err="1">
                  <a:solidFill>
                    <a:srgbClr val="C00000"/>
                  </a:solidFill>
                  <a:latin typeface="Times New Roman" panose="02020603050405020304" pitchFamily="18" charset="0"/>
                  <a:ea typeface="Times New Roman" panose="02020603050405020304" pitchFamily="18" charset="0"/>
                </a:rPr>
                <a:t>Tài</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liêu</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kham</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khảo</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vi-VN" sz="2400" dirty="0">
                  <a:solidFill>
                    <a:srgbClr val="C00000"/>
                  </a:solidFill>
                  <a:latin typeface="Times New Roman" panose="02020603050405020304" pitchFamily="18" charset="0"/>
                  <a:ea typeface="Times New Roman" panose="02020603050405020304" pitchFamily="18" charset="0"/>
                </a:rPr>
                <a:t>Để thực hiện nghiên cứu đề tài này tôi đã tiến hành nghiên cứu và học hỏi thông qua rất nhiều nguồn tài liệu, tư liệu khác nhau như:</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en-US" sz="2400" dirty="0">
                  <a:solidFill>
                    <a:srgbClr val="C00000"/>
                  </a:solidFill>
                  <a:latin typeface="Times New Roman" panose="02020603050405020304" pitchFamily="18" charset="0"/>
                  <a:ea typeface="Times New Roman" panose="02020603050405020304" pitchFamily="18" charset="0"/>
                </a:rPr>
                <a:t>-</a:t>
              </a:r>
              <a:r>
                <a:rPr lang="vi-VN" sz="2400" dirty="0">
                  <a:solidFill>
                    <a:srgbClr val="C00000"/>
                  </a:solidFill>
                  <a:latin typeface="Times New Roman" panose="02020603050405020304" pitchFamily="18" charset="0"/>
                  <a:ea typeface="Times New Roman" panose="02020603050405020304" pitchFamily="18" charset="0"/>
                </a:rPr>
                <a:t> Qua chị em đồng nghiệp trong trường: tôi học hỏi chị em đồng nghiệp rất nhiều thông qua các buổi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chuyên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đề</a:t>
              </a:r>
              <a:r>
                <a:rPr lang="en-US" sz="2400" dirty="0">
                  <a:solidFill>
                    <a:srgbClr val="C00000"/>
                  </a:solidFill>
                  <a:latin typeface="Times New Roman" panose="02020603050405020304" pitchFamily="18" charset="0"/>
                  <a:ea typeface="Times New Roman" panose="02020603050405020304" pitchFamily="18" charset="0"/>
                </a:rPr>
                <a:t>, </a:t>
              </a:r>
              <a:r>
                <a:rPr lang="vi-VN" sz="2400" dirty="0">
                  <a:solidFill>
                    <a:srgbClr val="C00000"/>
                  </a:solidFill>
                  <a:latin typeface="Times New Roman" panose="02020603050405020304" pitchFamily="18" charset="0"/>
                  <a:ea typeface="Times New Roman" panose="02020603050405020304" pitchFamily="18" charset="0"/>
                </a:rPr>
                <a:t>các giờ họp chuyên môn chị em hướng dẫn và chia sẻ những kinh nghiệm tổ chức hoạt động, tổ chức trò chơi học tập.</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en-US" sz="2400" dirty="0">
                  <a:solidFill>
                    <a:srgbClr val="C00000"/>
                  </a:solidFill>
                  <a:latin typeface="Times New Roman" panose="02020603050405020304" pitchFamily="18" charset="0"/>
                  <a:ea typeface="Times New Roman" panose="02020603050405020304" pitchFamily="18" charset="0"/>
                </a:rPr>
                <a:t>- Qua </a:t>
              </a:r>
              <a:r>
                <a:rPr lang="en-US" sz="2400" dirty="0" err="1">
                  <a:solidFill>
                    <a:srgbClr val="C00000"/>
                  </a:solidFill>
                  <a:latin typeface="Times New Roman" panose="02020603050405020304" pitchFamily="18" charset="0"/>
                  <a:ea typeface="Times New Roman" panose="02020603050405020304" pitchFamily="18" charset="0"/>
                </a:rPr>
                <a:t>tự</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học</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tự</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bồi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dưỡng</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bản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thân</a:t>
              </a:r>
              <a:r>
                <a:rPr lang="en-US" sz="2400" dirty="0">
                  <a:solidFill>
                    <a:srgbClr val="C00000"/>
                  </a:solidFill>
                  <a:latin typeface="Times New Roman" panose="02020603050405020304" pitchFamily="18" charset="0"/>
                  <a:ea typeface="Times New Roman" panose="02020603050405020304" pitchFamily="18" charset="0"/>
                </a:rPr>
                <a:t>.</a:t>
              </a:r>
            </a:p>
            <a:p>
              <a:pPr algn="just" fontAlgn="t">
                <a:spcAft>
                  <a:spcPts val="600"/>
                </a:spcAft>
              </a:pPr>
              <a:r>
                <a:rPr lang="en-US" sz="2400" dirty="0">
                  <a:solidFill>
                    <a:srgbClr val="C00000"/>
                  </a:solidFill>
                  <a:latin typeface="Times New Roman" panose="02020603050405020304" pitchFamily="18" charset="0"/>
                  <a:ea typeface="Times New Roman" panose="02020603050405020304" pitchFamily="18" charset="0"/>
                </a:rPr>
                <a:t>-</a:t>
              </a:r>
              <a:r>
                <a:rPr lang="vi-VN" sz="2400" dirty="0">
                  <a:solidFill>
                    <a:srgbClr val="C00000"/>
                  </a:solidFill>
                  <a:latin typeface="Times New Roman" panose="02020603050405020304" pitchFamily="18" charset="0"/>
                  <a:ea typeface="Times New Roman" panose="02020603050405020304" pitchFamily="18" charset="0"/>
                </a:rPr>
                <a:t> Được Phòng giáo dục và nhà trường tổ chức các buổi học </a:t>
              </a:r>
              <a:r>
                <a:rPr lang="en-US" sz="2400" dirty="0" err="1">
                  <a:solidFill>
                    <a:srgbClr val="C00000"/>
                  </a:solidFill>
                  <a:latin typeface="Times New Roman" panose="02020603050405020304" pitchFamily="18" charset="0"/>
                  <a:ea typeface="Times New Roman" panose="02020603050405020304" pitchFamily="18" charset="0"/>
                </a:rPr>
                <a:t>bồi</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dưỡng</a:t>
              </a:r>
              <a:r>
                <a:rPr lang="en-US" sz="2400" dirty="0">
                  <a:solidFill>
                    <a:srgbClr val="C00000"/>
                  </a:solidFill>
                  <a:latin typeface="Times New Roman" panose="02020603050405020304" pitchFamily="18" charset="0"/>
                  <a:ea typeface="Times New Roman" panose="02020603050405020304" pitchFamily="18" charset="0"/>
                </a:rPr>
                <a:t> </a:t>
              </a:r>
              <a:r>
                <a:rPr lang="vi-VN" sz="2400" dirty="0">
                  <a:solidFill>
                    <a:srgbClr val="C00000"/>
                  </a:solidFill>
                  <a:latin typeface="Times New Roman" panose="02020603050405020304" pitchFamily="18" charset="0"/>
                  <a:ea typeface="Times New Roman" panose="02020603050405020304" pitchFamily="18" charset="0"/>
                </a:rPr>
                <a:t>về chuyên môn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nghiệp</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vụ</a:t>
              </a:r>
              <a:r>
                <a:rPr lang="en-US" sz="2400" dirty="0">
                  <a:solidFill>
                    <a:srgbClr val="C00000"/>
                  </a:solidFill>
                  <a:latin typeface="Times New Roman" panose="02020603050405020304" pitchFamily="18" charset="0"/>
                  <a:ea typeface="Times New Roman" panose="02020603050405020304" pitchFamily="18" charset="0"/>
                </a:rPr>
                <a:t>.</a:t>
              </a:r>
            </a:p>
            <a:p>
              <a:pPr algn="just" fontAlgn="t">
                <a:spcAft>
                  <a:spcPts val="600"/>
                </a:spcAft>
              </a:pPr>
              <a:r>
                <a:rPr lang="vi-VN" sz="2400" dirty="0">
                  <a:solidFill>
                    <a:srgbClr val="C00000"/>
                  </a:solidFill>
                  <a:latin typeface="Times New Roman" panose="02020603050405020304" pitchFamily="18" charset="0"/>
                  <a:ea typeface="Times New Roman" panose="02020603050405020304" pitchFamily="18" charset="0"/>
                </a:rPr>
                <a:t>- Qua các loại sách báo:  </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en-US" sz="2400" dirty="0">
                  <a:solidFill>
                    <a:srgbClr val="C00000"/>
                  </a:solidFill>
                  <a:latin typeface="Times New Roman" panose="02020603050405020304" pitchFamily="18" charset="0"/>
                  <a:ea typeface="Times New Roman" panose="02020603050405020304" pitchFamily="18" charset="0"/>
                </a:rPr>
                <a:t>+ </a:t>
              </a:r>
              <a:r>
                <a:rPr lang="vi-VN" sz="2400" dirty="0">
                  <a:solidFill>
                    <a:srgbClr val="C00000"/>
                  </a:solidFill>
                  <a:latin typeface="Times New Roman" panose="02020603050405020304" pitchFamily="18" charset="0"/>
                  <a:ea typeface="Times New Roman" panose="02020603050405020304" pitchFamily="18" charset="0"/>
                </a:rPr>
                <a:t>Tâm lý hoạc trẻ em lứa tuổi mầm non, NXB ĐH sư phạm, Hà Nội 2009</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vi-VN" sz="2400" dirty="0">
                  <a:solidFill>
                    <a:srgbClr val="C00000"/>
                  </a:solidFill>
                  <a:latin typeface="Times New Roman" panose="02020603050405020304" pitchFamily="18" charset="0"/>
                  <a:ea typeface="Times New Roman" panose="02020603050405020304" pitchFamily="18" charset="0"/>
                </a:rPr>
                <a:t>+ Tạp chí giáo dục mầm non do nhà trường phát hàng tháng</a:t>
              </a:r>
              <a:endParaRPr lang="en-US" sz="2400" dirty="0">
                <a:solidFill>
                  <a:srgbClr val="C00000"/>
                </a:solidFill>
                <a:latin typeface="Times New Roman" panose="02020603050405020304" pitchFamily="18" charset="0"/>
                <a:ea typeface="Times New Roman" panose="02020603050405020304" pitchFamily="18" charset="0"/>
              </a:endParaRPr>
            </a:p>
            <a:p>
              <a:pPr algn="just" fontAlgn="t">
                <a:spcAft>
                  <a:spcPts val="600"/>
                </a:spcAft>
              </a:pPr>
              <a:r>
                <a:rPr lang="vi-VN" sz="2400" dirty="0">
                  <a:solidFill>
                    <a:srgbClr val="C00000"/>
                  </a:solidFill>
                  <a:latin typeface="Times New Roman" panose="02020603050405020304" pitchFamily="18" charset="0"/>
                  <a:ea typeface="Times New Roman" panose="02020603050405020304" pitchFamily="18" charset="0"/>
                </a:rPr>
                <a:t>- Qua các trang mạng internet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15082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07711C6-3AFF-4672-A7F6-F01F492D4AC9}"/>
              </a:ext>
            </a:extLst>
          </p:cNvPr>
          <p:cNvSpPr txBox="1"/>
          <p:nvPr/>
        </p:nvSpPr>
        <p:spPr>
          <a:xfrm flipH="1">
            <a:off x="2385340" y="2756727"/>
            <a:ext cx="7281173" cy="707886"/>
          </a:xfrm>
          <a:prstGeom prst="rect">
            <a:avLst/>
          </a:prstGeom>
          <a:noFill/>
        </p:spPr>
        <p:txBody>
          <a:bodyPr wrap="square" rtlCol="0">
            <a:spAutoFit/>
          </a:bodyPr>
          <a:lstStyle/>
          <a:p>
            <a:r>
              <a:rPr lang="en-US" sz="4000" b="1" dirty="0">
                <a:solidFill>
                  <a:schemeClr val="accent1">
                    <a:lumMod val="75000"/>
                  </a:schemeClr>
                </a:solidFill>
                <a:latin typeface="Times New Roman" panose="02020603050405020304" pitchFamily="18" charset="0"/>
                <a:cs typeface="Times New Roman" panose="02020603050405020304" pitchFamily="18" charset="0"/>
              </a:rPr>
              <a:t>XIN CHÂN THÀNH CẢM ƠN!</a:t>
            </a:r>
          </a:p>
        </p:txBody>
      </p:sp>
      <p:pic>
        <p:nvPicPr>
          <p:cNvPr id="16" name="Picture 15">
            <a:extLst>
              <a:ext uri="{FF2B5EF4-FFF2-40B4-BE49-F238E27FC236}">
                <a16:creationId xmlns="" xmlns:a16="http://schemas.microsoft.com/office/drawing/2014/main" id="{D4E74375-D931-4052-810C-968041CE1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6630" y="4339772"/>
            <a:ext cx="3193142" cy="2521858"/>
          </a:xfrm>
          <a:prstGeom prst="rect">
            <a:avLst/>
          </a:prstGeom>
        </p:spPr>
      </p:pic>
      <p:pic>
        <p:nvPicPr>
          <p:cNvPr id="18" name="Picture 17">
            <a:extLst>
              <a:ext uri="{FF2B5EF4-FFF2-40B4-BE49-F238E27FC236}">
                <a16:creationId xmlns="" xmlns:a16="http://schemas.microsoft.com/office/drawing/2014/main" id="{B3F1549E-225A-4AA7-AEFA-056AD350E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88626" y="4454384"/>
            <a:ext cx="1508578" cy="2521858"/>
          </a:xfrm>
          <a:prstGeom prst="rect">
            <a:avLst/>
          </a:prstGeom>
        </p:spPr>
      </p:pic>
      <p:pic>
        <p:nvPicPr>
          <p:cNvPr id="19" name="Picture 4" descr="Ảnh động Powerpoint CTU">
            <a:extLst>
              <a:ext uri="{FF2B5EF4-FFF2-40B4-BE49-F238E27FC236}">
                <a16:creationId xmlns="" xmlns:a16="http://schemas.microsoft.com/office/drawing/2014/main" id="{C500A938-90D9-46E8-9B94-6DAA61CE772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9071" y="3425371"/>
            <a:ext cx="1576270" cy="1375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29AFCB90-E3F1-4F43-A5B4-E7B734FDE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6857" y="-217714"/>
            <a:ext cx="2685143" cy="2365828"/>
          </a:xfrm>
          <a:prstGeom prst="rect">
            <a:avLst/>
          </a:prstGeom>
        </p:spPr>
      </p:pic>
      <p:pic>
        <p:nvPicPr>
          <p:cNvPr id="23" name="Picture 22">
            <a:extLst>
              <a:ext uri="{FF2B5EF4-FFF2-40B4-BE49-F238E27FC236}">
                <a16:creationId xmlns="" xmlns:a16="http://schemas.microsoft.com/office/drawing/2014/main" id="{FBE45AA9-09DD-4178-9870-5274C19180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9991" y="4117444"/>
            <a:ext cx="1508580" cy="2966513"/>
          </a:xfrm>
          <a:prstGeom prst="rect">
            <a:avLst/>
          </a:prstGeom>
        </p:spPr>
      </p:pic>
      <p:pic>
        <p:nvPicPr>
          <p:cNvPr id="27" name="laugh-out-loud-12611">
            <a:hlinkClick r:id="" action="ppaction://media"/>
            <a:extLst>
              <a:ext uri="{FF2B5EF4-FFF2-40B4-BE49-F238E27FC236}">
                <a16:creationId xmlns="" xmlns:a16="http://schemas.microsoft.com/office/drawing/2014/main" id="{129AF7A9-5C39-4C38-A4EA-8596DBAFCB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063" y="87085"/>
            <a:ext cx="609600" cy="609600"/>
          </a:xfrm>
          <a:prstGeom prst="rect">
            <a:avLst/>
          </a:prstGeom>
        </p:spPr>
      </p:pic>
    </p:spTree>
    <p:extLst>
      <p:ext uri="{BB962C8B-B14F-4D97-AF65-F5344CB8AC3E}">
        <p14:creationId xmlns:p14="http://schemas.microsoft.com/office/powerpoint/2010/main" val="39181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4256" fill="hold"/>
                                        <p:tgtEl>
                                          <p:spTgt spid="27"/>
                                        </p:tgtEl>
                                      </p:cBhvr>
                                    </p:cmd>
                                  </p:childTnLst>
                                </p:cTn>
                              </p:par>
                              <p:par>
                                <p:cTn id="10" presetID="6" presetClass="emph" presetSubtype="0" repeatCount="indefinite" fill="hold" nodeType="withEffect">
                                  <p:stCondLst>
                                    <p:cond delay="0"/>
                                  </p:stCondLst>
                                  <p:childTnLst>
                                    <p:animScale>
                                      <p:cBhvr>
                                        <p:cTn id="11"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2"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Diagonal Corners Rounded 6">
            <a:extLst>
              <a:ext uri="{FF2B5EF4-FFF2-40B4-BE49-F238E27FC236}">
                <a16:creationId xmlns="" xmlns:a16="http://schemas.microsoft.com/office/drawing/2014/main" id="{61608EEE-E6D6-4006-B0F4-59740C22C490}"/>
              </a:ext>
            </a:extLst>
          </p:cNvPr>
          <p:cNvSpPr/>
          <p:nvPr/>
        </p:nvSpPr>
        <p:spPr>
          <a:xfrm>
            <a:off x="2006346" y="132522"/>
            <a:ext cx="10185654" cy="6725478"/>
          </a:xfrm>
          <a:prstGeom prst="round2DiagRect">
            <a:avLst>
              <a:gd name="adj1" fmla="val 36000"/>
              <a:gd name="adj2" fmla="val 4326"/>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2913" algn="just"/>
            <a:endParaRPr lang="en-US" sz="2000" dirty="0">
              <a:solidFill>
                <a:srgbClr val="000000"/>
              </a:solidFill>
              <a:latin typeface="Times New Roman" panose="02020603050405020304" pitchFamily="18" charset="0"/>
              <a:ea typeface="Times New Roman" panose="02020603050405020304" pitchFamily="18" charset="0"/>
            </a:endParaRPr>
          </a:p>
          <a:p>
            <a:pPr marL="442913" algn="just"/>
            <a:endParaRPr lang="en-US" sz="2000" dirty="0">
              <a:solidFill>
                <a:srgbClr val="000000"/>
              </a:solidFill>
              <a:effectLst/>
              <a:latin typeface="Times New Roman" panose="02020603050405020304" pitchFamily="18" charset="0"/>
              <a:ea typeface="Times New Roman" panose="02020603050405020304" pitchFamily="18" charset="0"/>
            </a:endParaRPr>
          </a:p>
          <a:p>
            <a:pPr marL="442913" indent="277813" algn="just"/>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ta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bậc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cha,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hẳn</a:t>
            </a:r>
            <a:r>
              <a:rPr lang="en-US" sz="2000" dirty="0">
                <a:solidFill>
                  <a:srgbClr val="000000"/>
                </a:solidFill>
                <a:effectLst/>
                <a:latin typeface="Times New Roman" panose="02020603050405020304" pitchFamily="18" charset="0"/>
                <a:ea typeface="Times New Roman" panose="02020603050405020304" pitchFamily="18" charset="0"/>
              </a:rPr>
              <a:t> ai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vui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mừng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đứa</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ra </a:t>
            </a:r>
            <a:r>
              <a:rPr lang="en-US" sz="2000" dirty="0" err="1">
                <a:solidFill>
                  <a:srgbClr val="000000"/>
                </a:solidFill>
                <a:effectLst/>
                <a:latin typeface="Times New Roman" panose="02020603050405020304" pitchFamily="18" charset="0"/>
                <a:ea typeface="Times New Roman" panose="02020603050405020304" pitchFamily="18" charset="0"/>
              </a:rPr>
              <a:t>ngoan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ngoãn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khỏe</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nhẹn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ấy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hòa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ấy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xuất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ta </a:t>
            </a:r>
            <a:r>
              <a:rPr lang="en-US" sz="2000" dirty="0" err="1">
                <a:solidFill>
                  <a:srgbClr val="000000"/>
                </a:solidFill>
                <a:effectLst/>
                <a:latin typeface="Times New Roman" panose="02020603050405020304" pitchFamily="18" charset="0"/>
                <a:ea typeface="Times New Roman" panose="02020603050405020304" pitchFamily="18" charset="0"/>
              </a:rPr>
              <a:t>luôn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mầm</a:t>
            </a:r>
            <a:r>
              <a:rPr lang="en-US" sz="2000" dirty="0">
                <a:solidFill>
                  <a:srgbClr val="000000"/>
                </a:solidFill>
                <a:effectLst/>
                <a:latin typeface="Times New Roman" panose="02020603050405020304" pitchFamily="18" charset="0"/>
                <a:ea typeface="Times New Roman" panose="02020603050405020304" pitchFamily="18" charset="0"/>
              </a:rPr>
              <a:t> non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trọng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chăm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sóc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lứa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tuổi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đủ</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nắm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bắt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rèn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mọi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năng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nhằm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bè</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mọi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mọi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xung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quanh</a:t>
            </a: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triển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toàn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nay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rPr>
              <a:t>tuổi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thấy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nhút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quấy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khóc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trở</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nghe</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còn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phụ</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huynh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gửi</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Một</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số</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giải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pháp</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rèn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tính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mạnh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dạn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tự</a:t>
            </a:r>
            <a:r>
              <a:rPr lang="en-US" sz="2000" i="1" dirty="0">
                <a:solidFill>
                  <a:srgbClr val="000000"/>
                </a:solidFill>
                <a:effectLst/>
                <a:latin typeface="Times New Roman" panose="02020603050405020304" pitchFamily="18" charset="0"/>
                <a:ea typeface="Times New Roman" panose="02020603050405020304" pitchFamily="18" charset="0"/>
              </a:rPr>
              <a:t> tin </a:t>
            </a:r>
            <a:r>
              <a:rPr lang="en-US" sz="2000" i="1" dirty="0" err="1">
                <a:solidFill>
                  <a:srgbClr val="000000"/>
                </a:solidFill>
                <a:effectLst/>
                <a:latin typeface="Times New Roman" panose="02020603050405020304" pitchFamily="18" charset="0"/>
                <a:ea typeface="Times New Roman" panose="02020603050405020304" pitchFamily="18" charset="0"/>
              </a:rPr>
              <a:t>cho</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trẻ</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mẫu</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giáo</a:t>
            </a:r>
            <a:r>
              <a:rPr lang="en-US" sz="2000" i="1" dirty="0">
                <a:solidFill>
                  <a:srgbClr val="000000"/>
                </a:solidFill>
                <a:effectLst/>
                <a:latin typeface="Times New Roman" panose="02020603050405020304" pitchFamily="18" charset="0"/>
                <a:ea typeface="Times New Roman" panose="02020603050405020304" pitchFamily="18" charset="0"/>
              </a:rPr>
              <a:t> 3-4 </a:t>
            </a:r>
            <a:r>
              <a:rPr lang="en-US" sz="2000" i="1" dirty="0" err="1">
                <a:solidFill>
                  <a:srgbClr val="000000"/>
                </a:solidFill>
                <a:effectLst/>
                <a:latin typeface="Times New Roman" panose="02020603050405020304" pitchFamily="18" charset="0"/>
                <a:ea typeface="Times New Roman" panose="02020603050405020304" pitchFamily="18" charset="0"/>
              </a:rPr>
              <a:t>tuổi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ctr"/>
            <a:endParaRPr lang="en-US" dirty="0"/>
          </a:p>
        </p:txBody>
      </p:sp>
      <p:grpSp>
        <p:nvGrpSpPr>
          <p:cNvPr id="2" name="Group 1">
            <a:extLst>
              <a:ext uri="{FF2B5EF4-FFF2-40B4-BE49-F238E27FC236}">
                <a16:creationId xmlns="" xmlns:a16="http://schemas.microsoft.com/office/drawing/2014/main" id="{44CFDF17-2CF6-4DAD-B45D-B29F883EB390}"/>
              </a:ext>
            </a:extLst>
          </p:cNvPr>
          <p:cNvGrpSpPr/>
          <p:nvPr/>
        </p:nvGrpSpPr>
        <p:grpSpPr>
          <a:xfrm>
            <a:off x="-569845" y="-477077"/>
            <a:ext cx="3881081" cy="3527795"/>
            <a:chOff x="-569845" y="-477077"/>
            <a:chExt cx="3881081" cy="3527795"/>
          </a:xfrm>
        </p:grpSpPr>
        <p:sp>
          <p:nvSpPr>
            <p:cNvPr id="6" name="Star: 5 Points 5">
              <a:extLst>
                <a:ext uri="{FF2B5EF4-FFF2-40B4-BE49-F238E27FC236}">
                  <a16:creationId xmlns="" xmlns:a16="http://schemas.microsoft.com/office/drawing/2014/main" id="{3DDA8AC2-E15B-4E92-B10A-25158DDD1A92}"/>
                </a:ext>
              </a:extLst>
            </p:cNvPr>
            <p:cNvSpPr/>
            <p:nvPr/>
          </p:nvSpPr>
          <p:spPr>
            <a:xfrm rot="19036243">
              <a:off x="-569845" y="-477077"/>
              <a:ext cx="3527795" cy="3527795"/>
            </a:xfrm>
            <a:prstGeom prst="star5">
              <a:avLst>
                <a:gd name="adj" fmla="val 28272"/>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76FC050D-CF5B-41A6-B5CD-355828A84018}"/>
                </a:ext>
              </a:extLst>
            </p:cNvPr>
            <p:cNvSpPr txBox="1"/>
            <p:nvPr/>
          </p:nvSpPr>
          <p:spPr>
            <a:xfrm>
              <a:off x="207818" y="1025236"/>
              <a:ext cx="3103418" cy="1107996"/>
            </a:xfrm>
            <a:prstGeom prst="rect">
              <a:avLst/>
            </a:prstGeom>
            <a:noFill/>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rPr>
                <a:t>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Đặt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vấn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đề</a:t>
              </a:r>
              <a:endParaRPr lang="en-US" sz="2400" dirty="0">
                <a:solidFill>
                  <a:srgbClr val="FF0000"/>
                </a:solidFill>
                <a:effectLst/>
                <a:latin typeface="Times New Roman" panose="02020603050405020304" pitchFamily="18" charset="0"/>
                <a:ea typeface="Times New Roman" panose="02020603050405020304" pitchFamily="18" charset="0"/>
              </a:endParaRPr>
            </a:p>
            <a:p>
              <a:r>
                <a:rPr lang="en-US" sz="2400" b="1" i="1" dirty="0">
                  <a:solidFill>
                    <a:srgbClr val="FF0000"/>
                  </a:solidFill>
                  <a:effectLst/>
                  <a:latin typeface="Times New Roman" panose="02020603050405020304" pitchFamily="18" charset="0"/>
                  <a:ea typeface="Times New Roman" panose="02020603050405020304" pitchFamily="18" charset="0"/>
                </a:rPr>
                <a:t>1. </a:t>
              </a:r>
              <a:r>
                <a:rPr lang="en-US" sz="2400" b="1" i="1" dirty="0" err="1">
                  <a:solidFill>
                    <a:srgbClr val="FF0000"/>
                  </a:solidFill>
                  <a:effectLst/>
                  <a:latin typeface="Times New Roman" panose="02020603050405020304" pitchFamily="18" charset="0"/>
                  <a:ea typeface="Times New Roman" panose="02020603050405020304" pitchFamily="18" charset="0"/>
                </a:rPr>
                <a:t>Lý</a:t>
              </a:r>
              <a:r>
                <a:rPr lang="en-US" sz="2400" b="1" i="1" dirty="0">
                  <a:solidFill>
                    <a:srgbClr val="FF0000"/>
                  </a:solidFill>
                  <a:effectLst/>
                  <a:latin typeface="Times New Roman" panose="02020603050405020304" pitchFamily="18" charset="0"/>
                  <a:ea typeface="Times New Roman" panose="02020603050405020304" pitchFamily="18" charset="0"/>
                </a:rPr>
                <a:t> do </a:t>
              </a:r>
              <a:r>
                <a:rPr lang="en-US" sz="2400" b="1" i="1" dirty="0" err="1">
                  <a:solidFill>
                    <a:srgbClr val="FF0000"/>
                  </a:solidFill>
                  <a:effectLst/>
                  <a:latin typeface="Times New Roman" panose="02020603050405020304" pitchFamily="18" charset="0"/>
                  <a:ea typeface="Times New Roman" panose="02020603050405020304" pitchFamily="18" charset="0"/>
                </a:rPr>
                <a:t>chọn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đề</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tài</a:t>
              </a:r>
              <a:endParaRPr lang="en-US" sz="2400"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grpSp>
      <p:pic>
        <p:nvPicPr>
          <p:cNvPr id="11" name="Picture 10">
            <a:extLst>
              <a:ext uri="{FF2B5EF4-FFF2-40B4-BE49-F238E27FC236}">
                <a16:creationId xmlns="" xmlns:a16="http://schemas.microsoft.com/office/drawing/2014/main" id="{F9F7E05E-8BB3-4AF7-B7E1-7B9D27449E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287" y1="54310" x2="11494" y2="51149"/>
                        <a14:foregroundMark x1="68103" y1="54885" x2="85632" y2="49138"/>
                        <a14:foregroundMark x1="85632" y1="49138" x2="88506" y2="47414"/>
                        <a14:foregroundMark x1="68678" y1="47414" x2="75862" y2="42241"/>
                        <a14:foregroundMark x1="71264" y1="56609" x2="80172" y2="61494"/>
                        <a14:foregroundMark x1="75575" y1="53161" x2="88793" y2="57184"/>
                        <a14:foregroundMark x1="84195" y1="29598" x2="84195" y2="29598"/>
                        <a14:foregroundMark x1="17816" y1="29023" x2="17816" y2="29023"/>
                        <a14:foregroundMark x1="17816" y1="29023" x2="17816" y2="29023"/>
                        <a14:foregroundMark x1="17816" y1="29023" x2="17816" y2="29023"/>
                        <a14:foregroundMark x1="17816" y1="29023" x2="17816" y2="29023"/>
                        <a14:foregroundMark x1="17816" y1="29023" x2="17816" y2="29023"/>
                        <a14:foregroundMark x1="17816" y1="29023" x2="17816" y2="29023"/>
                      </a14:backgroundRemoval>
                    </a14:imgEffect>
                  </a14:imgLayer>
                </a14:imgProps>
              </a:ext>
              <a:ext uri="{28A0092B-C50C-407E-A947-70E740481C1C}">
                <a14:useLocalDpi xmlns:a14="http://schemas.microsoft.com/office/drawing/2010/main" val="0"/>
              </a:ext>
            </a:extLst>
          </a:blip>
          <a:stretch>
            <a:fillRect/>
          </a:stretch>
        </p:blipFill>
        <p:spPr>
          <a:xfrm>
            <a:off x="9085118" y="-1524828"/>
            <a:ext cx="3314700" cy="3314700"/>
          </a:xfrm>
          <a:prstGeom prst="rect">
            <a:avLst/>
          </a:prstGeom>
        </p:spPr>
      </p:pic>
      <p:pic>
        <p:nvPicPr>
          <p:cNvPr id="23" name="Picture 22">
            <a:extLst>
              <a:ext uri="{FF2B5EF4-FFF2-40B4-BE49-F238E27FC236}">
                <a16:creationId xmlns="" xmlns:a16="http://schemas.microsoft.com/office/drawing/2014/main" id="{CAD6DA91-226D-499A-9F5E-9F26D047C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18" y="4543425"/>
            <a:ext cx="2605520" cy="2314576"/>
          </a:xfrm>
          <a:prstGeom prst="rect">
            <a:avLst/>
          </a:prstGeom>
        </p:spPr>
      </p:pic>
      <p:pic>
        <p:nvPicPr>
          <p:cNvPr id="10" name="Picture 4" descr="Ảnh động Powerpoint CTU">
            <a:extLst>
              <a:ext uri="{FF2B5EF4-FFF2-40B4-BE49-F238E27FC236}">
                <a16:creationId xmlns="" xmlns:a16="http://schemas.microsoft.com/office/drawing/2014/main" id="{CEC48968-2128-4244-A1CB-F91A4769499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6126" y="3609512"/>
            <a:ext cx="1576270" cy="137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1903564" y="3877270"/>
            <a:ext cx="492443" cy="584775"/>
          </a:xfrm>
          <a:prstGeom prst="rect">
            <a:avLst/>
          </a:prstGeom>
          <a:noFill/>
        </p:spPr>
        <p:txBody>
          <a:bodyPr wrap="none" lIns="91440" tIns="45720" rIns="91440" bIns="45720">
            <a:spAutoFit/>
          </a:bodyPr>
          <a:lstStyle/>
          <a:p>
            <a:pPr algn="just">
              <a:spcAft>
                <a:spcPts val="600"/>
              </a:spcAft>
            </a:pPr>
            <a:r>
              <a:rPr lang="en-US" sz="3200" b="1" i="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en-US" sz="3200" b="1" i="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4228238" y="2971802"/>
            <a:ext cx="7534269" cy="370608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Hình thành nhân cách tốt cho trẻ</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Giúp trẻ mạnh dạn, tự tin khi tham gia các hoạt động cùng cô giáo và các bạn, tạo tiền đề cho trẻ thể hiện năng lực vốn có của bản thân;</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Nhiều trẻ mạnh dạn, tự tin làm lên một lớp học mạnh dạn tự tin;</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Giúp trẻ yêu cô giáo, bạn bè, mọi người, mọi đồ vật xung quanh trẻ, từ đó trẻ thích được đến trường cùng cô và các bạn hơn.</a:t>
            </a:r>
          </a:p>
        </p:txBody>
      </p:sp>
      <p:sp>
        <p:nvSpPr>
          <p:cNvPr id="11" name="Rectangle 10">
            <a:extLst>
              <a:ext uri="{FF2B5EF4-FFF2-40B4-BE49-F238E27FC236}">
                <a16:creationId xmlns="" xmlns:a16="http://schemas.microsoft.com/office/drawing/2014/main" id="{8C548E7A-17A6-4406-B0ED-53D14DA088AB}"/>
              </a:ext>
            </a:extLst>
          </p:cNvPr>
          <p:cNvSpPr/>
          <p:nvPr/>
        </p:nvSpPr>
        <p:spPr>
          <a:xfrm>
            <a:off x="1683246" y="1153805"/>
            <a:ext cx="453970" cy="523220"/>
          </a:xfrm>
          <a:prstGeom prst="rect">
            <a:avLst/>
          </a:prstGeom>
          <a:noFill/>
        </p:spPr>
        <p:txBody>
          <a:bodyPr wrap="none" lIns="91440" tIns="45720" rIns="91440" bIns="45720">
            <a:spAutoFit/>
          </a:bodyPr>
          <a:lstStyle/>
          <a:p>
            <a:pPr algn="just">
              <a:spcAft>
                <a:spcPts val="600"/>
              </a:spcAft>
            </a:pPr>
            <a:r>
              <a:rPr lang="en-US"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en-US" sz="2800" b="0" cap="none" spc="0"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AAE3807F-1F17-4343-A3D4-EE44A7DE8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0602" y="4457726"/>
            <a:ext cx="881179" cy="1319647"/>
          </a:xfrm>
          <a:prstGeom prst="rect">
            <a:avLst/>
          </a:prstGeom>
        </p:spPr>
      </p:pic>
      <p:grpSp>
        <p:nvGrpSpPr>
          <p:cNvPr id="24" name="Group 23">
            <a:extLst>
              <a:ext uri="{FF2B5EF4-FFF2-40B4-BE49-F238E27FC236}">
                <a16:creationId xmlns="" xmlns:a16="http://schemas.microsoft.com/office/drawing/2014/main" id="{670A332B-2742-462E-8D42-CA9EEB7EB9E4}"/>
              </a:ext>
            </a:extLst>
          </p:cNvPr>
          <p:cNvGrpSpPr/>
          <p:nvPr/>
        </p:nvGrpSpPr>
        <p:grpSpPr>
          <a:xfrm>
            <a:off x="1921205" y="2838453"/>
            <a:ext cx="2477262" cy="3886198"/>
            <a:chOff x="1765642" y="2857501"/>
            <a:chExt cx="2477262" cy="3886198"/>
          </a:xfrm>
        </p:grpSpPr>
        <p:sp>
          <p:nvSpPr>
            <p:cNvPr id="15" name="Scroll: Vertical 14">
              <a:extLst>
                <a:ext uri="{FF2B5EF4-FFF2-40B4-BE49-F238E27FC236}">
                  <a16:creationId xmlns="" xmlns:a16="http://schemas.microsoft.com/office/drawing/2014/main" id="{35EC64E5-3467-4B4D-B1CE-CDC161723544}"/>
                </a:ext>
              </a:extLst>
            </p:cNvPr>
            <p:cNvSpPr/>
            <p:nvPr/>
          </p:nvSpPr>
          <p:spPr>
            <a:xfrm>
              <a:off x="1765642" y="2857501"/>
              <a:ext cx="1832230" cy="3886198"/>
            </a:xfrm>
            <a:prstGeom prst="verticalScroll">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latin typeface="Times New Roman" panose="02020603050405020304" pitchFamily="18" charset="0"/>
                  <a:ea typeface="Times New Roman" panose="02020603050405020304" pitchFamily="18" charset="0"/>
                </a:rPr>
                <a:t>3. </a:t>
              </a:r>
              <a:r>
                <a:rPr lang="en-US" sz="3600" b="1" i="1" dirty="0" err="1">
                  <a:solidFill>
                    <a:schemeClr val="tx1"/>
                  </a:solidFill>
                  <a:latin typeface="Times New Roman" panose="02020603050405020304" pitchFamily="18" charset="0"/>
                  <a:ea typeface="Times New Roman" panose="02020603050405020304" pitchFamily="18" charset="0"/>
                </a:rPr>
                <a:t>Mục</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tiêu</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của</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biện</a:t>
              </a:r>
              <a:r>
                <a:rPr lang="en-US" sz="3600" b="1" i="1" dirty="0">
                  <a:solidFill>
                    <a:schemeClr val="tx1"/>
                  </a:solidFill>
                  <a:latin typeface="Times New Roman" panose="02020603050405020304" pitchFamily="18" charset="0"/>
                  <a:ea typeface="Times New Roman" panose="02020603050405020304" pitchFamily="18" charset="0"/>
                </a:rPr>
                <a:t> </a:t>
              </a:r>
              <a:r>
                <a:rPr lang="en-US" sz="3600" b="1" i="1" dirty="0" err="1">
                  <a:solidFill>
                    <a:schemeClr val="tx1"/>
                  </a:solidFill>
                  <a:latin typeface="Times New Roman" panose="02020603050405020304" pitchFamily="18" charset="0"/>
                  <a:ea typeface="Times New Roman" panose="02020603050405020304" pitchFamily="18" charset="0"/>
                </a:rPr>
                <a:t>pháp</a:t>
              </a:r>
              <a:endParaRPr lang="en-US" sz="3600" dirty="0">
                <a:solidFill>
                  <a:schemeClr val="tx1"/>
                </a:solidFill>
                <a:latin typeface="Times New Roman" panose="02020603050405020304" pitchFamily="18" charset="0"/>
                <a:ea typeface="Times New Roman" panose="02020603050405020304" pitchFamily="18" charset="0"/>
              </a:endParaRPr>
            </a:p>
            <a:p>
              <a:pPr algn="ctr"/>
              <a:endParaRPr lang="en-US" dirty="0"/>
            </a:p>
          </p:txBody>
        </p:sp>
        <p:sp>
          <p:nvSpPr>
            <p:cNvPr id="16" name="Arrow: Right 15">
              <a:extLst>
                <a:ext uri="{FF2B5EF4-FFF2-40B4-BE49-F238E27FC236}">
                  <a16:creationId xmlns="" xmlns:a16="http://schemas.microsoft.com/office/drawing/2014/main" id="{1B01488F-51D0-4C9A-B90B-35221744A82E}"/>
                </a:ext>
              </a:extLst>
            </p:cNvPr>
            <p:cNvSpPr/>
            <p:nvPr/>
          </p:nvSpPr>
          <p:spPr>
            <a:xfrm>
              <a:off x="3400804" y="4652338"/>
              <a:ext cx="842100" cy="3143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 xmlns:a16="http://schemas.microsoft.com/office/drawing/2014/main" id="{4A804606-5154-40C7-8043-DC7B99A9E692}"/>
                </a:ext>
              </a:extLst>
            </p:cNvPr>
            <p:cNvSpPr/>
            <p:nvPr/>
          </p:nvSpPr>
          <p:spPr>
            <a:xfrm>
              <a:off x="3359225" y="5423861"/>
              <a:ext cx="842100" cy="3143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 xmlns:a16="http://schemas.microsoft.com/office/drawing/2014/main" id="{82C23269-D0DD-4976-BCBD-4A22FE3E87DF}"/>
                </a:ext>
              </a:extLst>
            </p:cNvPr>
            <p:cNvSpPr/>
            <p:nvPr/>
          </p:nvSpPr>
          <p:spPr>
            <a:xfrm>
              <a:off x="3386138" y="3586163"/>
              <a:ext cx="842100" cy="3143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loud 18">
            <a:extLst>
              <a:ext uri="{FF2B5EF4-FFF2-40B4-BE49-F238E27FC236}">
                <a16:creationId xmlns="" xmlns:a16="http://schemas.microsoft.com/office/drawing/2014/main" id="{1EBF6450-B1A8-4E8A-8099-657335AC3CFB}"/>
              </a:ext>
            </a:extLst>
          </p:cNvPr>
          <p:cNvSpPr/>
          <p:nvPr/>
        </p:nvSpPr>
        <p:spPr>
          <a:xfrm>
            <a:off x="4814888" y="180109"/>
            <a:ext cx="6850821" cy="2677393"/>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42925"/>
            <a:endParaRPr lang="en-US" sz="3200" b="1" dirty="0">
              <a:solidFill>
                <a:srgbClr val="FF0000"/>
              </a:solidFill>
              <a:latin typeface="Times New Roman" panose="02020603050405020304" pitchFamily="18" charset="0"/>
              <a:cs typeface="Times New Roman" panose="02020603050405020304" pitchFamily="18" charset="0"/>
            </a:endParaRPr>
          </a:p>
          <a:p>
            <a:pPr marL="271463" indent="528638">
              <a:tabLst>
                <a:tab pos="4129088" algn="l"/>
                <a:tab pos="4300538" algn="l"/>
              </a:tabLst>
            </a:pPr>
            <a:r>
              <a:rPr lang="vi-VN" sz="3000" b="1" dirty="0">
                <a:solidFill>
                  <a:schemeClr val="tx1"/>
                </a:solidFill>
                <a:latin typeface="Times New Roman" panose="02020603050405020304" pitchFamily="18" charset="0"/>
                <a:cs typeface="Times New Roman" panose="02020603050405020304" pitchFamily="18" charset="0"/>
              </a:rPr>
              <a:t>Giải pháp này được áp dụng cho trẻ mẫu giáo bé 3</a:t>
            </a:r>
            <a:r>
              <a:rPr lang="en-US" sz="3000" b="1" dirty="0">
                <a:solidFill>
                  <a:schemeClr val="tx1"/>
                </a:solidFill>
                <a:latin typeface="Times New Roman" panose="02020603050405020304" pitchFamily="18" charset="0"/>
                <a:cs typeface="Times New Roman" panose="02020603050405020304" pitchFamily="18" charset="0"/>
              </a:rPr>
              <a:t> </a:t>
            </a:r>
            <a:r>
              <a:rPr lang="vi-VN" sz="3000" b="1" dirty="0">
                <a:solidFill>
                  <a:schemeClr val="tx1"/>
                </a:solidFill>
                <a:latin typeface="Times New Roman" panose="02020603050405020304" pitchFamily="18" charset="0"/>
                <a:cs typeface="Times New Roman" panose="02020603050405020304" pitchFamily="18" charset="0"/>
              </a:rPr>
              <a:t>-</a:t>
            </a:r>
            <a:r>
              <a:rPr lang="en-US" sz="3000" b="1" dirty="0">
                <a:solidFill>
                  <a:schemeClr val="tx1"/>
                </a:solidFill>
                <a:latin typeface="Times New Roman" panose="02020603050405020304" pitchFamily="18" charset="0"/>
                <a:cs typeface="Times New Roman" panose="02020603050405020304" pitchFamily="18" charset="0"/>
              </a:rPr>
              <a:t> </a:t>
            </a:r>
            <a:r>
              <a:rPr lang="vi-VN" sz="3000" b="1" dirty="0">
                <a:solidFill>
                  <a:schemeClr val="tx1"/>
                </a:solidFill>
                <a:latin typeface="Times New Roman" panose="02020603050405020304" pitchFamily="18" charset="0"/>
                <a:cs typeface="Times New Roman" panose="02020603050405020304" pitchFamily="18" charset="0"/>
              </a:rPr>
              <a:t>4 tuổi</a:t>
            </a:r>
            <a:r>
              <a:rPr lang="en-US" sz="3000" b="1" dirty="0">
                <a:solidFill>
                  <a:schemeClr val="tx1"/>
                </a:solidFill>
                <a:latin typeface="Times New Roman" panose="02020603050405020304" pitchFamily="18" charset="0"/>
                <a:cs typeface="Times New Roman" panose="02020603050405020304" pitchFamily="18" charset="0"/>
              </a:rPr>
              <a:t> </a:t>
            </a:r>
            <a:r>
              <a:rPr lang="vi-VN" sz="3000" b="1" dirty="0">
                <a:solidFill>
                  <a:schemeClr val="tx1"/>
                </a:solidFill>
                <a:latin typeface="Times New Roman" panose="02020603050405020304" pitchFamily="18" charset="0"/>
                <a:cs typeface="Times New Roman" panose="02020603050405020304" pitchFamily="18" charset="0"/>
              </a:rPr>
              <a:t>trường mầm non Tây Hưng.</a:t>
            </a:r>
            <a:endParaRPr lang="en-US" sz="3000" b="1" dirty="0">
              <a:solidFill>
                <a:schemeClr val="tx1"/>
              </a:solidFill>
              <a:latin typeface="Times New Roman" panose="02020603050405020304" pitchFamily="18" charset="0"/>
              <a:cs typeface="Times New Roman" panose="02020603050405020304" pitchFamily="18" charset="0"/>
            </a:endParaRPr>
          </a:p>
          <a:p>
            <a:pPr algn="ctr"/>
            <a:endParaRPr lang="en-US" dirty="0"/>
          </a:p>
        </p:txBody>
      </p:sp>
      <p:grpSp>
        <p:nvGrpSpPr>
          <p:cNvPr id="26" name="Group 25">
            <a:extLst>
              <a:ext uri="{FF2B5EF4-FFF2-40B4-BE49-F238E27FC236}">
                <a16:creationId xmlns="" xmlns:a16="http://schemas.microsoft.com/office/drawing/2014/main" id="{8D7C0823-44B2-4FCC-A27E-BDA22540250B}"/>
              </a:ext>
            </a:extLst>
          </p:cNvPr>
          <p:cNvGrpSpPr/>
          <p:nvPr/>
        </p:nvGrpSpPr>
        <p:grpSpPr>
          <a:xfrm>
            <a:off x="311892" y="872357"/>
            <a:ext cx="4907758" cy="1900478"/>
            <a:chOff x="311892" y="872357"/>
            <a:chExt cx="4907758" cy="1900478"/>
          </a:xfrm>
        </p:grpSpPr>
        <p:sp>
          <p:nvSpPr>
            <p:cNvPr id="21" name="Arrow: Notched Right 20">
              <a:extLst>
                <a:ext uri="{FF2B5EF4-FFF2-40B4-BE49-F238E27FC236}">
                  <a16:creationId xmlns="" xmlns:a16="http://schemas.microsoft.com/office/drawing/2014/main" id="{09B1C1B9-83C0-4452-B1EA-EDA84AD64096}"/>
                </a:ext>
              </a:extLst>
            </p:cNvPr>
            <p:cNvSpPr/>
            <p:nvPr/>
          </p:nvSpPr>
          <p:spPr>
            <a:xfrm>
              <a:off x="311892" y="872357"/>
              <a:ext cx="4829160" cy="1900478"/>
            </a:xfrm>
            <a:prstGeom prst="notchedRightArrow">
              <a:avLst>
                <a:gd name="adj1" fmla="val 54511"/>
                <a:gd name="adj2" fmla="val 50752"/>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7030A0"/>
                </a:solidFill>
              </a:endParaRPr>
            </a:p>
          </p:txBody>
        </p:sp>
        <p:sp>
          <p:nvSpPr>
            <p:cNvPr id="22" name="TextBox 21">
              <a:extLst>
                <a:ext uri="{FF2B5EF4-FFF2-40B4-BE49-F238E27FC236}">
                  <a16:creationId xmlns="" xmlns:a16="http://schemas.microsoft.com/office/drawing/2014/main" id="{0B3BAA25-DA1D-459A-A7DA-5B157F44232C}"/>
                </a:ext>
              </a:extLst>
            </p:cNvPr>
            <p:cNvSpPr txBox="1"/>
            <p:nvPr/>
          </p:nvSpPr>
          <p:spPr>
            <a:xfrm>
              <a:off x="852454" y="1523317"/>
              <a:ext cx="4367196" cy="800219"/>
            </a:xfrm>
            <a:prstGeom prst="rect">
              <a:avLst/>
            </a:prstGeom>
            <a:noFill/>
          </p:spPr>
          <p:txBody>
            <a:bodyPr wrap="square" rtlCol="0">
              <a:spAutoFit/>
            </a:bodyPr>
            <a:lstStyle/>
            <a:p>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cứu</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solidFill>
                  <a:schemeClr val="tx1">
                    <a:lumMod val="95000"/>
                    <a:lumOff val="5000"/>
                  </a:schemeClr>
                </a:solidFill>
              </a:endParaRPr>
            </a:p>
          </p:txBody>
        </p:sp>
      </p:grpSp>
      <p:pic>
        <p:nvPicPr>
          <p:cNvPr id="14" name="Picture 13">
            <a:extLst>
              <a:ext uri="{FF2B5EF4-FFF2-40B4-BE49-F238E27FC236}">
                <a16:creationId xmlns="" xmlns:a16="http://schemas.microsoft.com/office/drawing/2014/main" id="{84A8328A-3CC5-4629-98AF-1D5965504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288" y="872357"/>
            <a:ext cx="1496894" cy="2571750"/>
          </a:xfrm>
          <a:prstGeom prst="rect">
            <a:avLst/>
          </a:prstGeom>
        </p:spPr>
      </p:pic>
      <p:pic>
        <p:nvPicPr>
          <p:cNvPr id="28" name="Picture 27">
            <a:extLst>
              <a:ext uri="{FF2B5EF4-FFF2-40B4-BE49-F238E27FC236}">
                <a16:creationId xmlns="" xmlns:a16="http://schemas.microsoft.com/office/drawing/2014/main" id="{6FDBFCD7-8809-4D0D-BC85-98946E5F7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5709" y="-72999"/>
            <a:ext cx="2497624" cy="1295400"/>
          </a:xfrm>
          <a:prstGeom prst="rect">
            <a:avLst/>
          </a:prstGeom>
        </p:spPr>
      </p:pic>
      <p:pic>
        <p:nvPicPr>
          <p:cNvPr id="34" name="Picture 33">
            <a:extLst>
              <a:ext uri="{FF2B5EF4-FFF2-40B4-BE49-F238E27FC236}">
                <a16:creationId xmlns="" xmlns:a16="http://schemas.microsoft.com/office/drawing/2014/main" id="{060CCC35-0E17-495B-BB69-80DC0B26F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842" y="5571162"/>
            <a:ext cx="1276350" cy="1319647"/>
          </a:xfrm>
          <a:prstGeom prst="rect">
            <a:avLst/>
          </a:prstGeom>
        </p:spPr>
      </p:pic>
    </p:spTree>
    <p:extLst>
      <p:ext uri="{BB962C8B-B14F-4D97-AF65-F5344CB8AC3E}">
        <p14:creationId xmlns:p14="http://schemas.microsoft.com/office/powerpoint/2010/main" val="20488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318655" y="0"/>
            <a:ext cx="11554690" cy="461665"/>
          </a:xfrm>
          <a:prstGeom prst="rect">
            <a:avLst/>
          </a:prstGeom>
        </p:spPr>
        <p:txBody>
          <a:bodyPr wrap="square">
            <a:spAutoFit/>
          </a:bodyPr>
          <a:lstStyle/>
          <a:p>
            <a:pPr algn="just">
              <a:spcAft>
                <a:spcPts val="600"/>
              </a:spcAft>
            </a:pP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13" name="Rectangle: Single Corner Snipped 12">
            <a:extLst>
              <a:ext uri="{FF2B5EF4-FFF2-40B4-BE49-F238E27FC236}">
                <a16:creationId xmlns="" xmlns:a16="http://schemas.microsoft.com/office/drawing/2014/main" id="{639C1CB3-D3FB-41B8-87D5-DFDD0163FC0C}"/>
              </a:ext>
            </a:extLst>
          </p:cNvPr>
          <p:cNvSpPr/>
          <p:nvPr/>
        </p:nvSpPr>
        <p:spPr>
          <a:xfrm>
            <a:off x="0" y="1778006"/>
            <a:ext cx="12192000" cy="2235204"/>
          </a:xfrm>
          <a:prstGeom prst="snip1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mầm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non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Tây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Hưng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nơi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vùng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sâu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vùng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chưa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học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qua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nhóm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được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bố</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mẹ</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yêu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thương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chăm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sóc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bao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bọc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ít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được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tiếp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mọi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xung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quanh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Khi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đến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nơi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hoàn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toàn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lạ</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Tuy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cùng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tuổi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năng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hòa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nhập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còn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nhút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học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chưa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do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sức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khỏe</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hoặc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chế</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về</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Do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chưa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quen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nề</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thói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quen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sinh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ở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ở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p>
          <a:p>
            <a:pPr algn="ctr"/>
            <a:endParaRPr lang="en-US" dirty="0">
              <a:latin typeface="Times New Roman" panose="02020603050405020304" pitchFamily="18" charset="0"/>
              <a:cs typeface="Times New Roman" panose="02020603050405020304" pitchFamily="18" charset="0"/>
            </a:endParaRPr>
          </a:p>
        </p:txBody>
      </p:sp>
      <p:sp>
        <p:nvSpPr>
          <p:cNvPr id="15" name="Flowchart: Process 14">
            <a:extLst>
              <a:ext uri="{FF2B5EF4-FFF2-40B4-BE49-F238E27FC236}">
                <a16:creationId xmlns="" xmlns:a16="http://schemas.microsoft.com/office/drawing/2014/main" id="{D7FA157C-30BD-4EA5-92FB-56041E6BED5E}"/>
              </a:ext>
            </a:extLst>
          </p:cNvPr>
          <p:cNvSpPr/>
          <p:nvPr/>
        </p:nvSpPr>
        <p:spPr>
          <a:xfrm>
            <a:off x="1" y="4826004"/>
            <a:ext cx="12191999" cy="914394"/>
          </a:xfrm>
          <a:prstGeom prst="flowChartProcess">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Bản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viên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nhận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thấy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còn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chế</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về</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thức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phương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tổ</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chức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sáng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viên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khích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lệ</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mạnh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tin;</a:t>
            </a:r>
          </a:p>
          <a:p>
            <a:pPr algn="just"/>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6" name="Rectangle: Single Corner Snipped 15">
            <a:extLst>
              <a:ext uri="{FF2B5EF4-FFF2-40B4-BE49-F238E27FC236}">
                <a16:creationId xmlns="" xmlns:a16="http://schemas.microsoft.com/office/drawing/2014/main" id="{72691DDF-91AF-4BF2-9B62-A34F8E16361E}"/>
              </a:ext>
            </a:extLst>
          </p:cNvPr>
          <p:cNvSpPr/>
          <p:nvPr/>
        </p:nvSpPr>
        <p:spPr>
          <a:xfrm>
            <a:off x="0" y="5740398"/>
            <a:ext cx="12192000" cy="1117602"/>
          </a:xfrm>
          <a:prstGeom prst="snip1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trách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nhiệm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viên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chủ</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nhiệm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3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tuổi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phần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ngày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dành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trăn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trở</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về</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việc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dục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tính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mạnh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tin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mọi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huống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Vì</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vậy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chọn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200" i="1"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giải</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pháp</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rèn</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tính</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mạnh</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dạn</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tự</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tin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mẫu</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3-4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tuổi</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4" name="Flowchart: Process 13">
            <a:extLst>
              <a:ext uri="{FF2B5EF4-FFF2-40B4-BE49-F238E27FC236}">
                <a16:creationId xmlns="" xmlns:a16="http://schemas.microsoft.com/office/drawing/2014/main" id="{5DA57E7A-D2B1-47F6-8C6B-FA30B7C3A99A}"/>
              </a:ext>
            </a:extLst>
          </p:cNvPr>
          <p:cNvSpPr/>
          <p:nvPr/>
        </p:nvSpPr>
        <p:spPr>
          <a:xfrm>
            <a:off x="1" y="3708402"/>
            <a:ext cx="12191999" cy="1277257"/>
          </a:xfrm>
          <a:prstGeom prst="flowChartProcess">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nay,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triển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nghệ</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đại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nuông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bố</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mẹ</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biến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thành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nhút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thụ</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chỉ</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biết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đến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chịu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tiếp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ứng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xử</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đối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mọi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xung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quanh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vậy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còn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chưa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tự</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theo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chủ</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nghĩa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thích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làm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theo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ý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a:t>
            </a:r>
          </a:p>
        </p:txBody>
      </p:sp>
      <p:grpSp>
        <p:nvGrpSpPr>
          <p:cNvPr id="20" name="Group 19">
            <a:extLst>
              <a:ext uri="{FF2B5EF4-FFF2-40B4-BE49-F238E27FC236}">
                <a16:creationId xmlns="" xmlns:a16="http://schemas.microsoft.com/office/drawing/2014/main" id="{DDA564AD-82E7-4B4E-848B-3FCA069F6884}"/>
              </a:ext>
            </a:extLst>
          </p:cNvPr>
          <p:cNvGrpSpPr/>
          <p:nvPr/>
        </p:nvGrpSpPr>
        <p:grpSpPr>
          <a:xfrm>
            <a:off x="0" y="-29017"/>
            <a:ext cx="5979885" cy="1988457"/>
            <a:chOff x="0" y="-29017"/>
            <a:chExt cx="5979885" cy="1988457"/>
          </a:xfrm>
        </p:grpSpPr>
        <p:sp>
          <p:nvSpPr>
            <p:cNvPr id="18" name="Cloud 17">
              <a:extLst>
                <a:ext uri="{FF2B5EF4-FFF2-40B4-BE49-F238E27FC236}">
                  <a16:creationId xmlns="" xmlns:a16="http://schemas.microsoft.com/office/drawing/2014/main" id="{8E99AB4A-2680-4DB9-BC4E-818CA91E8C7E}"/>
                </a:ext>
              </a:extLst>
            </p:cNvPr>
            <p:cNvSpPr/>
            <p:nvPr/>
          </p:nvSpPr>
          <p:spPr>
            <a:xfrm>
              <a:off x="101600" y="-29017"/>
              <a:ext cx="5747657" cy="198845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07A98671-2022-4182-AC3B-B87DA7C83AF2}"/>
                </a:ext>
              </a:extLst>
            </p:cNvPr>
            <p:cNvSpPr txBox="1"/>
            <p:nvPr/>
          </p:nvSpPr>
          <p:spPr>
            <a:xfrm>
              <a:off x="0" y="263699"/>
              <a:ext cx="5979885" cy="1277273"/>
            </a:xfrm>
            <a:prstGeom prst="rect">
              <a:avLst/>
            </a:prstGeom>
            <a:noFill/>
          </p:spPr>
          <p:txBody>
            <a:bodyPr wrap="square" rtlCol="0">
              <a:spAutoFit/>
            </a:bodyPr>
            <a:lstStyle/>
            <a:p>
              <a:pPr algn="ctr">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II</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Nội</a:t>
              </a:r>
              <a:r>
                <a:rPr lang="en-US" sz="2400" b="1" dirty="0">
                  <a:solidFill>
                    <a:srgbClr val="FF0000"/>
                  </a:solidFill>
                  <a:effectLst/>
                  <a:latin typeface="Times New Roman" panose="02020603050405020304" pitchFamily="18" charset="0"/>
                  <a:ea typeface="Times New Roman" panose="02020603050405020304" pitchFamily="18" charset="0"/>
                </a:rPr>
                <a:t> dung</a:t>
              </a:r>
              <a:endParaRPr lang="en-US" sz="2400" dirty="0">
                <a:solidFill>
                  <a:srgbClr val="FF0000"/>
                </a:solidFill>
                <a:effectLst/>
                <a:latin typeface="Times New Roman" panose="02020603050405020304" pitchFamily="18" charset="0"/>
                <a:ea typeface="Times New Roman" panose="02020603050405020304" pitchFamily="18" charset="0"/>
              </a:endParaRPr>
            </a:p>
            <a:p>
              <a:pPr marL="457200" indent="-457200" algn="ctr">
                <a:buAutoNum type="arabicPeriod"/>
              </a:pPr>
              <a:r>
                <a:rPr lang="en-US" sz="2400" b="1" dirty="0" err="1">
                  <a:solidFill>
                    <a:srgbClr val="FF0000"/>
                  </a:solidFill>
                  <a:effectLst/>
                  <a:latin typeface="Times New Roman" panose="02020603050405020304" pitchFamily="18" charset="0"/>
                  <a:ea typeface="Times New Roman" panose="02020603050405020304" pitchFamily="18" charset="0"/>
                </a:rPr>
                <a:t>Thực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trạng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khi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chưa</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thực</a:t>
              </a:r>
              <a:r>
                <a:rPr lang="en-US" sz="2400" b="1" dirty="0">
                  <a:solidFill>
                    <a:srgbClr val="FF0000"/>
                  </a:solidFill>
                  <a:effectLst/>
                  <a:latin typeface="Times New Roman" panose="02020603050405020304" pitchFamily="18" charset="0"/>
                  <a:ea typeface="Times New Roman" panose="02020603050405020304" pitchFamily="18" charset="0"/>
                </a:rPr>
                <a:t> </a:t>
              </a:r>
            </a:p>
            <a:p>
              <a:pPr algn="ctr"/>
              <a:r>
                <a:rPr lang="en-US" sz="2400" b="1" dirty="0" err="1">
                  <a:solidFill>
                    <a:srgbClr val="FF0000"/>
                  </a:solidFill>
                  <a:effectLst/>
                  <a:latin typeface="Times New Roman" panose="02020603050405020304" pitchFamily="18" charset="0"/>
                  <a:ea typeface="Times New Roman" panose="02020603050405020304" pitchFamily="18" charset="0"/>
                </a:rPr>
                <a:t>hiện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giải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pháp</a:t>
              </a:r>
              <a:endParaRPr lang="en-US" sz="2400" dirty="0">
                <a:solidFill>
                  <a:srgbClr val="FF0000"/>
                </a:solidFill>
              </a:endParaRPr>
            </a:p>
          </p:txBody>
        </p:sp>
      </p:grpSp>
      <p:pic>
        <p:nvPicPr>
          <p:cNvPr id="24" name="Picture 23">
            <a:extLst>
              <a:ext uri="{FF2B5EF4-FFF2-40B4-BE49-F238E27FC236}">
                <a16:creationId xmlns="" xmlns:a16="http://schemas.microsoft.com/office/drawing/2014/main" id="{640CFADC-DC51-45FA-B958-37FC9EF2D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143" y="-29018"/>
            <a:ext cx="1638299" cy="1569989"/>
          </a:xfrm>
          <a:prstGeom prst="rect">
            <a:avLst/>
          </a:prstGeom>
        </p:spPr>
      </p:pic>
      <p:pic>
        <p:nvPicPr>
          <p:cNvPr id="26" name="Picture 25">
            <a:extLst>
              <a:ext uri="{FF2B5EF4-FFF2-40B4-BE49-F238E27FC236}">
                <a16:creationId xmlns="" xmlns:a16="http://schemas.microsoft.com/office/drawing/2014/main" id="{DB7F5AB7-A4F7-42BD-9709-E70F0B6BF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186035"/>
            <a:ext cx="1695450" cy="1295400"/>
          </a:xfrm>
          <a:prstGeom prst="rect">
            <a:avLst/>
          </a:prstGeom>
        </p:spPr>
      </p:pic>
      <p:pic>
        <p:nvPicPr>
          <p:cNvPr id="30" name="Picture 29">
            <a:extLst>
              <a:ext uri="{FF2B5EF4-FFF2-40B4-BE49-F238E27FC236}">
                <a16:creationId xmlns="" xmlns:a16="http://schemas.microsoft.com/office/drawing/2014/main" id="{8FDC2D17-CB82-4EE1-B3C5-71A37DD91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075" y="461665"/>
            <a:ext cx="2651125" cy="1505260"/>
          </a:xfrm>
          <a:prstGeom prst="rect">
            <a:avLst/>
          </a:prstGeom>
        </p:spPr>
      </p:pic>
    </p:spTree>
    <p:extLst>
      <p:ext uri="{BB962C8B-B14F-4D97-AF65-F5344CB8AC3E}">
        <p14:creationId xmlns:p14="http://schemas.microsoft.com/office/powerpoint/2010/main" val="38380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1" presetClass="entr" presetSubtype="0" fill="hold" nodeType="withEffect">
                                  <p:stCondLst>
                                    <p:cond delay="11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1" presetClass="entr" presetSubtype="0" fill="hold" nodeType="withEffect">
                                  <p:stCondLst>
                                    <p:cond delay="50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17000" b="-17000"/>
          </a:stretch>
        </a:blipFill>
        <a:effectLst/>
      </p:bgPr>
    </p:bg>
    <p:spTree>
      <p:nvGrpSpPr>
        <p:cNvPr id="1" name=""/>
        <p:cNvGrpSpPr/>
        <p:nvPr/>
      </p:nvGrpSpPr>
      <p:grpSpPr>
        <a:xfrm>
          <a:off x="0" y="0"/>
          <a:ext cx="0" cy="0"/>
          <a:chOff x="0" y="0"/>
          <a:chExt cx="0" cy="0"/>
        </a:xfrm>
      </p:grpSpPr>
      <p:sp>
        <p:nvSpPr>
          <p:cNvPr id="3" name="Scroll: Horizontal 2">
            <a:extLst>
              <a:ext uri="{FF2B5EF4-FFF2-40B4-BE49-F238E27FC236}">
                <a16:creationId xmlns="" xmlns:a16="http://schemas.microsoft.com/office/drawing/2014/main" id="{C52106EF-68AA-453F-9F8A-B051157A01FF}"/>
              </a:ext>
            </a:extLst>
          </p:cNvPr>
          <p:cNvSpPr/>
          <p:nvPr/>
        </p:nvSpPr>
        <p:spPr>
          <a:xfrm>
            <a:off x="8001000" y="-174173"/>
            <a:ext cx="4094018" cy="2064327"/>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400" b="1"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Cơ</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sở</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luận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cơ</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sở</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tiễn</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600"/>
              </a:spcAft>
            </a:pPr>
            <a:r>
              <a:rPr lang="en-US" sz="2400" b="1"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1</a:t>
            </a:r>
            <a:r>
              <a:rPr lang="en-US" sz="2400"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Cơ</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sở</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lí</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luận</a:t>
            </a:r>
            <a:endParaRPr lang="en-US" sz="2400" dirty="0">
              <a:solidFill>
                <a:srgbClr val="FF0000"/>
              </a:solidFill>
              <a:latin typeface="Times New Roman" panose="02020603050405020304" pitchFamily="18" charset="0"/>
              <a:ea typeface="Times New Roman" panose="02020603050405020304" pitchFamily="18" charset="0"/>
            </a:endParaRPr>
          </a:p>
          <a:p>
            <a:pPr algn="ctr"/>
            <a:endParaRPr lang="en-US" dirty="0"/>
          </a:p>
        </p:txBody>
      </p:sp>
      <p:sp>
        <p:nvSpPr>
          <p:cNvPr id="6" name="Rectangle: Single Corner Snipped 5">
            <a:extLst>
              <a:ext uri="{FF2B5EF4-FFF2-40B4-BE49-F238E27FC236}">
                <a16:creationId xmlns="" xmlns:a16="http://schemas.microsoft.com/office/drawing/2014/main" id="{9656989F-2368-4CBA-BA86-517367F2053D}"/>
              </a:ext>
            </a:extLst>
          </p:cNvPr>
          <p:cNvSpPr/>
          <p:nvPr/>
        </p:nvSpPr>
        <p:spPr>
          <a:xfrm>
            <a:off x="0" y="0"/>
            <a:ext cx="6096000" cy="6858000"/>
          </a:xfrm>
          <a:prstGeom prst="snip1Rect">
            <a:avLst>
              <a:gd name="adj" fmla="val 608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vi-VN" sz="2200" dirty="0">
                <a:solidFill>
                  <a:srgbClr val="000000"/>
                </a:solidFill>
                <a:effectLst/>
                <a:latin typeface="Times New Roman" panose="02020603050405020304" pitchFamily="18" charset="0"/>
                <a:ea typeface="Times New Roman" panose="02020603050405020304" pitchFamily="18" charset="0"/>
              </a:rPr>
              <a:t>Trẻ mẫu giáo </a:t>
            </a:r>
            <a:r>
              <a:rPr lang="en-US" sz="2200" dirty="0">
                <a:solidFill>
                  <a:srgbClr val="000000"/>
                </a:solidFill>
                <a:effectLst/>
                <a:latin typeface="Times New Roman" panose="02020603050405020304" pitchFamily="18" charset="0"/>
                <a:ea typeface="Times New Roman" panose="02020603050405020304" pitchFamily="18" charset="0"/>
              </a:rPr>
              <a:t>3- 4 </a:t>
            </a:r>
            <a:r>
              <a:rPr lang="en-US" sz="2200" dirty="0" err="1">
                <a:solidFill>
                  <a:srgbClr val="000000"/>
                </a:solidFill>
                <a:effectLst/>
                <a:latin typeface="Times New Roman" panose="02020603050405020304" pitchFamily="18" charset="0"/>
                <a:ea typeface="Times New Roman" panose="02020603050405020304" pitchFamily="18" charset="0"/>
              </a:rPr>
              <a:t>tuổi</a:t>
            </a:r>
            <a:r>
              <a:rPr lang="vi-VN" sz="2200" dirty="0">
                <a:solidFill>
                  <a:srgbClr val="000000"/>
                </a:solidFill>
                <a:effectLst/>
                <a:latin typeface="Times New Roman" panose="02020603050405020304" pitchFamily="18" charset="0"/>
                <a:ea typeface="Times New Roman" panose="02020603050405020304" pitchFamily="18" charset="0"/>
              </a:rPr>
              <a:t> rất dễ xúc cảm và rất nhạy cảm. Mọi hành động của trẻ đều bị chi phố</a:t>
            </a:r>
            <a:r>
              <a:rPr lang="en-US" sz="2200" dirty="0" err="1">
                <a:solidFill>
                  <a:srgbClr val="000000"/>
                </a:solidFill>
                <a:effectLst/>
                <a:latin typeface="Times New Roman" panose="02020603050405020304" pitchFamily="18" charset="0"/>
                <a:ea typeface="Times New Roman" panose="02020603050405020304" pitchFamily="18" charset="0"/>
              </a:rPr>
              <a:t>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vậy</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lứa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tuổi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triển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điều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tiền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giúp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trở</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biệt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chúng</a:t>
            </a:r>
            <a:r>
              <a:rPr lang="en-US" sz="2200" dirty="0">
                <a:solidFill>
                  <a:srgbClr val="000000"/>
                </a:solidFill>
                <a:effectLst/>
                <a:latin typeface="Times New Roman" panose="02020603050405020304" pitchFamily="18" charset="0"/>
                <a:ea typeface="Times New Roman" panose="02020603050405020304" pitchFamily="18" charset="0"/>
              </a:rPr>
              <a:t> ta </a:t>
            </a:r>
            <a:r>
              <a:rPr lang="en-US" sz="2200" dirty="0" err="1">
                <a:solidFill>
                  <a:srgbClr val="000000"/>
                </a:solidFill>
                <a:effectLst/>
                <a:latin typeface="Times New Roman" panose="02020603050405020304" pitchFamily="18" charset="0"/>
                <a:ea typeface="Times New Roman" panose="02020603050405020304" pitchFamily="18" charset="0"/>
              </a:rPr>
              <a:t>cần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hiểu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dù</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thời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vẫn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điều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giúp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vượt</a:t>
            </a:r>
            <a:r>
              <a:rPr lang="en-US" sz="2200" dirty="0">
                <a:solidFill>
                  <a:srgbClr val="000000"/>
                </a:solidFill>
                <a:effectLst/>
                <a:latin typeface="Times New Roman" panose="02020603050405020304" pitchFamily="18" charset="0"/>
                <a:ea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nhút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gò</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sẽ</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đồng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mọi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xung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chủ</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đối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cũng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phù</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xung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giản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gũi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sống</a:t>
            </a:r>
            <a:r>
              <a:rPr lang="en-US" sz="2200" dirty="0">
                <a:solidFill>
                  <a:srgbClr val="000000"/>
                </a:solidFill>
                <a:effectLst/>
                <a:latin typeface="Times New Roman" panose="02020603050405020304" pitchFamily="18" charset="0"/>
                <a:ea typeface="Times New Roman" panose="02020603050405020304" pitchFamily="18" charset="0"/>
              </a:rPr>
              <a:t>, song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giúp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chúng</a:t>
            </a:r>
            <a:r>
              <a:rPr lang="en-US" sz="2200" dirty="0">
                <a:solidFill>
                  <a:srgbClr val="000000"/>
                </a:solidFill>
                <a:effectLst/>
                <a:latin typeface="Times New Roman" panose="02020603050405020304" pitchFamily="18" charset="0"/>
                <a:ea typeface="Times New Roman" panose="02020603050405020304" pitchFamily="18" charset="0"/>
              </a:rPr>
              <a:t> ta </a:t>
            </a:r>
            <a:r>
              <a:rPr lang="en-US" sz="2200" dirty="0" err="1">
                <a:solidFill>
                  <a:srgbClr val="000000"/>
                </a:solidFill>
                <a:effectLst/>
                <a:latin typeface="Times New Roman" panose="02020603050405020304" pitchFamily="18" charset="0"/>
                <a:ea typeface="Times New Roman" panose="02020603050405020304" pitchFamily="18" charset="0"/>
              </a:rPr>
              <a:t>phát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nhiều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điều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rPr>
              <a:t> con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cốt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lõi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nền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tảng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chủ</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tương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lai</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7AFC613E-0C59-482F-A145-2221CBCD4894}"/>
              </a:ext>
            </a:extLst>
          </p:cNvPr>
          <p:cNvSpPr/>
          <p:nvPr/>
        </p:nvSpPr>
        <p:spPr>
          <a:xfrm>
            <a:off x="6096000" y="1422400"/>
            <a:ext cx="6096000" cy="5435600"/>
          </a:xfrm>
          <a:prstGeom prst="snip2DiagRect">
            <a:avLst>
              <a:gd name="adj1" fmla="val 0"/>
              <a:gd name="adj2" fmla="val 715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err="1">
                <a:solidFill>
                  <a:srgbClr val="000000"/>
                </a:solidFill>
                <a:effectLst/>
                <a:latin typeface="Times New Roman" panose="02020603050405020304" pitchFamily="18" charset="0"/>
                <a:ea typeface="Times New Roman" panose="02020603050405020304" pitchFamily="18" charset="0"/>
              </a:rPr>
              <a:t>Mạnh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tự</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một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đức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tính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chỉ</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thể</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nhờ</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việc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rèn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luyện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hỏi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Sự</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tự</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lớn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dần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nhờ</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cảm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giác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yêu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thương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tôn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trọng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thấy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mình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giá</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trị</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Mạnh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tự</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xem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nhân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tố</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trọng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cần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thiết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tính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cách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để</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trẻ</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phát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triển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toàn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diện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thành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công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tương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lai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Tuy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nhiên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không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phải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đứa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trẻ</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nào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cũng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thể</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mạnh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tự</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ngay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từ</a:t>
            </a:r>
            <a:r>
              <a:rPr lang="en-US" sz="2300" dirty="0">
                <a:solidFill>
                  <a:srgbClr val="000000"/>
                </a:solidFill>
                <a:effectLst/>
                <a:latin typeface="Times New Roman" panose="02020603050405020304" pitchFamily="18" charset="0"/>
                <a:ea typeface="Times New Roman" panose="02020603050405020304" pitchFamily="18" charset="0"/>
              </a:rPr>
              <a:t> ban </a:t>
            </a:r>
            <a:r>
              <a:rPr lang="en-US" sz="2300" dirty="0" err="1">
                <a:solidFill>
                  <a:srgbClr val="000000"/>
                </a:solidFill>
                <a:effectLst/>
                <a:latin typeface="Times New Roman" panose="02020603050405020304" pitchFamily="18" charset="0"/>
                <a:ea typeface="Times New Roman" panose="02020603050405020304" pitchFamily="18" charset="0"/>
              </a:rPr>
              <a:t>đầu</a:t>
            </a:r>
            <a:r>
              <a:rPr lang="en-US" sz="2300" dirty="0">
                <a:solidFill>
                  <a:srgbClr val="000000"/>
                </a:solidFill>
                <a:effectLst/>
                <a:latin typeface="Times New Roman" panose="02020603050405020304" pitchFamily="18" charset="0"/>
                <a:ea typeface="Times New Roman" panose="02020603050405020304" pitchFamily="18" charset="0"/>
              </a:rPr>
              <a:t>, do </a:t>
            </a:r>
            <a:r>
              <a:rPr lang="en-US" sz="2300" dirty="0" err="1">
                <a:solidFill>
                  <a:srgbClr val="000000"/>
                </a:solidFill>
                <a:effectLst/>
                <a:latin typeface="Times New Roman" panose="02020603050405020304" pitchFamily="18" charset="0"/>
                <a:ea typeface="Times New Roman" panose="02020603050405020304" pitchFamily="18" charset="0"/>
              </a:rPr>
              <a:t>đó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những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lời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cổ</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vũ</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động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viên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cơ</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hội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trẻ</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tiếp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xúc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với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người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lớn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với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bè</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xung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xem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những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phương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pháp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giản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giúp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trẻ</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mạnh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tự</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hơn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tương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lai</a:t>
            </a:r>
            <a:r>
              <a:rPr lang="en-US" sz="2300" dirty="0">
                <a:solidFill>
                  <a:srgbClr val="000000"/>
                </a:solidFill>
                <a:effectLst/>
                <a:latin typeface="Times New Roman" panose="02020603050405020304" pitchFamily="18" charset="0"/>
                <a:ea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endParaRPr>
          </a:p>
          <a:p>
            <a:pPr algn="ctr"/>
            <a:endParaRPr lang="en-US" dirty="0"/>
          </a:p>
        </p:txBody>
      </p:sp>
      <p:pic>
        <p:nvPicPr>
          <p:cNvPr id="13" name="Picture 12">
            <a:extLst>
              <a:ext uri="{FF2B5EF4-FFF2-40B4-BE49-F238E27FC236}">
                <a16:creationId xmlns="" xmlns:a16="http://schemas.microsoft.com/office/drawing/2014/main" id="{FA0CF6F9-50B8-4255-98C6-E4A7F0D54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455" y="6068721"/>
            <a:ext cx="866775" cy="1247775"/>
          </a:xfrm>
          <a:prstGeom prst="rect">
            <a:avLst/>
          </a:prstGeom>
        </p:spPr>
      </p:pic>
      <p:pic>
        <p:nvPicPr>
          <p:cNvPr id="14" name="Picture 13">
            <a:extLst>
              <a:ext uri="{FF2B5EF4-FFF2-40B4-BE49-F238E27FC236}">
                <a16:creationId xmlns="" xmlns:a16="http://schemas.microsoft.com/office/drawing/2014/main" id="{C16E12B8-251D-40B3-94C6-710EE7939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881" y="6082144"/>
            <a:ext cx="866775" cy="1247775"/>
          </a:xfrm>
          <a:prstGeom prst="rect">
            <a:avLst/>
          </a:prstGeom>
        </p:spPr>
      </p:pic>
      <p:pic>
        <p:nvPicPr>
          <p:cNvPr id="18" name="Picture 17">
            <a:extLst>
              <a:ext uri="{FF2B5EF4-FFF2-40B4-BE49-F238E27FC236}">
                <a16:creationId xmlns="" xmlns:a16="http://schemas.microsoft.com/office/drawing/2014/main" id="{86F08603-F4B1-4C84-88C2-9D41845C6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513" y="506704"/>
            <a:ext cx="2085975" cy="914400"/>
          </a:xfrm>
          <a:prstGeom prst="rect">
            <a:avLst/>
          </a:prstGeom>
        </p:spPr>
      </p:pic>
      <p:pic>
        <p:nvPicPr>
          <p:cNvPr id="20" name="Picture 19">
            <a:extLst>
              <a:ext uri="{FF2B5EF4-FFF2-40B4-BE49-F238E27FC236}">
                <a16:creationId xmlns="" xmlns:a16="http://schemas.microsoft.com/office/drawing/2014/main" id="{133CE827-7AF8-4E5A-A181-FC85B4DA0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1489" y="5912427"/>
            <a:ext cx="2684966" cy="1295400"/>
          </a:xfrm>
          <a:prstGeom prst="rect">
            <a:avLst/>
          </a:prstGeom>
        </p:spPr>
      </p:pic>
      <p:pic>
        <p:nvPicPr>
          <p:cNvPr id="22" name="Picture 21">
            <a:extLst>
              <a:ext uri="{FF2B5EF4-FFF2-40B4-BE49-F238E27FC236}">
                <a16:creationId xmlns="" xmlns:a16="http://schemas.microsoft.com/office/drawing/2014/main" id="{5FA95060-A4D9-40C4-8659-A3796B10A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0" y="420400"/>
            <a:ext cx="1524000" cy="1186727"/>
          </a:xfrm>
          <a:prstGeom prst="rect">
            <a:avLst/>
          </a:prstGeom>
        </p:spPr>
      </p:pic>
    </p:spTree>
    <p:extLst>
      <p:ext uri="{BB962C8B-B14F-4D97-AF65-F5344CB8AC3E}">
        <p14:creationId xmlns:p14="http://schemas.microsoft.com/office/powerpoint/2010/main" val="16450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 presetClass="entr" presetSubtype="0" fill="hold" nodeType="withEffect">
                                  <p:stCondLst>
                                    <p:cond delay="30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70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1018"/>
          </a:xfrm>
          <a:prstGeom prst="rect">
            <a:avLst/>
          </a:prstGeom>
        </p:spPr>
      </p:pic>
      <p:sp>
        <p:nvSpPr>
          <p:cNvPr id="3" name="Rectangle 2"/>
          <p:cNvSpPr/>
          <p:nvPr/>
        </p:nvSpPr>
        <p:spPr>
          <a:xfrm>
            <a:off x="484909" y="1610794"/>
            <a:ext cx="10903528" cy="523220"/>
          </a:xfrm>
          <a:prstGeom prst="rect">
            <a:avLst/>
          </a:prstGeom>
        </p:spPr>
        <p:txBody>
          <a:bodyPr wrap="square">
            <a:spAutoFit/>
          </a:bodyPr>
          <a:lstStyle/>
          <a:p>
            <a:pPr algn="just">
              <a:spcAft>
                <a:spcPts val="600"/>
              </a:spcAft>
            </a:pPr>
            <a:endParaRPr lang="en-US" sz="2800" dirty="0">
              <a:solidFill>
                <a:srgbClr val="0070C0"/>
              </a:solidFill>
              <a:effectLst/>
              <a:latin typeface="Times New Roman" panose="02020603050405020304" pitchFamily="18" charset="0"/>
              <a:ea typeface="Times New Roman" panose="02020603050405020304" pitchFamily="18" charset="0"/>
            </a:endParaRPr>
          </a:p>
        </p:txBody>
      </p:sp>
      <p:sp>
        <p:nvSpPr>
          <p:cNvPr id="4" name="Scroll: Horizontal 3">
            <a:extLst>
              <a:ext uri="{FF2B5EF4-FFF2-40B4-BE49-F238E27FC236}">
                <a16:creationId xmlns="" xmlns:a16="http://schemas.microsoft.com/office/drawing/2014/main" id="{6E6E4AD6-2B4C-4E4F-905E-29D98E045B1A}"/>
              </a:ext>
            </a:extLst>
          </p:cNvPr>
          <p:cNvSpPr/>
          <p:nvPr/>
        </p:nvSpPr>
        <p:spPr>
          <a:xfrm>
            <a:off x="480146" y="1000125"/>
            <a:ext cx="11526982" cy="502920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Mạnh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tin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đức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tính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chỉ</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thể</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được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nhờ</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vào</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việc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rèn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luyện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học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hỏi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Sự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tin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lớn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dần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lên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nhờ</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vào</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cảm</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giác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được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yêu</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thương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tôn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trọng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thấy</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mình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giá</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trị</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Mạnh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tin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được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xem</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nhân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tố</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quan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trọng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cần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thiết</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tính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cách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để</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trẻ</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phát</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triển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toàn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diện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thành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công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tương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lai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Tuy</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nhiên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không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phải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đứa</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trẻ</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nào</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cũng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thể</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mạnh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tin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ngay</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ban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đầu</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do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đó</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những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lời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cổ</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vũ</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động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viên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tạo</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cơ</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hội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cho</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trẻ</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tiếp</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xúc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người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lớn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bạn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bè</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xung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quanh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được</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xem</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những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phương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pháp</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đơn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giản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giúp</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trẻ</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mạnh</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dạn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tự</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tin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hơn</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trong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tương</a:t>
            </a:r>
            <a:r>
              <a:rPr lang="en-US" sz="24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Times New Roman" panose="02020603050405020304" pitchFamily="18" charset="0"/>
              </a:rPr>
              <a:t>lai</a:t>
            </a:r>
            <a:r>
              <a:rPr lang="en-US" sz="2400" dirty="0">
                <a:solidFill>
                  <a:srgbClr val="0070C0"/>
                </a:solidFill>
                <a:latin typeface="Times New Roman" panose="02020603050405020304" pitchFamily="18" charset="0"/>
                <a:ea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9F2C2990-9DE4-4B56-9F8A-FC808C6CD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8" y="5150224"/>
            <a:ext cx="2729344" cy="1610794"/>
          </a:xfrm>
          <a:prstGeom prst="rect">
            <a:avLst/>
          </a:prstGeom>
        </p:spPr>
      </p:pic>
      <p:pic>
        <p:nvPicPr>
          <p:cNvPr id="8" name="Picture 7">
            <a:extLst>
              <a:ext uri="{FF2B5EF4-FFF2-40B4-BE49-F238E27FC236}">
                <a16:creationId xmlns="" xmlns:a16="http://schemas.microsoft.com/office/drawing/2014/main" id="{AF3D735B-D8CC-4ECC-9821-A17B1D9E9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18" y="-648999"/>
            <a:ext cx="3514725" cy="3514725"/>
          </a:xfrm>
          <a:prstGeom prst="rect">
            <a:avLst/>
          </a:prstGeom>
        </p:spPr>
      </p:pic>
      <p:pic>
        <p:nvPicPr>
          <p:cNvPr id="10" name="Picture 9">
            <a:extLst>
              <a:ext uri="{FF2B5EF4-FFF2-40B4-BE49-F238E27FC236}">
                <a16:creationId xmlns="" xmlns:a16="http://schemas.microsoft.com/office/drawing/2014/main" id="{BFEC3754-6DF5-4C95-8B1A-52558B5D4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2613" y="4943476"/>
            <a:ext cx="2534515" cy="1891882"/>
          </a:xfrm>
          <a:prstGeom prst="rect">
            <a:avLst/>
          </a:prstGeom>
        </p:spPr>
      </p:pic>
    </p:spTree>
    <p:extLst>
      <p:ext uri="{BB962C8B-B14F-4D97-AF65-F5344CB8AC3E}">
        <p14:creationId xmlns:p14="http://schemas.microsoft.com/office/powerpoint/2010/main" val="70476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 xmlns:a16="http://schemas.microsoft.com/office/drawing/2014/main" id="{372B50D6-4928-4D41-98C0-6DEBD7515EF2}"/>
              </a:ext>
            </a:extLst>
          </p:cNvPr>
          <p:cNvGrpSpPr/>
          <p:nvPr/>
        </p:nvGrpSpPr>
        <p:grpSpPr>
          <a:xfrm>
            <a:off x="-116033" y="2231"/>
            <a:ext cx="4932220" cy="6483927"/>
            <a:chOff x="-116033" y="2231"/>
            <a:chExt cx="4932220" cy="6483927"/>
          </a:xfrm>
        </p:grpSpPr>
        <p:sp>
          <p:nvSpPr>
            <p:cNvPr id="6" name="Scroll: Vertical 5">
              <a:extLst>
                <a:ext uri="{FF2B5EF4-FFF2-40B4-BE49-F238E27FC236}">
                  <a16:creationId xmlns="" xmlns:a16="http://schemas.microsoft.com/office/drawing/2014/main" id="{D43CE8A6-C6FD-4DE5-B52C-8A277D46AF1C}"/>
                </a:ext>
              </a:extLst>
            </p:cNvPr>
            <p:cNvSpPr/>
            <p:nvPr/>
          </p:nvSpPr>
          <p:spPr>
            <a:xfrm>
              <a:off x="-116033" y="2231"/>
              <a:ext cx="4932220" cy="6483927"/>
            </a:xfrm>
            <a:prstGeom prst="vertic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5C97E77-E5E5-4E62-9C16-2888380E4FE0}"/>
                </a:ext>
              </a:extLst>
            </p:cNvPr>
            <p:cNvSpPr txBox="1"/>
            <p:nvPr/>
          </p:nvSpPr>
          <p:spPr>
            <a:xfrm>
              <a:off x="499412" y="636172"/>
              <a:ext cx="3740944" cy="5847755"/>
            </a:xfrm>
            <a:prstGeom prst="rect">
              <a:avLst/>
            </a:prstGeom>
            <a:noFill/>
          </p:spPr>
          <p:txBody>
            <a:bodyPr wrap="square" rtlCol="0">
              <a:spAutoFit/>
            </a:bodyPr>
            <a:lstStyle/>
            <a:p>
              <a:pPr algn="just">
                <a:spcAft>
                  <a:spcPts val="600"/>
                </a:spcAft>
              </a:pPr>
              <a:r>
                <a:rPr lang="en-US" sz="2200" dirty="0">
                  <a:latin typeface="Times New Roman" panose="02020603050405020304" pitchFamily="18" charset="0"/>
                  <a:ea typeface="Times New Roman" panose="02020603050405020304" pitchFamily="18" charset="0"/>
                </a:rPr>
                <a:t>Khi </a:t>
              </a:r>
              <a:r>
                <a:rPr lang="en-US" sz="2200" dirty="0" err="1">
                  <a:latin typeface="Times New Roman" panose="02020603050405020304" pitchFamily="18" charset="0"/>
                  <a:ea typeface="Times New Roman" panose="02020603050405020304" pitchFamily="18" charset="0"/>
                </a:rPr>
                <a:t>tìm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hiểu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lớp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yếu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xuất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chủ</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yếu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do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bậc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huynh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nuông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dẫn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năng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chào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hỏi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thiếu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huynh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nhầm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lẫn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giữa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rPr>
                <a:t> tin, </a:t>
              </a:r>
              <a:r>
                <a:rPr lang="en-US" sz="2200" dirty="0" err="1">
                  <a:latin typeface="Times New Roman" panose="02020603050405020304" pitchFamily="18" charset="0"/>
                  <a:ea typeface="Times New Roman" panose="02020603050405020304" pitchFamily="18" charset="0"/>
                </a:rPr>
                <a:t>chủ</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bao </a:t>
              </a:r>
              <a:r>
                <a:rPr lang="en-US" sz="2200" dirty="0" err="1">
                  <a:latin typeface="Times New Roman" panose="02020603050405020304" pitchFamily="18" charset="0"/>
                  <a:ea typeface="Times New Roman" panose="02020603050405020304" pitchFamily="18" charset="0"/>
                </a:rPr>
                <a:t>bọc</a:t>
              </a:r>
              <a:r>
                <a:rPr lang="en-US" sz="2200" dirty="0">
                  <a:latin typeface="Times New Roman" panose="02020603050405020304" pitchFamily="18" charset="0"/>
                  <a:ea typeface="Times New Roman" panose="02020603050405020304" pitchFamily="18" charset="0"/>
                </a:rPr>
                <a:t>. </a:t>
              </a:r>
              <a:r>
                <a:rPr lang="it-IT" sz="2200" dirty="0">
                  <a:latin typeface="Times New Roman" panose="02020603050405020304" pitchFamily="18" charset="0"/>
                  <a:ea typeface="Times New Roman" panose="02020603050405020304" pitchFamily="18" charset="0"/>
                </a:rPr>
                <a:t>Đôi khi yêu con quá mà “Che chắn” con quá kỹ.</a:t>
              </a:r>
              <a:r>
                <a:rPr lang="en-US" sz="2200" dirty="0" err="1">
                  <a:latin typeface="Times New Roman" panose="02020603050405020304" pitchFamily="18" charset="0"/>
                  <a:ea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phối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hợp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sóc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giữa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huynh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khăn</a:t>
              </a:r>
              <a:r>
                <a:rPr lang="en-US" sz="2200" dirty="0">
                  <a:latin typeface="Times New Roman" panose="02020603050405020304" pitchFamily="18" charset="0"/>
                  <a:ea typeface="Times New Roman" panose="02020603050405020304" pitchFamily="18" charset="0"/>
                </a:rPr>
                <a:t>;</a:t>
              </a:r>
            </a:p>
          </p:txBody>
        </p:sp>
      </p:grpSp>
      <p:grpSp>
        <p:nvGrpSpPr>
          <p:cNvPr id="15" name="Group 14">
            <a:extLst>
              <a:ext uri="{FF2B5EF4-FFF2-40B4-BE49-F238E27FC236}">
                <a16:creationId xmlns="" xmlns:a16="http://schemas.microsoft.com/office/drawing/2014/main" id="{95E30FBB-E08A-460A-BAAD-83823BA5B144}"/>
              </a:ext>
            </a:extLst>
          </p:cNvPr>
          <p:cNvGrpSpPr/>
          <p:nvPr/>
        </p:nvGrpSpPr>
        <p:grpSpPr>
          <a:xfrm>
            <a:off x="3643744" y="969818"/>
            <a:ext cx="4932220" cy="5929746"/>
            <a:chOff x="3643744" y="969818"/>
            <a:chExt cx="4932220" cy="5929746"/>
          </a:xfrm>
        </p:grpSpPr>
        <p:sp>
          <p:nvSpPr>
            <p:cNvPr id="9" name="Scroll: Vertical 8">
              <a:extLst>
                <a:ext uri="{FF2B5EF4-FFF2-40B4-BE49-F238E27FC236}">
                  <a16:creationId xmlns="" xmlns:a16="http://schemas.microsoft.com/office/drawing/2014/main" id="{B0ACFB76-9A05-49BF-A814-20D5DB73009B}"/>
                </a:ext>
              </a:extLst>
            </p:cNvPr>
            <p:cNvSpPr/>
            <p:nvPr/>
          </p:nvSpPr>
          <p:spPr>
            <a:xfrm>
              <a:off x="3643744" y="969818"/>
              <a:ext cx="4932220" cy="5735186"/>
            </a:xfrm>
            <a:prstGeom prst="vertic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AF44A918-B5F3-418D-AC64-895DE66C2830}"/>
                </a:ext>
              </a:extLst>
            </p:cNvPr>
            <p:cNvSpPr txBox="1"/>
            <p:nvPr/>
          </p:nvSpPr>
          <p:spPr>
            <a:xfrm>
              <a:off x="4298372" y="1113365"/>
              <a:ext cx="3657602" cy="5786199"/>
            </a:xfrm>
            <a:prstGeom prst="rect">
              <a:avLst/>
            </a:prstGeom>
            <a:noFill/>
          </p:spPr>
          <p:txBody>
            <a:bodyPr wrap="square" rtlCol="0">
              <a:spAutoFit/>
            </a:bodyPr>
            <a:lstStyle/>
            <a:p>
              <a:pPr indent="714375" algn="just"/>
              <a:r>
                <a:rPr lang="pl-PL" sz="2200" dirty="0">
                  <a:solidFill>
                    <a:srgbClr val="000000"/>
                  </a:solidFill>
                  <a:effectLst/>
                  <a:latin typeface="Times New Roman" panose="02020603050405020304" pitchFamily="18" charset="0"/>
                  <a:ea typeface="Times New Roman" panose="02020603050405020304" pitchFamily="18" charset="0"/>
                </a:rPr>
                <a:t>Đa số trẻ trong lớp lần đầu tiên đến trường nên chưa có nền nếp học tập. Tuy cùng một độ tuổi nhưng khả năng hoà nhập không đồng đều. Hơn nữa tâm lý trẻ mẫu giáo bé còn chưa ổn định, ở lứa tuổi này bé đang trải qua “thời kì khủng hoảng tuổi lên ba” tính độc lập bắt đầu xuất hiện ở trẻ nhu cầu muốn khẳng định mình là rất lớn, trẻ muốn có thẩm quyền đối với mọi vật xung quanh, cái gì cũng dành về mình, do đó tính ích kỉ càng có dịp phát triển; </a:t>
              </a:r>
              <a:endParaRPr lang="en-US" sz="2200" dirty="0">
                <a:effectLst/>
                <a:latin typeface="Times New Roman" panose="02020603050405020304" pitchFamily="18" charset="0"/>
                <a:ea typeface="Times New Roman" panose="02020603050405020304" pitchFamily="18" charset="0"/>
              </a:endParaRPr>
            </a:p>
            <a:p>
              <a:endParaRPr lang="en-US" dirty="0"/>
            </a:p>
          </p:txBody>
        </p:sp>
      </p:grpSp>
      <p:grpSp>
        <p:nvGrpSpPr>
          <p:cNvPr id="16" name="Group 15">
            <a:extLst>
              <a:ext uri="{FF2B5EF4-FFF2-40B4-BE49-F238E27FC236}">
                <a16:creationId xmlns="" xmlns:a16="http://schemas.microsoft.com/office/drawing/2014/main" id="{86DD2B2B-43C9-4C43-8913-61A03E1CCFD5}"/>
              </a:ext>
            </a:extLst>
          </p:cNvPr>
          <p:cNvGrpSpPr/>
          <p:nvPr/>
        </p:nvGrpSpPr>
        <p:grpSpPr>
          <a:xfrm>
            <a:off x="7377545" y="0"/>
            <a:ext cx="4932220" cy="6483927"/>
            <a:chOff x="7377545" y="0"/>
            <a:chExt cx="4932220" cy="6483927"/>
          </a:xfrm>
        </p:grpSpPr>
        <p:sp>
          <p:nvSpPr>
            <p:cNvPr id="10" name="Scroll: Vertical 9">
              <a:extLst>
                <a:ext uri="{FF2B5EF4-FFF2-40B4-BE49-F238E27FC236}">
                  <a16:creationId xmlns="" xmlns:a16="http://schemas.microsoft.com/office/drawing/2014/main" id="{13908147-5EBA-4135-80C8-5E25CC02E07C}"/>
                </a:ext>
              </a:extLst>
            </p:cNvPr>
            <p:cNvSpPr/>
            <p:nvPr/>
          </p:nvSpPr>
          <p:spPr>
            <a:xfrm>
              <a:off x="7377545" y="0"/>
              <a:ext cx="4932220" cy="6483927"/>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0BAF4538-A34F-4096-BB3F-D0B2015A035A}"/>
                </a:ext>
              </a:extLst>
            </p:cNvPr>
            <p:cNvSpPr txBox="1"/>
            <p:nvPr/>
          </p:nvSpPr>
          <p:spPr>
            <a:xfrm>
              <a:off x="8306665" y="1126082"/>
              <a:ext cx="3311236" cy="4231928"/>
            </a:xfrm>
            <a:prstGeom prst="rect">
              <a:avLst/>
            </a:prstGeom>
            <a:noFill/>
          </p:spPr>
          <p:txBody>
            <a:bodyPr wrap="square" rtlCol="0">
              <a:spAutoFit/>
            </a:bodyPr>
            <a:lstStyle/>
            <a:p>
              <a:pPr algn="just" fontAlgn="base">
                <a:spcAft>
                  <a:spcPts val="600"/>
                </a:spcAft>
              </a:pPr>
              <a:r>
                <a:rPr lang="en-US" sz="2200" dirty="0" err="1">
                  <a:solidFill>
                    <a:srgbClr val="000000"/>
                  </a:solidFill>
                  <a:effectLst/>
                  <a:latin typeface="Times New Roman" panose="02020603050405020304" pitchFamily="18" charset="0"/>
                  <a:ea typeface="Times New Roman" panose="02020603050405020304" pitchFamily="18" charset="0"/>
                </a:rPr>
                <a:t>Bản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viên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còn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chế</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phương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tổ</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rèn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pl-PL"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Vì</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vậy</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dạy</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trẻ</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tính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mạnh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dạn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tự</a:t>
              </a:r>
              <a:r>
                <a:rPr lang="en-US" sz="2200" dirty="0">
                  <a:effectLst/>
                  <a:latin typeface="Times New Roman" panose="02020603050405020304" pitchFamily="18" charset="0"/>
                  <a:ea typeface="Times New Roman" panose="02020603050405020304" pitchFamily="18" charset="0"/>
                </a:rPr>
                <a:t> tin </a:t>
              </a:r>
              <a:r>
                <a:rPr lang="en-US" sz="2200" dirty="0" err="1">
                  <a:effectLst/>
                  <a:latin typeface="Times New Roman" panose="02020603050405020304" pitchFamily="18" charset="0"/>
                  <a:ea typeface="Times New Roman" panose="02020603050405020304" pitchFamily="18" charset="0"/>
                </a:rPr>
                <a:t>ngay</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từ</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lúc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mới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vào</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trường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mầm</a:t>
              </a:r>
              <a:r>
                <a:rPr lang="en-US" sz="2200" dirty="0">
                  <a:effectLst/>
                  <a:latin typeface="Times New Roman" panose="02020603050405020304" pitchFamily="18" charset="0"/>
                  <a:ea typeface="Times New Roman" panose="02020603050405020304" pitchFamily="18" charset="0"/>
                </a:rPr>
                <a:t> non </a:t>
              </a:r>
              <a:r>
                <a:rPr lang="en-US" sz="2200" dirty="0" err="1">
                  <a:effectLst/>
                  <a:latin typeface="Times New Roman" panose="02020603050405020304" pitchFamily="18" charset="0"/>
                  <a:ea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nền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tảng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các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bé</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tự</a:t>
              </a:r>
              <a:r>
                <a:rPr lang="en-US" sz="2200" dirty="0">
                  <a:effectLst/>
                  <a:latin typeface="Times New Roman" panose="02020603050405020304" pitchFamily="18" charset="0"/>
                  <a:ea typeface="Times New Roman" panose="02020603050405020304" pitchFamily="18" charset="0"/>
                </a:rPr>
                <a:t> tin </a:t>
              </a:r>
              <a:r>
                <a:rPr lang="en-US" sz="2200" dirty="0" err="1">
                  <a:effectLst/>
                  <a:latin typeface="Times New Roman" panose="02020603050405020304" pitchFamily="18" charset="0"/>
                  <a:ea typeface="Times New Roman" panose="02020603050405020304" pitchFamily="18" charset="0"/>
                </a:rPr>
                <a:t>vào</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bản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huy</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những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năng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lực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vốn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có</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mình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Đó</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chính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mục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tiêu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lớp</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tôi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luôn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mong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muốn</a:t>
              </a:r>
              <a:r>
                <a:rPr lang="en-US" sz="2200" dirty="0">
                  <a:effectLst/>
                  <a:latin typeface="Times New Roman" panose="02020603050405020304" pitchFamily="18" charset="0"/>
                  <a:ea typeface="Times New Roman" panose="02020603050405020304" pitchFamily="18" charset="0"/>
                </a:rPr>
                <a:t>.</a:t>
              </a:r>
              <a:endParaRPr lang="en-US" sz="2200" dirty="0"/>
            </a:p>
          </p:txBody>
        </p:sp>
      </p:grpSp>
      <p:grpSp>
        <p:nvGrpSpPr>
          <p:cNvPr id="22" name="Group 21">
            <a:extLst>
              <a:ext uri="{FF2B5EF4-FFF2-40B4-BE49-F238E27FC236}">
                <a16:creationId xmlns="" xmlns:a16="http://schemas.microsoft.com/office/drawing/2014/main" id="{B3BCE9DC-061B-4178-9C31-2F1B4BA7ACB1}"/>
              </a:ext>
            </a:extLst>
          </p:cNvPr>
          <p:cNvGrpSpPr/>
          <p:nvPr/>
        </p:nvGrpSpPr>
        <p:grpSpPr>
          <a:xfrm>
            <a:off x="9637717" y="5449586"/>
            <a:ext cx="2013521" cy="1475450"/>
            <a:chOff x="9411150" y="5527142"/>
            <a:chExt cx="2013521" cy="1475450"/>
          </a:xfrm>
        </p:grpSpPr>
        <p:pic>
          <p:nvPicPr>
            <p:cNvPr id="19" name="Picture 18">
              <a:extLst>
                <a:ext uri="{FF2B5EF4-FFF2-40B4-BE49-F238E27FC236}">
                  <a16:creationId xmlns="" xmlns:a16="http://schemas.microsoft.com/office/drawing/2014/main" id="{DE8BC045-32B5-4525-8073-575A1127B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2801">
              <a:off x="9941942" y="5527142"/>
              <a:ext cx="866775" cy="1475450"/>
            </a:xfrm>
            <a:prstGeom prst="rect">
              <a:avLst/>
            </a:prstGeom>
          </p:spPr>
        </p:pic>
        <p:pic>
          <p:nvPicPr>
            <p:cNvPr id="20" name="Picture 19">
              <a:extLst>
                <a:ext uri="{FF2B5EF4-FFF2-40B4-BE49-F238E27FC236}">
                  <a16:creationId xmlns="" xmlns:a16="http://schemas.microsoft.com/office/drawing/2014/main" id="{3D073B08-851D-46A5-B136-062DCAD6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70365">
              <a:off x="10557896" y="5701083"/>
              <a:ext cx="866775" cy="1247775"/>
            </a:xfrm>
            <a:prstGeom prst="rect">
              <a:avLst/>
            </a:prstGeom>
          </p:spPr>
        </p:pic>
        <p:pic>
          <p:nvPicPr>
            <p:cNvPr id="21" name="Picture 20">
              <a:extLst>
                <a:ext uri="{FF2B5EF4-FFF2-40B4-BE49-F238E27FC236}">
                  <a16:creationId xmlns="" xmlns:a16="http://schemas.microsoft.com/office/drawing/2014/main" id="{9F226E3C-C1F5-46BE-85F1-C0F64253A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68969">
              <a:off x="9411150" y="5754300"/>
              <a:ext cx="866775" cy="1247775"/>
            </a:xfrm>
            <a:prstGeom prst="rect">
              <a:avLst/>
            </a:prstGeom>
          </p:spPr>
        </p:pic>
      </p:grpSp>
      <p:pic>
        <p:nvPicPr>
          <p:cNvPr id="24" name="Picture 23">
            <a:extLst>
              <a:ext uri="{FF2B5EF4-FFF2-40B4-BE49-F238E27FC236}">
                <a16:creationId xmlns="" xmlns:a16="http://schemas.microsoft.com/office/drawing/2014/main" id="{446A59F1-CDC7-4194-8C98-87F877DB6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0326" y="30210"/>
            <a:ext cx="1809750" cy="1295400"/>
          </a:xfrm>
          <a:prstGeom prst="rect">
            <a:avLst/>
          </a:prstGeom>
        </p:spPr>
      </p:pic>
      <p:grpSp>
        <p:nvGrpSpPr>
          <p:cNvPr id="13" name="Group 12">
            <a:extLst>
              <a:ext uri="{FF2B5EF4-FFF2-40B4-BE49-F238E27FC236}">
                <a16:creationId xmlns="" xmlns:a16="http://schemas.microsoft.com/office/drawing/2014/main" id="{D87FF27F-8A22-4C20-BC79-59F425D44D0F}"/>
              </a:ext>
            </a:extLst>
          </p:cNvPr>
          <p:cNvGrpSpPr/>
          <p:nvPr/>
        </p:nvGrpSpPr>
        <p:grpSpPr>
          <a:xfrm>
            <a:off x="4730463" y="30210"/>
            <a:ext cx="3311236" cy="1011382"/>
            <a:chOff x="4730463" y="30210"/>
            <a:chExt cx="3311236" cy="1011382"/>
          </a:xfrm>
        </p:grpSpPr>
        <p:sp>
          <p:nvSpPr>
            <p:cNvPr id="4" name="Cloud 3">
              <a:extLst>
                <a:ext uri="{FF2B5EF4-FFF2-40B4-BE49-F238E27FC236}">
                  <a16:creationId xmlns="" xmlns:a16="http://schemas.microsoft.com/office/drawing/2014/main" id="{14FB4949-78E7-4D7B-9C3E-263F0FFD548F}"/>
                </a:ext>
              </a:extLst>
            </p:cNvPr>
            <p:cNvSpPr/>
            <p:nvPr/>
          </p:nvSpPr>
          <p:spPr>
            <a:xfrm>
              <a:off x="4730463" y="30210"/>
              <a:ext cx="3311236" cy="1011382"/>
            </a:xfrm>
            <a:prstGeom prst="cloud">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05C90F1F-6E9C-4011-93F6-917667220C96}"/>
                </a:ext>
              </a:extLst>
            </p:cNvPr>
            <p:cNvSpPr txBox="1"/>
            <p:nvPr/>
          </p:nvSpPr>
          <p:spPr>
            <a:xfrm>
              <a:off x="5075095" y="254077"/>
              <a:ext cx="2798618"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Cơ</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sở</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tiễn</a:t>
              </a:r>
              <a:endParaRPr lang="en-US" sz="2400" dirty="0">
                <a:solidFill>
                  <a:srgbClr val="FF0000"/>
                </a:solidFill>
                <a:latin typeface="Times New Roman" panose="02020603050405020304" pitchFamily="18" charset="0"/>
                <a:ea typeface="Times New Roman" panose="02020603050405020304" pitchFamily="18" charset="0"/>
              </a:endParaRPr>
            </a:p>
          </p:txBody>
        </p:sp>
      </p:grpSp>
      <p:pic>
        <p:nvPicPr>
          <p:cNvPr id="27" name="Picture 4" descr="Ảnh động Powerpoint CTU">
            <a:extLst>
              <a:ext uri="{FF2B5EF4-FFF2-40B4-BE49-F238E27FC236}">
                <a16:creationId xmlns="" xmlns:a16="http://schemas.microsoft.com/office/drawing/2014/main" id="{BBF22CE9-0F7C-4EAF-8C66-CDFFBDC1DA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4079" y="5348301"/>
            <a:ext cx="1576270" cy="137562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 xmlns:a16="http://schemas.microsoft.com/office/drawing/2014/main" id="{D90128AA-6049-411E-BC60-5BB264229049}"/>
              </a:ext>
            </a:extLst>
          </p:cNvPr>
          <p:cNvGrpSpPr/>
          <p:nvPr/>
        </p:nvGrpSpPr>
        <p:grpSpPr>
          <a:xfrm>
            <a:off x="2346615" y="50658"/>
            <a:ext cx="2533651" cy="770323"/>
            <a:chOff x="2346615" y="50658"/>
            <a:chExt cx="2533651" cy="770323"/>
          </a:xfrm>
        </p:grpSpPr>
        <p:pic>
          <p:nvPicPr>
            <p:cNvPr id="29" name="Picture 28">
              <a:extLst>
                <a:ext uri="{FF2B5EF4-FFF2-40B4-BE49-F238E27FC236}">
                  <a16:creationId xmlns="" xmlns:a16="http://schemas.microsoft.com/office/drawing/2014/main" id="{E5837E24-81CD-4869-8D70-0711FAB70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539" y="50658"/>
              <a:ext cx="476250" cy="665083"/>
            </a:xfrm>
            <a:prstGeom prst="rect">
              <a:avLst/>
            </a:prstGeom>
          </p:spPr>
        </p:pic>
        <p:pic>
          <p:nvPicPr>
            <p:cNvPr id="30" name="Picture 29">
              <a:extLst>
                <a:ext uri="{FF2B5EF4-FFF2-40B4-BE49-F238E27FC236}">
                  <a16:creationId xmlns="" xmlns:a16="http://schemas.microsoft.com/office/drawing/2014/main" id="{A89A5E53-CFCB-49D6-BA2D-14F18A4DB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016" y="344731"/>
              <a:ext cx="476250" cy="476250"/>
            </a:xfrm>
            <a:prstGeom prst="rect">
              <a:avLst/>
            </a:prstGeom>
          </p:spPr>
        </p:pic>
        <p:pic>
          <p:nvPicPr>
            <p:cNvPr id="31" name="Picture 30">
              <a:extLst>
                <a:ext uri="{FF2B5EF4-FFF2-40B4-BE49-F238E27FC236}">
                  <a16:creationId xmlns="" xmlns:a16="http://schemas.microsoft.com/office/drawing/2014/main" id="{1120131D-154B-4034-81A7-2EEA77AEA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6615" y="50658"/>
              <a:ext cx="476250" cy="665082"/>
            </a:xfrm>
            <a:prstGeom prst="rect">
              <a:avLst/>
            </a:prstGeom>
          </p:spPr>
        </p:pic>
      </p:grpSp>
    </p:spTree>
    <p:extLst>
      <p:ext uri="{BB962C8B-B14F-4D97-AF65-F5344CB8AC3E}">
        <p14:creationId xmlns:p14="http://schemas.microsoft.com/office/powerpoint/2010/main" val="29871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1" presetClass="entr" presetSubtype="0" fill="hold" nodeType="withEffect">
                                  <p:stCondLst>
                                    <p:cond delay="100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9" name="Rectangle: Diagonal Corners Rounded 8">
            <a:extLst>
              <a:ext uri="{FF2B5EF4-FFF2-40B4-BE49-F238E27FC236}">
                <a16:creationId xmlns="" xmlns:a16="http://schemas.microsoft.com/office/drawing/2014/main" id="{51AD3EC6-947F-4839-9F6C-7EA248EA7CD6}"/>
              </a:ext>
            </a:extLst>
          </p:cNvPr>
          <p:cNvSpPr/>
          <p:nvPr/>
        </p:nvSpPr>
        <p:spPr>
          <a:xfrm>
            <a:off x="1407886" y="2862035"/>
            <a:ext cx="10784114" cy="919844"/>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lấy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tâm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sản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phẩm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buổi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sản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phẩm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thú</a:t>
            </a:r>
            <a:r>
              <a:rPr lang="en-US" sz="2200"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
        <p:nvSpPr>
          <p:cNvPr id="3" name="Callout: Down Arrow 2">
            <a:extLst>
              <a:ext uri="{FF2B5EF4-FFF2-40B4-BE49-F238E27FC236}">
                <a16:creationId xmlns="" xmlns:a16="http://schemas.microsoft.com/office/drawing/2014/main" id="{9AC2AA93-6100-4E32-92B5-E0AD9BD05C79}"/>
              </a:ext>
            </a:extLst>
          </p:cNvPr>
          <p:cNvSpPr/>
          <p:nvPr/>
        </p:nvSpPr>
        <p:spPr>
          <a:xfrm>
            <a:off x="0" y="0"/>
            <a:ext cx="3193143" cy="2046514"/>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600" dirty="0">
                <a:latin typeface="Times New Roman" panose="02020603050405020304" pitchFamily="18" charset="0"/>
                <a:cs typeface="Times New Roman" panose="02020603050405020304" pitchFamily="18" charset="0"/>
              </a:rPr>
              <a:t>V</a:t>
            </a:r>
            <a:r>
              <a:rPr lang="it-IT"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dụng biện pháp</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p>
        </p:txBody>
      </p:sp>
      <p:grpSp>
        <p:nvGrpSpPr>
          <p:cNvPr id="12" name="Group 11">
            <a:extLst>
              <a:ext uri="{FF2B5EF4-FFF2-40B4-BE49-F238E27FC236}">
                <a16:creationId xmlns="" xmlns:a16="http://schemas.microsoft.com/office/drawing/2014/main" id="{A38CB2EB-EA8A-4A41-8B77-6387BA4E1D32}"/>
              </a:ext>
            </a:extLst>
          </p:cNvPr>
          <p:cNvGrpSpPr/>
          <p:nvPr/>
        </p:nvGrpSpPr>
        <p:grpSpPr>
          <a:xfrm>
            <a:off x="-261256" y="1277257"/>
            <a:ext cx="1959428" cy="5815750"/>
            <a:chOff x="-261256" y="1277257"/>
            <a:chExt cx="1959428" cy="5815750"/>
          </a:xfrm>
        </p:grpSpPr>
        <p:sp>
          <p:nvSpPr>
            <p:cNvPr id="5" name="Scroll: Vertical 4">
              <a:extLst>
                <a:ext uri="{FF2B5EF4-FFF2-40B4-BE49-F238E27FC236}">
                  <a16:creationId xmlns="" xmlns:a16="http://schemas.microsoft.com/office/drawing/2014/main" id="{66A2CA8D-807E-4A27-A7C0-2A32C4B13421}"/>
                </a:ext>
              </a:extLst>
            </p:cNvPr>
            <p:cNvSpPr/>
            <p:nvPr/>
          </p:nvSpPr>
          <p:spPr>
            <a:xfrm>
              <a:off x="-261256" y="1277257"/>
              <a:ext cx="1959428" cy="5580743"/>
            </a:xfrm>
            <a:prstGeom prst="vertic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C7BF4E7D-3BD9-4413-9758-84892D428C9A}"/>
                </a:ext>
              </a:extLst>
            </p:cNvPr>
            <p:cNvSpPr txBox="1"/>
            <p:nvPr/>
          </p:nvSpPr>
          <p:spPr>
            <a:xfrm>
              <a:off x="0" y="1553029"/>
              <a:ext cx="1407886" cy="5539978"/>
            </a:xfrm>
            <a:prstGeom prst="rect">
              <a:avLst/>
            </a:prstGeom>
            <a:noFill/>
          </p:spPr>
          <p:txBody>
            <a:bodyPr wrap="square" rtlCol="0">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3</a:t>
              </a:r>
              <a:r>
                <a:rPr lang="en-US" sz="2400" dirty="0">
                  <a:solidFill>
                    <a:srgbClr val="FF0000"/>
                  </a:solidFill>
                  <a:effectLst/>
                  <a:latin typeface="Times New Roman" panose="02020603050405020304" pitchFamily="18" charset="0"/>
                  <a:ea typeface="Times New Roman" panose="02020603050405020304" pitchFamily="18" charset="0"/>
                </a:rPr>
                <a:t>.</a:t>
              </a:r>
              <a:r>
                <a:rPr lang="en-US" sz="2400" b="1" dirty="0">
                  <a:solidFill>
                    <a:srgbClr val="FF0000"/>
                  </a:solidFill>
                  <a:effectLst/>
                  <a:latin typeface="Times New Roman" panose="02020603050405020304" pitchFamily="18" charset="0"/>
                  <a:ea typeface="Times New Roman" panose="02020603050405020304" pitchFamily="18" charset="0"/>
                </a:rPr>
                <a:t>1</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pháp</a:t>
              </a:r>
              <a:r>
                <a:rPr lang="en-US" sz="2400" b="1" dirty="0">
                  <a:solidFill>
                    <a:srgbClr val="FF0000"/>
                  </a:solidFill>
                  <a:effectLst/>
                  <a:latin typeface="Times New Roman" panose="02020603050405020304" pitchFamily="18" charset="0"/>
                  <a:ea typeface="Times New Roman" panose="02020603050405020304" pitchFamily="18" charset="0"/>
                </a:rPr>
                <a:t> 1: </a:t>
              </a:r>
              <a:r>
                <a:rPr lang="en-US" sz="2400" b="1" dirty="0" err="1">
                  <a:solidFill>
                    <a:srgbClr val="FF0000"/>
                  </a:solidFill>
                  <a:effectLst/>
                  <a:latin typeface="Times New Roman" panose="02020603050405020304" pitchFamily="18" charset="0"/>
                  <a:ea typeface="Times New Roman" panose="02020603050405020304" pitchFamily="18" charset="0"/>
                </a:rPr>
                <a:t>Tạo</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môi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trường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lớp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học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thân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cởi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mở</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giúp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trẻ</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thể</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mình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với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cô</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các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bạn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trong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lớp</a:t>
              </a:r>
              <a:endParaRPr lang="en-US" sz="2400"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grpSp>
      <p:sp>
        <p:nvSpPr>
          <p:cNvPr id="7" name="Rectangle: Diagonal Corners Rounded 6">
            <a:extLst>
              <a:ext uri="{FF2B5EF4-FFF2-40B4-BE49-F238E27FC236}">
                <a16:creationId xmlns="" xmlns:a16="http://schemas.microsoft.com/office/drawing/2014/main" id="{06326FFA-1C62-4028-BD1A-2718655D3C0C}"/>
              </a:ext>
            </a:extLst>
          </p:cNvPr>
          <p:cNvSpPr/>
          <p:nvPr/>
        </p:nvSpPr>
        <p:spPr>
          <a:xfrm>
            <a:off x="3193142" y="36286"/>
            <a:ext cx="8998858" cy="1371600"/>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Thực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tế</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ngay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từ</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đầu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năm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đã</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đổi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cùng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viên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trang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trí</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sắp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góc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phù</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hợp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tích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cũng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dùng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đồ</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chơi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phù</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hợp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tâm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sinh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lý</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2200" dirty="0">
              <a:solidFill>
                <a:schemeClr val="tx1">
                  <a:lumMod val="95000"/>
                  <a:lumOff val="5000"/>
                </a:schemeClr>
              </a:solidFill>
            </a:endParaRPr>
          </a:p>
        </p:txBody>
      </p:sp>
      <p:sp>
        <p:nvSpPr>
          <p:cNvPr id="8" name="Rectangle: Rounded Corners 7">
            <a:extLst>
              <a:ext uri="{FF2B5EF4-FFF2-40B4-BE49-F238E27FC236}">
                <a16:creationId xmlns="" xmlns:a16="http://schemas.microsoft.com/office/drawing/2014/main" id="{27CF1275-38FF-4FDB-AA80-0E5480C56B2B}"/>
              </a:ext>
            </a:extLst>
          </p:cNvPr>
          <p:cNvSpPr/>
          <p:nvPr/>
        </p:nvSpPr>
        <p:spPr>
          <a:xfrm>
            <a:off x="1407886" y="1407886"/>
            <a:ext cx="10784114" cy="1538514"/>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200" dirty="0" err="1">
                <a:solidFill>
                  <a:srgbClr val="000000"/>
                </a:solidFill>
                <a:effectLst/>
                <a:latin typeface="Times New Roman" panose="02020603050405020304" pitchFamily="18" charset="0"/>
                <a:ea typeface="Times New Roman" panose="02020603050405020304" pitchFamily="18" charset="0"/>
              </a:rPr>
              <a:t>Bên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cũng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xây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giao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lấy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giao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la </a:t>
            </a:r>
            <a:r>
              <a:rPr lang="en-US" sz="2200" dirty="0" err="1">
                <a:solidFill>
                  <a:srgbClr val="000000"/>
                </a:solidFill>
                <a:effectLst/>
                <a:latin typeface="Times New Roman" panose="02020603050405020304" pitchFamily="18" charset="0"/>
                <a:ea typeface="Times New Roman" panose="02020603050405020304" pitchFamily="18" charset="0"/>
              </a:rPr>
              <a:t>hét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quá</a:t>
            </a:r>
            <a:r>
              <a:rPr lang="en-US" sz="2200" dirty="0">
                <a:solidFill>
                  <a:srgbClr val="000000"/>
                </a:solidFill>
                <a:effectLst/>
                <a:latin typeface="Times New Roman" panose="02020603050405020304" pitchFamily="18" charset="0"/>
                <a:ea typeface="Times New Roman" panose="02020603050405020304" pitchFamily="18" charset="0"/>
              </a:rPr>
              <a:t> to,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chạy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nhảy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xô</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đẩy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giao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mật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vai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trai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nhịn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gái</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0" name="Rectangle: Diagonal Corners Rounded 9">
            <a:extLst>
              <a:ext uri="{FF2B5EF4-FFF2-40B4-BE49-F238E27FC236}">
                <a16:creationId xmlns="" xmlns:a16="http://schemas.microsoft.com/office/drawing/2014/main" id="{0D5ABDCC-F870-42ED-AB87-84567D3E7A30}"/>
              </a:ext>
            </a:extLst>
          </p:cNvPr>
          <p:cNvSpPr/>
          <p:nvPr/>
        </p:nvSpPr>
        <p:spPr>
          <a:xfrm>
            <a:off x="1407887" y="3781879"/>
            <a:ext cx="10784114" cy="1538514"/>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chỉ</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hoạt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động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tiếp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chúng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còn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mang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đến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không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khí</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học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thật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ấm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áp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tràn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ngập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yêu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thương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cô</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giáo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cũng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giống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một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bày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tỏ</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thắc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mắc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băn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khoăn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cũng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bức</a:t>
            </a:r>
            <a:r>
              <a:rPr lang="en-US" sz="2200" i="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i="1" dirty="0" err="1">
                <a:solidFill>
                  <a:schemeClr val="tx1">
                    <a:lumMod val="95000"/>
                    <a:lumOff val="5000"/>
                  </a:schemeClr>
                </a:solidFill>
                <a:effectLst/>
                <a:latin typeface="Times New Roman" panose="02020603050405020304" pitchFamily="18" charset="0"/>
                <a:ea typeface="Times New Roman" panose="02020603050405020304" pitchFamily="18" charset="0"/>
              </a:rPr>
              <a:t>xúc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rất</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trẻ</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con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mình</a:t>
            </a:r>
            <a:r>
              <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rPr>
              <a:t>.</a:t>
            </a:r>
          </a:p>
        </p:txBody>
      </p:sp>
      <p:sp>
        <p:nvSpPr>
          <p:cNvPr id="11" name="Scroll: Horizontal 10">
            <a:extLst>
              <a:ext uri="{FF2B5EF4-FFF2-40B4-BE49-F238E27FC236}">
                <a16:creationId xmlns="" xmlns:a16="http://schemas.microsoft.com/office/drawing/2014/main" id="{81DD9DCE-19AF-46BD-9D4B-79C76209E52C}"/>
              </a:ext>
            </a:extLst>
          </p:cNvPr>
          <p:cNvSpPr/>
          <p:nvPr/>
        </p:nvSpPr>
        <p:spPr>
          <a:xfrm>
            <a:off x="1524000" y="5059136"/>
            <a:ext cx="10566400" cy="1762578"/>
          </a:xfrm>
          <a:prstGeom prst="horizontalScroll">
            <a:avLst/>
          </a:prstGeom>
          <a:solidFill>
            <a:srgbClr val="BE7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solidFill>
                <a:effectLst/>
                <a:latin typeface="Times New Roman" panose="02020603050405020304" pitchFamily="18" charset="0"/>
                <a:ea typeface="Times New Roman" panose="02020603050405020304" pitchFamily="18" charset="0"/>
              </a:rPr>
              <a:t>Bản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thân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tôi</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luôn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quan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tâm</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gần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gũi</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yêu</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thương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trẻ</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luôn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làm</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mẫu</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và</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dẫn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dắt</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để</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trẻ</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làm</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theo</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hướng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dẫn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cho</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trẻ</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được</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tạo</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môi</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trường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cùng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cô</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sau</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đó</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cho</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các</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trẻ</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khác</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cùng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đến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xem</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và</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nhận</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xét</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nêu</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gương</a:t>
            </a:r>
            <a:r>
              <a:rPr lang="en-US" sz="2200" dirty="0">
                <a:solidFill>
                  <a:schemeClr val="tx1"/>
                </a:solidFill>
                <a:effectLst/>
                <a:latin typeface="Times New Roman" panose="02020603050405020304" pitchFamily="18" charset="0"/>
                <a:ea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rPr>
              <a:t>trẻ</a:t>
            </a:r>
            <a:r>
              <a:rPr lang="en-US" sz="2200"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460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anim calcmode="lin" valueType="num">
                                      <p:cBhvr>
                                        <p:cTn id="28" dur="1500" fill="hold"/>
                                        <p:tgtEl>
                                          <p:spTgt spid="8"/>
                                        </p:tgtEl>
                                        <p:attrNameLst>
                                          <p:attrName>ppt_x</p:attrName>
                                        </p:attrNameLst>
                                      </p:cBhvr>
                                      <p:tavLst>
                                        <p:tav tm="0">
                                          <p:val>
                                            <p:strVal val="#ppt_x"/>
                                          </p:val>
                                        </p:tav>
                                        <p:tav tm="100000">
                                          <p:val>
                                            <p:strVal val="#ppt_x"/>
                                          </p:val>
                                        </p:tav>
                                      </p:tavLst>
                                    </p:anim>
                                    <p:anim calcmode="lin" valueType="num">
                                      <p:cBhvr>
                                        <p:cTn id="29"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80">
                                          <p:stCondLst>
                                            <p:cond delay="0"/>
                                          </p:stCondLst>
                                        </p:cTn>
                                        <p:tgtEl>
                                          <p:spTgt spid="9"/>
                                        </p:tgtEl>
                                      </p:cBhvr>
                                    </p:animEffect>
                                    <p:anim calcmode="lin" valueType="num">
                                      <p:cBhvr>
                                        <p:cTn id="3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0" dur="26">
                                          <p:stCondLst>
                                            <p:cond delay="650"/>
                                          </p:stCondLst>
                                        </p:cTn>
                                        <p:tgtEl>
                                          <p:spTgt spid="9"/>
                                        </p:tgtEl>
                                      </p:cBhvr>
                                      <p:to x="100000" y="60000"/>
                                    </p:animScale>
                                    <p:animScale>
                                      <p:cBhvr>
                                        <p:cTn id="41" dur="166" decel="50000">
                                          <p:stCondLst>
                                            <p:cond delay="676"/>
                                          </p:stCondLst>
                                        </p:cTn>
                                        <p:tgtEl>
                                          <p:spTgt spid="9"/>
                                        </p:tgtEl>
                                      </p:cBhvr>
                                      <p:to x="100000" y="100000"/>
                                    </p:animScale>
                                    <p:animScale>
                                      <p:cBhvr>
                                        <p:cTn id="42" dur="26">
                                          <p:stCondLst>
                                            <p:cond delay="1312"/>
                                          </p:stCondLst>
                                        </p:cTn>
                                        <p:tgtEl>
                                          <p:spTgt spid="9"/>
                                        </p:tgtEl>
                                      </p:cBhvr>
                                      <p:to x="100000" y="80000"/>
                                    </p:animScale>
                                    <p:animScale>
                                      <p:cBhvr>
                                        <p:cTn id="43" dur="166" decel="50000">
                                          <p:stCondLst>
                                            <p:cond delay="1338"/>
                                          </p:stCondLst>
                                        </p:cTn>
                                        <p:tgtEl>
                                          <p:spTgt spid="9"/>
                                        </p:tgtEl>
                                      </p:cBhvr>
                                      <p:to x="100000" y="100000"/>
                                    </p:animScale>
                                    <p:animScale>
                                      <p:cBhvr>
                                        <p:cTn id="44" dur="26">
                                          <p:stCondLst>
                                            <p:cond delay="1642"/>
                                          </p:stCondLst>
                                        </p:cTn>
                                        <p:tgtEl>
                                          <p:spTgt spid="9"/>
                                        </p:tgtEl>
                                      </p:cBhvr>
                                      <p:to x="100000" y="90000"/>
                                    </p:animScale>
                                    <p:animScale>
                                      <p:cBhvr>
                                        <p:cTn id="45" dur="166" decel="50000">
                                          <p:stCondLst>
                                            <p:cond delay="1668"/>
                                          </p:stCondLst>
                                        </p:cTn>
                                        <p:tgtEl>
                                          <p:spTgt spid="9"/>
                                        </p:tgtEl>
                                      </p:cBhvr>
                                      <p:to x="100000" y="100000"/>
                                    </p:animScale>
                                    <p:animScale>
                                      <p:cBhvr>
                                        <p:cTn id="46" dur="26">
                                          <p:stCondLst>
                                            <p:cond delay="1808"/>
                                          </p:stCondLst>
                                        </p:cTn>
                                        <p:tgtEl>
                                          <p:spTgt spid="9"/>
                                        </p:tgtEl>
                                      </p:cBhvr>
                                      <p:to x="100000" y="95000"/>
                                    </p:animScale>
                                    <p:animScale>
                                      <p:cBhvr>
                                        <p:cTn id="47" dur="166" decel="50000">
                                          <p:stCondLst>
                                            <p:cond delay="1834"/>
                                          </p:stCondLst>
                                        </p:cTn>
                                        <p:tgtEl>
                                          <p:spTgt spid="9"/>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7" grpId="0" animBg="1"/>
      <p:bldP spid="8"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ouble Wave 2">
            <a:extLst>
              <a:ext uri="{FF2B5EF4-FFF2-40B4-BE49-F238E27FC236}">
                <a16:creationId xmlns="" xmlns:a16="http://schemas.microsoft.com/office/drawing/2014/main" id="{91F01C9F-289B-42A9-B12F-B00E34BA05EB}"/>
              </a:ext>
            </a:extLst>
          </p:cNvPr>
          <p:cNvSpPr/>
          <p:nvPr/>
        </p:nvSpPr>
        <p:spPr>
          <a:xfrm>
            <a:off x="1" y="0"/>
            <a:ext cx="12192000" cy="971550"/>
          </a:xfrm>
          <a:prstGeom prst="doubleWav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effectLst/>
                <a:latin typeface="Times New Roman" panose="02020603050405020304" pitchFamily="18" charset="0"/>
                <a:ea typeface="Times New Roman" panose="02020603050405020304" pitchFamily="18" charset="0"/>
              </a:rPr>
              <a:t>3</a:t>
            </a:r>
            <a:r>
              <a:rPr lang="en-US" sz="2000" dirty="0">
                <a:solidFill>
                  <a:srgbClr val="FF0000"/>
                </a:solidFill>
                <a:effectLst/>
                <a:latin typeface="Times New Roman" panose="02020603050405020304" pitchFamily="18" charset="0"/>
                <a:ea typeface="Times New Roman" panose="02020603050405020304" pitchFamily="18" charset="0"/>
              </a:rPr>
              <a:t>.</a:t>
            </a:r>
            <a:r>
              <a:rPr lang="en-US" sz="2000" b="1" dirty="0">
                <a:solidFill>
                  <a:srgbClr val="FF0000"/>
                </a:solidFill>
                <a:effectLst/>
                <a:latin typeface="Times New Roman" panose="02020603050405020304" pitchFamily="18" charset="0"/>
                <a:ea typeface="Times New Roman" panose="02020603050405020304" pitchFamily="18" charset="0"/>
              </a:rPr>
              <a:t>2</a:t>
            </a:r>
            <a:r>
              <a:rPr lang="en-US" sz="2000" dirty="0">
                <a:solidFill>
                  <a:srgbClr val="FF0000"/>
                </a:solidFill>
                <a:effectLst/>
                <a:latin typeface="Times New Roman" panose="02020603050405020304" pitchFamily="18" charset="0"/>
                <a:ea typeface="Times New Roman" panose="02020603050405020304" pitchFamily="18" charset="0"/>
              </a:rPr>
              <a: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Biện</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pháp</a:t>
            </a:r>
            <a:r>
              <a:rPr lang="en-US" sz="2000" b="1" dirty="0">
                <a:solidFill>
                  <a:srgbClr val="FF0000"/>
                </a:solidFill>
                <a:effectLst/>
                <a:latin typeface="Times New Roman" panose="02020603050405020304" pitchFamily="18" charset="0"/>
                <a:ea typeface="Times New Roman" panose="02020603050405020304" pitchFamily="18" charset="0"/>
              </a:rPr>
              <a:t> 2</a:t>
            </a:r>
            <a:r>
              <a:rPr lang="en-US" sz="2000" b="1" dirty="0">
                <a:solidFill>
                  <a:srgbClr val="FF0000"/>
                </a:solidFill>
                <a:effectLst/>
                <a:latin typeface="Times New Roman" panose="02020603050405020304" pitchFamily="18" charset="0"/>
                <a:ea typeface="Times New Roman" panose="02020603050405020304" pitchFamily="18" charset="0"/>
                <a:cs typeface="Helvetica" panose="020B0604020202020204" pitchFamily="34"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Phối</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hợp</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với</a:t>
            </a:r>
            <a:r>
              <a:rPr lang="en-US" sz="2000" b="1" dirty="0">
                <a:solidFill>
                  <a:srgbClr val="FF0000"/>
                </a:solidFill>
                <a:effectLst/>
                <a:latin typeface="Times New Roman" panose="02020603050405020304" pitchFamily="18" charset="0"/>
                <a:ea typeface="Times New Roman" panose="02020603050405020304" pitchFamily="18" charset="0"/>
              </a:rPr>
              <a:t> Ban </a:t>
            </a:r>
            <a:r>
              <a:rPr lang="en-US" sz="2000" b="1" err="1">
                <a:solidFill>
                  <a:srgbClr val="FF0000"/>
                </a:solidFill>
                <a:effectLst/>
                <a:latin typeface="Times New Roman" panose="02020603050405020304" pitchFamily="18" charset="0"/>
                <a:ea typeface="Times New Roman" panose="02020603050405020304" pitchFamily="18" charset="0"/>
              </a:rPr>
              <a:t>giám</a:t>
            </a:r>
            <a:r>
              <a:rPr lang="en-US" sz="2000" b="1">
                <a:solidFill>
                  <a:srgbClr val="FF0000"/>
                </a:solidFill>
                <a:effectLst/>
                <a:latin typeface="Times New Roman" panose="02020603050405020304" pitchFamily="18" charset="0"/>
                <a:ea typeface="Times New Roman" panose="02020603050405020304" pitchFamily="18" charset="0"/>
              </a:rPr>
              <a:t> </a:t>
            </a:r>
            <a:r>
              <a:rPr lang="en-US" sz="2000" b="1" smtClean="0">
                <a:solidFill>
                  <a:srgbClr val="FF0000"/>
                </a:solidFill>
                <a:effectLst/>
                <a:latin typeface="Times New Roman" panose="02020603050405020304" pitchFamily="18" charset="0"/>
                <a:ea typeface="Times New Roman" panose="02020603050405020304" pitchFamily="18" charset="0"/>
              </a:rPr>
              <a:t>hiệu và phụ huynh học sinh tổ </a:t>
            </a:r>
            <a:r>
              <a:rPr lang="en-US" sz="2000" b="1" dirty="0" err="1">
                <a:solidFill>
                  <a:srgbClr val="FF0000"/>
                </a:solidFill>
                <a:effectLst/>
                <a:latin typeface="Times New Roman" panose="02020603050405020304" pitchFamily="18" charset="0"/>
                <a:ea typeface="Times New Roman" panose="02020603050405020304" pitchFamily="18" charset="0"/>
              </a:rPr>
              <a:t>chức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tốt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các</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ngày</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hội</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ngày</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lễ</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và</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hoạt</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động</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ngoại</a:t>
            </a:r>
            <a:r>
              <a:rPr lang="en-US" sz="2000" b="1" dirty="0">
                <a:solidFill>
                  <a:srgbClr val="FF0000"/>
                </a:solidFill>
                <a:effectLst/>
                <a:latin typeface="Times New Roman" panose="02020603050405020304" pitchFamily="18" charset="0"/>
                <a:ea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rPr>
              <a:t>khóa</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
        <p:nvSpPr>
          <p:cNvPr id="14" name="Rectangle: Rounded Corners 13">
            <a:extLst>
              <a:ext uri="{FF2B5EF4-FFF2-40B4-BE49-F238E27FC236}">
                <a16:creationId xmlns="" xmlns:a16="http://schemas.microsoft.com/office/drawing/2014/main" id="{4356F883-976D-4B71-B44D-A5655A9D8A00}"/>
              </a:ext>
            </a:extLst>
          </p:cNvPr>
          <p:cNvSpPr/>
          <p:nvPr/>
        </p:nvSpPr>
        <p:spPr>
          <a:xfrm>
            <a:off x="100012" y="614363"/>
            <a:ext cx="5429251" cy="62436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rgbClr val="000000"/>
                </a:solidFill>
                <a:effectLst/>
                <a:latin typeface="Times New Roman" panose="02020603050405020304" pitchFamily="18" charset="0"/>
                <a:ea typeface="Times New Roman" panose="02020603050405020304" pitchFamily="18" charset="0"/>
              </a:rPr>
              <a:t>Ngay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đầu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mưu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Ban </a:t>
            </a:r>
            <a:r>
              <a:rPr lang="en-US" sz="2200" dirty="0" err="1">
                <a:solidFill>
                  <a:srgbClr val="000000"/>
                </a:solidFill>
                <a:effectLst/>
                <a:latin typeface="Times New Roman" panose="02020603050405020304" pitchFamily="18" charset="0"/>
                <a:ea typeface="Times New Roman" panose="02020603050405020304" pitchFamily="18" charset="0"/>
              </a:rPr>
              <a:t>giám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xin</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kiến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kế</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ngoại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khóa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con.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biệt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lễ</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bé</a:t>
            </a:r>
            <a:r>
              <a:rPr lang="en-US" sz="2200" dirty="0">
                <a:solidFill>
                  <a:srgbClr val="000000"/>
                </a:solidFill>
                <a:effectLst/>
                <a:latin typeface="Times New Roman" panose="02020603050405020304" pitchFamily="18" charset="0"/>
                <a:ea typeface="Times New Roman" panose="02020603050405020304" pitchFamily="18" charset="0"/>
              </a:rPr>
              <a:t>, ngày20/10,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rPr>
              <a:t> Thu, </a:t>
            </a:r>
            <a:r>
              <a:rPr lang="en-US" sz="2200" dirty="0" err="1">
                <a:solidFill>
                  <a:srgbClr val="000000"/>
                </a:solidFill>
                <a:effectLst/>
                <a:latin typeface="Times New Roman" panose="02020603050405020304" pitchFamily="18" charset="0"/>
                <a:ea typeface="Times New Roman" panose="02020603050405020304" pitchFamily="18" charset="0"/>
              </a:rPr>
              <a:t>Tết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8/3, </a:t>
            </a:r>
            <a:r>
              <a:rPr lang="en-US" sz="2200" dirty="0" err="1">
                <a:solidFill>
                  <a:srgbClr val="000000"/>
                </a:solidFill>
                <a:effectLst/>
                <a:latin typeface="Times New Roman" panose="02020603050405020304" pitchFamily="18" charset="0"/>
                <a:ea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cố</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tổ</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riêng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nhằm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cuốn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hấp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dẫn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cực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Sau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gặp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trao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đổi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trực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huynh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đưa</a:t>
            </a:r>
            <a:r>
              <a:rPr lang="en-US" sz="2200" dirty="0">
                <a:solidFill>
                  <a:srgbClr val="000000"/>
                </a:solidFill>
                <a:effectLst/>
                <a:latin typeface="Times New Roman" panose="02020603050405020304" pitchFamily="18" charset="0"/>
                <a:ea typeface="Times New Roman" panose="02020603050405020304" pitchFamily="18" charset="0"/>
              </a:rPr>
              <a:t> ra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thống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rèn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mạnh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rPr>
              <a:t> tin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đồng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thuận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huynh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rèn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quả</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9939C41F-9FC9-48CD-900A-A3DD22961B6F}"/>
              </a:ext>
            </a:extLst>
          </p:cNvPr>
          <p:cNvSpPr/>
          <p:nvPr/>
        </p:nvSpPr>
        <p:spPr>
          <a:xfrm>
            <a:off x="5429251" y="971550"/>
            <a:ext cx="4664866" cy="58864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200" dirty="0" err="1">
                <a:solidFill>
                  <a:srgbClr val="000000"/>
                </a:solidFill>
                <a:effectLst/>
                <a:latin typeface="Times New Roman" panose="02020603050405020304" pitchFamily="18" charset="0"/>
                <a:ea typeface="Times New Roman" panose="02020603050405020304" pitchFamily="18" charset="0"/>
              </a:rPr>
              <a:t>Ví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20/10 –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rPr>
              <a:t> Nam</a:t>
            </a:r>
            <a:endParaRPr lang="en-US" sz="2200" dirty="0">
              <a:effectLst/>
              <a:latin typeface="Times New Roman" panose="02020603050405020304" pitchFamily="18" charset="0"/>
              <a:ea typeface="Times New Roman" panose="02020603050405020304" pitchFamily="18" charset="0"/>
            </a:endParaRPr>
          </a:p>
          <a:p>
            <a:pPr algn="just">
              <a:spcAft>
                <a:spcPts val="600"/>
              </a:spcAft>
            </a:pPr>
            <a:r>
              <a:rPr lang="en-US" sz="2200" dirty="0" err="1">
                <a:solidFill>
                  <a:srgbClr val="000000"/>
                </a:solidFill>
                <a:effectLst/>
                <a:latin typeface="Times New Roman" panose="02020603050405020304" pitchFamily="18" charset="0"/>
                <a:ea typeface="Times New Roman" panose="02020603050405020304" pitchFamily="18" charset="0"/>
              </a:rPr>
              <a:t>Trước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tổ</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lễ</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chuyện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nghĩa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đưa</a:t>
            </a:r>
            <a:r>
              <a:rPr lang="en-US" sz="2200" dirty="0">
                <a:solidFill>
                  <a:srgbClr val="000000"/>
                </a:solidFill>
                <a:effectLst/>
                <a:latin typeface="Times New Roman" panose="02020603050405020304" pitchFamily="18" charset="0"/>
                <a:ea typeface="Times New Roman" panose="02020603050405020304" pitchFamily="18" charset="0"/>
              </a:rPr>
              <a:t> ra ý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tổ</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dò</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kiến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món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tặng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mẹ</a:t>
            </a:r>
            <a:r>
              <a:rPr lang="en-US" sz="2200" dirty="0">
                <a:solidFill>
                  <a:srgbClr val="000000"/>
                </a:solidFill>
                <a:effectLst/>
                <a:latin typeface="Times New Roman" panose="02020603050405020304" pitchFamily="18" charset="0"/>
                <a:ea typeface="Times New Roman" panose="02020603050405020304" pitchFamily="18" charset="0"/>
              </a:rPr>
              <a:t>. Sau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vẽ</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bưu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mừng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giúp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ghi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dành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mẹ</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bưu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chúc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mẹ</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ấn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i="1" dirty="0">
                <a:solidFill>
                  <a:srgbClr val="000000"/>
                </a:solidFill>
                <a:effectLst/>
                <a:latin typeface="Times New Roman" panose="02020603050405020304" pitchFamily="18" charset="0"/>
                <a:ea typeface="Times New Roman" panose="02020603050405020304" pitchFamily="18" charset="0"/>
              </a:rPr>
              <a:t>“Con </a:t>
            </a:r>
            <a:r>
              <a:rPr lang="en-US" sz="2200" i="1" dirty="0" err="1">
                <a:solidFill>
                  <a:srgbClr val="000000"/>
                </a:solidFill>
                <a:effectLst/>
                <a:latin typeface="Times New Roman" panose="02020603050405020304" pitchFamily="18" charset="0"/>
                <a:ea typeface="Times New Roman" panose="02020603050405020304" pitchFamily="18" charset="0"/>
              </a:rPr>
              <a:t>chúc</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mẹ</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con </a:t>
            </a:r>
            <a:r>
              <a:rPr lang="en-US" sz="2200" i="1" dirty="0" err="1">
                <a:solidFill>
                  <a:srgbClr val="000000"/>
                </a:solidFill>
                <a:effectLst/>
                <a:latin typeface="Times New Roman" panose="02020603050405020304" pitchFamily="18" charset="0"/>
                <a:ea typeface="Times New Roman" panose="02020603050405020304" pitchFamily="18" charset="0"/>
              </a:rPr>
              <a:t>luôn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xinh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đẹp</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trẻ</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mãi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dirty="0">
                <a:solidFill>
                  <a:srgbClr val="000000"/>
                </a:solidFill>
                <a:effectLst/>
                <a:latin typeface="Times New Roman" panose="02020603050405020304" pitchFamily="18" charset="0"/>
                <a:ea typeface="Times New Roman" panose="02020603050405020304" pitchFamily="18" charset="0"/>
              </a:rPr>
              <a:t>hay </a:t>
            </a:r>
            <a:r>
              <a:rPr lang="en-US" sz="2200" i="1" dirty="0">
                <a:solidFill>
                  <a:srgbClr val="000000"/>
                </a:solidFill>
                <a:effectLst/>
                <a:latin typeface="Times New Roman" panose="02020603050405020304" pitchFamily="18" charset="0"/>
                <a:ea typeface="Times New Roman" panose="02020603050405020304" pitchFamily="18" charset="0"/>
              </a:rPr>
              <a:t>“Con </a:t>
            </a:r>
            <a:r>
              <a:rPr lang="en-US" sz="2200" i="1" dirty="0" err="1">
                <a:solidFill>
                  <a:srgbClr val="000000"/>
                </a:solidFill>
                <a:effectLst/>
                <a:latin typeface="Times New Roman" panose="02020603050405020304" pitchFamily="18" charset="0"/>
                <a:ea typeface="Times New Roman" panose="02020603050405020304" pitchFamily="18" charset="0"/>
              </a:rPr>
              <a:t>chúc</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bà</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luôn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khoẻ</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mạnh</a:t>
            </a:r>
            <a:r>
              <a:rPr lang="en-US" sz="2200" i="1"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E87C404A-0267-4605-BAE6-B2254A5BD7F9}"/>
              </a:ext>
            </a:extLst>
          </p:cNvPr>
          <p:cNvSpPr/>
          <p:nvPr/>
        </p:nvSpPr>
        <p:spPr>
          <a:xfrm>
            <a:off x="9986963" y="614362"/>
            <a:ext cx="2183605" cy="624363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Qua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mỗi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lần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tổ</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chức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tôi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thấy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của</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dường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như</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lớn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chững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chạc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suy</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nghĩ</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thể</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tình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cảm</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các</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con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nhiều</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thân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mạnh</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dạn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trong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giao</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tiếp</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với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bạn</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bè</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mọi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người</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xung</a:t>
            </a:r>
            <a:r>
              <a:rPr lang="en-US" sz="22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200" dirty="0" err="1">
                <a:solidFill>
                  <a:schemeClr val="tx1">
                    <a:lumMod val="95000"/>
                    <a:lumOff val="5000"/>
                  </a:schemeClr>
                </a:solidFill>
                <a:effectLst/>
                <a:latin typeface="Times New Roman" panose="02020603050405020304" pitchFamily="18" charset="0"/>
                <a:ea typeface="Times New Roman" panose="02020603050405020304" pitchFamily="18" charset="0"/>
              </a:rPr>
              <a:t>quanh</a:t>
            </a:r>
            <a:r>
              <a:rPr lang="en-US" sz="2200" dirty="0">
                <a:effectLst/>
                <a:latin typeface="Times New Roman" panose="02020603050405020304" pitchFamily="18" charset="0"/>
                <a:ea typeface="Times New Roman" panose="02020603050405020304" pitchFamily="18" charset="0"/>
              </a:rPr>
              <a:t>.</a:t>
            </a:r>
            <a:endParaRPr lang="en-US" sz="2200" dirty="0"/>
          </a:p>
        </p:txBody>
      </p:sp>
    </p:spTree>
    <p:extLst>
      <p:ext uri="{BB962C8B-B14F-4D97-AF65-F5344CB8AC3E}">
        <p14:creationId xmlns:p14="http://schemas.microsoft.com/office/powerpoint/2010/main" val="36954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673</TotalTime>
  <Words>2998</Words>
  <Application>Microsoft Office PowerPoint</Application>
  <PresentationFormat>Custom</PresentationFormat>
  <Paragraphs>127</Paragraphs>
  <Slides>17</Slides>
  <Notes>0</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28</cp:revision>
  <dcterms:created xsi:type="dcterms:W3CDTF">2021-11-02T09:15:00Z</dcterms:created>
  <dcterms:modified xsi:type="dcterms:W3CDTF">2022-03-09T15:43:39Z</dcterms:modified>
</cp:coreProperties>
</file>