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8EAD6-FF5B-409B-A05A-8FB1E63FD52D}" type="datetimeFigureOut">
              <a:rPr lang="en-US" smtClean="0"/>
              <a:t>14/10/2022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289326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8EAD6-FF5B-409B-A05A-8FB1E63FD52D}" type="datetimeFigureOut">
              <a:rPr lang="en-US" smtClean="0"/>
              <a:t>14/10/2022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66045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8EAD6-FF5B-409B-A05A-8FB1E63FD52D}" type="datetimeFigureOut">
              <a:rPr lang="en-US" smtClean="0"/>
              <a:t>14/10/2022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145903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8EAD6-FF5B-409B-A05A-8FB1E63FD52D}" type="datetimeFigureOut">
              <a:rPr lang="en-US" smtClean="0"/>
              <a:t>14/10/2022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355483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78EAD6-FF5B-409B-A05A-8FB1E63FD52D}" type="datetimeFigureOut">
              <a:rPr lang="en-US" smtClean="0"/>
              <a:t>14/10/2022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382916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8EAD6-FF5B-409B-A05A-8FB1E63FD52D}" type="datetimeFigureOut">
              <a:rPr lang="en-US" smtClean="0"/>
              <a:t>14/10/2022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390385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8EAD6-FF5B-409B-A05A-8FB1E63FD52D}" type="datetimeFigureOut">
              <a:rPr lang="en-US" smtClean="0"/>
              <a:t>14/10/2022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409289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8EAD6-FF5B-409B-A05A-8FB1E63FD52D}" type="datetimeFigureOut">
              <a:rPr lang="en-US" smtClean="0"/>
              <a:t>14/10/2022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311412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8EAD6-FF5B-409B-A05A-8FB1E63FD52D}" type="datetimeFigureOut">
              <a:rPr lang="en-US" smtClean="0"/>
              <a:t>14/10/2022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284825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78EAD6-FF5B-409B-A05A-8FB1E63FD52D}" type="datetimeFigureOut">
              <a:rPr lang="en-US" smtClean="0"/>
              <a:t>14/10/2022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343381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78EAD6-FF5B-409B-A05A-8FB1E63FD52D}" type="datetimeFigureOut">
              <a:rPr lang="en-US" smtClean="0"/>
              <a:t>14/10/2022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CC391-C199-49AB-BC80-95B24613A148}" type="slidenum">
              <a:rPr lang="en-US" smtClean="0"/>
              <a:t>‹#›</a:t>
            </a:fld>
            <a:endParaRPr lang="en-US"/>
          </a:p>
        </p:txBody>
      </p:sp>
    </p:spTree>
    <p:extLst>
      <p:ext uri="{BB962C8B-B14F-4D97-AF65-F5344CB8AC3E}">
        <p14:creationId xmlns:p14="http://schemas.microsoft.com/office/powerpoint/2010/main" val="48060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8EAD6-FF5B-409B-A05A-8FB1E63FD52D}" type="datetimeFigureOut">
              <a:rPr lang="en-US" smtClean="0"/>
              <a:t>14/10/2022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CC391-C199-49AB-BC80-95B24613A148}" type="slidenum">
              <a:rPr lang="en-US" smtClean="0"/>
              <a:t>‹#›</a:t>
            </a:fld>
            <a:endParaRPr lang="en-US"/>
          </a:p>
        </p:txBody>
      </p:sp>
    </p:spTree>
    <p:extLst>
      <p:ext uri="{BB962C8B-B14F-4D97-AF65-F5344CB8AC3E}">
        <p14:creationId xmlns:p14="http://schemas.microsoft.com/office/powerpoint/2010/main" val="414995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50000"/>
                  </a:schemeClr>
                </a:solidFill>
                <a:latin typeface="Times New Roman" panose="02020603050405020304" pitchFamily="18" charset="0"/>
                <a:cs typeface="Times New Roman" panose="02020603050405020304" pitchFamily="18" charset="0"/>
              </a:rPr>
              <a:t>Ý </a:t>
            </a:r>
            <a:r>
              <a:rPr lang="en-US" dirty="0" err="1">
                <a:solidFill>
                  <a:schemeClr val="accent5">
                    <a:lumMod val="50000"/>
                  </a:schemeClr>
                </a:solidFill>
                <a:latin typeface="Times New Roman" panose="02020603050405020304" pitchFamily="18" charset="0"/>
                <a:cs typeface="Times New Roman" panose="02020603050405020304" pitchFamily="18" charset="0"/>
              </a:rPr>
              <a:t>thức</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phân</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rác</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thải</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cs typeface="Times New Roman" panose="02020603050405020304" pitchFamily="18" charset="0"/>
              </a:rPr>
              <a:t>có</a:t>
            </a:r>
            <a:r>
              <a:rPr lang="en-US"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vai</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trò</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quan</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trọng</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trong</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cuộc</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sống</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err="1">
                <a:solidFill>
                  <a:schemeClr val="accent5">
                    <a:lumMod val="50000"/>
                  </a:schemeClr>
                </a:solidFill>
                <a:latin typeface="Times New Roman" panose="02020603050405020304" pitchFamily="18" charset="0"/>
                <a:cs typeface="Times New Roman" panose="02020603050405020304" pitchFamily="18" charset="0"/>
              </a:rPr>
              <a:t>hiện</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smtClean="0">
                <a:solidFill>
                  <a:schemeClr val="accent5">
                    <a:lumMod val="50000"/>
                  </a:schemeClr>
                </a:solidFill>
                <a:latin typeface="Times New Roman" panose="02020603050405020304" pitchFamily="18" charset="0"/>
                <a:cs typeface="Times New Roman" panose="02020603050405020304" pitchFamily="18" charset="0"/>
              </a:rPr>
              <a:t>nay.</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9311" y="1825624"/>
            <a:ext cx="8397766" cy="5032375"/>
          </a:xfrm>
        </p:spPr>
      </p:pic>
    </p:spTree>
    <p:extLst>
      <p:ext uri="{BB962C8B-B14F-4D97-AF65-F5344CB8AC3E}">
        <p14:creationId xmlns:p14="http://schemas.microsoft.com/office/powerpoint/2010/main" val="105002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000" dirty="0">
                <a:solidFill>
                  <a:srgbClr val="00B050"/>
                </a:solidFill>
              </a:rPr>
              <a:t>Với sự phát triển nhanh của xã hội hiện nay, chất thải được sinh ra nhiều hơn. Điều này có nghĩa là một lượng lớn rác thải được tạo ra mỗi năm và sự tăng lên của nó là không được mong đợi. Phân loại và tái chế là điều cần thiết để giảm nguồn chất thải. Hầu hết các loại chất thải được tạo ra có thể được phân loại ngay tại </a:t>
            </a:r>
            <a:r>
              <a:rPr lang="vi-VN" sz="2000" dirty="0" smtClean="0">
                <a:solidFill>
                  <a:srgbClr val="00B050"/>
                </a:solidFill>
              </a:rPr>
              <a:t>nhà</a:t>
            </a:r>
            <a:r>
              <a:rPr lang="en-US" sz="2000" dirty="0" smtClean="0">
                <a:solidFill>
                  <a:srgbClr val="00B050"/>
                </a:solidFill>
              </a:rPr>
              <a:t>, </a:t>
            </a:r>
            <a:r>
              <a:rPr lang="en-US" sz="2000" dirty="0" err="1" smtClean="0">
                <a:solidFill>
                  <a:srgbClr val="00B050"/>
                </a:solidFill>
                <a:latin typeface="Times New Roman" panose="02020603050405020304" pitchFamily="18" charset="0"/>
                <a:cs typeface="Times New Roman" panose="02020603050405020304" pitchFamily="18" charset="0"/>
              </a:rPr>
              <a:t>tại</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lớp</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Hôm</a:t>
            </a:r>
            <a:r>
              <a:rPr lang="en-US" sz="2000" dirty="0" smtClean="0">
                <a:solidFill>
                  <a:srgbClr val="00B050"/>
                </a:solidFill>
                <a:latin typeface="Times New Roman" panose="02020603050405020304" pitchFamily="18" charset="0"/>
                <a:cs typeface="Times New Roman" panose="02020603050405020304" pitchFamily="18" charset="0"/>
              </a:rPr>
              <a:t> nay </a:t>
            </a:r>
            <a:r>
              <a:rPr lang="en-US" sz="2000" dirty="0" err="1" smtClean="0">
                <a:solidFill>
                  <a:srgbClr val="00B050"/>
                </a:solidFill>
                <a:latin typeface="Times New Roman" panose="02020603050405020304" pitchFamily="18" charset="0"/>
                <a:cs typeface="Times New Roman" panose="02020603050405020304" pitchFamily="18" charset="0"/>
              </a:rPr>
              <a:t>lớp</a:t>
            </a:r>
            <a:r>
              <a:rPr lang="en-US" sz="2000" dirty="0" smtClean="0">
                <a:solidFill>
                  <a:srgbClr val="00B050"/>
                </a:solidFill>
                <a:latin typeface="Times New Roman" panose="02020603050405020304" pitchFamily="18" charset="0"/>
                <a:cs typeface="Times New Roman" panose="02020603050405020304" pitchFamily="18" charset="0"/>
              </a:rPr>
              <a:t> 4 </a:t>
            </a:r>
            <a:r>
              <a:rPr lang="en-US" sz="2000" dirty="0" err="1" smtClean="0">
                <a:solidFill>
                  <a:srgbClr val="00B050"/>
                </a:solidFill>
                <a:latin typeface="Times New Roman" panose="02020603050405020304" pitchFamily="18" charset="0"/>
                <a:cs typeface="Times New Roman" panose="02020603050405020304" pitchFamily="18" charset="0"/>
              </a:rPr>
              <a:t>tuổi</a:t>
            </a:r>
            <a:r>
              <a:rPr lang="en-US" sz="2000" dirty="0" smtClean="0">
                <a:solidFill>
                  <a:srgbClr val="00B050"/>
                </a:solidFill>
                <a:latin typeface="Times New Roman" panose="02020603050405020304" pitchFamily="18" charset="0"/>
                <a:cs typeface="Times New Roman" panose="02020603050405020304" pitchFamily="18" charset="0"/>
              </a:rPr>
              <a:t> B </a:t>
            </a:r>
            <a:r>
              <a:rPr lang="en-US" sz="2000" dirty="0" err="1" smtClean="0">
                <a:solidFill>
                  <a:srgbClr val="00B050"/>
                </a:solidFill>
                <a:latin typeface="Times New Roman" panose="02020603050405020304" pitchFamily="18" charset="0"/>
                <a:cs typeface="Times New Roman" panose="02020603050405020304" pitchFamily="18" charset="0"/>
              </a:rPr>
              <a:t>hướng</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dẫn</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các</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bạn</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phân</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loại</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và</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vất</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rác</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đúng</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nơi</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quy</a:t>
            </a:r>
            <a:r>
              <a:rPr lang="en-US" sz="2000" dirty="0" smtClean="0">
                <a:solidFill>
                  <a:srgbClr val="00B050"/>
                </a:solidFill>
                <a:latin typeface="Times New Roman" panose="02020603050405020304" pitchFamily="18" charset="0"/>
                <a:cs typeface="Times New Roman" panose="02020603050405020304" pitchFamily="18" charset="0"/>
              </a:rPr>
              <a:t> </a:t>
            </a:r>
            <a:r>
              <a:rPr lang="en-US" sz="2000" dirty="0" err="1" smtClean="0">
                <a:solidFill>
                  <a:srgbClr val="00B050"/>
                </a:solidFill>
                <a:latin typeface="Times New Roman" panose="02020603050405020304" pitchFamily="18" charset="0"/>
                <a:cs typeface="Times New Roman" panose="02020603050405020304" pitchFamily="18" charset="0"/>
              </a:rPr>
              <a:t>định</a:t>
            </a:r>
            <a:r>
              <a:rPr lang="en-US" sz="2000" dirty="0" smtClean="0">
                <a:solidFill>
                  <a:srgbClr val="00B050"/>
                </a:solidFill>
                <a:latin typeface="Times New Roman" panose="02020603050405020304" pitchFamily="18" charset="0"/>
                <a:cs typeface="Times New Roman" panose="02020603050405020304" pitchFamily="18" charset="0"/>
              </a:rPr>
              <a:t>.</a:t>
            </a:r>
            <a:endParaRPr lang="en-US" sz="2000" dirty="0">
              <a:solidFill>
                <a:srgbClr val="00B05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0216" y="1797269"/>
            <a:ext cx="5801784" cy="49871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4" y="1797269"/>
            <a:ext cx="6232561" cy="5060731"/>
          </a:xfrm>
          <a:prstGeom prst="rect">
            <a:avLst/>
          </a:prstGeom>
        </p:spPr>
      </p:pic>
    </p:spTree>
    <p:extLst>
      <p:ext uri="{BB962C8B-B14F-4D97-AF65-F5344CB8AC3E}">
        <p14:creationId xmlns:p14="http://schemas.microsoft.com/office/powerpoint/2010/main" val="90347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solidFill>
                  <a:srgbClr val="FF0000"/>
                </a:solidFill>
                <a:latin typeface="Times New Roman" panose="02020603050405020304" pitchFamily="18" charset="0"/>
                <a:cs typeface="Times New Roman" panose="02020603050405020304" pitchFamily="18" charset="0"/>
              </a:rPr>
              <a:t>Các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bạn</a:t>
            </a:r>
            <a:r>
              <a:rPr lang="en-US" sz="4000" dirty="0" smtClean="0">
                <a:solidFill>
                  <a:srgbClr val="FF0000"/>
                </a:solidFill>
                <a:latin typeface="Times New Roman" panose="02020603050405020304" pitchFamily="18" charset="0"/>
                <a:cs typeface="Times New Roman" panose="02020603050405020304" pitchFamily="18" charset="0"/>
              </a:rPr>
              <a:t> 4 </a:t>
            </a:r>
            <a:r>
              <a:rPr lang="en-US" sz="4000" dirty="0" err="1" smtClean="0">
                <a:solidFill>
                  <a:srgbClr val="FF0000"/>
                </a:solidFill>
                <a:latin typeface="Times New Roman" panose="02020603050405020304" pitchFamily="18" charset="0"/>
                <a:cs typeface="Times New Roman" panose="02020603050405020304" pitchFamily="18" charset="0"/>
              </a:rPr>
              <a:t>tuổi</a:t>
            </a:r>
            <a:r>
              <a:rPr lang="en-US" sz="4000" dirty="0" smtClean="0">
                <a:solidFill>
                  <a:srgbClr val="FF0000"/>
                </a:solidFill>
                <a:latin typeface="Times New Roman" panose="02020603050405020304" pitchFamily="18" charset="0"/>
                <a:cs typeface="Times New Roman" panose="02020603050405020304" pitchFamily="18" charset="0"/>
              </a:rPr>
              <a:t> B </a:t>
            </a:r>
            <a:r>
              <a:rPr lang="en-US" sz="4000" dirty="0" err="1" smtClean="0">
                <a:solidFill>
                  <a:srgbClr val="FF0000"/>
                </a:solidFill>
                <a:latin typeface="Times New Roman" panose="02020603050405020304" pitchFamily="18" charset="0"/>
                <a:cs typeface="Times New Roman" panose="02020603050405020304" pitchFamily="18" charset="0"/>
              </a:rPr>
              <a:t>tham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gia</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tích</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cực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trong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các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hoạt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động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cùng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cô</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12524" y="1690687"/>
            <a:ext cx="6495393" cy="5167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8"/>
            <a:ext cx="5612524" cy="5167312"/>
          </a:xfrm>
          <a:prstGeom prst="rect">
            <a:avLst/>
          </a:prstGeom>
        </p:spPr>
      </p:pic>
    </p:spTree>
    <p:extLst>
      <p:ext uri="{BB962C8B-B14F-4D97-AF65-F5344CB8AC3E}">
        <p14:creationId xmlns:p14="http://schemas.microsoft.com/office/powerpoint/2010/main" val="406699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54677" y="-189186"/>
            <a:ext cx="6637323" cy="74123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30260" cy="7223125"/>
          </a:xfrm>
          <a:prstGeom prst="rect">
            <a:avLst/>
          </a:prstGeom>
        </p:spPr>
      </p:pic>
    </p:spTree>
    <p:extLst>
      <p:ext uri="{BB962C8B-B14F-4D97-AF65-F5344CB8AC3E}">
        <p14:creationId xmlns:p14="http://schemas.microsoft.com/office/powerpoint/2010/main" val="46177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22731" y="0"/>
            <a:ext cx="6369269" cy="6705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822731" cy="6858000"/>
          </a:xfrm>
          <a:prstGeom prst="rect">
            <a:avLst/>
          </a:prstGeom>
        </p:spPr>
      </p:pic>
    </p:spTree>
    <p:extLst>
      <p:ext uri="{BB962C8B-B14F-4D97-AF65-F5344CB8AC3E}">
        <p14:creationId xmlns:p14="http://schemas.microsoft.com/office/powerpoint/2010/main" val="127906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23034" y="0"/>
            <a:ext cx="6568965"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885792" cy="6858000"/>
          </a:xfrm>
          <a:prstGeom prst="rect">
            <a:avLst/>
          </a:prstGeom>
        </p:spPr>
      </p:pic>
    </p:spTree>
    <p:extLst>
      <p:ext uri="{BB962C8B-B14F-4D97-AF65-F5344CB8AC3E}">
        <p14:creationId xmlns:p14="http://schemas.microsoft.com/office/powerpoint/2010/main" val="7478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172" y="1"/>
            <a:ext cx="6936828"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70786" cy="6858000"/>
          </a:xfrm>
          <a:prstGeom prst="rect">
            <a:avLst/>
          </a:prstGeom>
        </p:spPr>
      </p:pic>
    </p:spTree>
    <p:extLst>
      <p:ext uri="{BB962C8B-B14F-4D97-AF65-F5344CB8AC3E}">
        <p14:creationId xmlns:p14="http://schemas.microsoft.com/office/powerpoint/2010/main" val="1352769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135</Words>
  <Application>Microsoft Office PowerPoint</Application>
  <PresentationFormat>Widescreen</PresentationFormat>
  <Paragraphs>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Ý thức phân loại rác thải có vai trò quan trọng trong cuộc sống hiện nay.</vt:lpstr>
      <vt:lpstr>Với sự phát triển nhanh của xã hội hiện nay, chất thải được sinh ra nhiều hơn. Điều này có nghĩa là một lượng lớn rác thải được tạo ra mỗi năm và sự tăng lên của nó là không được mong đợi. Phân loại và tái chế là điều cần thiết để giảm nguồn chất thải. Hầu hết các loại chất thải được tạo ra có thể được phân loại ngay tại nhà, tại lớp. Hôm nay lớp 4 tuổi B hướng dẫn các bạn phân loại và vất rác đúng nơi quy định.</vt:lpstr>
      <vt:lpstr>Các bạn 4 tuổi B tham gia tích cực trong các hoạt động cùng cô.</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17</cp:revision>
  <dcterms:created xsi:type="dcterms:W3CDTF">2022-10-14T01:34:36Z</dcterms:created>
  <dcterms:modified xsi:type="dcterms:W3CDTF">2022-10-14T02:15:23Z</dcterms:modified>
</cp:coreProperties>
</file>