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p:scale>
          <a:sx n="40" d="100"/>
          <a:sy n="40" d="100"/>
        </p:scale>
        <p:origin x="1589" y="6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41B871-70D3-416D-9564-D57CDAB695A7}" type="datetimeFigureOut">
              <a:rPr lang="en-US" smtClean="0"/>
              <a:t>14/12/2022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1831186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1B871-70D3-416D-9564-D57CDAB695A7}" type="datetimeFigureOut">
              <a:rPr lang="en-US" smtClean="0"/>
              <a:t>14/12/2022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4095973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1B871-70D3-416D-9564-D57CDAB695A7}" type="datetimeFigureOut">
              <a:rPr lang="en-US" smtClean="0"/>
              <a:t>14/12/2022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3786237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41B871-70D3-416D-9564-D57CDAB695A7}" type="datetimeFigureOut">
              <a:rPr lang="en-US" smtClean="0"/>
              <a:t>14/12/2022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309718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1B871-70D3-416D-9564-D57CDAB695A7}" type="datetimeFigureOut">
              <a:rPr lang="en-US" smtClean="0"/>
              <a:t>14/12/2022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4179449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41B871-70D3-416D-9564-D57CDAB695A7}" type="datetimeFigureOut">
              <a:rPr lang="en-US" smtClean="0"/>
              <a:t>14/12/2022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3297490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41B871-70D3-416D-9564-D57CDAB695A7}" type="datetimeFigureOut">
              <a:rPr lang="en-US" smtClean="0"/>
              <a:t>14/12/2022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308140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41B871-70D3-416D-9564-D57CDAB695A7}" type="datetimeFigureOut">
              <a:rPr lang="en-US" smtClean="0"/>
              <a:t>14/12/2022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205213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1B871-70D3-416D-9564-D57CDAB695A7}" type="datetimeFigureOut">
              <a:rPr lang="en-US" smtClean="0"/>
              <a:t>14/12/2022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315141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941B871-70D3-416D-9564-D57CDAB695A7}" type="datetimeFigureOut">
              <a:rPr lang="en-US" smtClean="0"/>
              <a:t>14/12/2022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2285556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941B871-70D3-416D-9564-D57CDAB695A7}" type="datetimeFigureOut">
              <a:rPr lang="en-US" smtClean="0"/>
              <a:t>14/12/2022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7A24D-2FA4-49D8-976E-5305EC8ED656}" type="slidenum">
              <a:rPr lang="en-US" smtClean="0"/>
              <a:t>‹#›</a:t>
            </a:fld>
            <a:endParaRPr lang="en-US"/>
          </a:p>
        </p:txBody>
      </p:sp>
    </p:spTree>
    <p:extLst>
      <p:ext uri="{BB962C8B-B14F-4D97-AF65-F5344CB8AC3E}">
        <p14:creationId xmlns:p14="http://schemas.microsoft.com/office/powerpoint/2010/main" val="550185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41B871-70D3-416D-9564-D57CDAB695A7}" type="datetimeFigureOut">
              <a:rPr lang="en-US" smtClean="0"/>
              <a:t>14/12/2022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A7A24D-2FA4-49D8-976E-5305EC8ED656}" type="slidenum">
              <a:rPr lang="en-US" smtClean="0"/>
              <a:t>‹#›</a:t>
            </a:fld>
            <a:endParaRPr lang="en-US"/>
          </a:p>
        </p:txBody>
      </p:sp>
    </p:spTree>
    <p:extLst>
      <p:ext uri="{BB962C8B-B14F-4D97-AF65-F5344CB8AC3E}">
        <p14:creationId xmlns:p14="http://schemas.microsoft.com/office/powerpoint/2010/main" val="3011926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81050" y="0"/>
            <a:ext cx="10839450" cy="6709529"/>
          </a:xfrm>
          <a:prstGeom prst="rect">
            <a:avLst/>
          </a:prstGeom>
        </p:spPr>
        <p:txBody>
          <a:bodyPr wrap="square">
            <a:spAutoFit/>
          </a:bodyPr>
          <a:lstStyle/>
          <a:p>
            <a:pPr algn="ctr"/>
            <a:r>
              <a:rPr lang="en-US" dirty="0" smtClean="0">
                <a:solidFill>
                  <a:srgbClr val="FF0000"/>
                </a:solidFill>
              </a:rPr>
              <a:t>	</a:t>
            </a:r>
            <a:endParaRPr lang="en-US" dirty="0" smtClean="0">
              <a:solidFill>
                <a:srgbClr val="FF0000"/>
              </a:solidFill>
            </a:endParaRPr>
          </a:p>
          <a:p>
            <a:pPr algn="ctr"/>
            <a:endParaRPr lang="en-US" b="1" dirty="0">
              <a:solidFill>
                <a:srgbClr val="FF0000"/>
              </a:solidFill>
              <a:latin typeface="Times New Roman" panose="02020603050405020304" pitchFamily="18" charset="0"/>
              <a:cs typeface="Times New Roman" panose="02020603050405020304" pitchFamily="18" charset="0"/>
            </a:endParaRPr>
          </a:p>
          <a:p>
            <a:pPr algn="ctr"/>
            <a:r>
              <a:rPr lang="vi-VN" b="1" dirty="0" smtClean="0">
                <a:solidFill>
                  <a:srgbClr val="0070C0"/>
                </a:solidFill>
                <a:latin typeface="Times New Roman" panose="02020603050405020304" pitchFamily="18" charset="0"/>
                <a:cs typeface="Times New Roman" panose="02020603050405020304" pitchFamily="18" charset="0"/>
              </a:rPr>
              <a:t>Vai </a:t>
            </a:r>
            <a:r>
              <a:rPr lang="vi-VN" b="1" dirty="0">
                <a:solidFill>
                  <a:srgbClr val="0070C0"/>
                </a:solidFill>
                <a:latin typeface="Times New Roman" panose="02020603050405020304" pitchFamily="18" charset="0"/>
                <a:cs typeface="Times New Roman" panose="02020603050405020304" pitchFamily="18" charset="0"/>
              </a:rPr>
              <a:t>trò của hoạt động chơi các góc đối với trẻ </a:t>
            </a:r>
            <a:r>
              <a:rPr lang="vi-VN" b="1">
                <a:solidFill>
                  <a:srgbClr val="0070C0"/>
                </a:solidFill>
                <a:latin typeface="Times New Roman" panose="02020603050405020304" pitchFamily="18" charset="0"/>
                <a:cs typeface="Times New Roman" panose="02020603050405020304" pitchFamily="18" charset="0"/>
              </a:rPr>
              <a:t>Mầm </a:t>
            </a:r>
            <a:r>
              <a:rPr lang="vi-VN" b="1" smtClean="0">
                <a:solidFill>
                  <a:srgbClr val="0070C0"/>
                </a:solidFill>
                <a:latin typeface="Times New Roman" panose="02020603050405020304" pitchFamily="18" charset="0"/>
                <a:cs typeface="Times New Roman" panose="02020603050405020304" pitchFamily="18" charset="0"/>
              </a:rPr>
              <a:t>Non</a:t>
            </a:r>
            <a:endParaRPr lang="en-US" sz="1400" b="1" dirty="0" smtClean="0">
              <a:solidFill>
                <a:srgbClr val="FF0000"/>
              </a:solidFill>
              <a:latin typeface="+mj-lt"/>
            </a:endParaRPr>
          </a:p>
          <a:p>
            <a:pPr algn="just"/>
            <a:endParaRPr lang="en-US" sz="1400" b="1" dirty="0">
              <a:solidFill>
                <a:srgbClr val="FF0000"/>
              </a:solidFill>
              <a:latin typeface="+mj-lt"/>
            </a:endParaRPr>
          </a:p>
          <a:p>
            <a:pPr algn="just"/>
            <a:endParaRPr lang="en-US" sz="1400" b="1" dirty="0" smtClean="0">
              <a:solidFill>
                <a:srgbClr val="FF0000"/>
              </a:solidFill>
              <a:latin typeface="+mj-lt"/>
            </a:endParaRPr>
          </a:p>
          <a:p>
            <a:pPr algn="just"/>
            <a:r>
              <a:rPr lang="en-US" sz="1600" b="1" dirty="0" smtClean="0">
                <a:solidFill>
                  <a:srgbClr val="0070C0"/>
                </a:solidFill>
                <a:latin typeface="+mj-lt"/>
              </a:rPr>
              <a:t>	</a:t>
            </a:r>
            <a:r>
              <a:rPr lang="vi-VN" sz="1600" b="1" dirty="0" smtClean="0">
                <a:solidFill>
                  <a:srgbClr val="0070C0"/>
                </a:solidFill>
                <a:latin typeface="+mj-lt"/>
              </a:rPr>
              <a:t>Trẻ </a:t>
            </a:r>
            <a:r>
              <a:rPr lang="vi-VN" sz="1600" b="1" dirty="0">
                <a:solidFill>
                  <a:srgbClr val="0070C0"/>
                </a:solidFill>
                <a:latin typeface="+mj-lt"/>
              </a:rPr>
              <a:t>Mầm non</a:t>
            </a:r>
            <a:r>
              <a:rPr lang="vi-VN" sz="1600" dirty="0">
                <a:solidFill>
                  <a:srgbClr val="0070C0"/>
                </a:solidFill>
                <a:latin typeface="+mj-lt"/>
              </a:rPr>
              <a:t> học mà chơi – chơi mà học và hoạt động vui chơi là hoạt động chủ đạo của con trẻ. Thông qua các hoạt động chơi các góc, các bé sẽ được hình thành và phát triển cấu trúc tâm lý của bản thân. Hoạt động này có ảnh hưởng quyết định đến sự hình thành nhân cách trẻ và vui chơi là tiền đề cho hoạt động học tập ở lứa tuổi tiếp theo.</a:t>
            </a:r>
          </a:p>
          <a:p>
            <a:pPr algn="just"/>
            <a:r>
              <a:rPr lang="en-US" sz="1600" dirty="0" smtClean="0">
                <a:solidFill>
                  <a:srgbClr val="0070C0"/>
                </a:solidFill>
                <a:latin typeface="+mj-lt"/>
              </a:rPr>
              <a:t>	</a:t>
            </a:r>
            <a:r>
              <a:rPr lang="vi-VN" sz="1600" dirty="0" smtClean="0">
                <a:solidFill>
                  <a:srgbClr val="0070C0"/>
                </a:solidFill>
                <a:latin typeface="+mj-lt"/>
              </a:rPr>
              <a:t>❤</a:t>
            </a:r>
            <a:r>
              <a:rPr lang="vi-VN" sz="1600" dirty="0">
                <a:solidFill>
                  <a:srgbClr val="0070C0"/>
                </a:solidFill>
                <a:latin typeface="+mj-lt"/>
              </a:rPr>
              <a:t> Chơi hoạt động các góc là phương tiện hỗ trợ sự phát triển toàn diện cho trẻ về đạo đức, tri tuệ, thể chất, thẩm mỹ. Bên cạnh đó, hoạt động này còn giúp trẻ biết chia sẻ niềm vui của mình với các bạn, với cộng đồng làm cho thế giới xung quanh bé luôn tươi đẹp và rộng lớn hơn, tuổi thơ của bé sẽ trở thành những kỷ niệm đẹp theo bé suốt cuộc đời. Từ đó, làm giàu tình cảm và trí tuệ cho </a:t>
            </a:r>
            <a:r>
              <a:rPr lang="vi-VN" sz="1600" dirty="0" smtClean="0">
                <a:solidFill>
                  <a:srgbClr val="0070C0"/>
                </a:solidFill>
                <a:latin typeface="+mj-lt"/>
              </a:rPr>
              <a:t>bé</a:t>
            </a:r>
            <a:r>
              <a:rPr lang="vi-VN" sz="1600" dirty="0" smtClean="0">
                <a:solidFill>
                  <a:srgbClr val="0070C0"/>
                </a:solidFill>
                <a:latin typeface="+mj-lt"/>
              </a:rPr>
              <a:t>, </a:t>
            </a:r>
            <a:r>
              <a:rPr lang="vi-VN" sz="1600" dirty="0">
                <a:solidFill>
                  <a:srgbClr val="0070C0"/>
                </a:solidFill>
                <a:latin typeface="+mj-lt"/>
              </a:rPr>
              <a:t>thông qua </a:t>
            </a:r>
            <a:r>
              <a:rPr lang="vi-VN" sz="1600" dirty="0" smtClean="0">
                <a:solidFill>
                  <a:srgbClr val="0070C0"/>
                </a:solidFill>
                <a:latin typeface="+mj-lt"/>
              </a:rPr>
              <a:t>giờ</a:t>
            </a:r>
            <a:r>
              <a:rPr lang="en-US" sz="1600" dirty="0" smtClean="0">
                <a:solidFill>
                  <a:srgbClr val="0070C0"/>
                </a:solidFill>
                <a:latin typeface="+mj-lt"/>
              </a:rPr>
              <a:t> </a:t>
            </a:r>
            <a:r>
              <a:rPr lang="vi-VN" sz="1600" dirty="0" smtClean="0">
                <a:solidFill>
                  <a:srgbClr val="0070C0"/>
                </a:solidFill>
                <a:latin typeface="+mj-lt"/>
              </a:rPr>
              <a:t>hoạt động</a:t>
            </a:r>
            <a:r>
              <a:rPr lang="en-US" sz="1600" dirty="0" smtClean="0">
                <a:solidFill>
                  <a:srgbClr val="0070C0"/>
                </a:solidFill>
                <a:latin typeface="+mj-lt"/>
              </a:rPr>
              <a:t> </a:t>
            </a:r>
            <a:r>
              <a:rPr lang="vi-VN" sz="1600" dirty="0" smtClean="0">
                <a:solidFill>
                  <a:srgbClr val="0070C0"/>
                </a:solidFill>
                <a:latin typeface="+mj-lt"/>
              </a:rPr>
              <a:t>góc </a:t>
            </a:r>
            <a:r>
              <a:rPr lang="vi-VN" sz="1600" dirty="0">
                <a:solidFill>
                  <a:srgbClr val="0070C0"/>
                </a:solidFill>
                <a:latin typeface="+mj-lt"/>
              </a:rPr>
              <a:t>giúp trẻ rèn luyện trí nhớ, tính quan sát, kỹ năng phân biệt, so </a:t>
            </a:r>
            <a:r>
              <a:rPr lang="vi-VN" sz="1600" dirty="0" smtClean="0">
                <a:solidFill>
                  <a:srgbClr val="0070C0"/>
                </a:solidFill>
                <a:latin typeface="+mj-lt"/>
              </a:rPr>
              <a:t>sánh</a:t>
            </a:r>
            <a:r>
              <a:rPr lang="vi-VN" sz="1600" dirty="0" smtClean="0">
                <a:solidFill>
                  <a:srgbClr val="0070C0"/>
                </a:solidFill>
                <a:latin typeface="+mj-lt"/>
              </a:rPr>
              <a:t>,</a:t>
            </a:r>
            <a:r>
              <a:rPr lang="en-US" sz="1600" dirty="0" smtClean="0">
                <a:solidFill>
                  <a:srgbClr val="0070C0"/>
                </a:solidFill>
                <a:latin typeface="+mj-lt"/>
              </a:rPr>
              <a:t> </a:t>
            </a:r>
            <a:r>
              <a:rPr lang="vi-VN" sz="1600" dirty="0" smtClean="0">
                <a:solidFill>
                  <a:srgbClr val="0070C0"/>
                </a:solidFill>
                <a:latin typeface="+mj-lt"/>
              </a:rPr>
              <a:t>nhằm </a:t>
            </a:r>
            <a:r>
              <a:rPr lang="vi-VN" sz="1600" dirty="0">
                <a:solidFill>
                  <a:srgbClr val="0070C0"/>
                </a:solidFill>
                <a:latin typeface="+mj-lt"/>
              </a:rPr>
              <a:t>giúp trẻ khắc sâu kiến thức, trẻ hiểu thêm về nội dung bài học, phát triển </a:t>
            </a:r>
            <a:r>
              <a:rPr lang="vi-VN" sz="1600" dirty="0" smtClean="0">
                <a:solidFill>
                  <a:srgbClr val="0070C0"/>
                </a:solidFill>
                <a:latin typeface="+mj-lt"/>
              </a:rPr>
              <a:t>trí</a:t>
            </a:r>
            <a:r>
              <a:rPr lang="en-US" sz="1600" dirty="0" smtClean="0">
                <a:solidFill>
                  <a:srgbClr val="0070C0"/>
                </a:solidFill>
                <a:latin typeface="+mj-lt"/>
              </a:rPr>
              <a:t> </a:t>
            </a:r>
            <a:r>
              <a:rPr lang="vi-VN" sz="1600" dirty="0" smtClean="0">
                <a:solidFill>
                  <a:srgbClr val="0070C0"/>
                </a:solidFill>
                <a:latin typeface="+mj-lt"/>
              </a:rPr>
              <a:t>tuệ </a:t>
            </a:r>
            <a:r>
              <a:rPr lang="vi-VN" sz="1600" dirty="0">
                <a:solidFill>
                  <a:srgbClr val="0070C0"/>
                </a:solidFill>
                <a:latin typeface="+mj-lt"/>
              </a:rPr>
              <a:t>ở trẻ một cách toàn diện. Chơi hoạt động góc giúp trẻ từ chỗ không biết, </a:t>
            </a:r>
            <a:r>
              <a:rPr lang="vi-VN" sz="1600" dirty="0" smtClean="0">
                <a:solidFill>
                  <a:srgbClr val="0070C0"/>
                </a:solidFill>
                <a:latin typeface="+mj-lt"/>
              </a:rPr>
              <a:t>chưa</a:t>
            </a:r>
            <a:r>
              <a:rPr lang="en-US" sz="1600" dirty="0" smtClean="0">
                <a:solidFill>
                  <a:srgbClr val="0070C0"/>
                </a:solidFill>
                <a:latin typeface="+mj-lt"/>
              </a:rPr>
              <a:t> </a:t>
            </a:r>
            <a:r>
              <a:rPr lang="vi-VN" sz="1600" dirty="0" smtClean="0">
                <a:solidFill>
                  <a:srgbClr val="0070C0"/>
                </a:solidFill>
                <a:latin typeface="+mj-lt"/>
              </a:rPr>
              <a:t>biết </a:t>
            </a:r>
            <a:r>
              <a:rPr lang="vi-VN" sz="1600" dirty="0">
                <a:solidFill>
                  <a:srgbClr val="0070C0"/>
                </a:solidFill>
                <a:latin typeface="+mj-lt"/>
              </a:rPr>
              <a:t>rõ đến nắm được mục đích của nội dung làm giàu vốn kinh nghiệm tăng </a:t>
            </a:r>
            <a:r>
              <a:rPr lang="vi-VN" sz="1600" dirty="0" smtClean="0">
                <a:solidFill>
                  <a:srgbClr val="0070C0"/>
                </a:solidFill>
                <a:latin typeface="+mj-lt"/>
              </a:rPr>
              <a:t>them</a:t>
            </a:r>
            <a:r>
              <a:rPr lang="en-US" sz="1600" dirty="0" smtClean="0">
                <a:solidFill>
                  <a:srgbClr val="0070C0"/>
                </a:solidFill>
                <a:latin typeface="+mj-lt"/>
              </a:rPr>
              <a:t> </a:t>
            </a:r>
            <a:r>
              <a:rPr lang="vi-VN" sz="1600" dirty="0" smtClean="0">
                <a:solidFill>
                  <a:srgbClr val="0070C0"/>
                </a:solidFill>
                <a:latin typeface="+mj-lt"/>
              </a:rPr>
              <a:t>sự </a:t>
            </a:r>
            <a:r>
              <a:rPr lang="vi-VN" sz="1600" dirty="0">
                <a:solidFill>
                  <a:srgbClr val="0070C0"/>
                </a:solidFill>
                <a:latin typeface="+mj-lt"/>
              </a:rPr>
              <a:t>hiểu biết và phát triển </a:t>
            </a:r>
            <a:r>
              <a:rPr lang="vi-VN" sz="1600" dirty="0" smtClean="0">
                <a:solidFill>
                  <a:srgbClr val="0070C0"/>
                </a:solidFill>
                <a:latin typeface="+mj-lt"/>
              </a:rPr>
              <a:t>tr</a:t>
            </a:r>
            <a:r>
              <a:rPr lang="en-US" sz="1600" dirty="0" err="1" smtClean="0">
                <a:solidFill>
                  <a:srgbClr val="0070C0"/>
                </a:solidFill>
                <a:latin typeface="+mj-lt"/>
              </a:rPr>
              <a:t>i</a:t>
            </a:r>
            <a:r>
              <a:rPr lang="en-US" sz="1600" dirty="0" smtClean="0">
                <a:solidFill>
                  <a:srgbClr val="0070C0"/>
                </a:solidFill>
                <a:latin typeface="+mj-lt"/>
              </a:rPr>
              <a:t> </a:t>
            </a:r>
            <a:r>
              <a:rPr lang="vi-VN" sz="1600" dirty="0" smtClean="0">
                <a:solidFill>
                  <a:srgbClr val="0070C0"/>
                </a:solidFill>
                <a:latin typeface="+mj-lt"/>
              </a:rPr>
              <a:t>thức </a:t>
            </a:r>
            <a:r>
              <a:rPr lang="vi-VN" sz="1600" dirty="0">
                <a:solidFill>
                  <a:srgbClr val="0070C0"/>
                </a:solidFill>
                <a:latin typeface="+mj-lt"/>
              </a:rPr>
              <a:t>cho trẻ. </a:t>
            </a:r>
            <a:endParaRPr lang="en-US" sz="1600" dirty="0">
              <a:solidFill>
                <a:srgbClr val="0070C0"/>
              </a:solidFill>
              <a:latin typeface="+mj-lt"/>
            </a:endParaRPr>
          </a:p>
          <a:p>
            <a:pPr algn="just"/>
            <a:r>
              <a:rPr lang="en-US" sz="1600" dirty="0" smtClean="0">
                <a:solidFill>
                  <a:srgbClr val="0070C0"/>
                </a:solidFill>
                <a:latin typeface="+mj-lt"/>
              </a:rPr>
              <a:t>	</a:t>
            </a:r>
            <a:r>
              <a:rPr lang="vi-VN" sz="1600" dirty="0" smtClean="0">
                <a:solidFill>
                  <a:srgbClr val="0070C0"/>
                </a:solidFill>
                <a:latin typeface="+mj-lt"/>
              </a:rPr>
              <a:t>Hoạt </a:t>
            </a:r>
            <a:r>
              <a:rPr lang="vi-VN" sz="1600" dirty="0">
                <a:solidFill>
                  <a:srgbClr val="0070C0"/>
                </a:solidFill>
                <a:latin typeface="+mj-lt"/>
              </a:rPr>
              <a:t>động góc giúp trẻ phát triển sự </a:t>
            </a:r>
            <a:r>
              <a:rPr lang="vi-VN" sz="1600" dirty="0" smtClean="0">
                <a:solidFill>
                  <a:srgbClr val="0070C0"/>
                </a:solidFill>
                <a:latin typeface="+mj-lt"/>
              </a:rPr>
              <a:t>giao</a:t>
            </a:r>
            <a:r>
              <a:rPr lang="en-US" sz="1600" dirty="0" smtClean="0">
                <a:solidFill>
                  <a:srgbClr val="0070C0"/>
                </a:solidFill>
                <a:latin typeface="+mj-lt"/>
              </a:rPr>
              <a:t> </a:t>
            </a:r>
            <a:r>
              <a:rPr lang="vi-VN" sz="1600" dirty="0" smtClean="0">
                <a:solidFill>
                  <a:srgbClr val="0070C0"/>
                </a:solidFill>
                <a:latin typeface="+mj-lt"/>
              </a:rPr>
              <a:t>lưu </a:t>
            </a:r>
            <a:r>
              <a:rPr lang="vi-VN" sz="1600" dirty="0">
                <a:solidFill>
                  <a:srgbClr val="0070C0"/>
                </a:solidFill>
                <a:latin typeface="+mj-lt"/>
              </a:rPr>
              <a:t>qua lời nói, làm giàu vốn từ cho trẻ. Chơi hoạt động góc còn giúp trẻ thể </a:t>
            </a:r>
            <a:r>
              <a:rPr lang="vi-VN" sz="1600" dirty="0" smtClean="0">
                <a:solidFill>
                  <a:srgbClr val="0070C0"/>
                </a:solidFill>
                <a:latin typeface="+mj-lt"/>
              </a:rPr>
              <a:t>hiện</a:t>
            </a:r>
            <a:r>
              <a:rPr lang="en-US" sz="1600" dirty="0" smtClean="0">
                <a:solidFill>
                  <a:srgbClr val="0070C0"/>
                </a:solidFill>
                <a:latin typeface="+mj-lt"/>
              </a:rPr>
              <a:t> </a:t>
            </a:r>
            <a:r>
              <a:rPr lang="vi-VN" sz="1600" dirty="0" smtClean="0">
                <a:solidFill>
                  <a:srgbClr val="0070C0"/>
                </a:solidFill>
                <a:latin typeface="+mj-lt"/>
              </a:rPr>
              <a:t>tình </a:t>
            </a:r>
            <a:r>
              <a:rPr lang="vi-VN" sz="1600" dirty="0">
                <a:solidFill>
                  <a:srgbClr val="0070C0"/>
                </a:solidFill>
                <a:latin typeface="+mj-lt"/>
              </a:rPr>
              <a:t>cảm, giáo dục nhân cách cho trẻ, tình cảm của trẻ được hình thành qua </a:t>
            </a:r>
            <a:r>
              <a:rPr lang="vi-VN" sz="1600" dirty="0" smtClean="0">
                <a:solidFill>
                  <a:srgbClr val="0070C0"/>
                </a:solidFill>
                <a:latin typeface="+mj-lt"/>
              </a:rPr>
              <a:t>mối</a:t>
            </a:r>
            <a:r>
              <a:rPr lang="en-US" sz="1600" dirty="0" smtClean="0">
                <a:solidFill>
                  <a:srgbClr val="0070C0"/>
                </a:solidFill>
                <a:latin typeface="+mj-lt"/>
              </a:rPr>
              <a:t> </a:t>
            </a:r>
            <a:r>
              <a:rPr lang="vi-VN" sz="1600" dirty="0" smtClean="0">
                <a:solidFill>
                  <a:srgbClr val="0070C0"/>
                </a:solidFill>
                <a:latin typeface="+mj-lt"/>
              </a:rPr>
              <a:t>quan </a:t>
            </a:r>
            <a:r>
              <a:rPr lang="vi-VN" sz="1600" dirty="0">
                <a:solidFill>
                  <a:srgbClr val="0070C0"/>
                </a:solidFill>
                <a:latin typeface="+mj-lt"/>
              </a:rPr>
              <a:t>hệ tốt giữa người với người, mối quan hệ giữa con người và lao động, </a:t>
            </a:r>
            <a:r>
              <a:rPr lang="vi-VN" sz="1600" dirty="0" smtClean="0">
                <a:solidFill>
                  <a:srgbClr val="0070C0"/>
                </a:solidFill>
                <a:latin typeface="+mj-lt"/>
              </a:rPr>
              <a:t>giữa</a:t>
            </a:r>
            <a:r>
              <a:rPr lang="en-US" sz="1600" dirty="0" smtClean="0">
                <a:solidFill>
                  <a:srgbClr val="0070C0"/>
                </a:solidFill>
                <a:latin typeface="+mj-lt"/>
              </a:rPr>
              <a:t> </a:t>
            </a:r>
            <a:r>
              <a:rPr lang="vi-VN" sz="1600" dirty="0" smtClean="0">
                <a:solidFill>
                  <a:srgbClr val="0070C0"/>
                </a:solidFill>
                <a:latin typeface="+mj-lt"/>
              </a:rPr>
              <a:t>trẻ </a:t>
            </a:r>
            <a:r>
              <a:rPr lang="vi-VN" sz="1600" dirty="0">
                <a:solidFill>
                  <a:srgbClr val="0070C0"/>
                </a:solidFill>
                <a:latin typeface="+mj-lt"/>
              </a:rPr>
              <a:t>và gia đình, tình cảm đó được thể hiện một cách chân thành qua các trò </a:t>
            </a:r>
            <a:r>
              <a:rPr lang="vi-VN" sz="1600" dirty="0" smtClean="0">
                <a:solidFill>
                  <a:srgbClr val="0070C0"/>
                </a:solidFill>
                <a:latin typeface="+mj-lt"/>
              </a:rPr>
              <a:t>chơi</a:t>
            </a:r>
            <a:r>
              <a:rPr lang="en-US" sz="1600" dirty="0" smtClean="0">
                <a:solidFill>
                  <a:srgbClr val="0070C0"/>
                </a:solidFill>
                <a:latin typeface="+mj-lt"/>
              </a:rPr>
              <a:t> </a:t>
            </a:r>
            <a:r>
              <a:rPr lang="vi-VN" sz="1600" dirty="0" smtClean="0">
                <a:solidFill>
                  <a:srgbClr val="0070C0"/>
                </a:solidFill>
                <a:latin typeface="+mj-lt"/>
              </a:rPr>
              <a:t>như</a:t>
            </a:r>
            <a:r>
              <a:rPr lang="vi-VN" sz="1600" dirty="0">
                <a:solidFill>
                  <a:srgbClr val="0070C0"/>
                </a:solidFill>
                <a:latin typeface="+mj-lt"/>
              </a:rPr>
              <a:t>: Gia đình, Bán hàng, Xây dựng, Bác sĩ </a:t>
            </a:r>
            <a:r>
              <a:rPr lang="vi-VN" sz="1600" dirty="0" smtClean="0">
                <a:solidFill>
                  <a:srgbClr val="0070C0"/>
                </a:solidFill>
                <a:latin typeface="+mj-lt"/>
              </a:rPr>
              <a:t>…</a:t>
            </a:r>
            <a:endParaRPr lang="en-US" sz="1600" dirty="0">
              <a:solidFill>
                <a:srgbClr val="0070C0"/>
              </a:solidFill>
              <a:latin typeface="+mj-lt"/>
            </a:endParaRPr>
          </a:p>
          <a:p>
            <a:pPr algn="just"/>
            <a:r>
              <a:rPr lang="en-US" sz="1600" dirty="0">
                <a:solidFill>
                  <a:srgbClr val="0070C0"/>
                </a:solidFill>
                <a:latin typeface="+mj-lt"/>
              </a:rPr>
              <a:t>	</a:t>
            </a:r>
            <a:r>
              <a:rPr lang="vi-VN" sz="1600" dirty="0" smtClean="0">
                <a:solidFill>
                  <a:srgbClr val="0070C0"/>
                </a:solidFill>
                <a:latin typeface="+mj-lt"/>
              </a:rPr>
              <a:t>Hoạt </a:t>
            </a:r>
            <a:r>
              <a:rPr lang="vi-VN" sz="1600" dirty="0">
                <a:solidFill>
                  <a:srgbClr val="0070C0"/>
                </a:solidFill>
                <a:latin typeface="+mj-lt"/>
              </a:rPr>
              <a:t>động góc còn giúp trẻ phát triển tình cảm tập thể, là trung tâm tập hợp </a:t>
            </a:r>
            <a:r>
              <a:rPr lang="vi-VN" sz="1600" dirty="0" smtClean="0">
                <a:solidFill>
                  <a:srgbClr val="0070C0"/>
                </a:solidFill>
                <a:latin typeface="+mj-lt"/>
              </a:rPr>
              <a:t>trẻ</a:t>
            </a:r>
            <a:r>
              <a:rPr lang="en-US" sz="1600" dirty="0" smtClean="0">
                <a:solidFill>
                  <a:srgbClr val="0070C0"/>
                </a:solidFill>
                <a:latin typeface="+mj-lt"/>
              </a:rPr>
              <a:t> </a:t>
            </a:r>
            <a:r>
              <a:rPr lang="vi-VN" sz="1600" dirty="0" smtClean="0">
                <a:solidFill>
                  <a:srgbClr val="0070C0"/>
                </a:solidFill>
                <a:latin typeface="+mj-lt"/>
              </a:rPr>
              <a:t>cùng </a:t>
            </a:r>
            <a:r>
              <a:rPr lang="vi-VN" sz="1600" dirty="0">
                <a:solidFill>
                  <a:srgbClr val="0070C0"/>
                </a:solidFill>
                <a:latin typeface="+mj-lt"/>
              </a:rPr>
              <a:t>chơi với nhau theo nhóm, thể hiện sự đoàn kết giúp đỡ lẫn nhau trong </a:t>
            </a:r>
            <a:r>
              <a:rPr lang="vi-VN" sz="1600" dirty="0" smtClean="0">
                <a:solidFill>
                  <a:srgbClr val="0070C0"/>
                </a:solidFill>
                <a:latin typeface="+mj-lt"/>
              </a:rPr>
              <a:t>các</a:t>
            </a:r>
            <a:r>
              <a:rPr lang="en-US" sz="1600" dirty="0" smtClean="0">
                <a:solidFill>
                  <a:srgbClr val="0070C0"/>
                </a:solidFill>
                <a:latin typeface="+mj-lt"/>
              </a:rPr>
              <a:t> </a:t>
            </a:r>
            <a:r>
              <a:rPr lang="vi-VN" sz="1600" dirty="0" smtClean="0">
                <a:solidFill>
                  <a:srgbClr val="0070C0"/>
                </a:solidFill>
                <a:latin typeface="+mj-lt"/>
              </a:rPr>
              <a:t>nhóm </a:t>
            </a:r>
            <a:r>
              <a:rPr lang="vi-VN" sz="1600" dirty="0">
                <a:solidFill>
                  <a:srgbClr val="0070C0"/>
                </a:solidFill>
                <a:latin typeface="+mj-lt"/>
              </a:rPr>
              <a:t>chơi của trẻ. Thông qua giờ chơi còn giúp trẻ có lòng dũng cảm, tính </a:t>
            </a:r>
            <a:r>
              <a:rPr lang="vi-VN" sz="1600" dirty="0" smtClean="0">
                <a:solidFill>
                  <a:srgbClr val="0070C0"/>
                </a:solidFill>
                <a:latin typeface="+mj-lt"/>
              </a:rPr>
              <a:t>cương</a:t>
            </a:r>
            <a:r>
              <a:rPr lang="en-US" sz="1600" dirty="0" smtClean="0">
                <a:solidFill>
                  <a:srgbClr val="0070C0"/>
                </a:solidFill>
                <a:latin typeface="+mj-lt"/>
              </a:rPr>
              <a:t> </a:t>
            </a:r>
            <a:r>
              <a:rPr lang="vi-VN" sz="1600" dirty="0" smtClean="0">
                <a:solidFill>
                  <a:srgbClr val="0070C0"/>
                </a:solidFill>
                <a:latin typeface="+mj-lt"/>
              </a:rPr>
              <a:t>quyết</a:t>
            </a:r>
            <a:r>
              <a:rPr lang="vi-VN" sz="1600" dirty="0">
                <a:solidFill>
                  <a:srgbClr val="0070C0"/>
                </a:solidFill>
                <a:latin typeface="+mj-lt"/>
              </a:rPr>
              <a:t>, tinh thần phấn khởi, vui mừng. Khi chơi xong trẻ tích cực học tập mang </a:t>
            </a:r>
            <a:r>
              <a:rPr lang="vi-VN" sz="1600" dirty="0" smtClean="0">
                <a:solidFill>
                  <a:srgbClr val="0070C0"/>
                </a:solidFill>
                <a:latin typeface="+mj-lt"/>
              </a:rPr>
              <a:t>lại</a:t>
            </a:r>
            <a:r>
              <a:rPr lang="en-US" sz="1600" dirty="0" smtClean="0">
                <a:solidFill>
                  <a:srgbClr val="0070C0"/>
                </a:solidFill>
                <a:latin typeface="+mj-lt"/>
              </a:rPr>
              <a:t> </a:t>
            </a:r>
            <a:r>
              <a:rPr lang="vi-VN" sz="1600" dirty="0" smtClean="0">
                <a:solidFill>
                  <a:srgbClr val="0070C0"/>
                </a:solidFill>
                <a:latin typeface="+mj-lt"/>
              </a:rPr>
              <a:t>những </a:t>
            </a:r>
            <a:r>
              <a:rPr lang="vi-VN" sz="1600" dirty="0">
                <a:solidFill>
                  <a:srgbClr val="0070C0"/>
                </a:solidFill>
                <a:latin typeface="+mj-lt"/>
              </a:rPr>
              <a:t>giá trị tinh thần </a:t>
            </a:r>
            <a:r>
              <a:rPr lang="vi-VN" sz="1600" dirty="0" smtClean="0">
                <a:solidFill>
                  <a:srgbClr val="0070C0"/>
                </a:solidFill>
                <a:latin typeface="+mj-lt"/>
              </a:rPr>
              <a:t>tốt</a:t>
            </a:r>
            <a:r>
              <a:rPr lang="en-US" sz="1600" dirty="0" smtClean="0">
                <a:solidFill>
                  <a:srgbClr val="0070C0"/>
                </a:solidFill>
                <a:latin typeface="+mj-lt"/>
              </a:rPr>
              <a:t> </a:t>
            </a:r>
            <a:r>
              <a:rPr lang="vi-VN" sz="1600" dirty="0" smtClean="0">
                <a:solidFill>
                  <a:srgbClr val="0070C0"/>
                </a:solidFill>
                <a:latin typeface="+mj-lt"/>
              </a:rPr>
              <a:t>cho </a:t>
            </a:r>
            <a:r>
              <a:rPr lang="vi-VN" sz="1600" dirty="0">
                <a:solidFill>
                  <a:srgbClr val="0070C0"/>
                </a:solidFill>
                <a:latin typeface="+mj-lt"/>
              </a:rPr>
              <a:t>sức khoẻ. Khi chơi trẻ được thực hiện vai chơi </a:t>
            </a:r>
            <a:r>
              <a:rPr lang="vi-VN" sz="1600" dirty="0" smtClean="0">
                <a:solidFill>
                  <a:srgbClr val="0070C0"/>
                </a:solidFill>
                <a:latin typeface="+mj-lt"/>
              </a:rPr>
              <a:t>với</a:t>
            </a:r>
            <a:r>
              <a:rPr lang="en-US" sz="1600" dirty="0" smtClean="0">
                <a:solidFill>
                  <a:srgbClr val="0070C0"/>
                </a:solidFill>
                <a:latin typeface="+mj-lt"/>
              </a:rPr>
              <a:t> </a:t>
            </a:r>
            <a:r>
              <a:rPr lang="vi-VN" sz="1600" dirty="0" smtClean="0">
                <a:solidFill>
                  <a:srgbClr val="0070C0"/>
                </a:solidFill>
                <a:latin typeface="+mj-lt"/>
              </a:rPr>
              <a:t>những </a:t>
            </a:r>
            <a:r>
              <a:rPr lang="vi-VN" sz="1600" dirty="0">
                <a:solidFill>
                  <a:srgbClr val="0070C0"/>
                </a:solidFill>
                <a:latin typeface="+mj-lt"/>
              </a:rPr>
              <a:t>động tác tự nhiên với đồ dùng, đồ chơi và có ý thức giữ gìn đồ chơi ở </a:t>
            </a:r>
            <a:r>
              <a:rPr lang="vi-VN" sz="1600" dirty="0" smtClean="0">
                <a:solidFill>
                  <a:srgbClr val="0070C0"/>
                </a:solidFill>
                <a:latin typeface="+mj-lt"/>
              </a:rPr>
              <a:t>các</a:t>
            </a:r>
            <a:r>
              <a:rPr lang="en-US" sz="1600" dirty="0" smtClean="0">
                <a:solidFill>
                  <a:srgbClr val="0070C0"/>
                </a:solidFill>
                <a:latin typeface="+mj-lt"/>
              </a:rPr>
              <a:t> </a:t>
            </a:r>
            <a:r>
              <a:rPr lang="vi-VN" sz="1600" dirty="0" smtClean="0">
                <a:solidFill>
                  <a:srgbClr val="0070C0"/>
                </a:solidFill>
                <a:latin typeface="+mj-lt"/>
              </a:rPr>
              <a:t>góc</a:t>
            </a:r>
            <a:r>
              <a:rPr lang="vi-VN" sz="1600" dirty="0">
                <a:solidFill>
                  <a:srgbClr val="0070C0"/>
                </a:solidFill>
                <a:latin typeface="+mj-lt"/>
              </a:rPr>
              <a:t>. Giờ chơi còn giúp trẻ nhận ra được cái đẹp cái xấu của nội dung trò chơi, </a:t>
            </a:r>
            <a:r>
              <a:rPr lang="vi-VN" sz="1600" dirty="0" smtClean="0">
                <a:solidFill>
                  <a:srgbClr val="0070C0"/>
                </a:solidFill>
                <a:latin typeface="+mj-lt"/>
              </a:rPr>
              <a:t>giúp</a:t>
            </a:r>
            <a:r>
              <a:rPr lang="en-US" sz="1600" dirty="0" smtClean="0">
                <a:solidFill>
                  <a:srgbClr val="0070C0"/>
                </a:solidFill>
                <a:latin typeface="+mj-lt"/>
              </a:rPr>
              <a:t> </a:t>
            </a:r>
            <a:r>
              <a:rPr lang="vi-VN" sz="1600" dirty="0" smtClean="0">
                <a:solidFill>
                  <a:srgbClr val="0070C0"/>
                </a:solidFill>
                <a:latin typeface="+mj-lt"/>
              </a:rPr>
              <a:t>trẻ </a:t>
            </a:r>
            <a:r>
              <a:rPr lang="vi-VN" sz="1600" dirty="0">
                <a:solidFill>
                  <a:srgbClr val="0070C0"/>
                </a:solidFill>
                <a:latin typeface="+mj-lt"/>
              </a:rPr>
              <a:t>phát triển óc thầm mỹ, khuyến khích trẻ sáng tạo ra nhiều cái </a:t>
            </a:r>
            <a:r>
              <a:rPr lang="vi-VN" sz="1600" dirty="0" smtClean="0">
                <a:solidFill>
                  <a:srgbClr val="0070C0"/>
                </a:solidFill>
                <a:latin typeface="+mj-lt"/>
              </a:rPr>
              <a:t>đẹp</a:t>
            </a:r>
            <a:endParaRPr lang="en-US" sz="1600" dirty="0" smtClean="0">
              <a:solidFill>
                <a:srgbClr val="0070C0"/>
              </a:solidFill>
              <a:latin typeface="+mj-lt"/>
            </a:endParaRPr>
          </a:p>
          <a:p>
            <a:pPr algn="just"/>
            <a:r>
              <a:rPr lang="vi-VN" sz="1400" dirty="0" smtClean="0">
                <a:solidFill>
                  <a:srgbClr val="0070C0"/>
                </a:solidFill>
                <a:latin typeface="+mj-lt"/>
              </a:rPr>
              <a:t>.</a:t>
            </a:r>
            <a:r>
              <a:rPr lang="vi-VN" sz="1400" dirty="0" smtClean="0">
                <a:solidFill>
                  <a:srgbClr val="0070C0"/>
                </a:solidFill>
                <a:latin typeface="+mj-lt"/>
              </a:rPr>
              <a:t/>
            </a:r>
            <a:br>
              <a:rPr lang="vi-VN" sz="1400" dirty="0" smtClean="0">
                <a:solidFill>
                  <a:srgbClr val="0070C0"/>
                </a:solidFill>
                <a:latin typeface="+mj-lt"/>
              </a:rPr>
            </a:br>
            <a:endParaRPr lang="en-US" sz="1400" dirty="0">
              <a:solidFill>
                <a:srgbClr val="0070C0"/>
              </a:solidFill>
              <a:latin typeface="+mj-lt"/>
            </a:endParaRPr>
          </a:p>
        </p:txBody>
      </p:sp>
    </p:spTree>
    <p:extLst>
      <p:ext uri="{BB962C8B-B14F-4D97-AF65-F5344CB8AC3E}">
        <p14:creationId xmlns:p14="http://schemas.microsoft.com/office/powerpoint/2010/main" val="3433607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774" y="476786"/>
            <a:ext cx="11189691" cy="5276314"/>
          </a:xfrm>
          <a:prstGeom prst="rect">
            <a:avLst/>
          </a:prstGeom>
        </p:spPr>
      </p:pic>
      <p:sp>
        <p:nvSpPr>
          <p:cNvPr id="6" name="TextBox 5"/>
          <p:cNvSpPr txBox="1"/>
          <p:nvPr/>
        </p:nvSpPr>
        <p:spPr>
          <a:xfrm>
            <a:off x="485774" y="6038850"/>
            <a:ext cx="10791826" cy="646331"/>
          </a:xfrm>
          <a:prstGeom prst="rect">
            <a:avLst/>
          </a:prstGeom>
          <a:noFill/>
        </p:spPr>
        <p:txBody>
          <a:bodyPr wrap="square" rtlCol="0">
            <a:spAutoFit/>
          </a:bodyPr>
          <a:lstStyle/>
          <a:p>
            <a:pPr algn="ctr"/>
            <a:r>
              <a:rPr lang="en-US" sz="3600" b="1" dirty="0" err="1" smtClean="0">
                <a:solidFill>
                  <a:srgbClr val="0070C0"/>
                </a:solidFill>
                <a:latin typeface="Times New Roman" panose="02020603050405020304" pitchFamily="18" charset="0"/>
                <a:cs typeface="Times New Roman" panose="02020603050405020304" pitchFamily="18" charset="0"/>
              </a:rPr>
              <a:t>Bé</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chơi</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góc</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Xây</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dựng</a:t>
            </a:r>
            <a:endParaRPr lang="en-US" sz="3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935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3900" y="589359"/>
            <a:ext cx="10858500" cy="5449491"/>
          </a:xfrm>
        </p:spPr>
      </p:pic>
      <p:sp>
        <p:nvSpPr>
          <p:cNvPr id="5" name="TextBox 4"/>
          <p:cNvSpPr txBox="1"/>
          <p:nvPr/>
        </p:nvSpPr>
        <p:spPr>
          <a:xfrm>
            <a:off x="485774" y="6038850"/>
            <a:ext cx="10791826" cy="646331"/>
          </a:xfrm>
          <a:prstGeom prst="rect">
            <a:avLst/>
          </a:prstGeom>
          <a:noFill/>
        </p:spPr>
        <p:txBody>
          <a:bodyPr wrap="square" rtlCol="0">
            <a:spAutoFit/>
          </a:bodyPr>
          <a:lstStyle/>
          <a:p>
            <a:pPr algn="ctr"/>
            <a:r>
              <a:rPr lang="en-US" sz="3600" b="1" dirty="0" err="1" smtClean="0">
                <a:solidFill>
                  <a:srgbClr val="0070C0"/>
                </a:solidFill>
                <a:latin typeface="Times New Roman" panose="02020603050405020304" pitchFamily="18" charset="0"/>
                <a:cs typeface="Times New Roman" panose="02020603050405020304" pitchFamily="18" charset="0"/>
              </a:rPr>
              <a:t>Bé</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chơi</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góc</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Nấu</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ăn</a:t>
            </a:r>
            <a:endParaRPr lang="en-US" sz="3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37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750" y="441421"/>
            <a:ext cx="7658100" cy="5730779"/>
          </a:xfrm>
          <a:prstGeom prst="rect">
            <a:avLst/>
          </a:prstGeom>
        </p:spPr>
      </p:pic>
      <p:sp>
        <p:nvSpPr>
          <p:cNvPr id="6" name="TextBox 5"/>
          <p:cNvSpPr txBox="1"/>
          <p:nvPr/>
        </p:nvSpPr>
        <p:spPr>
          <a:xfrm>
            <a:off x="485774" y="6038850"/>
            <a:ext cx="5381626" cy="646331"/>
          </a:xfrm>
          <a:prstGeom prst="rect">
            <a:avLst/>
          </a:prstGeom>
          <a:noFill/>
        </p:spPr>
        <p:txBody>
          <a:bodyPr wrap="square" rtlCol="0">
            <a:spAutoFit/>
          </a:bodyPr>
          <a:lstStyle/>
          <a:p>
            <a:pPr algn="ctr"/>
            <a:r>
              <a:rPr lang="en-US" sz="3600" b="1" dirty="0" err="1" smtClean="0">
                <a:solidFill>
                  <a:srgbClr val="0070C0"/>
                </a:solidFill>
                <a:latin typeface="Times New Roman" panose="02020603050405020304" pitchFamily="18" charset="0"/>
                <a:cs typeface="Times New Roman" panose="02020603050405020304" pitchFamily="18" charset="0"/>
              </a:rPr>
              <a:t>Bé</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chơi</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góc</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Văn</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học</a:t>
            </a:r>
            <a:endParaRPr lang="en-US" sz="3600" b="1" dirty="0">
              <a:solidFill>
                <a:srgbClr val="0070C0"/>
              </a:solidFill>
              <a:latin typeface="Times New Roman" panose="02020603050405020304" pitchFamily="18" charset="0"/>
              <a:cs typeface="Times New Roman" panose="02020603050405020304" pitchFamily="18" charset="0"/>
            </a:endParaRPr>
          </a:p>
        </p:txBody>
      </p:sp>
      <p:pic>
        <p:nvPicPr>
          <p:cNvPr id="8"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867400" y="441421"/>
            <a:ext cx="5772149" cy="5730779"/>
          </a:xfrm>
        </p:spPr>
      </p:pic>
      <p:sp>
        <p:nvSpPr>
          <p:cNvPr id="9" name="TextBox 8"/>
          <p:cNvSpPr txBox="1"/>
          <p:nvPr/>
        </p:nvSpPr>
        <p:spPr>
          <a:xfrm>
            <a:off x="5867400" y="6038850"/>
            <a:ext cx="5410200" cy="646331"/>
          </a:xfrm>
          <a:prstGeom prst="rect">
            <a:avLst/>
          </a:prstGeom>
          <a:noFill/>
        </p:spPr>
        <p:txBody>
          <a:bodyPr wrap="square" rtlCol="0">
            <a:spAutoFit/>
          </a:bodyPr>
          <a:lstStyle/>
          <a:p>
            <a:pPr algn="ctr"/>
            <a:r>
              <a:rPr lang="en-US" sz="3600" b="1" dirty="0" err="1" smtClean="0">
                <a:solidFill>
                  <a:srgbClr val="0070C0"/>
                </a:solidFill>
                <a:latin typeface="Times New Roman" panose="02020603050405020304" pitchFamily="18" charset="0"/>
                <a:cs typeface="Times New Roman" panose="02020603050405020304" pitchFamily="18" charset="0"/>
              </a:rPr>
              <a:t>Bé</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chơi</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góc</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Tạo</a:t>
            </a:r>
            <a:r>
              <a:rPr lang="en-US" sz="3600" b="1" dirty="0" smtClean="0">
                <a:solidFill>
                  <a:srgbClr val="0070C0"/>
                </a:solidFill>
                <a:latin typeface="Times New Roman" panose="02020603050405020304" pitchFamily="18" charset="0"/>
                <a:cs typeface="Times New Roman" panose="02020603050405020304" pitchFamily="18" charset="0"/>
              </a:rPr>
              <a:t> </a:t>
            </a:r>
            <a:r>
              <a:rPr lang="en-US" sz="3600" b="1" dirty="0" err="1" smtClean="0">
                <a:solidFill>
                  <a:srgbClr val="0070C0"/>
                </a:solidFill>
                <a:latin typeface="Times New Roman" panose="02020603050405020304" pitchFamily="18" charset="0"/>
                <a:cs typeface="Times New Roman" panose="02020603050405020304" pitchFamily="18" charset="0"/>
              </a:rPr>
              <a:t>hình</a:t>
            </a:r>
            <a:endParaRPr lang="en-US" sz="3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0633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20</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21</cp:revision>
  <dcterms:created xsi:type="dcterms:W3CDTF">2022-12-09T04:11:54Z</dcterms:created>
  <dcterms:modified xsi:type="dcterms:W3CDTF">2022-12-14T07:32:31Z</dcterms:modified>
</cp:coreProperties>
</file>