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3C4427-E7CD-4E95-BD07-B8591D5E2777}" type="datetimeFigureOut">
              <a:rPr lang="en-US" smtClean="0"/>
              <a:t>27/03/2023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0E254-A759-4351-9AC4-D1843A90B197}" type="slidenum">
              <a:rPr lang="en-US" smtClean="0"/>
              <a:t>‹#›</a:t>
            </a:fld>
            <a:endParaRPr lang="en-US"/>
          </a:p>
        </p:txBody>
      </p:sp>
    </p:spTree>
    <p:extLst>
      <p:ext uri="{BB962C8B-B14F-4D97-AF65-F5344CB8AC3E}">
        <p14:creationId xmlns:p14="http://schemas.microsoft.com/office/powerpoint/2010/main" val="2651867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3C4427-E7CD-4E95-BD07-B8591D5E2777}" type="datetimeFigureOut">
              <a:rPr lang="en-US" smtClean="0"/>
              <a:t>27/03/2023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0E254-A759-4351-9AC4-D1843A90B197}" type="slidenum">
              <a:rPr lang="en-US" smtClean="0"/>
              <a:t>‹#›</a:t>
            </a:fld>
            <a:endParaRPr lang="en-US"/>
          </a:p>
        </p:txBody>
      </p:sp>
    </p:spTree>
    <p:extLst>
      <p:ext uri="{BB962C8B-B14F-4D97-AF65-F5344CB8AC3E}">
        <p14:creationId xmlns:p14="http://schemas.microsoft.com/office/powerpoint/2010/main" val="3415699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3C4427-E7CD-4E95-BD07-B8591D5E2777}" type="datetimeFigureOut">
              <a:rPr lang="en-US" smtClean="0"/>
              <a:t>27/03/2023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0E254-A759-4351-9AC4-D1843A90B197}" type="slidenum">
              <a:rPr lang="en-US" smtClean="0"/>
              <a:t>‹#›</a:t>
            </a:fld>
            <a:endParaRPr lang="en-US"/>
          </a:p>
        </p:txBody>
      </p:sp>
    </p:spTree>
    <p:extLst>
      <p:ext uri="{BB962C8B-B14F-4D97-AF65-F5344CB8AC3E}">
        <p14:creationId xmlns:p14="http://schemas.microsoft.com/office/powerpoint/2010/main" val="109422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3C4427-E7CD-4E95-BD07-B8591D5E2777}" type="datetimeFigureOut">
              <a:rPr lang="en-US" smtClean="0"/>
              <a:t>27/03/2023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0E254-A759-4351-9AC4-D1843A90B197}" type="slidenum">
              <a:rPr lang="en-US" smtClean="0"/>
              <a:t>‹#›</a:t>
            </a:fld>
            <a:endParaRPr lang="en-US"/>
          </a:p>
        </p:txBody>
      </p:sp>
    </p:spTree>
    <p:extLst>
      <p:ext uri="{BB962C8B-B14F-4D97-AF65-F5344CB8AC3E}">
        <p14:creationId xmlns:p14="http://schemas.microsoft.com/office/powerpoint/2010/main" val="1720115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3C4427-E7CD-4E95-BD07-B8591D5E2777}" type="datetimeFigureOut">
              <a:rPr lang="en-US" smtClean="0"/>
              <a:t>27/03/2023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0E254-A759-4351-9AC4-D1843A90B197}" type="slidenum">
              <a:rPr lang="en-US" smtClean="0"/>
              <a:t>‹#›</a:t>
            </a:fld>
            <a:endParaRPr lang="en-US"/>
          </a:p>
        </p:txBody>
      </p:sp>
    </p:spTree>
    <p:extLst>
      <p:ext uri="{BB962C8B-B14F-4D97-AF65-F5344CB8AC3E}">
        <p14:creationId xmlns:p14="http://schemas.microsoft.com/office/powerpoint/2010/main" val="854694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3C4427-E7CD-4E95-BD07-B8591D5E2777}" type="datetimeFigureOut">
              <a:rPr lang="en-US" smtClean="0"/>
              <a:t>27/03/2023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0E254-A759-4351-9AC4-D1843A90B197}" type="slidenum">
              <a:rPr lang="en-US" smtClean="0"/>
              <a:t>‹#›</a:t>
            </a:fld>
            <a:endParaRPr lang="en-US"/>
          </a:p>
        </p:txBody>
      </p:sp>
    </p:spTree>
    <p:extLst>
      <p:ext uri="{BB962C8B-B14F-4D97-AF65-F5344CB8AC3E}">
        <p14:creationId xmlns:p14="http://schemas.microsoft.com/office/powerpoint/2010/main" val="1966328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3C4427-E7CD-4E95-BD07-B8591D5E2777}" type="datetimeFigureOut">
              <a:rPr lang="en-US" smtClean="0"/>
              <a:t>27/03/2023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0E254-A759-4351-9AC4-D1843A90B197}" type="slidenum">
              <a:rPr lang="en-US" smtClean="0"/>
              <a:t>‹#›</a:t>
            </a:fld>
            <a:endParaRPr lang="en-US"/>
          </a:p>
        </p:txBody>
      </p:sp>
    </p:spTree>
    <p:extLst>
      <p:ext uri="{BB962C8B-B14F-4D97-AF65-F5344CB8AC3E}">
        <p14:creationId xmlns:p14="http://schemas.microsoft.com/office/powerpoint/2010/main" val="399998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3C4427-E7CD-4E95-BD07-B8591D5E2777}" type="datetimeFigureOut">
              <a:rPr lang="en-US" smtClean="0"/>
              <a:t>27/03/2023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0E254-A759-4351-9AC4-D1843A90B197}" type="slidenum">
              <a:rPr lang="en-US" smtClean="0"/>
              <a:t>‹#›</a:t>
            </a:fld>
            <a:endParaRPr lang="en-US"/>
          </a:p>
        </p:txBody>
      </p:sp>
    </p:spTree>
    <p:extLst>
      <p:ext uri="{BB962C8B-B14F-4D97-AF65-F5344CB8AC3E}">
        <p14:creationId xmlns:p14="http://schemas.microsoft.com/office/powerpoint/2010/main" val="359136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3C4427-E7CD-4E95-BD07-B8591D5E2777}" type="datetimeFigureOut">
              <a:rPr lang="en-US" smtClean="0"/>
              <a:t>27/03/2023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0E254-A759-4351-9AC4-D1843A90B197}" type="slidenum">
              <a:rPr lang="en-US" smtClean="0"/>
              <a:t>‹#›</a:t>
            </a:fld>
            <a:endParaRPr lang="en-US"/>
          </a:p>
        </p:txBody>
      </p:sp>
    </p:spTree>
    <p:extLst>
      <p:ext uri="{BB962C8B-B14F-4D97-AF65-F5344CB8AC3E}">
        <p14:creationId xmlns:p14="http://schemas.microsoft.com/office/powerpoint/2010/main" val="589477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53C4427-E7CD-4E95-BD07-B8591D5E2777}" type="datetimeFigureOut">
              <a:rPr lang="en-US" smtClean="0"/>
              <a:t>27/03/2023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0E254-A759-4351-9AC4-D1843A90B197}" type="slidenum">
              <a:rPr lang="en-US" smtClean="0"/>
              <a:t>‹#›</a:t>
            </a:fld>
            <a:endParaRPr lang="en-US"/>
          </a:p>
        </p:txBody>
      </p:sp>
    </p:spTree>
    <p:extLst>
      <p:ext uri="{BB962C8B-B14F-4D97-AF65-F5344CB8AC3E}">
        <p14:creationId xmlns:p14="http://schemas.microsoft.com/office/powerpoint/2010/main" val="2642443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53C4427-E7CD-4E95-BD07-B8591D5E2777}" type="datetimeFigureOut">
              <a:rPr lang="en-US" smtClean="0"/>
              <a:t>27/03/2023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0E254-A759-4351-9AC4-D1843A90B197}" type="slidenum">
              <a:rPr lang="en-US" smtClean="0"/>
              <a:t>‹#›</a:t>
            </a:fld>
            <a:endParaRPr lang="en-US"/>
          </a:p>
        </p:txBody>
      </p:sp>
    </p:spTree>
    <p:extLst>
      <p:ext uri="{BB962C8B-B14F-4D97-AF65-F5344CB8AC3E}">
        <p14:creationId xmlns:p14="http://schemas.microsoft.com/office/powerpoint/2010/main" val="4108093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3C4427-E7CD-4E95-BD07-B8591D5E2777}" type="datetimeFigureOut">
              <a:rPr lang="en-US" smtClean="0"/>
              <a:t>27/03/2023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0E254-A759-4351-9AC4-D1843A90B197}" type="slidenum">
              <a:rPr lang="en-US" smtClean="0"/>
              <a:t>‹#›</a:t>
            </a:fld>
            <a:endParaRPr lang="en-US"/>
          </a:p>
        </p:txBody>
      </p:sp>
    </p:spTree>
    <p:extLst>
      <p:ext uri="{BB962C8B-B14F-4D97-AF65-F5344CB8AC3E}">
        <p14:creationId xmlns:p14="http://schemas.microsoft.com/office/powerpoint/2010/main" val="2683588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7269" y="504496"/>
            <a:ext cx="8219090" cy="630942"/>
          </a:xfrm>
          <a:prstGeom prst="rect">
            <a:avLst/>
          </a:prstGeom>
          <a:noFill/>
        </p:spPr>
        <p:txBody>
          <a:bodyPr wrap="square" rtlCol="0">
            <a:spAutoFit/>
          </a:bodyPr>
          <a:lstStyle/>
          <a:p>
            <a:pPr algn="ctr"/>
            <a:r>
              <a:rPr lang="en-US" sz="3500" b="1" dirty="0" err="1" smtClean="0">
                <a:solidFill>
                  <a:srgbClr val="FF0000"/>
                </a:solidFill>
                <a:latin typeface="Times New Roman" panose="02020603050405020304" pitchFamily="18" charset="0"/>
                <a:cs typeface="Times New Roman" panose="02020603050405020304" pitchFamily="18" charset="0"/>
              </a:rPr>
              <a:t>Truyện</a:t>
            </a:r>
            <a:r>
              <a:rPr lang="en-US" sz="3500" b="1" dirty="0" smtClean="0">
                <a:solidFill>
                  <a:srgbClr val="FF0000"/>
                </a:solidFill>
                <a:latin typeface="Times New Roman" panose="02020603050405020304" pitchFamily="18" charset="0"/>
                <a:cs typeface="Times New Roman" panose="02020603050405020304" pitchFamily="18" charset="0"/>
              </a:rPr>
              <a:t>: </a:t>
            </a:r>
            <a:r>
              <a:rPr lang="en-US" sz="3500" b="1" dirty="0" err="1" smtClean="0">
                <a:solidFill>
                  <a:srgbClr val="FF0000"/>
                </a:solidFill>
                <a:latin typeface="Times New Roman" panose="02020603050405020304" pitchFamily="18" charset="0"/>
                <a:cs typeface="Times New Roman" panose="02020603050405020304" pitchFamily="18" charset="0"/>
              </a:rPr>
              <a:t>Thỏ</a:t>
            </a:r>
            <a:r>
              <a:rPr lang="en-US" sz="3500" b="1" dirty="0" smtClean="0">
                <a:solidFill>
                  <a:srgbClr val="FF0000"/>
                </a:solidFill>
                <a:latin typeface="Times New Roman" panose="02020603050405020304" pitchFamily="18" charset="0"/>
                <a:cs typeface="Times New Roman" panose="02020603050405020304" pitchFamily="18" charset="0"/>
              </a:rPr>
              <a:t> con qua </a:t>
            </a:r>
            <a:r>
              <a:rPr lang="en-US" sz="3500" b="1" dirty="0" err="1" smtClean="0">
                <a:solidFill>
                  <a:srgbClr val="FF0000"/>
                </a:solidFill>
                <a:latin typeface="Times New Roman" panose="02020603050405020304" pitchFamily="18" charset="0"/>
                <a:cs typeface="Times New Roman" panose="02020603050405020304" pitchFamily="18" charset="0"/>
              </a:rPr>
              <a:t>đường</a:t>
            </a:r>
            <a:endParaRPr lang="en-US" sz="3500" b="1" dirty="0">
              <a:solidFill>
                <a:srgbClr val="FF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1251464" y="1517767"/>
            <a:ext cx="10436772" cy="5262979"/>
          </a:xfrm>
          <a:prstGeom prst="rect">
            <a:avLst/>
          </a:prstGeom>
          <a:noFill/>
        </p:spPr>
        <p:txBody>
          <a:bodyPr wrap="square" rtlCol="0">
            <a:spAutoFit/>
          </a:bodyPr>
          <a:lstStyle/>
          <a:p>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Đọc</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truyện</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vi-VN" sz="2400" b="1" dirty="0" smtClean="0">
                <a:solidFill>
                  <a:schemeClr val="bg2">
                    <a:lumMod val="10000"/>
                  </a:schemeClr>
                </a:solidFill>
                <a:latin typeface="Times New Roman" panose="02020603050405020304" pitchFamily="18" charset="0"/>
                <a:cs typeface="Times New Roman" panose="02020603050405020304" pitchFamily="18" charset="0"/>
              </a:rPr>
              <a:t>cho </a:t>
            </a:r>
            <a:r>
              <a:rPr lang="vi-VN" sz="2400" b="1" dirty="0" smtClean="0">
                <a:solidFill>
                  <a:schemeClr val="bg2">
                    <a:lumMod val="10000"/>
                  </a:schemeClr>
                </a:solidFill>
                <a:latin typeface="+mj-lt"/>
              </a:rPr>
              <a:t>bé “</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Qua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đường</a:t>
            </a:r>
            <a:r>
              <a:rPr lang="vi-VN" sz="2400" b="1" dirty="0" smtClean="0">
                <a:solidFill>
                  <a:schemeClr val="bg2">
                    <a:lumMod val="10000"/>
                  </a:schemeClr>
                </a:solidFill>
                <a:latin typeface="+mj-lt"/>
              </a:rPr>
              <a:t>” là câu chuyện nói </a:t>
            </a:r>
            <a:r>
              <a:rPr lang="vi-VN" sz="2400" b="1" dirty="0">
                <a:solidFill>
                  <a:schemeClr val="bg2">
                    <a:lumMod val="10000"/>
                  </a:schemeClr>
                </a:solidFill>
                <a:latin typeface="+mj-lt"/>
              </a:rPr>
              <a:t>về 2 chị em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Thỏ</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Nâu</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vi-VN"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vi-VN" sz="2400" b="1" dirty="0">
                <a:solidFill>
                  <a:schemeClr val="bg2">
                    <a:lumMod val="10000"/>
                  </a:schemeClr>
                </a:solidFill>
                <a:latin typeface="+mj-lt"/>
              </a:rPr>
              <a:t>và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Thỏ</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Trắng</a:t>
            </a:r>
            <a:r>
              <a:rPr lang="vi-VN" sz="2400" b="1" dirty="0" smtClean="0">
                <a:solidFill>
                  <a:schemeClr val="bg2">
                    <a:lumMod val="10000"/>
                  </a:schemeClr>
                </a:solidFill>
                <a:latin typeface="+mj-lt"/>
              </a:rPr>
              <a:t> </a:t>
            </a:r>
            <a:r>
              <a:rPr lang="vi-VN" sz="2400" b="1" dirty="0">
                <a:solidFill>
                  <a:schemeClr val="bg2">
                    <a:lumMod val="10000"/>
                  </a:schemeClr>
                </a:solidFill>
                <a:latin typeface="+mj-lt"/>
              </a:rPr>
              <a:t>vì mải mê ngắm trời đất không nhớ đến lời mẹ dặn.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Thỏ</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Nâu</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vi-VN" sz="2400" b="1" dirty="0" smtClean="0">
                <a:solidFill>
                  <a:schemeClr val="bg2">
                    <a:lumMod val="10000"/>
                  </a:schemeClr>
                </a:solidFill>
                <a:latin typeface="+mj-lt"/>
              </a:rPr>
              <a:t>thích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ngắm</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đàn</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chim</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trên</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cành</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cây</a:t>
            </a:r>
            <a:r>
              <a:rPr lang="vi-VN" sz="2400" b="1" dirty="0" smtClean="0">
                <a:solidFill>
                  <a:schemeClr val="bg2">
                    <a:lumMod val="10000"/>
                  </a:schemeClr>
                </a:solidFill>
                <a:latin typeface="+mj-lt"/>
              </a:rPr>
              <a:t> </a:t>
            </a:r>
            <a:r>
              <a:rPr lang="vi-VN" sz="2400" b="1" dirty="0">
                <a:solidFill>
                  <a:schemeClr val="bg2">
                    <a:lumMod val="10000"/>
                  </a:schemeClr>
                </a:solidFill>
                <a:latin typeface="+mj-lt"/>
              </a:rPr>
              <a:t>nên kéo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Thỏ</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Trắng</a:t>
            </a:r>
            <a:r>
              <a:rPr lang="vi-VN"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vi-VN" sz="2400" b="1" dirty="0">
                <a:solidFill>
                  <a:schemeClr val="bg2">
                    <a:lumMod val="10000"/>
                  </a:schemeClr>
                </a:solidFill>
                <a:latin typeface="+mj-lt"/>
              </a:rPr>
              <a:t>ào sang đường, tí nữa thì gặp nguy hiểm, rất may lúc đó có chú cảnh sát giao thông chạy đến dắt hai chị em quay lại nên không gặp nguy hiểm. Nhớ lời chú công an dặn, từ đó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Thỏ</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Nâu</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vi-VN" sz="2400" b="1" dirty="0" smtClean="0">
                <a:solidFill>
                  <a:schemeClr val="bg2">
                    <a:lumMod val="10000"/>
                  </a:schemeClr>
                </a:solidFill>
                <a:latin typeface="Times New Roman" panose="02020603050405020304" pitchFamily="18" charset="0"/>
                <a:cs typeface="Times New Roman" panose="02020603050405020304" pitchFamily="18" charset="0"/>
              </a:rPr>
              <a:t> và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Thỏ</a:t>
            </a:r>
            <a:r>
              <a:rPr lang="en-US"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en-US" sz="2400" b="1" dirty="0" err="1" smtClean="0">
                <a:solidFill>
                  <a:schemeClr val="bg2">
                    <a:lumMod val="10000"/>
                  </a:schemeClr>
                </a:solidFill>
                <a:latin typeface="Times New Roman" panose="02020603050405020304" pitchFamily="18" charset="0"/>
                <a:cs typeface="Times New Roman" panose="02020603050405020304" pitchFamily="18" charset="0"/>
              </a:rPr>
              <a:t>Trắng</a:t>
            </a:r>
            <a:r>
              <a:rPr lang="vi-VN" sz="2400" b="1" dirty="0" smtClean="0">
                <a:solidFill>
                  <a:schemeClr val="bg2">
                    <a:lumMod val="10000"/>
                  </a:schemeClr>
                </a:solidFill>
                <a:latin typeface="Times New Roman" panose="02020603050405020304" pitchFamily="18" charset="0"/>
                <a:cs typeface="Times New Roman" panose="02020603050405020304" pitchFamily="18" charset="0"/>
              </a:rPr>
              <a:t> </a:t>
            </a:r>
            <a:r>
              <a:rPr lang="vi-VN" sz="2400" b="1" dirty="0" smtClean="0">
                <a:solidFill>
                  <a:schemeClr val="bg2">
                    <a:lumMod val="10000"/>
                  </a:schemeClr>
                </a:solidFill>
                <a:latin typeface="+mj-lt"/>
              </a:rPr>
              <a:t>đã </a:t>
            </a:r>
            <a:r>
              <a:rPr lang="vi-VN" sz="2400" b="1" dirty="0">
                <a:solidFill>
                  <a:schemeClr val="bg2">
                    <a:lumMod val="10000"/>
                  </a:schemeClr>
                </a:solidFill>
                <a:latin typeface="+mj-lt"/>
              </a:rPr>
              <a:t>biết “ Đèn đỏ dừng lại, đèn xanh mới được đi, khi đi qua đường phải có người lớn dắt”</a:t>
            </a:r>
            <a:r>
              <a:rPr lang="vi-VN" sz="2400" b="1" dirty="0" smtClean="0">
                <a:solidFill>
                  <a:schemeClr val="bg2">
                    <a:lumMod val="10000"/>
                  </a:schemeClr>
                </a:solidFill>
                <a:latin typeface="+mj-lt"/>
              </a:rPr>
              <a:t>hay trước khi đi ngủ</a:t>
            </a:r>
          </a:p>
          <a:p>
            <a:r>
              <a:rPr lang="vi-VN" sz="2400" b="1" dirty="0" smtClean="0">
                <a:solidFill>
                  <a:schemeClr val="bg2">
                    <a:lumMod val="10000"/>
                  </a:schemeClr>
                </a:solidFill>
                <a:latin typeface="+mj-lt"/>
              </a:rPr>
              <a:t>dành cho các bé ở độ tuổi mầm non. Nội dung cũng rất ngắn gọn, dễ hiểu,</a:t>
            </a:r>
          </a:p>
          <a:p>
            <a:r>
              <a:rPr lang="vi-VN" sz="2400" b="1" dirty="0" smtClean="0">
                <a:solidFill>
                  <a:schemeClr val="bg2">
                    <a:lumMod val="10000"/>
                  </a:schemeClr>
                </a:solidFill>
                <a:latin typeface="+mj-lt"/>
              </a:rPr>
              <a:t>trong quá trình kể, mẹ cũng có thể bổ sung thêm các chi tiết hoặc nhân vật để</a:t>
            </a:r>
          </a:p>
          <a:p>
            <a:r>
              <a:rPr lang="vi-VN" sz="2400" b="1" dirty="0" smtClean="0">
                <a:solidFill>
                  <a:schemeClr val="bg2">
                    <a:lumMod val="10000"/>
                  </a:schemeClr>
                </a:solidFill>
                <a:latin typeface="+mj-lt"/>
              </a:rPr>
              <a:t>truyện thêm phần hấp dẫn.</a:t>
            </a:r>
            <a:endParaRPr lang="en-US" sz="2400" b="1" dirty="0" smtClean="0">
              <a:solidFill>
                <a:schemeClr val="bg2">
                  <a:lumMod val="10000"/>
                </a:schemeClr>
              </a:solidFill>
              <a:latin typeface="+mj-lt"/>
            </a:endParaRPr>
          </a:p>
          <a:p>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Vào</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một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buổi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sáng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mùa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xuân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ấm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áp</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hai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chị</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em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Thỏ</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Nâu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và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Thỏ</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Trắng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xin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phép</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mẹ</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ra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phố</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chơi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Mẹ</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đồng</a:t>
            </a:r>
            <a:r>
              <a:rPr lang="en-US" sz="2400" dirty="0">
                <a:solidFill>
                  <a:srgbClr val="0070C0"/>
                </a:solidFill>
                <a:latin typeface="Times New Roman" panose="02020603050405020304" pitchFamily="18" charset="0"/>
                <a:cs typeface="Times New Roman" panose="02020603050405020304" pitchFamily="18" charset="0"/>
              </a:rPr>
              <a:t> ý </a:t>
            </a:r>
            <a:r>
              <a:rPr lang="en-US" sz="2400" dirty="0" err="1">
                <a:solidFill>
                  <a:srgbClr val="0070C0"/>
                </a:solidFill>
                <a:latin typeface="Times New Roman" panose="02020603050405020304" pitchFamily="18" charset="0"/>
                <a:cs typeface="Times New Roman" panose="02020603050405020304" pitchFamily="18" charset="0"/>
              </a:rPr>
              <a:t>và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dặn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Các</a:t>
            </a:r>
            <a:r>
              <a:rPr lang="en-US" sz="2400" dirty="0">
                <a:solidFill>
                  <a:srgbClr val="0070C0"/>
                </a:solidFill>
                <a:latin typeface="Times New Roman" panose="02020603050405020304" pitchFamily="18" charset="0"/>
                <a:cs typeface="Times New Roman" panose="02020603050405020304" pitchFamily="18" charset="0"/>
              </a:rPr>
              <a:t> con </a:t>
            </a:r>
            <a:r>
              <a:rPr lang="en-US" sz="2400" dirty="0" err="1">
                <a:solidFill>
                  <a:srgbClr val="0070C0"/>
                </a:solidFill>
                <a:latin typeface="Times New Roman" panose="02020603050405020304" pitchFamily="18" charset="0"/>
                <a:cs typeface="Times New Roman" panose="02020603050405020304" pitchFamily="18" charset="0"/>
              </a:rPr>
              <a:t>đi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đường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cẩn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thận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nhé</a:t>
            </a:r>
            <a:r>
              <a:rPr lang="en-US" sz="2400" dirty="0">
                <a:solidFill>
                  <a:srgbClr val="0070C0"/>
                </a:solidFill>
                <a:latin typeface="Times New Roman" panose="02020603050405020304" pitchFamily="18" charset="0"/>
                <a:cs typeface="Times New Roman" panose="02020603050405020304" pitchFamily="18" charset="0"/>
              </a:rPr>
              <a:t>!”. Hai </a:t>
            </a:r>
            <a:r>
              <a:rPr lang="en-US" sz="2400" dirty="0" err="1">
                <a:solidFill>
                  <a:srgbClr val="0070C0"/>
                </a:solidFill>
                <a:latin typeface="Times New Roman" panose="02020603050405020304" pitchFamily="18" charset="0"/>
                <a:cs typeface="Times New Roman" panose="02020603050405020304" pitchFamily="18" charset="0"/>
              </a:rPr>
              <a:t>chị</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em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vâng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dạ</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rồi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nhảy</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chân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sáo</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ra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khỏi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nhà</a:t>
            </a:r>
            <a:r>
              <a:rPr lang="en-US" sz="2400" dirty="0">
                <a:solidFill>
                  <a:srgbClr val="0070C0"/>
                </a:solidFill>
                <a:latin typeface="Times New Roman" panose="02020603050405020304" pitchFamily="18" charset="0"/>
                <a:cs typeface="Times New Roman" panose="02020603050405020304" pitchFamily="18" charset="0"/>
              </a:rPr>
              <a:t>.</a:t>
            </a:r>
            <a:br>
              <a:rPr lang="en-US" sz="2400" dirty="0">
                <a:solidFill>
                  <a:srgbClr val="0070C0"/>
                </a:solidFill>
                <a:latin typeface="Times New Roman" panose="02020603050405020304" pitchFamily="18" charset="0"/>
                <a:cs typeface="Times New Roman" panose="02020603050405020304" pitchFamily="18" charset="0"/>
              </a:rPr>
            </a:br>
            <a:endParaRPr lang="en-US" sz="24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818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2651191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27061"/>
            <a:ext cx="12192000" cy="8279190"/>
          </a:xfrm>
          <a:prstGeom prst="rect">
            <a:avLst/>
          </a:prstGeom>
        </p:spPr>
        <p:txBody>
          <a:bodyPr wrap="square">
            <a:spAutoFit/>
          </a:bodyPr>
          <a:lstStyle/>
          <a:p>
            <a:r>
              <a:rPr lang="en-US"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Bác</a:t>
            </a:r>
            <a:r>
              <a:rPr lang="en-US"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Gấu</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lái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xe</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tải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thò</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ra</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khỏi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xe</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nói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to:</a:t>
            </a:r>
            <a:b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br>
            <a:r>
              <a:rPr lang="en-US"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Hai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cháu</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kia</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tín</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hiệu</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đèn</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đỏ</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đang</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bật</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dám</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chạy</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sang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à?</a:t>
            </a:r>
            <a:b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b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Đúng</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lúc</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ấy</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chú</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Thỏ</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Xám</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cảnh</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sát</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giao</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tới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dắt</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quay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vỉa</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hè</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Chú</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ôn</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tồn</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giải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thích</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b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br>
            <a:r>
              <a:rPr lang="en-US"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cháu</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nhìn</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tín</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hiệu</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đèn</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đỏ</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kia</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đèn</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đỏ</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tắt</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đèn</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xanh</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bật</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lên</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cháu</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mới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Lần</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cháu</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phải</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chú</a:t>
            </a:r>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ý </a:t>
            </a:r>
            <a:r>
              <a:rPr lang="en-US" sz="280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nhé</a:t>
            </a:r>
            <a:r>
              <a:rPr lang="en-US"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p>
          <a:p>
            <a:r>
              <a:rPr lang="en-US" sz="2800" dirty="0">
                <a:solidFill>
                  <a:srgbClr val="002060"/>
                </a:solidFill>
                <a:latin typeface="Times New Roman" panose="02020603050405020304" pitchFamily="18" charset="0"/>
                <a:cs typeface="Times New Roman" panose="02020603050405020304" pitchFamily="18" charset="0"/>
              </a:rPr>
              <a:t>Hai </a:t>
            </a:r>
            <a:r>
              <a:rPr lang="en-US" sz="2800" dirty="0" err="1">
                <a:solidFill>
                  <a:srgbClr val="002060"/>
                </a:solidFill>
                <a:latin typeface="Times New Roman" panose="02020603050405020304" pitchFamily="18" charset="0"/>
                <a:cs typeface="Times New Roman" panose="02020603050405020304" pitchFamily="18" charset="0"/>
              </a:rPr>
              <a:t>chị</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em</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Thỏ</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Nâu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và</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Thỏ</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Trắng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nhìn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nhau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Thỏ</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Nâu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nói</a:t>
            </a:r>
            <a:r>
              <a:rPr lang="en-US" sz="2800" dirty="0">
                <a:solidFill>
                  <a:srgbClr val="002060"/>
                </a:solidFill>
                <a:latin typeface="Times New Roman" panose="02020603050405020304" pitchFamily="18" charset="0"/>
                <a:cs typeface="Times New Roman" panose="02020603050405020304" pitchFamily="18" charset="0"/>
              </a:rPr>
              <a:t>:</a:t>
            </a:r>
            <a:br>
              <a:rPr lang="en-US" sz="2800" dirty="0">
                <a:solidFill>
                  <a:srgbClr val="002060"/>
                </a:solidFill>
                <a:latin typeface="Times New Roman" panose="02020603050405020304" pitchFamily="18" charset="0"/>
                <a:cs typeface="Times New Roman" panose="02020603050405020304" pitchFamily="18" charset="0"/>
              </a:rPr>
            </a:b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Chúng</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cháu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xin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lỗi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chú</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lần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sau</a:t>
            </a:r>
            <a:r>
              <a:rPr lang="en-US" sz="2800" dirty="0">
                <a:solidFill>
                  <a:srgbClr val="002060"/>
                </a:solidFill>
                <a:latin typeface="Times New Roman" panose="02020603050405020304" pitchFamily="18" charset="0"/>
                <a:cs typeface="Times New Roman" panose="02020603050405020304" pitchFamily="18" charset="0"/>
              </a:rPr>
              <a:t> sang </a:t>
            </a:r>
            <a:r>
              <a:rPr lang="en-US" sz="2800" dirty="0" err="1">
                <a:solidFill>
                  <a:srgbClr val="002060"/>
                </a:solidFill>
                <a:latin typeface="Times New Roman" panose="02020603050405020304" pitchFamily="18" charset="0"/>
                <a:cs typeface="Times New Roman" panose="02020603050405020304" pitchFamily="18" charset="0"/>
              </a:rPr>
              <a:t>đường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chúng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cháu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nhớ</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nhìn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tín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hiệu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đèn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màu</a:t>
            </a:r>
            <a:r>
              <a:rPr lang="en-US" sz="2800" dirty="0">
                <a:solidFill>
                  <a:srgbClr val="002060"/>
                </a:solidFill>
                <a:latin typeface="Times New Roman" panose="02020603050405020304" pitchFamily="18" charset="0"/>
                <a:cs typeface="Times New Roman" panose="02020603050405020304" pitchFamily="18" charset="0"/>
              </a:rPr>
              <a:t> ạ!</a:t>
            </a:r>
            <a:br>
              <a:rPr lang="en-US" sz="2800" dirty="0">
                <a:solidFill>
                  <a:srgbClr val="002060"/>
                </a:solidFill>
                <a:latin typeface="Times New Roman" panose="02020603050405020304" pitchFamily="18" charset="0"/>
                <a:cs typeface="Times New Roman" panose="02020603050405020304" pitchFamily="18" charset="0"/>
              </a:rPr>
            </a:b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Chú</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cảnh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sát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giao</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thông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Thỏ</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Xám</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còn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dặn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tiếp</a:t>
            </a:r>
            <a:r>
              <a:rPr lang="en-US" sz="2800" dirty="0">
                <a:solidFill>
                  <a:srgbClr val="002060"/>
                </a:solidFill>
                <a:latin typeface="Times New Roman" panose="02020603050405020304" pitchFamily="18" charset="0"/>
                <a:cs typeface="Times New Roman" panose="02020603050405020304" pitchFamily="18" charset="0"/>
              </a:rPr>
              <a:t>:</a:t>
            </a:r>
            <a:br>
              <a:rPr lang="en-US" sz="2800" dirty="0">
                <a:solidFill>
                  <a:srgbClr val="002060"/>
                </a:solidFill>
                <a:latin typeface="Times New Roman" panose="02020603050405020304" pitchFamily="18" charset="0"/>
                <a:cs typeface="Times New Roman" panose="02020603050405020304" pitchFamily="18" charset="0"/>
              </a:rPr>
            </a:b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Các</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cháu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còn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nên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khi</a:t>
            </a:r>
            <a:r>
              <a:rPr lang="en-US" sz="2800" dirty="0">
                <a:solidFill>
                  <a:srgbClr val="002060"/>
                </a:solidFill>
                <a:latin typeface="Times New Roman" panose="02020603050405020304" pitchFamily="18" charset="0"/>
                <a:cs typeface="Times New Roman" panose="02020603050405020304" pitchFamily="18" charset="0"/>
              </a:rPr>
              <a:t> qua </a:t>
            </a:r>
            <a:r>
              <a:rPr lang="en-US" sz="2800" dirty="0" err="1">
                <a:solidFill>
                  <a:srgbClr val="002060"/>
                </a:solidFill>
                <a:latin typeface="Times New Roman" panose="02020603050405020304" pitchFamily="18" charset="0"/>
                <a:cs typeface="Times New Roman" panose="02020603050405020304" pitchFamily="18" charset="0"/>
              </a:rPr>
              <a:t>đường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phải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có</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người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lớn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dắt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nếu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không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rất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dễ</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xảy</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ra</a:t>
            </a:r>
            <a:r>
              <a:rPr lang="en-US" sz="2800" dirty="0">
                <a:solidFill>
                  <a:srgbClr val="002060"/>
                </a:solidFill>
                <a:latin typeface="Times New Roman" panose="02020603050405020304" pitchFamily="18" charset="0"/>
                <a:cs typeface="Times New Roman" panose="02020603050405020304" pitchFamily="18" charset="0"/>
              </a:rPr>
              <a:t> tai </a:t>
            </a:r>
            <a:r>
              <a:rPr lang="en-US" sz="2800" dirty="0" err="1">
                <a:solidFill>
                  <a:srgbClr val="002060"/>
                </a:solidFill>
                <a:latin typeface="Times New Roman" panose="02020603050405020304" pitchFamily="18" charset="0"/>
                <a:cs typeface="Times New Roman" panose="02020603050405020304" pitchFamily="18" charset="0"/>
              </a:rPr>
              <a:t>nạn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đấy</a:t>
            </a:r>
            <a:r>
              <a:rPr lang="en-US" sz="2800" dirty="0">
                <a:solidFill>
                  <a:srgbClr val="002060"/>
                </a:solidFill>
                <a:latin typeface="Times New Roman" panose="02020603050405020304" pitchFamily="18" charset="0"/>
                <a:cs typeface="Times New Roman" panose="02020603050405020304" pitchFamily="18" charset="0"/>
              </a:rPr>
              <a:t>!</a:t>
            </a:r>
            <a:br>
              <a:rPr lang="en-US" sz="2800" dirty="0">
                <a:solidFill>
                  <a:srgbClr val="002060"/>
                </a:solidFill>
                <a:latin typeface="Times New Roman" panose="02020603050405020304" pitchFamily="18" charset="0"/>
                <a:cs typeface="Times New Roman" panose="02020603050405020304" pitchFamily="18" charset="0"/>
              </a:rPr>
            </a:b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Từ</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hôm</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đó</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hai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chị</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em</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Thỏ</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luôn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nhớ</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những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lời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dặn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của</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chú</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Thỏ</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khi</a:t>
            </a:r>
            <a:r>
              <a:rPr lang="en-US" sz="2800" dirty="0" smtClean="0">
                <a:solidFill>
                  <a:srgbClr val="002060"/>
                </a:solidFill>
                <a:latin typeface="Times New Roman" panose="02020603050405020304" pitchFamily="18" charset="0"/>
                <a:cs typeface="Times New Roman" panose="02020603050405020304" pitchFamily="18" charset="0"/>
              </a:rPr>
              <a:t> qua </a:t>
            </a:r>
            <a:r>
              <a:rPr lang="en-US" sz="2800" dirty="0" err="1" smtClean="0">
                <a:solidFill>
                  <a:srgbClr val="002060"/>
                </a:solidFill>
                <a:latin typeface="Times New Roman" panose="02020603050405020304" pitchFamily="18" charset="0"/>
                <a:cs typeface="Times New Roman" panose="02020603050405020304" pitchFamily="18" charset="0"/>
              </a:rPr>
              <a:t>đường</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phải</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có</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người</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lớn</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dắt</a:t>
            </a:r>
            <a:r>
              <a:rPr lang="en-US" sz="2800" dirty="0" smtClean="0">
                <a:solidFill>
                  <a:srgbClr val="002060"/>
                </a:solidFill>
                <a:latin typeface="Times New Roman" panose="02020603050405020304" pitchFamily="18" charset="0"/>
                <a:cs typeface="Times New Roman" panose="02020603050405020304" pitchFamily="18" charset="0"/>
              </a:rPr>
              <a:t>”.</a:t>
            </a:r>
          </a:p>
          <a:p>
            <a:r>
              <a:rPr lang="en-US" sz="2800" dirty="0" err="1" smtClean="0">
                <a:solidFill>
                  <a:srgbClr val="002060"/>
                </a:solidFill>
                <a:latin typeface="Times New Roman" panose="02020603050405020304" pitchFamily="18" charset="0"/>
                <a:cs typeface="Times New Roman" panose="02020603050405020304" pitchFamily="18" charset="0"/>
              </a:rPr>
              <a:t>Xám</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Đèn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đỏ</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phải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dừng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lại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đèn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xanh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mới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được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a:t>
            </a:r>
            <a:r>
              <a:rPr lang="en-US" sz="2800" dirty="0">
                <a:solidFill>
                  <a:srgbClr val="002060"/>
                </a:solidFill>
                <a:latin typeface="Times New Roman" panose="02020603050405020304" pitchFamily="18" charset="0"/>
                <a:cs typeface="Times New Roman" panose="02020603050405020304" pitchFamily="18" charset="0"/>
              </a:rPr>
              <a:t>, </a:t>
            </a:r>
            <a:endParaRPr lang="en-US" sz="2800" dirty="0" smtClean="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	</a:t>
            </a:r>
            <a:r>
              <a:rPr lang="vi-VN" sz="2800" b="1" dirty="0" smtClean="0">
                <a:solidFill>
                  <a:srgbClr val="FF0000"/>
                </a:solidFill>
                <a:latin typeface="Times New Roman" panose="02020603050405020304" pitchFamily="18" charset="0"/>
                <a:cs typeface="Times New Roman" panose="02020603050405020304" pitchFamily="18" charset="0"/>
              </a:rPr>
              <a:t>Bài học rút ra:</a:t>
            </a:r>
            <a:r>
              <a:rPr lang="vi-VN" sz="2800" dirty="0" smtClean="0">
                <a:solidFill>
                  <a:srgbClr val="FF0000"/>
                </a:solidFill>
                <a:latin typeface="Times New Roman" panose="02020603050405020304" pitchFamily="18" charset="0"/>
                <a:cs typeface="Times New Roman" panose="02020603050405020304" pitchFamily="18" charset="0"/>
              </a:rPr>
              <a:t> </a:t>
            </a:r>
            <a:r>
              <a:rPr lang="vi-VN" sz="2800" dirty="0">
                <a:solidFill>
                  <a:srgbClr val="FF0000"/>
                </a:solidFill>
                <a:latin typeface="Times New Roman" panose="02020603050405020304" pitchFamily="18" charset="0"/>
                <a:cs typeface="Times New Roman" panose="02020603050405020304" pitchFamily="18" charset="0"/>
              </a:rPr>
              <a:t> khi các con muốn đi qua đường thì phải có người lớn dắt đi, và các con phải nhớ nhìn cột đèn tín hiệu màu trước khi qua đường. Đèn đỏ thì phải dừng lại, đèn xanh mới được đi </a:t>
            </a:r>
            <a:r>
              <a:rPr lang="vi-VN" sz="2800" dirty="0" smtClean="0">
                <a:solidFill>
                  <a:srgbClr val="FF0000"/>
                </a:solidFill>
                <a:latin typeface="Times New Roman" panose="02020603050405020304" pitchFamily="18" charset="0"/>
                <a:cs typeface="Times New Roman" panose="02020603050405020304" pitchFamily="18" charset="0"/>
              </a:rPr>
              <a:t>qua!</a:t>
            </a:r>
            <a:endParaRPr lang="en-US" sz="2800" dirty="0">
              <a:solidFill>
                <a:srgbClr val="FF0000"/>
              </a:solidFill>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9911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6</Words>
  <Application>Microsoft Office PowerPoint</Application>
  <PresentationFormat>Widescreen</PresentationFormat>
  <Paragraphs>10</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23</cp:revision>
  <dcterms:created xsi:type="dcterms:W3CDTF">2023-03-27T01:53:39Z</dcterms:created>
  <dcterms:modified xsi:type="dcterms:W3CDTF">2023-03-27T03:16:15Z</dcterms:modified>
</cp:coreProperties>
</file>