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4" r:id="rId7"/>
    <p:sldId id="263" r:id="rId8"/>
    <p:sldId id="259" r:id="rId9"/>
    <p:sldId id="262" r:id="rId10"/>
    <p:sldId id="265" r:id="rId11"/>
    <p:sldId id="277" r:id="rId12"/>
    <p:sldId id="266" r:id="rId13"/>
    <p:sldId id="278" r:id="rId14"/>
    <p:sldId id="267" r:id="rId15"/>
    <p:sldId id="280" r:id="rId16"/>
    <p:sldId id="268" r:id="rId17"/>
    <p:sldId id="269" r:id="rId18"/>
    <p:sldId id="279" r:id="rId19"/>
    <p:sldId id="270" r:id="rId20"/>
    <p:sldId id="271" r:id="rId21"/>
    <p:sldId id="272" r:id="rId22"/>
    <p:sldId id="273" r:id="rId23"/>
    <p:sldId id="274" r:id="rId24"/>
    <p:sldId id="275"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B943-4377-4D36-8DB3-2524D6AD5B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54C62D-EC80-49B1-979B-3AE4ECC697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25B9FC-D10A-45AC-BADA-F9F781BDC85B}"/>
              </a:ext>
            </a:extLst>
          </p:cNvPr>
          <p:cNvSpPr>
            <a:spLocks noGrp="1"/>
          </p:cNvSpPr>
          <p:nvPr>
            <p:ph type="dt" sz="half" idx="10"/>
          </p:nvPr>
        </p:nvSpPr>
        <p:spPr/>
        <p:txBody>
          <a:bodyPr/>
          <a:lstStyle/>
          <a:p>
            <a:fld id="{B23D2B2B-7139-4EA6-B696-4347B3B14FD4}" type="datetimeFigureOut">
              <a:rPr lang="en-US" smtClean="0"/>
              <a:t>1/9/2023</a:t>
            </a:fld>
            <a:endParaRPr lang="en-US"/>
          </a:p>
        </p:txBody>
      </p:sp>
      <p:sp>
        <p:nvSpPr>
          <p:cNvPr id="5" name="Footer Placeholder 4">
            <a:extLst>
              <a:ext uri="{FF2B5EF4-FFF2-40B4-BE49-F238E27FC236}">
                <a16:creationId xmlns:a16="http://schemas.microsoft.com/office/drawing/2014/main" id="{C0471446-50D8-44B5-9AF5-326FB64D0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A4F84-2B2E-4391-AEB7-8C9CD45D7865}"/>
              </a:ext>
            </a:extLst>
          </p:cNvPr>
          <p:cNvSpPr>
            <a:spLocks noGrp="1"/>
          </p:cNvSpPr>
          <p:nvPr>
            <p:ph type="sldNum" sz="quarter" idx="12"/>
          </p:nvPr>
        </p:nvSpPr>
        <p:spPr/>
        <p:txBody>
          <a:bodyPr/>
          <a:lstStyle/>
          <a:p>
            <a:fld id="{69F17CAB-AF1D-47D2-85B2-2545D7CEE4EB}" type="slidenum">
              <a:rPr lang="en-US" smtClean="0"/>
              <a:t>‹#›</a:t>
            </a:fld>
            <a:endParaRPr lang="en-US"/>
          </a:p>
        </p:txBody>
      </p:sp>
    </p:spTree>
    <p:extLst>
      <p:ext uri="{BB962C8B-B14F-4D97-AF65-F5344CB8AC3E}">
        <p14:creationId xmlns:p14="http://schemas.microsoft.com/office/powerpoint/2010/main" val="137218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CFFF8-DE88-4149-A475-7D6FD5A4E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49D925-EACC-4E5C-82D8-43375C2AAA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89AFA-9367-4F85-8602-64DA06B2FC53}"/>
              </a:ext>
            </a:extLst>
          </p:cNvPr>
          <p:cNvSpPr>
            <a:spLocks noGrp="1"/>
          </p:cNvSpPr>
          <p:nvPr>
            <p:ph type="dt" sz="half" idx="10"/>
          </p:nvPr>
        </p:nvSpPr>
        <p:spPr/>
        <p:txBody>
          <a:bodyPr/>
          <a:lstStyle/>
          <a:p>
            <a:fld id="{B23D2B2B-7139-4EA6-B696-4347B3B14FD4}" type="datetimeFigureOut">
              <a:rPr lang="en-US" smtClean="0"/>
              <a:t>1/9/2023</a:t>
            </a:fld>
            <a:endParaRPr lang="en-US"/>
          </a:p>
        </p:txBody>
      </p:sp>
      <p:sp>
        <p:nvSpPr>
          <p:cNvPr id="5" name="Footer Placeholder 4">
            <a:extLst>
              <a:ext uri="{FF2B5EF4-FFF2-40B4-BE49-F238E27FC236}">
                <a16:creationId xmlns:a16="http://schemas.microsoft.com/office/drawing/2014/main" id="{19554A2C-F920-4168-B77A-94AAAB7F1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E5C30-4A99-4336-9ACC-3239949418C6}"/>
              </a:ext>
            </a:extLst>
          </p:cNvPr>
          <p:cNvSpPr>
            <a:spLocks noGrp="1"/>
          </p:cNvSpPr>
          <p:nvPr>
            <p:ph type="sldNum" sz="quarter" idx="12"/>
          </p:nvPr>
        </p:nvSpPr>
        <p:spPr/>
        <p:txBody>
          <a:bodyPr/>
          <a:lstStyle/>
          <a:p>
            <a:fld id="{69F17CAB-AF1D-47D2-85B2-2545D7CEE4EB}" type="slidenum">
              <a:rPr lang="en-US" smtClean="0"/>
              <a:t>‹#›</a:t>
            </a:fld>
            <a:endParaRPr lang="en-US"/>
          </a:p>
        </p:txBody>
      </p:sp>
    </p:spTree>
    <p:extLst>
      <p:ext uri="{BB962C8B-B14F-4D97-AF65-F5344CB8AC3E}">
        <p14:creationId xmlns:p14="http://schemas.microsoft.com/office/powerpoint/2010/main" val="383516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3FDAA0-0BFA-4DE8-9BA5-59C45F8D1C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4DE0CE-DF60-423F-B8AA-6C7130D220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857FE-C9AB-4CBE-97A7-6F4B68DBD2CC}"/>
              </a:ext>
            </a:extLst>
          </p:cNvPr>
          <p:cNvSpPr>
            <a:spLocks noGrp="1"/>
          </p:cNvSpPr>
          <p:nvPr>
            <p:ph type="dt" sz="half" idx="10"/>
          </p:nvPr>
        </p:nvSpPr>
        <p:spPr/>
        <p:txBody>
          <a:bodyPr/>
          <a:lstStyle/>
          <a:p>
            <a:fld id="{B23D2B2B-7139-4EA6-B696-4347B3B14FD4}" type="datetimeFigureOut">
              <a:rPr lang="en-US" smtClean="0"/>
              <a:t>1/9/2023</a:t>
            </a:fld>
            <a:endParaRPr lang="en-US"/>
          </a:p>
        </p:txBody>
      </p:sp>
      <p:sp>
        <p:nvSpPr>
          <p:cNvPr id="5" name="Footer Placeholder 4">
            <a:extLst>
              <a:ext uri="{FF2B5EF4-FFF2-40B4-BE49-F238E27FC236}">
                <a16:creationId xmlns:a16="http://schemas.microsoft.com/office/drawing/2014/main" id="{0AF9F18C-A29C-45E4-93DD-D22C42630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F99AA-D35A-4D41-BA47-80F70409C219}"/>
              </a:ext>
            </a:extLst>
          </p:cNvPr>
          <p:cNvSpPr>
            <a:spLocks noGrp="1"/>
          </p:cNvSpPr>
          <p:nvPr>
            <p:ph type="sldNum" sz="quarter" idx="12"/>
          </p:nvPr>
        </p:nvSpPr>
        <p:spPr/>
        <p:txBody>
          <a:bodyPr/>
          <a:lstStyle/>
          <a:p>
            <a:fld id="{69F17CAB-AF1D-47D2-85B2-2545D7CEE4EB}" type="slidenum">
              <a:rPr lang="en-US" smtClean="0"/>
              <a:t>‹#›</a:t>
            </a:fld>
            <a:endParaRPr lang="en-US"/>
          </a:p>
        </p:txBody>
      </p:sp>
    </p:spTree>
    <p:extLst>
      <p:ext uri="{BB962C8B-B14F-4D97-AF65-F5344CB8AC3E}">
        <p14:creationId xmlns:p14="http://schemas.microsoft.com/office/powerpoint/2010/main" val="102293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4FF0-C68A-455A-A673-B0BD58926E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296397-19B7-484C-9750-1770B00373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23B37-C508-488A-909A-40A2419A2B83}"/>
              </a:ext>
            </a:extLst>
          </p:cNvPr>
          <p:cNvSpPr>
            <a:spLocks noGrp="1"/>
          </p:cNvSpPr>
          <p:nvPr>
            <p:ph type="dt" sz="half" idx="10"/>
          </p:nvPr>
        </p:nvSpPr>
        <p:spPr/>
        <p:txBody>
          <a:bodyPr/>
          <a:lstStyle/>
          <a:p>
            <a:fld id="{B23D2B2B-7139-4EA6-B696-4347B3B14FD4}" type="datetimeFigureOut">
              <a:rPr lang="en-US" smtClean="0"/>
              <a:t>1/9/2023</a:t>
            </a:fld>
            <a:endParaRPr lang="en-US"/>
          </a:p>
        </p:txBody>
      </p:sp>
      <p:sp>
        <p:nvSpPr>
          <p:cNvPr id="5" name="Footer Placeholder 4">
            <a:extLst>
              <a:ext uri="{FF2B5EF4-FFF2-40B4-BE49-F238E27FC236}">
                <a16:creationId xmlns:a16="http://schemas.microsoft.com/office/drawing/2014/main" id="{B0175ED0-D405-4F46-84F8-34B7AF4FB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4101F-9720-4A4B-86DD-F63DEEB008BC}"/>
              </a:ext>
            </a:extLst>
          </p:cNvPr>
          <p:cNvSpPr>
            <a:spLocks noGrp="1"/>
          </p:cNvSpPr>
          <p:nvPr>
            <p:ph type="sldNum" sz="quarter" idx="12"/>
          </p:nvPr>
        </p:nvSpPr>
        <p:spPr/>
        <p:txBody>
          <a:bodyPr/>
          <a:lstStyle/>
          <a:p>
            <a:fld id="{69F17CAB-AF1D-47D2-85B2-2545D7CEE4EB}" type="slidenum">
              <a:rPr lang="en-US" smtClean="0"/>
              <a:t>‹#›</a:t>
            </a:fld>
            <a:endParaRPr lang="en-US"/>
          </a:p>
        </p:txBody>
      </p:sp>
    </p:spTree>
    <p:extLst>
      <p:ext uri="{BB962C8B-B14F-4D97-AF65-F5344CB8AC3E}">
        <p14:creationId xmlns:p14="http://schemas.microsoft.com/office/powerpoint/2010/main" val="222360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0786-35BE-4B46-89F7-8BAAF7B24E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EE3733-1CB1-4348-BE2E-3F9F39E87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2B1839-5469-4604-AB8A-BF22378E2192}"/>
              </a:ext>
            </a:extLst>
          </p:cNvPr>
          <p:cNvSpPr>
            <a:spLocks noGrp="1"/>
          </p:cNvSpPr>
          <p:nvPr>
            <p:ph type="dt" sz="half" idx="10"/>
          </p:nvPr>
        </p:nvSpPr>
        <p:spPr/>
        <p:txBody>
          <a:bodyPr/>
          <a:lstStyle/>
          <a:p>
            <a:fld id="{B23D2B2B-7139-4EA6-B696-4347B3B14FD4}" type="datetimeFigureOut">
              <a:rPr lang="en-US" smtClean="0"/>
              <a:t>1/9/2023</a:t>
            </a:fld>
            <a:endParaRPr lang="en-US"/>
          </a:p>
        </p:txBody>
      </p:sp>
      <p:sp>
        <p:nvSpPr>
          <p:cNvPr id="5" name="Footer Placeholder 4">
            <a:extLst>
              <a:ext uri="{FF2B5EF4-FFF2-40B4-BE49-F238E27FC236}">
                <a16:creationId xmlns:a16="http://schemas.microsoft.com/office/drawing/2014/main" id="{56104FC1-01CF-403E-9A1B-48C534D4B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F9812-EEBC-44A3-B548-B24B1AC5F943}"/>
              </a:ext>
            </a:extLst>
          </p:cNvPr>
          <p:cNvSpPr>
            <a:spLocks noGrp="1"/>
          </p:cNvSpPr>
          <p:nvPr>
            <p:ph type="sldNum" sz="quarter" idx="12"/>
          </p:nvPr>
        </p:nvSpPr>
        <p:spPr/>
        <p:txBody>
          <a:bodyPr/>
          <a:lstStyle/>
          <a:p>
            <a:fld id="{69F17CAB-AF1D-47D2-85B2-2545D7CEE4EB}" type="slidenum">
              <a:rPr lang="en-US" smtClean="0"/>
              <a:t>‹#›</a:t>
            </a:fld>
            <a:endParaRPr lang="en-US"/>
          </a:p>
        </p:txBody>
      </p:sp>
    </p:spTree>
    <p:extLst>
      <p:ext uri="{BB962C8B-B14F-4D97-AF65-F5344CB8AC3E}">
        <p14:creationId xmlns:p14="http://schemas.microsoft.com/office/powerpoint/2010/main" val="71146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2FBC-7768-49D7-A909-D43CDBCCC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CDA086-4D42-406D-8C0B-B2D086507F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4DFEF0-4740-4B2D-9C6C-DA56819BEA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CF1A8-DC28-44EF-8900-C1B0EB564BAD}"/>
              </a:ext>
            </a:extLst>
          </p:cNvPr>
          <p:cNvSpPr>
            <a:spLocks noGrp="1"/>
          </p:cNvSpPr>
          <p:nvPr>
            <p:ph type="dt" sz="half" idx="10"/>
          </p:nvPr>
        </p:nvSpPr>
        <p:spPr/>
        <p:txBody>
          <a:bodyPr/>
          <a:lstStyle/>
          <a:p>
            <a:fld id="{B23D2B2B-7139-4EA6-B696-4347B3B14FD4}" type="datetimeFigureOut">
              <a:rPr lang="en-US" smtClean="0"/>
              <a:t>1/9/2023</a:t>
            </a:fld>
            <a:endParaRPr lang="en-US"/>
          </a:p>
        </p:txBody>
      </p:sp>
      <p:sp>
        <p:nvSpPr>
          <p:cNvPr id="6" name="Footer Placeholder 5">
            <a:extLst>
              <a:ext uri="{FF2B5EF4-FFF2-40B4-BE49-F238E27FC236}">
                <a16:creationId xmlns:a16="http://schemas.microsoft.com/office/drawing/2014/main" id="{556E49FC-C3A1-4875-ADDC-82359B266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EBA231-28D3-4113-8C40-61DEF0D07C6F}"/>
              </a:ext>
            </a:extLst>
          </p:cNvPr>
          <p:cNvSpPr>
            <a:spLocks noGrp="1"/>
          </p:cNvSpPr>
          <p:nvPr>
            <p:ph type="sldNum" sz="quarter" idx="12"/>
          </p:nvPr>
        </p:nvSpPr>
        <p:spPr/>
        <p:txBody>
          <a:bodyPr/>
          <a:lstStyle/>
          <a:p>
            <a:fld id="{69F17CAB-AF1D-47D2-85B2-2545D7CEE4EB}" type="slidenum">
              <a:rPr lang="en-US" smtClean="0"/>
              <a:t>‹#›</a:t>
            </a:fld>
            <a:endParaRPr lang="en-US"/>
          </a:p>
        </p:txBody>
      </p:sp>
    </p:spTree>
    <p:extLst>
      <p:ext uri="{BB962C8B-B14F-4D97-AF65-F5344CB8AC3E}">
        <p14:creationId xmlns:p14="http://schemas.microsoft.com/office/powerpoint/2010/main" val="3474461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DF922-FDF8-4334-A990-D1E422A65A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BDA023-0194-487B-9CBE-3DC4F053F1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A2DF44-4036-4AFA-A13A-5286A2EF8D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F497DA-B014-45B1-AF0F-504126DB2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E83524-D21C-42B0-8EAC-07854209A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8DC4A8-D9B6-47CD-8A08-6AEE2E0A1E76}"/>
              </a:ext>
            </a:extLst>
          </p:cNvPr>
          <p:cNvSpPr>
            <a:spLocks noGrp="1"/>
          </p:cNvSpPr>
          <p:nvPr>
            <p:ph type="dt" sz="half" idx="10"/>
          </p:nvPr>
        </p:nvSpPr>
        <p:spPr/>
        <p:txBody>
          <a:bodyPr/>
          <a:lstStyle/>
          <a:p>
            <a:fld id="{B23D2B2B-7139-4EA6-B696-4347B3B14FD4}" type="datetimeFigureOut">
              <a:rPr lang="en-US" smtClean="0"/>
              <a:t>1/9/2023</a:t>
            </a:fld>
            <a:endParaRPr lang="en-US"/>
          </a:p>
        </p:txBody>
      </p:sp>
      <p:sp>
        <p:nvSpPr>
          <p:cNvPr id="8" name="Footer Placeholder 7">
            <a:extLst>
              <a:ext uri="{FF2B5EF4-FFF2-40B4-BE49-F238E27FC236}">
                <a16:creationId xmlns:a16="http://schemas.microsoft.com/office/drawing/2014/main" id="{6FAA0653-131E-4DD8-AD56-B4CEC92C93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789EB2-DBFE-44E5-9C7E-C2465A353F85}"/>
              </a:ext>
            </a:extLst>
          </p:cNvPr>
          <p:cNvSpPr>
            <a:spLocks noGrp="1"/>
          </p:cNvSpPr>
          <p:nvPr>
            <p:ph type="sldNum" sz="quarter" idx="12"/>
          </p:nvPr>
        </p:nvSpPr>
        <p:spPr/>
        <p:txBody>
          <a:bodyPr/>
          <a:lstStyle/>
          <a:p>
            <a:fld id="{69F17CAB-AF1D-47D2-85B2-2545D7CEE4EB}" type="slidenum">
              <a:rPr lang="en-US" smtClean="0"/>
              <a:t>‹#›</a:t>
            </a:fld>
            <a:endParaRPr lang="en-US"/>
          </a:p>
        </p:txBody>
      </p:sp>
    </p:spTree>
    <p:extLst>
      <p:ext uri="{BB962C8B-B14F-4D97-AF65-F5344CB8AC3E}">
        <p14:creationId xmlns:p14="http://schemas.microsoft.com/office/powerpoint/2010/main" val="17429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5FA3-0F0F-4668-8E17-32D096634F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6C95FC-D165-4F66-BD28-B3006887202C}"/>
              </a:ext>
            </a:extLst>
          </p:cNvPr>
          <p:cNvSpPr>
            <a:spLocks noGrp="1"/>
          </p:cNvSpPr>
          <p:nvPr>
            <p:ph type="dt" sz="half" idx="10"/>
          </p:nvPr>
        </p:nvSpPr>
        <p:spPr/>
        <p:txBody>
          <a:bodyPr/>
          <a:lstStyle/>
          <a:p>
            <a:fld id="{B23D2B2B-7139-4EA6-B696-4347B3B14FD4}" type="datetimeFigureOut">
              <a:rPr lang="en-US" smtClean="0"/>
              <a:t>1/9/2023</a:t>
            </a:fld>
            <a:endParaRPr lang="en-US"/>
          </a:p>
        </p:txBody>
      </p:sp>
      <p:sp>
        <p:nvSpPr>
          <p:cNvPr id="4" name="Footer Placeholder 3">
            <a:extLst>
              <a:ext uri="{FF2B5EF4-FFF2-40B4-BE49-F238E27FC236}">
                <a16:creationId xmlns:a16="http://schemas.microsoft.com/office/drawing/2014/main" id="{B08EED02-B335-4745-920D-CE6F231D37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5B6419-73D8-408E-91E2-C5DE3337D791}"/>
              </a:ext>
            </a:extLst>
          </p:cNvPr>
          <p:cNvSpPr>
            <a:spLocks noGrp="1"/>
          </p:cNvSpPr>
          <p:nvPr>
            <p:ph type="sldNum" sz="quarter" idx="12"/>
          </p:nvPr>
        </p:nvSpPr>
        <p:spPr/>
        <p:txBody>
          <a:bodyPr/>
          <a:lstStyle/>
          <a:p>
            <a:fld id="{69F17CAB-AF1D-47D2-85B2-2545D7CEE4EB}" type="slidenum">
              <a:rPr lang="en-US" smtClean="0"/>
              <a:t>‹#›</a:t>
            </a:fld>
            <a:endParaRPr lang="en-US"/>
          </a:p>
        </p:txBody>
      </p:sp>
    </p:spTree>
    <p:extLst>
      <p:ext uri="{BB962C8B-B14F-4D97-AF65-F5344CB8AC3E}">
        <p14:creationId xmlns:p14="http://schemas.microsoft.com/office/powerpoint/2010/main" val="54952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CA6B65-19DE-4390-98F5-21AAEBC68E8A}"/>
              </a:ext>
            </a:extLst>
          </p:cNvPr>
          <p:cNvSpPr>
            <a:spLocks noGrp="1"/>
          </p:cNvSpPr>
          <p:nvPr>
            <p:ph type="dt" sz="half" idx="10"/>
          </p:nvPr>
        </p:nvSpPr>
        <p:spPr/>
        <p:txBody>
          <a:bodyPr/>
          <a:lstStyle/>
          <a:p>
            <a:fld id="{B23D2B2B-7139-4EA6-B696-4347B3B14FD4}" type="datetimeFigureOut">
              <a:rPr lang="en-US" smtClean="0"/>
              <a:t>1/9/2023</a:t>
            </a:fld>
            <a:endParaRPr lang="en-US"/>
          </a:p>
        </p:txBody>
      </p:sp>
      <p:sp>
        <p:nvSpPr>
          <p:cNvPr id="3" name="Footer Placeholder 2">
            <a:extLst>
              <a:ext uri="{FF2B5EF4-FFF2-40B4-BE49-F238E27FC236}">
                <a16:creationId xmlns:a16="http://schemas.microsoft.com/office/drawing/2014/main" id="{F2F3ADDA-05A7-448F-B65D-B1E268D4D4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AFCA77-24C0-44FA-9224-B0F252E3AAE4}"/>
              </a:ext>
            </a:extLst>
          </p:cNvPr>
          <p:cNvSpPr>
            <a:spLocks noGrp="1"/>
          </p:cNvSpPr>
          <p:nvPr>
            <p:ph type="sldNum" sz="quarter" idx="12"/>
          </p:nvPr>
        </p:nvSpPr>
        <p:spPr/>
        <p:txBody>
          <a:bodyPr/>
          <a:lstStyle/>
          <a:p>
            <a:fld id="{69F17CAB-AF1D-47D2-85B2-2545D7CEE4EB}" type="slidenum">
              <a:rPr lang="en-US" smtClean="0"/>
              <a:t>‹#›</a:t>
            </a:fld>
            <a:endParaRPr lang="en-US"/>
          </a:p>
        </p:txBody>
      </p:sp>
    </p:spTree>
    <p:extLst>
      <p:ext uri="{BB962C8B-B14F-4D97-AF65-F5344CB8AC3E}">
        <p14:creationId xmlns:p14="http://schemas.microsoft.com/office/powerpoint/2010/main" val="165446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7090-BBD4-41AD-8DD0-466A65042C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A85A28-809D-4058-83FF-D9F42DE3C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4D66F-09C2-4D6E-8F5A-861DD7092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B4DFC5-60C3-4DB3-992D-F040ED00C566}"/>
              </a:ext>
            </a:extLst>
          </p:cNvPr>
          <p:cNvSpPr>
            <a:spLocks noGrp="1"/>
          </p:cNvSpPr>
          <p:nvPr>
            <p:ph type="dt" sz="half" idx="10"/>
          </p:nvPr>
        </p:nvSpPr>
        <p:spPr/>
        <p:txBody>
          <a:bodyPr/>
          <a:lstStyle/>
          <a:p>
            <a:fld id="{B23D2B2B-7139-4EA6-B696-4347B3B14FD4}" type="datetimeFigureOut">
              <a:rPr lang="en-US" smtClean="0"/>
              <a:t>1/9/2023</a:t>
            </a:fld>
            <a:endParaRPr lang="en-US"/>
          </a:p>
        </p:txBody>
      </p:sp>
      <p:sp>
        <p:nvSpPr>
          <p:cNvPr id="6" name="Footer Placeholder 5">
            <a:extLst>
              <a:ext uri="{FF2B5EF4-FFF2-40B4-BE49-F238E27FC236}">
                <a16:creationId xmlns:a16="http://schemas.microsoft.com/office/drawing/2014/main" id="{F752C47E-1B4E-407B-A449-84063C335B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E7FED-29F2-4E53-A012-C56E1E4776A3}"/>
              </a:ext>
            </a:extLst>
          </p:cNvPr>
          <p:cNvSpPr>
            <a:spLocks noGrp="1"/>
          </p:cNvSpPr>
          <p:nvPr>
            <p:ph type="sldNum" sz="quarter" idx="12"/>
          </p:nvPr>
        </p:nvSpPr>
        <p:spPr/>
        <p:txBody>
          <a:bodyPr/>
          <a:lstStyle/>
          <a:p>
            <a:fld id="{69F17CAB-AF1D-47D2-85B2-2545D7CEE4EB}" type="slidenum">
              <a:rPr lang="en-US" smtClean="0"/>
              <a:t>‹#›</a:t>
            </a:fld>
            <a:endParaRPr lang="en-US"/>
          </a:p>
        </p:txBody>
      </p:sp>
    </p:spTree>
    <p:extLst>
      <p:ext uri="{BB962C8B-B14F-4D97-AF65-F5344CB8AC3E}">
        <p14:creationId xmlns:p14="http://schemas.microsoft.com/office/powerpoint/2010/main" val="40904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1047-03C1-47B2-828A-7EC1AB214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4039CC-7884-4C16-A8BD-AF12529AD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B414E7-4935-4D09-AD6F-4FC1316CF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7B2863-432C-45E9-A4B6-2BEA7FF7E272}"/>
              </a:ext>
            </a:extLst>
          </p:cNvPr>
          <p:cNvSpPr>
            <a:spLocks noGrp="1"/>
          </p:cNvSpPr>
          <p:nvPr>
            <p:ph type="dt" sz="half" idx="10"/>
          </p:nvPr>
        </p:nvSpPr>
        <p:spPr/>
        <p:txBody>
          <a:bodyPr/>
          <a:lstStyle/>
          <a:p>
            <a:fld id="{B23D2B2B-7139-4EA6-B696-4347B3B14FD4}" type="datetimeFigureOut">
              <a:rPr lang="en-US" smtClean="0"/>
              <a:t>1/9/2023</a:t>
            </a:fld>
            <a:endParaRPr lang="en-US"/>
          </a:p>
        </p:txBody>
      </p:sp>
      <p:sp>
        <p:nvSpPr>
          <p:cNvPr id="6" name="Footer Placeholder 5">
            <a:extLst>
              <a:ext uri="{FF2B5EF4-FFF2-40B4-BE49-F238E27FC236}">
                <a16:creationId xmlns:a16="http://schemas.microsoft.com/office/drawing/2014/main" id="{33CB518C-0ACE-45AE-843B-2C7894F19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7AF337-A88C-4099-98F8-4ED3B04B13BE}"/>
              </a:ext>
            </a:extLst>
          </p:cNvPr>
          <p:cNvSpPr>
            <a:spLocks noGrp="1"/>
          </p:cNvSpPr>
          <p:nvPr>
            <p:ph type="sldNum" sz="quarter" idx="12"/>
          </p:nvPr>
        </p:nvSpPr>
        <p:spPr/>
        <p:txBody>
          <a:bodyPr/>
          <a:lstStyle/>
          <a:p>
            <a:fld id="{69F17CAB-AF1D-47D2-85B2-2545D7CEE4EB}" type="slidenum">
              <a:rPr lang="en-US" smtClean="0"/>
              <a:t>‹#›</a:t>
            </a:fld>
            <a:endParaRPr lang="en-US"/>
          </a:p>
        </p:txBody>
      </p:sp>
    </p:spTree>
    <p:extLst>
      <p:ext uri="{BB962C8B-B14F-4D97-AF65-F5344CB8AC3E}">
        <p14:creationId xmlns:p14="http://schemas.microsoft.com/office/powerpoint/2010/main" val="28802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722D3F-6C04-47C5-A7DF-2B9F031FA4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92ED3B-383B-40E2-B5D8-88641046F3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9798E-5491-4649-9A31-DD2482E6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D2B2B-7139-4EA6-B696-4347B3B14FD4}" type="datetimeFigureOut">
              <a:rPr lang="en-US" smtClean="0"/>
              <a:t>1/9/2023</a:t>
            </a:fld>
            <a:endParaRPr lang="en-US"/>
          </a:p>
        </p:txBody>
      </p:sp>
      <p:sp>
        <p:nvSpPr>
          <p:cNvPr id="5" name="Footer Placeholder 4">
            <a:extLst>
              <a:ext uri="{FF2B5EF4-FFF2-40B4-BE49-F238E27FC236}">
                <a16:creationId xmlns:a16="http://schemas.microsoft.com/office/drawing/2014/main" id="{A3A486AC-895D-40A7-96DE-C17822C780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439331-9558-45A0-957C-A01EF9FE21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17CAB-AF1D-47D2-85B2-2545D7CEE4EB}" type="slidenum">
              <a:rPr lang="en-US" smtClean="0"/>
              <a:t>‹#›</a:t>
            </a:fld>
            <a:endParaRPr lang="en-US"/>
          </a:p>
        </p:txBody>
      </p:sp>
    </p:spTree>
    <p:extLst>
      <p:ext uri="{BB962C8B-B14F-4D97-AF65-F5344CB8AC3E}">
        <p14:creationId xmlns:p14="http://schemas.microsoft.com/office/powerpoint/2010/main" val="1737360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1AF769-BFA5-43B7-98D2-A10E48957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200900"/>
          </a:xfrm>
          <a:prstGeom prst="rect">
            <a:avLst/>
          </a:prstGeom>
        </p:spPr>
      </p:pic>
      <p:sp>
        <p:nvSpPr>
          <p:cNvPr id="2" name="Title 1">
            <a:extLst>
              <a:ext uri="{FF2B5EF4-FFF2-40B4-BE49-F238E27FC236}">
                <a16:creationId xmlns:a16="http://schemas.microsoft.com/office/drawing/2014/main" id="{F2635776-C526-4780-B767-701F35BEB146}"/>
              </a:ext>
            </a:extLst>
          </p:cNvPr>
          <p:cNvSpPr>
            <a:spLocks noGrp="1"/>
          </p:cNvSpPr>
          <p:nvPr>
            <p:ph type="ctrTitle"/>
          </p:nvPr>
        </p:nvSpPr>
        <p:spPr>
          <a:xfrm>
            <a:off x="695325" y="228600"/>
            <a:ext cx="10858500" cy="6400800"/>
          </a:xfrm>
        </p:spPr>
        <p:txBody>
          <a:bodyPr>
            <a:normAutofit fontScale="90000"/>
          </a:bodyPr>
          <a:lstStyle/>
          <a:p>
            <a:r>
              <a:rPr lang="vi-VN" sz="2800" dirty="0">
                <a:latin typeface="Times New Roman" panose="02020603050405020304" pitchFamily="18" charset="0"/>
                <a:cs typeface="Times New Roman" panose="02020603050405020304" pitchFamily="18" charset="0"/>
              </a:rPr>
              <a:t>UBND HUYỆN TIÊN LÃNG</a:t>
            </a:r>
            <a:br>
              <a:rPr lang="vi-VN" sz="2500" dirty="0">
                <a:latin typeface="Times New Roman" panose="02020603050405020304" pitchFamily="18" charset="0"/>
                <a:cs typeface="Times New Roman" panose="02020603050405020304" pitchFamily="18" charset="0"/>
              </a:rPr>
            </a:br>
            <a:r>
              <a:rPr lang="vi-VN" sz="3300" b="1" dirty="0">
                <a:latin typeface="Times New Roman" panose="02020603050405020304" pitchFamily="18" charset="0"/>
                <a:cs typeface="Times New Roman" panose="02020603050405020304" pitchFamily="18" charset="0"/>
              </a:rPr>
              <a:t>TRƯỜNG MN TỰ CƯỜNG</a:t>
            </a:r>
            <a:br>
              <a:rPr lang="vi-VN" sz="2500" dirty="0">
                <a:latin typeface="Times New Roman" panose="02020603050405020304" pitchFamily="18" charset="0"/>
                <a:cs typeface="Times New Roman" panose="02020603050405020304" pitchFamily="18" charset="0"/>
              </a:rPr>
            </a:br>
            <a:br>
              <a:rPr lang="en-US" sz="2500" dirty="0">
                <a:latin typeface="Times New Roman" panose="02020603050405020304" pitchFamily="18" charset="0"/>
                <a:cs typeface="Times New Roman" panose="02020603050405020304" pitchFamily="18" charset="0"/>
              </a:rPr>
            </a:br>
            <a:br>
              <a:rPr lang="vi-VN" sz="2500" dirty="0">
                <a:latin typeface="Times New Roman" panose="02020603050405020304" pitchFamily="18" charset="0"/>
                <a:cs typeface="Times New Roman" panose="02020603050405020304" pitchFamily="18" charset="0"/>
              </a:rPr>
            </a:br>
            <a:br>
              <a:rPr lang="vi-VN" sz="2500" dirty="0">
                <a:latin typeface="Times New Roman" panose="02020603050405020304" pitchFamily="18" charset="0"/>
                <a:cs typeface="Times New Roman" panose="02020603050405020304" pitchFamily="18" charset="0"/>
              </a:rPr>
            </a:br>
            <a:br>
              <a:rPr lang="en-US" sz="2500" dirty="0">
                <a:latin typeface="Times New Roman" panose="02020603050405020304" pitchFamily="18" charset="0"/>
                <a:cs typeface="Times New Roman" panose="02020603050405020304" pitchFamily="18" charset="0"/>
              </a:rPr>
            </a:br>
            <a:br>
              <a:rPr lang="vi-VN" sz="2500" dirty="0">
                <a:latin typeface="Times New Roman" panose="02020603050405020304" pitchFamily="18" charset="0"/>
                <a:cs typeface="Times New Roman" panose="02020603050405020304" pitchFamily="18" charset="0"/>
              </a:rPr>
            </a:br>
            <a:br>
              <a:rPr lang="vi-VN" sz="2500" dirty="0">
                <a:latin typeface="Times New Roman" panose="02020603050405020304" pitchFamily="18" charset="0"/>
                <a:cs typeface="Times New Roman" panose="02020603050405020304" pitchFamily="18" charset="0"/>
              </a:rPr>
            </a:br>
            <a:br>
              <a:rPr lang="vi-VN" sz="2500" dirty="0">
                <a:latin typeface="Times New Roman" panose="02020603050405020304" pitchFamily="18" charset="0"/>
                <a:cs typeface="Times New Roman" panose="02020603050405020304" pitchFamily="18" charset="0"/>
              </a:rPr>
            </a:br>
            <a:r>
              <a:rPr lang="vi-VN" sz="4000" b="1" dirty="0">
                <a:latin typeface="Times New Roman" panose="02020603050405020304" pitchFamily="18" charset="0"/>
                <a:cs typeface="Times New Roman" panose="02020603050405020304" pitchFamily="18" charset="0"/>
              </a:rPr>
              <a:t>CÁCH CHĂM SÓC, NUÔI DƯỠNG </a:t>
            </a:r>
            <a:br>
              <a:rPr lang="vi-VN" sz="4000" b="1" dirty="0">
                <a:latin typeface="Times New Roman" panose="02020603050405020304" pitchFamily="18" charset="0"/>
                <a:cs typeface="Times New Roman" panose="02020603050405020304" pitchFamily="18" charset="0"/>
              </a:rPr>
            </a:br>
            <a:r>
              <a:rPr lang="vi-VN" sz="4000" b="1" dirty="0">
                <a:latin typeface="Times New Roman" panose="02020603050405020304" pitchFamily="18" charset="0"/>
                <a:cs typeface="Times New Roman" panose="02020603050405020304" pitchFamily="18" charset="0"/>
              </a:rPr>
              <a:t>TRẺ SUY DINH DƯỠNG, </a:t>
            </a:r>
            <a:r>
              <a:rPr lang="en-US" sz="4000" b="1" dirty="0">
                <a:latin typeface="Times New Roman" panose="02020603050405020304" pitchFamily="18" charset="0"/>
                <a:cs typeface="Times New Roman" panose="02020603050405020304" pitchFamily="18" charset="0"/>
              </a:rPr>
              <a:t>TH</a:t>
            </a:r>
            <a:r>
              <a:rPr lang="vi-VN" sz="4000" b="1" dirty="0">
                <a:latin typeface="Times New Roman" panose="02020603050405020304" pitchFamily="18" charset="0"/>
                <a:cs typeface="Times New Roman" panose="02020603050405020304" pitchFamily="18" charset="0"/>
              </a:rPr>
              <a:t>ỪA</a:t>
            </a:r>
            <a:r>
              <a:rPr lang="en-US" sz="4000" b="1" dirty="0">
                <a:latin typeface="Times New Roman" panose="02020603050405020304" pitchFamily="18" charset="0"/>
                <a:cs typeface="Times New Roman" panose="02020603050405020304" pitchFamily="18" charset="0"/>
              </a:rPr>
              <a:t> CÂN, BÉO PHÌ</a:t>
            </a:r>
            <a:br>
              <a:rPr lang="en-US" sz="2500" dirty="0">
                <a:latin typeface="Times New Roman" panose="02020603050405020304" pitchFamily="18" charset="0"/>
                <a:cs typeface="Times New Roman" panose="02020603050405020304" pitchFamily="18" charset="0"/>
              </a:rPr>
            </a:br>
            <a:r>
              <a:rPr lang="vi-VN" sz="2500" dirty="0">
                <a:latin typeface="Times New Roman" panose="02020603050405020304" pitchFamily="18" charset="0"/>
                <a:cs typeface="Times New Roman" panose="02020603050405020304" pitchFamily="18" charset="0"/>
              </a:rPr>
              <a:t> </a:t>
            </a:r>
            <a:br>
              <a:rPr lang="en-US" sz="2500" dirty="0">
                <a:latin typeface="Times New Roman" panose="02020603050405020304" pitchFamily="18" charset="0"/>
                <a:cs typeface="Times New Roman" panose="02020603050405020304" pitchFamily="18" charset="0"/>
              </a:rPr>
            </a:br>
            <a:br>
              <a:rPr lang="en-US" sz="2500" dirty="0">
                <a:latin typeface="Times New Roman" panose="02020603050405020304" pitchFamily="18" charset="0"/>
                <a:cs typeface="Times New Roman" panose="02020603050405020304" pitchFamily="18" charset="0"/>
              </a:rPr>
            </a:br>
            <a:br>
              <a:rPr lang="en-US" sz="2500" dirty="0">
                <a:latin typeface="Times New Roman" panose="02020603050405020304" pitchFamily="18" charset="0"/>
                <a:cs typeface="Times New Roman" panose="02020603050405020304" pitchFamily="18" charset="0"/>
              </a:rPr>
            </a:br>
            <a:br>
              <a:rPr lang="en-US" sz="2500" dirty="0">
                <a:latin typeface="Times New Roman" panose="02020603050405020304" pitchFamily="18" charset="0"/>
                <a:cs typeface="Times New Roman" panose="02020603050405020304" pitchFamily="18" charset="0"/>
              </a:rPr>
            </a:br>
            <a:br>
              <a:rPr lang="en-US" sz="2500" dirty="0">
                <a:latin typeface="Times New Roman" panose="02020603050405020304" pitchFamily="18" charset="0"/>
                <a:cs typeface="Times New Roman" panose="02020603050405020304" pitchFamily="18" charset="0"/>
              </a:rPr>
            </a:br>
            <a:br>
              <a:rPr lang="en-US" sz="2500" dirty="0">
                <a:latin typeface="Times New Roman" panose="02020603050405020304" pitchFamily="18" charset="0"/>
                <a:cs typeface="Times New Roman" panose="02020603050405020304" pitchFamily="18" charset="0"/>
              </a:rPr>
            </a:b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2022</a:t>
            </a:r>
          </a:p>
        </p:txBody>
      </p:sp>
      <p:cxnSp>
        <p:nvCxnSpPr>
          <p:cNvPr id="6" name="Straight Connector 5">
            <a:extLst>
              <a:ext uri="{FF2B5EF4-FFF2-40B4-BE49-F238E27FC236}">
                <a16:creationId xmlns:a16="http://schemas.microsoft.com/office/drawing/2014/main" id="{4708103D-40CA-4415-8993-047ADCF479D4}"/>
              </a:ext>
            </a:extLst>
          </p:cNvPr>
          <p:cNvCxnSpPr>
            <a:cxnSpLocks/>
          </p:cNvCxnSpPr>
          <p:nvPr/>
        </p:nvCxnSpPr>
        <p:spPr>
          <a:xfrm>
            <a:off x="4048125" y="1200150"/>
            <a:ext cx="41814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290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1D2760-7D24-4A9A-B9A6-4BF5BFA87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775"/>
            <a:ext cx="12191999" cy="6858000"/>
          </a:xfrm>
          <a:prstGeom prst="rect">
            <a:avLst/>
          </a:prstGeom>
        </p:spPr>
      </p:pic>
      <p:sp>
        <p:nvSpPr>
          <p:cNvPr id="5" name="TextBox 4">
            <a:extLst>
              <a:ext uri="{FF2B5EF4-FFF2-40B4-BE49-F238E27FC236}">
                <a16:creationId xmlns:a16="http://schemas.microsoft.com/office/drawing/2014/main" id="{6B930EF3-E864-4760-85A0-AE9F857FC0AB}"/>
              </a:ext>
            </a:extLst>
          </p:cNvPr>
          <p:cNvSpPr txBox="1"/>
          <p:nvPr/>
        </p:nvSpPr>
        <p:spPr>
          <a:xfrm>
            <a:off x="542925" y="1817564"/>
            <a:ext cx="11096625" cy="3862596"/>
          </a:xfrm>
          <a:prstGeom prst="rect">
            <a:avLst/>
          </a:prstGeom>
          <a:noFill/>
        </p:spPr>
        <p:txBody>
          <a:bodyPr wrap="square">
            <a:spAutoFit/>
          </a:bodyPr>
          <a:lstStyle/>
          <a:p>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nấu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xong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đun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nhiễm</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bẩn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nhiễm</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ngộ</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500" dirty="0"/>
          </a:p>
        </p:txBody>
      </p:sp>
      <p:sp>
        <p:nvSpPr>
          <p:cNvPr id="7" name="TextBox 6">
            <a:extLst>
              <a:ext uri="{FF2B5EF4-FFF2-40B4-BE49-F238E27FC236}">
                <a16:creationId xmlns:a16="http://schemas.microsoft.com/office/drawing/2014/main" id="{625F9536-BAC9-4043-BE15-1E822B1DCEE3}"/>
              </a:ext>
            </a:extLst>
          </p:cNvPr>
          <p:cNvSpPr txBox="1"/>
          <p:nvPr/>
        </p:nvSpPr>
        <p:spPr>
          <a:xfrm>
            <a:off x="1276350" y="768378"/>
            <a:ext cx="8715375" cy="630942"/>
          </a:xfrm>
          <a:prstGeom prst="rect">
            <a:avLst/>
          </a:prstGeom>
          <a:noFill/>
        </p:spPr>
        <p:txBody>
          <a:bodyPr wrap="square">
            <a:spAutoFit/>
          </a:bodyPr>
          <a:lstStyle/>
          <a:p>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endParaRPr lang="en-US" sz="3500" dirty="0"/>
          </a:p>
        </p:txBody>
      </p:sp>
    </p:spTree>
    <p:extLst>
      <p:ext uri="{BB962C8B-B14F-4D97-AF65-F5344CB8AC3E}">
        <p14:creationId xmlns:p14="http://schemas.microsoft.com/office/powerpoint/2010/main" val="347907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5102-C534-4DB9-B772-F8F4D7CEB24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3566F58-C29D-49E7-8934-EC9D8DBD346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D2F26BE-4ED4-4CB5-AA6E-AABEF9E7D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488"/>
            <a:ext cx="12191999" cy="7038975"/>
          </a:xfrm>
          <a:prstGeom prst="rect">
            <a:avLst/>
          </a:prstGeom>
        </p:spPr>
      </p:pic>
      <p:sp>
        <p:nvSpPr>
          <p:cNvPr id="5" name="Title 1">
            <a:extLst>
              <a:ext uri="{FF2B5EF4-FFF2-40B4-BE49-F238E27FC236}">
                <a16:creationId xmlns:a16="http://schemas.microsoft.com/office/drawing/2014/main" id="{60CEC418-BBEB-473B-B70A-848FC566FD8E}"/>
              </a:ext>
            </a:extLst>
          </p:cNvPr>
          <p:cNvSpPr txBox="1">
            <a:spLocks/>
          </p:cNvSpPr>
          <p:nvPr/>
        </p:nvSpPr>
        <p:spPr>
          <a:xfrm>
            <a:off x="342900" y="219076"/>
            <a:ext cx="11487150" cy="6353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br>
              <a:rPr lang="en-US" sz="25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br>
              <a:rPr lang="en-US" sz="2500" dirty="0">
                <a:latin typeface="Times New Roman" panose="02020603050405020304" pitchFamily="18" charset="0"/>
                <a:ea typeface="Calibri" panose="020F0502020204030204" pitchFamily="34" charset="0"/>
                <a:cs typeface="Times New Roman" panose="02020603050405020304" pitchFamily="18" charset="0"/>
              </a:rPr>
            </a:b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Tắm</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rửa</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sạch</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hè</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lùa</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tắm</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gội</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nhiễm</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viêm</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hấp</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sạch</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tóc</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gàng</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thói</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gìn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răng</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miệng</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sạch</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ngọt</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răng</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viêm</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sạch</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thói</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rửa</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cắt</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móng</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lê</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bẩn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mút</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quệt</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bẩn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bẩn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miệng</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giun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sán</a:t>
            </a:r>
            <a:r>
              <a:rPr lang="en-US" sz="3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3500" dirty="0">
                <a:latin typeface="Times New Roman" panose="02020603050405020304" pitchFamily="18" charset="0"/>
                <a:ea typeface="Calibri" panose="020F0502020204030204" pitchFamily="34" charset="0"/>
                <a:cs typeface="Times New Roman" panose="02020603050405020304" pitchFamily="18" charset="0"/>
              </a:rPr>
            </a:b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577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3430D3-EFBA-44D7-A763-C640B7431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7E7BA995-7BF3-4922-B1D4-55BE9737FC99}"/>
              </a:ext>
            </a:extLst>
          </p:cNvPr>
          <p:cNvSpPr>
            <a:spLocks noGrp="1"/>
          </p:cNvSpPr>
          <p:nvPr>
            <p:ph type="title"/>
          </p:nvPr>
        </p:nvSpPr>
        <p:spPr>
          <a:xfrm>
            <a:off x="314325" y="495299"/>
            <a:ext cx="11563350" cy="6362701"/>
          </a:xfrm>
        </p:spPr>
        <p:txBody>
          <a:bodyPr>
            <a:noAutofit/>
          </a:bodyPr>
          <a:lstStyle/>
          <a:p>
            <a:r>
              <a:rPr lang="vi-VN" sz="3500" dirty="0"/>
              <a:t>- Vệ sinh môi trường: Bảo đảm cho trẻ ăn, ngủ, vui chơi nơi thoáng mát, sáng sủa sạch sẽ. Đồ dùng, đồ chơi của trẻ cần sạch sẽ, khô ráo. Có đủ nước sạch dùng cho sinh hoạt và nấu thức ăn cho trẻ. Để rác thải ở chỗ kín, xa nơi ở, tránh ruồi muỗi đậu.</a:t>
            </a:r>
            <a:br>
              <a:rPr lang="vi-VN" sz="3500" dirty="0"/>
            </a:br>
            <a:endParaRPr lang="en-US" sz="3500" dirty="0"/>
          </a:p>
        </p:txBody>
      </p:sp>
    </p:spTree>
    <p:extLst>
      <p:ext uri="{BB962C8B-B14F-4D97-AF65-F5344CB8AC3E}">
        <p14:creationId xmlns:p14="http://schemas.microsoft.com/office/powerpoint/2010/main" val="130933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9676-F04C-473F-820C-0442C87FA6C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F4800D9-11B2-4DF5-8D81-BF7BB57AE34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D7856D0-531F-4009-97F2-C637DD93B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52E36E13-4C8C-4A15-8554-44BC052FDEC3}"/>
              </a:ext>
            </a:extLst>
          </p:cNvPr>
          <p:cNvSpPr txBox="1"/>
          <p:nvPr/>
        </p:nvSpPr>
        <p:spPr>
          <a:xfrm>
            <a:off x="352426" y="840968"/>
            <a:ext cx="11630024" cy="6017032"/>
          </a:xfrm>
          <a:prstGeom prst="rect">
            <a:avLst/>
          </a:prstGeom>
          <a:noFill/>
        </p:spPr>
        <p:txBody>
          <a:bodyPr wrap="square">
            <a:spAutoFit/>
          </a:bodyPr>
          <a:lstStyle/>
          <a:p>
            <a:pPr marL="457200" indent="-457200">
              <a:buFontTx/>
              <a:buChar char="-"/>
            </a:pPr>
            <a:r>
              <a:rPr lang="vi-VN" sz="3500" dirty="0">
                <a:latin typeface="Times New Roman" panose="02020603050405020304" pitchFamily="18" charset="0"/>
                <a:cs typeface="Times New Roman" panose="02020603050405020304" pitchFamily="18" charset="0"/>
              </a:rPr>
              <a:t>Chăm sóc tâm lý: Âu yếm, vỗ về biểu lộ tình cảm trìu mến, yêu thương trẻ. Trẻ cần được khích lệ, chuyện trò, nô đùa... tạo cơ sở cho sự phát triển toàn diện của trẻ, tránh thô bạo trong cử chỉ lời nói của người lớn trước mặt trẻ.</a:t>
            </a:r>
          </a:p>
          <a:p>
            <a:br>
              <a:rPr lang="vi-VN" sz="3500" dirty="0">
                <a:latin typeface="Times New Roman" panose="02020603050405020304" pitchFamily="18" charset="0"/>
                <a:cs typeface="Times New Roman" panose="02020603050405020304" pitchFamily="18" charset="0"/>
              </a:rPr>
            </a:br>
            <a:r>
              <a:rPr lang="vi-VN" sz="3500" dirty="0">
                <a:latin typeface="Times New Roman" panose="02020603050405020304" pitchFamily="18" charset="0"/>
                <a:cs typeface="Times New Roman" panose="02020603050405020304" pitchFamily="18" charset="0"/>
              </a:rPr>
              <a:t>- Chăm sóc khi trẻ bị bệnh: Khi trẻ ốm, đặc biệt là khi bị tiêu chảy hoặc viêm đường hô hấp cần biết cách xử trí ban đầu tại nhà. Ngoài việc điều trị bằng thuốc, cần coi trọng việc chăm sóc và nuôi dưỡng trẻ thích hợp để giúp trẻ mau khỏi bệnh và chóng hồi phục.</a:t>
            </a:r>
            <a:br>
              <a:rPr lang="vi-VN" sz="3500" dirty="0">
                <a:latin typeface="Times New Roman" panose="02020603050405020304" pitchFamily="18" charset="0"/>
                <a:cs typeface="Times New Roman" panose="02020603050405020304" pitchFamily="18" charset="0"/>
              </a:rPr>
            </a:b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22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545948-FCE0-4B99-B1DA-8EB6DD40C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F7967B20-D553-418D-9EEC-C165C1BBB23C}"/>
              </a:ext>
            </a:extLst>
          </p:cNvPr>
          <p:cNvSpPr>
            <a:spLocks noGrp="1"/>
          </p:cNvSpPr>
          <p:nvPr>
            <p:ph type="title"/>
          </p:nvPr>
        </p:nvSpPr>
        <p:spPr>
          <a:xfrm>
            <a:off x="542925" y="3514724"/>
            <a:ext cx="11163300" cy="3343275"/>
          </a:xfrm>
        </p:spPr>
        <p:txBody>
          <a:bodyPr>
            <a:noAutofit/>
          </a:bodyPr>
          <a:lstStyle/>
          <a:p>
            <a:pPr>
              <a:lnSpc>
                <a:spcPct val="107000"/>
              </a:lnSpc>
              <a:spcAft>
                <a:spcPts val="800"/>
              </a:spcAft>
            </a:pP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D2F096B-4122-4005-A219-E8BAC1A9BE42}"/>
              </a:ext>
            </a:extLst>
          </p:cNvPr>
          <p:cNvSpPr txBox="1"/>
          <p:nvPr/>
        </p:nvSpPr>
        <p:spPr>
          <a:xfrm>
            <a:off x="838199" y="301109"/>
            <a:ext cx="9153525" cy="630942"/>
          </a:xfrm>
          <a:prstGeom prst="rect">
            <a:avLst/>
          </a:prstGeom>
          <a:noFill/>
        </p:spPr>
        <p:txBody>
          <a:bodyPr wrap="square">
            <a:spAutoFit/>
          </a:bodyPr>
          <a:lstStyle/>
          <a:p>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endParaRPr lang="en-US" sz="3500" dirty="0"/>
          </a:p>
        </p:txBody>
      </p:sp>
      <p:sp>
        <p:nvSpPr>
          <p:cNvPr id="7" name="TextBox 6">
            <a:extLst>
              <a:ext uri="{FF2B5EF4-FFF2-40B4-BE49-F238E27FC236}">
                <a16:creationId xmlns:a16="http://schemas.microsoft.com/office/drawing/2014/main" id="{35D3491C-8882-44CA-86E5-6435D20725A4}"/>
              </a:ext>
            </a:extLst>
          </p:cNvPr>
          <p:cNvSpPr txBox="1"/>
          <p:nvPr/>
        </p:nvSpPr>
        <p:spPr>
          <a:xfrm>
            <a:off x="723899" y="1833235"/>
            <a:ext cx="10772775" cy="3862596"/>
          </a:xfrm>
          <a:prstGeom prst="rect">
            <a:avLst/>
          </a:prstGeom>
          <a:noFill/>
        </p:spPr>
        <p:txBody>
          <a:bodyPr wrap="square">
            <a:spAutoFit/>
          </a:bodyPr>
          <a:lstStyle/>
          <a:p>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kém</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rối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triệt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500" dirty="0"/>
          </a:p>
        </p:txBody>
      </p:sp>
    </p:spTree>
    <p:extLst>
      <p:ext uri="{BB962C8B-B14F-4D97-AF65-F5344CB8AC3E}">
        <p14:creationId xmlns:p14="http://schemas.microsoft.com/office/powerpoint/2010/main" val="152234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8265-065C-4A6C-ACE1-B7F5DB5DE4F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090AB6E-D618-438C-AE4D-D8B6EA80219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B3F161C-84D2-419B-93D0-38889F593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320399F2-F9E4-43CA-AAD7-D834ABB2F3FB}"/>
              </a:ext>
            </a:extLst>
          </p:cNvPr>
          <p:cNvSpPr txBox="1"/>
          <p:nvPr/>
        </p:nvSpPr>
        <p:spPr>
          <a:xfrm>
            <a:off x="581024" y="1379488"/>
            <a:ext cx="11077576" cy="4401205"/>
          </a:xfrm>
          <a:prstGeom prst="rect">
            <a:avLst/>
          </a:prstGeom>
          <a:noFill/>
        </p:spPr>
        <p:txBody>
          <a:bodyPr wrap="square">
            <a:spAutoFit/>
          </a:bodyPr>
          <a:lstStyle/>
          <a:p>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gạo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nấu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cháo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đỗ</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rau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mỡ</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mỡ</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quấy</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cháo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mỡ</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rau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xào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món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ngon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500" dirty="0"/>
          </a:p>
        </p:txBody>
      </p:sp>
    </p:spTree>
    <p:extLst>
      <p:ext uri="{BB962C8B-B14F-4D97-AF65-F5344CB8AC3E}">
        <p14:creationId xmlns:p14="http://schemas.microsoft.com/office/powerpoint/2010/main" val="15910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BFEFF0-2DD3-4A46-8AA6-F12AEAE6F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60D9CB8D-30A5-4DB9-B1AB-53B372798B2A}"/>
              </a:ext>
            </a:extLst>
          </p:cNvPr>
          <p:cNvSpPr>
            <a:spLocks noGrp="1"/>
          </p:cNvSpPr>
          <p:nvPr>
            <p:ph type="title"/>
          </p:nvPr>
        </p:nvSpPr>
        <p:spPr>
          <a:xfrm>
            <a:off x="352425" y="365125"/>
            <a:ext cx="11401425" cy="6235700"/>
          </a:xfrm>
        </p:spPr>
        <p:txBody>
          <a:bodyPr>
            <a:noAutofit/>
          </a:bodyPr>
          <a:lstStyle/>
          <a:p>
            <a:r>
              <a:rPr lang="vi-VN" sz="3500" dirty="0">
                <a:latin typeface="Times New Roman" panose="02020603050405020304" pitchFamily="18" charset="0"/>
                <a:cs typeface="Times New Roman" panose="02020603050405020304" pitchFamily="18" charset="0"/>
              </a:rPr>
              <a:t>- Ở trường, nhà trường đã thực hiện việc xây dựng thực đơn theo tháng, tính định lượng khẩu phần ăn trên phần mềm để đảm bảo cân đối giữa các chất dinh dưỡng và chế biến các món ăn theo thực đơn. Với những cháu nhẹ cân, thấp còi các cô luôn chú ý tăng thêm lượng thức ăn mặn, bớt lượng rau, canh. Tuy nhiên ở nhà, các bậc phụ huynh cần phối hợp cho trẻ ăn tất cả các loại thức ăn giàu chất đạm cả động vật và thực vật như thịt, cá, trứng, tôm, cua, đậu, đỗ, lạc... và cho trẻ uống thêm sữa. Những cháu nhẹ cân cần uống sữa tăng cân. Những cháu thấp còi uống sữa tăng chiều cao và bổ sung thêm Can xi, vitamin D để tăng chiều cao. Hàng ngày đến trường, phụ huynh mang thêm sữa để các cô cho trẻ uống thêm.</a:t>
            </a:r>
            <a:r>
              <a:rPr lang="en-US" sz="3500" dirty="0">
                <a:latin typeface="Times New Roman" panose="02020603050405020304" pitchFamily="18" charset="0"/>
                <a:cs typeface="Times New Roman" panose="02020603050405020304" pitchFamily="18" charset="0"/>
              </a:rPr>
              <a:t> </a:t>
            </a:r>
            <a:r>
              <a:rPr lang="en-US" sz="3500" i="1" dirty="0">
                <a:latin typeface="Times New Roman" panose="02020603050405020304" pitchFamily="18" charset="0"/>
                <a:cs typeface="Times New Roman" panose="02020603050405020304" pitchFamily="18" charset="0"/>
              </a:rPr>
              <a:t>Minh </a:t>
            </a:r>
            <a:r>
              <a:rPr lang="en-US" sz="3500" i="1" dirty="0" err="1">
                <a:latin typeface="Times New Roman" panose="02020603050405020304" pitchFamily="18" charset="0"/>
                <a:cs typeface="Times New Roman" panose="02020603050405020304" pitchFamily="18" charset="0"/>
              </a:rPr>
              <a:t>họa</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thực</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đơn</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định</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lượng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khẩu</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phần</a:t>
            </a:r>
            <a:endParaRPr lang="en-US" sz="35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15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50AFF5-9B55-413D-B624-7D9B785E4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333675-8D21-40F6-9E84-D1C2C758A27B}"/>
              </a:ext>
            </a:extLst>
          </p:cNvPr>
          <p:cNvSpPr>
            <a:spLocks noGrp="1"/>
          </p:cNvSpPr>
          <p:nvPr>
            <p:ph type="title"/>
          </p:nvPr>
        </p:nvSpPr>
        <p:spPr>
          <a:xfrm>
            <a:off x="838200" y="1676399"/>
            <a:ext cx="10515600" cy="4143375"/>
          </a:xfrm>
        </p:spPr>
        <p:txBody>
          <a:bodyPr>
            <a:normAutofit fontScale="90000"/>
          </a:bodyPr>
          <a:lstStyle/>
          <a:p>
            <a:pPr>
              <a:lnSpc>
                <a:spcPct val="107000"/>
              </a:lnSpc>
              <a:spcBef>
                <a:spcPts val="600"/>
              </a:spcBef>
              <a:spcAft>
                <a:spcPts val="800"/>
              </a:spcAft>
            </a:pP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900" dirty="0">
                <a:effectLst/>
                <a:latin typeface="Times New Roman" panose="02020603050405020304" pitchFamily="18" charset="0"/>
                <a:ea typeface="Calibri" panose="020F0502020204030204" pitchFamily="34" charset="0"/>
                <a:cs typeface="Times New Roman" panose="02020603050405020304" pitchFamily="18" charset="0"/>
              </a:rPr>
            </a:b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ngại</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mạn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5A84FC10-03FC-43D8-A9E2-9D7590F9DF58}"/>
              </a:ext>
            </a:extLst>
          </p:cNvPr>
          <p:cNvSpPr txBox="1"/>
          <p:nvPr/>
        </p:nvSpPr>
        <p:spPr>
          <a:xfrm>
            <a:off x="971549" y="739259"/>
            <a:ext cx="7191375" cy="630942"/>
          </a:xfrm>
          <a:prstGeom prst="rect">
            <a:avLst/>
          </a:prstGeom>
          <a:noFill/>
        </p:spPr>
        <p:txBody>
          <a:bodyPr wrap="square">
            <a:spAutoFit/>
          </a:bodyPr>
          <a:lstStyle/>
          <a:p>
            <a:r>
              <a:rPr lang="en-US" sz="3500" b="1" kern="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3500" b="1" kern="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3500" b="1" kern="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kern="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3500" b="1" kern="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kern="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b="1" kern="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kern="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500" b="1" kern="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kern="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500" b="1" kern="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kern="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500" b="1" kern="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kern="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endParaRPr lang="en-US" sz="3500" dirty="0"/>
          </a:p>
        </p:txBody>
      </p:sp>
    </p:spTree>
    <p:extLst>
      <p:ext uri="{BB962C8B-B14F-4D97-AF65-F5344CB8AC3E}">
        <p14:creationId xmlns:p14="http://schemas.microsoft.com/office/powerpoint/2010/main" val="262240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7E0F9-16DC-4370-9C63-0BBFB4718F8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CA5DEFF-2D7C-4886-8A25-F8D5BA702F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B6EC7C1-52BA-4C9F-BF9B-2786CFE73431}"/>
              </a:ext>
            </a:extLst>
          </p:cNvPr>
          <p:cNvSpPr txBox="1"/>
          <p:nvPr/>
        </p:nvSpPr>
        <p:spPr>
          <a:xfrm>
            <a:off x="1047750" y="365125"/>
            <a:ext cx="9258300" cy="630942"/>
          </a:xfrm>
          <a:prstGeom prst="rect">
            <a:avLst/>
          </a:prstGeom>
          <a:noFill/>
        </p:spPr>
        <p:txBody>
          <a:bodyPr wrap="square">
            <a:spAutoFit/>
          </a:bodyPr>
          <a:lstStyle/>
          <a:p>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vi-VN"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nhân dẫn đến</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endParaRPr lang="en-US" sz="3500" dirty="0"/>
          </a:p>
        </p:txBody>
      </p:sp>
      <p:sp>
        <p:nvSpPr>
          <p:cNvPr id="8" name="TextBox 7">
            <a:extLst>
              <a:ext uri="{FF2B5EF4-FFF2-40B4-BE49-F238E27FC236}">
                <a16:creationId xmlns:a16="http://schemas.microsoft.com/office/drawing/2014/main" id="{3C09F777-6628-43E0-AB40-C3FCC27A5AAF}"/>
              </a:ext>
            </a:extLst>
          </p:cNvPr>
          <p:cNvSpPr txBox="1"/>
          <p:nvPr/>
        </p:nvSpPr>
        <p:spPr>
          <a:xfrm>
            <a:off x="838199" y="1099582"/>
            <a:ext cx="10601325" cy="3323987"/>
          </a:xfrm>
          <a:prstGeom prst="rect">
            <a:avLst/>
          </a:prstGeom>
          <a:noFill/>
        </p:spPr>
        <p:txBody>
          <a:bodyPr wrap="square">
            <a:spAutoFit/>
          </a:bodyPr>
          <a:lstStyle/>
          <a:p>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đạm</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500" dirty="0"/>
          </a:p>
        </p:txBody>
      </p:sp>
      <p:sp>
        <p:nvSpPr>
          <p:cNvPr id="10" name="TextBox 9">
            <a:extLst>
              <a:ext uri="{FF2B5EF4-FFF2-40B4-BE49-F238E27FC236}">
                <a16:creationId xmlns:a16="http://schemas.microsoft.com/office/drawing/2014/main" id="{78E006B1-86CC-4CDB-AE4C-5135383C82CA}"/>
              </a:ext>
            </a:extLst>
          </p:cNvPr>
          <p:cNvSpPr txBox="1"/>
          <p:nvPr/>
        </p:nvSpPr>
        <p:spPr>
          <a:xfrm>
            <a:off x="838197" y="3900090"/>
            <a:ext cx="10791827" cy="2785378"/>
          </a:xfrm>
          <a:prstGeom prst="rect">
            <a:avLst/>
          </a:prstGeom>
          <a:noFill/>
        </p:spPr>
        <p:txBody>
          <a:bodyPr wrap="square">
            <a:spAutoFit/>
          </a:bodyPr>
          <a:lstStyle/>
          <a:p>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500" dirty="0"/>
          </a:p>
        </p:txBody>
      </p:sp>
    </p:spTree>
    <p:extLst>
      <p:ext uri="{BB962C8B-B14F-4D97-AF65-F5344CB8AC3E}">
        <p14:creationId xmlns:p14="http://schemas.microsoft.com/office/powerpoint/2010/main" val="273276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9AB95-D993-4264-9130-D1F7C1583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 y="0"/>
            <a:ext cx="12258674" cy="6858000"/>
          </a:xfrm>
          <a:prstGeom prst="rect">
            <a:avLst/>
          </a:prstGeom>
        </p:spPr>
      </p:pic>
      <p:sp>
        <p:nvSpPr>
          <p:cNvPr id="2" name="Title 1">
            <a:extLst>
              <a:ext uri="{FF2B5EF4-FFF2-40B4-BE49-F238E27FC236}">
                <a16:creationId xmlns:a16="http://schemas.microsoft.com/office/drawing/2014/main" id="{107CCD79-AD6B-4F83-93DD-972594C42E97}"/>
              </a:ext>
            </a:extLst>
          </p:cNvPr>
          <p:cNvSpPr>
            <a:spLocks noGrp="1"/>
          </p:cNvSpPr>
          <p:nvPr>
            <p:ph type="title"/>
          </p:nvPr>
        </p:nvSpPr>
        <p:spPr>
          <a:xfrm>
            <a:off x="428625" y="4248150"/>
            <a:ext cx="8362950" cy="5708738"/>
          </a:xfrm>
        </p:spPr>
        <p:txBody>
          <a:bodyPr>
            <a:noAutofit/>
          </a:bodyPr>
          <a:lstStyle/>
          <a:p>
            <a:pPr>
              <a:lnSpc>
                <a:spcPct val="107000"/>
              </a:lnSpc>
              <a:spcBef>
                <a:spcPts val="600"/>
              </a:spcBef>
              <a:spcAft>
                <a:spcPts val="800"/>
              </a:spcAft>
            </a:pPr>
            <a:br>
              <a:rPr lang="en-US" sz="2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5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5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54535BC-5B79-4BF7-BC8E-FF14839C41D6}"/>
              </a:ext>
            </a:extLst>
          </p:cNvPr>
          <p:cNvSpPr txBox="1"/>
          <p:nvPr/>
        </p:nvSpPr>
        <p:spPr>
          <a:xfrm>
            <a:off x="921543" y="708025"/>
            <a:ext cx="10560843" cy="2246769"/>
          </a:xfrm>
          <a:prstGeom prst="rect">
            <a:avLst/>
          </a:prstGeom>
          <a:noFill/>
        </p:spPr>
        <p:txBody>
          <a:bodyPr wrap="square">
            <a:spAutoFit/>
          </a:bodyPr>
          <a:lstStyle/>
          <a:p>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thấp</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còi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500" dirty="0"/>
          </a:p>
        </p:txBody>
      </p:sp>
      <p:sp>
        <p:nvSpPr>
          <p:cNvPr id="7" name="TextBox 6">
            <a:extLst>
              <a:ext uri="{FF2B5EF4-FFF2-40B4-BE49-F238E27FC236}">
                <a16:creationId xmlns:a16="http://schemas.microsoft.com/office/drawing/2014/main" id="{9DDB4E2D-6418-4DA1-88A5-F501E72E7191}"/>
              </a:ext>
            </a:extLst>
          </p:cNvPr>
          <p:cNvSpPr txBox="1"/>
          <p:nvPr/>
        </p:nvSpPr>
        <p:spPr>
          <a:xfrm>
            <a:off x="833437" y="3026910"/>
            <a:ext cx="10758487" cy="2785378"/>
          </a:xfrm>
          <a:prstGeom prst="rect">
            <a:avLst/>
          </a:prstGeom>
          <a:noFill/>
        </p:spPr>
        <p:txBody>
          <a:bodyPr wrap="square">
            <a:spAutoFit/>
          </a:bodyPr>
          <a:lstStyle/>
          <a:p>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500" dirty="0"/>
          </a:p>
        </p:txBody>
      </p:sp>
    </p:spTree>
    <p:extLst>
      <p:ext uri="{BB962C8B-B14F-4D97-AF65-F5344CB8AC3E}">
        <p14:creationId xmlns:p14="http://schemas.microsoft.com/office/powerpoint/2010/main" val="40069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6ECFCE-42B0-46CD-A39B-6B87D400C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1"/>
            <a:ext cx="12192000" cy="6858000"/>
          </a:xfrm>
          <a:prstGeom prst="rect">
            <a:avLst/>
          </a:prstGeom>
        </p:spPr>
      </p:pic>
      <p:sp>
        <p:nvSpPr>
          <p:cNvPr id="2" name="Title 1">
            <a:extLst>
              <a:ext uri="{FF2B5EF4-FFF2-40B4-BE49-F238E27FC236}">
                <a16:creationId xmlns:a16="http://schemas.microsoft.com/office/drawing/2014/main" id="{6BF0F659-249A-402A-B58C-4E89AC1534B2}"/>
              </a:ext>
            </a:extLst>
          </p:cNvPr>
          <p:cNvSpPr>
            <a:spLocks noGrp="1"/>
          </p:cNvSpPr>
          <p:nvPr>
            <p:ph type="title"/>
          </p:nvPr>
        </p:nvSpPr>
        <p:spPr>
          <a:xfrm>
            <a:off x="838200" y="2781300"/>
            <a:ext cx="10515600" cy="3943349"/>
          </a:xfrm>
        </p:spPr>
        <p:txBody>
          <a:bodyPr>
            <a:noAutofit/>
          </a:bodyPr>
          <a:lstStyle/>
          <a:p>
            <a:pPr>
              <a:lnSpc>
                <a:spcPct val="107000"/>
              </a:lnSpc>
              <a:spcBef>
                <a:spcPts val="600"/>
              </a:spcBef>
              <a:spcAft>
                <a:spcPts val="800"/>
              </a:spcAft>
            </a:pP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2. </a:t>
            </a:r>
            <a:r>
              <a:rPr lang="vi-VN"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cân</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nặng</a:t>
            </a:r>
            <a:r>
              <a:rPr lang="vi-VN"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chiều cao</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 biểu đồ tăng trưởng</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dinh</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nhẹ</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cân</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cân</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nặng</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thấp</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dinh</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thấp</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còi</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thấp</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vi-VN"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dinh</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gầy còm</a:t>
            </a:r>
            <a:r>
              <a:rPr lang="en-US"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3200" b="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chiều cao cao hơn mức bình thường nhưng cân nặng thấp hơn mức bình thường.</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87690CC-2DEB-4750-9C78-F1C09697D50E}"/>
              </a:ext>
            </a:extLst>
          </p:cNvPr>
          <p:cNvSpPr txBox="1"/>
          <p:nvPr/>
        </p:nvSpPr>
        <p:spPr>
          <a:xfrm>
            <a:off x="1076325" y="314623"/>
            <a:ext cx="8391525" cy="1785104"/>
          </a:xfrm>
          <a:prstGeom prst="rect">
            <a:avLst/>
          </a:prstGeom>
          <a:noFill/>
        </p:spPr>
        <p:txBody>
          <a:bodyPr wrap="square">
            <a:spAutoFit/>
          </a:bodyPr>
          <a:lstStyle/>
          <a:p>
            <a:r>
              <a:rPr lang="en-US" sz="40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40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40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en-US" sz="40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40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40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dinh</a:t>
            </a:r>
            <a:r>
              <a:rPr lang="en-US" sz="40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dưỡng</a:t>
            </a:r>
            <a:br>
              <a:rPr lang="en-US" sz="35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500" dirty="0"/>
          </a:p>
        </p:txBody>
      </p:sp>
      <p:sp>
        <p:nvSpPr>
          <p:cNvPr id="6" name="Title 1">
            <a:extLst>
              <a:ext uri="{FF2B5EF4-FFF2-40B4-BE49-F238E27FC236}">
                <a16:creationId xmlns:a16="http://schemas.microsoft.com/office/drawing/2014/main" id="{70988893-4E5C-4CC7-8F18-C2BCD499F87E}"/>
              </a:ext>
            </a:extLst>
          </p:cNvPr>
          <p:cNvSpPr txBox="1">
            <a:spLocks/>
          </p:cNvSpPr>
          <p:nvPr/>
        </p:nvSpPr>
        <p:spPr>
          <a:xfrm>
            <a:off x="838200" y="1733551"/>
            <a:ext cx="10515600" cy="10477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600"/>
              </a:spcBef>
              <a:spcAft>
                <a:spcPts val="800"/>
              </a:spcAft>
            </a:pPr>
            <a:r>
              <a:rPr lang="en-US" sz="32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1. KN: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Suy</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dinh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thiếu</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hụt</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dinh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tăng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cơ</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br>
              <a:rPr lang="en-US" sz="3200" dirty="0">
                <a:latin typeface="Times New Roman" panose="02020603050405020304" pitchFamily="18" charset="0"/>
                <a:ea typeface="Calibri" panose="020F0502020204030204" pitchFamily="34"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07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86FE20-973A-4FFA-9722-C73D3AB8F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529978-8336-4651-8C49-9FD069FC7080}"/>
              </a:ext>
            </a:extLst>
          </p:cNvPr>
          <p:cNvSpPr>
            <a:spLocks noGrp="1"/>
          </p:cNvSpPr>
          <p:nvPr>
            <p:ph type="title"/>
          </p:nvPr>
        </p:nvSpPr>
        <p:spPr>
          <a:xfrm>
            <a:off x="361950" y="981076"/>
            <a:ext cx="11515725" cy="5470524"/>
          </a:xfrm>
        </p:spPr>
        <p:txBody>
          <a:bodyPr>
            <a:noAutofit/>
          </a:bodyPr>
          <a:lstStyle/>
          <a:p>
            <a:pPr>
              <a:lnSpc>
                <a:spcPct val="107000"/>
              </a:lnSpc>
              <a:spcBef>
                <a:spcPts val="600"/>
              </a:spcBef>
              <a:spcAft>
                <a:spcPts val="800"/>
              </a:spcAft>
            </a:pPr>
            <a:br>
              <a:rPr lang="en-US" sz="30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não</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cholesterol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nhồi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đái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tháo</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sỏi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mật</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khớp</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vú</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vụng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chậm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chạp</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9E626D6-8347-4485-9360-AEC6C1F0A2B2}"/>
              </a:ext>
            </a:extLst>
          </p:cNvPr>
          <p:cNvSpPr txBox="1"/>
          <p:nvPr/>
        </p:nvSpPr>
        <p:spPr>
          <a:xfrm>
            <a:off x="628650" y="273051"/>
            <a:ext cx="10372725" cy="830997"/>
          </a:xfrm>
          <a:prstGeom prst="rect">
            <a:avLst/>
          </a:prstGeom>
          <a:noFill/>
        </p:spPr>
        <p:txBody>
          <a:bodyPr wrap="square">
            <a:spAutoFit/>
          </a:bodyPr>
          <a:lstStyle/>
          <a:p>
            <a:r>
              <a:rPr lang="en-US" sz="3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0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3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3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br>
              <a:rPr lang="en-US"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76145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5BB7A8-5172-430F-B06B-D6D8C60FC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8F3E27-4878-4994-B176-B5CF9F2ED675}"/>
              </a:ext>
            </a:extLst>
          </p:cNvPr>
          <p:cNvSpPr>
            <a:spLocks noGrp="1"/>
          </p:cNvSpPr>
          <p:nvPr>
            <p:ph type="title"/>
          </p:nvPr>
        </p:nvSpPr>
        <p:spPr>
          <a:xfrm>
            <a:off x="238124" y="1066800"/>
            <a:ext cx="11610976" cy="5210175"/>
          </a:xfrm>
        </p:spPr>
        <p:txBody>
          <a:bodyPr>
            <a:noAutofit/>
          </a:bodyPr>
          <a:lstStyle/>
          <a:p>
            <a:pPr>
              <a:lnSpc>
                <a:spcPct val="107000"/>
              </a:lnSpc>
              <a:spcBef>
                <a:spcPts val="600"/>
              </a:spcBef>
              <a:spcAft>
                <a:spcPts val="800"/>
              </a:spcAft>
            </a:pPr>
            <a:br>
              <a:rPr lang="en-US" sz="2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000" dirty="0">
                <a:effectLst/>
                <a:latin typeface="Times New Roman" panose="02020603050405020304" pitchFamily="18" charset="0"/>
                <a:ea typeface="Calibri" panose="020F0502020204030204" pitchFamily="34" charset="0"/>
                <a:cs typeface="Times New Roman" panose="02020603050405020304" pitchFamily="18" charset="0"/>
              </a:rPr>
            </a:b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món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luộc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món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xào</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rán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rau</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000" dirty="0">
                <a:effectLst/>
                <a:latin typeface="Times New Roman" panose="02020603050405020304" pitchFamily="18" charset="0"/>
                <a:ea typeface="Calibri" panose="020F0502020204030204" pitchFamily="34" charset="0"/>
                <a:cs typeface="Times New Roman" panose="02020603050405020304" pitchFamily="18" charset="0"/>
              </a:rPr>
            </a:b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no,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đói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000" dirty="0">
                <a:effectLst/>
                <a:latin typeface="Times New Roman" panose="02020603050405020304" pitchFamily="18" charset="0"/>
                <a:ea typeface="Calibri" panose="020F0502020204030204" pitchFamily="34" charset="0"/>
                <a:cs typeface="Times New Roman" panose="02020603050405020304" pitchFamily="18" charset="0"/>
              </a:rPr>
            </a:b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khuyến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khích</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đạp xe</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tivi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000" dirty="0">
                <a:effectLst/>
                <a:latin typeface="Times New Roman" panose="02020603050405020304" pitchFamily="18" charset="0"/>
                <a:ea typeface="Calibri" panose="020F0502020204030204" pitchFamily="34" charset="0"/>
                <a:cs typeface="Times New Roman" panose="02020603050405020304" pitchFamily="18" charset="0"/>
              </a:rPr>
            </a:b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0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459748B-5DE1-4BB3-AAC0-1881277EE3C9}"/>
              </a:ext>
            </a:extLst>
          </p:cNvPr>
          <p:cNvSpPr txBox="1"/>
          <p:nvPr/>
        </p:nvSpPr>
        <p:spPr>
          <a:xfrm>
            <a:off x="785812" y="367784"/>
            <a:ext cx="10515599" cy="630942"/>
          </a:xfrm>
          <a:prstGeom prst="rect">
            <a:avLst/>
          </a:prstGeom>
          <a:noFill/>
        </p:spPr>
        <p:txBody>
          <a:bodyPr wrap="square">
            <a:spAutoFit/>
          </a:bodyPr>
          <a:lstStyle/>
          <a:p>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phì</a:t>
            </a:r>
            <a:endParaRPr lang="en-US" sz="3500" dirty="0"/>
          </a:p>
        </p:txBody>
      </p:sp>
    </p:spTree>
    <p:extLst>
      <p:ext uri="{BB962C8B-B14F-4D97-AF65-F5344CB8AC3E}">
        <p14:creationId xmlns:p14="http://schemas.microsoft.com/office/powerpoint/2010/main" val="276692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ED3CD9-4FCB-47A1-B6EC-BB2D06AD34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8031A6-3D80-4E72-B01C-494CFFB3B872}"/>
              </a:ext>
            </a:extLst>
          </p:cNvPr>
          <p:cNvSpPr>
            <a:spLocks noGrp="1"/>
          </p:cNvSpPr>
          <p:nvPr>
            <p:ph type="title"/>
          </p:nvPr>
        </p:nvSpPr>
        <p:spPr>
          <a:xfrm>
            <a:off x="419100" y="885825"/>
            <a:ext cx="11372850" cy="5848350"/>
          </a:xfrm>
        </p:spPr>
        <p:txBody>
          <a:bodyPr>
            <a:noAutofit/>
          </a:bodyPr>
          <a:lstStyle/>
          <a:p>
            <a:pPr>
              <a:lnSpc>
                <a:spcPct val="107000"/>
              </a:lnSpc>
              <a:spcBef>
                <a:spcPts val="600"/>
              </a:spcBef>
              <a:spcAft>
                <a:spcPts val="800"/>
              </a:spcAft>
            </a:pPr>
            <a:br>
              <a:rPr lang="en-US" sz="2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sữa</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sữa</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món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rán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xào</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món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luộc</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nhai</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chậm</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đặn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đói</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đói</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mỡ</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vặt</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rau</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bớt</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gạo</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khoai</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ngô</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xơ</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72FDC7C-8E01-41F6-B6D2-96135D89D5F9}"/>
              </a:ext>
            </a:extLst>
          </p:cNvPr>
          <p:cNvSpPr txBox="1"/>
          <p:nvPr/>
        </p:nvSpPr>
        <p:spPr>
          <a:xfrm>
            <a:off x="400050" y="383143"/>
            <a:ext cx="9601200" cy="630942"/>
          </a:xfrm>
          <a:prstGeom prst="rect">
            <a:avLst/>
          </a:prstGeom>
          <a:noFill/>
        </p:spPr>
        <p:txBody>
          <a:bodyPr wrap="square">
            <a:spAutoFit/>
          </a:bodyPr>
          <a:lstStyle/>
          <a:p>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endParaRPr lang="en-US" sz="3500" dirty="0"/>
          </a:p>
        </p:txBody>
      </p:sp>
      <p:sp>
        <p:nvSpPr>
          <p:cNvPr id="7" name="TextBox 6">
            <a:extLst>
              <a:ext uri="{FF2B5EF4-FFF2-40B4-BE49-F238E27FC236}">
                <a16:creationId xmlns:a16="http://schemas.microsoft.com/office/drawing/2014/main" id="{70511D5E-0B57-47EC-9873-6AE523503340}"/>
              </a:ext>
            </a:extLst>
          </p:cNvPr>
          <p:cNvSpPr txBox="1"/>
          <p:nvPr/>
        </p:nvSpPr>
        <p:spPr>
          <a:xfrm>
            <a:off x="533399" y="1198751"/>
            <a:ext cx="6638925" cy="630942"/>
          </a:xfrm>
          <a:prstGeom prst="rect">
            <a:avLst/>
          </a:prstGeom>
          <a:noFill/>
        </p:spPr>
        <p:txBody>
          <a:bodyPr wrap="square">
            <a:spAutoFit/>
          </a:bodyPr>
          <a:lstStyle/>
          <a:p>
            <a:r>
              <a:rPr lang="en-US" sz="35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4.1. </a:t>
            </a:r>
            <a:r>
              <a:rPr lang="en-US" sz="35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5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5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5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5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500" dirty="0"/>
          </a:p>
        </p:txBody>
      </p:sp>
    </p:spTree>
    <p:extLst>
      <p:ext uri="{BB962C8B-B14F-4D97-AF65-F5344CB8AC3E}">
        <p14:creationId xmlns:p14="http://schemas.microsoft.com/office/powerpoint/2010/main" val="1935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1C8168-B26D-4D36-86C8-515F0E17D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9CF34CE-5C64-4D00-AFC7-95BFE661075B}"/>
              </a:ext>
            </a:extLst>
          </p:cNvPr>
          <p:cNvSpPr>
            <a:spLocks noGrp="1"/>
          </p:cNvSpPr>
          <p:nvPr>
            <p:ph type="title"/>
          </p:nvPr>
        </p:nvSpPr>
        <p:spPr>
          <a:xfrm>
            <a:off x="438150" y="184150"/>
            <a:ext cx="11515725" cy="6245225"/>
          </a:xfrm>
        </p:spPr>
        <p:txBody>
          <a:bodyPr>
            <a:normAutofit/>
          </a:bodyPr>
          <a:lstStyle/>
          <a:p>
            <a:r>
              <a:rPr lang="vi-VN"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Ở trường, nhà trường đã thực hiện việc xây dựng thực đơn theo tháng, tính định lượng khẩu phần ăn trên phần mềm để đảm bảo cân đối giữa các chất dinh dưỡng và chế biến các món ăn theo thực đơn. Với những cháu thừa cân, béo phì các cô luôn chú ý tăng thêm lượng rau, canh, bớt lượng cơm. Tuy nhiên ở nhà, các bậc phụ huynh cần phối hợp cho trẻ ăn vừa phải ăn nhất là cơm, tăng lượng rau, củ, quả ít ngọt, hạn chế uống sữa, nếu có thì uống sữa không đường hoặc ít đường.</a:t>
            </a: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84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B3A3CF-0865-43CD-A905-FD7A2762B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0DBD5A-7BB1-4383-9366-017B97DA3B25}"/>
              </a:ext>
            </a:extLst>
          </p:cNvPr>
          <p:cNvSpPr>
            <a:spLocks noGrp="1"/>
          </p:cNvSpPr>
          <p:nvPr>
            <p:ph type="title"/>
          </p:nvPr>
        </p:nvSpPr>
        <p:spPr>
          <a:xfrm>
            <a:off x="838200" y="1600200"/>
            <a:ext cx="10515600" cy="5114925"/>
          </a:xfrm>
        </p:spPr>
        <p:txBody>
          <a:bodyPr>
            <a:normAutofit/>
          </a:bodyPr>
          <a:lstStyle/>
          <a:p>
            <a:pPr>
              <a:lnSpc>
                <a:spcPct val="107000"/>
              </a:lnSpc>
              <a:spcBef>
                <a:spcPts val="600"/>
              </a:spcBef>
              <a:spcAft>
                <a:spcPts val="800"/>
              </a:spcAft>
            </a:pPr>
            <a:br>
              <a:rPr lang="en-US" sz="3000" dirty="0">
                <a:effectLst/>
                <a:latin typeface="Times New Roman" panose="02020603050405020304" pitchFamily="18" charset="0"/>
                <a:ea typeface="Calibri" panose="020F0502020204030204" pitchFamily="34" charset="0"/>
                <a:cs typeface="Times New Roman" panose="02020603050405020304" pitchFamily="18" charset="0"/>
              </a:rPr>
            </a:b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ga</a:t>
            </a: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kẹo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mật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kem</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sữa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trự</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Bơ</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pho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bánh</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kẹo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socola</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kem</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3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5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5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FBC3165-866F-45AA-8AF8-AAE5A9398E7A}"/>
              </a:ext>
            </a:extLst>
          </p:cNvPr>
          <p:cNvSpPr txBox="1"/>
          <p:nvPr/>
        </p:nvSpPr>
        <p:spPr>
          <a:xfrm>
            <a:off x="1057275" y="705534"/>
            <a:ext cx="8201025" cy="1169551"/>
          </a:xfrm>
          <a:prstGeom prst="rect">
            <a:avLst/>
          </a:prstGeom>
          <a:noFill/>
        </p:spPr>
        <p:txBody>
          <a:bodyPr wrap="square">
            <a:spAutoFit/>
          </a:bodyPr>
          <a:lstStyle/>
          <a:p>
            <a:r>
              <a:rPr lang="en-US" sz="35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4.2. </a:t>
            </a:r>
            <a:r>
              <a:rPr lang="en-US" sz="35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5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5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5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5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br>
              <a:rPr lang="en-US" sz="35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3500" dirty="0"/>
          </a:p>
        </p:txBody>
      </p:sp>
    </p:spTree>
    <p:extLst>
      <p:ext uri="{BB962C8B-B14F-4D97-AF65-F5344CB8AC3E}">
        <p14:creationId xmlns:p14="http://schemas.microsoft.com/office/powerpoint/2010/main" val="216034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edg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9FF69-BAC1-42B3-BD4F-C23529F6C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9F62195-1A2F-4FE7-BBAC-E94D5E1E4A60}"/>
              </a:ext>
            </a:extLst>
          </p:cNvPr>
          <p:cNvSpPr>
            <a:spLocks noGrp="1"/>
          </p:cNvSpPr>
          <p:nvPr>
            <p:ph type="title"/>
          </p:nvPr>
        </p:nvSpPr>
        <p:spPr>
          <a:xfrm>
            <a:off x="485775" y="1038225"/>
            <a:ext cx="11430000" cy="5629275"/>
          </a:xfrm>
        </p:spPr>
        <p:txBody>
          <a:bodyPr>
            <a:normAutofit fontScale="90000"/>
          </a:bodyPr>
          <a:lstStyle/>
          <a:p>
            <a:pPr>
              <a:lnSpc>
                <a:spcPct val="107000"/>
              </a:lnSpc>
              <a:spcBef>
                <a:spcPts val="600"/>
              </a:spcBef>
              <a:spcAft>
                <a:spcPts val="800"/>
              </a:spcAft>
            </a:pPr>
            <a:br>
              <a:rPr lang="en-US" sz="3000" dirty="0">
                <a:effectLst/>
                <a:latin typeface="Times New Roman" panose="02020603050405020304" pitchFamily="18" charset="0"/>
                <a:ea typeface="Calibri" panose="020F0502020204030204" pitchFamily="34" charset="0"/>
                <a:cs typeface="Times New Roman" panose="02020603050405020304" pitchFamily="18" charset="0"/>
              </a:rPr>
            </a:b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r</a:t>
            </a:r>
            <a:r>
              <a:rPr lang="vi-VN"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ất</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3300" dirty="0">
                <a:effectLst/>
                <a:latin typeface="Times New Roman" panose="02020603050405020304" pitchFamily="18" charset="0"/>
                <a:ea typeface="Calibri" panose="020F0502020204030204" pitchFamily="34" charset="0"/>
                <a:cs typeface="Times New Roman" panose="02020603050405020304" pitchFamily="18" charset="0"/>
              </a:rPr>
            </a:b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ủng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300" dirty="0">
                <a:effectLst/>
                <a:latin typeface="Times New Roman" panose="02020603050405020304" pitchFamily="18" charset="0"/>
                <a:ea typeface="Calibri" panose="020F0502020204030204" pitchFamily="34" charset="0"/>
                <a:cs typeface="Times New Roman" panose="02020603050405020304" pitchFamily="18" charset="0"/>
              </a:rPr>
            </a:b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đạp xe</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lông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leo</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thang...</a:t>
            </a:r>
            <a:br>
              <a:rPr lang="en-US" sz="3300" dirty="0">
                <a:effectLst/>
                <a:latin typeface="Times New Roman" panose="02020603050405020304" pitchFamily="18" charset="0"/>
                <a:ea typeface="Calibri" panose="020F0502020204030204" pitchFamily="34" charset="0"/>
                <a:cs typeface="Times New Roman" panose="02020603050405020304" pitchFamily="18" charset="0"/>
              </a:rPr>
            </a:b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Lau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xách</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tưới</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bưng</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bê</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đạc</a:t>
            </a:r>
            <a:r>
              <a:rPr lang="vi-VN"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vừa sức của trẻ</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300" dirty="0">
                <a:effectLst/>
                <a:latin typeface="Times New Roman" panose="02020603050405020304" pitchFamily="18" charset="0"/>
                <a:ea typeface="Calibri" panose="020F0502020204030204" pitchFamily="34" charset="0"/>
                <a:cs typeface="Times New Roman" panose="02020603050405020304" pitchFamily="18" charset="0"/>
              </a:rPr>
            </a:b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tivi</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3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C24E6197-B545-4A3F-9892-DAF415BE0F08}"/>
              </a:ext>
            </a:extLst>
          </p:cNvPr>
          <p:cNvSpPr txBox="1"/>
          <p:nvPr/>
        </p:nvSpPr>
        <p:spPr>
          <a:xfrm>
            <a:off x="1057275" y="190500"/>
            <a:ext cx="9486900" cy="1169551"/>
          </a:xfrm>
          <a:prstGeom prst="rect">
            <a:avLst/>
          </a:prstGeom>
          <a:noFill/>
        </p:spPr>
        <p:txBody>
          <a:bodyPr wrap="square">
            <a:spAutoFit/>
          </a:bodyPr>
          <a:lstStyle/>
          <a:p>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b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3500" dirty="0"/>
          </a:p>
        </p:txBody>
      </p:sp>
    </p:spTree>
    <p:extLst>
      <p:ext uri="{BB962C8B-B14F-4D97-AF65-F5344CB8AC3E}">
        <p14:creationId xmlns:p14="http://schemas.microsoft.com/office/powerpoint/2010/main" val="76064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BC9FD-DE19-4F62-9D88-DDD292C38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9C167B-A09C-43AF-8992-78A2073C39A1}"/>
              </a:ext>
            </a:extLst>
          </p:cNvPr>
          <p:cNvSpPr>
            <a:spLocks noGrp="1"/>
          </p:cNvSpPr>
          <p:nvPr>
            <p:ph type="title"/>
          </p:nvPr>
        </p:nvSpPr>
        <p:spPr>
          <a:xfrm>
            <a:off x="428625" y="1457325"/>
            <a:ext cx="11382375" cy="4514850"/>
          </a:xfrm>
        </p:spPr>
        <p:txBody>
          <a:bodyPr>
            <a:normAutofit fontScale="90000"/>
          </a:bodyPr>
          <a:lstStyle/>
          <a:p>
            <a:pPr>
              <a:lnSpc>
                <a:spcPct val="107000"/>
              </a:lnSpc>
              <a:spcBef>
                <a:spcPts val="600"/>
              </a:spcBef>
              <a:spcAft>
                <a:spcPts val="800"/>
              </a:spcAft>
            </a:pPr>
            <a:br>
              <a:rPr lang="en-US" sz="39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3900" dirty="0">
                <a:effectLst/>
                <a:latin typeface="Times New Roman" panose="02020603050405020304" pitchFamily="18" charset="0"/>
                <a:ea typeface="Calibri" panose="020F0502020204030204" pitchFamily="34" charset="0"/>
                <a:cs typeface="Times New Roman" panose="02020603050405020304" pitchFamily="18" charset="0"/>
              </a:rPr>
            </a:b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đặn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900" dirty="0">
                <a:effectLst/>
                <a:latin typeface="Times New Roman" panose="02020603050405020304" pitchFamily="18" charset="0"/>
                <a:ea typeface="Calibri" panose="020F0502020204030204" pitchFamily="34" charset="0"/>
                <a:cs typeface="Times New Roman" panose="02020603050405020304" pitchFamily="18" charset="0"/>
              </a:rPr>
            </a:b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đặn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900" dirty="0">
                <a:effectLst/>
                <a:latin typeface="Times New Roman" panose="02020603050405020304" pitchFamily="18" charset="0"/>
                <a:ea typeface="Calibri" panose="020F0502020204030204" pitchFamily="34" charset="0"/>
                <a:cs typeface="Times New Roman" panose="02020603050405020304" pitchFamily="18" charset="0"/>
              </a:rPr>
            </a:b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3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9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9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6194901-552A-4F02-BD1D-27A0FDECA2AE}"/>
              </a:ext>
            </a:extLst>
          </p:cNvPr>
          <p:cNvSpPr txBox="1"/>
          <p:nvPr/>
        </p:nvSpPr>
        <p:spPr>
          <a:xfrm>
            <a:off x="1123949" y="667822"/>
            <a:ext cx="8924925" cy="630942"/>
          </a:xfrm>
          <a:prstGeom prst="rect">
            <a:avLst/>
          </a:prstGeom>
          <a:noFill/>
        </p:spPr>
        <p:txBody>
          <a:bodyPr wrap="square">
            <a:spAutoFit/>
          </a:bodyPr>
          <a:lstStyle/>
          <a:p>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35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endParaRPr lang="en-US" sz="3500" dirty="0"/>
          </a:p>
        </p:txBody>
      </p:sp>
    </p:spTree>
    <p:extLst>
      <p:ext uri="{BB962C8B-B14F-4D97-AF65-F5344CB8AC3E}">
        <p14:creationId xmlns:p14="http://schemas.microsoft.com/office/powerpoint/2010/main" val="48234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34C33A-61E4-46E5-862E-125D56676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731F46D-8477-4580-ABE7-D4BEE4F851AF}"/>
              </a:ext>
            </a:extLst>
          </p:cNvPr>
          <p:cNvPicPr>
            <a:picLocks noChangeAspect="1"/>
          </p:cNvPicPr>
          <p:nvPr/>
        </p:nvPicPr>
        <p:blipFill>
          <a:blip r:embed="rId3"/>
          <a:stretch>
            <a:fillRect/>
          </a:stretch>
        </p:blipFill>
        <p:spPr>
          <a:xfrm>
            <a:off x="504824" y="933450"/>
            <a:ext cx="11687176" cy="5762625"/>
          </a:xfrm>
          <a:prstGeom prst="rect">
            <a:avLst/>
          </a:prstGeom>
        </p:spPr>
      </p:pic>
      <p:sp>
        <p:nvSpPr>
          <p:cNvPr id="2" name="Title 1">
            <a:extLst>
              <a:ext uri="{FF2B5EF4-FFF2-40B4-BE49-F238E27FC236}">
                <a16:creationId xmlns:a16="http://schemas.microsoft.com/office/drawing/2014/main" id="{0EC849E9-FC15-4E0F-82BC-6430614EF460}"/>
              </a:ext>
            </a:extLst>
          </p:cNvPr>
          <p:cNvSpPr>
            <a:spLocks noGrp="1"/>
          </p:cNvSpPr>
          <p:nvPr>
            <p:ph type="title"/>
          </p:nvPr>
        </p:nvSpPr>
        <p:spPr>
          <a:xfrm>
            <a:off x="838200" y="1"/>
            <a:ext cx="10515600" cy="933450"/>
          </a:xfrm>
        </p:spPr>
        <p:txBody>
          <a:bodyPr>
            <a:normAutofit/>
          </a:bodyPr>
          <a:lstStyle/>
          <a:p>
            <a:pPr algn="ctr"/>
            <a:r>
              <a:rPr lang="en-US" sz="3000" b="1" dirty="0">
                <a:latin typeface="Times New Roman" panose="02020603050405020304" pitchFamily="18" charset="0"/>
                <a:cs typeface="Times New Roman" panose="02020603050405020304" pitchFamily="18" charset="0"/>
              </a:rPr>
              <a:t>BIỂU ĐỒ CÂN NẶNG THEO TUỔI BÉ TRAI</a:t>
            </a:r>
          </a:p>
        </p:txBody>
      </p:sp>
    </p:spTree>
    <p:extLst>
      <p:ext uri="{BB962C8B-B14F-4D97-AF65-F5344CB8AC3E}">
        <p14:creationId xmlns:p14="http://schemas.microsoft.com/office/powerpoint/2010/main" val="13639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CF6205-93CD-4AE9-933F-F3398BEDE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2FA54D9-D9D1-476F-88DD-A8B7D51870DF}"/>
              </a:ext>
            </a:extLst>
          </p:cNvPr>
          <p:cNvPicPr>
            <a:picLocks noChangeAspect="1"/>
          </p:cNvPicPr>
          <p:nvPr/>
        </p:nvPicPr>
        <p:blipFill>
          <a:blip r:embed="rId3"/>
          <a:stretch>
            <a:fillRect/>
          </a:stretch>
        </p:blipFill>
        <p:spPr>
          <a:xfrm>
            <a:off x="171450" y="942976"/>
            <a:ext cx="11849100" cy="5915024"/>
          </a:xfrm>
          <a:prstGeom prst="rect">
            <a:avLst/>
          </a:prstGeom>
        </p:spPr>
      </p:pic>
      <p:sp>
        <p:nvSpPr>
          <p:cNvPr id="6" name="TextBox 5">
            <a:extLst>
              <a:ext uri="{FF2B5EF4-FFF2-40B4-BE49-F238E27FC236}">
                <a16:creationId xmlns:a16="http://schemas.microsoft.com/office/drawing/2014/main" id="{9C9B5AE7-5B62-487A-BEFC-D4A45A41486D}"/>
              </a:ext>
            </a:extLst>
          </p:cNvPr>
          <p:cNvSpPr txBox="1"/>
          <p:nvPr/>
        </p:nvSpPr>
        <p:spPr>
          <a:xfrm>
            <a:off x="2628899" y="68431"/>
            <a:ext cx="8867775" cy="553998"/>
          </a:xfrm>
          <a:prstGeom prst="rect">
            <a:avLst/>
          </a:prstGeom>
          <a:noFill/>
        </p:spPr>
        <p:txBody>
          <a:bodyPr wrap="square">
            <a:spAutoFit/>
          </a:bodyPr>
          <a:lstStyle/>
          <a:p>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BIỂU ĐỒ CHIỀU CAO THEO TUỔI BÉ TRAI</a:t>
            </a:r>
            <a:endParaRPr lang="en-US" dirty="0"/>
          </a:p>
        </p:txBody>
      </p:sp>
    </p:spTree>
    <p:extLst>
      <p:ext uri="{BB962C8B-B14F-4D97-AF65-F5344CB8AC3E}">
        <p14:creationId xmlns:p14="http://schemas.microsoft.com/office/powerpoint/2010/main" val="61750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2A3F5D-BF4B-4DA6-80C0-3789B174C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2">
            <a:extLst>
              <a:ext uri="{FF2B5EF4-FFF2-40B4-BE49-F238E27FC236}">
                <a16:creationId xmlns:a16="http://schemas.microsoft.com/office/drawing/2014/main" id="{1331898B-F91C-483C-A622-DE7F36518E8A}"/>
              </a:ext>
            </a:extLst>
          </p:cNvPr>
          <p:cNvSpPr>
            <a:spLocks noGrp="1" noChangeArrowheads="1"/>
          </p:cNvSpPr>
          <p:nvPr>
            <p:ph type="title"/>
          </p:nvPr>
        </p:nvSpPr>
        <p:spPr bwMode="auto">
          <a:xfrm>
            <a:off x="1399357" y="264761"/>
            <a:ext cx="9164689"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5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altLang="en-US" sz="35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kumimoji="0" lang="en-US" altLang="en-US" sz="35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altLang="en-US" sz="35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35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altLang="en-US" sz="35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altLang="en-US" sz="35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kumimoji="0" lang="en-US" altLang="en-US" sz="35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kumimoji="0" lang="en-US" altLang="en-US" sz="35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35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altLang="en-US" sz="35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endParaRPr kumimoji="0" lang="en-US" altLang="en-US" sz="3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A189A61A-0945-43A4-BB50-975709514383}"/>
              </a:ext>
            </a:extLst>
          </p:cNvPr>
          <p:cNvGraphicFramePr>
            <a:graphicFrameLocks noGrp="1"/>
          </p:cNvGraphicFramePr>
          <p:nvPr>
            <p:extLst>
              <p:ext uri="{D42A27DB-BD31-4B8C-83A1-F6EECF244321}">
                <p14:modId xmlns:p14="http://schemas.microsoft.com/office/powerpoint/2010/main" val="145526423"/>
              </p:ext>
            </p:extLst>
          </p:nvPr>
        </p:nvGraphicFramePr>
        <p:xfrm>
          <a:off x="685800" y="1295400"/>
          <a:ext cx="10763251" cy="5143498"/>
        </p:xfrm>
        <a:graphic>
          <a:graphicData uri="http://schemas.openxmlformats.org/drawingml/2006/table">
            <a:tbl>
              <a:tblPr firstRow="1" firstCol="1" bandRow="1">
                <a:tableStyleId>{5C22544A-7EE6-4342-B048-85BDC9FD1C3A}</a:tableStyleId>
              </a:tblPr>
              <a:tblGrid>
                <a:gridCol w="1530881">
                  <a:extLst>
                    <a:ext uri="{9D8B030D-6E8A-4147-A177-3AD203B41FA5}">
                      <a16:colId xmlns:a16="http://schemas.microsoft.com/office/drawing/2014/main" val="2635963537"/>
                    </a:ext>
                  </a:extLst>
                </a:gridCol>
                <a:gridCol w="2164819">
                  <a:extLst>
                    <a:ext uri="{9D8B030D-6E8A-4147-A177-3AD203B41FA5}">
                      <a16:colId xmlns:a16="http://schemas.microsoft.com/office/drawing/2014/main" val="3731635646"/>
                    </a:ext>
                  </a:extLst>
                </a:gridCol>
                <a:gridCol w="1595980">
                  <a:extLst>
                    <a:ext uri="{9D8B030D-6E8A-4147-A177-3AD203B41FA5}">
                      <a16:colId xmlns:a16="http://schemas.microsoft.com/office/drawing/2014/main" val="3418617930"/>
                    </a:ext>
                  </a:extLst>
                </a:gridCol>
                <a:gridCol w="2223881">
                  <a:extLst>
                    <a:ext uri="{9D8B030D-6E8A-4147-A177-3AD203B41FA5}">
                      <a16:colId xmlns:a16="http://schemas.microsoft.com/office/drawing/2014/main" val="1249940344"/>
                    </a:ext>
                  </a:extLst>
                </a:gridCol>
                <a:gridCol w="1618914">
                  <a:extLst>
                    <a:ext uri="{9D8B030D-6E8A-4147-A177-3AD203B41FA5}">
                      <a16:colId xmlns:a16="http://schemas.microsoft.com/office/drawing/2014/main" val="992923785"/>
                    </a:ext>
                  </a:extLst>
                </a:gridCol>
                <a:gridCol w="1628776">
                  <a:extLst>
                    <a:ext uri="{9D8B030D-6E8A-4147-A177-3AD203B41FA5}">
                      <a16:colId xmlns:a16="http://schemas.microsoft.com/office/drawing/2014/main" val="2700124867"/>
                    </a:ext>
                  </a:extLst>
                </a:gridCol>
              </a:tblGrid>
              <a:tr h="769067">
                <a:tc>
                  <a:txBody>
                    <a:bodyPr/>
                    <a:lstStyle/>
                    <a:p>
                      <a:pPr algn="ctr">
                        <a:lnSpc>
                          <a:spcPct val="107000"/>
                        </a:lnSpc>
                        <a:spcBef>
                          <a:spcPts val="600"/>
                        </a:spcBef>
                        <a:spcAft>
                          <a:spcPts val="600"/>
                        </a:spcAft>
                      </a:pPr>
                      <a:r>
                        <a:rPr lang="en-US" sz="2300" dirty="0" err="1">
                          <a:effectLst/>
                          <a:latin typeface="Times New Roman" panose="02020603050405020304" pitchFamily="18" charset="0"/>
                          <a:cs typeface="Times New Roman" panose="02020603050405020304" pitchFamily="18" charset="0"/>
                        </a:rPr>
                        <a:t>Tuổi</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6200" marT="76200" marB="76200"/>
                </a:tc>
                <a:tc>
                  <a:txBody>
                    <a:bodyPr/>
                    <a:lstStyle/>
                    <a:p>
                      <a:pPr algn="ctr">
                        <a:lnSpc>
                          <a:spcPct val="107000"/>
                        </a:lnSpc>
                        <a:spcBef>
                          <a:spcPts val="600"/>
                        </a:spcBef>
                        <a:spcAft>
                          <a:spcPts val="600"/>
                        </a:spcAft>
                      </a:pPr>
                      <a:r>
                        <a:rPr lang="en-US" sz="2300" dirty="0" err="1">
                          <a:effectLst/>
                          <a:latin typeface="Times New Roman" panose="02020603050405020304" pitchFamily="18" charset="0"/>
                          <a:cs typeface="Times New Roman" panose="02020603050405020304" pitchFamily="18" charset="0"/>
                        </a:rPr>
                        <a:t>Cân</a:t>
                      </a:r>
                      <a:r>
                        <a:rPr lang="vi-VN" sz="2300" dirty="0">
                          <a:effectLst/>
                          <a:latin typeface="Times New Roman" panose="02020603050405020304" pitchFamily="18" charset="0"/>
                          <a:cs typeface="Times New Roman" panose="02020603050405020304" pitchFamily="18" charset="0"/>
                        </a:rPr>
                        <a:t> nặng BT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Bef>
                          <a:spcPts val="600"/>
                        </a:spcBef>
                        <a:spcAft>
                          <a:spcPts val="600"/>
                        </a:spcAft>
                      </a:pPr>
                      <a:r>
                        <a:rPr lang="en-US" sz="2300">
                          <a:effectLst/>
                          <a:latin typeface="Times New Roman" panose="02020603050405020304" pitchFamily="18" charset="0"/>
                          <a:cs typeface="Times New Roman" panose="02020603050405020304" pitchFamily="18" charset="0"/>
                        </a:rPr>
                        <a:t>S</a:t>
                      </a:r>
                      <a:r>
                        <a:rPr lang="vi-VN" sz="2300">
                          <a:effectLst/>
                          <a:latin typeface="Times New Roman" panose="02020603050405020304" pitchFamily="18" charset="0"/>
                          <a:cs typeface="Times New Roman" panose="02020603050405020304" pitchFamily="18" charset="0"/>
                        </a:rPr>
                        <a:t>DD nhẹ cân</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Bef>
                          <a:spcPts val="600"/>
                        </a:spcBef>
                        <a:spcAft>
                          <a:spcPts val="600"/>
                        </a:spcAft>
                      </a:pPr>
                      <a:r>
                        <a:rPr lang="en-US" sz="2300">
                          <a:effectLst/>
                          <a:latin typeface="Times New Roman" panose="02020603050405020304" pitchFamily="18" charset="0"/>
                          <a:cs typeface="Times New Roman" panose="02020603050405020304" pitchFamily="18" charset="0"/>
                        </a:rPr>
                        <a:t>Chi</a:t>
                      </a:r>
                      <a:r>
                        <a:rPr lang="vi-VN" sz="2300">
                          <a:effectLst/>
                          <a:latin typeface="Times New Roman" panose="02020603050405020304" pitchFamily="18" charset="0"/>
                          <a:cs typeface="Times New Roman" panose="02020603050405020304" pitchFamily="18" charset="0"/>
                        </a:rPr>
                        <a:t>ều cao BT</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Bef>
                          <a:spcPts val="600"/>
                        </a:spcBef>
                        <a:spcAft>
                          <a:spcPts val="600"/>
                        </a:spcAft>
                      </a:pPr>
                      <a:r>
                        <a:rPr lang="en-US" sz="2300" dirty="0">
                          <a:effectLst/>
                          <a:latin typeface="Times New Roman" panose="02020603050405020304" pitchFamily="18" charset="0"/>
                          <a:cs typeface="Times New Roman" panose="02020603050405020304" pitchFamily="18" charset="0"/>
                        </a:rPr>
                        <a:t>SD</a:t>
                      </a:r>
                      <a:r>
                        <a:rPr lang="vi-VN" sz="2300" dirty="0">
                          <a:effectLst/>
                          <a:latin typeface="Times New Roman" panose="02020603050405020304" pitchFamily="18" charset="0"/>
                          <a:cs typeface="Times New Roman" panose="02020603050405020304" pitchFamily="18" charset="0"/>
                        </a:rPr>
                        <a:t>D thấp còi</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Bef>
                          <a:spcPts val="600"/>
                        </a:spcBef>
                        <a:spcAft>
                          <a:spcPts val="600"/>
                        </a:spcAft>
                      </a:pPr>
                      <a:r>
                        <a:rPr lang="en-US" sz="2300">
                          <a:effectLst/>
                          <a:latin typeface="Times New Roman" panose="02020603050405020304" pitchFamily="18" charset="0"/>
                          <a:cs typeface="Times New Roman" panose="02020603050405020304" pitchFamily="18" charset="0"/>
                        </a:rPr>
                        <a:t>Thừa cân</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0" marT="76200" marB="76200"/>
                </a:tc>
                <a:extLst>
                  <a:ext uri="{0D108BD9-81ED-4DB2-BD59-A6C34878D82A}">
                    <a16:rowId xmlns:a16="http://schemas.microsoft.com/office/drawing/2014/main" val="2705289451"/>
                  </a:ext>
                </a:extLst>
              </a:tr>
              <a:tr h="1034822">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18 </a:t>
                      </a:r>
                      <a:r>
                        <a:rPr lang="vi-VN" sz="2300" dirty="0">
                          <a:effectLst/>
                          <a:latin typeface="Times New Roman" panose="02020603050405020304" pitchFamily="18" charset="0"/>
                          <a:cs typeface="Times New Roman" panose="02020603050405020304" pitchFamily="18" charset="0"/>
                        </a:rPr>
                        <a:t>– 24 </a:t>
                      </a:r>
                      <a:r>
                        <a:rPr lang="en-US" sz="2300" dirty="0" err="1">
                          <a:effectLst/>
                          <a:latin typeface="Times New Roman" panose="02020603050405020304" pitchFamily="18" charset="0"/>
                          <a:cs typeface="Times New Roman" panose="02020603050405020304" pitchFamily="18" charset="0"/>
                        </a:rPr>
                        <a:t>tháng</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6200" marT="76200" marB="7620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9 </a:t>
                      </a:r>
                      <a:r>
                        <a:rPr lang="vi-VN" sz="2300" dirty="0">
                          <a:effectLst/>
                          <a:latin typeface="Times New Roman" panose="02020603050405020304" pitchFamily="18" charset="0"/>
                          <a:cs typeface="Times New Roman" panose="02020603050405020304" pitchFamily="18" charset="0"/>
                        </a:rPr>
                        <a:t>– 15 </a:t>
                      </a:r>
                      <a:r>
                        <a:rPr lang="en-US" sz="2300" dirty="0">
                          <a:effectLst/>
                          <a:latin typeface="Times New Roman" panose="02020603050405020304" pitchFamily="18" charset="0"/>
                          <a:cs typeface="Times New Roman" panose="02020603050405020304" pitchFamily="18" charset="0"/>
                        </a:rPr>
                        <a:t>kg </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vi-VN" sz="2300" dirty="0">
                          <a:effectLst/>
                          <a:latin typeface="Times New Roman" panose="02020603050405020304" pitchFamily="18" charset="0"/>
                          <a:cs typeface="Times New Roman" panose="02020603050405020304" pitchFamily="18" charset="0"/>
                        </a:rPr>
                        <a:t>9 – 9,5 kg</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77 - </a:t>
                      </a:r>
                      <a:r>
                        <a:rPr lang="vi-VN" sz="2300" dirty="0">
                          <a:effectLst/>
                          <a:latin typeface="Times New Roman" panose="02020603050405020304" pitchFamily="18" charset="0"/>
                          <a:cs typeface="Times New Roman" panose="02020603050405020304" pitchFamily="18" charset="0"/>
                        </a:rPr>
                        <a:t>94</a:t>
                      </a:r>
                      <a:r>
                        <a:rPr lang="en-US" sz="2300" dirty="0">
                          <a:effectLst/>
                          <a:latin typeface="Times New Roman" panose="02020603050405020304" pitchFamily="18" charset="0"/>
                          <a:cs typeface="Times New Roman" panose="02020603050405020304" pitchFamily="18" charset="0"/>
                        </a:rPr>
                        <a:t> cm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76</a:t>
                      </a:r>
                      <a:r>
                        <a:rPr lang="vi-VN" sz="2300" dirty="0">
                          <a:effectLst/>
                          <a:latin typeface="Times New Roman" panose="02020603050405020304" pitchFamily="18" charset="0"/>
                          <a:cs typeface="Times New Roman" panose="02020603050405020304" pitchFamily="18" charset="0"/>
                        </a:rPr>
                        <a:t> – 81 cm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14</a:t>
                      </a:r>
                      <a:r>
                        <a:rPr lang="vi-VN" sz="2300">
                          <a:effectLst/>
                          <a:latin typeface="Times New Roman" panose="02020603050405020304" pitchFamily="18" charset="0"/>
                          <a:cs typeface="Times New Roman" panose="02020603050405020304" pitchFamily="18" charset="0"/>
                        </a:rPr>
                        <a:t> -15</a:t>
                      </a:r>
                      <a:r>
                        <a:rPr lang="en-US" sz="2300">
                          <a:effectLst/>
                          <a:latin typeface="Times New Roman" panose="02020603050405020304" pitchFamily="18" charset="0"/>
                          <a:cs typeface="Times New Roman" panose="02020603050405020304" pitchFamily="18" charset="0"/>
                        </a:rPr>
                        <a:t> kg</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0" marT="76200" marB="76200"/>
                </a:tc>
                <a:extLst>
                  <a:ext uri="{0D108BD9-81ED-4DB2-BD59-A6C34878D82A}">
                    <a16:rowId xmlns:a16="http://schemas.microsoft.com/office/drawing/2014/main" val="4168170396"/>
                  </a:ext>
                </a:extLst>
              </a:tr>
              <a:tr h="1032408">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24</a:t>
                      </a:r>
                      <a:r>
                        <a:rPr lang="vi-VN" sz="2300">
                          <a:effectLst/>
                          <a:latin typeface="Times New Roman" panose="02020603050405020304" pitchFamily="18" charset="0"/>
                          <a:cs typeface="Times New Roman" panose="02020603050405020304" pitchFamily="18" charset="0"/>
                        </a:rPr>
                        <a:t> – 36 tháng</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6200" marT="76200" marB="7620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10 </a:t>
                      </a:r>
                      <a:r>
                        <a:rPr lang="vi-VN" sz="2300" dirty="0">
                          <a:effectLst/>
                          <a:latin typeface="Times New Roman" panose="02020603050405020304" pitchFamily="18" charset="0"/>
                          <a:cs typeface="Times New Roman" panose="02020603050405020304" pitchFamily="18" charset="0"/>
                        </a:rPr>
                        <a:t>– 18 </a:t>
                      </a:r>
                      <a:r>
                        <a:rPr lang="en-US" sz="2300" dirty="0">
                          <a:effectLst/>
                          <a:latin typeface="Times New Roman" panose="02020603050405020304" pitchFamily="18" charset="0"/>
                          <a:cs typeface="Times New Roman" panose="02020603050405020304" pitchFamily="18" charset="0"/>
                        </a:rPr>
                        <a:t>kg </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vi-VN" sz="2300" dirty="0">
                          <a:effectLst/>
                          <a:latin typeface="Times New Roman" panose="02020603050405020304" pitchFamily="18" charset="0"/>
                          <a:cs typeface="Times New Roman" panose="02020603050405020304" pitchFamily="18" charset="0"/>
                        </a:rPr>
                        <a:t>9,5 – 11 kg</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82</a:t>
                      </a:r>
                      <a:r>
                        <a:rPr lang="vi-VN" sz="2300" dirty="0">
                          <a:effectLst/>
                          <a:latin typeface="Times New Roman" panose="02020603050405020304" pitchFamily="18" charset="0"/>
                          <a:cs typeface="Times New Roman" panose="02020603050405020304" pitchFamily="18" charset="0"/>
                        </a:rPr>
                        <a:t> - 103</a:t>
                      </a:r>
                      <a:r>
                        <a:rPr lang="en-US" sz="2300" dirty="0">
                          <a:effectLst/>
                          <a:latin typeface="Times New Roman" panose="02020603050405020304" pitchFamily="18" charset="0"/>
                          <a:cs typeface="Times New Roman" panose="02020603050405020304" pitchFamily="18" charset="0"/>
                        </a:rPr>
                        <a:t> cm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81 </a:t>
                      </a:r>
                      <a:r>
                        <a:rPr lang="vi-VN" sz="2300" dirty="0">
                          <a:effectLst/>
                          <a:latin typeface="Times New Roman" panose="02020603050405020304" pitchFamily="18" charset="0"/>
                          <a:cs typeface="Times New Roman" panose="02020603050405020304" pitchFamily="18" charset="0"/>
                        </a:rPr>
                        <a:t>– 89 cm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15</a:t>
                      </a:r>
                      <a:r>
                        <a:rPr lang="vi-VN" sz="2300" dirty="0">
                          <a:effectLst/>
                          <a:latin typeface="Times New Roman" panose="02020603050405020304" pitchFamily="18" charset="0"/>
                          <a:cs typeface="Times New Roman" panose="02020603050405020304" pitchFamily="18" charset="0"/>
                        </a:rPr>
                        <a:t> – 18</a:t>
                      </a:r>
                      <a:r>
                        <a:rPr lang="en-US" sz="2300" dirty="0">
                          <a:effectLst/>
                          <a:latin typeface="Times New Roman" panose="02020603050405020304" pitchFamily="18" charset="0"/>
                          <a:cs typeface="Times New Roman" panose="02020603050405020304" pitchFamily="18" charset="0"/>
                        </a:rPr>
                        <a:t> kg</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0" marT="76200" marB="76200"/>
                </a:tc>
                <a:extLst>
                  <a:ext uri="{0D108BD9-81ED-4DB2-BD59-A6C34878D82A}">
                    <a16:rowId xmlns:a16="http://schemas.microsoft.com/office/drawing/2014/main" val="3490181608"/>
                  </a:ext>
                </a:extLst>
              </a:tr>
              <a:tr h="769067">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3 </a:t>
                      </a:r>
                      <a:r>
                        <a:rPr lang="vi-VN" sz="2300">
                          <a:effectLst/>
                          <a:latin typeface="Times New Roman" panose="02020603050405020304" pitchFamily="18" charset="0"/>
                          <a:cs typeface="Times New Roman" panose="02020603050405020304" pitchFamily="18" charset="0"/>
                        </a:rPr>
                        <a:t>– 4 </a:t>
                      </a:r>
                      <a:r>
                        <a:rPr lang="en-US" sz="2300">
                          <a:effectLst/>
                          <a:latin typeface="Times New Roman" panose="02020603050405020304" pitchFamily="18" charset="0"/>
                          <a:cs typeface="Times New Roman" panose="02020603050405020304" pitchFamily="18" charset="0"/>
                        </a:rPr>
                        <a:t>tuổi</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6200" marT="76200" marB="7620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10 </a:t>
                      </a:r>
                      <a:r>
                        <a:rPr lang="vi-VN" sz="2300">
                          <a:effectLst/>
                          <a:latin typeface="Times New Roman" panose="02020603050405020304" pitchFamily="18" charset="0"/>
                          <a:cs typeface="Times New Roman" panose="02020603050405020304" pitchFamily="18" charset="0"/>
                        </a:rPr>
                        <a:t>– 21 </a:t>
                      </a:r>
                      <a:r>
                        <a:rPr lang="en-US" sz="2300">
                          <a:effectLst/>
                          <a:latin typeface="Times New Roman" panose="02020603050405020304" pitchFamily="18" charset="0"/>
                          <a:cs typeface="Times New Roman" panose="02020603050405020304" pitchFamily="18" charset="0"/>
                        </a:rPr>
                        <a:t>kg </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vi-VN" sz="2300">
                          <a:effectLst/>
                          <a:latin typeface="Times New Roman" panose="02020603050405020304" pitchFamily="18" charset="0"/>
                          <a:cs typeface="Times New Roman" panose="02020603050405020304" pitchFamily="18" charset="0"/>
                        </a:rPr>
                        <a:t>11 – 13 kg</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vi-VN" sz="2300" dirty="0">
                          <a:effectLst/>
                          <a:latin typeface="Times New Roman" panose="02020603050405020304" pitchFamily="18" charset="0"/>
                          <a:cs typeface="Times New Roman" panose="02020603050405020304" pitchFamily="18" charset="0"/>
                        </a:rPr>
                        <a:t>89 </a:t>
                      </a:r>
                      <a:r>
                        <a:rPr lang="en-US" sz="2300" dirty="0">
                          <a:effectLst/>
                          <a:latin typeface="Times New Roman" panose="02020603050405020304" pitchFamily="18" charset="0"/>
                          <a:cs typeface="Times New Roman" panose="02020603050405020304" pitchFamily="18" charset="0"/>
                        </a:rPr>
                        <a:t>– 112 cm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vi-VN" sz="2300" dirty="0">
                          <a:effectLst/>
                          <a:latin typeface="Times New Roman" panose="02020603050405020304" pitchFamily="18" charset="0"/>
                          <a:cs typeface="Times New Roman" panose="02020603050405020304" pitchFamily="18" charset="0"/>
                        </a:rPr>
                        <a:t>89 – 95 cm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18</a:t>
                      </a:r>
                      <a:r>
                        <a:rPr lang="vi-VN" sz="2300" dirty="0">
                          <a:effectLst/>
                          <a:latin typeface="Times New Roman" panose="02020603050405020304" pitchFamily="18" charset="0"/>
                          <a:cs typeface="Times New Roman" panose="02020603050405020304" pitchFamily="18" charset="0"/>
                        </a:rPr>
                        <a:t> - </a:t>
                      </a:r>
                      <a:r>
                        <a:rPr lang="en-US" sz="2300" dirty="0">
                          <a:effectLst/>
                          <a:latin typeface="Times New Roman" panose="02020603050405020304" pitchFamily="18" charset="0"/>
                          <a:cs typeface="Times New Roman" panose="02020603050405020304" pitchFamily="18" charset="0"/>
                        </a:rPr>
                        <a:t>21 kg</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0" marT="76200" marB="76200"/>
                </a:tc>
                <a:extLst>
                  <a:ext uri="{0D108BD9-81ED-4DB2-BD59-A6C34878D82A}">
                    <a16:rowId xmlns:a16="http://schemas.microsoft.com/office/drawing/2014/main" val="651761042"/>
                  </a:ext>
                </a:extLst>
              </a:tr>
              <a:tr h="769067">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4</a:t>
                      </a:r>
                      <a:r>
                        <a:rPr lang="vi-VN" sz="2300">
                          <a:effectLst/>
                          <a:latin typeface="Times New Roman" panose="02020603050405020304" pitchFamily="18" charset="0"/>
                          <a:cs typeface="Times New Roman" panose="02020603050405020304" pitchFamily="18" charset="0"/>
                        </a:rPr>
                        <a:t> - 5</a:t>
                      </a:r>
                      <a:r>
                        <a:rPr lang="en-US" sz="2300">
                          <a:effectLst/>
                          <a:latin typeface="Times New Roman" panose="02020603050405020304" pitchFamily="18" charset="0"/>
                          <a:cs typeface="Times New Roman" panose="02020603050405020304" pitchFamily="18" charset="0"/>
                        </a:rPr>
                        <a:t> tuổi</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6200" marT="76200" marB="7620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13</a:t>
                      </a:r>
                      <a:r>
                        <a:rPr lang="vi-VN" sz="2300">
                          <a:effectLst/>
                          <a:latin typeface="Times New Roman" panose="02020603050405020304" pitchFamily="18" charset="0"/>
                          <a:cs typeface="Times New Roman" panose="02020603050405020304" pitchFamily="18" charset="0"/>
                        </a:rPr>
                        <a:t> - 24</a:t>
                      </a:r>
                      <a:r>
                        <a:rPr lang="en-US" sz="2300">
                          <a:effectLst/>
                          <a:latin typeface="Times New Roman" panose="02020603050405020304" pitchFamily="18" charset="0"/>
                          <a:cs typeface="Times New Roman" panose="02020603050405020304" pitchFamily="18" charset="0"/>
                        </a:rPr>
                        <a:t> kg </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13</a:t>
                      </a:r>
                      <a:r>
                        <a:rPr lang="vi-VN" sz="2300">
                          <a:effectLst/>
                          <a:latin typeface="Times New Roman" panose="02020603050405020304" pitchFamily="18" charset="0"/>
                          <a:cs typeface="Times New Roman" panose="02020603050405020304" pitchFamily="18" charset="0"/>
                        </a:rPr>
                        <a:t> – 14 kg</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95 – 119 cm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95</a:t>
                      </a:r>
                      <a:r>
                        <a:rPr lang="vi-VN" sz="2300" dirty="0">
                          <a:effectLst/>
                          <a:latin typeface="Times New Roman" panose="02020603050405020304" pitchFamily="18" charset="0"/>
                          <a:cs typeface="Times New Roman" panose="02020603050405020304" pitchFamily="18" charset="0"/>
                        </a:rPr>
                        <a:t> – 100 cm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21</a:t>
                      </a:r>
                      <a:r>
                        <a:rPr lang="vi-VN" sz="2300" dirty="0">
                          <a:effectLst/>
                          <a:latin typeface="Times New Roman" panose="02020603050405020304" pitchFamily="18" charset="0"/>
                          <a:cs typeface="Times New Roman" panose="02020603050405020304" pitchFamily="18" charset="0"/>
                        </a:rPr>
                        <a:t> – 24</a:t>
                      </a:r>
                      <a:r>
                        <a:rPr lang="en-US" sz="2300" dirty="0">
                          <a:effectLst/>
                          <a:latin typeface="Times New Roman" panose="02020603050405020304" pitchFamily="18" charset="0"/>
                          <a:cs typeface="Times New Roman" panose="02020603050405020304" pitchFamily="18" charset="0"/>
                        </a:rPr>
                        <a:t> kg</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0" marT="76200" marB="76200"/>
                </a:tc>
                <a:extLst>
                  <a:ext uri="{0D108BD9-81ED-4DB2-BD59-A6C34878D82A}">
                    <a16:rowId xmlns:a16="http://schemas.microsoft.com/office/drawing/2014/main" val="574207174"/>
                  </a:ext>
                </a:extLst>
              </a:tr>
              <a:tr h="769067">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5</a:t>
                      </a:r>
                      <a:r>
                        <a:rPr lang="vi-VN" sz="2300">
                          <a:effectLst/>
                          <a:latin typeface="Times New Roman" panose="02020603050405020304" pitchFamily="18" charset="0"/>
                          <a:cs typeface="Times New Roman" panose="02020603050405020304" pitchFamily="18" charset="0"/>
                        </a:rPr>
                        <a:t> - 6</a:t>
                      </a:r>
                      <a:r>
                        <a:rPr lang="en-US" sz="2300">
                          <a:effectLst/>
                          <a:latin typeface="Times New Roman" panose="02020603050405020304" pitchFamily="18" charset="0"/>
                          <a:cs typeface="Times New Roman" panose="02020603050405020304" pitchFamily="18" charset="0"/>
                        </a:rPr>
                        <a:t> tuổi</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6200" marT="76200" marB="7620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14</a:t>
                      </a:r>
                      <a:r>
                        <a:rPr lang="vi-VN" sz="2300">
                          <a:effectLst/>
                          <a:latin typeface="Times New Roman" panose="02020603050405020304" pitchFamily="18" charset="0"/>
                          <a:cs typeface="Times New Roman" panose="02020603050405020304" pitchFamily="18" charset="0"/>
                        </a:rPr>
                        <a:t>,5 – 30,5 </a:t>
                      </a:r>
                      <a:r>
                        <a:rPr lang="en-US" sz="2300">
                          <a:effectLst/>
                          <a:latin typeface="Times New Roman" panose="02020603050405020304" pitchFamily="18" charset="0"/>
                          <a:cs typeface="Times New Roman" panose="02020603050405020304" pitchFamily="18" charset="0"/>
                        </a:rPr>
                        <a:t>kg</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14</a:t>
                      </a:r>
                      <a:r>
                        <a:rPr lang="vi-VN" sz="2300">
                          <a:effectLst/>
                          <a:latin typeface="Times New Roman" panose="02020603050405020304" pitchFamily="18" charset="0"/>
                          <a:cs typeface="Times New Roman" panose="02020603050405020304" pitchFamily="18" charset="0"/>
                        </a:rPr>
                        <a:t>,5 – 18 kg</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101 </a:t>
                      </a:r>
                      <a:r>
                        <a:rPr lang="vi-VN" sz="2300">
                          <a:effectLst/>
                          <a:latin typeface="Times New Roman" panose="02020603050405020304" pitchFamily="18" charset="0"/>
                          <a:cs typeface="Times New Roman" panose="02020603050405020304" pitchFamily="18" charset="0"/>
                        </a:rPr>
                        <a:t>– 132 </a:t>
                      </a:r>
                      <a:r>
                        <a:rPr lang="en-US" sz="2300">
                          <a:effectLst/>
                          <a:latin typeface="Times New Roman" panose="02020603050405020304" pitchFamily="18" charset="0"/>
                          <a:cs typeface="Times New Roman" panose="02020603050405020304" pitchFamily="18" charset="0"/>
                        </a:rPr>
                        <a:t>cm</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100 </a:t>
                      </a:r>
                      <a:r>
                        <a:rPr lang="vi-VN" sz="2300" dirty="0">
                          <a:effectLst/>
                          <a:latin typeface="Times New Roman" panose="02020603050405020304" pitchFamily="18" charset="0"/>
                          <a:cs typeface="Times New Roman" panose="02020603050405020304" pitchFamily="18" charset="0"/>
                        </a:rPr>
                        <a:t>– 111 cm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24 </a:t>
                      </a:r>
                      <a:r>
                        <a:rPr lang="vi-VN" sz="2300" dirty="0">
                          <a:effectLst/>
                          <a:latin typeface="Times New Roman" panose="02020603050405020304" pitchFamily="18" charset="0"/>
                          <a:cs typeface="Times New Roman" panose="02020603050405020304" pitchFamily="18" charset="0"/>
                        </a:rPr>
                        <a:t>– 30,5</a:t>
                      </a:r>
                      <a:r>
                        <a:rPr lang="en-US" sz="2300" dirty="0">
                          <a:effectLst/>
                          <a:latin typeface="Times New Roman" panose="02020603050405020304" pitchFamily="18" charset="0"/>
                          <a:cs typeface="Times New Roman" panose="02020603050405020304" pitchFamily="18" charset="0"/>
                        </a:rPr>
                        <a:t> kg</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0" marT="76200" marB="76200"/>
                </a:tc>
                <a:extLst>
                  <a:ext uri="{0D108BD9-81ED-4DB2-BD59-A6C34878D82A}">
                    <a16:rowId xmlns:a16="http://schemas.microsoft.com/office/drawing/2014/main" val="417121852"/>
                  </a:ext>
                </a:extLst>
              </a:tr>
            </a:tbl>
          </a:graphicData>
        </a:graphic>
      </p:graphicFrame>
    </p:spTree>
    <p:extLst>
      <p:ext uri="{BB962C8B-B14F-4D97-AF65-F5344CB8AC3E}">
        <p14:creationId xmlns:p14="http://schemas.microsoft.com/office/powerpoint/2010/main" val="225351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7701E6-1741-4A01-B947-CA15C3D8A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896A70A1-2926-4C84-A0B1-55C99F0A8BB9}"/>
              </a:ext>
            </a:extLst>
          </p:cNvPr>
          <p:cNvPicPr>
            <a:picLocks noChangeAspect="1"/>
          </p:cNvPicPr>
          <p:nvPr/>
        </p:nvPicPr>
        <p:blipFill>
          <a:blip r:embed="rId3"/>
          <a:stretch>
            <a:fillRect/>
          </a:stretch>
        </p:blipFill>
        <p:spPr>
          <a:xfrm>
            <a:off x="200025" y="990600"/>
            <a:ext cx="11811000" cy="5781674"/>
          </a:xfrm>
          <a:prstGeom prst="rect">
            <a:avLst/>
          </a:prstGeom>
        </p:spPr>
      </p:pic>
      <p:sp>
        <p:nvSpPr>
          <p:cNvPr id="10" name="Title 1">
            <a:extLst>
              <a:ext uri="{FF2B5EF4-FFF2-40B4-BE49-F238E27FC236}">
                <a16:creationId xmlns:a16="http://schemas.microsoft.com/office/drawing/2014/main" id="{86299D9E-84FF-4EEF-B818-215E40902CD1}"/>
              </a:ext>
            </a:extLst>
          </p:cNvPr>
          <p:cNvSpPr>
            <a:spLocks noGrp="1"/>
          </p:cNvSpPr>
          <p:nvPr>
            <p:ph type="title"/>
          </p:nvPr>
        </p:nvSpPr>
        <p:spPr>
          <a:xfrm>
            <a:off x="838200" y="1"/>
            <a:ext cx="10515600" cy="990600"/>
          </a:xfrm>
        </p:spPr>
        <p:txBody>
          <a:bodyPr>
            <a:normAutofit/>
          </a:bodyPr>
          <a:lstStyle/>
          <a:p>
            <a:pPr algn="ctr"/>
            <a:r>
              <a:rPr lang="en-US" sz="3000" b="1" dirty="0">
                <a:latin typeface="Times New Roman" panose="02020603050405020304" pitchFamily="18" charset="0"/>
                <a:cs typeface="Times New Roman" panose="02020603050405020304" pitchFamily="18" charset="0"/>
              </a:rPr>
              <a:t>BIỂU ĐỒ CÂN NẶNG THEO TUỔI BÉ GÁI</a:t>
            </a:r>
          </a:p>
        </p:txBody>
      </p:sp>
    </p:spTree>
    <p:extLst>
      <p:ext uri="{BB962C8B-B14F-4D97-AF65-F5344CB8AC3E}">
        <p14:creationId xmlns:p14="http://schemas.microsoft.com/office/powerpoint/2010/main" val="312755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16576-6A8B-4929-A505-80A4685D9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8"/>
          </a:xfrm>
          <a:prstGeom prst="rect">
            <a:avLst/>
          </a:prstGeom>
        </p:spPr>
      </p:pic>
      <p:pic>
        <p:nvPicPr>
          <p:cNvPr id="7" name="Picture 6">
            <a:extLst>
              <a:ext uri="{FF2B5EF4-FFF2-40B4-BE49-F238E27FC236}">
                <a16:creationId xmlns:a16="http://schemas.microsoft.com/office/drawing/2014/main" id="{F2DD9DD2-8E1E-48FB-A6AF-70A9B33D3372}"/>
              </a:ext>
            </a:extLst>
          </p:cNvPr>
          <p:cNvPicPr>
            <a:picLocks noChangeAspect="1"/>
          </p:cNvPicPr>
          <p:nvPr/>
        </p:nvPicPr>
        <p:blipFill>
          <a:blip r:embed="rId3"/>
          <a:stretch>
            <a:fillRect/>
          </a:stretch>
        </p:blipFill>
        <p:spPr>
          <a:xfrm>
            <a:off x="171449" y="1066799"/>
            <a:ext cx="11896725" cy="5791199"/>
          </a:xfrm>
          <a:prstGeom prst="rect">
            <a:avLst/>
          </a:prstGeom>
        </p:spPr>
      </p:pic>
      <p:sp>
        <p:nvSpPr>
          <p:cNvPr id="6" name="AutoShape 2" descr="Cách nhận xét biểu đồ tăng trưởng của trẻ">
            <a:extLst>
              <a:ext uri="{FF2B5EF4-FFF2-40B4-BE49-F238E27FC236}">
                <a16:creationId xmlns:a16="http://schemas.microsoft.com/office/drawing/2014/main" id="{7E46451F-0E94-42EB-BF74-BB201D8404D2}"/>
              </a:ext>
            </a:extLst>
          </p:cNvPr>
          <p:cNvSpPr>
            <a:spLocks noGrp="1" noChangeAspect="1" noChangeArrowheads="1"/>
          </p:cNvSpPr>
          <p:nvPr>
            <p:ph type="title"/>
          </p:nvPr>
        </p:nvSpPr>
        <p:spPr bwMode="auto">
          <a:xfrm>
            <a:off x="838200" y="152401"/>
            <a:ext cx="10515600" cy="781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ctr"/>
            <a:r>
              <a:rPr lang="en-US" sz="3000" b="1" dirty="0">
                <a:latin typeface="Times New Roman" panose="02020603050405020304" pitchFamily="18" charset="0"/>
                <a:cs typeface="Times New Roman" panose="02020603050405020304" pitchFamily="18" charset="0"/>
              </a:rPr>
              <a:t>BIỂU ĐỒ CHIỀU CAO THEO TUỔI BÉ GÁI</a:t>
            </a:r>
          </a:p>
        </p:txBody>
      </p:sp>
    </p:spTree>
    <p:extLst>
      <p:ext uri="{BB962C8B-B14F-4D97-AF65-F5344CB8AC3E}">
        <p14:creationId xmlns:p14="http://schemas.microsoft.com/office/powerpoint/2010/main" val="283980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5247D4-ECAE-4038-8775-B8E0CEA68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1">
            <a:extLst>
              <a:ext uri="{FF2B5EF4-FFF2-40B4-BE49-F238E27FC236}">
                <a16:creationId xmlns:a16="http://schemas.microsoft.com/office/drawing/2014/main" id="{611E853C-FD01-4C29-8A2C-4372FEDB39A4}"/>
              </a:ext>
            </a:extLst>
          </p:cNvPr>
          <p:cNvSpPr>
            <a:spLocks noGrp="1" noChangeArrowheads="1"/>
          </p:cNvSpPr>
          <p:nvPr>
            <p:ph type="title"/>
          </p:nvPr>
        </p:nvSpPr>
        <p:spPr bwMode="auto">
          <a:xfrm>
            <a:off x="1501633" y="226661"/>
            <a:ext cx="9188734"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500" b="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altLang="en-US" sz="3500" b="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kumimoji="0" lang="en-US" altLang="en-US" sz="3500" b="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altLang="en-US" sz="3500" b="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3500" b="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altLang="en-US" sz="3500" b="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altLang="en-US" sz="3500" b="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kumimoji="0" lang="en-US" altLang="en-US" sz="3500" b="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kumimoji="0" lang="en-US" altLang="en-US" sz="3500" b="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3500" b="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altLang="en-US" sz="3500" b="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endParaRPr kumimoji="0" lang="en-US" altLang="en-US" sz="35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7F6703A-B03D-49ED-848B-E4409E19976B}"/>
              </a:ext>
            </a:extLst>
          </p:cNvPr>
          <p:cNvGraphicFramePr>
            <a:graphicFrameLocks noGrp="1"/>
          </p:cNvGraphicFramePr>
          <p:nvPr>
            <p:extLst>
              <p:ext uri="{D42A27DB-BD31-4B8C-83A1-F6EECF244321}">
                <p14:modId xmlns:p14="http://schemas.microsoft.com/office/powerpoint/2010/main" val="2323085139"/>
              </p:ext>
            </p:extLst>
          </p:nvPr>
        </p:nvGraphicFramePr>
        <p:xfrm>
          <a:off x="523875" y="1000124"/>
          <a:ext cx="11239499" cy="5400676"/>
        </p:xfrm>
        <a:graphic>
          <a:graphicData uri="http://schemas.openxmlformats.org/drawingml/2006/table">
            <a:tbl>
              <a:tblPr firstRow="1" firstCol="1" bandRow="1">
                <a:tableStyleId>{5C22544A-7EE6-4342-B048-85BDC9FD1C3A}</a:tableStyleId>
              </a:tblPr>
              <a:tblGrid>
                <a:gridCol w="1571333">
                  <a:extLst>
                    <a:ext uri="{9D8B030D-6E8A-4147-A177-3AD203B41FA5}">
                      <a16:colId xmlns:a16="http://schemas.microsoft.com/office/drawing/2014/main" val="1972012809"/>
                    </a:ext>
                  </a:extLst>
                </a:gridCol>
                <a:gridCol w="1955544">
                  <a:extLst>
                    <a:ext uri="{9D8B030D-6E8A-4147-A177-3AD203B41FA5}">
                      <a16:colId xmlns:a16="http://schemas.microsoft.com/office/drawing/2014/main" val="4270959552"/>
                    </a:ext>
                  </a:extLst>
                </a:gridCol>
                <a:gridCol w="1744060">
                  <a:extLst>
                    <a:ext uri="{9D8B030D-6E8A-4147-A177-3AD203B41FA5}">
                      <a16:colId xmlns:a16="http://schemas.microsoft.com/office/drawing/2014/main" val="3730061790"/>
                    </a:ext>
                  </a:extLst>
                </a:gridCol>
                <a:gridCol w="2071607">
                  <a:extLst>
                    <a:ext uri="{9D8B030D-6E8A-4147-A177-3AD203B41FA5}">
                      <a16:colId xmlns:a16="http://schemas.microsoft.com/office/drawing/2014/main" val="1210199692"/>
                    </a:ext>
                  </a:extLst>
                </a:gridCol>
                <a:gridCol w="2015458">
                  <a:extLst>
                    <a:ext uri="{9D8B030D-6E8A-4147-A177-3AD203B41FA5}">
                      <a16:colId xmlns:a16="http://schemas.microsoft.com/office/drawing/2014/main" val="2984455697"/>
                    </a:ext>
                  </a:extLst>
                </a:gridCol>
                <a:gridCol w="1881497">
                  <a:extLst>
                    <a:ext uri="{9D8B030D-6E8A-4147-A177-3AD203B41FA5}">
                      <a16:colId xmlns:a16="http://schemas.microsoft.com/office/drawing/2014/main" val="839816686"/>
                    </a:ext>
                  </a:extLst>
                </a:gridCol>
              </a:tblGrid>
              <a:tr h="807900">
                <a:tc>
                  <a:txBody>
                    <a:bodyPr/>
                    <a:lstStyle/>
                    <a:p>
                      <a:pPr algn="ctr">
                        <a:lnSpc>
                          <a:spcPct val="107000"/>
                        </a:lnSpc>
                        <a:spcBef>
                          <a:spcPts val="600"/>
                        </a:spcBef>
                        <a:spcAft>
                          <a:spcPts val="600"/>
                        </a:spcAft>
                      </a:pPr>
                      <a:r>
                        <a:rPr lang="en-US" sz="2300" dirty="0" err="1">
                          <a:effectLst/>
                          <a:latin typeface="Times New Roman" panose="02020603050405020304" pitchFamily="18" charset="0"/>
                          <a:cs typeface="Times New Roman" panose="02020603050405020304" pitchFamily="18" charset="0"/>
                        </a:rPr>
                        <a:t>Tuổi</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6200" marT="76200" marB="76200"/>
                </a:tc>
                <a:tc>
                  <a:txBody>
                    <a:bodyPr/>
                    <a:lstStyle/>
                    <a:p>
                      <a:pPr algn="ctr">
                        <a:lnSpc>
                          <a:spcPct val="107000"/>
                        </a:lnSpc>
                        <a:spcBef>
                          <a:spcPts val="600"/>
                        </a:spcBef>
                        <a:spcAft>
                          <a:spcPts val="600"/>
                        </a:spcAft>
                      </a:pPr>
                      <a:r>
                        <a:rPr lang="en-US" sz="2300" dirty="0" err="1">
                          <a:effectLst/>
                          <a:latin typeface="Times New Roman" panose="02020603050405020304" pitchFamily="18" charset="0"/>
                          <a:cs typeface="Times New Roman" panose="02020603050405020304" pitchFamily="18" charset="0"/>
                        </a:rPr>
                        <a:t>Cân</a:t>
                      </a:r>
                      <a:r>
                        <a:rPr lang="vi-VN" sz="2300" dirty="0">
                          <a:effectLst/>
                          <a:latin typeface="Times New Roman" panose="02020603050405020304" pitchFamily="18" charset="0"/>
                          <a:cs typeface="Times New Roman" panose="02020603050405020304" pitchFamily="18" charset="0"/>
                        </a:rPr>
                        <a:t> nặng BT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Bef>
                          <a:spcPts val="600"/>
                        </a:spcBef>
                        <a:spcAft>
                          <a:spcPts val="600"/>
                        </a:spcAft>
                      </a:pPr>
                      <a:r>
                        <a:rPr lang="en-US" sz="2300">
                          <a:effectLst/>
                          <a:latin typeface="Times New Roman" panose="02020603050405020304" pitchFamily="18" charset="0"/>
                          <a:cs typeface="Times New Roman" panose="02020603050405020304" pitchFamily="18" charset="0"/>
                        </a:rPr>
                        <a:t>SD</a:t>
                      </a:r>
                      <a:r>
                        <a:rPr lang="vi-VN" sz="2300">
                          <a:effectLst/>
                          <a:latin typeface="Times New Roman" panose="02020603050405020304" pitchFamily="18" charset="0"/>
                          <a:cs typeface="Times New Roman" panose="02020603050405020304" pitchFamily="18" charset="0"/>
                        </a:rPr>
                        <a:t>D n</a:t>
                      </a:r>
                      <a:r>
                        <a:rPr lang="en-US" sz="2300">
                          <a:effectLst/>
                          <a:latin typeface="Times New Roman" panose="02020603050405020304" pitchFamily="18" charset="0"/>
                          <a:cs typeface="Times New Roman" panose="02020603050405020304" pitchFamily="18" charset="0"/>
                        </a:rPr>
                        <a:t>h</a:t>
                      </a:r>
                      <a:r>
                        <a:rPr lang="vi-VN" sz="2300">
                          <a:effectLst/>
                          <a:latin typeface="Times New Roman" panose="02020603050405020304" pitchFamily="18" charset="0"/>
                          <a:cs typeface="Times New Roman" panose="02020603050405020304" pitchFamily="18" charset="0"/>
                        </a:rPr>
                        <a:t>ẹ cân</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Bef>
                          <a:spcPts val="600"/>
                        </a:spcBef>
                        <a:spcAft>
                          <a:spcPts val="600"/>
                        </a:spcAft>
                      </a:pPr>
                      <a:r>
                        <a:rPr lang="en-US" sz="2300">
                          <a:effectLst/>
                          <a:latin typeface="Times New Roman" panose="02020603050405020304" pitchFamily="18" charset="0"/>
                          <a:cs typeface="Times New Roman" panose="02020603050405020304" pitchFamily="18" charset="0"/>
                        </a:rPr>
                        <a:t>Chi</a:t>
                      </a:r>
                      <a:r>
                        <a:rPr lang="vi-VN" sz="2300">
                          <a:effectLst/>
                          <a:latin typeface="Times New Roman" panose="02020603050405020304" pitchFamily="18" charset="0"/>
                          <a:cs typeface="Times New Roman" panose="02020603050405020304" pitchFamily="18" charset="0"/>
                        </a:rPr>
                        <a:t>ều cao BT</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Bef>
                          <a:spcPts val="600"/>
                        </a:spcBef>
                        <a:spcAft>
                          <a:spcPts val="600"/>
                        </a:spcAft>
                      </a:pPr>
                      <a:r>
                        <a:rPr lang="en-US" sz="2300">
                          <a:effectLst/>
                          <a:latin typeface="Times New Roman" panose="02020603050405020304" pitchFamily="18" charset="0"/>
                          <a:cs typeface="Times New Roman" panose="02020603050405020304" pitchFamily="18" charset="0"/>
                        </a:rPr>
                        <a:t>SD</a:t>
                      </a:r>
                      <a:r>
                        <a:rPr lang="vi-VN" sz="2300">
                          <a:effectLst/>
                          <a:latin typeface="Times New Roman" panose="02020603050405020304" pitchFamily="18" charset="0"/>
                          <a:cs typeface="Times New Roman" panose="02020603050405020304" pitchFamily="18" charset="0"/>
                        </a:rPr>
                        <a:t>D thấp còi</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Bef>
                          <a:spcPts val="600"/>
                        </a:spcBef>
                        <a:spcAft>
                          <a:spcPts val="600"/>
                        </a:spcAft>
                      </a:pPr>
                      <a:r>
                        <a:rPr lang="en-US" sz="2300">
                          <a:effectLst/>
                          <a:latin typeface="Times New Roman" panose="02020603050405020304" pitchFamily="18" charset="0"/>
                          <a:cs typeface="Times New Roman" panose="02020603050405020304" pitchFamily="18" charset="0"/>
                        </a:rPr>
                        <a:t>Thừa cân</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0" marT="76200" marB="76200"/>
                </a:tc>
                <a:extLst>
                  <a:ext uri="{0D108BD9-81ED-4DB2-BD59-A6C34878D82A}">
                    <a16:rowId xmlns:a16="http://schemas.microsoft.com/office/drawing/2014/main" val="1586456259"/>
                  </a:ext>
                </a:extLst>
              </a:tr>
              <a:tr h="1084538">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18 </a:t>
                      </a:r>
                      <a:r>
                        <a:rPr lang="vi-VN" sz="2300" dirty="0">
                          <a:effectLst/>
                          <a:latin typeface="Times New Roman" panose="02020603050405020304" pitchFamily="18" charset="0"/>
                          <a:cs typeface="Times New Roman" panose="02020603050405020304" pitchFamily="18" charset="0"/>
                        </a:rPr>
                        <a:t>- 24 tháng</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6200" marT="76200" marB="7620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8 – 14</a:t>
                      </a:r>
                      <a:r>
                        <a:rPr lang="vi-VN" sz="2300" dirty="0">
                          <a:effectLst/>
                          <a:latin typeface="Times New Roman" panose="02020603050405020304" pitchFamily="18" charset="0"/>
                          <a:cs typeface="Times New Roman" panose="02020603050405020304" pitchFamily="18" charset="0"/>
                        </a:rPr>
                        <a:t>,5 </a:t>
                      </a:r>
                      <a:r>
                        <a:rPr lang="en-US" sz="2300" dirty="0">
                          <a:effectLst/>
                          <a:latin typeface="Times New Roman" panose="02020603050405020304" pitchFamily="18" charset="0"/>
                          <a:cs typeface="Times New Roman" panose="02020603050405020304" pitchFamily="18" charset="0"/>
                        </a:rPr>
                        <a:t>kg</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vi-VN" sz="2300" dirty="0">
                          <a:effectLst/>
                          <a:latin typeface="Times New Roman" panose="02020603050405020304" pitchFamily="18" charset="0"/>
                          <a:cs typeface="Times New Roman" panose="02020603050405020304" pitchFamily="18" charset="0"/>
                        </a:rPr>
                        <a:t>7,9 – 9 kg</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75 – 92 cm</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75 </a:t>
                      </a:r>
                      <a:r>
                        <a:rPr lang="vi-VN" sz="2300">
                          <a:effectLst/>
                          <a:latin typeface="Times New Roman" panose="02020603050405020304" pitchFamily="18" charset="0"/>
                          <a:cs typeface="Times New Roman" panose="02020603050405020304" pitchFamily="18" charset="0"/>
                        </a:rPr>
                        <a:t>– 80 cm</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13 </a:t>
                      </a:r>
                      <a:r>
                        <a:rPr lang="vi-VN" sz="2300">
                          <a:effectLst/>
                          <a:latin typeface="Times New Roman" panose="02020603050405020304" pitchFamily="18" charset="0"/>
                          <a:cs typeface="Times New Roman" panose="02020603050405020304" pitchFamily="18" charset="0"/>
                        </a:rPr>
                        <a:t>– 14</a:t>
                      </a:r>
                      <a:r>
                        <a:rPr lang="en-US" sz="2300">
                          <a:effectLst/>
                          <a:latin typeface="Times New Roman" panose="02020603050405020304" pitchFamily="18" charset="0"/>
                          <a:cs typeface="Times New Roman" panose="02020603050405020304" pitchFamily="18" charset="0"/>
                        </a:rPr>
                        <a:t> kg</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0" marT="76200" marB="76200"/>
                </a:tc>
                <a:extLst>
                  <a:ext uri="{0D108BD9-81ED-4DB2-BD59-A6C34878D82A}">
                    <a16:rowId xmlns:a16="http://schemas.microsoft.com/office/drawing/2014/main" val="2464749833"/>
                  </a:ext>
                </a:extLst>
              </a:tr>
              <a:tr h="1084538">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24</a:t>
                      </a:r>
                      <a:r>
                        <a:rPr lang="vi-VN" sz="2300">
                          <a:effectLst/>
                          <a:latin typeface="Times New Roman" panose="02020603050405020304" pitchFamily="18" charset="0"/>
                          <a:cs typeface="Times New Roman" panose="02020603050405020304" pitchFamily="18" charset="0"/>
                        </a:rPr>
                        <a:t> – 36 tháng </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6200" marT="76200" marB="7620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9 – 18 kg</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8</a:t>
                      </a:r>
                      <a:r>
                        <a:rPr lang="vi-VN" sz="2300" dirty="0">
                          <a:effectLst/>
                          <a:latin typeface="Times New Roman" panose="02020603050405020304" pitchFamily="18" charset="0"/>
                          <a:cs typeface="Times New Roman" panose="02020603050405020304" pitchFamily="18" charset="0"/>
                        </a:rPr>
                        <a:t>,9 – 11 kg</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80 – 103 cm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80</a:t>
                      </a:r>
                      <a:r>
                        <a:rPr lang="vi-VN" sz="2300">
                          <a:effectLst/>
                          <a:latin typeface="Times New Roman" panose="02020603050405020304" pitchFamily="18" charset="0"/>
                          <a:cs typeface="Times New Roman" panose="02020603050405020304" pitchFamily="18" charset="0"/>
                        </a:rPr>
                        <a:t> – 87 cm</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14</a:t>
                      </a:r>
                      <a:r>
                        <a:rPr lang="vi-VN" sz="2300">
                          <a:effectLst/>
                          <a:latin typeface="Times New Roman" panose="02020603050405020304" pitchFamily="18" charset="0"/>
                          <a:cs typeface="Times New Roman" panose="02020603050405020304" pitchFamily="18" charset="0"/>
                        </a:rPr>
                        <a:t> - </a:t>
                      </a:r>
                      <a:r>
                        <a:rPr lang="en-US" sz="2300">
                          <a:effectLst/>
                          <a:latin typeface="Times New Roman" panose="02020603050405020304" pitchFamily="18" charset="0"/>
                          <a:cs typeface="Times New Roman" panose="02020603050405020304" pitchFamily="18" charset="0"/>
                        </a:rPr>
                        <a:t>18 kg</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0" marT="76200" marB="76200"/>
                </a:tc>
                <a:extLst>
                  <a:ext uri="{0D108BD9-81ED-4DB2-BD59-A6C34878D82A}">
                    <a16:rowId xmlns:a16="http://schemas.microsoft.com/office/drawing/2014/main" val="2212105444"/>
                  </a:ext>
                </a:extLst>
              </a:tr>
              <a:tr h="807900">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3</a:t>
                      </a:r>
                      <a:r>
                        <a:rPr lang="vi-VN" sz="2300">
                          <a:effectLst/>
                          <a:latin typeface="Times New Roman" panose="02020603050405020304" pitchFamily="18" charset="0"/>
                          <a:cs typeface="Times New Roman" panose="02020603050405020304" pitchFamily="18" charset="0"/>
                        </a:rPr>
                        <a:t> - 4</a:t>
                      </a:r>
                      <a:r>
                        <a:rPr lang="en-US" sz="2300">
                          <a:effectLst/>
                          <a:latin typeface="Times New Roman" panose="02020603050405020304" pitchFamily="18" charset="0"/>
                          <a:cs typeface="Times New Roman" panose="02020603050405020304" pitchFamily="18" charset="0"/>
                        </a:rPr>
                        <a:t> tuổi</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6200" marT="76200" marB="7620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11 </a:t>
                      </a:r>
                      <a:r>
                        <a:rPr lang="vi-VN" sz="2300">
                          <a:effectLst/>
                          <a:latin typeface="Times New Roman" panose="02020603050405020304" pitchFamily="18" charset="0"/>
                          <a:cs typeface="Times New Roman" panose="02020603050405020304" pitchFamily="18" charset="0"/>
                        </a:rPr>
                        <a:t>– 21,5 </a:t>
                      </a:r>
                      <a:r>
                        <a:rPr lang="en-US" sz="2300">
                          <a:effectLst/>
                          <a:latin typeface="Times New Roman" panose="02020603050405020304" pitchFamily="18" charset="0"/>
                          <a:cs typeface="Times New Roman" panose="02020603050405020304" pitchFamily="18" charset="0"/>
                        </a:rPr>
                        <a:t>kg </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10</a:t>
                      </a:r>
                      <a:r>
                        <a:rPr lang="vi-VN" sz="2300">
                          <a:effectLst/>
                          <a:latin typeface="Times New Roman" panose="02020603050405020304" pitchFamily="18" charset="0"/>
                          <a:cs typeface="Times New Roman" panose="02020603050405020304" pitchFamily="18" charset="0"/>
                        </a:rPr>
                        <a:t>,9 – 12,5 kg</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88 – 112 cm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87</a:t>
                      </a:r>
                      <a:r>
                        <a:rPr lang="vi-VN" sz="2300" dirty="0">
                          <a:effectLst/>
                          <a:latin typeface="Times New Roman" panose="02020603050405020304" pitchFamily="18" charset="0"/>
                          <a:cs typeface="Times New Roman" panose="02020603050405020304" pitchFamily="18" charset="0"/>
                        </a:rPr>
                        <a:t> - 94 cm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18</a:t>
                      </a:r>
                      <a:r>
                        <a:rPr lang="vi-VN" sz="2300">
                          <a:effectLst/>
                          <a:latin typeface="Times New Roman" panose="02020603050405020304" pitchFamily="18" charset="0"/>
                          <a:cs typeface="Times New Roman" panose="02020603050405020304" pitchFamily="18" charset="0"/>
                        </a:rPr>
                        <a:t> - 21,5</a:t>
                      </a:r>
                      <a:r>
                        <a:rPr lang="en-US" sz="2300">
                          <a:effectLst/>
                          <a:latin typeface="Times New Roman" panose="02020603050405020304" pitchFamily="18" charset="0"/>
                          <a:cs typeface="Times New Roman" panose="02020603050405020304" pitchFamily="18" charset="0"/>
                        </a:rPr>
                        <a:t> kg</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0" marT="76200" marB="76200"/>
                </a:tc>
                <a:extLst>
                  <a:ext uri="{0D108BD9-81ED-4DB2-BD59-A6C34878D82A}">
                    <a16:rowId xmlns:a16="http://schemas.microsoft.com/office/drawing/2014/main" val="3583445896"/>
                  </a:ext>
                </a:extLst>
              </a:tr>
              <a:tr h="807900">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4</a:t>
                      </a:r>
                      <a:r>
                        <a:rPr lang="vi-VN" sz="2300">
                          <a:effectLst/>
                          <a:latin typeface="Times New Roman" panose="02020603050405020304" pitchFamily="18" charset="0"/>
                          <a:cs typeface="Times New Roman" panose="02020603050405020304" pitchFamily="18" charset="0"/>
                        </a:rPr>
                        <a:t> - 5</a:t>
                      </a:r>
                      <a:r>
                        <a:rPr lang="en-US" sz="2300">
                          <a:effectLst/>
                          <a:latin typeface="Times New Roman" panose="02020603050405020304" pitchFamily="18" charset="0"/>
                          <a:cs typeface="Times New Roman" panose="02020603050405020304" pitchFamily="18" charset="0"/>
                        </a:rPr>
                        <a:t> tuổi</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6200" marT="76200" marB="7620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12</a:t>
                      </a:r>
                      <a:r>
                        <a:rPr lang="vi-VN" sz="2300" dirty="0">
                          <a:effectLst/>
                          <a:latin typeface="Times New Roman" panose="02020603050405020304" pitchFamily="18" charset="0"/>
                          <a:cs typeface="Times New Roman" panose="02020603050405020304" pitchFamily="18" charset="0"/>
                        </a:rPr>
                        <a:t>,5 – 25 </a:t>
                      </a:r>
                      <a:r>
                        <a:rPr lang="en-US" sz="2300" dirty="0">
                          <a:effectLst/>
                          <a:latin typeface="Times New Roman" panose="02020603050405020304" pitchFamily="18" charset="0"/>
                          <a:cs typeface="Times New Roman" panose="02020603050405020304" pitchFamily="18" charset="0"/>
                        </a:rPr>
                        <a:t>kg </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12</a:t>
                      </a:r>
                      <a:r>
                        <a:rPr lang="vi-VN" sz="2300">
                          <a:effectLst/>
                          <a:latin typeface="Times New Roman" panose="02020603050405020304" pitchFamily="18" charset="0"/>
                          <a:cs typeface="Times New Roman" panose="02020603050405020304" pitchFamily="18" charset="0"/>
                        </a:rPr>
                        <a:t>,5 – 13,9 kg</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94 – 119 cm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94</a:t>
                      </a:r>
                      <a:r>
                        <a:rPr lang="vi-VN" sz="2300" dirty="0">
                          <a:effectLst/>
                          <a:latin typeface="Times New Roman" panose="02020603050405020304" pitchFamily="18" charset="0"/>
                          <a:cs typeface="Times New Roman" panose="02020603050405020304" pitchFamily="18" charset="0"/>
                        </a:rPr>
                        <a:t> – 100 cm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21,5</a:t>
                      </a:r>
                      <a:r>
                        <a:rPr lang="vi-VN" sz="2300" dirty="0">
                          <a:effectLst/>
                          <a:latin typeface="Times New Roman" panose="02020603050405020304" pitchFamily="18" charset="0"/>
                          <a:cs typeface="Times New Roman" panose="02020603050405020304" pitchFamily="18" charset="0"/>
                        </a:rPr>
                        <a:t> - 25</a:t>
                      </a:r>
                      <a:r>
                        <a:rPr lang="en-US" sz="2300" dirty="0">
                          <a:effectLst/>
                          <a:latin typeface="Times New Roman" panose="02020603050405020304" pitchFamily="18" charset="0"/>
                          <a:cs typeface="Times New Roman" panose="02020603050405020304" pitchFamily="18" charset="0"/>
                        </a:rPr>
                        <a:t> kg</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0" marT="76200" marB="76200"/>
                </a:tc>
                <a:extLst>
                  <a:ext uri="{0D108BD9-81ED-4DB2-BD59-A6C34878D82A}">
                    <a16:rowId xmlns:a16="http://schemas.microsoft.com/office/drawing/2014/main" val="3599261680"/>
                  </a:ext>
                </a:extLst>
              </a:tr>
              <a:tr h="807900">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5</a:t>
                      </a:r>
                      <a:r>
                        <a:rPr lang="vi-VN" sz="2300">
                          <a:effectLst/>
                          <a:latin typeface="Times New Roman" panose="02020603050405020304" pitchFamily="18" charset="0"/>
                          <a:cs typeface="Times New Roman" panose="02020603050405020304" pitchFamily="18" charset="0"/>
                        </a:rPr>
                        <a:t> - 6</a:t>
                      </a:r>
                      <a:r>
                        <a:rPr lang="en-US" sz="2300">
                          <a:effectLst/>
                          <a:latin typeface="Times New Roman" panose="02020603050405020304" pitchFamily="18" charset="0"/>
                          <a:cs typeface="Times New Roman" panose="02020603050405020304" pitchFamily="18" charset="0"/>
                        </a:rPr>
                        <a:t> tuổi</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6200" marT="76200" marB="7620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14 – 31 </a:t>
                      </a:r>
                      <a:r>
                        <a:rPr lang="vi-VN" sz="2300">
                          <a:effectLst/>
                          <a:latin typeface="Times New Roman" panose="02020603050405020304" pitchFamily="18" charset="0"/>
                          <a:cs typeface="Times New Roman" panose="02020603050405020304" pitchFamily="18" charset="0"/>
                        </a:rPr>
                        <a:t>kg</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14 </a:t>
                      </a:r>
                      <a:r>
                        <a:rPr lang="vi-VN" sz="2300">
                          <a:effectLst/>
                          <a:latin typeface="Times New Roman" panose="02020603050405020304" pitchFamily="18" charset="0"/>
                          <a:cs typeface="Times New Roman" panose="02020603050405020304" pitchFamily="18" charset="0"/>
                        </a:rPr>
                        <a:t>– 16 kg</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a:effectLst/>
                          <a:latin typeface="Times New Roman" panose="02020603050405020304" pitchFamily="18" charset="0"/>
                          <a:cs typeface="Times New Roman" panose="02020603050405020304" pitchFamily="18" charset="0"/>
                        </a:rPr>
                        <a:t>100 – 132 cm</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100 </a:t>
                      </a:r>
                      <a:r>
                        <a:rPr lang="vi-VN" sz="2300" dirty="0">
                          <a:effectLst/>
                          <a:latin typeface="Times New Roman" panose="02020603050405020304" pitchFamily="18" charset="0"/>
                          <a:cs typeface="Times New Roman" panose="02020603050405020304" pitchFamily="18" charset="0"/>
                        </a:rPr>
                        <a:t>– 110 cm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2300" dirty="0">
                          <a:effectLst/>
                          <a:latin typeface="Times New Roman" panose="02020603050405020304" pitchFamily="18" charset="0"/>
                          <a:cs typeface="Times New Roman" panose="02020603050405020304" pitchFamily="18" charset="0"/>
                        </a:rPr>
                        <a:t>25 </a:t>
                      </a:r>
                      <a:r>
                        <a:rPr lang="vi-VN" sz="2300" dirty="0">
                          <a:effectLst/>
                          <a:latin typeface="Times New Roman" panose="02020603050405020304" pitchFamily="18" charset="0"/>
                          <a:cs typeface="Times New Roman" panose="02020603050405020304" pitchFamily="18" charset="0"/>
                        </a:rPr>
                        <a:t>– 31,5</a:t>
                      </a:r>
                      <a:r>
                        <a:rPr lang="en-US" sz="2300" dirty="0">
                          <a:effectLst/>
                          <a:latin typeface="Times New Roman" panose="02020603050405020304" pitchFamily="18" charset="0"/>
                          <a:cs typeface="Times New Roman" panose="02020603050405020304" pitchFamily="18" charset="0"/>
                        </a:rPr>
                        <a:t> kg</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0" marT="76200" marB="76200"/>
                </a:tc>
                <a:extLst>
                  <a:ext uri="{0D108BD9-81ED-4DB2-BD59-A6C34878D82A}">
                    <a16:rowId xmlns:a16="http://schemas.microsoft.com/office/drawing/2014/main" val="2893951053"/>
                  </a:ext>
                </a:extLst>
              </a:tr>
            </a:tbl>
          </a:graphicData>
        </a:graphic>
      </p:graphicFrame>
    </p:spTree>
    <p:extLst>
      <p:ext uri="{BB962C8B-B14F-4D97-AF65-F5344CB8AC3E}">
        <p14:creationId xmlns:p14="http://schemas.microsoft.com/office/powerpoint/2010/main" val="316502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2696</Words>
  <Application>Microsoft Office PowerPoint</Application>
  <PresentationFormat>Widescreen</PresentationFormat>
  <Paragraphs>115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UBND HUYỆN TIÊN LÃNG TRƯỜNG MN TỰ CƯỜNG        CÁCH CHĂM SÓC, NUÔI DƯỠNG  TRẺ SUY DINH DƯỠNG, THỪA CÂN, BÉO PHÌ        Tự Cường, ngày    tháng    năm 2022</vt:lpstr>
      <vt:lpstr> 2. Phân loại: (dựa theo các chỉ số cân nặng, chiều cao theo tuổi của biểu đồ tăng trưởng) - Suy dinh dưỡng thể nhẹ cân là cân nặng so với tuổi thấp.  - Suy dinh dưỡng thể thể thấp còi là chiều cao so với tuổi thấp  - Suy dinh dưỡng thể thể gầy còm là chiều cao cao hơn mức bình thường nhưng cân nặng thấp hơn mức bình thường. </vt:lpstr>
      <vt:lpstr>  - Biện pháp đơn giản nhất để biết được trẻ phát triển bình thường hay bị suy dinh dưỡng bằng cách cân trẻ đều đặn hằng tháng để theo dõi sự phát triển của trẻ (dựa vào biểu đồ tăng trưởng của trẻ): + Hàng tháng trẻ tăng cân đều đặn, đó là dấu hiệu quan trọng của một đứa khỏe mạnh, phát triển bình thường. + Không tăng cân là dấu hiệu báo động về sức khỏe và nuôi dưỡng chưa tốt (nguy cơ bị suy dinh dưỡng). </vt:lpstr>
      <vt:lpstr>BIỂU ĐỒ CÂN NẶNG THEO TUỔI BÉ TRAI</vt:lpstr>
      <vt:lpstr>PowerPoint Presentation</vt:lpstr>
      <vt:lpstr>Bảng cân nặng và chiều cao rút gọn của bé trai</vt:lpstr>
      <vt:lpstr>BIỂU ĐỒ CÂN NẶNG THEO TUỔI BÉ GÁI</vt:lpstr>
      <vt:lpstr>BIỂU ĐỒ CHIỀU CAO THEO TUỔI BÉ GÁI</vt:lpstr>
      <vt:lpstr>Bảng cân nặng và chiều cao rút gọn của bé gái</vt:lpstr>
      <vt:lpstr>PowerPoint Presentation</vt:lpstr>
      <vt:lpstr>PowerPoint Presentation</vt:lpstr>
      <vt:lpstr>- Vệ sinh môi trường: Bảo đảm cho trẻ ăn, ngủ, vui chơi nơi thoáng mát, sáng sủa sạch sẽ. Đồ dùng, đồ chơi của trẻ cần sạch sẽ, khô ráo. Có đủ nước sạch dùng cho sinh hoạt và nấu thức ăn cho trẻ. Để rác thải ở chỗ kín, xa nơi ở, tránh ruồi muỗi đậu. </vt:lpstr>
      <vt:lpstr>PowerPoint Presentation</vt:lpstr>
      <vt:lpstr> </vt:lpstr>
      <vt:lpstr>PowerPoint Presentation</vt:lpstr>
      <vt:lpstr>- Ở trường, nhà trường đã thực hiện việc xây dựng thực đơn theo tháng, tính định lượng khẩu phần ăn trên phần mềm để đảm bảo cân đối giữa các chất dinh dưỡng và chế biến các món ăn theo thực đơn. Với những cháu nhẹ cân, thấp còi các cô luôn chú ý tăng thêm lượng thức ăn mặn, bớt lượng rau, canh. Tuy nhiên ở nhà, các bậc phụ huynh cần phối hợp cho trẻ ăn tất cả các loại thức ăn giàu chất đạm cả động vật và thực vật như thịt, cá, trứng, tôm, cua, đậu, đỗ, lạc... và cho trẻ uống thêm sữa. Những cháu nhẹ cân cần uống sữa tăng cân. Những cháu thấp còi uống sữa tăng chiều cao và bổ sung thêm Can xi, vitamin D để tăng chiều cao. Hàng ngày đến trường, phụ huynh mang thêm sữa để các cô cho trẻ uống thêm. Minh họa thực đơn, định lượng khẩu phần</vt:lpstr>
      <vt:lpstr>- Trẻ thừa cân, béo phì là trẻ có cân nặng vượt quá mức bình thường so với độ tuổi. - Tình trạng thừa cân, béo phì ở trẻ đang ngày một gia tăng. Đây là vấn đề rất đáng lo ngại vì trẻ thừa cân, béo phì sẽ có nguy cơ mắc nhiều bệnh mạn tính như: huyết áp, tim mạch, tiểu đường... </vt:lpstr>
      <vt:lpstr>PowerPoint Presentation</vt:lpstr>
      <vt:lpstr>  </vt:lpstr>
      <vt:lpstr> -  Béo phì ở trẻ là yếu tố nguy cơ béo phì ở người lớn. Những người lớn bị béo phì nặng thường có tiền sử béo phì ở tuổi thiếu niên. - Béo phì ở trẻ ảnh hưởng đến sức khỏe khi trưởng thành. Vì ở người béo phì có nguy cơ mắc các bệnh tăng huyết áp dẫn đến bệnh tai biến mạch máu não, tăng cholesterol dẫn đến nhồi máu cơ tim...và có nguy cơ mắc các bệnh lý khác như bệnh đái tháo đường, bệnh sỏi mật, cơ xương khớp, bệnh ung thư vú, tử cung, tiền liệt tuyến. - Bên cạnh đó, trẻ béo phì thường vụng về, chậm chạp, hay bị bạn bè trêu chọc ảnh hưởng đến tâm lý và khả năng học tập. </vt:lpstr>
      <vt:lpstr>  Điều cần thiết để điều trị thừa cân béo phì ở trẻ em là điều chỉnh chế độ ăn hợp lý kết hợp với hoạt động thể lực: - Khi chế biến thức ăn nên làm các món hấp, luộc, hạn chế món quay, xào, rán. Ăn nhiều rau xanh, hoa quả ít ngọt. -  Và cần có chế độ ăn điều độ, không ăn quá no, không được bỏ bữa, không để trẻ quá đói, ăn nhiều vào buổi sáng, không nên ăn vào buổi tối trước khi đi ngủ. - Đồng thời, các cha mẹ cần khuyến khích trẻ tham gia các môn thể dục thể thao như chạy, đạp xe, đi bộ... Hạn chế xem tivi, chơi điện tử. - Cần lưu ý, thường xuyên theo dõi cân nặng, chiều cao, khẩu phần ăn hàng ngày của trẻ và thời gian hoạt động của trẻ. </vt:lpstr>
      <vt:lpstr>   - Khẩu phần ăn của trẻ cần cân đối, hợp lý, nên phối hợp nhiều loại thức ăn, tránh ăn một loại thực phẩm nào đó. - Nếu uống sữa nên uống không đường, không nên uống sữa đặc có đường. - Chế biến thức ăn: Hạn chế các món rán, xào, nên làm các món luộc, hấp, kho. - Nên nhai kỹ và ăn chậm, ăn đều đặn, không bỏ bữa, không để trẻ quá đói, vì nếu bị quá đói, trẻ ăn nhiều trong các bữa sau làm mỡ tích luỹ nhanh hơn. - Nên ăn nhiều vào bữa sáng để tránh ăn vặt, giảm ăn về chiều và tối. - Nên ăn nhiều rau xanh, quả ít ngọt. Giảm bớt gạo thay bằng khoai, ngô là những thức ăn cơ bản giàu chất xơ. </vt:lpstr>
      <vt:lpstr>- Ở trường, nhà trường đã thực hiện việc xây dựng thực đơn theo tháng, tính định lượng khẩu phần ăn trên phần mềm để đảm bảo cân đối giữa các chất dinh dưỡng và chế biến các món ăn theo thực đơn. Với những cháu thừa cân, béo phì các cô luôn chú ý tăng thêm lượng rau, canh, bớt lượng cơm. Tuy nhiên ở nhà, các bậc phụ huynh cần phối hợp cho trẻ ăn vừa phải ăn nhất là cơm, tăng lượng rau, củ, quả ít ngọt, hạn chế uống sữa, nếu có thì uống sữa không đường hoặc ít đường. </vt:lpstr>
      <vt:lpstr> - Không nên cho trẻ uống các loại nước ngọt có ga - Hạn chế các loại bánh kẹo, đường mật, kem, sữa đặc có đường. - Không nên dự trự sẵn các loại thức ăn giàu năng lượng như: Bơ, pho mát, bánh, kẹo, socola, kem, nước ngọt trong nhà. - Không nên cho trẻ ăn vào lúc tối trước khi đi ngủ. </vt:lpstr>
      <vt:lpstr> - Tăng cường hoạt động thể lực ở trẻ. So với điều trị bằng chế độ ăn, tăng cường hoạt động thể lực rất có hiệu quả giúp trẻ phát triển chiều cao và duy trì sức khoẻ tốt.     - Các bậc cha mẹ cần quan tâm ủng hộ và tạo mọi điều kiện giúp trẻ vận động. - Chú trọng những sở thích của trẻ tham gia các môn thể thao dễ dàng gần gũi với cuộc sống như: đi bộ đến trường, chạy, đạp xe, đá bóng, đánh cầu lông, đá cầu, leo cầu thang... - Nên hướng dẫn trẻ làm các công việc ở nhà: Lau dọn nhà cửa, xách nước tưới cây, bưng bê đồ đạc vừa sức của trẻ... - Hạn chế ngồi xem tivi, trò chơi điện tử...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HUYỆN TIÊN LÃNG TRƯỜNG MN TỰ CƯỜNG    CÁCH CHĂM SOC, NUÔI DƯỠNG TRẺ SUY DINH, THỪA CÂN, BÉO PHÌ        Tự Cường, ngày    tháng    năm 2022</dc:title>
  <dc:creator>Huệ Đoàn</dc:creator>
  <cp:lastModifiedBy>Huệ Đoàn</cp:lastModifiedBy>
  <cp:revision>40</cp:revision>
  <dcterms:created xsi:type="dcterms:W3CDTF">2022-12-24T21:14:54Z</dcterms:created>
  <dcterms:modified xsi:type="dcterms:W3CDTF">2023-01-09T15:40:57Z</dcterms:modified>
</cp:coreProperties>
</file>