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359" r:id="rId2"/>
    <p:sldId id="363" r:id="rId3"/>
    <p:sldId id="358" r:id="rId4"/>
    <p:sldId id="348" r:id="rId5"/>
    <p:sldId id="364" r:id="rId6"/>
    <p:sldId id="341" r:id="rId7"/>
    <p:sldId id="342" r:id="rId8"/>
    <p:sldId id="344" r:id="rId9"/>
    <p:sldId id="345" r:id="rId10"/>
    <p:sldId id="362" r:id="rId11"/>
    <p:sldId id="346" r:id="rId12"/>
    <p:sldId id="314" r:id="rId13"/>
    <p:sldId id="330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FB7BD"/>
    <a:srgbClr val="FFDAAB"/>
    <a:srgbClr val="00B2A5"/>
    <a:srgbClr val="00A9A5"/>
    <a:srgbClr val="F7941E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21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om@web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jpeg"/><Relationship Id="rId5" Type="http://schemas.microsoft.com/office/2007/relationships/media" Target="../media/media3.mp3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1272" y="4999700"/>
            <a:ext cx="2354826" cy="16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3200" y="167174"/>
            <a:ext cx="1320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2049" y="1939496"/>
            <a:ext cx="10058400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4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6" name="Picture 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54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30851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You are Nam. Now write an email of about 70 words to Tom 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5916" y="4169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28701" y="3143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5163" y="1343831"/>
            <a:ext cx="8451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To: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800" dirty="0" err="1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tom@webmail.com</a:t>
            </a:r>
            <a:endParaRPr lang="en-GB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Subject: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School activities last summer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 Tom,</a:t>
            </a:r>
          </a:p>
          <a:p>
            <a:pPr algn="just"/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Things are good. We also did some interesting activities last summer. 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Latest here on Sunday, I and my brother donated books and clothes for a charity organization. In here, I met the orphan’s children. I played with them. Then I gave candies to them. They were all very happy and so did I.</a:t>
            </a:r>
          </a:p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Please write back to me.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you soon,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73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POST-LISTENING &amp; WRITING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26244" y="1884604"/>
            <a:ext cx="3714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449781" y="3032507"/>
            <a:ext cx="5624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2076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50730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532759" y="1865874"/>
            <a:ext cx="8152967" cy="347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listen for specific information about some community activities and their benefits;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write an email about community activities one did last summer.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89239"/>
            <a:ext cx="2330929" cy="25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0961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52738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3038" y="2021423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Rewrite the email  on your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rgbClr val="FF0000"/>
                </a:solidFill>
              </a:rPr>
              <a:t>Looking back &amp;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952567"/>
            <a:ext cx="3320593" cy="23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7986"/>
            <a:ext cx="12324735" cy="6975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5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7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605134" y="2251007"/>
            <a:ext cx="4594486" cy="22885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Community activities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4" name="Picture 23" descr="50 Community Service Ideas">
            <a:extLst>
              <a:ext uri="{FF2B5EF4-FFF2-40B4-BE49-F238E27FC236}">
                <a16:creationId xmlns:a16="http://schemas.microsoft.com/office/drawing/2014/main" id="{0CB695BC-6FF3-4208-89F1-844FFF6FD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r="19791" b="-3"/>
          <a:stretch/>
        </p:blipFill>
        <p:spPr bwMode="auto">
          <a:xfrm>
            <a:off x="1766415" y="955077"/>
            <a:ext cx="2577198" cy="2369047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171142" y="1476794"/>
            <a:ext cx="2988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</a:t>
            </a:r>
            <a:endParaRPr lang="en-GB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rubbish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95" y="32227"/>
            <a:ext cx="2462980" cy="219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Differences Between Community Service and Volunteer Work">
            <a:extLst>
              <a:ext uri="{FF2B5EF4-FFF2-40B4-BE49-F238E27FC236}">
                <a16:creationId xmlns:a16="http://schemas.microsoft.com/office/drawing/2014/main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7369569" y="1160387"/>
            <a:ext cx="2548230" cy="2312711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9543AE8-EF59-4A38-B637-5EDE13EDC9FC}"/>
              </a:ext>
            </a:extLst>
          </p:cNvPr>
          <p:cNvSpPr txBox="1"/>
          <p:nvPr/>
        </p:nvSpPr>
        <p:spPr>
          <a:xfrm>
            <a:off x="6491961" y="32227"/>
            <a:ext cx="3099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donating clothes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D82DCE-CA18-4650-BBBA-F19915130C04}"/>
              </a:ext>
            </a:extLst>
          </p:cNvPr>
          <p:cNvSpPr txBox="1"/>
          <p:nvPr/>
        </p:nvSpPr>
        <p:spPr>
          <a:xfrm>
            <a:off x="9761344" y="1529719"/>
            <a:ext cx="2305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p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lanting</a:t>
            </a:r>
            <a:r>
              <a:rPr lang="en-GB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45" y="3473747"/>
            <a:ext cx="2510896" cy="229778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E16539D-F7CC-4742-AB4A-BAE13CC62B31}"/>
              </a:ext>
            </a:extLst>
          </p:cNvPr>
          <p:cNvSpPr txBox="1"/>
          <p:nvPr/>
        </p:nvSpPr>
        <p:spPr>
          <a:xfrm>
            <a:off x="389038" y="5675234"/>
            <a:ext cx="3433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tutoring </a:t>
            </a:r>
            <a:endParaRPr lang="en-GB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homeless children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26" y="3766219"/>
            <a:ext cx="2550118" cy="222172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672205A-385E-45F3-A109-E2C4637FB529}"/>
              </a:ext>
            </a:extLst>
          </p:cNvPr>
          <p:cNvSpPr txBox="1"/>
          <p:nvPr/>
        </p:nvSpPr>
        <p:spPr>
          <a:xfrm>
            <a:off x="9860280" y="4473467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cleaning </a:t>
            </a:r>
            <a:endParaRPr lang="en-GB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street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2" name="Picture 31" descr="The elderly can apply for council-owned accommodation - Germiston City News">
            <a:extLst>
              <a:ext uri="{FF2B5EF4-FFF2-40B4-BE49-F238E27FC236}">
                <a16:creationId xmlns:a16="http://schemas.microsoft.com/office/drawing/2014/main" id="{E60DAAB0-6E29-40D5-9E15-B2DBFE5509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10691" b="-1"/>
          <a:stretch/>
        </p:blipFill>
        <p:spPr bwMode="auto">
          <a:xfrm>
            <a:off x="4134047" y="4595780"/>
            <a:ext cx="2750363" cy="226222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9EEC046-9B47-4068-AFC7-83628E82195A}"/>
              </a:ext>
            </a:extLst>
          </p:cNvPr>
          <p:cNvSpPr txBox="1"/>
          <p:nvPr/>
        </p:nvSpPr>
        <p:spPr>
          <a:xfrm>
            <a:off x="6848827" y="5976015"/>
            <a:ext cx="3390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h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elping</a:t>
            </a:r>
            <a:endParaRPr lang="en-GB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old people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782" y="987307"/>
            <a:ext cx="36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4796" y="263059"/>
            <a:ext cx="27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5418" y="1160387"/>
            <a:ext cx="36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1545" y="3920837"/>
            <a:ext cx="29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33656" y="4054641"/>
            <a:ext cx="32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3951" y="6090733"/>
            <a:ext cx="49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34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0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9" y="-25398"/>
            <a:ext cx="2404533" cy="14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blumen-pflanzen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02" y="5651088"/>
            <a:ext cx="170589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838200" y="1114391"/>
            <a:ext cx="10566400" cy="1139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solidFill>
                  <a:srgbClr val="800080"/>
                </a:solidFill>
                <a:latin typeface=".VnAristote"/>
              </a:rPr>
              <a:t>Unit 3: </a:t>
            </a:r>
            <a:r>
              <a:rPr lang="en-GB" sz="3600" b="1" kern="10" dirty="0">
                <a:solidFill>
                  <a:srgbClr val="FF0000"/>
                </a:solidFill>
                <a:latin typeface=".VnAristote"/>
              </a:rPr>
              <a:t>Community</a:t>
            </a:r>
            <a:r>
              <a:rPr lang="en-GB" sz="3600" b="1" kern="10" dirty="0">
                <a:solidFill>
                  <a:srgbClr val="800080"/>
                </a:solidFill>
                <a:latin typeface=".VnAristote"/>
              </a:rPr>
              <a:t> </a:t>
            </a:r>
            <a:r>
              <a:rPr lang="en-GB" sz="3600" b="1" kern="10" dirty="0">
                <a:solidFill>
                  <a:srgbClr val="FF0000"/>
                </a:solidFill>
                <a:latin typeface=".VnAristote"/>
              </a:rPr>
              <a:t>service </a:t>
            </a:r>
          </a:p>
        </p:txBody>
      </p:sp>
      <p:pic>
        <p:nvPicPr>
          <p:cNvPr id="5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4" y="2"/>
            <a:ext cx="2113935" cy="15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blumen-pflanzen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" y="5609298"/>
            <a:ext cx="1728716" cy="12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98310" y="2546597"/>
            <a:ext cx="4874635" cy="584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GB" sz="3200" b="1" dirty="0"/>
              <a:t>LESSON 6: SKILLS 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3482B9-8335-49EF-9BF2-98CA104254BE}"/>
              </a:ext>
            </a:extLst>
          </p:cNvPr>
          <p:cNvGrpSpPr/>
          <p:nvPr/>
        </p:nvGrpSpPr>
        <p:grpSpPr>
          <a:xfrm>
            <a:off x="1011383" y="3982044"/>
            <a:ext cx="9636952" cy="1980710"/>
            <a:chOff x="2782171" y="4203676"/>
            <a:chExt cx="8231214" cy="1980710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F50C8B2A-8FDE-43EE-90FB-4FEC40DC4222}"/>
                </a:ext>
              </a:extLst>
            </p:cNvPr>
            <p:cNvSpPr/>
            <p:nvPr/>
          </p:nvSpPr>
          <p:spPr>
            <a:xfrm>
              <a:off x="5632022" y="4203676"/>
              <a:ext cx="5381363" cy="988145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Tom and Linda’s community activities last summer.</a:t>
              </a:r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E156EB0D-812F-4D80-A64D-03A8CBDB3FA5}"/>
                </a:ext>
              </a:extLst>
            </p:cNvPr>
            <p:cNvSpPr/>
            <p:nvPr/>
          </p:nvSpPr>
          <p:spPr>
            <a:xfrm>
              <a:off x="2782171" y="4353547"/>
              <a:ext cx="2804413" cy="779280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413" tIns="169973" rIns="261413" bIns="169973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Listening</a:t>
              </a:r>
              <a:endParaRPr lang="en-US" sz="5400" kern="1200" dirty="0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C04F7AA6-CBE6-4304-8807-D2800CF99C5E}"/>
                </a:ext>
              </a:extLst>
            </p:cNvPr>
            <p:cNvSpPr/>
            <p:nvPr/>
          </p:nvSpPr>
          <p:spPr>
            <a:xfrm>
              <a:off x="5713831" y="5324574"/>
              <a:ext cx="5149568" cy="859812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Write an email about your school activities last summer.</a:t>
              </a: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3C024542-7E21-4B0B-A418-61E79C285FBA}"/>
                </a:ext>
              </a:extLst>
            </p:cNvPr>
            <p:cNvSpPr/>
            <p:nvPr/>
          </p:nvSpPr>
          <p:spPr>
            <a:xfrm>
              <a:off x="2782171" y="5383566"/>
              <a:ext cx="2804413" cy="663679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4273" tIns="181403" rIns="284273" bIns="18140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3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7" y="3196737"/>
            <a:ext cx="3681578" cy="24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80"/>
          <a:stretch/>
        </p:blipFill>
        <p:spPr>
          <a:xfrm>
            <a:off x="8224022" y="3280963"/>
            <a:ext cx="3559911" cy="23732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65BBB0-CACE-4020-BB84-E18F9EB2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9097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AC5289-6A5F-49E6-BD06-1A262C98462B}"/>
              </a:ext>
            </a:extLst>
          </p:cNvPr>
          <p:cNvSpPr txBox="1"/>
          <p:nvPr/>
        </p:nvSpPr>
        <p:spPr>
          <a:xfrm>
            <a:off x="487067" y="208434"/>
            <a:ext cx="32382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I. LISTENING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B4E757-EF75-4271-8182-60B73BE358C9}"/>
              </a:ext>
            </a:extLst>
          </p:cNvPr>
          <p:cNvSpPr txBox="1"/>
          <p:nvPr/>
        </p:nvSpPr>
        <p:spPr>
          <a:xfrm>
            <a:off x="995419" y="1187629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community activities are the children doing in the pictures?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18F7FBD8-FAA6-4B8A-B130-66DBB0B48DB5}"/>
              </a:ext>
            </a:extLst>
          </p:cNvPr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915C02-52F6-4C67-92DE-1F4490286FFD}"/>
              </a:ext>
            </a:extLst>
          </p:cNvPr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45677-1275-4550-AD79-E1BBBB580019}"/>
              </a:ext>
            </a:extLst>
          </p:cNvPr>
          <p:cNvSpPr txBox="1"/>
          <p:nvPr/>
        </p:nvSpPr>
        <p:spPr>
          <a:xfrm>
            <a:off x="141402" y="5654236"/>
            <a:ext cx="4141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reading books to the elderly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682662-9654-46FB-A604-B19CA606C971}"/>
              </a:ext>
            </a:extLst>
          </p:cNvPr>
          <p:cNvSpPr txBox="1"/>
          <p:nvPr/>
        </p:nvSpPr>
        <p:spPr>
          <a:xfrm>
            <a:off x="4805262" y="5654237"/>
            <a:ext cx="2867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picking up litter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11CC3A-4A76-419A-8374-EE34AD3F3B59}"/>
              </a:ext>
            </a:extLst>
          </p:cNvPr>
          <p:cNvSpPr txBox="1"/>
          <p:nvPr/>
        </p:nvSpPr>
        <p:spPr>
          <a:xfrm>
            <a:off x="8224022" y="5654237"/>
            <a:ext cx="3113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planting trees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890" y="3196737"/>
            <a:ext cx="3554635" cy="2457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5886" y="3204554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</a:t>
            </a:r>
            <a:endParaRPr lang="en-GB" sz="2000" b="1" dirty="0"/>
          </a:p>
        </p:txBody>
      </p:sp>
      <p:sp>
        <p:nvSpPr>
          <p:cNvPr id="17" name="Oval 16"/>
          <p:cNvSpPr/>
          <p:nvPr/>
        </p:nvSpPr>
        <p:spPr>
          <a:xfrm>
            <a:off x="4353491" y="3196737"/>
            <a:ext cx="368212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</a:t>
            </a:r>
            <a:endParaRPr lang="en-GB" sz="2000" b="1" dirty="0"/>
          </a:p>
        </p:txBody>
      </p:sp>
      <p:sp>
        <p:nvSpPr>
          <p:cNvPr id="20" name="Oval 19"/>
          <p:cNvSpPr/>
          <p:nvPr/>
        </p:nvSpPr>
        <p:spPr>
          <a:xfrm>
            <a:off x="8231840" y="3232263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</a:t>
            </a:r>
            <a:endParaRPr lang="en-GB" sz="2000" b="1"/>
          </a:p>
        </p:txBody>
      </p:sp>
      <p:sp>
        <p:nvSpPr>
          <p:cNvPr id="4" name="Rectangle 3"/>
          <p:cNvSpPr/>
          <p:nvPr/>
        </p:nvSpPr>
        <p:spPr>
          <a:xfrm>
            <a:off x="350267" y="2202873"/>
            <a:ext cx="11322621" cy="554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591" y="2262572"/>
            <a:ext cx="315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1. picking up litter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1999" y="2249131"/>
            <a:ext cx="512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2. reading books to the elderly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1228" y="2239558"/>
            <a:ext cx="28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3. planting trees</a:t>
            </a:r>
          </a:p>
        </p:txBody>
      </p:sp>
    </p:spTree>
    <p:extLst>
      <p:ext uri="{BB962C8B-B14F-4D97-AF65-F5344CB8AC3E}">
        <p14:creationId xmlns:p14="http://schemas.microsoft.com/office/powerpoint/2010/main" val="4169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62A-C7D9-4AE0-80C1-719773461634}"/>
              </a:ext>
            </a:extLst>
          </p:cNvPr>
          <p:cNvSpPr txBox="1"/>
          <p:nvPr/>
        </p:nvSpPr>
        <p:spPr>
          <a:xfrm>
            <a:off x="1311638" y="914400"/>
            <a:ext cx="297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- </a:t>
            </a:r>
            <a:r>
              <a:rPr lang="en-US" sz="2800" b="1"/>
              <a:t>volunt</a:t>
            </a:r>
            <a:r>
              <a:rPr lang="en-US" sz="2800" b="1" u="sng">
                <a:solidFill>
                  <a:srgbClr val="FF0000"/>
                </a:solidFill>
              </a:rPr>
              <a:t>ee</a:t>
            </a:r>
            <a:r>
              <a:rPr lang="en-US" sz="2800" b="1"/>
              <a:t>r (n)</a:t>
            </a:r>
            <a:r>
              <a:rPr lang="en-US" sz="2400" b="1"/>
              <a:t> </a:t>
            </a:r>
            <a:r>
              <a:rPr lang="en-US" sz="2400"/>
              <a:t>:</a:t>
            </a:r>
            <a:endParaRPr lang="en-GB" sz="2400"/>
          </a:p>
        </p:txBody>
      </p:sp>
      <p:sp>
        <p:nvSpPr>
          <p:cNvPr id="3" name="AutoShape 2" descr="C:\Users\TS\Desktop\%E1%BA%A3nh volunteen.webp">
            <a:extLst>
              <a:ext uri="{FF2B5EF4-FFF2-40B4-BE49-F238E27FC236}">
                <a16:creationId xmlns:a16="http://schemas.microsoft.com/office/drawing/2014/main" id="{EEC1E704-207A-4F72-B4CC-0F68707A7D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C:\Users\TS\Desktop\%E1%BA%A3nh volunteen.webp">
            <a:extLst>
              <a:ext uri="{FF2B5EF4-FFF2-40B4-BE49-F238E27FC236}">
                <a16:creationId xmlns:a16="http://schemas.microsoft.com/office/drawing/2014/main" id="{4DB805B0-79EC-49B9-984A-17D93B7385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volunteer__gb_1">
            <a:hlinkClick r:id="" action="ppaction://media"/>
            <a:extLst>
              <a:ext uri="{FF2B5EF4-FFF2-40B4-BE49-F238E27FC236}">
                <a16:creationId xmlns:a16="http://schemas.microsoft.com/office/drawing/2014/main" id="{0B97AA1A-DA51-4F5A-9269-86B6D5010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51724" y="1132820"/>
            <a:ext cx="304800" cy="304800"/>
          </a:xfrm>
          <a:prstGeom prst="rect">
            <a:avLst/>
          </a:prstGeom>
        </p:spPr>
      </p:pic>
      <p:pic>
        <p:nvPicPr>
          <p:cNvPr id="1038" name="Picture 14" descr="Đà Nẵng: Hàng nghìn đoàn viên thanh niên ra quân dọn bãi biển sau mưa lũ   - Ảnh 2.">
            <a:extLst>
              <a:ext uri="{FF2B5EF4-FFF2-40B4-BE49-F238E27FC236}">
                <a16:creationId xmlns:a16="http://schemas.microsoft.com/office/drawing/2014/main" id="{29F228B6-D21C-4326-B46B-A58C663F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66" y="198620"/>
            <a:ext cx="5936104" cy="40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Đà Nẵng: Hàng nghìn đoàn viên thanh niên ra quân dọn bãi biển sau mưa lũ   - Ảnh 1.">
            <a:extLst>
              <a:ext uri="{FF2B5EF4-FFF2-40B4-BE49-F238E27FC236}">
                <a16:creationId xmlns:a16="http://schemas.microsoft.com/office/drawing/2014/main" id="{D471F2EB-5862-48C0-B69B-606A99C2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8" y="756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829A039-3478-45AE-A62F-A4E6024A3714}"/>
              </a:ext>
            </a:extLst>
          </p:cNvPr>
          <p:cNvSpPr/>
          <p:nvPr/>
        </p:nvSpPr>
        <p:spPr>
          <a:xfrm>
            <a:off x="4656524" y="3429000"/>
            <a:ext cx="2036269" cy="1150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C12AFA-A0FA-415B-8B7D-51C5E97617EB}"/>
              </a:ext>
            </a:extLst>
          </p:cNvPr>
          <p:cNvSpPr txBox="1"/>
          <p:nvPr/>
        </p:nvSpPr>
        <p:spPr>
          <a:xfrm>
            <a:off x="1311638" y="1498387"/>
            <a:ext cx="269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- r</a:t>
            </a:r>
            <a:r>
              <a:rPr lang="en-US" sz="2800" b="1" u="sng">
                <a:solidFill>
                  <a:srgbClr val="FF0000"/>
                </a:solidFill>
              </a:rPr>
              <a:t>u</a:t>
            </a:r>
            <a:r>
              <a:rPr lang="en-US" sz="2800" b="1"/>
              <a:t>bbish (n) </a:t>
            </a:r>
            <a:r>
              <a:rPr lang="en-US" sz="2800"/>
              <a:t>:</a:t>
            </a:r>
            <a:endParaRPr lang="en-GB" sz="2800"/>
          </a:p>
        </p:txBody>
      </p:sp>
      <p:pic>
        <p:nvPicPr>
          <p:cNvPr id="15" name="rubbish__gb_1">
            <a:hlinkClick r:id="" action="ppaction://media"/>
            <a:extLst>
              <a:ext uri="{FF2B5EF4-FFF2-40B4-BE49-F238E27FC236}">
                <a16:creationId xmlns:a16="http://schemas.microsoft.com/office/drawing/2014/main" id="{AB9C37FE-D686-49C4-BD56-7CD9D80798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51724" y="1673870"/>
            <a:ext cx="304800" cy="304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BB3016-AF94-411A-BB0A-A49C5345E07F}"/>
              </a:ext>
            </a:extLst>
          </p:cNvPr>
          <p:cNvSpPr txBox="1"/>
          <p:nvPr/>
        </p:nvSpPr>
        <p:spPr>
          <a:xfrm>
            <a:off x="1311638" y="2214920"/>
            <a:ext cx="269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- b</a:t>
            </a:r>
            <a:r>
              <a:rPr lang="en-US" sz="2800" b="1" u="sng">
                <a:solidFill>
                  <a:srgbClr val="FF0000"/>
                </a:solidFill>
              </a:rPr>
              <a:t>e</a:t>
            </a:r>
            <a:r>
              <a:rPr lang="en-US" sz="2800" b="1"/>
              <a:t>nefit (n) : </a:t>
            </a:r>
            <a:endParaRPr lang="en-GB" sz="2800" b="1"/>
          </a:p>
        </p:txBody>
      </p:sp>
      <p:pic>
        <p:nvPicPr>
          <p:cNvPr id="17" name="benefit__gb_2">
            <a:hlinkClick r:id="" action="ppaction://media"/>
            <a:extLst>
              <a:ext uri="{FF2B5EF4-FFF2-40B4-BE49-F238E27FC236}">
                <a16:creationId xmlns:a16="http://schemas.microsoft.com/office/drawing/2014/main" id="{BFC7C194-8BAF-4DEB-AF82-0FA55BDDFC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73950" y="2371281"/>
            <a:ext cx="304800" cy="304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D161AF-1213-429C-9BB7-B970AC56B6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18" y="1176010"/>
            <a:ext cx="6096000" cy="4572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50B67DD-B6C0-4EAE-A13F-82DCFA94D4CE}"/>
              </a:ext>
            </a:extLst>
          </p:cNvPr>
          <p:cNvSpPr txBox="1"/>
          <p:nvPr/>
        </p:nvSpPr>
        <p:spPr>
          <a:xfrm>
            <a:off x="1367758" y="2950669"/>
            <a:ext cx="3208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- </a:t>
            </a:r>
            <a:r>
              <a:rPr lang="en-US" sz="2800" b="1" u="sng">
                <a:solidFill>
                  <a:srgbClr val="FF0000"/>
                </a:solidFill>
              </a:rPr>
              <a:t>o</a:t>
            </a:r>
            <a:r>
              <a:rPr lang="en-US" sz="2800" b="1"/>
              <a:t>rphanage (n)</a:t>
            </a:r>
            <a:endParaRPr lang="en-GB" sz="2800" b="1"/>
          </a:p>
        </p:txBody>
      </p:sp>
      <p:pic>
        <p:nvPicPr>
          <p:cNvPr id="25" name="orphanage__gb_1">
            <a:hlinkClick r:id="" action="ppaction://media"/>
            <a:extLst>
              <a:ext uri="{FF2B5EF4-FFF2-40B4-BE49-F238E27FC236}">
                <a16:creationId xmlns:a16="http://schemas.microsoft.com/office/drawing/2014/main" id="{2480AA30-459F-44C8-B622-A79E4B5993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51724" y="31085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/>
      <p:bldP spid="13" grpId="0" animBg="1"/>
      <p:bldP spid="13" grpId="1" animBg="1"/>
      <p:bldP spid="14" grpId="0"/>
      <p:bldP spid="1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738370" y="427290"/>
            <a:ext cx="1049905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Listen to Tom and Linda talking about their community activities last summer. Circle the correct answers.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227584" y="526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280369" y="423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56721-BDB0-4750-97B5-07F2F0B93C66}"/>
              </a:ext>
            </a:extLst>
          </p:cNvPr>
          <p:cNvSpPr txBox="1"/>
          <p:nvPr/>
        </p:nvSpPr>
        <p:spPr>
          <a:xfrm>
            <a:off x="280369" y="1277577"/>
            <a:ext cx="578630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Li</a:t>
            </a:r>
            <a:r>
              <a:rPr lang="en-US" sz="2400" i="0" dirty="0">
                <a:solidFill>
                  <a:srgbClr val="242021"/>
                </a:solidFill>
                <a:effectLst/>
              </a:rPr>
              <a:t>nda and her friends taught </a:t>
            </a:r>
            <a:r>
              <a:rPr lang="en-US" sz="240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literature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and history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inda and her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elderly.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talked to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cooked for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read books to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54FBE-89AB-4972-A4EF-6C803BCEB577}"/>
              </a:ext>
            </a:extLst>
          </p:cNvPr>
          <p:cNvSpPr txBox="1"/>
          <p:nvPr/>
        </p:nvSpPr>
        <p:spPr>
          <a:xfrm>
            <a:off x="6446117" y="127757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picked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books and paper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bottles and books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paper and bottles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grew some trees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tutored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cleaned schools</a:t>
            </a:r>
            <a:r>
              <a:rPr lang="en-US" sz="2400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3A66CC-CC60-459A-9B6B-0889E1DEEDE8}"/>
              </a:ext>
            </a:extLst>
          </p:cNvPr>
          <p:cNvSpPr/>
          <p:nvPr/>
        </p:nvSpPr>
        <p:spPr>
          <a:xfrm>
            <a:off x="289252" y="3116249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62050A-D1D2-4381-95F2-86C107AC945B}"/>
              </a:ext>
            </a:extLst>
          </p:cNvPr>
          <p:cNvSpPr/>
          <p:nvPr/>
        </p:nvSpPr>
        <p:spPr>
          <a:xfrm>
            <a:off x="298136" y="5282088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6987A3-CFDA-401A-9FAF-73E442580862}"/>
              </a:ext>
            </a:extLst>
          </p:cNvPr>
          <p:cNvSpPr/>
          <p:nvPr/>
        </p:nvSpPr>
        <p:spPr>
          <a:xfrm>
            <a:off x="6446117" y="3093946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44AD1E-13B4-431B-B7C8-A0B32A1F2C28}"/>
              </a:ext>
            </a:extLst>
          </p:cNvPr>
          <p:cNvSpPr/>
          <p:nvPr/>
        </p:nvSpPr>
        <p:spPr>
          <a:xfrm>
            <a:off x="6446117" y="4188408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32623" y="122490"/>
            <a:ext cx="609600" cy="609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276109" y="1537855"/>
            <a:ext cx="27709" cy="4818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emon Tree">
            <a:hlinkClick r:id="" action="ppaction://media"/>
            <a:extLst>
              <a:ext uri="{FF2B5EF4-FFF2-40B4-BE49-F238E27FC236}">
                <a16:creationId xmlns:a16="http://schemas.microsoft.com/office/drawing/2014/main" id="{523D598C-15E0-4C1A-AA36-DF61CCF86C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2675" y="592985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1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7854" y="410118"/>
            <a:ext cx="900479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Listen again and fill in each blank with no more than two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3989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296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ACEA9-3DEE-430A-8FCC-3B54B0AA1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777" y="1433075"/>
            <a:ext cx="9496818" cy="47502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E8321F-0D2B-4F5D-B2AB-D70647450CA8}"/>
              </a:ext>
            </a:extLst>
          </p:cNvPr>
          <p:cNvSpPr txBox="1"/>
          <p:nvPr/>
        </p:nvSpPr>
        <p:spPr>
          <a:xfrm>
            <a:off x="9127561" y="2348582"/>
            <a:ext cx="1356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3A5C7-98D2-4EA0-B030-14B3C09FBF01}"/>
              </a:ext>
            </a:extLst>
          </p:cNvPr>
          <p:cNvSpPr txBox="1"/>
          <p:nvPr/>
        </p:nvSpPr>
        <p:spPr>
          <a:xfrm>
            <a:off x="7828224" y="3638035"/>
            <a:ext cx="2513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E8505-E671-4B92-85A4-B6A98F4D7F01}"/>
              </a:ext>
            </a:extLst>
          </p:cNvPr>
          <p:cNvSpPr txBox="1"/>
          <p:nvPr/>
        </p:nvSpPr>
        <p:spPr>
          <a:xfrm>
            <a:off x="8936749" y="5379802"/>
            <a:ext cx="1984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3611" y="351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6838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 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2" y="1160115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Tom’s email to Nam about his school activities last summer.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8014" y="11728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0799" y="10702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09E8B-729B-40B0-BEAF-25A4F46D3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99" y="1710813"/>
            <a:ext cx="5873847" cy="5039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966DD2-6BFB-4F8B-89EC-B005C6991AE6}"/>
              </a:ext>
            </a:extLst>
          </p:cNvPr>
          <p:cNvSpPr txBox="1"/>
          <p:nvPr/>
        </p:nvSpPr>
        <p:spPr>
          <a:xfrm>
            <a:off x="6404646" y="2652355"/>
            <a:ext cx="53691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Who is writing to whom? </a:t>
            </a:r>
            <a:endParaRPr lang="en-US" sz="28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5414" y="3373472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Tom is writing to Nam.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414" y="4663488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School activities last summer.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4646" y="3896692"/>
            <a:ext cx="531427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What is the subject of  the email?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o-namwebmailcom-subject16570013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5936" y="165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78522" y="351148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Tom 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03220" y="4058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56006" y="3031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05BEF-9BB0-46BC-AD46-9F15775C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69894"/>
            <a:ext cx="7051962" cy="54033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051964" y="1745674"/>
            <a:ext cx="4589034" cy="2080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9000" y="1775625"/>
            <a:ext cx="4401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donate books and clothes for a charity organization</a:t>
            </a:r>
          </a:p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meet the orphan’s children</a:t>
            </a:r>
          </a:p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play with them</a:t>
            </a:r>
          </a:p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give candies to them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51963" y="4200689"/>
            <a:ext cx="4589034" cy="2334890"/>
          </a:xfrm>
          <a:prstGeom prst="roundRect">
            <a:avLst/>
          </a:prstGeom>
          <a:solidFill>
            <a:srgbClr val="0FB7B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9000" y="4227255"/>
            <a:ext cx="4401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plant trees in your area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teach street children to read and write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sing and dance with elderly  in a nursing home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pick up litter in the park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8322" y="3935057"/>
            <a:ext cx="206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donat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380" y="4361173"/>
            <a:ext cx="68025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books and clothes for a charity 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organization. In here, We m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the orphan’s children. We play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them. We g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 candies to them. They were all happy.</a:t>
            </a:r>
          </a:p>
          <a:p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4632</TotalTime>
  <Words>480</Words>
  <Application>Microsoft Office PowerPoint</Application>
  <PresentationFormat>Widescreen</PresentationFormat>
  <Paragraphs>103</Paragraphs>
  <Slides>14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.VnAristote</vt:lpstr>
      <vt:lpstr>Arial</vt:lpstr>
      <vt:lpstr>Calibri</vt:lpstr>
      <vt:lpstr>Calibri (Body)</vt:lpstr>
      <vt:lpstr>Century Schoolbook</vt:lpstr>
      <vt:lpstr>Myriad Pro</vt:lpstr>
      <vt:lpstr>Times New Roman</vt:lpstr>
      <vt:lpstr>UVN Bay Buom Nang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hien nguyen</cp:lastModifiedBy>
  <cp:revision>237</cp:revision>
  <dcterms:created xsi:type="dcterms:W3CDTF">2020-12-09T02:04:09Z</dcterms:created>
  <dcterms:modified xsi:type="dcterms:W3CDTF">2023-10-20T22:43:09Z</dcterms:modified>
</cp:coreProperties>
</file>