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56" r:id="rId3"/>
    <p:sldId id="269" r:id="rId4"/>
    <p:sldId id="267" r:id="rId5"/>
    <p:sldId id="268" r:id="rId6"/>
    <p:sldId id="266" r:id="rId7"/>
    <p:sldId id="265" r:id="rId8"/>
    <p:sldId id="279" r:id="rId9"/>
    <p:sldId id="283" r:id="rId10"/>
    <p:sldId id="257" r:id="rId11"/>
    <p:sldId id="258" r:id="rId12"/>
    <p:sldId id="259" r:id="rId13"/>
    <p:sldId id="270" r:id="rId14"/>
    <p:sldId id="260" r:id="rId15"/>
    <p:sldId id="261" r:id="rId16"/>
    <p:sldId id="278" r:id="rId17"/>
    <p:sldId id="280" r:id="rId18"/>
    <p:sldId id="282" r:id="rId19"/>
    <p:sldId id="286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A835B-986F-48E6-9077-CEAA08B62A7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66943-FAA9-40E9-959C-265212FF2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6AD3AC-6C5F-426E-AC7A-2D93C0B627EB}" type="slidenum">
              <a:rPr lang="zh-CN" altLang="en-US" smtClean="0"/>
              <a:pPr/>
              <a:t>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5DB35E-3942-4C5C-873E-D0319A95B10F}" type="slidenum">
              <a:rPr lang="zh-CN" altLang="en-US" smtClean="0"/>
              <a:pPr/>
              <a:t>19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E92F1-F7A4-4B10-AE8C-926299088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 b="50000"/>
          <a:stretch>
            <a:fillRect/>
          </a:stretch>
        </p:blipFill>
        <p:spPr bwMode="auto">
          <a:xfrm>
            <a:off x="2774156" y="5375275"/>
            <a:ext cx="3030141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7"/>
          <p:cNvGrpSpPr>
            <a:grpSpLocks/>
          </p:cNvGrpSpPr>
          <p:nvPr userDrawn="1"/>
        </p:nvGrpSpPr>
        <p:grpSpPr bwMode="auto">
          <a:xfrm>
            <a:off x="0" y="0"/>
            <a:ext cx="9144000" cy="1955800"/>
            <a:chOff x="0" y="0"/>
            <a:chExt cx="12407900" cy="6858000"/>
          </a:xfrm>
        </p:grpSpPr>
        <p:pic>
          <p:nvPicPr>
            <p:cNvPr id="4" name="图片 6"/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4079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9"/>
            <p:cNvSpPr/>
            <p:nvPr userDrawn="1"/>
          </p:nvSpPr>
          <p:spPr>
            <a:xfrm>
              <a:off x="0" y="3111708"/>
              <a:ext cx="12407900" cy="3746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noProof="1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" name="任意多边形 53"/>
          <p:cNvSpPr/>
          <p:nvPr userDrawn="1"/>
        </p:nvSpPr>
        <p:spPr>
          <a:xfrm>
            <a:off x="0" y="6291264"/>
            <a:ext cx="9177338" cy="566737"/>
          </a:xfrm>
          <a:custGeom>
            <a:avLst/>
            <a:gdLst>
              <a:gd name="connsiteX0" fmla="*/ 4721632 w 9443264"/>
              <a:gd name="connsiteY0" fmla="*/ 0 h 409185"/>
              <a:gd name="connsiteX1" fmla="*/ 9331443 w 9443264"/>
              <a:gd name="connsiteY1" fmla="*/ 387313 h 409185"/>
              <a:gd name="connsiteX2" fmla="*/ 9443264 w 9443264"/>
              <a:gd name="connsiteY2" fmla="*/ 409185 h 409185"/>
              <a:gd name="connsiteX3" fmla="*/ 0 w 9443264"/>
              <a:gd name="connsiteY3" fmla="*/ 409185 h 409185"/>
              <a:gd name="connsiteX4" fmla="*/ 111821 w 9443264"/>
              <a:gd name="connsiteY4" fmla="*/ 387313 h 409185"/>
              <a:gd name="connsiteX5" fmla="*/ 4721632 w 9443264"/>
              <a:gd name="connsiteY5" fmla="*/ 0 h 40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43264" h="409185">
                <a:moveTo>
                  <a:pt x="4721632" y="0"/>
                </a:moveTo>
                <a:cubicBezTo>
                  <a:pt x="6429210" y="0"/>
                  <a:pt x="8015546" y="142783"/>
                  <a:pt x="9331443" y="387313"/>
                </a:cubicBezTo>
                <a:lnTo>
                  <a:pt x="9443264" y="409185"/>
                </a:lnTo>
                <a:lnTo>
                  <a:pt x="0" y="409185"/>
                </a:lnTo>
                <a:lnTo>
                  <a:pt x="111821" y="387313"/>
                </a:lnTo>
                <a:cubicBezTo>
                  <a:pt x="1427719" y="142783"/>
                  <a:pt x="3014054" y="0"/>
                  <a:pt x="4721632" y="0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>
              <a:solidFill>
                <a:prstClr val="white"/>
              </a:solidFill>
              <a:latin typeface="Batang" panose="02030600000101010101" charset="-127"/>
              <a:ea typeface="Batang" panose="02030600000101010101" charset="-127"/>
            </a:endParaRP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95053-B616-4CCB-BF0E-10946DD4E7AF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AC749-A5FE-4B98-845B-6DAC2C507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4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ideo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GS64\Desktop\&#272;i&#7873;u%20g&#236;%20x&#7843;y%20ra%20khi%20ta%20s&#7889;ng%20trong%20b&#7847;u%20kh&#244;ng%20kh&#237;%20&#244;%20nhi&#7877;m%20-%20-%20Ho&#7841;t%20H&#236;nh%20Khoa%20H&#7885;c%20Vui%202021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5129" name="图片 20"/>
            <p:cNvPicPr>
              <a:picLocks noChangeAspect="1" noChangeArrowheads="1"/>
            </p:cNvPicPr>
            <p:nvPr/>
          </p:nvPicPr>
          <p:blipFill>
            <a:blip r:embed="rId4" cstate="print"/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noProof="1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矩形: 圆角 8"/>
          <p:cNvSpPr/>
          <p:nvPr/>
        </p:nvSpPr>
        <p:spPr>
          <a:xfrm>
            <a:off x="1259632" y="2492896"/>
            <a:ext cx="6585347" cy="3860800"/>
          </a:xfrm>
          <a:prstGeom prst="roundRect">
            <a:avLst>
              <a:gd name="adj" fmla="val 55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noProof="1" smtClean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699022" y="2698750"/>
            <a:ext cx="6010275" cy="444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vi-VN" alt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cầu mỗi học sinh nín thở, ghi lại thời gian mình có thể nín thở tối đa.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vi-VN" alt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Trả 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lời các câu hỏi: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nín thở quá lâu các </a:t>
            </a:r>
            <a:r>
              <a:rPr lang="vi-VN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cảm giác gì? Tại sao sau khi nín thở lâu thường phải hít thở sâu?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hít thở con người đang thực hiện quá trình gì? Quá trình đó lấy khí gì?</a:t>
            </a:r>
          </a:p>
          <a:p>
            <a:pPr eaLnBrk="1" hangingPunct="1">
              <a:lnSpc>
                <a:spcPct val="200000"/>
              </a:lnSpc>
            </a:pPr>
            <a:endParaRPr lang="en-US" altLang="zh-CN" sz="280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078" y="773114"/>
            <a:ext cx="3224213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76388" y="1296988"/>
            <a:ext cx="22733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3600" b="1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Khởi </a:t>
            </a:r>
            <a:r>
              <a:rPr lang="vi-VN" altLang="zh-CN" sz="3600" b="1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động</a:t>
            </a:r>
            <a:endParaRPr lang="zh-CN" altLang="en-US" sz="3600" b="1">
              <a:solidFill>
                <a:srgbClr val="C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39026" y="3970338"/>
            <a:ext cx="1375172" cy="27797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25504" y="660401"/>
            <a:ext cx="4200525" cy="13954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3 min">
            <a:hlinkClick r:id="" action="ppaction://media"/>
            <a:extLst>
              <a:ext uri="{FF2B5EF4-FFF2-40B4-BE49-F238E27FC236}">
                <a16:creationId xmlns="" xmlns:a16="http://schemas.microsoft.com/office/drawing/2014/main" id="{5AED1498-F8F5-420C-A349-CAA30862B3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484537" y="54422"/>
            <a:ext cx="1584960" cy="118872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689782" y="1339715"/>
            <a:ext cx="2624918" cy="900246"/>
          </a:xfrm>
          <a:prstGeom prst="rect">
            <a:avLst/>
          </a:prstGeom>
          <a:solidFill>
            <a:srgbClr val="CC5F7D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duy tr</a:t>
            </a:r>
            <a:r>
              <a:rPr lang="en-US" sz="2500">
                <a:latin typeface="#9Slide03 Cabin Condensed Bold" panose="00000806000000000000" pitchFamily="2" charset="0"/>
                <a:ea typeface="Calibri" panose="020F0502020204030204" pitchFamily="34" charset="0"/>
              </a:rPr>
              <a:t>ì sự sống</a:t>
            </a:r>
            <a:endParaRPr lang="vi-VN" sz="25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514" y="97971"/>
            <a:ext cx="4117127" cy="100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1445CD-1A43-47BA-B164-8D897F1EAC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33" b="5152"/>
          <a:stretch/>
        </p:blipFill>
        <p:spPr>
          <a:xfrm>
            <a:off x="6825520" y="243058"/>
            <a:ext cx="2130704" cy="219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72F5826-BDD7-4EC1-B88A-1C366FDB7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75699"/>
            <a:ext cx="3965984" cy="2707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0E798CD-F2FD-4452-9D15-51FCA06713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3" r="5438" b="24640"/>
          <a:stretch/>
        </p:blipFill>
        <p:spPr>
          <a:xfrm>
            <a:off x="4166451" y="845717"/>
            <a:ext cx="2263141" cy="219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934C99-C866-41EB-9A51-0369F045F4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03" r="8280"/>
          <a:stretch/>
        </p:blipFill>
        <p:spPr>
          <a:xfrm>
            <a:off x="179612" y="2438130"/>
            <a:ext cx="3682094" cy="3199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30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F4A559-05E2-47BA-9347-AD00FB7E1C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986" y="1134838"/>
            <a:ext cx="6103620" cy="1058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AF2598-13CA-4354-8CFD-B93CAE525B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307" y="97971"/>
            <a:ext cx="4491410" cy="109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B0C2103-2EEA-4179-A065-51E4208589B4}"/>
              </a:ext>
            </a:extLst>
          </p:cNvPr>
          <p:cNvSpPr/>
          <p:nvPr/>
        </p:nvSpPr>
        <p:spPr>
          <a:xfrm>
            <a:off x="3274797" y="1807029"/>
            <a:ext cx="34035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C4DF3C-5C96-4866-B55F-C29183DCCAF4}"/>
              </a:ext>
            </a:extLst>
          </p:cNvPr>
          <p:cNvSpPr txBox="1"/>
          <p:nvPr/>
        </p:nvSpPr>
        <p:spPr>
          <a:xfrm>
            <a:off x="371507" y="2310283"/>
            <a:ext cx="8515319" cy="830997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Dựa trên dụng cụ được phát, hãy đề xuất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cách tiến hành thí nghiệm theo hình 11.4 – trang 52 (SGK).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FFF8690-AD04-41A4-8AFE-D55365D16659}"/>
              </a:ext>
            </a:extLst>
          </p:cNvPr>
          <p:cNvSpPr txBox="1"/>
          <p:nvPr/>
        </p:nvSpPr>
        <p:spPr>
          <a:xfrm>
            <a:off x="1513457" y="3656962"/>
            <a:ext cx="7086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Dùng bật lửa đốt 2 que đóm, phẩy nhẹ để chỉ còn lại tàn đỏ. </a:t>
            </a:r>
            <a:endParaRPr lang="vi-VN" sz="24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0043D1B-52D8-482C-B041-7E9C8CE281EA}"/>
              </a:ext>
            </a:extLst>
          </p:cNvPr>
          <p:cNvSpPr txBox="1"/>
          <p:nvPr/>
        </p:nvSpPr>
        <p:spPr>
          <a:xfrm>
            <a:off x="1877788" y="4417466"/>
            <a:ext cx="62752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vi-VN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Lấy 2 que đóm còn tàn đỏ, 1 que đóm đưa vào bình khí oxygen, 1 que đóm để nguyên ngoài không khí.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A72C601-2CD1-4DED-83B3-284075D1FABD}"/>
              </a:ext>
            </a:extLst>
          </p:cNvPr>
          <p:cNvSpPr txBox="1"/>
          <p:nvPr/>
        </p:nvSpPr>
        <p:spPr>
          <a:xfrm>
            <a:off x="1820671" y="5421306"/>
            <a:ext cx="6049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- Quan sát hiện tượng.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F39E0A2-765F-46C4-BE43-0425345DA05A}"/>
              </a:ext>
            </a:extLst>
          </p:cNvPr>
          <p:cNvSpPr txBox="1"/>
          <p:nvPr/>
        </p:nvSpPr>
        <p:spPr>
          <a:xfrm>
            <a:off x="371507" y="3028005"/>
            <a:ext cx="2050253" cy="830997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Cách tiến hành: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47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514" y="97971"/>
            <a:ext cx="4117127" cy="100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EA95EC-B20D-4B25-8BB1-D83C71AD0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10" y="332533"/>
            <a:ext cx="2474681" cy="2492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7E2C77E-8902-44E2-B399-1E16835BF6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6477"/>
          <a:stretch/>
        </p:blipFill>
        <p:spPr>
          <a:xfrm>
            <a:off x="402896" y="2384582"/>
            <a:ext cx="2572428" cy="258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E03028-425E-45F8-9BB4-1B22CC48C7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88881" y="4073740"/>
            <a:ext cx="2770983" cy="2502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1B83573-BED5-4A44-A551-14AD2651BA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56" y="3429000"/>
            <a:ext cx="2717385" cy="2414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D351D7E-C834-41FB-982D-3780C830CD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25"/>
          <a:stretch/>
        </p:blipFill>
        <p:spPr>
          <a:xfrm>
            <a:off x="3353564" y="1500051"/>
            <a:ext cx="2717385" cy="2177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1755CA8-E00D-4264-B403-FD7F42BCB05C}"/>
              </a:ext>
            </a:extLst>
          </p:cNvPr>
          <p:cNvSpPr txBox="1"/>
          <p:nvPr/>
        </p:nvSpPr>
        <p:spPr>
          <a:xfrm>
            <a:off x="689783" y="1339715"/>
            <a:ext cx="2331720" cy="9002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duy tr</a:t>
            </a:r>
            <a:r>
              <a:rPr lang="en-US" sz="2500">
                <a:latin typeface="#9Slide03 Cabin Condensed Bold" panose="00000806000000000000" pitchFamily="2" charset="0"/>
                <a:ea typeface="Calibri" panose="020F0502020204030204" pitchFamily="34" charset="0"/>
              </a:rPr>
              <a:t>ì sự cháy</a:t>
            </a:r>
            <a:endParaRPr lang="vi-VN" sz="25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9377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2157099" y="382084"/>
            <a:ext cx="4603282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9DEDC0-98CF-44E4-B758-3D4093271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55483"/>
            <a:ext cx="4333979" cy="370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CE5E570-6BD9-48C5-B87F-F30B23D7B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39" y="1844824"/>
            <a:ext cx="4685261" cy="37444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02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1475656" y="260648"/>
            <a:ext cx="655272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BC7214-7A21-4315-915D-2C1BC8C6D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76289"/>
            <a:ext cx="4399410" cy="5760267"/>
          </a:xfrm>
          <a:prstGeom prst="rect">
            <a:avLst/>
          </a:prstGeom>
        </p:spPr>
      </p:pic>
      <p:pic>
        <p:nvPicPr>
          <p:cNvPr id="5" name="Picture 4" descr="z2844112341115_ae6d20f93136a9f63bb316d6a02917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80728"/>
            <a:ext cx="4377084" cy="5733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943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admin.sieutrinhohocduong.com/Files/Sample/21035/TN6-009%20L%E1%BB%9AP%206%20-%20KHTN%20-%20H%C3%93A%20H%E1%BB%8CC%20-%20B%C3%80I%209%20-%20OXYGEN_result_202109051250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vi-VN" b="1" smtClean="0">
                <a:solidFill>
                  <a:srgbClr val="FF0000"/>
                </a:solidFill>
              </a:rPr>
              <a:t>CỦNG CỐ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smtClean="0">
                <a:solidFill>
                  <a:srgbClr val="FF0000"/>
                </a:solidFill>
              </a:rPr>
              <a:t>Quá trình nào sau đây cần khí oxygen?</a:t>
            </a:r>
          </a:p>
          <a:p>
            <a:pPr marL="514350" indent="-514350">
              <a:buAutoNum type="alphaUcPeriod"/>
            </a:pPr>
            <a:r>
              <a:rPr lang="vi-VN" smtClean="0">
                <a:solidFill>
                  <a:srgbClr val="0000FF"/>
                </a:solidFill>
              </a:rPr>
              <a:t>Hô hấp</a:t>
            </a:r>
          </a:p>
          <a:p>
            <a:pPr marL="514350" indent="-514350">
              <a:buAutoNum type="alphaUcPeriod"/>
            </a:pPr>
            <a:r>
              <a:rPr lang="vi-VN" smtClean="0">
                <a:solidFill>
                  <a:srgbClr val="0000FF"/>
                </a:solidFill>
              </a:rPr>
              <a:t>Quang hợp</a:t>
            </a:r>
          </a:p>
          <a:p>
            <a:pPr marL="514350" indent="-514350">
              <a:buAutoNum type="alphaUcPeriod"/>
            </a:pPr>
            <a:r>
              <a:rPr lang="vi-VN" smtClean="0">
                <a:solidFill>
                  <a:srgbClr val="0000FF"/>
                </a:solidFill>
              </a:rPr>
              <a:t>Hòa tan</a:t>
            </a:r>
          </a:p>
          <a:p>
            <a:pPr marL="514350" indent="-514350">
              <a:buAutoNum type="alphaUcPeriod"/>
            </a:pPr>
            <a:r>
              <a:rPr lang="vi-VN" smtClean="0">
                <a:solidFill>
                  <a:srgbClr val="0000FF"/>
                </a:solidFill>
              </a:rPr>
              <a:t>Nóng chảy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23528" y="2132856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vi-VN" b="1" smtClean="0">
                <a:solidFill>
                  <a:srgbClr val="FF0000"/>
                </a:solidFill>
              </a:rPr>
              <a:t>CỦNG CỐ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smtClean="0">
                <a:solidFill>
                  <a:srgbClr val="FF0000"/>
                </a:solidFill>
              </a:rPr>
              <a:t>Phát biểu nào sau đây đúng?</a:t>
            </a:r>
          </a:p>
          <a:p>
            <a:pPr marL="514350" indent="-514350">
              <a:buAutoNum type="alphaUcPeriod"/>
            </a:pPr>
            <a:r>
              <a:rPr lang="vi-VN" smtClean="0">
                <a:solidFill>
                  <a:srgbClr val="0000FF"/>
                </a:solidFill>
              </a:rPr>
              <a:t>Khí oxygen không tan trong nước</a:t>
            </a:r>
          </a:p>
          <a:p>
            <a:pPr marL="514350" indent="-514350">
              <a:buAutoNum type="alphaUcPeriod"/>
            </a:pPr>
            <a:r>
              <a:rPr lang="vi-VN" smtClean="0">
                <a:solidFill>
                  <a:srgbClr val="0000FF"/>
                </a:solidFill>
              </a:rPr>
              <a:t>Khí oxygen sinh ra trong quá trình hô hấp của cây xanh</a:t>
            </a:r>
          </a:p>
          <a:p>
            <a:pPr marL="514350" indent="-514350">
              <a:buAutoNum type="alphaUcPeriod"/>
            </a:pPr>
            <a:r>
              <a:rPr lang="vi-VN" smtClean="0">
                <a:solidFill>
                  <a:srgbClr val="0000FF"/>
                </a:solidFill>
              </a:rPr>
              <a:t>Ở điều kiện thường, oxygen là chất khí không màu, không mùi, không vị.</a:t>
            </a:r>
          </a:p>
          <a:p>
            <a:pPr marL="514350" indent="-514350">
              <a:buAutoNum type="alphaUcPeriod"/>
            </a:pPr>
            <a:r>
              <a:rPr lang="vi-VN" smtClean="0">
                <a:solidFill>
                  <a:srgbClr val="0000FF"/>
                </a:solidFill>
              </a:rPr>
              <a:t>Cần cung cấp khí oxygen để dập tắt đám cháy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23528" y="3789040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076946" y="1749847"/>
            <a:ext cx="1121569" cy="1597025"/>
            <a:chOff x="2475706" y="1988910"/>
            <a:chExt cx="1495425" cy="159702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8194" name="TextBox 68"/>
            <p:cNvSpPr txBox="1">
              <a:spLocks noChangeArrowheads="1"/>
            </p:cNvSpPr>
            <p:nvPr/>
          </p:nvSpPr>
          <p:spPr bwMode="auto">
            <a:xfrm>
              <a:off x="2836069" y="2623910"/>
              <a:ext cx="758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A</a:t>
              </a:r>
              <a:endParaRPr lang="zh-CN" altLang="en-US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195" name="Freeform 39"/>
            <p:cNvSpPr>
              <a:spLocks noChangeArrowheads="1"/>
            </p:cNvSpPr>
            <p:nvPr/>
          </p:nvSpPr>
          <p:spPr bwMode="auto">
            <a:xfrm>
              <a:off x="2601119" y="2192110"/>
              <a:ext cx="1168400" cy="1192213"/>
            </a:xfrm>
            <a:custGeom>
              <a:avLst/>
              <a:gdLst>
                <a:gd name="T0" fmla="*/ 119 w 243"/>
                <a:gd name="T1" fmla="*/ 22 h 248"/>
                <a:gd name="T2" fmla="*/ 221 w 243"/>
                <a:gd name="T3" fmla="*/ 124 h 248"/>
                <a:gd name="T4" fmla="*/ 119 w 243"/>
                <a:gd name="T5" fmla="*/ 227 h 248"/>
                <a:gd name="T6" fmla="*/ 118 w 243"/>
                <a:gd name="T7" fmla="*/ 227 h 248"/>
                <a:gd name="T8" fmla="*/ 118 w 243"/>
                <a:gd name="T9" fmla="*/ 248 h 248"/>
                <a:gd name="T10" fmla="*/ 119 w 243"/>
                <a:gd name="T11" fmla="*/ 248 h 248"/>
                <a:gd name="T12" fmla="*/ 243 w 243"/>
                <a:gd name="T13" fmla="*/ 124 h 248"/>
                <a:gd name="T14" fmla="*/ 119 w 243"/>
                <a:gd name="T15" fmla="*/ 0 h 248"/>
                <a:gd name="T16" fmla="*/ 0 w 243"/>
                <a:gd name="T17" fmla="*/ 85 h 248"/>
                <a:gd name="T18" fmla="*/ 21 w 243"/>
                <a:gd name="T19" fmla="*/ 92 h 248"/>
                <a:gd name="T20" fmla="*/ 119 w 243"/>
                <a:gd name="T21" fmla="*/ 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248">
                  <a:moveTo>
                    <a:pt x="119" y="22"/>
                  </a:moveTo>
                  <a:cubicBezTo>
                    <a:pt x="175" y="22"/>
                    <a:pt x="221" y="67"/>
                    <a:pt x="221" y="124"/>
                  </a:cubicBezTo>
                  <a:cubicBezTo>
                    <a:pt x="221" y="181"/>
                    <a:pt x="175" y="227"/>
                    <a:pt x="119" y="227"/>
                  </a:cubicBezTo>
                  <a:cubicBezTo>
                    <a:pt x="119" y="227"/>
                    <a:pt x="118" y="227"/>
                    <a:pt x="118" y="227"/>
                  </a:cubicBezTo>
                  <a:cubicBezTo>
                    <a:pt x="118" y="248"/>
                    <a:pt x="118" y="248"/>
                    <a:pt x="118" y="248"/>
                  </a:cubicBezTo>
                  <a:cubicBezTo>
                    <a:pt x="118" y="248"/>
                    <a:pt x="119" y="248"/>
                    <a:pt x="119" y="248"/>
                  </a:cubicBezTo>
                  <a:cubicBezTo>
                    <a:pt x="187" y="248"/>
                    <a:pt x="243" y="193"/>
                    <a:pt x="243" y="124"/>
                  </a:cubicBezTo>
                  <a:cubicBezTo>
                    <a:pt x="243" y="55"/>
                    <a:pt x="187" y="0"/>
                    <a:pt x="119" y="0"/>
                  </a:cubicBezTo>
                  <a:cubicBezTo>
                    <a:pt x="63" y="0"/>
                    <a:pt x="17" y="36"/>
                    <a:pt x="0" y="85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35" y="51"/>
                    <a:pt x="73" y="22"/>
                    <a:pt x="119" y="22"/>
                  </a:cubicBezTo>
                  <a:close/>
                </a:path>
              </a:pathLst>
            </a:custGeom>
            <a:solidFill>
              <a:srgbClr val="B3E5F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196" name="Freeform 40"/>
            <p:cNvSpPr>
              <a:spLocks noChangeArrowheads="1"/>
            </p:cNvSpPr>
            <p:nvPr/>
          </p:nvSpPr>
          <p:spPr bwMode="auto">
            <a:xfrm>
              <a:off x="2567781" y="1988910"/>
              <a:ext cx="1403350" cy="1597025"/>
            </a:xfrm>
            <a:custGeom>
              <a:avLst/>
              <a:gdLst>
                <a:gd name="T0" fmla="*/ 126 w 292"/>
                <a:gd name="T1" fmla="*/ 21 h 332"/>
                <a:gd name="T2" fmla="*/ 271 w 292"/>
                <a:gd name="T3" fmla="*/ 166 h 332"/>
                <a:gd name="T4" fmla="*/ 126 w 292"/>
                <a:gd name="T5" fmla="*/ 311 h 332"/>
                <a:gd name="T6" fmla="*/ 125 w 292"/>
                <a:gd name="T7" fmla="*/ 311 h 332"/>
                <a:gd name="T8" fmla="*/ 125 w 292"/>
                <a:gd name="T9" fmla="*/ 332 h 332"/>
                <a:gd name="T10" fmla="*/ 126 w 292"/>
                <a:gd name="T11" fmla="*/ 332 h 332"/>
                <a:gd name="T12" fmla="*/ 292 w 292"/>
                <a:gd name="T13" fmla="*/ 166 h 332"/>
                <a:gd name="T14" fmla="*/ 126 w 292"/>
                <a:gd name="T15" fmla="*/ 0 h 332"/>
                <a:gd name="T16" fmla="*/ 0 w 292"/>
                <a:gd name="T17" fmla="*/ 57 h 332"/>
                <a:gd name="T18" fmla="*/ 16 w 292"/>
                <a:gd name="T19" fmla="*/ 71 h 332"/>
                <a:gd name="T20" fmla="*/ 126 w 292"/>
                <a:gd name="T21" fmla="*/ 2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2" h="332">
                  <a:moveTo>
                    <a:pt x="126" y="21"/>
                  </a:moveTo>
                  <a:cubicBezTo>
                    <a:pt x="206" y="21"/>
                    <a:pt x="271" y="86"/>
                    <a:pt x="271" y="166"/>
                  </a:cubicBezTo>
                  <a:cubicBezTo>
                    <a:pt x="271" y="246"/>
                    <a:pt x="206" y="311"/>
                    <a:pt x="126" y="311"/>
                  </a:cubicBezTo>
                  <a:cubicBezTo>
                    <a:pt x="126" y="311"/>
                    <a:pt x="125" y="311"/>
                    <a:pt x="125" y="311"/>
                  </a:cubicBezTo>
                  <a:cubicBezTo>
                    <a:pt x="125" y="332"/>
                    <a:pt x="125" y="332"/>
                    <a:pt x="125" y="332"/>
                  </a:cubicBezTo>
                  <a:cubicBezTo>
                    <a:pt x="125" y="332"/>
                    <a:pt x="126" y="332"/>
                    <a:pt x="126" y="332"/>
                  </a:cubicBezTo>
                  <a:cubicBezTo>
                    <a:pt x="217" y="332"/>
                    <a:pt x="292" y="258"/>
                    <a:pt x="292" y="166"/>
                  </a:cubicBezTo>
                  <a:cubicBezTo>
                    <a:pt x="292" y="74"/>
                    <a:pt x="217" y="0"/>
                    <a:pt x="126" y="0"/>
                  </a:cubicBezTo>
                  <a:cubicBezTo>
                    <a:pt x="76" y="0"/>
                    <a:pt x="31" y="22"/>
                    <a:pt x="0" y="57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43" y="40"/>
                    <a:pt x="82" y="21"/>
                    <a:pt x="126" y="21"/>
                  </a:cubicBezTo>
                  <a:close/>
                </a:path>
              </a:pathLst>
            </a:custGeom>
            <a:solidFill>
              <a:srgbClr val="B3E5F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197" name="Freeform 41"/>
            <p:cNvSpPr>
              <a:spLocks noChangeArrowheads="1"/>
            </p:cNvSpPr>
            <p:nvPr/>
          </p:nvSpPr>
          <p:spPr bwMode="auto">
            <a:xfrm>
              <a:off x="3059906" y="2296885"/>
              <a:ext cx="604838" cy="987425"/>
            </a:xfrm>
            <a:custGeom>
              <a:avLst/>
              <a:gdLst>
                <a:gd name="T0" fmla="*/ 24 w 126"/>
                <a:gd name="T1" fmla="*/ 21 h 205"/>
                <a:gd name="T2" fmla="*/ 105 w 126"/>
                <a:gd name="T3" fmla="*/ 102 h 205"/>
                <a:gd name="T4" fmla="*/ 24 w 126"/>
                <a:gd name="T5" fmla="*/ 183 h 205"/>
                <a:gd name="T6" fmla="*/ 23 w 126"/>
                <a:gd name="T7" fmla="*/ 183 h 205"/>
                <a:gd name="T8" fmla="*/ 23 w 126"/>
                <a:gd name="T9" fmla="*/ 205 h 205"/>
                <a:gd name="T10" fmla="*/ 24 w 126"/>
                <a:gd name="T11" fmla="*/ 205 h 205"/>
                <a:gd name="T12" fmla="*/ 126 w 126"/>
                <a:gd name="T13" fmla="*/ 102 h 205"/>
                <a:gd name="T14" fmla="*/ 24 w 126"/>
                <a:gd name="T15" fmla="*/ 0 h 205"/>
                <a:gd name="T16" fmla="*/ 0 w 126"/>
                <a:gd name="T17" fmla="*/ 2 h 205"/>
                <a:gd name="T18" fmla="*/ 5 w 126"/>
                <a:gd name="T19" fmla="*/ 23 h 205"/>
                <a:gd name="T20" fmla="*/ 24 w 126"/>
                <a:gd name="T21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205">
                  <a:moveTo>
                    <a:pt x="24" y="21"/>
                  </a:moveTo>
                  <a:cubicBezTo>
                    <a:pt x="68" y="21"/>
                    <a:pt x="105" y="57"/>
                    <a:pt x="105" y="102"/>
                  </a:cubicBezTo>
                  <a:cubicBezTo>
                    <a:pt x="105" y="147"/>
                    <a:pt x="68" y="183"/>
                    <a:pt x="24" y="183"/>
                  </a:cubicBezTo>
                  <a:cubicBezTo>
                    <a:pt x="24" y="183"/>
                    <a:pt x="24" y="183"/>
                    <a:pt x="23" y="183"/>
                  </a:cubicBezTo>
                  <a:cubicBezTo>
                    <a:pt x="23" y="205"/>
                    <a:pt x="23" y="205"/>
                    <a:pt x="23" y="205"/>
                  </a:cubicBezTo>
                  <a:cubicBezTo>
                    <a:pt x="23" y="205"/>
                    <a:pt x="24" y="205"/>
                    <a:pt x="24" y="205"/>
                  </a:cubicBezTo>
                  <a:cubicBezTo>
                    <a:pt x="80" y="205"/>
                    <a:pt x="126" y="159"/>
                    <a:pt x="126" y="102"/>
                  </a:cubicBezTo>
                  <a:cubicBezTo>
                    <a:pt x="126" y="45"/>
                    <a:pt x="80" y="0"/>
                    <a:pt x="24" y="0"/>
                  </a:cubicBezTo>
                  <a:cubicBezTo>
                    <a:pt x="16" y="0"/>
                    <a:pt x="8" y="0"/>
                    <a:pt x="0" y="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1" y="22"/>
                    <a:pt x="17" y="21"/>
                    <a:pt x="24" y="21"/>
                  </a:cubicBezTo>
                  <a:close/>
                </a:path>
              </a:pathLst>
            </a:custGeom>
            <a:solidFill>
              <a:srgbClr val="FFE0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198" name="Freeform 42"/>
            <p:cNvSpPr>
              <a:spLocks noChangeArrowheads="1"/>
            </p:cNvSpPr>
            <p:nvPr/>
          </p:nvSpPr>
          <p:spPr bwMode="auto">
            <a:xfrm>
              <a:off x="2475706" y="2090510"/>
              <a:ext cx="1395413" cy="1395413"/>
            </a:xfrm>
            <a:custGeom>
              <a:avLst/>
              <a:gdLst>
                <a:gd name="T0" fmla="*/ 20 w 290"/>
                <a:gd name="T1" fmla="*/ 145 h 290"/>
                <a:gd name="T2" fmla="*/ 145 w 290"/>
                <a:gd name="T3" fmla="*/ 21 h 290"/>
                <a:gd name="T4" fmla="*/ 269 w 290"/>
                <a:gd name="T5" fmla="*/ 145 h 290"/>
                <a:gd name="T6" fmla="*/ 145 w 290"/>
                <a:gd name="T7" fmla="*/ 269 h 290"/>
                <a:gd name="T8" fmla="*/ 144 w 290"/>
                <a:gd name="T9" fmla="*/ 269 h 290"/>
                <a:gd name="T10" fmla="*/ 144 w 290"/>
                <a:gd name="T11" fmla="*/ 290 h 290"/>
                <a:gd name="T12" fmla="*/ 145 w 290"/>
                <a:gd name="T13" fmla="*/ 290 h 290"/>
                <a:gd name="T14" fmla="*/ 290 w 290"/>
                <a:gd name="T15" fmla="*/ 145 h 290"/>
                <a:gd name="T16" fmla="*/ 145 w 290"/>
                <a:gd name="T17" fmla="*/ 0 h 290"/>
                <a:gd name="T18" fmla="*/ 0 w 290"/>
                <a:gd name="T19" fmla="*/ 145 h 290"/>
                <a:gd name="T20" fmla="*/ 1 w 290"/>
                <a:gd name="T21" fmla="*/ 163 h 290"/>
                <a:gd name="T22" fmla="*/ 21 w 290"/>
                <a:gd name="T23" fmla="*/ 160 h 290"/>
                <a:gd name="T24" fmla="*/ 20 w 290"/>
                <a:gd name="T25" fmla="*/ 14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" h="290">
                  <a:moveTo>
                    <a:pt x="20" y="145"/>
                  </a:moveTo>
                  <a:cubicBezTo>
                    <a:pt x="20" y="76"/>
                    <a:pt x="76" y="21"/>
                    <a:pt x="145" y="21"/>
                  </a:cubicBezTo>
                  <a:cubicBezTo>
                    <a:pt x="213" y="21"/>
                    <a:pt x="269" y="76"/>
                    <a:pt x="269" y="145"/>
                  </a:cubicBezTo>
                  <a:cubicBezTo>
                    <a:pt x="269" y="214"/>
                    <a:pt x="213" y="269"/>
                    <a:pt x="145" y="269"/>
                  </a:cubicBezTo>
                  <a:cubicBezTo>
                    <a:pt x="145" y="269"/>
                    <a:pt x="144" y="269"/>
                    <a:pt x="144" y="269"/>
                  </a:cubicBezTo>
                  <a:cubicBezTo>
                    <a:pt x="144" y="290"/>
                    <a:pt x="144" y="290"/>
                    <a:pt x="144" y="290"/>
                  </a:cubicBezTo>
                  <a:cubicBezTo>
                    <a:pt x="144" y="290"/>
                    <a:pt x="145" y="290"/>
                    <a:pt x="145" y="290"/>
                  </a:cubicBezTo>
                  <a:cubicBezTo>
                    <a:pt x="225" y="290"/>
                    <a:pt x="290" y="225"/>
                    <a:pt x="290" y="145"/>
                  </a:cubicBezTo>
                  <a:cubicBezTo>
                    <a:pt x="290" y="65"/>
                    <a:pt x="225" y="0"/>
                    <a:pt x="145" y="0"/>
                  </a:cubicBezTo>
                  <a:cubicBezTo>
                    <a:pt x="64" y="0"/>
                    <a:pt x="0" y="65"/>
                    <a:pt x="0" y="145"/>
                  </a:cubicBezTo>
                  <a:cubicBezTo>
                    <a:pt x="0" y="151"/>
                    <a:pt x="0" y="157"/>
                    <a:pt x="1" y="163"/>
                  </a:cubicBezTo>
                  <a:cubicBezTo>
                    <a:pt x="21" y="160"/>
                    <a:pt x="21" y="160"/>
                    <a:pt x="21" y="160"/>
                  </a:cubicBezTo>
                  <a:cubicBezTo>
                    <a:pt x="21" y="155"/>
                    <a:pt x="20" y="150"/>
                    <a:pt x="20" y="14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7"/>
          <p:cNvGrpSpPr>
            <a:grpSpLocks/>
          </p:cNvGrpSpPr>
          <p:nvPr/>
        </p:nvGrpSpPr>
        <p:grpSpPr bwMode="auto">
          <a:xfrm>
            <a:off x="3113055" y="1860972"/>
            <a:ext cx="1196578" cy="1374775"/>
            <a:chOff x="4418012" y="2210593"/>
            <a:chExt cx="1595438" cy="137477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8200" name="Freeform 46"/>
            <p:cNvSpPr>
              <a:spLocks noChangeArrowheads="1"/>
            </p:cNvSpPr>
            <p:nvPr/>
          </p:nvSpPr>
          <p:spPr bwMode="auto">
            <a:xfrm>
              <a:off x="4619625" y="2421731"/>
              <a:ext cx="1192212" cy="962025"/>
            </a:xfrm>
            <a:custGeom>
              <a:avLst/>
              <a:gdLst>
                <a:gd name="T0" fmla="*/ 227 w 248"/>
                <a:gd name="T1" fmla="*/ 76 h 200"/>
                <a:gd name="T2" fmla="*/ 124 w 248"/>
                <a:gd name="T3" fmla="*/ 179 h 200"/>
                <a:gd name="T4" fmla="*/ 21 w 248"/>
                <a:gd name="T5" fmla="*/ 76 h 200"/>
                <a:gd name="T6" fmla="*/ 21 w 248"/>
                <a:gd name="T7" fmla="*/ 76 h 200"/>
                <a:gd name="T8" fmla="*/ 0 w 248"/>
                <a:gd name="T9" fmla="*/ 76 h 200"/>
                <a:gd name="T10" fmla="*/ 0 w 248"/>
                <a:gd name="T11" fmla="*/ 76 h 200"/>
                <a:gd name="T12" fmla="*/ 124 w 248"/>
                <a:gd name="T13" fmla="*/ 200 h 200"/>
                <a:gd name="T14" fmla="*/ 248 w 248"/>
                <a:gd name="T15" fmla="*/ 76 h 200"/>
                <a:gd name="T16" fmla="*/ 222 w 248"/>
                <a:gd name="T17" fmla="*/ 0 h 200"/>
                <a:gd name="T18" fmla="*/ 205 w 248"/>
                <a:gd name="T19" fmla="*/ 13 h 200"/>
                <a:gd name="T20" fmla="*/ 227 w 248"/>
                <a:gd name="T21" fmla="*/ 7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8" h="200">
                  <a:moveTo>
                    <a:pt x="227" y="76"/>
                  </a:moveTo>
                  <a:cubicBezTo>
                    <a:pt x="227" y="133"/>
                    <a:pt x="181" y="179"/>
                    <a:pt x="124" y="179"/>
                  </a:cubicBezTo>
                  <a:cubicBezTo>
                    <a:pt x="67" y="179"/>
                    <a:pt x="21" y="133"/>
                    <a:pt x="21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145"/>
                    <a:pt x="55" y="200"/>
                    <a:pt x="124" y="200"/>
                  </a:cubicBezTo>
                  <a:cubicBezTo>
                    <a:pt x="193" y="200"/>
                    <a:pt x="248" y="145"/>
                    <a:pt x="248" y="76"/>
                  </a:cubicBezTo>
                  <a:cubicBezTo>
                    <a:pt x="248" y="47"/>
                    <a:pt x="239" y="21"/>
                    <a:pt x="222" y="0"/>
                  </a:cubicBezTo>
                  <a:cubicBezTo>
                    <a:pt x="205" y="13"/>
                    <a:pt x="205" y="13"/>
                    <a:pt x="205" y="13"/>
                  </a:cubicBezTo>
                  <a:cubicBezTo>
                    <a:pt x="218" y="31"/>
                    <a:pt x="227" y="52"/>
                    <a:pt x="227" y="76"/>
                  </a:cubicBezTo>
                  <a:close/>
                </a:path>
              </a:pathLst>
            </a:custGeom>
            <a:solidFill>
              <a:srgbClr val="B3E5F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01" name="Freeform 47"/>
            <p:cNvSpPr>
              <a:spLocks noChangeArrowheads="1"/>
            </p:cNvSpPr>
            <p:nvPr/>
          </p:nvSpPr>
          <p:spPr bwMode="auto">
            <a:xfrm>
              <a:off x="4518025" y="2210593"/>
              <a:ext cx="1395412" cy="1274763"/>
            </a:xfrm>
            <a:custGeom>
              <a:avLst/>
              <a:gdLst>
                <a:gd name="T0" fmla="*/ 269 w 290"/>
                <a:gd name="T1" fmla="*/ 120 h 265"/>
                <a:gd name="T2" fmla="*/ 145 w 290"/>
                <a:gd name="T3" fmla="*/ 244 h 265"/>
                <a:gd name="T4" fmla="*/ 21 w 290"/>
                <a:gd name="T5" fmla="*/ 120 h 265"/>
                <a:gd name="T6" fmla="*/ 21 w 290"/>
                <a:gd name="T7" fmla="*/ 120 h 265"/>
                <a:gd name="T8" fmla="*/ 0 w 290"/>
                <a:gd name="T9" fmla="*/ 120 h 265"/>
                <a:gd name="T10" fmla="*/ 0 w 290"/>
                <a:gd name="T11" fmla="*/ 120 h 265"/>
                <a:gd name="T12" fmla="*/ 145 w 290"/>
                <a:gd name="T13" fmla="*/ 265 h 265"/>
                <a:gd name="T14" fmla="*/ 290 w 290"/>
                <a:gd name="T15" fmla="*/ 120 h 265"/>
                <a:gd name="T16" fmla="*/ 226 w 290"/>
                <a:gd name="T17" fmla="*/ 0 h 265"/>
                <a:gd name="T18" fmla="*/ 214 w 290"/>
                <a:gd name="T19" fmla="*/ 17 h 265"/>
                <a:gd name="T20" fmla="*/ 269 w 290"/>
                <a:gd name="T21" fmla="*/ 12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0" h="265">
                  <a:moveTo>
                    <a:pt x="269" y="120"/>
                  </a:moveTo>
                  <a:cubicBezTo>
                    <a:pt x="269" y="189"/>
                    <a:pt x="214" y="244"/>
                    <a:pt x="145" y="244"/>
                  </a:cubicBezTo>
                  <a:cubicBezTo>
                    <a:pt x="76" y="244"/>
                    <a:pt x="21" y="189"/>
                    <a:pt x="21" y="120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200"/>
                    <a:pt x="65" y="265"/>
                    <a:pt x="145" y="265"/>
                  </a:cubicBezTo>
                  <a:cubicBezTo>
                    <a:pt x="225" y="265"/>
                    <a:pt x="290" y="200"/>
                    <a:pt x="290" y="120"/>
                  </a:cubicBezTo>
                  <a:cubicBezTo>
                    <a:pt x="290" y="70"/>
                    <a:pt x="264" y="26"/>
                    <a:pt x="226" y="0"/>
                  </a:cubicBezTo>
                  <a:cubicBezTo>
                    <a:pt x="214" y="17"/>
                    <a:pt x="214" y="17"/>
                    <a:pt x="214" y="17"/>
                  </a:cubicBezTo>
                  <a:cubicBezTo>
                    <a:pt x="247" y="39"/>
                    <a:pt x="269" y="77"/>
                    <a:pt x="269" y="12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02" name="Freeform 48"/>
            <p:cNvSpPr>
              <a:spLocks noChangeArrowheads="1"/>
            </p:cNvSpPr>
            <p:nvPr/>
          </p:nvSpPr>
          <p:spPr bwMode="auto">
            <a:xfrm>
              <a:off x="4418012" y="2507456"/>
              <a:ext cx="1595438" cy="1077912"/>
            </a:xfrm>
            <a:custGeom>
              <a:avLst/>
              <a:gdLst>
                <a:gd name="T0" fmla="*/ 311 w 332"/>
                <a:gd name="T1" fmla="*/ 58 h 224"/>
                <a:gd name="T2" fmla="*/ 166 w 332"/>
                <a:gd name="T3" fmla="*/ 203 h 224"/>
                <a:gd name="T4" fmla="*/ 21 w 332"/>
                <a:gd name="T5" fmla="*/ 58 h 224"/>
                <a:gd name="T6" fmla="*/ 21 w 332"/>
                <a:gd name="T7" fmla="*/ 58 h 224"/>
                <a:gd name="T8" fmla="*/ 0 w 332"/>
                <a:gd name="T9" fmla="*/ 58 h 224"/>
                <a:gd name="T10" fmla="*/ 0 w 332"/>
                <a:gd name="T11" fmla="*/ 58 h 224"/>
                <a:gd name="T12" fmla="*/ 166 w 332"/>
                <a:gd name="T13" fmla="*/ 224 h 224"/>
                <a:gd name="T14" fmla="*/ 332 w 332"/>
                <a:gd name="T15" fmla="*/ 58 h 224"/>
                <a:gd name="T16" fmla="*/ 322 w 332"/>
                <a:gd name="T17" fmla="*/ 0 h 224"/>
                <a:gd name="T18" fmla="*/ 302 w 332"/>
                <a:gd name="T19" fmla="*/ 7 h 224"/>
                <a:gd name="T20" fmla="*/ 311 w 332"/>
                <a:gd name="T21" fmla="*/ 5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2" h="224">
                  <a:moveTo>
                    <a:pt x="311" y="58"/>
                  </a:moveTo>
                  <a:cubicBezTo>
                    <a:pt x="311" y="138"/>
                    <a:pt x="246" y="203"/>
                    <a:pt x="166" y="203"/>
                  </a:cubicBezTo>
                  <a:cubicBezTo>
                    <a:pt x="86" y="203"/>
                    <a:pt x="21" y="138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150"/>
                    <a:pt x="74" y="224"/>
                    <a:pt x="166" y="224"/>
                  </a:cubicBezTo>
                  <a:cubicBezTo>
                    <a:pt x="258" y="224"/>
                    <a:pt x="332" y="150"/>
                    <a:pt x="332" y="58"/>
                  </a:cubicBezTo>
                  <a:cubicBezTo>
                    <a:pt x="332" y="38"/>
                    <a:pt x="328" y="18"/>
                    <a:pt x="322" y="0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8" y="23"/>
                    <a:pt x="311" y="40"/>
                    <a:pt x="311" y="58"/>
                  </a:cubicBezTo>
                  <a:close/>
                </a:path>
              </a:pathLst>
            </a:custGeom>
            <a:solidFill>
              <a:srgbClr val="B3E5F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03" name="Freeform 49"/>
            <p:cNvSpPr>
              <a:spLocks noChangeArrowheads="1"/>
            </p:cNvSpPr>
            <p:nvPr/>
          </p:nvSpPr>
          <p:spPr bwMode="auto">
            <a:xfrm>
              <a:off x="4719637" y="2296318"/>
              <a:ext cx="992188" cy="987425"/>
            </a:xfrm>
            <a:custGeom>
              <a:avLst/>
              <a:gdLst>
                <a:gd name="T0" fmla="*/ 103 w 206"/>
                <a:gd name="T1" fmla="*/ 21 h 205"/>
                <a:gd name="T2" fmla="*/ 184 w 206"/>
                <a:gd name="T3" fmla="*/ 102 h 205"/>
                <a:gd name="T4" fmla="*/ 103 w 206"/>
                <a:gd name="T5" fmla="*/ 183 h 205"/>
                <a:gd name="T6" fmla="*/ 22 w 206"/>
                <a:gd name="T7" fmla="*/ 102 h 205"/>
                <a:gd name="T8" fmla="*/ 22 w 206"/>
                <a:gd name="T9" fmla="*/ 102 h 205"/>
                <a:gd name="T10" fmla="*/ 0 w 206"/>
                <a:gd name="T11" fmla="*/ 102 h 205"/>
                <a:gd name="T12" fmla="*/ 0 w 206"/>
                <a:gd name="T13" fmla="*/ 102 h 205"/>
                <a:gd name="T14" fmla="*/ 103 w 206"/>
                <a:gd name="T15" fmla="*/ 205 h 205"/>
                <a:gd name="T16" fmla="*/ 206 w 206"/>
                <a:gd name="T17" fmla="*/ 102 h 205"/>
                <a:gd name="T18" fmla="*/ 103 w 206"/>
                <a:gd name="T19" fmla="*/ 0 h 205"/>
                <a:gd name="T20" fmla="*/ 27 w 206"/>
                <a:gd name="T21" fmla="*/ 33 h 205"/>
                <a:gd name="T22" fmla="*/ 43 w 206"/>
                <a:gd name="T23" fmla="*/ 48 h 205"/>
                <a:gd name="T24" fmla="*/ 103 w 206"/>
                <a:gd name="T25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205">
                  <a:moveTo>
                    <a:pt x="103" y="21"/>
                  </a:moveTo>
                  <a:cubicBezTo>
                    <a:pt x="148" y="21"/>
                    <a:pt x="184" y="57"/>
                    <a:pt x="184" y="102"/>
                  </a:cubicBezTo>
                  <a:cubicBezTo>
                    <a:pt x="184" y="147"/>
                    <a:pt x="148" y="183"/>
                    <a:pt x="103" y="183"/>
                  </a:cubicBezTo>
                  <a:cubicBezTo>
                    <a:pt x="58" y="183"/>
                    <a:pt x="22" y="147"/>
                    <a:pt x="22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59"/>
                    <a:pt x="46" y="205"/>
                    <a:pt x="103" y="205"/>
                  </a:cubicBezTo>
                  <a:cubicBezTo>
                    <a:pt x="160" y="205"/>
                    <a:pt x="206" y="159"/>
                    <a:pt x="206" y="102"/>
                  </a:cubicBezTo>
                  <a:cubicBezTo>
                    <a:pt x="206" y="45"/>
                    <a:pt x="160" y="0"/>
                    <a:pt x="103" y="0"/>
                  </a:cubicBezTo>
                  <a:cubicBezTo>
                    <a:pt x="73" y="0"/>
                    <a:pt x="46" y="12"/>
                    <a:pt x="27" y="33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58" y="31"/>
                    <a:pt x="79" y="21"/>
                    <a:pt x="103" y="21"/>
                  </a:cubicBezTo>
                  <a:close/>
                </a:path>
              </a:pathLst>
            </a:custGeom>
            <a:solidFill>
              <a:srgbClr val="FFE0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04" name="TextBox 125"/>
            <p:cNvSpPr txBox="1">
              <a:spLocks noChangeArrowheads="1"/>
            </p:cNvSpPr>
            <p:nvPr/>
          </p:nvSpPr>
          <p:spPr bwMode="auto">
            <a:xfrm>
              <a:off x="4897437" y="2623343"/>
              <a:ext cx="758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</a:t>
              </a:r>
              <a:endParaRPr lang="zh-CN" altLang="en-US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13"/>
          <p:cNvGrpSpPr>
            <a:grpSpLocks/>
          </p:cNvGrpSpPr>
          <p:nvPr/>
        </p:nvGrpSpPr>
        <p:grpSpPr bwMode="auto">
          <a:xfrm>
            <a:off x="5164575" y="1864147"/>
            <a:ext cx="1197769" cy="1366837"/>
            <a:chOff x="6210300" y="1988343"/>
            <a:chExt cx="1597025" cy="13668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8206" name="Freeform 53"/>
            <p:cNvSpPr>
              <a:spLocks noChangeArrowheads="1"/>
            </p:cNvSpPr>
            <p:nvPr/>
          </p:nvSpPr>
          <p:spPr bwMode="auto">
            <a:xfrm>
              <a:off x="6411912" y="2191543"/>
              <a:ext cx="1198563" cy="1163638"/>
            </a:xfrm>
            <a:custGeom>
              <a:avLst/>
              <a:gdLst>
                <a:gd name="T0" fmla="*/ 22 w 249"/>
                <a:gd name="T1" fmla="*/ 124 h 242"/>
                <a:gd name="T2" fmla="*/ 124 w 249"/>
                <a:gd name="T3" fmla="*/ 22 h 242"/>
                <a:gd name="T4" fmla="*/ 227 w 249"/>
                <a:gd name="T5" fmla="*/ 124 h 242"/>
                <a:gd name="T6" fmla="*/ 227 w 249"/>
                <a:gd name="T7" fmla="*/ 124 h 242"/>
                <a:gd name="T8" fmla="*/ 249 w 249"/>
                <a:gd name="T9" fmla="*/ 124 h 242"/>
                <a:gd name="T10" fmla="*/ 249 w 249"/>
                <a:gd name="T11" fmla="*/ 124 h 242"/>
                <a:gd name="T12" fmla="*/ 124 w 249"/>
                <a:gd name="T13" fmla="*/ 0 h 242"/>
                <a:gd name="T14" fmla="*/ 0 w 249"/>
                <a:gd name="T15" fmla="*/ 124 h 242"/>
                <a:gd name="T16" fmla="*/ 86 w 249"/>
                <a:gd name="T17" fmla="*/ 242 h 242"/>
                <a:gd name="T18" fmla="*/ 92 w 249"/>
                <a:gd name="T19" fmla="*/ 222 h 242"/>
                <a:gd name="T20" fmla="*/ 22 w 249"/>
                <a:gd name="T21" fmla="*/ 12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9" h="242">
                  <a:moveTo>
                    <a:pt x="22" y="124"/>
                  </a:moveTo>
                  <a:cubicBezTo>
                    <a:pt x="22" y="67"/>
                    <a:pt x="68" y="22"/>
                    <a:pt x="124" y="22"/>
                  </a:cubicBezTo>
                  <a:cubicBezTo>
                    <a:pt x="181" y="22"/>
                    <a:pt x="227" y="67"/>
                    <a:pt x="227" y="124"/>
                  </a:cubicBezTo>
                  <a:cubicBezTo>
                    <a:pt x="227" y="124"/>
                    <a:pt x="227" y="124"/>
                    <a:pt x="227" y="124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55"/>
                    <a:pt x="193" y="0"/>
                    <a:pt x="124" y="0"/>
                  </a:cubicBezTo>
                  <a:cubicBezTo>
                    <a:pt x="56" y="0"/>
                    <a:pt x="0" y="55"/>
                    <a:pt x="0" y="124"/>
                  </a:cubicBezTo>
                  <a:cubicBezTo>
                    <a:pt x="0" y="179"/>
                    <a:pt x="36" y="226"/>
                    <a:pt x="86" y="242"/>
                  </a:cubicBezTo>
                  <a:cubicBezTo>
                    <a:pt x="92" y="222"/>
                    <a:pt x="92" y="222"/>
                    <a:pt x="92" y="222"/>
                  </a:cubicBezTo>
                  <a:cubicBezTo>
                    <a:pt x="51" y="208"/>
                    <a:pt x="22" y="170"/>
                    <a:pt x="22" y="124"/>
                  </a:cubicBezTo>
                  <a:close/>
                </a:path>
              </a:pathLst>
            </a:custGeom>
            <a:solidFill>
              <a:srgbClr val="B3E5F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07" name="Freeform 54"/>
            <p:cNvSpPr>
              <a:spLocks noChangeArrowheads="1"/>
            </p:cNvSpPr>
            <p:nvPr/>
          </p:nvSpPr>
          <p:spPr bwMode="auto">
            <a:xfrm>
              <a:off x="6311900" y="2089943"/>
              <a:ext cx="1395412" cy="1227138"/>
            </a:xfrm>
            <a:custGeom>
              <a:avLst/>
              <a:gdLst>
                <a:gd name="T0" fmla="*/ 21 w 290"/>
                <a:gd name="T1" fmla="*/ 145 h 255"/>
                <a:gd name="T2" fmla="*/ 145 w 290"/>
                <a:gd name="T3" fmla="*/ 21 h 255"/>
                <a:gd name="T4" fmla="*/ 270 w 290"/>
                <a:gd name="T5" fmla="*/ 145 h 255"/>
                <a:gd name="T6" fmla="*/ 270 w 290"/>
                <a:gd name="T7" fmla="*/ 145 h 255"/>
                <a:gd name="T8" fmla="*/ 290 w 290"/>
                <a:gd name="T9" fmla="*/ 145 h 255"/>
                <a:gd name="T10" fmla="*/ 290 w 290"/>
                <a:gd name="T11" fmla="*/ 145 h 255"/>
                <a:gd name="T12" fmla="*/ 145 w 290"/>
                <a:gd name="T13" fmla="*/ 0 h 255"/>
                <a:gd name="T14" fmla="*/ 0 w 290"/>
                <a:gd name="T15" fmla="*/ 145 h 255"/>
                <a:gd name="T16" fmla="*/ 50 w 290"/>
                <a:gd name="T17" fmla="*/ 255 h 255"/>
                <a:gd name="T18" fmla="*/ 64 w 290"/>
                <a:gd name="T19" fmla="*/ 239 h 255"/>
                <a:gd name="T20" fmla="*/ 21 w 290"/>
                <a:gd name="T21" fmla="*/ 14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0" h="255">
                  <a:moveTo>
                    <a:pt x="21" y="145"/>
                  </a:moveTo>
                  <a:cubicBezTo>
                    <a:pt x="21" y="76"/>
                    <a:pt x="77" y="21"/>
                    <a:pt x="145" y="21"/>
                  </a:cubicBezTo>
                  <a:cubicBezTo>
                    <a:pt x="214" y="21"/>
                    <a:pt x="270" y="76"/>
                    <a:pt x="270" y="145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90" y="145"/>
                    <a:pt x="290" y="145"/>
                    <a:pt x="290" y="145"/>
                  </a:cubicBezTo>
                  <a:cubicBezTo>
                    <a:pt x="290" y="145"/>
                    <a:pt x="290" y="145"/>
                    <a:pt x="290" y="145"/>
                  </a:cubicBezTo>
                  <a:cubicBezTo>
                    <a:pt x="290" y="65"/>
                    <a:pt x="225" y="0"/>
                    <a:pt x="145" y="0"/>
                  </a:cubicBezTo>
                  <a:cubicBezTo>
                    <a:pt x="65" y="0"/>
                    <a:pt x="0" y="65"/>
                    <a:pt x="0" y="145"/>
                  </a:cubicBezTo>
                  <a:cubicBezTo>
                    <a:pt x="0" y="189"/>
                    <a:pt x="20" y="228"/>
                    <a:pt x="50" y="255"/>
                  </a:cubicBezTo>
                  <a:cubicBezTo>
                    <a:pt x="64" y="239"/>
                    <a:pt x="64" y="239"/>
                    <a:pt x="64" y="239"/>
                  </a:cubicBezTo>
                  <a:cubicBezTo>
                    <a:pt x="38" y="216"/>
                    <a:pt x="21" y="183"/>
                    <a:pt x="21" y="14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08" name="Freeform 55"/>
            <p:cNvSpPr>
              <a:spLocks noChangeArrowheads="1"/>
            </p:cNvSpPr>
            <p:nvPr/>
          </p:nvSpPr>
          <p:spPr bwMode="auto">
            <a:xfrm>
              <a:off x="6210300" y="1988343"/>
              <a:ext cx="1597025" cy="982663"/>
            </a:xfrm>
            <a:custGeom>
              <a:avLst/>
              <a:gdLst>
                <a:gd name="T0" fmla="*/ 21 w 332"/>
                <a:gd name="T1" fmla="*/ 166 h 204"/>
                <a:gd name="T2" fmla="*/ 166 w 332"/>
                <a:gd name="T3" fmla="*/ 21 h 204"/>
                <a:gd name="T4" fmla="*/ 311 w 332"/>
                <a:gd name="T5" fmla="*/ 166 h 204"/>
                <a:gd name="T6" fmla="*/ 311 w 332"/>
                <a:gd name="T7" fmla="*/ 166 h 204"/>
                <a:gd name="T8" fmla="*/ 332 w 332"/>
                <a:gd name="T9" fmla="*/ 166 h 204"/>
                <a:gd name="T10" fmla="*/ 332 w 332"/>
                <a:gd name="T11" fmla="*/ 166 h 204"/>
                <a:gd name="T12" fmla="*/ 166 w 332"/>
                <a:gd name="T13" fmla="*/ 0 h 204"/>
                <a:gd name="T14" fmla="*/ 0 w 332"/>
                <a:gd name="T15" fmla="*/ 166 h 204"/>
                <a:gd name="T16" fmla="*/ 4 w 332"/>
                <a:gd name="T17" fmla="*/ 204 h 204"/>
                <a:gd name="T18" fmla="*/ 25 w 332"/>
                <a:gd name="T19" fmla="*/ 199 h 204"/>
                <a:gd name="T20" fmla="*/ 21 w 332"/>
                <a:gd name="T21" fmla="*/ 16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2" h="204">
                  <a:moveTo>
                    <a:pt x="21" y="166"/>
                  </a:moveTo>
                  <a:cubicBezTo>
                    <a:pt x="21" y="86"/>
                    <a:pt x="86" y="21"/>
                    <a:pt x="166" y="21"/>
                  </a:cubicBezTo>
                  <a:cubicBezTo>
                    <a:pt x="246" y="21"/>
                    <a:pt x="311" y="86"/>
                    <a:pt x="311" y="166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32" y="166"/>
                    <a:pt x="332" y="166"/>
                    <a:pt x="332" y="166"/>
                  </a:cubicBezTo>
                  <a:cubicBezTo>
                    <a:pt x="332" y="166"/>
                    <a:pt x="332" y="166"/>
                    <a:pt x="332" y="166"/>
                  </a:cubicBezTo>
                  <a:cubicBezTo>
                    <a:pt x="332" y="74"/>
                    <a:pt x="258" y="0"/>
                    <a:pt x="166" y="0"/>
                  </a:cubicBezTo>
                  <a:cubicBezTo>
                    <a:pt x="75" y="0"/>
                    <a:pt x="0" y="74"/>
                    <a:pt x="0" y="166"/>
                  </a:cubicBezTo>
                  <a:cubicBezTo>
                    <a:pt x="0" y="179"/>
                    <a:pt x="2" y="192"/>
                    <a:pt x="4" y="204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23" y="188"/>
                    <a:pt x="21" y="177"/>
                    <a:pt x="21" y="166"/>
                  </a:cubicBezTo>
                  <a:close/>
                </a:path>
              </a:pathLst>
            </a:custGeom>
            <a:solidFill>
              <a:srgbClr val="B3E5F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09" name="Freeform 56"/>
            <p:cNvSpPr>
              <a:spLocks noChangeArrowheads="1"/>
            </p:cNvSpPr>
            <p:nvPr/>
          </p:nvSpPr>
          <p:spPr bwMode="auto">
            <a:xfrm>
              <a:off x="6518275" y="2296318"/>
              <a:ext cx="987425" cy="987425"/>
            </a:xfrm>
            <a:custGeom>
              <a:avLst/>
              <a:gdLst>
                <a:gd name="T0" fmla="*/ 102 w 205"/>
                <a:gd name="T1" fmla="*/ 183 h 205"/>
                <a:gd name="T2" fmla="*/ 21 w 205"/>
                <a:gd name="T3" fmla="*/ 102 h 205"/>
                <a:gd name="T4" fmla="*/ 102 w 205"/>
                <a:gd name="T5" fmla="*/ 21 h 205"/>
                <a:gd name="T6" fmla="*/ 183 w 205"/>
                <a:gd name="T7" fmla="*/ 102 h 205"/>
                <a:gd name="T8" fmla="*/ 183 w 205"/>
                <a:gd name="T9" fmla="*/ 102 h 205"/>
                <a:gd name="T10" fmla="*/ 205 w 205"/>
                <a:gd name="T11" fmla="*/ 102 h 205"/>
                <a:gd name="T12" fmla="*/ 205 w 205"/>
                <a:gd name="T13" fmla="*/ 102 h 205"/>
                <a:gd name="T14" fmla="*/ 102 w 205"/>
                <a:gd name="T15" fmla="*/ 0 h 205"/>
                <a:gd name="T16" fmla="*/ 0 w 205"/>
                <a:gd name="T17" fmla="*/ 102 h 205"/>
                <a:gd name="T18" fmla="*/ 102 w 205"/>
                <a:gd name="T19" fmla="*/ 205 h 205"/>
                <a:gd name="T20" fmla="*/ 115 w 205"/>
                <a:gd name="T21" fmla="*/ 204 h 205"/>
                <a:gd name="T22" fmla="*/ 112 w 205"/>
                <a:gd name="T23" fmla="*/ 182 h 205"/>
                <a:gd name="T24" fmla="*/ 102 w 205"/>
                <a:gd name="T25" fmla="*/ 18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05">
                  <a:moveTo>
                    <a:pt x="102" y="183"/>
                  </a:moveTo>
                  <a:cubicBezTo>
                    <a:pt x="58" y="183"/>
                    <a:pt x="21" y="147"/>
                    <a:pt x="21" y="102"/>
                  </a:cubicBezTo>
                  <a:cubicBezTo>
                    <a:pt x="21" y="57"/>
                    <a:pt x="58" y="21"/>
                    <a:pt x="102" y="21"/>
                  </a:cubicBezTo>
                  <a:cubicBezTo>
                    <a:pt x="147" y="21"/>
                    <a:pt x="183" y="57"/>
                    <a:pt x="183" y="102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205" y="102"/>
                    <a:pt x="205" y="102"/>
                    <a:pt x="205" y="102"/>
                  </a:cubicBezTo>
                  <a:cubicBezTo>
                    <a:pt x="205" y="102"/>
                    <a:pt x="205" y="102"/>
                    <a:pt x="205" y="102"/>
                  </a:cubicBezTo>
                  <a:cubicBezTo>
                    <a:pt x="205" y="45"/>
                    <a:pt x="159" y="0"/>
                    <a:pt x="102" y="0"/>
                  </a:cubicBezTo>
                  <a:cubicBezTo>
                    <a:pt x="46" y="0"/>
                    <a:pt x="0" y="45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cubicBezTo>
                    <a:pt x="106" y="205"/>
                    <a:pt x="111" y="204"/>
                    <a:pt x="115" y="204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09" y="183"/>
                    <a:pt x="106" y="183"/>
                    <a:pt x="102" y="183"/>
                  </a:cubicBezTo>
                  <a:close/>
                </a:path>
              </a:pathLst>
            </a:custGeom>
            <a:solidFill>
              <a:srgbClr val="FFE0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10" name="TextBox 126"/>
            <p:cNvSpPr txBox="1">
              <a:spLocks noChangeArrowheads="1"/>
            </p:cNvSpPr>
            <p:nvPr/>
          </p:nvSpPr>
          <p:spPr bwMode="auto">
            <a:xfrm>
              <a:off x="6688137" y="2623343"/>
              <a:ext cx="758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</a:t>
              </a:r>
              <a:endParaRPr lang="zh-CN" altLang="en-US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19"/>
          <p:cNvGrpSpPr>
            <a:grpSpLocks/>
          </p:cNvGrpSpPr>
          <p:nvPr/>
        </p:nvGrpSpPr>
        <p:grpSpPr bwMode="auto">
          <a:xfrm>
            <a:off x="7121931" y="1737520"/>
            <a:ext cx="1027510" cy="1597025"/>
            <a:chOff x="7980362" y="1988343"/>
            <a:chExt cx="1370013" cy="159702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8212" name="Freeform 60"/>
            <p:cNvSpPr>
              <a:spLocks noChangeArrowheads="1"/>
            </p:cNvSpPr>
            <p:nvPr/>
          </p:nvSpPr>
          <p:spPr bwMode="auto">
            <a:xfrm>
              <a:off x="8181975" y="2185193"/>
              <a:ext cx="1168400" cy="1198563"/>
            </a:xfrm>
            <a:custGeom>
              <a:avLst/>
              <a:gdLst>
                <a:gd name="T0" fmla="*/ 125 w 243"/>
                <a:gd name="T1" fmla="*/ 227 h 249"/>
                <a:gd name="T2" fmla="*/ 22 w 243"/>
                <a:gd name="T3" fmla="*/ 125 h 249"/>
                <a:gd name="T4" fmla="*/ 124 w 243"/>
                <a:gd name="T5" fmla="*/ 22 h 249"/>
                <a:gd name="T6" fmla="*/ 125 w 243"/>
                <a:gd name="T7" fmla="*/ 22 h 249"/>
                <a:gd name="T8" fmla="*/ 125 w 243"/>
                <a:gd name="T9" fmla="*/ 0 h 249"/>
                <a:gd name="T10" fmla="*/ 124 w 243"/>
                <a:gd name="T11" fmla="*/ 0 h 249"/>
                <a:gd name="T12" fmla="*/ 1 w 243"/>
                <a:gd name="T13" fmla="*/ 125 h 249"/>
                <a:gd name="T14" fmla="*/ 125 w 243"/>
                <a:gd name="T15" fmla="*/ 249 h 249"/>
                <a:gd name="T16" fmla="*/ 243 w 243"/>
                <a:gd name="T17" fmla="*/ 163 h 249"/>
                <a:gd name="T18" fmla="*/ 222 w 243"/>
                <a:gd name="T19" fmla="*/ 157 h 249"/>
                <a:gd name="T20" fmla="*/ 125 w 243"/>
                <a:gd name="T21" fmla="*/ 22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249">
                  <a:moveTo>
                    <a:pt x="125" y="227"/>
                  </a:moveTo>
                  <a:cubicBezTo>
                    <a:pt x="69" y="228"/>
                    <a:pt x="22" y="182"/>
                    <a:pt x="22" y="125"/>
                  </a:cubicBezTo>
                  <a:cubicBezTo>
                    <a:pt x="22" y="69"/>
                    <a:pt x="68" y="22"/>
                    <a:pt x="124" y="22"/>
                  </a:cubicBezTo>
                  <a:cubicBezTo>
                    <a:pt x="124" y="22"/>
                    <a:pt x="125" y="22"/>
                    <a:pt x="125" y="22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4" y="0"/>
                    <a:pt x="124" y="0"/>
                  </a:cubicBezTo>
                  <a:cubicBezTo>
                    <a:pt x="56" y="1"/>
                    <a:pt x="0" y="57"/>
                    <a:pt x="1" y="125"/>
                  </a:cubicBezTo>
                  <a:cubicBezTo>
                    <a:pt x="1" y="194"/>
                    <a:pt x="57" y="249"/>
                    <a:pt x="125" y="249"/>
                  </a:cubicBezTo>
                  <a:cubicBezTo>
                    <a:pt x="180" y="249"/>
                    <a:pt x="227" y="213"/>
                    <a:pt x="243" y="163"/>
                  </a:cubicBezTo>
                  <a:cubicBezTo>
                    <a:pt x="222" y="157"/>
                    <a:pt x="222" y="157"/>
                    <a:pt x="222" y="157"/>
                  </a:cubicBezTo>
                  <a:cubicBezTo>
                    <a:pt x="209" y="198"/>
                    <a:pt x="171" y="227"/>
                    <a:pt x="125" y="227"/>
                  </a:cubicBezTo>
                  <a:close/>
                </a:path>
              </a:pathLst>
            </a:custGeom>
            <a:solidFill>
              <a:srgbClr val="B3E5F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13" name="Freeform 61"/>
            <p:cNvSpPr>
              <a:spLocks noChangeArrowheads="1"/>
            </p:cNvSpPr>
            <p:nvPr/>
          </p:nvSpPr>
          <p:spPr bwMode="auto">
            <a:xfrm>
              <a:off x="8286750" y="2291556"/>
              <a:ext cx="992187" cy="992187"/>
            </a:xfrm>
            <a:custGeom>
              <a:avLst/>
              <a:gdLst>
                <a:gd name="T0" fmla="*/ 184 w 206"/>
                <a:gd name="T1" fmla="*/ 102 h 206"/>
                <a:gd name="T2" fmla="*/ 103 w 206"/>
                <a:gd name="T3" fmla="*/ 184 h 206"/>
                <a:gd name="T4" fmla="*/ 22 w 206"/>
                <a:gd name="T5" fmla="*/ 103 h 206"/>
                <a:gd name="T6" fmla="*/ 102 w 206"/>
                <a:gd name="T7" fmla="*/ 22 h 206"/>
                <a:gd name="T8" fmla="*/ 103 w 206"/>
                <a:gd name="T9" fmla="*/ 22 h 206"/>
                <a:gd name="T10" fmla="*/ 103 w 206"/>
                <a:gd name="T11" fmla="*/ 0 h 206"/>
                <a:gd name="T12" fmla="*/ 102 w 206"/>
                <a:gd name="T13" fmla="*/ 0 h 206"/>
                <a:gd name="T14" fmla="*/ 0 w 206"/>
                <a:gd name="T15" fmla="*/ 103 h 206"/>
                <a:gd name="T16" fmla="*/ 103 w 206"/>
                <a:gd name="T17" fmla="*/ 205 h 206"/>
                <a:gd name="T18" fmla="*/ 205 w 206"/>
                <a:gd name="T19" fmla="*/ 102 h 206"/>
                <a:gd name="T20" fmla="*/ 203 w 206"/>
                <a:gd name="T21" fmla="*/ 79 h 206"/>
                <a:gd name="T22" fmla="*/ 182 w 206"/>
                <a:gd name="T23" fmla="*/ 84 h 206"/>
                <a:gd name="T24" fmla="*/ 184 w 206"/>
                <a:gd name="T25" fmla="*/ 10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206">
                  <a:moveTo>
                    <a:pt x="184" y="102"/>
                  </a:moveTo>
                  <a:cubicBezTo>
                    <a:pt x="184" y="147"/>
                    <a:pt x="148" y="183"/>
                    <a:pt x="103" y="184"/>
                  </a:cubicBezTo>
                  <a:cubicBezTo>
                    <a:pt x="59" y="184"/>
                    <a:pt x="22" y="148"/>
                    <a:pt x="22" y="103"/>
                  </a:cubicBezTo>
                  <a:cubicBezTo>
                    <a:pt x="22" y="58"/>
                    <a:pt x="58" y="22"/>
                    <a:pt x="102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0"/>
                    <a:pt x="102" y="0"/>
                    <a:pt x="102" y="0"/>
                  </a:cubicBezTo>
                  <a:cubicBezTo>
                    <a:pt x="46" y="0"/>
                    <a:pt x="0" y="47"/>
                    <a:pt x="0" y="103"/>
                  </a:cubicBezTo>
                  <a:cubicBezTo>
                    <a:pt x="0" y="160"/>
                    <a:pt x="47" y="206"/>
                    <a:pt x="103" y="205"/>
                  </a:cubicBezTo>
                  <a:cubicBezTo>
                    <a:pt x="160" y="205"/>
                    <a:pt x="206" y="159"/>
                    <a:pt x="205" y="102"/>
                  </a:cubicBezTo>
                  <a:cubicBezTo>
                    <a:pt x="205" y="94"/>
                    <a:pt x="204" y="86"/>
                    <a:pt x="203" y="79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3" y="90"/>
                    <a:pt x="184" y="96"/>
                    <a:pt x="184" y="102"/>
                  </a:cubicBezTo>
                  <a:close/>
                </a:path>
              </a:pathLst>
            </a:custGeom>
            <a:solidFill>
              <a:srgbClr val="FFE0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14" name="Freeform 62"/>
            <p:cNvSpPr>
              <a:spLocks noChangeArrowheads="1"/>
            </p:cNvSpPr>
            <p:nvPr/>
          </p:nvSpPr>
          <p:spPr bwMode="auto">
            <a:xfrm>
              <a:off x="7980362" y="1988343"/>
              <a:ext cx="1201738" cy="1597025"/>
            </a:xfrm>
            <a:custGeom>
              <a:avLst/>
              <a:gdLst>
                <a:gd name="T0" fmla="*/ 168 w 250"/>
                <a:gd name="T1" fmla="*/ 311 h 332"/>
                <a:gd name="T2" fmla="*/ 22 w 250"/>
                <a:gd name="T3" fmla="*/ 166 h 332"/>
                <a:gd name="T4" fmla="*/ 166 w 250"/>
                <a:gd name="T5" fmla="*/ 21 h 332"/>
                <a:gd name="T6" fmla="*/ 167 w 250"/>
                <a:gd name="T7" fmla="*/ 21 h 332"/>
                <a:gd name="T8" fmla="*/ 167 w 250"/>
                <a:gd name="T9" fmla="*/ 0 h 332"/>
                <a:gd name="T10" fmla="*/ 166 w 250"/>
                <a:gd name="T11" fmla="*/ 0 h 332"/>
                <a:gd name="T12" fmla="*/ 1 w 250"/>
                <a:gd name="T13" fmla="*/ 167 h 332"/>
                <a:gd name="T14" fmla="*/ 168 w 250"/>
                <a:gd name="T15" fmla="*/ 332 h 332"/>
                <a:gd name="T16" fmla="*/ 250 w 250"/>
                <a:gd name="T17" fmla="*/ 310 h 332"/>
                <a:gd name="T18" fmla="*/ 239 w 250"/>
                <a:gd name="T19" fmla="*/ 292 h 332"/>
                <a:gd name="T20" fmla="*/ 168 w 250"/>
                <a:gd name="T21" fmla="*/ 31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" h="332">
                  <a:moveTo>
                    <a:pt x="168" y="311"/>
                  </a:moveTo>
                  <a:cubicBezTo>
                    <a:pt x="87" y="311"/>
                    <a:pt x="22" y="247"/>
                    <a:pt x="22" y="166"/>
                  </a:cubicBezTo>
                  <a:cubicBezTo>
                    <a:pt x="21" y="86"/>
                    <a:pt x="86" y="21"/>
                    <a:pt x="166" y="21"/>
                  </a:cubicBezTo>
                  <a:cubicBezTo>
                    <a:pt x="166" y="21"/>
                    <a:pt x="166" y="21"/>
                    <a:pt x="167" y="21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74" y="0"/>
                    <a:pt x="0" y="75"/>
                    <a:pt x="1" y="167"/>
                  </a:cubicBezTo>
                  <a:cubicBezTo>
                    <a:pt x="1" y="258"/>
                    <a:pt x="76" y="332"/>
                    <a:pt x="168" y="332"/>
                  </a:cubicBezTo>
                  <a:cubicBezTo>
                    <a:pt x="197" y="332"/>
                    <a:pt x="225" y="324"/>
                    <a:pt x="250" y="310"/>
                  </a:cubicBezTo>
                  <a:cubicBezTo>
                    <a:pt x="239" y="292"/>
                    <a:pt x="239" y="292"/>
                    <a:pt x="239" y="292"/>
                  </a:cubicBezTo>
                  <a:cubicBezTo>
                    <a:pt x="218" y="304"/>
                    <a:pt x="194" y="311"/>
                    <a:pt x="168" y="311"/>
                  </a:cubicBezTo>
                  <a:close/>
                </a:path>
              </a:pathLst>
            </a:custGeom>
            <a:solidFill>
              <a:srgbClr val="B3E5F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15" name="Freeform 63"/>
            <p:cNvSpPr>
              <a:spLocks noChangeArrowheads="1"/>
            </p:cNvSpPr>
            <p:nvPr/>
          </p:nvSpPr>
          <p:spPr bwMode="auto">
            <a:xfrm>
              <a:off x="8080375" y="2089943"/>
              <a:ext cx="1241425" cy="1395413"/>
            </a:xfrm>
            <a:custGeom>
              <a:avLst/>
              <a:gdLst>
                <a:gd name="T0" fmla="*/ 146 w 258"/>
                <a:gd name="T1" fmla="*/ 269 h 290"/>
                <a:gd name="T2" fmla="*/ 22 w 258"/>
                <a:gd name="T3" fmla="*/ 145 h 290"/>
                <a:gd name="T4" fmla="*/ 145 w 258"/>
                <a:gd name="T5" fmla="*/ 20 h 290"/>
                <a:gd name="T6" fmla="*/ 146 w 258"/>
                <a:gd name="T7" fmla="*/ 20 h 290"/>
                <a:gd name="T8" fmla="*/ 146 w 258"/>
                <a:gd name="T9" fmla="*/ 0 h 290"/>
                <a:gd name="T10" fmla="*/ 145 w 258"/>
                <a:gd name="T11" fmla="*/ 0 h 290"/>
                <a:gd name="T12" fmla="*/ 1 w 258"/>
                <a:gd name="T13" fmla="*/ 145 h 290"/>
                <a:gd name="T14" fmla="*/ 147 w 258"/>
                <a:gd name="T15" fmla="*/ 290 h 290"/>
                <a:gd name="T16" fmla="*/ 258 w 258"/>
                <a:gd name="T17" fmla="*/ 237 h 290"/>
                <a:gd name="T18" fmla="*/ 242 w 258"/>
                <a:gd name="T19" fmla="*/ 224 h 290"/>
                <a:gd name="T20" fmla="*/ 146 w 258"/>
                <a:gd name="T21" fmla="*/ 26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8" h="290">
                  <a:moveTo>
                    <a:pt x="146" y="269"/>
                  </a:moveTo>
                  <a:cubicBezTo>
                    <a:pt x="78" y="269"/>
                    <a:pt x="22" y="214"/>
                    <a:pt x="22" y="145"/>
                  </a:cubicBezTo>
                  <a:cubicBezTo>
                    <a:pt x="21" y="77"/>
                    <a:pt x="77" y="21"/>
                    <a:pt x="145" y="20"/>
                  </a:cubicBezTo>
                  <a:cubicBezTo>
                    <a:pt x="145" y="20"/>
                    <a:pt x="146" y="20"/>
                    <a:pt x="146" y="2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65" y="0"/>
                    <a:pt x="0" y="65"/>
                    <a:pt x="1" y="145"/>
                  </a:cubicBezTo>
                  <a:cubicBezTo>
                    <a:pt x="1" y="226"/>
                    <a:pt x="66" y="290"/>
                    <a:pt x="147" y="290"/>
                  </a:cubicBezTo>
                  <a:cubicBezTo>
                    <a:pt x="191" y="290"/>
                    <a:pt x="231" y="269"/>
                    <a:pt x="258" y="237"/>
                  </a:cubicBezTo>
                  <a:cubicBezTo>
                    <a:pt x="242" y="224"/>
                    <a:pt x="242" y="224"/>
                    <a:pt x="242" y="224"/>
                  </a:cubicBezTo>
                  <a:cubicBezTo>
                    <a:pt x="219" y="251"/>
                    <a:pt x="185" y="269"/>
                    <a:pt x="146" y="26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sz="32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16" name="TextBox 127"/>
            <p:cNvSpPr txBox="1">
              <a:spLocks noChangeArrowheads="1"/>
            </p:cNvSpPr>
            <p:nvPr/>
          </p:nvSpPr>
          <p:spPr bwMode="auto">
            <a:xfrm>
              <a:off x="8467725" y="2623343"/>
              <a:ext cx="7572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D</a:t>
              </a:r>
              <a:endParaRPr lang="zh-CN" altLang="en-US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956073" y="3614739"/>
            <a:ext cx="13537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Không khí có mùi khó chịu</a:t>
            </a: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3092054" y="3614739"/>
            <a:ext cx="135493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Da bị kích ứng, nhiễm các bệnh về </a:t>
            </a:r>
            <a:r>
              <a:rPr lang="vi-VN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đường</a:t>
            </a:r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 hô hấp</a:t>
            </a:r>
          </a:p>
        </p:txBody>
      </p:sp>
      <p:sp>
        <p:nvSpPr>
          <p:cNvPr id="28" name="文本框 27"/>
          <p:cNvSpPr txBox="1">
            <a:spLocks noChangeArrowheads="1"/>
          </p:cNvSpPr>
          <p:nvPr/>
        </p:nvSpPr>
        <p:spPr bwMode="auto">
          <a:xfrm>
            <a:off x="5207794" y="3614739"/>
            <a:ext cx="135493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Buổi sớm mai th</a:t>
            </a:r>
            <a:r>
              <a:rPr lang="vi-VN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ường</a:t>
            </a:r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 có s</a:t>
            </a:r>
            <a:r>
              <a:rPr lang="vi-VN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ươ</a:t>
            </a:r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ng </a:t>
            </a:r>
            <a:r>
              <a:rPr lang="vi-VN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đọng</a:t>
            </a:r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 trên lá</a:t>
            </a:r>
          </a:p>
        </p:txBody>
      </p:sp>
      <p:sp>
        <p:nvSpPr>
          <p:cNvPr id="29" name="文本框 28"/>
          <p:cNvSpPr txBox="1">
            <a:spLocks noChangeArrowheads="1"/>
          </p:cNvSpPr>
          <p:nvPr/>
        </p:nvSpPr>
        <p:spPr bwMode="auto">
          <a:xfrm>
            <a:off x="7119938" y="3602039"/>
            <a:ext cx="13537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M</a:t>
            </a:r>
            <a:r>
              <a:rPr lang="vi-VN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ư</a:t>
            </a:r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a axít, bầu trời có s</a:t>
            </a:r>
            <a:r>
              <a:rPr lang="vi-VN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ươ</a:t>
            </a:r>
            <a:r>
              <a:rPr lang="en-US" altLang="zh-CN" sz="2000" b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等线" pitchFamily="2" charset="-122"/>
              </a:rPr>
              <a:t>ng mù cả ban ngày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48" y="107951"/>
            <a:ext cx="1977628" cy="7080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492" name="Rectangle 2"/>
          <p:cNvSpPr>
            <a:spLocks noChangeArrowheads="1"/>
          </p:cNvSpPr>
          <p:nvPr/>
        </p:nvSpPr>
        <p:spPr bwMode="auto">
          <a:xfrm>
            <a:off x="1763689" y="492126"/>
            <a:ext cx="7127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 hiện nào sau đây không phải là biểu hiện của sự ô nhiễm môi trường?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32657"/>
            <a:ext cx="7772400" cy="504055"/>
          </a:xfrm>
        </p:spPr>
        <p:txBody>
          <a:bodyPr>
            <a:normAutofit fontScale="90000"/>
          </a:bodyPr>
          <a:lstStyle/>
          <a:p>
            <a:r>
              <a:rPr lang="vi-VN" b="1" smtClean="0">
                <a:solidFill>
                  <a:srgbClr val="FF0000"/>
                </a:solidFill>
              </a:rPr>
              <a:t>PHIẾU HỌC TẬP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032" y="980728"/>
            <a:ext cx="8820472" cy="1752600"/>
          </a:xfrm>
        </p:spPr>
        <p:txBody>
          <a:bodyPr>
            <a:normAutofit/>
          </a:bodyPr>
          <a:lstStyle/>
          <a:p>
            <a:r>
              <a:rPr lang="vi-VN" b="1" smtClean="0">
                <a:solidFill>
                  <a:srgbClr val="002060"/>
                </a:solidFill>
              </a:rPr>
              <a:t>Câu 1: </a:t>
            </a:r>
            <a:r>
              <a:rPr lang="vi-VN" smtClean="0">
                <a:solidFill>
                  <a:srgbClr val="002060"/>
                </a:solidFill>
              </a:rPr>
              <a:t>Con người có thể ngừng hô hấp không? Vì sao?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79512" y="2276872"/>
            <a:ext cx="907300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 2: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Những</a:t>
            </a:r>
            <a:r>
              <a:rPr kumimoji="0" lang="vi-VN" sz="3200" b="0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bệnh nhân nào phải sử dụng bình khí oxygen để thở? </a:t>
            </a:r>
          </a:p>
          <a:p>
            <a:pPr lvl="0" algn="ctr">
              <a:spcBef>
                <a:spcPct val="20000"/>
              </a:spcBef>
            </a:pPr>
            <a:r>
              <a:rPr lang="vi-VN" sz="3200" noProof="0" smtClean="0">
                <a:solidFill>
                  <a:srgbClr val="FF0000"/>
                </a:solidFill>
              </a:rPr>
              <a:t>Viêm đường hô hấp, đau răng, bệnh tim, bệnh nhân bị gây mê để phẫu thuật, gãy tay, ngạt thở, chứng rối loạn thở, đau đầu.  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4988768"/>
            <a:ext cx="8820472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 3: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Bình</a:t>
            </a:r>
            <a:r>
              <a:rPr kumimoji="0" lang="vi-VN" sz="3200" b="0" i="0" u="none" strike="noStrike" kern="120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khí nén là bình tích trữ không khí được nén ở một áp suất nhất định. Tại sao thợ nặn cần sử dụng bình nén khí?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Autofit/>
          </a:bodyPr>
          <a:lstStyle/>
          <a:p>
            <a:r>
              <a:rPr lang="vi-VN" sz="3600" smtClean="0">
                <a:solidFill>
                  <a:srgbClr val="002060"/>
                </a:solidFill>
              </a:rPr>
              <a:t>Câu 1: Không, vì cơ thể cần có khí oxygen để duy trì mọi hoạt động của tế bào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8032" y="2708920"/>
            <a:ext cx="8892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 2:</a:t>
            </a:r>
            <a:r>
              <a:rPr lang="vi-VN" sz="3600" smtClean="0">
                <a:solidFill>
                  <a:srgbClr val="7030A0"/>
                </a:solidFill>
              </a:rPr>
              <a:t> </a:t>
            </a:r>
            <a:r>
              <a:rPr lang="vi-VN" sz="3600">
                <a:solidFill>
                  <a:srgbClr val="7030A0"/>
                </a:solidFill>
              </a:rPr>
              <a:t>Những bệnh nhân nào phải sử dụng bình khí oxygen để </a:t>
            </a:r>
            <a:r>
              <a:rPr lang="vi-VN" sz="3600" smtClean="0">
                <a:solidFill>
                  <a:srgbClr val="7030A0"/>
                </a:solidFill>
              </a:rPr>
              <a:t>thở là: </a:t>
            </a:r>
          </a:p>
          <a:p>
            <a:pPr algn="ctr">
              <a:spcBef>
                <a:spcPct val="0"/>
              </a:spcBef>
            </a:pPr>
            <a:r>
              <a:rPr lang="vi-VN" sz="3600" noProof="0" smtClean="0">
                <a:solidFill>
                  <a:srgbClr val="FF0000"/>
                </a:solidFill>
              </a:rPr>
              <a:t>Viêm đường hô hấp, bệnh tim, bệnh nhân bị gây mê để phẫu thuật, ngạt thở, chứng rối loạn thở</a:t>
            </a:r>
            <a:endParaRPr lang="en-US" sz="3600">
              <a:solidFill>
                <a:srgbClr val="FF0000"/>
              </a:solidFill>
            </a:endParaRPr>
          </a:p>
          <a:p>
            <a:pPr lvl="0" algn="ctr">
              <a:spcBef>
                <a:spcPct val="0"/>
              </a:spcBef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4725144"/>
            <a:ext cx="8820472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 3: Vì</a:t>
            </a:r>
            <a:r>
              <a:rPr kumimoji="0" lang="vi-VN" sz="3200" b="0" i="0" u="none" strike="noStrike" kern="120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người không thể lọc khí oxygen ở dưới nước để hô hấp và không thể nhịn thở quá lâu vì vậy thợ nặn cần dùng bình nén khí để cung cấp khí oxygen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78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40" t="5532" r="2876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93" t="6516" r="13392" b="88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9469" r="2877" b="9813"/>
          <a:stretch>
            <a:fillRect/>
          </a:stretch>
        </p:blipFill>
        <p:spPr bwMode="auto">
          <a:xfrm>
            <a:off x="0" y="0"/>
            <a:ext cx="9092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19672" y="5373216"/>
            <a:ext cx="6264696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vi-VN" smtClean="0"/>
          </a:p>
          <a:p>
            <a:endParaRPr lang="vi-VN" smtClean="0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iều gì xảy ra khi ta sống trong bầu không khí ô nhiễm - - Hoạt Hình Khoa Học Vui 202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8474728" cy="6464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531</Words>
  <Application>Microsoft Office PowerPoint</Application>
  <PresentationFormat>On-screen Show (4:3)</PresentationFormat>
  <Paragraphs>47</Paragraphs>
  <Slides>25</Slides>
  <Notes>2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PHIẾU HỌC TẬP</vt:lpstr>
      <vt:lpstr>Câu 1: Không, vì cơ thể cần có khí oxygen để duy trì mọi hoạt động của tế bào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CỦNG CỐ</vt:lpstr>
      <vt:lpstr>CỦNG CỐ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TGS64</dc:creator>
  <cp:lastModifiedBy>TGS64</cp:lastModifiedBy>
  <cp:revision>23</cp:revision>
  <dcterms:created xsi:type="dcterms:W3CDTF">2021-10-13T14:41:45Z</dcterms:created>
  <dcterms:modified xsi:type="dcterms:W3CDTF">2021-10-14T02:06:55Z</dcterms:modified>
</cp:coreProperties>
</file>