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3"/>
  </p:notesMasterIdLst>
  <p:sldIdLst>
    <p:sldId id="512" r:id="rId2"/>
    <p:sldId id="544" r:id="rId3"/>
    <p:sldId id="480" r:id="rId4"/>
    <p:sldId id="483" r:id="rId5"/>
    <p:sldId id="499" r:id="rId6"/>
    <p:sldId id="494" r:id="rId7"/>
    <p:sldId id="498" r:id="rId8"/>
    <p:sldId id="500" r:id="rId9"/>
    <p:sldId id="503" r:id="rId10"/>
    <p:sldId id="497" r:id="rId11"/>
    <p:sldId id="545" r:id="rId12"/>
    <p:sldId id="502" r:id="rId13"/>
    <p:sldId id="546" r:id="rId14"/>
    <p:sldId id="547" r:id="rId15"/>
    <p:sldId id="504" r:id="rId16"/>
    <p:sldId id="505" r:id="rId17"/>
    <p:sldId id="548" r:id="rId18"/>
    <p:sldId id="549" r:id="rId19"/>
    <p:sldId id="550" r:id="rId20"/>
    <p:sldId id="551" r:id="rId21"/>
    <p:sldId id="506" r:id="rId22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00"/>
    <a:srgbClr val="1713CB"/>
    <a:srgbClr val="66FF66"/>
    <a:srgbClr val="FFFFCC"/>
    <a:srgbClr val="CCFFFF"/>
    <a:srgbClr val="FBF4D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65" d="100"/>
          <a:sy n="65" d="100"/>
        </p:scale>
        <p:origin x="-900" y="-96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AC0B0929-6C25-408F-8D54-07AD51E849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1912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0B0929-6C25-408F-8D54-07AD51E8499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027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0B0929-6C25-408F-8D54-07AD51E8499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238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0B0929-6C25-408F-8D54-07AD51E8499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235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0B0929-6C25-408F-8D54-07AD51E8499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989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0B0929-6C25-408F-8D54-07AD51E8499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375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0B0929-6C25-408F-8D54-07AD51E8499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777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0B0929-6C25-408F-8D54-07AD51E8499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756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E31AC-38E5-454C-9D18-6BBE37BCB2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357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43E78-3AE6-4630-9AAA-191CA7DF8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859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20E1A-D347-4342-BA4A-7D7B889998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1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CCF72-B524-444F-9029-63CBDCB01D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82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6CD89-079C-4EB2-BDF8-E325B5BB1B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395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4D9FA-B5CD-42BE-9704-66248F387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5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25565-11CA-49FC-B5D1-F065E82E69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04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A7752-BC59-44AD-8CCB-B666449227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267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1F419-17B3-4A07-9F2C-4FA97BF859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787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9C00C-A9FA-4464-8018-F3B4F7F02A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71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91D85-4842-4F55-AE7C-204217C17A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75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8D88A-0549-4FE0-B06E-10AB116D31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04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BB0CC-D39D-457D-BB2A-3267D09DE0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84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F3EE90AF-7D9C-40C3-8F00-D182B7285C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9" descr="D:\GIÁO ÁN 1 2020-2021\BÀI GIẢNG ĐIỆN TỬ\LỚP 5\am-nhac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26988"/>
            <a:ext cx="5372100" cy="677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Rectangle 5"/>
          <p:cNvSpPr>
            <a:spLocks noChangeArrowheads="1"/>
          </p:cNvSpPr>
          <p:nvPr/>
        </p:nvSpPr>
        <p:spPr bwMode="auto">
          <a:xfrm>
            <a:off x="6272213" y="4621187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 dirty="0">
                <a:solidFill>
                  <a:srgbClr val="1713CB"/>
                </a:solidFill>
                <a:cs typeface="Times New Roman" pitchFamily="18" charset="0"/>
              </a:rPr>
              <a:t>TIẾT 3</a:t>
            </a:r>
          </a:p>
        </p:txBody>
      </p:sp>
      <p:sp>
        <p:nvSpPr>
          <p:cNvPr id="2058" name="AutoShape 12" descr="Thư viện PDF - Âm Nhạc Lớp 5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9" name="AutoShape 14" descr="Thư viện PDF - Âm Nhạc Lớp 5"/>
          <p:cNvSpPr>
            <a:spLocks noChangeAspect="1" noChangeArrowheads="1"/>
          </p:cNvSpPr>
          <p:nvPr/>
        </p:nvSpPr>
        <p:spPr bwMode="auto">
          <a:xfrm>
            <a:off x="5608638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0" name="AutoShape 16" descr="Âm Nhạc Lớp 5"/>
          <p:cNvSpPr>
            <a:spLocks noChangeAspect="1" noChangeArrowheads="1"/>
          </p:cNvSpPr>
          <p:nvPr/>
        </p:nvSpPr>
        <p:spPr bwMode="auto">
          <a:xfrm>
            <a:off x="5761038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1" name="AutoShape 18" descr="Âm Nhạc Lớp 5"/>
          <p:cNvSpPr>
            <a:spLocks noChangeAspect="1" noChangeArrowheads="1"/>
          </p:cNvSpPr>
          <p:nvPr/>
        </p:nvSpPr>
        <p:spPr bwMode="auto">
          <a:xfrm>
            <a:off x="5913438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Down Ribbon 3">
            <a:extLst>
              <a:ext uri="{FF2B5EF4-FFF2-40B4-BE49-F238E27FC236}">
                <a16:creationId xmlns="" xmlns:a16="http://schemas.microsoft.com/office/drawing/2014/main" id="{D8656FA9-113D-502B-3015-B2E620354C38}"/>
              </a:ext>
            </a:extLst>
          </p:cNvPr>
          <p:cNvSpPr/>
          <p:nvPr/>
        </p:nvSpPr>
        <p:spPr>
          <a:xfrm>
            <a:off x="5476874" y="116632"/>
            <a:ext cx="5372100" cy="792088"/>
          </a:xfrm>
          <a:prstGeom prst="ribbon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1713CB"/>
                </a:solidFill>
                <a:latin typeface="Cambria Math" pitchFamily="18" charset="0"/>
                <a:ea typeface="Cambria Math" pitchFamily="18" charset="0"/>
                <a:cs typeface="EucrosiaUPC" pitchFamily="18" charset="-34"/>
              </a:rPr>
              <a:t>CHỦ ĐỀ 3</a:t>
            </a:r>
          </a:p>
          <a:p>
            <a:r>
              <a:rPr lang="en-US" sz="2400" b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EucrosiaUPC" pitchFamily="18" charset="-34"/>
              </a:rPr>
              <a:t>NHỚ ƠN THẦY CÔ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9CC92F7-1EA4-4534-BA57-CA627C5925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207"/>
          <a:stretch/>
        </p:blipFill>
        <p:spPr>
          <a:xfrm>
            <a:off x="589856" y="1844824"/>
            <a:ext cx="9721080" cy="2952328"/>
          </a:xfrm>
          <a:prstGeom prst="rect">
            <a:avLst/>
          </a:prstGeom>
        </p:spPr>
      </p:pic>
      <p:sp>
        <p:nvSpPr>
          <p:cNvPr id="5" name="Text Box 10">
            <a:extLst>
              <a:ext uri="{FF2B5EF4-FFF2-40B4-BE49-F238E27FC236}">
                <a16:creationId xmlns="" xmlns:a16="http://schemas.microsoft.com/office/drawing/2014/main" id="{35721AEA-06B4-41F0-B925-36EEEE6EA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1873" y="1094493"/>
            <a:ext cx="5389053" cy="6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Cambria" pitchFamily="18" charset="0"/>
              </a:rPr>
              <a:t>GHÉP LỜI CA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3D33330-96F0-1307-FA21-BF992E7E4F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575" r="13713" b="10689"/>
          <a:stretch/>
        </p:blipFill>
        <p:spPr>
          <a:xfrm>
            <a:off x="0" y="0"/>
            <a:ext cx="2880320" cy="191683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5F20F91-653E-D5F3-C348-8B10DC498A3C}"/>
              </a:ext>
            </a:extLst>
          </p:cNvPr>
          <p:cNvSpPr/>
          <p:nvPr/>
        </p:nvSpPr>
        <p:spPr>
          <a:xfrm>
            <a:off x="392680" y="390050"/>
            <a:ext cx="2059747" cy="4758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5120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ẬP ĐỌC NHẠC SỐ 3 LỚP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42900"/>
            <a:ext cx="10972800" cy="61722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014703" y="771905"/>
            <a:ext cx="9008201" cy="5054962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40283" y="-1389417"/>
              <a:ext cx="4272873" cy="1399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5719" tIns="42859" rIns="85719" bIns="42859">
              <a:spAutoFit/>
            </a:bodyPr>
            <a:lstStyle/>
            <a:p>
              <a:pPr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ĐỌC NHẠC</a:t>
              </a:r>
            </a:p>
            <a:p>
              <a:pPr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THEO NHẠC ĐỆM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461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9CC92F7-1EA4-4534-BA57-CA627C592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872" y="1196752"/>
            <a:ext cx="9411394" cy="4176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D5D2C06-865E-189D-AD2A-620214AD2A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575" r="13713" b="10689"/>
          <a:stretch/>
        </p:blipFill>
        <p:spPr>
          <a:xfrm>
            <a:off x="0" y="0"/>
            <a:ext cx="2880320" cy="19168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780D35B-59EA-0247-BBAC-9F1FDE756AEE}"/>
              </a:ext>
            </a:extLst>
          </p:cNvPr>
          <p:cNvSpPr/>
          <p:nvPr/>
        </p:nvSpPr>
        <p:spPr>
          <a:xfrm>
            <a:off x="392680" y="390050"/>
            <a:ext cx="2059747" cy="4758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5793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ẬP ĐỌC NHẠC SỐ 3 LỚP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42900"/>
            <a:ext cx="10972800" cy="61722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014703" y="771905"/>
            <a:ext cx="9008201" cy="5054962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2605" y="-1312937"/>
              <a:ext cx="4028227" cy="1268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5719" tIns="42859" rIns="85719" bIns="42859">
              <a:spAutoFit/>
            </a:bodyPr>
            <a:lstStyle/>
            <a:p>
              <a:pPr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ĐỌC NHẠC</a:t>
              </a:r>
            </a:p>
            <a:p>
              <a:pPr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KẾT HỢP GÕ ĐỆM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9539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E00D65A-FC08-4831-A33C-BA0A1478E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334" y="1075596"/>
            <a:ext cx="8352928" cy="4328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D5D2C06-865E-189D-AD2A-620214AD2A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575" r="13713" b="10689"/>
          <a:stretch/>
        </p:blipFill>
        <p:spPr>
          <a:xfrm>
            <a:off x="0" y="0"/>
            <a:ext cx="2880320" cy="19168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780D35B-59EA-0247-BBAC-9F1FDE756AEE}"/>
              </a:ext>
            </a:extLst>
          </p:cNvPr>
          <p:cNvSpPr/>
          <p:nvPr/>
        </p:nvSpPr>
        <p:spPr>
          <a:xfrm>
            <a:off x="392680" y="390050"/>
            <a:ext cx="2059747" cy="4758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8103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ẬP ĐỌC NHẠC SỐ 3 LỚP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own Ribbon 10">
            <a:extLst>
              <a:ext uri="{FF2B5EF4-FFF2-40B4-BE49-F238E27FC236}">
                <a16:creationId xmlns="" xmlns:a16="http://schemas.microsoft.com/office/drawing/2014/main" id="{68AD9EA8-2E89-4E69-8BD3-A1D0E3C30651}"/>
              </a:ext>
            </a:extLst>
          </p:cNvPr>
          <p:cNvSpPr/>
          <p:nvPr/>
        </p:nvSpPr>
        <p:spPr>
          <a:xfrm>
            <a:off x="445840" y="1125636"/>
            <a:ext cx="10093010" cy="1008112"/>
          </a:xfrm>
          <a:prstGeom prst="ribbon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1713CB"/>
                </a:solidFill>
                <a:latin typeface="Cambria Math" pitchFamily="18" charset="0"/>
                <a:ea typeface="Cambria Math" pitchFamily="18" charset="0"/>
                <a:cs typeface="EucrosiaUPC" pitchFamily="18" charset="-34"/>
              </a:rPr>
              <a:t>CHỦ ĐỀ 3</a:t>
            </a:r>
          </a:p>
          <a:p>
            <a:r>
              <a:rPr lang="en-US" sz="3200" b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EucrosiaUPC" pitchFamily="18" charset="-34"/>
              </a:rPr>
              <a:t>NHỚ ƠN THẦY CÔ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="" xmlns:a16="http://schemas.microsoft.com/office/drawing/2014/main" id="{690416D4-DBB1-4F0C-8270-67D7F7CCA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03841" y="2276872"/>
            <a:ext cx="5389053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1713CB"/>
                </a:solidFill>
                <a:latin typeface="Cambria" pitchFamily="18" charset="0"/>
              </a:rPr>
              <a:t>NGHE NHẠC: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="" xmlns:a16="http://schemas.microsoft.com/office/drawing/2014/main" id="{7C5E7B2A-122B-4274-8BA5-CED115DD5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988" y="2677898"/>
            <a:ext cx="9248129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Cambria" pitchFamily="18" charset="0"/>
              </a:rPr>
              <a:t>MÀU XANH QUÊ HƯƠNG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F135911-BE9F-4E05-8567-CB195C673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7856" y="3367316"/>
            <a:ext cx="6722391" cy="22467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97257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0ED4152-8716-4134-9987-E83C74BCC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216" y="0"/>
            <a:ext cx="680428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A76B93A-45A3-403E-9EC7-9F441B531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044" y="1889408"/>
            <a:ext cx="3326160" cy="17262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144F0E0-EAF2-3B5F-D61D-18B8A37DBF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575" r="13713" b="10689"/>
          <a:stretch/>
        </p:blipFill>
        <p:spPr>
          <a:xfrm>
            <a:off x="733872" y="0"/>
            <a:ext cx="2880320" cy="19168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78410BF-3B27-43AC-49FB-CFE3BC631514}"/>
              </a:ext>
            </a:extLst>
          </p:cNvPr>
          <p:cNvSpPr/>
          <p:nvPr/>
        </p:nvSpPr>
        <p:spPr>
          <a:xfrm>
            <a:off x="1126552" y="390050"/>
            <a:ext cx="2059747" cy="4758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33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ài 8 - Màu Xanh Quê Hương - Âm Nhạc Lớp 5 -- Tập Hát Theo Lời - CD Bộ Giáo Dụ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42900"/>
            <a:ext cx="10972800" cy="61722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014703" y="771905"/>
            <a:ext cx="9008201" cy="5054962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2605" y="-1312937"/>
              <a:ext cx="4028227" cy="1268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5719" tIns="42859" rIns="85719" bIns="42859">
              <a:spAutoFit/>
            </a:bodyPr>
            <a:lstStyle/>
            <a:p>
              <a:pPr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NGHE NHẠC</a:t>
              </a:r>
            </a:p>
            <a:p>
              <a:pPr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KẾT HỢP GÕ ĐỆM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5746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0ED4152-8716-4134-9987-E83C74BCC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216" y="0"/>
            <a:ext cx="680428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A76B93A-45A3-403E-9EC7-9F441B531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044" y="3095980"/>
            <a:ext cx="3326160" cy="17262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144F0E0-EAF2-3B5F-D61D-18B8A37DBF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575" r="13713" b="10689"/>
          <a:stretch/>
        </p:blipFill>
        <p:spPr>
          <a:xfrm>
            <a:off x="733872" y="0"/>
            <a:ext cx="2880320" cy="19168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78410BF-3B27-43AC-49FB-CFE3BC631514}"/>
              </a:ext>
            </a:extLst>
          </p:cNvPr>
          <p:cNvSpPr/>
          <p:nvPr/>
        </p:nvSpPr>
        <p:spPr>
          <a:xfrm>
            <a:off x="1126552" y="390050"/>
            <a:ext cx="2059747" cy="4758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5C9952C-8495-BC5E-23FD-30AF9D223F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49" y="1827803"/>
            <a:ext cx="3821075" cy="124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63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ài 8 - Màu Xanh Quê Hương - Âm Nhạc Lớp 5 -- Tập Hát Theo Lời - CD Bộ Giáo Dụ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42900"/>
            <a:ext cx="10972800" cy="61722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82299" y="764704"/>
            <a:ext cx="9008201" cy="5054962"/>
            <a:chOff x="7935053" y="-3071968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35053" y="-3071968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12617" y="-1542376"/>
              <a:ext cx="3328206" cy="1857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5719" tIns="42859" rIns="85719" bIns="42859">
              <a:spAutoFit/>
            </a:bodyPr>
            <a:lstStyle/>
            <a:p>
              <a:pPr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NGHE NHẠC</a:t>
              </a:r>
            </a:p>
            <a:p>
              <a:pPr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VẬN ĐỘNG</a:t>
              </a:r>
            </a:p>
            <a:p>
              <a:pPr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THEO Ý THÍCH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6800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42900"/>
            <a:ext cx="10972800" cy="61722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014703" y="771905"/>
            <a:ext cx="9008201" cy="5054962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923" y="-1068202"/>
              <a:ext cx="4067591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5719" tIns="42859" rIns="85719" bIns="42859">
              <a:spAutoFit/>
            </a:bodyPr>
            <a:lstStyle/>
            <a:p>
              <a:pPr eaLnBrk="1" hangingPunct="1"/>
              <a:r>
                <a:rPr lang="en-US" sz="54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86420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0ED4152-8716-4134-9987-E83C74BCC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216" y="0"/>
            <a:ext cx="680428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A76B93A-45A3-403E-9EC7-9F441B531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044" y="1889408"/>
            <a:ext cx="3326160" cy="17262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144F0E0-EAF2-3B5F-D61D-18B8A37DBF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575" r="13713" b="10689"/>
          <a:stretch/>
        </p:blipFill>
        <p:spPr>
          <a:xfrm>
            <a:off x="733872" y="0"/>
            <a:ext cx="2880320" cy="19168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78410BF-3B27-43AC-49FB-CFE3BC631514}"/>
              </a:ext>
            </a:extLst>
          </p:cNvPr>
          <p:cNvSpPr/>
          <p:nvPr/>
        </p:nvSpPr>
        <p:spPr>
          <a:xfrm>
            <a:off x="1126552" y="390050"/>
            <a:ext cx="2059747" cy="4758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15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ài 8 - Màu Xanh Quê Hương - Âm Nhạc Lớp 5 -- Tập Hát Theo Lời - CD Bộ Giáo Dụ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0">
            <a:extLst>
              <a:ext uri="{FF2B5EF4-FFF2-40B4-BE49-F238E27FC236}">
                <a16:creationId xmlns="" xmlns:a16="http://schemas.microsoft.com/office/drawing/2014/main" id="{F726DED1-1722-434A-A211-4E5A3A2DB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335" y="3140968"/>
            <a:ext cx="9248129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Cambria" pitchFamily="18" charset="0"/>
              </a:rPr>
              <a:t>TÔI HÁT SON LA SON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="" xmlns:a16="http://schemas.microsoft.com/office/drawing/2014/main" id="{E66219B8-2C73-4F03-85FD-9DB03F1B8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8769" y="2155415"/>
            <a:ext cx="1368152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 dirty="0">
                <a:latin typeface="Cambria" pitchFamily="18" charset="0"/>
              </a:rPr>
              <a:t>TIẾT 3</a:t>
            </a:r>
          </a:p>
        </p:txBody>
      </p:sp>
      <p:sp>
        <p:nvSpPr>
          <p:cNvPr id="9" name="Down Ribbon 10">
            <a:extLst>
              <a:ext uri="{FF2B5EF4-FFF2-40B4-BE49-F238E27FC236}">
                <a16:creationId xmlns="" xmlns:a16="http://schemas.microsoft.com/office/drawing/2014/main" id="{68AD9EA8-2E89-4E69-8BD3-A1D0E3C30651}"/>
              </a:ext>
            </a:extLst>
          </p:cNvPr>
          <p:cNvSpPr/>
          <p:nvPr/>
        </p:nvSpPr>
        <p:spPr>
          <a:xfrm>
            <a:off x="445840" y="1125636"/>
            <a:ext cx="10093010" cy="1008112"/>
          </a:xfrm>
          <a:prstGeom prst="ribbon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1713CB"/>
                </a:solidFill>
                <a:latin typeface="Cambria Math" pitchFamily="18" charset="0"/>
                <a:ea typeface="Cambria Math" pitchFamily="18" charset="0"/>
                <a:cs typeface="EucrosiaUPC" pitchFamily="18" charset="-34"/>
              </a:rPr>
              <a:t>CHỦ ĐỀ 3 </a:t>
            </a:r>
            <a:endParaRPr lang="en-US" sz="2400" b="1" dirty="0">
              <a:solidFill>
                <a:srgbClr val="1713CB"/>
              </a:solidFill>
              <a:latin typeface="Cambria Math" pitchFamily="18" charset="0"/>
              <a:ea typeface="Cambria Math" pitchFamily="18" charset="0"/>
              <a:cs typeface="EucrosiaUPC" pitchFamily="18" charset="-34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EucrosiaUPC" pitchFamily="18" charset="-34"/>
              </a:rPr>
              <a:t>NHỚ ƠN THẦY CÔ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="" xmlns:a16="http://schemas.microsoft.com/office/drawing/2014/main" id="{860CEE81-B0A6-431A-B956-AA71CD942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2463" y="2669739"/>
            <a:ext cx="5389053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1713CB"/>
                </a:solidFill>
                <a:latin typeface="Cambria" pitchFamily="18" charset="0"/>
              </a:rPr>
              <a:t>ĐỌC NHẠC SỐ 3: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="" xmlns:a16="http://schemas.microsoft.com/office/drawing/2014/main" id="{690416D4-DBB1-4F0C-8270-67D7F7CCA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90264" y="3717032"/>
            <a:ext cx="5389053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1713CB"/>
                </a:solidFill>
                <a:latin typeface="Cambria" pitchFamily="18" charset="0"/>
              </a:rPr>
              <a:t>NGHE NHẠC: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="" xmlns:a16="http://schemas.microsoft.com/office/drawing/2014/main" id="{7C5E7B2A-122B-4274-8BA5-CED115DD5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335" y="4223252"/>
            <a:ext cx="9248129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Cambria" pitchFamily="18" charset="0"/>
              </a:rPr>
              <a:t>MÀU XANH QUÊ HƯƠNG</a:t>
            </a:r>
          </a:p>
        </p:txBody>
      </p:sp>
    </p:spTree>
    <p:extLst>
      <p:ext uri="{BB962C8B-B14F-4D97-AF65-F5344CB8AC3E}">
        <p14:creationId xmlns:p14="http://schemas.microsoft.com/office/powerpoint/2010/main" val="17717369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1022350" y="307975"/>
            <a:ext cx="9109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6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AI NHỚ NHANH HƠN</a:t>
            </a:r>
          </a:p>
        </p:txBody>
      </p:sp>
      <p:sp>
        <p:nvSpPr>
          <p:cNvPr id="4101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9D2E28F-AB42-4114-85E0-D1967AE084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27"/>
          <a:stretch/>
        </p:blipFill>
        <p:spPr>
          <a:xfrm>
            <a:off x="2094662" y="2074405"/>
            <a:ext cx="3381078" cy="21524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FD495EF-82EE-4354-A860-9D5666F3A8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27"/>
          <a:stretch/>
        </p:blipFill>
        <p:spPr>
          <a:xfrm>
            <a:off x="5449888" y="2074404"/>
            <a:ext cx="3381078" cy="2152472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0">
            <a:extLst>
              <a:ext uri="{FF2B5EF4-FFF2-40B4-BE49-F238E27FC236}">
                <a16:creationId xmlns="" xmlns:a16="http://schemas.microsoft.com/office/drawing/2014/main" id="{F726DED1-1722-434A-A211-4E5A3A2DB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333" y="3499667"/>
            <a:ext cx="9248129" cy="854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TÔI HÁT SON LA SON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="" xmlns:a16="http://schemas.microsoft.com/office/drawing/2014/main" id="{E66219B8-2C73-4F03-85FD-9DB03F1B8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7968" y="1989732"/>
            <a:ext cx="1368152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 dirty="0">
                <a:latin typeface="Cambria" pitchFamily="18" charset="0"/>
              </a:rPr>
              <a:t>TIẾT 3</a:t>
            </a:r>
          </a:p>
        </p:txBody>
      </p:sp>
      <p:sp>
        <p:nvSpPr>
          <p:cNvPr id="9" name="Down Ribbon 10">
            <a:extLst>
              <a:ext uri="{FF2B5EF4-FFF2-40B4-BE49-F238E27FC236}">
                <a16:creationId xmlns="" xmlns:a16="http://schemas.microsoft.com/office/drawing/2014/main" id="{68AD9EA8-2E89-4E69-8BD3-A1D0E3C30651}"/>
              </a:ext>
            </a:extLst>
          </p:cNvPr>
          <p:cNvSpPr/>
          <p:nvPr/>
        </p:nvSpPr>
        <p:spPr>
          <a:xfrm>
            <a:off x="445840" y="1125636"/>
            <a:ext cx="10093010" cy="1008112"/>
          </a:xfrm>
          <a:prstGeom prst="ribbon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1713CB"/>
                </a:solidFill>
                <a:latin typeface="Cambria Math" pitchFamily="18" charset="0"/>
                <a:ea typeface="Cambria Math" pitchFamily="18" charset="0"/>
                <a:cs typeface="EucrosiaUPC" pitchFamily="18" charset="-34"/>
              </a:rPr>
              <a:t>CHỦ ĐỀ 3</a:t>
            </a:r>
          </a:p>
          <a:p>
            <a:r>
              <a:rPr lang="en-US" sz="3200" b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EucrosiaUPC" pitchFamily="18" charset="-34"/>
              </a:rPr>
              <a:t>NHỚ ƠN THẦY CÔ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="" xmlns:a16="http://schemas.microsoft.com/office/drawing/2014/main" id="{860CEE81-B0A6-431A-B956-AA71CD942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1872" y="2602687"/>
            <a:ext cx="5389053" cy="66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1713CB"/>
                </a:solidFill>
                <a:latin typeface="Cambria" pitchFamily="18" charset="0"/>
              </a:rPr>
              <a:t>ĐỌC NHẠC SỐ 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1DBF6FA-5307-4C9B-B47E-35702D2160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872" y="1196752"/>
            <a:ext cx="9411394" cy="4176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C5EFF88-78B4-1DBF-3DEB-FCF87C148F6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575" r="13713" b="10689"/>
          <a:stretch/>
        </p:blipFill>
        <p:spPr>
          <a:xfrm>
            <a:off x="0" y="0"/>
            <a:ext cx="2880320" cy="19168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ADB96FE-5447-63C6-1F62-B1027CE06490}"/>
              </a:ext>
            </a:extLst>
          </p:cNvPr>
          <p:cNvSpPr/>
          <p:nvPr/>
        </p:nvSpPr>
        <p:spPr>
          <a:xfrm>
            <a:off x="392680" y="390050"/>
            <a:ext cx="2059747" cy="4758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1362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ẬP ĐỌC NHẠC SỐ 3 LỚP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9CC92F7-1EA4-4534-BA57-CA627C592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012" y="0"/>
            <a:ext cx="6840760" cy="30357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3658861-D239-44DF-AFEB-3F351F42A6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815"/>
          <a:stretch/>
        </p:blipFill>
        <p:spPr>
          <a:xfrm>
            <a:off x="1741984" y="3628561"/>
            <a:ext cx="7488832" cy="8944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FD95F7B-89CF-4679-8E52-939BF263DD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4423" b="77622"/>
          <a:stretch/>
        </p:blipFill>
        <p:spPr>
          <a:xfrm>
            <a:off x="229816" y="4515552"/>
            <a:ext cx="2664296" cy="5763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C63B6C5-4D61-4106-BADE-108FFB18D0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346" b="71053"/>
          <a:stretch/>
        </p:blipFill>
        <p:spPr>
          <a:xfrm>
            <a:off x="229816" y="3202337"/>
            <a:ext cx="2520280" cy="4097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BA35CC9-7CF1-4124-A5D1-2BF19BDCDB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554" b="10119"/>
          <a:stretch/>
        </p:blipFill>
        <p:spPr>
          <a:xfrm>
            <a:off x="1741984" y="5115840"/>
            <a:ext cx="7488832" cy="152808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C3CF9330-D0EE-6961-C3CE-2FA597FB280E}"/>
              </a:ext>
            </a:extLst>
          </p:cNvPr>
          <p:cNvSpPr/>
          <p:nvPr/>
        </p:nvSpPr>
        <p:spPr>
          <a:xfrm>
            <a:off x="3038128" y="1124744"/>
            <a:ext cx="432048" cy="6635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1B0CA746-3FB5-A077-8EDC-F7E26CC6E567}"/>
              </a:ext>
            </a:extLst>
          </p:cNvPr>
          <p:cNvSpPr/>
          <p:nvPr/>
        </p:nvSpPr>
        <p:spPr>
          <a:xfrm>
            <a:off x="6206480" y="2123644"/>
            <a:ext cx="432048" cy="6635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AF99EEF5-1625-627C-1C70-7C9567CA69B3}"/>
              </a:ext>
            </a:extLst>
          </p:cNvPr>
          <p:cNvSpPr/>
          <p:nvPr/>
        </p:nvSpPr>
        <p:spPr>
          <a:xfrm>
            <a:off x="5109200" y="2074417"/>
            <a:ext cx="432048" cy="6635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B64B45E0-5C68-CA73-7DB5-2EB7B48ACDC1}"/>
              </a:ext>
            </a:extLst>
          </p:cNvPr>
          <p:cNvSpPr/>
          <p:nvPr/>
        </p:nvSpPr>
        <p:spPr>
          <a:xfrm>
            <a:off x="4011920" y="2074417"/>
            <a:ext cx="432048" cy="6635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C8854F5B-14D8-19E0-2EF5-164AFF804E54}"/>
              </a:ext>
            </a:extLst>
          </p:cNvPr>
          <p:cNvSpPr/>
          <p:nvPr/>
        </p:nvSpPr>
        <p:spPr>
          <a:xfrm>
            <a:off x="5720426" y="1186059"/>
            <a:ext cx="432048" cy="6635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333D6AE2-1D7D-B14D-28CD-0149147C7326}"/>
              </a:ext>
            </a:extLst>
          </p:cNvPr>
          <p:cNvSpPr/>
          <p:nvPr/>
        </p:nvSpPr>
        <p:spPr>
          <a:xfrm>
            <a:off x="7196590" y="1124744"/>
            <a:ext cx="432048" cy="6635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8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1DBF6FA-5307-4C9B-B47E-35702D2160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003" t="37662" b="38961"/>
          <a:stretch/>
        </p:blipFill>
        <p:spPr>
          <a:xfrm>
            <a:off x="877888" y="2564904"/>
            <a:ext cx="9505056" cy="1296144"/>
          </a:xfrm>
          <a:prstGeom prst="rect">
            <a:avLst/>
          </a:prstGeom>
        </p:spPr>
      </p:pic>
      <p:sp>
        <p:nvSpPr>
          <p:cNvPr id="5" name="Text Box 10">
            <a:extLst>
              <a:ext uri="{FF2B5EF4-FFF2-40B4-BE49-F238E27FC236}">
                <a16:creationId xmlns="" xmlns:a16="http://schemas.microsoft.com/office/drawing/2014/main" id="{2A11FF0D-F476-4351-966C-5DD524F4C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0224" y="188640"/>
            <a:ext cx="5389053" cy="6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  <a:latin typeface="Cambria" pitchFamily="18" charset="0"/>
              </a:rPr>
              <a:t>TẬP ĐỌC TỪNG CÂU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="" xmlns:a16="http://schemas.microsoft.com/office/drawing/2014/main" id="{98CFD85E-5B0D-E143-C3A2-03F2C518F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0087" y="1268760"/>
            <a:ext cx="1952625" cy="607849"/>
          </a:xfrm>
          <a:prstGeom prst="rect">
            <a:avLst/>
          </a:prstGeom>
          <a:gradFill flip="none" rotWithShape="1">
            <a:gsLst>
              <a:gs pos="0">
                <a:srgbClr val="66FF66">
                  <a:shade val="30000"/>
                  <a:satMod val="115000"/>
                </a:srgbClr>
              </a:gs>
              <a:gs pos="50000">
                <a:srgbClr val="66FF66">
                  <a:shade val="67500"/>
                  <a:satMod val="115000"/>
                </a:srgbClr>
              </a:gs>
              <a:gs pos="100000">
                <a:srgbClr val="66FF66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1713CB"/>
            </a:solidFill>
          </a:ln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 dirty="0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1</a:t>
            </a:r>
          </a:p>
        </p:txBody>
      </p:sp>
    </p:spTree>
    <p:extLst>
      <p:ext uri="{BB962C8B-B14F-4D97-AF65-F5344CB8AC3E}">
        <p14:creationId xmlns:p14="http://schemas.microsoft.com/office/powerpoint/2010/main" val="6404292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1DBF6FA-5307-4C9B-B47E-35702D2160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03" t="68831" r="2152" b="9091"/>
          <a:stretch/>
        </p:blipFill>
        <p:spPr>
          <a:xfrm>
            <a:off x="517848" y="2603108"/>
            <a:ext cx="9937104" cy="1224136"/>
          </a:xfrm>
          <a:prstGeom prst="rect">
            <a:avLst/>
          </a:prstGeom>
        </p:spPr>
      </p:pic>
      <p:sp>
        <p:nvSpPr>
          <p:cNvPr id="5" name="Text Box 10">
            <a:extLst>
              <a:ext uri="{FF2B5EF4-FFF2-40B4-BE49-F238E27FC236}">
                <a16:creationId xmlns="" xmlns:a16="http://schemas.microsoft.com/office/drawing/2014/main" id="{2A11FF0D-F476-4351-966C-5DD524F4C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0224" y="188640"/>
            <a:ext cx="5389053" cy="6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  <a:latin typeface="Cambria" pitchFamily="18" charset="0"/>
              </a:rPr>
              <a:t>TẬP ĐỌC TỪNG CÂU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="" xmlns:a16="http://schemas.microsoft.com/office/drawing/2014/main" id="{3FB1FBBA-1212-6AC2-5F28-7E5AEC7EF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0087" y="1268760"/>
            <a:ext cx="1952625" cy="607849"/>
          </a:xfrm>
          <a:prstGeom prst="rect">
            <a:avLst/>
          </a:prstGeom>
          <a:gradFill flip="none" rotWithShape="1">
            <a:gsLst>
              <a:gs pos="0">
                <a:srgbClr val="66FF66">
                  <a:shade val="30000"/>
                  <a:satMod val="115000"/>
                </a:srgbClr>
              </a:gs>
              <a:gs pos="50000">
                <a:srgbClr val="66FF66">
                  <a:shade val="67500"/>
                  <a:satMod val="115000"/>
                </a:srgbClr>
              </a:gs>
              <a:gs pos="100000">
                <a:srgbClr val="66FF66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1713CB"/>
            </a:solidFill>
          </a:ln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 dirty="0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2</a:t>
            </a:r>
          </a:p>
        </p:txBody>
      </p:sp>
    </p:spTree>
    <p:extLst>
      <p:ext uri="{BB962C8B-B14F-4D97-AF65-F5344CB8AC3E}">
        <p14:creationId xmlns:p14="http://schemas.microsoft.com/office/powerpoint/2010/main" val="18937827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44BE1FD-B2FB-4180-9DDC-D527B6B7E0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620" y="1916832"/>
            <a:ext cx="9425559" cy="2592288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="" xmlns:a16="http://schemas.microsoft.com/office/drawing/2014/main" id="{1E3D4B54-ADAD-15D5-C18E-EB3539930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0086" y="1124744"/>
            <a:ext cx="1952625" cy="607849"/>
          </a:xfrm>
          <a:prstGeom prst="rect">
            <a:avLst/>
          </a:prstGeom>
          <a:gradFill flip="none" rotWithShape="1">
            <a:gsLst>
              <a:gs pos="0">
                <a:srgbClr val="66FF66">
                  <a:shade val="30000"/>
                  <a:satMod val="115000"/>
                </a:srgbClr>
              </a:gs>
              <a:gs pos="50000">
                <a:srgbClr val="66FF66">
                  <a:shade val="67500"/>
                  <a:satMod val="115000"/>
                </a:srgbClr>
              </a:gs>
              <a:gs pos="100000">
                <a:srgbClr val="66FF66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1713CB"/>
            </a:solidFill>
          </a:ln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 dirty="0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CẢ BÀI</a:t>
            </a:r>
          </a:p>
        </p:txBody>
      </p:sp>
    </p:spTree>
    <p:extLst>
      <p:ext uri="{BB962C8B-B14F-4D97-AF65-F5344CB8AC3E}">
        <p14:creationId xmlns:p14="http://schemas.microsoft.com/office/powerpoint/2010/main" val="31341558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Ả B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10158</TotalTime>
  <Words>135</Words>
  <Application>Microsoft Office PowerPoint</Application>
  <PresentationFormat>Custom</PresentationFormat>
  <Paragraphs>50</Paragraphs>
  <Slides>21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629</cp:revision>
  <dcterms:created xsi:type="dcterms:W3CDTF">2010-04-30T18:19:48Z</dcterms:created>
  <dcterms:modified xsi:type="dcterms:W3CDTF">2023-10-30T22:55:33Z</dcterms:modified>
</cp:coreProperties>
</file>