
<file path=[Content_Types].xml><?xml version="1.0" encoding="utf-8"?>
<Types xmlns="http://schemas.openxmlformats.org/package/2006/content-types">
  <Default Extension="png" ContentType="image/png"/>
  <Default Extension="jfif" ContentType="image/jpeg"/>
  <Default Extension="webm" ContentType="video/webm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</p:sldMasterIdLst>
  <p:notesMasterIdLst>
    <p:notesMasterId r:id="rId20"/>
  </p:notesMasterIdLst>
  <p:handoutMasterIdLst>
    <p:handoutMasterId r:id="rId21"/>
  </p:handoutMasterIdLst>
  <p:sldIdLst>
    <p:sldId id="2007577131" r:id="rId4"/>
    <p:sldId id="2007577128" r:id="rId5"/>
    <p:sldId id="2007577127" r:id="rId6"/>
    <p:sldId id="2007577129" r:id="rId7"/>
    <p:sldId id="2007577099" r:id="rId8"/>
    <p:sldId id="2007577116" r:id="rId9"/>
    <p:sldId id="2007577110" r:id="rId10"/>
    <p:sldId id="2007577112" r:id="rId11"/>
    <p:sldId id="2007577120" r:id="rId12"/>
    <p:sldId id="2007577124" r:id="rId13"/>
    <p:sldId id="2007577119" r:id="rId14"/>
    <p:sldId id="2007577114" r:id="rId15"/>
    <p:sldId id="2007577111" r:id="rId16"/>
    <p:sldId id="2007577118" r:id="rId17"/>
    <p:sldId id="2007577115" r:id="rId18"/>
    <p:sldId id="20075770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FFF8CD"/>
    <a:srgbClr val="E3ABFF"/>
    <a:srgbClr val="DB93FF"/>
    <a:srgbClr val="CC66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976" autoAdjust="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25/5/2023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4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2023/5/25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openxmlformats.org/officeDocument/2006/relationships/image" Target="../media/image46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45.gif"/><Relationship Id="rId5" Type="http://schemas.openxmlformats.org/officeDocument/2006/relationships/audio" Target="../media/audio2.wav"/><Relationship Id="rId10" Type="http://schemas.openxmlformats.org/officeDocument/2006/relationships/image" Target="../media/image44.gif"/><Relationship Id="rId4" Type="http://schemas.openxmlformats.org/officeDocument/2006/relationships/audio" Target="../media/audio4.wav"/><Relationship Id="rId9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7.jpeg"/><Relationship Id="rId12" Type="http://schemas.openxmlformats.org/officeDocument/2006/relationships/image" Target="../media/image46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44.gif"/><Relationship Id="rId5" Type="http://schemas.openxmlformats.org/officeDocument/2006/relationships/audio" Target="../media/audio2.wav"/><Relationship Id="rId10" Type="http://schemas.openxmlformats.org/officeDocument/2006/relationships/audio" Target="../media/audio6.wav"/><Relationship Id="rId4" Type="http://schemas.openxmlformats.org/officeDocument/2006/relationships/audio" Target="../media/audio4.wav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audio" Target="../media/audio2.wav"/><Relationship Id="rId7" Type="http://schemas.openxmlformats.org/officeDocument/2006/relationships/image" Target="../media/image34.jfif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slide" Target="slide8.xml"/><Relationship Id="rId11" Type="http://schemas.openxmlformats.org/officeDocument/2006/relationships/image" Target="../media/image38.png"/><Relationship Id="rId5" Type="http://schemas.openxmlformats.org/officeDocument/2006/relationships/slide" Target="slide5.xml"/><Relationship Id="rId10" Type="http://schemas.openxmlformats.org/officeDocument/2006/relationships/image" Target="../media/image37.jpg"/><Relationship Id="rId4" Type="http://schemas.openxmlformats.org/officeDocument/2006/relationships/slide" Target="slide3.xml"/><Relationship Id="rId9" Type="http://schemas.openxmlformats.org/officeDocument/2006/relationships/image" Target="../media/image36.jf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slide" Target="slide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openxmlformats.org/officeDocument/2006/relationships/image" Target="../media/image46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45.gif"/><Relationship Id="rId5" Type="http://schemas.openxmlformats.org/officeDocument/2006/relationships/audio" Target="../media/audio2.wav"/><Relationship Id="rId10" Type="http://schemas.openxmlformats.org/officeDocument/2006/relationships/image" Target="../media/image44.gif"/><Relationship Id="rId4" Type="http://schemas.openxmlformats.org/officeDocument/2006/relationships/audio" Target="../media/audio4.wav"/><Relationship Id="rId9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294229" y="721436"/>
            <a:ext cx="9830972" cy="3657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4583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  <a:contourClr>
                <a:srgbClr val="0000FF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NHIỆT LIỆT CHÀO MỪNG CÁC THẦY CÔ GIÁO</a:t>
            </a:r>
          </a:p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VỀ DỰ GIỜ LỚP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2C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WordArt 31"/>
          <p:cNvSpPr>
            <a:spLocks noChangeArrowheads="1" noChangeShapeType="1" noTextEdit="1"/>
          </p:cNvSpPr>
          <p:nvPr/>
        </p:nvSpPr>
        <p:spPr bwMode="auto">
          <a:xfrm>
            <a:off x="3195422" y="2550236"/>
            <a:ext cx="5929821" cy="13152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KI-LÔ- MÉT</a:t>
            </a:r>
            <a:endParaRPr lang="en-US" sz="40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DC47B4D-048B-4C8B-8507-14695E420BF8}"/>
              </a:ext>
            </a:extLst>
          </p:cNvPr>
          <p:cNvSpPr txBox="1"/>
          <p:nvPr/>
        </p:nvSpPr>
        <p:spPr>
          <a:xfrm>
            <a:off x="2333080" y="0"/>
            <a:ext cx="7525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THẮNG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98418" y="4392586"/>
            <a:ext cx="77114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             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viên:Trần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2" descr="00179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19" y="5410200"/>
            <a:ext cx="754028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j017829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-212369"/>
            <a:ext cx="10668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 descr="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0" y="1082947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5" descr="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20" y="2456406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 descr="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261" y="933805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45" y="2365908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13" y="3263690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5" descr="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602" y="3284455"/>
            <a:ext cx="6286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14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133600" y="1250951"/>
            <a:ext cx="8128000" cy="1066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4800" b="1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altLang="en-US" sz="43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m = 1 km</a:t>
            </a:r>
            <a:endParaRPr lang="en-US" altLang="en-US" sz="4700" b="1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4579" name="Group 51"/>
          <p:cNvGrpSpPr>
            <a:grpSpLocks/>
          </p:cNvGrpSpPr>
          <p:nvPr/>
        </p:nvGrpSpPr>
        <p:grpSpPr bwMode="auto">
          <a:xfrm>
            <a:off x="262467" y="14817"/>
            <a:ext cx="427567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58327C1-2081-4CBF-BA7C-B7B9D6E8140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sz="2700">
                <a:latin typeface=".VnTime" pitchFamily="34" charset="0"/>
              </a:endParaRPr>
            </a:p>
          </p:txBody>
        </p:sp>
        <p:sp>
          <p:nvSpPr>
            <p:cNvPr id="2461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vi-VN" altLang="en-US" sz="2700">
                <a:latin typeface=".VnTim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FC5C08E-5BF4-449A-AED9-F9C4F2B241A8}"/>
                </a:ext>
              </a:extLst>
            </p:cNvPr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sz="27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679701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altLang="en-US"/>
              <a:t>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2" y="2937934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1" y="2715684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1" y="2789767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endParaRPr lang="vi-VN" altLang="en-US" sz="27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18" y="2901951"/>
            <a:ext cx="613833" cy="387349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a</a:t>
            </a:r>
            <a:endParaRPr lang="en-US" sz="48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05051" y="3670301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  <a:endParaRPr lang="en-US" altLang="en-US" sz="53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3928534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3706284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3780367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endParaRPr lang="vi-VN" altLang="en-US" sz="27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18" y="3892551"/>
            <a:ext cx="613833" cy="387349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1" y="4660901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900</a:t>
            </a:r>
            <a:r>
              <a:rPr lang="en-US" altLang="en-US"/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4919134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4696884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4770967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endParaRPr lang="vi-VN" altLang="en-US" sz="27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18" y="4883151"/>
            <a:ext cx="613833" cy="387349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16" name="AutoShape 51">
            <a:extLst>
              <a:ext uri="{FF2B5EF4-FFF2-40B4-BE49-F238E27FC236}">
                <a16:creationId xmlns:a16="http://schemas.microsoft.com/office/drawing/2014/main" xmlns="" id="{130A8E09-F6E8-4FF2-ADFA-F473F42EB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1" y="5651501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>
              <a:defRPr/>
            </a:pPr>
            <a:r>
              <a:rPr lang="en-US" sz="5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200</a:t>
            </a:r>
            <a:endParaRPr lang="en-US" sz="53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Times" pitchFamily="2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5909734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5687484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5761567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endParaRPr lang="vi-VN" altLang="en-US" sz="27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081618" y="5873751"/>
            <a:ext cx="613833" cy="387349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0818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endParaRPr lang="vi-VN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699" y="1399117"/>
            <a:ext cx="1047751" cy="6096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Câu 2</a:t>
            </a:r>
            <a:endParaRPr lang="en-US" sz="48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4602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51"/>
            <a:ext cx="12192001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3" name="WordArt 30"/>
          <p:cNvSpPr>
            <a:spLocks noChangeArrowheads="1" noChangeShapeType="1" noTextEdit="1"/>
          </p:cNvSpPr>
          <p:nvPr/>
        </p:nvSpPr>
        <p:spPr bwMode="auto">
          <a:xfrm>
            <a:off x="2184401" y="27517"/>
            <a:ext cx="7965017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mbria"/>
                <a:ea typeface="Cambria"/>
              </a:rPr>
              <a:t>Ai nhanh hơn ! </a:t>
            </a:r>
            <a:endParaRPr lang="en-US" sz="48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mbria"/>
              <a:ea typeface="Cambria"/>
            </a:endParaRPr>
          </a:p>
        </p:txBody>
      </p:sp>
      <p:pic>
        <p:nvPicPr>
          <p:cNvPr id="24604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6267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41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1</a:t>
            </a:r>
            <a:endParaRPr lang="en-US" sz="4800" b="1"/>
          </a:p>
        </p:txBody>
      </p:sp>
      <p:sp>
        <p:nvSpPr>
          <p:cNvPr id="43" name="Oval 42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2</a:t>
            </a:r>
            <a:endParaRPr lang="en-US" sz="4800" b="1"/>
          </a:p>
        </p:txBody>
      </p:sp>
      <p:sp>
        <p:nvSpPr>
          <p:cNvPr id="44" name="Oval 43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4</a:t>
            </a:r>
          </a:p>
        </p:txBody>
      </p:sp>
      <p:sp>
        <p:nvSpPr>
          <p:cNvPr id="46" name="Oval 45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5</a:t>
            </a:r>
          </a:p>
        </p:txBody>
      </p:sp>
      <p:sp>
        <p:nvSpPr>
          <p:cNvPr id="47" name="Oval 46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6</a:t>
            </a:r>
          </a:p>
        </p:txBody>
      </p:sp>
      <p:sp>
        <p:nvSpPr>
          <p:cNvPr id="48" name="Oval 47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7</a:t>
            </a:r>
          </a:p>
        </p:txBody>
      </p:sp>
      <p:sp>
        <p:nvSpPr>
          <p:cNvPr id="49" name="Oval 48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8</a:t>
            </a:r>
            <a:endParaRPr lang="en-US" sz="4800" b="1"/>
          </a:p>
        </p:txBody>
      </p:sp>
      <p:sp>
        <p:nvSpPr>
          <p:cNvPr id="50" name="Oval 49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9</a:t>
            </a:r>
            <a:endParaRPr lang="en-US" sz="4800" b="1"/>
          </a:p>
        </p:txBody>
      </p:sp>
      <p:sp>
        <p:nvSpPr>
          <p:cNvPr id="51" name="Oval 50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10</a:t>
            </a:r>
            <a:endParaRPr lang="en-US" sz="4800" b="1"/>
          </a:p>
        </p:txBody>
      </p:sp>
      <p:grpSp>
        <p:nvGrpSpPr>
          <p:cNvPr id="52" name="Group 49"/>
          <p:cNvGrpSpPr>
            <a:grpSpLocks/>
          </p:cNvGrpSpPr>
          <p:nvPr/>
        </p:nvGrpSpPr>
        <p:grpSpPr bwMode="auto">
          <a:xfrm>
            <a:off x="9869022" y="945404"/>
            <a:ext cx="2336800" cy="1752600"/>
            <a:chOff x="4320" y="2928"/>
            <a:chExt cx="1104" cy="1104"/>
          </a:xfrm>
        </p:grpSpPr>
        <p:sp>
          <p:nvSpPr>
            <p:cNvPr id="5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altLang="en-US" sz="8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548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0"/>
                            </p:stCondLst>
                            <p:childTnLst>
                              <p:par>
                                <p:cTn id="1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1043" grpId="0" animBg="1"/>
      <p:bldP spid="1044" grpId="0"/>
      <p:bldP spid="4" grpId="0" animBg="1"/>
      <p:bldP spid="7" grpId="0" animBg="1"/>
      <p:bldP spid="8" grpId="0"/>
      <p:bldP spid="9" grpId="0" animBg="1"/>
      <p:bldP spid="13" grpId="0" animBg="1"/>
      <p:bldP spid="15" grpId="0"/>
      <p:bldP spid="16" grpId="0" animBg="1"/>
      <p:bldP spid="19" grpId="0" animBg="1"/>
      <p:bldP spid="20" grpId="0"/>
      <p:bldP spid="7195" grpId="0" animBg="1"/>
      <p:bldP spid="7195" grpId="1" animBg="1"/>
      <p:bldP spid="7196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5200" y="1143000"/>
            <a:ext cx="8128000" cy="1371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4800" b="1">
                <a:solidFill>
                  <a:schemeClr val="bg1"/>
                </a:solidFill>
                <a:latin typeface="Times New Roman" pitchFamily="18" charset="0"/>
              </a:rPr>
              <a:t>  Quãng đường từ </a:t>
            </a:r>
            <a:r>
              <a:rPr lang="en-US" altLang="en-US" sz="4800" b="1" smtClean="0">
                <a:solidFill>
                  <a:schemeClr val="bg1"/>
                </a:solidFill>
                <a:latin typeface="Times New Roman" pitchFamily="18" charset="0"/>
              </a:rPr>
              <a:t>nhà Mai đến </a:t>
            </a:r>
          </a:p>
          <a:p>
            <a:pPr algn="ctr"/>
            <a:r>
              <a:rPr lang="en-US" altLang="en-US" sz="4800" b="1">
                <a:solidFill>
                  <a:schemeClr val="bg1"/>
                </a:solidFill>
                <a:latin typeface="Times New Roman" pitchFamily="18" charset="0"/>
              </a:rPr>
              <a:t>t</a:t>
            </a:r>
            <a:r>
              <a:rPr lang="en-US" altLang="en-US" sz="4800" b="1" smtClean="0">
                <a:solidFill>
                  <a:schemeClr val="bg1"/>
                </a:solidFill>
                <a:latin typeface="Times New Roman" pitchFamily="18" charset="0"/>
              </a:rPr>
              <a:t>rường dài khoảng</a:t>
            </a:r>
            <a:endParaRPr lang="en-US" altLang="en-US" sz="4800" b="1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3555" name="Group 51"/>
          <p:cNvGrpSpPr>
            <a:grpSpLocks/>
          </p:cNvGrpSpPr>
          <p:nvPr/>
        </p:nvGrpSpPr>
        <p:grpSpPr bwMode="auto">
          <a:xfrm>
            <a:off x="342901" y="14817"/>
            <a:ext cx="427567" cy="5762528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6CB27F4-9A5F-4948-83DA-4E2B0B1D8841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sz="2700">
                <a:latin typeface=".VnTime" pitchFamily="34" charset="0"/>
              </a:endParaRPr>
            </a:p>
          </p:txBody>
        </p:sp>
        <p:sp>
          <p:nvSpPr>
            <p:cNvPr id="2359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vi-VN" altLang="en-US" sz="2700">
                <a:latin typeface=".VnTim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1912716-454B-42A8-BD88-F65A7F1E15F5}"/>
                </a:ext>
              </a:extLst>
            </p:cNvPr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sz="27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85483" y="4696884"/>
            <a:ext cx="726651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300" b="1" smtClean="0">
                <a:solidFill>
                  <a:schemeClr val="bg1"/>
                </a:solidFill>
                <a:latin typeface="Times New Roman" pitchFamily="18" charset="0"/>
              </a:rPr>
              <a:t>2 km</a:t>
            </a:r>
            <a:endParaRPr lang="en-US" altLang="en-US" sz="53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2937934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5" y="2715684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2284" y="2789767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endParaRPr lang="vi-VN" altLang="en-US" sz="27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87452" y="2901951"/>
            <a:ext cx="613833" cy="387349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a</a:t>
            </a:r>
            <a:endParaRPr lang="en-US" sz="48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85484" y="3711575"/>
            <a:ext cx="726651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300" b="1" dirty="0" smtClean="0">
                <a:solidFill>
                  <a:schemeClr val="bg1"/>
                </a:solidFill>
                <a:latin typeface="Times New Roman" pitchFamily="18" charset="0"/>
              </a:rPr>
              <a:t>2 m</a:t>
            </a:r>
            <a:endParaRPr lang="en-US" altLang="en-US" sz="53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3928534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3706284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3780367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endParaRPr lang="vi-VN" altLang="en-US" sz="27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62052" y="3892551"/>
            <a:ext cx="613833" cy="387349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85484" y="2720975"/>
            <a:ext cx="726651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300" b="1" dirty="0" smtClean="0">
                <a:solidFill>
                  <a:schemeClr val="bg1"/>
                </a:solidFill>
                <a:latin typeface="Times New Roman" pitchFamily="18" charset="0"/>
              </a:rPr>
              <a:t>2 </a:t>
            </a:r>
            <a:r>
              <a:rPr lang="en-US" altLang="en-US" sz="5300" b="1" dirty="0">
                <a:solidFill>
                  <a:schemeClr val="bg1"/>
                </a:solidFill>
                <a:latin typeface="Times New Roman" pitchFamily="18" charset="0"/>
              </a:rPr>
              <a:t>c</a:t>
            </a:r>
            <a:r>
              <a:rPr lang="en-US" altLang="en-US" sz="5300" b="1" dirty="0" smtClean="0">
                <a:solidFill>
                  <a:schemeClr val="bg1"/>
                </a:solidFill>
                <a:latin typeface="Times New Roman" pitchFamily="18" charset="0"/>
              </a:rPr>
              <a:t>m</a:t>
            </a:r>
            <a:endParaRPr lang="en-US" altLang="en-US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4919134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4696884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4770967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endParaRPr lang="vi-VN" altLang="en-US" sz="27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62052" y="4883151"/>
            <a:ext cx="613833" cy="387349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1231901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endParaRPr lang="vi-VN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253066" y="1619251"/>
            <a:ext cx="1011767" cy="590549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Câu 3</a:t>
            </a:r>
            <a:endParaRPr lang="en-US" sz="48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3578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770467"/>
            <a:ext cx="12192001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3" name="WordArt 30">
            <a:extLst>
              <a:ext uri="{FF2B5EF4-FFF2-40B4-BE49-F238E27FC236}">
                <a16:creationId xmlns:a16="http://schemas.microsoft.com/office/drawing/2014/main" xmlns="" id="{3FA71470-A7A0-47FA-96D1-FA697AA32F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64834" y="12700"/>
            <a:ext cx="7965017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4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Ai nhanh hơn </a:t>
            </a:r>
            <a:r>
              <a:rPr lang="vi-VN" sz="4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! </a:t>
            </a:r>
            <a:endParaRPr lang="en-US" sz="48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358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156633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al 51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1</a:t>
            </a:r>
            <a:endParaRPr lang="en-US" sz="4800" b="1"/>
          </a:p>
        </p:txBody>
      </p:sp>
      <p:sp>
        <p:nvSpPr>
          <p:cNvPr id="53" name="Oval 52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2</a:t>
            </a:r>
            <a:endParaRPr lang="en-US" sz="4800" b="1"/>
          </a:p>
        </p:txBody>
      </p:sp>
      <p:sp>
        <p:nvSpPr>
          <p:cNvPr id="54" name="Oval 53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3</a:t>
            </a:r>
          </a:p>
        </p:txBody>
      </p:sp>
      <p:sp>
        <p:nvSpPr>
          <p:cNvPr id="55" name="Oval 54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4</a:t>
            </a:r>
          </a:p>
        </p:txBody>
      </p:sp>
      <p:sp>
        <p:nvSpPr>
          <p:cNvPr id="56" name="Oval 55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6</a:t>
            </a:r>
          </a:p>
        </p:txBody>
      </p:sp>
      <p:sp>
        <p:nvSpPr>
          <p:cNvPr id="58" name="Oval 57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7</a:t>
            </a:r>
          </a:p>
        </p:txBody>
      </p:sp>
      <p:sp>
        <p:nvSpPr>
          <p:cNvPr id="59" name="Oval 58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8</a:t>
            </a:r>
            <a:endParaRPr lang="en-US" sz="4800" b="1"/>
          </a:p>
        </p:txBody>
      </p:sp>
      <p:sp>
        <p:nvSpPr>
          <p:cNvPr id="60" name="Oval 59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9</a:t>
            </a:r>
            <a:endParaRPr lang="en-US" sz="4800" b="1"/>
          </a:p>
        </p:txBody>
      </p:sp>
      <p:sp>
        <p:nvSpPr>
          <p:cNvPr id="61" name="Oval 60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10</a:t>
            </a:r>
            <a:endParaRPr lang="en-US" sz="4800" b="1"/>
          </a:p>
        </p:txBody>
      </p:sp>
      <p:grpSp>
        <p:nvGrpSpPr>
          <p:cNvPr id="62" name="Group 49"/>
          <p:cNvGrpSpPr>
            <a:grpSpLocks/>
          </p:cNvGrpSpPr>
          <p:nvPr/>
        </p:nvGrpSpPr>
        <p:grpSpPr bwMode="auto">
          <a:xfrm>
            <a:off x="9869022" y="945404"/>
            <a:ext cx="2336800" cy="1752600"/>
            <a:chOff x="4320" y="2928"/>
            <a:chExt cx="1104" cy="1104"/>
          </a:xfrm>
        </p:grpSpPr>
        <p:sp>
          <p:nvSpPr>
            <p:cNvPr id="6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altLang="en-US" sz="8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7714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3" grpId="0" animBg="1"/>
      <p:bldP spid="1044" grpId="0"/>
      <p:bldP spid="4" grpId="0" animBg="1"/>
      <p:bldP spid="7" grpId="0" animBg="1"/>
      <p:bldP spid="8" grpId="0"/>
      <p:bldP spid="9" grpId="0" animBg="1"/>
      <p:bldP spid="13" grpId="0" animBg="1"/>
      <p:bldP spid="15" grpId="0"/>
      <p:bldP spid="6171" grpId="0" animBg="1"/>
      <p:bldP spid="6171" grpId="1" animBg="1"/>
      <p:bldP spid="6172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561;p20">
            <a:extLst>
              <a:ext uri="{FF2B5EF4-FFF2-40B4-BE49-F238E27FC236}">
                <a16:creationId xmlns:a16="http://schemas.microsoft.com/office/drawing/2014/main" xmlns="" id="{8B9C7E4F-89A1-4CC1-9F2A-78A69E4D52D5}"/>
              </a:ext>
            </a:extLst>
          </p:cNvPr>
          <p:cNvGrpSpPr/>
          <p:nvPr/>
        </p:nvGrpSpPr>
        <p:grpSpPr>
          <a:xfrm>
            <a:off x="1704619" y="1925821"/>
            <a:ext cx="1630997" cy="570588"/>
            <a:chOff x="1183343" y="1493800"/>
            <a:chExt cx="1630997" cy="570588"/>
          </a:xfrm>
        </p:grpSpPr>
        <p:sp>
          <p:nvSpPr>
            <p:cNvPr id="3" name="Google Shape;4562;p20">
              <a:extLst>
                <a:ext uri="{FF2B5EF4-FFF2-40B4-BE49-F238E27FC236}">
                  <a16:creationId xmlns:a16="http://schemas.microsoft.com/office/drawing/2014/main" xmlns="" id="{B314088F-7B2D-46D7-9594-EA05ED9E859F}"/>
                </a:ext>
              </a:extLst>
            </p:cNvPr>
            <p:cNvSpPr/>
            <p:nvPr/>
          </p:nvSpPr>
          <p:spPr>
            <a:xfrm>
              <a:off x="1834335" y="1541167"/>
              <a:ext cx="980005" cy="51077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/>
            </a:p>
          </p:txBody>
        </p:sp>
        <p:sp>
          <p:nvSpPr>
            <p:cNvPr id="4" name="Google Shape;4563;p20">
              <a:extLst>
                <a:ext uri="{FF2B5EF4-FFF2-40B4-BE49-F238E27FC236}">
                  <a16:creationId xmlns:a16="http://schemas.microsoft.com/office/drawing/2014/main" xmlns="" id="{FF42D62E-A667-4153-A5FD-55F4314B97C4}"/>
                </a:ext>
              </a:extLst>
            </p:cNvPr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5" name="Google Shape;4564;p20">
            <a:extLst>
              <a:ext uri="{FF2B5EF4-FFF2-40B4-BE49-F238E27FC236}">
                <a16:creationId xmlns:a16="http://schemas.microsoft.com/office/drawing/2014/main" xmlns="" id="{F5918845-F302-4CD6-BAFA-8527951CDE58}"/>
              </a:ext>
            </a:extLst>
          </p:cNvPr>
          <p:cNvSpPr txBox="1"/>
          <p:nvPr/>
        </p:nvSpPr>
        <p:spPr>
          <a:xfrm>
            <a:off x="1704619" y="2515065"/>
            <a:ext cx="8602035" cy="577850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Mẫu: 	      4 km + 3 km = 7 km	      25 km – 10 km = 15 km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569;p20">
            <a:extLst>
              <a:ext uri="{FF2B5EF4-FFF2-40B4-BE49-F238E27FC236}">
                <a16:creationId xmlns:a16="http://schemas.microsoft.com/office/drawing/2014/main" xmlns="" id="{EECBFB11-795C-41CA-B9CE-05734E4E9BA7}"/>
              </a:ext>
            </a:extLst>
          </p:cNvPr>
          <p:cNvSpPr txBox="1"/>
          <p:nvPr/>
        </p:nvSpPr>
        <p:spPr>
          <a:xfrm>
            <a:off x="5421409" y="3235309"/>
            <a:ext cx="585417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55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4571;p20">
            <a:extLst>
              <a:ext uri="{FF2B5EF4-FFF2-40B4-BE49-F238E27FC236}">
                <a16:creationId xmlns:a16="http://schemas.microsoft.com/office/drawing/2014/main" xmlns="" id="{E33C4FD9-77E7-4092-9BC5-FD41D6C1972F}"/>
              </a:ext>
            </a:extLst>
          </p:cNvPr>
          <p:cNvGrpSpPr/>
          <p:nvPr/>
        </p:nvGrpSpPr>
        <p:grpSpPr>
          <a:xfrm>
            <a:off x="745967" y="376399"/>
            <a:ext cx="10166566" cy="1077347"/>
            <a:chOff x="1183343" y="1400495"/>
            <a:chExt cx="10166566" cy="1077347"/>
          </a:xfrm>
        </p:grpSpPr>
        <p:sp>
          <p:nvSpPr>
            <p:cNvPr id="13" name="Google Shape;4572;p20">
              <a:extLst>
                <a:ext uri="{FF2B5EF4-FFF2-40B4-BE49-F238E27FC236}">
                  <a16:creationId xmlns:a16="http://schemas.microsoft.com/office/drawing/2014/main" xmlns="" id="{2FCFB873-7195-4B71-9448-A59CF3112937}"/>
                </a:ext>
              </a:extLst>
            </p:cNvPr>
            <p:cNvSpPr/>
            <p:nvPr/>
          </p:nvSpPr>
          <p:spPr>
            <a:xfrm>
              <a:off x="1834335" y="1422279"/>
              <a:ext cx="9515574" cy="105556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Biết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chiều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đường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bộ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từ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Hà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Nội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đến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một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tỉnh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như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2000"/>
            </a:p>
          </p:txBody>
        </p:sp>
        <p:sp>
          <p:nvSpPr>
            <p:cNvPr id="14" name="Google Shape;4573;p20">
              <a:extLst>
                <a:ext uri="{FF2B5EF4-FFF2-40B4-BE49-F238E27FC236}">
                  <a16:creationId xmlns:a16="http://schemas.microsoft.com/office/drawing/2014/main" xmlns="" id="{26754881-B061-4A45-9238-0FCCDE895D5F}"/>
                </a:ext>
              </a:extLst>
            </p:cNvPr>
            <p:cNvSpPr/>
            <p:nvPr/>
          </p:nvSpPr>
          <p:spPr>
            <a:xfrm>
              <a:off x="1183343" y="1400495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/>
            </a:p>
          </p:txBody>
        </p:sp>
      </p:grpSp>
      <p:graphicFrame>
        <p:nvGraphicFramePr>
          <p:cNvPr id="15" name="Google Shape;4574;p20">
            <a:extLst>
              <a:ext uri="{FF2B5EF4-FFF2-40B4-BE49-F238E27FC236}">
                <a16:creationId xmlns:a16="http://schemas.microsoft.com/office/drawing/2014/main" xmlns="" id="{595D8100-7BD2-4D6B-A070-9EF05F1F62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501776"/>
              </p:ext>
            </p:extLst>
          </p:nvPr>
        </p:nvGraphicFramePr>
        <p:xfrm>
          <a:off x="745967" y="1976926"/>
          <a:ext cx="5438025" cy="3369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7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8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5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Đoạn đường bộ</a:t>
                      </a:r>
                      <a:endParaRPr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Chiều dài</a:t>
                      </a:r>
                      <a:endParaRPr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4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Hà Nam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Thái Bình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106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Cao Bằng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240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Lạng Sơn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155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6" name="Google Shape;4575;p20">
            <a:extLst>
              <a:ext uri="{FF2B5EF4-FFF2-40B4-BE49-F238E27FC236}">
                <a16:creationId xmlns:a16="http://schemas.microsoft.com/office/drawing/2014/main" xmlns="" id="{93FC7E18-DABF-431E-ADDF-7A43303DAF99}"/>
              </a:ext>
            </a:extLst>
          </p:cNvPr>
          <p:cNvSpPr/>
          <p:nvPr/>
        </p:nvSpPr>
        <p:spPr>
          <a:xfrm>
            <a:off x="6217881" y="1165160"/>
            <a:ext cx="5228152" cy="1565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xa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gần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2000"/>
          </a:p>
        </p:txBody>
      </p:sp>
      <p:sp>
        <p:nvSpPr>
          <p:cNvPr id="18" name="Google Shape;4577;p20">
            <a:extLst>
              <a:ext uri="{FF2B5EF4-FFF2-40B4-BE49-F238E27FC236}">
                <a16:creationId xmlns:a16="http://schemas.microsoft.com/office/drawing/2014/main" xmlns="" id="{972ED252-330E-4677-B075-443F180FE7B6}"/>
              </a:ext>
            </a:extLst>
          </p:cNvPr>
          <p:cNvSpPr/>
          <p:nvPr/>
        </p:nvSpPr>
        <p:spPr>
          <a:xfrm>
            <a:off x="6183977" y="3602583"/>
            <a:ext cx="5537970" cy="1565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đường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100 km?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002"/>
          <p:cNvPicPr>
            <a:picLocks noChangeAspect="1" noChangeArrowheads="1"/>
          </p:cNvPicPr>
          <p:nvPr/>
        </p:nvPicPr>
        <p:blipFill>
          <a:blip r:embed="rId2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334" r="46249" b="3334"/>
          <a:stretch>
            <a:fillRect/>
          </a:stretch>
        </p:blipFill>
        <p:spPr bwMode="auto">
          <a:xfrm>
            <a:off x="203969" y="715434"/>
            <a:ext cx="5283200" cy="614256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3"/>
          <p:cNvSpPr>
            <a:spLocks/>
          </p:cNvSpPr>
          <p:nvPr/>
        </p:nvSpPr>
        <p:spPr bwMode="auto">
          <a:xfrm>
            <a:off x="2927350" y="1397355"/>
            <a:ext cx="179337" cy="141462"/>
          </a:xfrm>
          <a:custGeom>
            <a:avLst/>
            <a:gdLst>
              <a:gd name="T0" fmla="*/ 2147483646 w 144"/>
              <a:gd name="T1" fmla="*/ 0 h 416"/>
              <a:gd name="T2" fmla="*/ 2147483646 w 144"/>
              <a:gd name="T3" fmla="*/ 2147483646 h 416"/>
              <a:gd name="T4" fmla="*/ 2147483646 w 144"/>
              <a:gd name="T5" fmla="*/ 2147483646 h 416"/>
              <a:gd name="T6" fmla="*/ 2147483646 w 144"/>
              <a:gd name="T7" fmla="*/ 2147483646 h 416"/>
              <a:gd name="T8" fmla="*/ 2147483646 w 144"/>
              <a:gd name="T9" fmla="*/ 2147483646 h 416"/>
              <a:gd name="T10" fmla="*/ 2147483646 w 144"/>
              <a:gd name="T11" fmla="*/ 2147483646 h 416"/>
              <a:gd name="T12" fmla="*/ 2147483646 w 144"/>
              <a:gd name="T13" fmla="*/ 2147483646 h 4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4"/>
              <a:gd name="T22" fmla="*/ 0 h 416"/>
              <a:gd name="T23" fmla="*/ 144 w 144"/>
              <a:gd name="T24" fmla="*/ 416 h 4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" h="416">
                <a:moveTo>
                  <a:pt x="144" y="0"/>
                </a:moveTo>
                <a:cubicBezTo>
                  <a:pt x="134" y="31"/>
                  <a:pt x="128" y="45"/>
                  <a:pt x="96" y="56"/>
                </a:cubicBezTo>
                <a:cubicBezTo>
                  <a:pt x="88" y="64"/>
                  <a:pt x="81" y="73"/>
                  <a:pt x="72" y="80"/>
                </a:cubicBezTo>
                <a:cubicBezTo>
                  <a:pt x="65" y="86"/>
                  <a:pt x="51" y="87"/>
                  <a:pt x="48" y="96"/>
                </a:cubicBezTo>
                <a:cubicBezTo>
                  <a:pt x="0" y="253"/>
                  <a:pt x="69" y="140"/>
                  <a:pt x="24" y="208"/>
                </a:cubicBezTo>
                <a:cubicBezTo>
                  <a:pt x="29" y="273"/>
                  <a:pt x="14" y="311"/>
                  <a:pt x="64" y="344"/>
                </a:cubicBezTo>
                <a:cubicBezTo>
                  <a:pt x="72" y="411"/>
                  <a:pt x="72" y="387"/>
                  <a:pt x="72" y="416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8" name="Freeform 4"/>
          <p:cNvSpPr>
            <a:spLocks/>
          </p:cNvSpPr>
          <p:nvPr/>
        </p:nvSpPr>
        <p:spPr bwMode="auto">
          <a:xfrm rot="3225820">
            <a:off x="3170480" y="1475242"/>
            <a:ext cx="408516" cy="381000"/>
          </a:xfrm>
          <a:custGeom>
            <a:avLst/>
            <a:gdLst>
              <a:gd name="T0" fmla="*/ 0 w 257"/>
              <a:gd name="T1" fmla="*/ 2147483646 h 272"/>
              <a:gd name="T2" fmla="*/ 2147483646 w 257"/>
              <a:gd name="T3" fmla="*/ 2147483646 h 272"/>
              <a:gd name="T4" fmla="*/ 2147483646 w 257"/>
              <a:gd name="T5" fmla="*/ 2147483646 h 272"/>
              <a:gd name="T6" fmla="*/ 2147483646 w 257"/>
              <a:gd name="T7" fmla="*/ 2147483646 h 272"/>
              <a:gd name="T8" fmla="*/ 2147483646 w 257"/>
              <a:gd name="T9" fmla="*/ 2147483646 h 272"/>
              <a:gd name="T10" fmla="*/ 2147483646 w 257"/>
              <a:gd name="T11" fmla="*/ 2147483646 h 272"/>
              <a:gd name="T12" fmla="*/ 2147483646 w 257"/>
              <a:gd name="T13" fmla="*/ 2147483646 h 272"/>
              <a:gd name="T14" fmla="*/ 2147483646 w 257"/>
              <a:gd name="T15" fmla="*/ 0 h 272"/>
              <a:gd name="T16" fmla="*/ 2147483646 w 257"/>
              <a:gd name="T17" fmla="*/ 2147483646 h 2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7"/>
              <a:gd name="T28" fmla="*/ 0 h 272"/>
              <a:gd name="T29" fmla="*/ 257 w 257"/>
              <a:gd name="T30" fmla="*/ 272 h 2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7" h="272">
                <a:moveTo>
                  <a:pt x="0" y="272"/>
                </a:moveTo>
                <a:cubicBezTo>
                  <a:pt x="27" y="254"/>
                  <a:pt x="34" y="234"/>
                  <a:pt x="64" y="224"/>
                </a:cubicBezTo>
                <a:cubicBezTo>
                  <a:pt x="69" y="216"/>
                  <a:pt x="72" y="206"/>
                  <a:pt x="80" y="200"/>
                </a:cubicBezTo>
                <a:cubicBezTo>
                  <a:pt x="87" y="195"/>
                  <a:pt x="98" y="198"/>
                  <a:pt x="104" y="192"/>
                </a:cubicBezTo>
                <a:cubicBezTo>
                  <a:pt x="147" y="149"/>
                  <a:pt x="72" y="181"/>
                  <a:pt x="136" y="160"/>
                </a:cubicBezTo>
                <a:cubicBezTo>
                  <a:pt x="155" y="132"/>
                  <a:pt x="179" y="122"/>
                  <a:pt x="200" y="96"/>
                </a:cubicBezTo>
                <a:cubicBezTo>
                  <a:pt x="226" y="65"/>
                  <a:pt x="212" y="56"/>
                  <a:pt x="248" y="32"/>
                </a:cubicBezTo>
                <a:cubicBezTo>
                  <a:pt x="257" y="5"/>
                  <a:pt x="256" y="16"/>
                  <a:pt x="256" y="0"/>
                </a:cubicBezTo>
                <a:lnTo>
                  <a:pt x="248" y="48"/>
                </a:lnTo>
              </a:path>
            </a:pathLst>
          </a:custGeom>
          <a:noFill/>
          <a:ln w="508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4470400" y="1219201"/>
            <a:ext cx="508000" cy="21124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endParaRPr lang="en-US" altLang="en-US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875367" y="1620981"/>
            <a:ext cx="1397000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Hà Nội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106687" y="698500"/>
            <a:ext cx="2108200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.VnArial" pitchFamily="34" charset="0"/>
              </a:rPr>
              <a:t>L</a:t>
            </a:r>
            <a:r>
              <a:rPr lang="en-US" altLang="en-US" sz="2400" b="1">
                <a:solidFill>
                  <a:srgbClr val="FF330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ạng</a:t>
            </a:r>
            <a:r>
              <a:rPr lang="en-US" altLang="en-US" sz="2400" b="1">
                <a:solidFill>
                  <a:srgbClr val="FF3300"/>
                </a:solidFill>
                <a:latin typeface=".VnArial" pitchFamily="34" charset="0"/>
              </a:rPr>
              <a:t> S</a:t>
            </a:r>
            <a:r>
              <a:rPr lang="vi-VN" altLang="en-US" sz="2400" b="1">
                <a:solidFill>
                  <a:srgbClr val="FF3300"/>
                </a:solidFill>
                <a:latin typeface=".VnArial" pitchFamily="34" charset="0"/>
              </a:rPr>
              <a:t>ơ</a:t>
            </a:r>
            <a:r>
              <a:rPr lang="en-US" altLang="en-US" sz="2400" b="1">
                <a:solidFill>
                  <a:srgbClr val="FF3300"/>
                </a:solidFill>
                <a:latin typeface=".VnArial" pitchFamily="34" charset="0"/>
              </a:rPr>
              <a:t>n</a:t>
            </a:r>
          </a:p>
        </p:txBody>
      </p:sp>
      <p:sp>
        <p:nvSpPr>
          <p:cNvPr id="21516" name="Text Box 13"/>
          <p:cNvSpPr txBox="1">
            <a:spLocks noChangeArrowheads="1"/>
          </p:cNvSpPr>
          <p:nvPr/>
        </p:nvSpPr>
        <p:spPr bwMode="auto">
          <a:xfrm>
            <a:off x="1464925" y="1137611"/>
            <a:ext cx="1669472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smtClean="0">
                <a:solidFill>
                  <a:srgbClr val="FF330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Hà Nam</a:t>
            </a:r>
            <a:endParaRPr lang="en-US" altLang="en-US" sz="2400" b="1">
              <a:solidFill>
                <a:srgbClr val="FF3300"/>
              </a:solidFill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18" name="Freeform 14"/>
          <p:cNvSpPr>
            <a:spLocks/>
          </p:cNvSpPr>
          <p:nvPr/>
        </p:nvSpPr>
        <p:spPr bwMode="auto">
          <a:xfrm flipV="1">
            <a:off x="2992968" y="882829"/>
            <a:ext cx="188384" cy="702555"/>
          </a:xfrm>
          <a:custGeom>
            <a:avLst/>
            <a:gdLst>
              <a:gd name="T0" fmla="*/ 0 w 208"/>
              <a:gd name="T1" fmla="*/ 0 h 80"/>
              <a:gd name="T2" fmla="*/ 2147483646 w 208"/>
              <a:gd name="T3" fmla="*/ 2147483646 h 80"/>
              <a:gd name="T4" fmla="*/ 2147483646 w 208"/>
              <a:gd name="T5" fmla="*/ 2147483646 h 80"/>
              <a:gd name="T6" fmla="*/ 0 60000 65536"/>
              <a:gd name="T7" fmla="*/ 0 60000 65536"/>
              <a:gd name="T8" fmla="*/ 0 60000 65536"/>
              <a:gd name="T9" fmla="*/ 0 w 208"/>
              <a:gd name="T10" fmla="*/ 0 h 80"/>
              <a:gd name="T11" fmla="*/ 208 w 208"/>
              <a:gd name="T12" fmla="*/ 80 h 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" h="80">
                <a:moveTo>
                  <a:pt x="0" y="0"/>
                </a:moveTo>
                <a:cubicBezTo>
                  <a:pt x="22" y="15"/>
                  <a:pt x="50" y="17"/>
                  <a:pt x="72" y="32"/>
                </a:cubicBezTo>
                <a:cubicBezTo>
                  <a:pt x="108" y="56"/>
                  <a:pt x="163" y="80"/>
                  <a:pt x="208" y="80"/>
                </a:cubicBezTo>
              </a:path>
            </a:pathLst>
          </a:custGeom>
          <a:solidFill>
            <a:srgbClr val="FF33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20496" name="Oval 18">
            <a:extLst>
              <a:ext uri="{FF2B5EF4-FFF2-40B4-BE49-F238E27FC236}">
                <a16:creationId xmlns:a16="http://schemas.microsoft.com/office/drawing/2014/main" xmlns="" id="{AD55E166-066A-4E51-B7E5-9BE6F0655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762001"/>
            <a:ext cx="254000" cy="150284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21520" name="Oval 20"/>
          <p:cNvSpPr>
            <a:spLocks noChangeArrowheads="1"/>
          </p:cNvSpPr>
          <p:nvPr/>
        </p:nvSpPr>
        <p:spPr bwMode="auto">
          <a:xfrm>
            <a:off x="3414375" y="1144059"/>
            <a:ext cx="254000" cy="15028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endParaRPr lang="en-US" altLang="en-US"/>
          </a:p>
        </p:txBody>
      </p:sp>
      <p:sp>
        <p:nvSpPr>
          <p:cNvPr id="21521" name="Oval 22"/>
          <p:cNvSpPr>
            <a:spLocks noChangeArrowheads="1"/>
          </p:cNvSpPr>
          <p:nvPr/>
        </p:nvSpPr>
        <p:spPr bwMode="auto">
          <a:xfrm>
            <a:off x="3522133" y="1595581"/>
            <a:ext cx="254000" cy="15028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endParaRPr lang="en-US" altLang="en-US"/>
          </a:p>
        </p:txBody>
      </p:sp>
      <p:sp>
        <p:nvSpPr>
          <p:cNvPr id="21522" name="Oval 26"/>
          <p:cNvSpPr>
            <a:spLocks noChangeArrowheads="1"/>
          </p:cNvSpPr>
          <p:nvPr/>
        </p:nvSpPr>
        <p:spPr bwMode="auto">
          <a:xfrm>
            <a:off x="2927351" y="1322214"/>
            <a:ext cx="254000" cy="15028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endParaRPr lang="en-US" altLang="en-US"/>
          </a:p>
        </p:txBody>
      </p:sp>
      <p:sp>
        <p:nvSpPr>
          <p:cNvPr id="21523" name="Freeform 27"/>
          <p:cNvSpPr>
            <a:spLocks/>
          </p:cNvSpPr>
          <p:nvPr/>
        </p:nvSpPr>
        <p:spPr bwMode="auto">
          <a:xfrm>
            <a:off x="3090334" y="5602818"/>
            <a:ext cx="74084" cy="46567"/>
          </a:xfrm>
          <a:custGeom>
            <a:avLst/>
            <a:gdLst>
              <a:gd name="T0" fmla="*/ 2147483646 w 28"/>
              <a:gd name="T1" fmla="*/ 0 h 6"/>
              <a:gd name="T2" fmla="*/ 0 w 28"/>
              <a:gd name="T3" fmla="*/ 2147483646 h 6"/>
              <a:gd name="T4" fmla="*/ 2147483646 w 28"/>
              <a:gd name="T5" fmla="*/ 0 h 6"/>
              <a:gd name="T6" fmla="*/ 0 60000 65536"/>
              <a:gd name="T7" fmla="*/ 0 60000 65536"/>
              <a:gd name="T8" fmla="*/ 0 60000 65536"/>
              <a:gd name="T9" fmla="*/ 0 w 28"/>
              <a:gd name="T10" fmla="*/ 0 h 6"/>
              <a:gd name="T11" fmla="*/ 28 w 28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" h="6">
                <a:moveTo>
                  <a:pt x="28" y="0"/>
                </a:moveTo>
                <a:cubicBezTo>
                  <a:pt x="11" y="6"/>
                  <a:pt x="20" y="4"/>
                  <a:pt x="0" y="4"/>
                </a:cubicBezTo>
                <a:lnTo>
                  <a:pt x="28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 rot="1030096">
            <a:off x="3090334" y="1093259"/>
            <a:ext cx="431799" cy="583142"/>
          </a:xfrm>
          <a:custGeom>
            <a:avLst/>
            <a:gdLst>
              <a:gd name="T0" fmla="*/ 2147483646 w 104"/>
              <a:gd name="T1" fmla="*/ 0 h 428"/>
              <a:gd name="T2" fmla="*/ 2147483646 w 104"/>
              <a:gd name="T3" fmla="*/ 2147483646 h 428"/>
              <a:gd name="T4" fmla="*/ 2147483646 w 104"/>
              <a:gd name="T5" fmla="*/ 2147483646 h 428"/>
              <a:gd name="T6" fmla="*/ 2147483646 w 104"/>
              <a:gd name="T7" fmla="*/ 2147483646 h 428"/>
              <a:gd name="T8" fmla="*/ 2147483646 w 104"/>
              <a:gd name="T9" fmla="*/ 2147483646 h 428"/>
              <a:gd name="T10" fmla="*/ 2147483646 w 104"/>
              <a:gd name="T11" fmla="*/ 2147483646 h 428"/>
              <a:gd name="T12" fmla="*/ 2147483646 w 104"/>
              <a:gd name="T13" fmla="*/ 2147483646 h 428"/>
              <a:gd name="T14" fmla="*/ 2147483646 w 104"/>
              <a:gd name="T15" fmla="*/ 2147483646 h 4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4"/>
              <a:gd name="T25" fmla="*/ 0 h 428"/>
              <a:gd name="T26" fmla="*/ 104 w 104"/>
              <a:gd name="T27" fmla="*/ 428 h 4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4" h="428">
                <a:moveTo>
                  <a:pt x="91" y="0"/>
                </a:moveTo>
                <a:cubicBezTo>
                  <a:pt x="88" y="54"/>
                  <a:pt x="104" y="75"/>
                  <a:pt x="67" y="100"/>
                </a:cubicBezTo>
                <a:cubicBezTo>
                  <a:pt x="50" y="150"/>
                  <a:pt x="67" y="96"/>
                  <a:pt x="59" y="228"/>
                </a:cubicBezTo>
                <a:cubicBezTo>
                  <a:pt x="58" y="237"/>
                  <a:pt x="54" y="250"/>
                  <a:pt x="47" y="256"/>
                </a:cubicBezTo>
                <a:cubicBezTo>
                  <a:pt x="40" y="262"/>
                  <a:pt x="23" y="272"/>
                  <a:pt x="23" y="272"/>
                </a:cubicBezTo>
                <a:cubicBezTo>
                  <a:pt x="19" y="285"/>
                  <a:pt x="11" y="295"/>
                  <a:pt x="7" y="308"/>
                </a:cubicBezTo>
                <a:cubicBezTo>
                  <a:pt x="8" y="321"/>
                  <a:pt x="0" y="419"/>
                  <a:pt x="27" y="428"/>
                </a:cubicBezTo>
                <a:cubicBezTo>
                  <a:pt x="40" y="424"/>
                  <a:pt x="35" y="424"/>
                  <a:pt x="43" y="424"/>
                </a:cubicBezTo>
              </a:path>
            </a:pathLst>
          </a:custGeom>
          <a:noFill/>
          <a:ln w="53975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21533" name="Text Box 38"/>
          <p:cNvSpPr txBox="1">
            <a:spLocks noChangeArrowheads="1"/>
          </p:cNvSpPr>
          <p:nvPr/>
        </p:nvSpPr>
        <p:spPr bwMode="auto">
          <a:xfrm>
            <a:off x="524933" y="653663"/>
            <a:ext cx="1778000" cy="43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000" b="1" smtClean="0">
                <a:solidFill>
                  <a:srgbClr val="0000FF"/>
                </a:solidFill>
                <a:latin typeface=".VnTime" pitchFamily="34" charset="0"/>
              </a:rPr>
              <a:t>240 </a:t>
            </a:r>
            <a:r>
              <a:rPr lang="en-US" altLang="en-US" sz="2000" b="1">
                <a:solidFill>
                  <a:srgbClr val="0000FF"/>
                </a:solidFill>
                <a:latin typeface=".VnTime" pitchFamily="34" charset="0"/>
              </a:rPr>
              <a:t>km</a:t>
            </a:r>
          </a:p>
        </p:txBody>
      </p:sp>
      <p:sp>
        <p:nvSpPr>
          <p:cNvPr id="21534" name="Text Box 39"/>
          <p:cNvSpPr txBox="1">
            <a:spLocks noChangeArrowheads="1"/>
          </p:cNvSpPr>
          <p:nvPr/>
        </p:nvSpPr>
        <p:spPr bwMode="auto">
          <a:xfrm flipH="1">
            <a:off x="3721679" y="1704112"/>
            <a:ext cx="1559983" cy="45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100" b="1" smtClean="0">
                <a:solidFill>
                  <a:srgbClr val="0000FF"/>
                </a:solidFill>
                <a:latin typeface=".VnTime" pitchFamily="34" charset="0"/>
              </a:rPr>
              <a:t>106 </a:t>
            </a:r>
            <a:r>
              <a:rPr lang="en-US" altLang="en-US" sz="2100" b="1">
                <a:solidFill>
                  <a:srgbClr val="0000FF"/>
                </a:solidFill>
                <a:latin typeface=".VnTime" pitchFamily="34" charset="0"/>
              </a:rPr>
              <a:t>km</a:t>
            </a:r>
          </a:p>
        </p:txBody>
      </p:sp>
      <p:sp>
        <p:nvSpPr>
          <p:cNvPr id="21535" name="Text Box 40"/>
          <p:cNvSpPr txBox="1">
            <a:spLocks noChangeArrowheads="1"/>
          </p:cNvSpPr>
          <p:nvPr/>
        </p:nvSpPr>
        <p:spPr bwMode="auto">
          <a:xfrm>
            <a:off x="1033888" y="1197304"/>
            <a:ext cx="93980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800" b="1" smtClean="0">
                <a:solidFill>
                  <a:srgbClr val="0000FF"/>
                </a:solidFill>
                <a:latin typeface=".VnTime" pitchFamily="34" charset="0"/>
              </a:rPr>
              <a:t>54 </a:t>
            </a:r>
            <a:r>
              <a:rPr lang="en-US" altLang="en-US" sz="1800" b="1">
                <a:solidFill>
                  <a:srgbClr val="0000FF"/>
                </a:solidFill>
                <a:latin typeface=".VnTime" pitchFamily="34" charset="0"/>
              </a:rPr>
              <a:t>km</a:t>
            </a:r>
          </a:p>
        </p:txBody>
      </p:sp>
      <p:sp>
        <p:nvSpPr>
          <p:cNvPr id="21536" name="Text Box 41"/>
          <p:cNvSpPr txBox="1">
            <a:spLocks noChangeArrowheads="1"/>
          </p:cNvSpPr>
          <p:nvPr/>
        </p:nvSpPr>
        <p:spPr bwMode="auto">
          <a:xfrm>
            <a:off x="4031673" y="958561"/>
            <a:ext cx="1166860" cy="44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100" b="1" smtClean="0">
                <a:solidFill>
                  <a:srgbClr val="0000FF"/>
                </a:solidFill>
                <a:latin typeface=".VnTime" pitchFamily="34" charset="0"/>
              </a:rPr>
              <a:t>155 </a:t>
            </a:r>
            <a:r>
              <a:rPr lang="en-US" altLang="en-US" sz="2100" b="1">
                <a:solidFill>
                  <a:srgbClr val="0000FF"/>
                </a:solidFill>
                <a:latin typeface=".VnTime" pitchFamily="34" charset="0"/>
              </a:rPr>
              <a:t>km</a:t>
            </a:r>
          </a:p>
        </p:txBody>
      </p:sp>
      <p:graphicFrame>
        <p:nvGraphicFramePr>
          <p:cNvPr id="44" name="Group 4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773400014"/>
              </p:ext>
            </p:extLst>
          </p:nvPr>
        </p:nvGraphicFramePr>
        <p:xfrm>
          <a:off x="6070600" y="848785"/>
          <a:ext cx="5791200" cy="3488267"/>
        </p:xfrm>
        <a:graphic>
          <a:graphicData uri="http://schemas.openxmlformats.org/drawingml/2006/table">
            <a:tbl>
              <a:tblPr/>
              <a:tblGrid>
                <a:gridCol w="3937000"/>
                <a:gridCol w="1854200"/>
              </a:tblGrid>
              <a:tr h="10308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mbria" pitchFamily="18" charset="0"/>
                          <a:ea typeface="Cambria" pitchFamily="18" charset="0"/>
                        </a:rPr>
                        <a:t>Đoạn đường bộ</a:t>
                      </a:r>
                      <a:r>
                        <a:rPr kumimoji="1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.VnTime" pitchFamily="34" charset="0"/>
                        </a:rPr>
                        <a:t>   </a:t>
                      </a:r>
                      <a:endParaRPr kumimoji="1" lang="vi-V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21920" marR="121920"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1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Chiều dài</a:t>
                      </a:r>
                      <a:endParaRPr kumimoji="1" lang="vi-V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7344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Cambria" pitchFamily="18" charset="0"/>
                        </a:rPr>
                        <a:t>Hà Nội - Hà Nam                                          </a:t>
                      </a:r>
                      <a:endParaRPr kumimoji="1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Cambria" pitchFamily="18" charset="0"/>
                      </a:endParaRPr>
                    </a:p>
                  </a:txBody>
                  <a:tcPr marL="121920" marR="121920"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</a:rPr>
                        <a:t>54 km</a:t>
                      </a:r>
                      <a:endParaRPr kumimoji="1" lang="vi-VN" alt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21920" marR="121920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Cambria" pitchFamily="18" charset="0"/>
                        </a:rPr>
                        <a:t>Hà Nội - Thái Bình</a:t>
                      </a:r>
                      <a:endParaRPr kumimoji="1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Cambria" pitchFamily="18" charset="0"/>
                      </a:endParaRPr>
                    </a:p>
                  </a:txBody>
                  <a:tcPr marL="121920" marR="121920"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.VnTime" pitchFamily="34" charset="0"/>
                        </a:rPr>
                        <a:t>106 km</a:t>
                      </a:r>
                      <a:endParaRPr kumimoji="1" lang="vi-VN" alt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21920" marR="121920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757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 Nội </a:t>
                      </a:r>
                      <a:r>
                        <a:rPr kumimoji="1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- </a:t>
                      </a:r>
                      <a:r>
                        <a:rPr kumimoji="1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 Bằng</a:t>
                      </a:r>
                      <a:endParaRPr kumimoji="1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.VnTime" pitchFamily="34" charset="0"/>
                        </a:rPr>
                        <a:t>240  km</a:t>
                      </a:r>
                      <a:endParaRPr kumimoji="1" lang="vi-VN" alt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21920" marR="121920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757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 Nội</a:t>
                      </a:r>
                      <a:r>
                        <a:rPr kumimoji="1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- </a:t>
                      </a:r>
                      <a:r>
                        <a:rPr kumimoji="1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Lạng Sơn</a:t>
                      </a:r>
                      <a:endParaRPr kumimoji="1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.VnTime" pitchFamily="34" charset="0"/>
                        </a:rPr>
                        <a:t>155 km</a:t>
                      </a:r>
                      <a:endParaRPr kumimoji="1" lang="vi-VN" alt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121920" marR="121920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21567" name="Text Box 78"/>
          <p:cNvSpPr txBox="1">
            <a:spLocks noChangeArrowheads="1"/>
          </p:cNvSpPr>
          <p:nvPr/>
        </p:nvSpPr>
        <p:spPr bwMode="auto">
          <a:xfrm>
            <a:off x="203200" y="0"/>
            <a:ext cx="11176000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Nêu số đo thích hợp (theo mẫu) :</a:t>
            </a:r>
            <a:endParaRPr lang="en-US" altLang="en-US" b="1">
              <a:solidFill>
                <a:srgbClr val="0000FF"/>
              </a:solidFill>
              <a:latin typeface=".VnTime" pitchFamily="34" charset="0"/>
              <a:cs typeface="Times New Roman" pitchFamily="18" charset="0"/>
            </a:endParaRPr>
          </a:p>
        </p:txBody>
      </p:sp>
      <p:sp>
        <p:nvSpPr>
          <p:cNvPr id="21576" name="Text Box 8"/>
          <p:cNvSpPr txBox="1">
            <a:spLocks noChangeArrowheads="1"/>
          </p:cNvSpPr>
          <p:nvPr/>
        </p:nvSpPr>
        <p:spPr bwMode="auto">
          <a:xfrm>
            <a:off x="3801532" y="1429809"/>
            <a:ext cx="1722967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Thái Bình</a:t>
            </a:r>
            <a:endParaRPr lang="en-US" altLang="en-US" sz="24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Action Button: Help 50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9BFBEED1-F0EE-42A4-857F-1182A4A44FC5}"/>
              </a:ext>
            </a:extLst>
          </p:cNvPr>
          <p:cNvSpPr/>
          <p:nvPr/>
        </p:nvSpPr>
        <p:spPr>
          <a:xfrm>
            <a:off x="4572000" y="6477000"/>
            <a:ext cx="914400" cy="304800"/>
          </a:xfrm>
          <a:prstGeom prst="actionButtonHelp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83" name="Oval 19"/>
          <p:cNvSpPr>
            <a:spLocks noChangeArrowheads="1"/>
          </p:cNvSpPr>
          <p:nvPr/>
        </p:nvSpPr>
        <p:spPr bwMode="auto">
          <a:xfrm>
            <a:off x="2912533" y="1538817"/>
            <a:ext cx="254000" cy="15028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endParaRPr lang="en-US" altLang="en-US"/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1599815" y="636610"/>
            <a:ext cx="1703916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smtClean="0">
                <a:solidFill>
                  <a:srgbClr val="FF3300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Cao Bằng</a:t>
            </a:r>
            <a:endParaRPr lang="en-US" altLang="en-US" sz="2400" b="1">
              <a:solidFill>
                <a:srgbClr val="FF3300"/>
              </a:solidFill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0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586;p21">
            <a:extLst>
              <a:ext uri="{FF2B5EF4-FFF2-40B4-BE49-F238E27FC236}">
                <a16:creationId xmlns:a16="http://schemas.microsoft.com/office/drawing/2014/main" xmlns="" id="{C042B874-70C3-4ECD-93F6-2059A0011E00}"/>
              </a:ext>
            </a:extLst>
          </p:cNvPr>
          <p:cNvGrpSpPr/>
          <p:nvPr/>
        </p:nvGrpSpPr>
        <p:grpSpPr>
          <a:xfrm>
            <a:off x="356691" y="174981"/>
            <a:ext cx="11429106" cy="2553846"/>
            <a:chOff x="1308292" y="1254328"/>
            <a:chExt cx="10120261" cy="2553846"/>
          </a:xfrm>
        </p:grpSpPr>
        <p:sp>
          <p:nvSpPr>
            <p:cNvPr id="3" name="Google Shape;4587;p21">
              <a:extLst>
                <a:ext uri="{FF2B5EF4-FFF2-40B4-BE49-F238E27FC236}">
                  <a16:creationId xmlns:a16="http://schemas.microsoft.com/office/drawing/2014/main" xmlns="" id="{5EE19713-9891-49AB-A76D-125CA2472738}"/>
                </a:ext>
              </a:extLst>
            </p:cNvPr>
            <p:cNvSpPr/>
            <p:nvPr/>
          </p:nvSpPr>
          <p:spPr>
            <a:xfrm>
              <a:off x="1753930" y="1254328"/>
              <a:ext cx="9674623" cy="255384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Hành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trình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cóc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lên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Thiên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Đình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kiện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Trời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làm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mưa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cứu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muôn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loài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cho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như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sau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200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Cóc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đi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28 km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thì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gặp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cua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Cóc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cua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đi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thêm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36 km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nữa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thì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gặp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hổ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gấu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200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Cóc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cua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hổ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gấu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đi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thêm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46 km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nữa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thì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gặp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ong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mật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cáo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200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Cóc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đi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bao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ki-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lô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mét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thì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gặp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hổ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gấu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từ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chỗ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gặp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cua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cóc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đi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bao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ki-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lô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mét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thì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gặp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ong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mật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cáo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4588;p21">
              <a:extLst>
                <a:ext uri="{FF2B5EF4-FFF2-40B4-BE49-F238E27FC236}">
                  <a16:creationId xmlns:a16="http://schemas.microsoft.com/office/drawing/2014/main" xmlns="" id="{A6CF6098-E367-4C53-92DA-36F582025D73}"/>
                </a:ext>
              </a:extLst>
            </p:cNvPr>
            <p:cNvSpPr/>
            <p:nvPr/>
          </p:nvSpPr>
          <p:spPr>
            <a:xfrm>
              <a:off x="1308292" y="1549351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2000"/>
            </a:p>
          </p:txBody>
        </p:sp>
      </p:grpSp>
      <p:pic>
        <p:nvPicPr>
          <p:cNvPr id="5" name="Google Shape;4589;p21">
            <a:extLst>
              <a:ext uri="{FF2B5EF4-FFF2-40B4-BE49-F238E27FC236}">
                <a16:creationId xmlns:a16="http://schemas.microsoft.com/office/drawing/2014/main" xmlns="" id="{2C51B823-D7E2-41C8-9F14-495DABCC4C1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0816"/>
          <a:stretch/>
        </p:blipFill>
        <p:spPr>
          <a:xfrm>
            <a:off x="406202" y="3589654"/>
            <a:ext cx="5312469" cy="30933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590;p21">
            <a:extLst>
              <a:ext uri="{FF2B5EF4-FFF2-40B4-BE49-F238E27FC236}">
                <a16:creationId xmlns:a16="http://schemas.microsoft.com/office/drawing/2014/main" xmlns="" id="{A055D89B-40EB-4053-837C-9593EF790A01}"/>
              </a:ext>
            </a:extLst>
          </p:cNvPr>
          <p:cNvSpPr txBox="1"/>
          <p:nvPr/>
        </p:nvSpPr>
        <p:spPr>
          <a:xfrm>
            <a:off x="5146156" y="3140755"/>
            <a:ext cx="6794205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giải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Cóc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cần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đi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ki-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gặp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hổ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gấu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28 + 36 = 64 (km)</a:t>
            </a:r>
            <a:endParaRPr sz="200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chỗ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gặp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cua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cóc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đi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thì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gặp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ong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mật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cáo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36 + 46 = 82 (km)</a:t>
            </a:r>
            <a:endParaRPr sz="20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a) </a:t>
            </a: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64 km.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		   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b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82 km.</a:t>
            </a:r>
            <a:endParaRPr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651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376518" y="4572917"/>
            <a:ext cx="2985247" cy="1754326"/>
          </a:xfrm>
          <a:prstGeom prst="rect">
            <a:avLst/>
          </a:prstGeom>
          <a:noFill/>
          <a:ln w="158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Bahnschrift SemiBold" pitchFamily="34" charset="0"/>
              </a:rPr>
              <a:t>Phần 1: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Bahnschrift SemiBold" pitchFamily="34" charset="0"/>
              </a:rPr>
              <a:t>ÔN TẬP</a:t>
            </a:r>
          </a:p>
          <a:p>
            <a:pPr algn="ctr"/>
            <a:r>
              <a:rPr lang="en-US" sz="3600" b="1" smtClean="0">
                <a:solidFill>
                  <a:srgbClr val="FF0000"/>
                </a:solidFill>
                <a:latin typeface="Bahnschrift SemiBold" pitchFamily="34" charset="0"/>
              </a:rPr>
              <a:t> KHỞI ĐỘNG</a:t>
            </a:r>
            <a:endParaRPr lang="en-US" sz="3600" b="1">
              <a:solidFill>
                <a:srgbClr val="FF0000"/>
              </a:solidFill>
              <a:latin typeface="Bahnschrift SemiBold" pitchFamily="34" charset="0"/>
            </a:endParaRPr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4595227" y="2566956"/>
            <a:ext cx="3433482" cy="1446550"/>
          </a:xfrm>
          <a:prstGeom prst="rect">
            <a:avLst/>
          </a:prstGeom>
          <a:noFill/>
          <a:ln w="158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Constantia" pitchFamily="18" charset="0"/>
              </a:rPr>
              <a:t>Phần 2: KHÁM PHÁ</a:t>
            </a:r>
            <a:endParaRPr lang="en-US" sz="4400" b="1">
              <a:solidFill>
                <a:srgbClr val="0070C0"/>
              </a:solidFill>
              <a:latin typeface="Constantia" pitchFamily="18" charset="0"/>
            </a:endParaRPr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8926603" y="1225278"/>
            <a:ext cx="2985247" cy="1754326"/>
          </a:xfrm>
          <a:prstGeom prst="rect">
            <a:avLst/>
          </a:prstGeom>
          <a:noFill/>
          <a:ln w="158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</a:rPr>
              <a:t>Phần 3:</a:t>
            </a:r>
          </a:p>
          <a:p>
            <a:pPr algn="ctr"/>
            <a:r>
              <a:rPr lang="en-US" sz="3600" b="1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</a:rPr>
              <a:t>HOẠT ĐỘNG</a:t>
            </a:r>
            <a:endParaRPr lang="en-US" sz="3600" b="1">
              <a:solidFill>
                <a:srgbClr val="7030A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" y="453932"/>
            <a:ext cx="2903604" cy="24204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50" y="1489679"/>
            <a:ext cx="4545106" cy="3236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3746614"/>
            <a:ext cx="4047565" cy="3111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455" y="0"/>
            <a:ext cx="3545541" cy="4195352"/>
          </a:xfrm>
          <a:prstGeom prst="rect">
            <a:avLst/>
          </a:prstGeom>
        </p:spPr>
      </p:pic>
      <p:pic>
        <p:nvPicPr>
          <p:cNvPr id="9" name="Picture 4" descr="1.png"/>
          <p:cNvPicPr>
            <a:picLocks noGrp="1" noChangeAspect="1"/>
          </p:cNvPicPr>
          <p:nvPr isPhoto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938" y="4811539"/>
            <a:ext cx="3679607" cy="242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1.png"/>
          <p:cNvPicPr>
            <a:picLocks noGrp="1" noChangeAspect="1"/>
          </p:cNvPicPr>
          <p:nvPr isPhoto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8" y="4753881"/>
            <a:ext cx="3754582" cy="247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 descr="RDJ4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17" y="28817"/>
            <a:ext cx="1758904" cy="85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RDJ4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491" y="40472"/>
            <a:ext cx="1758904" cy="85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RDJ4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734" y="60538"/>
            <a:ext cx="1758904" cy="85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1.png"/>
          <p:cNvPicPr>
            <a:picLocks noGrp="1" noChangeAspect="1"/>
          </p:cNvPicPr>
          <p:nvPr isPhoto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186" y="4811539"/>
            <a:ext cx="3754582" cy="247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1.png"/>
          <p:cNvPicPr>
            <a:picLocks noGrp="1" noChangeAspect="1"/>
          </p:cNvPicPr>
          <p:nvPr isPhoto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18" y="4906281"/>
            <a:ext cx="3754582" cy="247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2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2969" y="2189021"/>
            <a:ext cx="6303818" cy="2554545"/>
          </a:xfrm>
          <a:prstGeom prst="rect">
            <a:avLst/>
          </a:prstGeom>
          <a:solidFill>
            <a:srgbClr val="FFF8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/>
              <a:t>KHỞI ĐỘNG</a:t>
            </a:r>
          </a:p>
          <a:p>
            <a:pPr algn="ctr"/>
            <a:r>
              <a:rPr lang="en-US" sz="8000"/>
              <a:t>ÔN </a:t>
            </a:r>
            <a:r>
              <a:rPr lang="en-US" sz="8000" smtClean="0"/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161279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ọc hát ĐƯỜNG VÀ CHÂN - Nhạc- Hoàng Long; Lời thơ- Xuân Tửu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624" y="196664"/>
            <a:ext cx="11483788" cy="6459631"/>
          </a:xfrm>
          <a:prstGeom prst="rect">
            <a:avLst/>
          </a:prstGeom>
        </p:spPr>
      </p:pic>
      <p:sp>
        <p:nvSpPr>
          <p:cNvPr id="3" name="Left Arrow 2">
            <a:hlinkClick r:id="rId5" action="ppaction://hlinksldjump"/>
          </p:cNvPr>
          <p:cNvSpPr/>
          <p:nvPr/>
        </p:nvSpPr>
        <p:spPr>
          <a:xfrm>
            <a:off x="11610109" y="6264294"/>
            <a:ext cx="581891" cy="5264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32;p17">
            <a:extLst>
              <a:ext uri="{FF2B5EF4-FFF2-40B4-BE49-F238E27FC236}">
                <a16:creationId xmlns:a16="http://schemas.microsoft.com/office/drawing/2014/main" xmlns="" id="{F2073257-68CB-4BFB-A645-FF2C02E347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038"/>
          <a:stretch/>
        </p:blipFill>
        <p:spPr>
          <a:xfrm>
            <a:off x="224262" y="204866"/>
            <a:ext cx="11967738" cy="66531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32964" y="6264676"/>
            <a:ext cx="5244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30</a:t>
            </a:r>
            <a:endParaRPr lang="en-US" b="1"/>
          </a:p>
        </p:txBody>
      </p:sp>
      <p:sp>
        <p:nvSpPr>
          <p:cNvPr id="4" name="TextBox 3"/>
          <p:cNvSpPr txBox="1"/>
          <p:nvPr/>
        </p:nvSpPr>
        <p:spPr>
          <a:xfrm>
            <a:off x="11288806" y="1238971"/>
            <a:ext cx="4504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29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540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31;p17">
            <a:extLst>
              <a:ext uri="{FF2B5EF4-FFF2-40B4-BE49-F238E27FC236}">
                <a16:creationId xmlns:a16="http://schemas.microsoft.com/office/drawing/2014/main" xmlns="" id="{BCD17965-02D2-4E0F-AD8A-5D384CDA885A}"/>
              </a:ext>
            </a:extLst>
          </p:cNvPr>
          <p:cNvSpPr txBox="1"/>
          <p:nvPr/>
        </p:nvSpPr>
        <p:spPr>
          <a:xfrm>
            <a:off x="5184532" y="364806"/>
            <a:ext cx="18229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Ki- lô- mét</a:t>
            </a:r>
            <a:endParaRPr/>
          </a:p>
        </p:txBody>
      </p:sp>
      <p:pic>
        <p:nvPicPr>
          <p:cNvPr id="3" name="Google Shape;4532;p17">
            <a:extLst>
              <a:ext uri="{FF2B5EF4-FFF2-40B4-BE49-F238E27FC236}">
                <a16:creationId xmlns:a16="http://schemas.microsoft.com/office/drawing/2014/main" xmlns="" id="{F2073257-68CB-4BFB-A645-FF2C02E347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038"/>
          <a:stretch/>
        </p:blipFill>
        <p:spPr>
          <a:xfrm>
            <a:off x="990747" y="888025"/>
            <a:ext cx="10076033" cy="32737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533;p17">
            <a:extLst>
              <a:ext uri="{FF2B5EF4-FFF2-40B4-BE49-F238E27FC236}">
                <a16:creationId xmlns:a16="http://schemas.microsoft.com/office/drawing/2014/main" xmlns="" id="{E56ADB6A-183D-42FA-AED3-80AEEF89D2EE}"/>
              </a:ext>
            </a:extLst>
          </p:cNvPr>
          <p:cNvSpPr/>
          <p:nvPr/>
        </p:nvSpPr>
        <p:spPr>
          <a:xfrm>
            <a:off x="1296411" y="4173794"/>
            <a:ext cx="9599177" cy="22202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 – lô – mét 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 một đơn vị đo độ dài.</a:t>
            </a:r>
            <a:endParaRPr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 – lô – mét 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 là km.</a:t>
            </a:r>
            <a:endParaRPr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km = 1000 m; </a:t>
            </a:r>
            <a:endParaRPr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Từ một cột cây số </a:t>
            </a:r>
            <a:r>
              <a:rPr lang="en-US" sz="240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đến 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cột cây số tiếp theo </a:t>
            </a:r>
            <a:r>
              <a:rPr lang="en-US" sz="240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dài 1 km.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11608070" y="6331528"/>
            <a:ext cx="581891" cy="5264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94467" y="5364227"/>
            <a:ext cx="238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dk1"/>
                </a:solidFill>
                <a:cs typeface="Arial"/>
                <a:sym typeface="Arial"/>
              </a:rPr>
              <a:t>1000 m = 1 km</a:t>
            </a:r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1730883" y="3792438"/>
            <a:ext cx="4866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30</a:t>
            </a:r>
            <a:endParaRPr lang="en-US" b="1"/>
          </a:p>
        </p:txBody>
      </p:sp>
      <p:sp>
        <p:nvSpPr>
          <p:cNvPr id="8" name="TextBox 7"/>
          <p:cNvSpPr txBox="1"/>
          <p:nvPr/>
        </p:nvSpPr>
        <p:spPr>
          <a:xfrm>
            <a:off x="9995651" y="1206108"/>
            <a:ext cx="4392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29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3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133600" y="1250951"/>
            <a:ext cx="8128000" cy="1066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4800" b="1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altLang="en-US" sz="4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1km = …m</a:t>
            </a:r>
            <a:endParaRPr lang="en-US" altLang="en-US" sz="4700" b="1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4579" name="Group 51"/>
          <p:cNvGrpSpPr>
            <a:grpSpLocks/>
          </p:cNvGrpSpPr>
          <p:nvPr/>
        </p:nvGrpSpPr>
        <p:grpSpPr bwMode="auto">
          <a:xfrm>
            <a:off x="262467" y="14817"/>
            <a:ext cx="427567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58327C1-2081-4CBF-BA7C-B7B9D6E8140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sz="2700">
                <a:latin typeface=".VnTime" pitchFamily="34" charset="0"/>
              </a:endParaRPr>
            </a:p>
          </p:txBody>
        </p:sp>
        <p:sp>
          <p:nvSpPr>
            <p:cNvPr id="2461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vi-VN" altLang="en-US" sz="2700">
                <a:latin typeface=".VnTim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FC5C08E-5BF4-449A-AED9-F9C4F2B241A8}"/>
                </a:ext>
              </a:extLst>
            </p:cNvPr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sz="27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3741022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altLang="en-US"/>
              <a:t>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2" y="2937934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1" y="2715684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1" y="2789767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endParaRPr lang="vi-VN" altLang="en-US" sz="27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18" y="2901951"/>
            <a:ext cx="613833" cy="387349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30451" y="2759075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  <a:endParaRPr lang="en-US" altLang="en-US" sz="53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3928534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3706284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3780367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endParaRPr lang="vi-VN" altLang="en-US" sz="27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18" y="3892551"/>
            <a:ext cx="613833" cy="387349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1" y="4660901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en-US" altLang="en-US" sz="5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900</a:t>
            </a:r>
            <a:r>
              <a:rPr lang="en-US" altLang="en-US"/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4919134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4696884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4770967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endParaRPr lang="vi-VN" altLang="en-US" sz="27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18" y="4883151"/>
            <a:ext cx="613833" cy="387349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16" name="AutoShape 51">
            <a:extLst>
              <a:ext uri="{FF2B5EF4-FFF2-40B4-BE49-F238E27FC236}">
                <a16:creationId xmlns:a16="http://schemas.microsoft.com/office/drawing/2014/main" xmlns="" id="{130A8E09-F6E8-4FF2-ADFA-F473F42EB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1" y="5651501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>
              <a:defRPr/>
            </a:pPr>
            <a:r>
              <a:rPr lang="en-US" sz="5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200</a:t>
            </a:r>
            <a:endParaRPr lang="en-US" sz="53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Times" pitchFamily="2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2" y="5909734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2" y="5687484"/>
            <a:ext cx="2000249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5761567"/>
            <a:ext cx="109008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endParaRPr lang="vi-VN" altLang="en-US" sz="27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081618" y="5873751"/>
            <a:ext cx="613833" cy="387349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0818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endParaRPr lang="vi-VN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699" y="1399117"/>
            <a:ext cx="1022351" cy="6096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Câu 1</a:t>
            </a:r>
            <a:endParaRPr lang="en-US" sz="48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4602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55651"/>
            <a:ext cx="12192001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3" name="WordArt 30"/>
          <p:cNvSpPr>
            <a:spLocks noChangeArrowheads="1" noChangeShapeType="1" noTextEdit="1"/>
          </p:cNvSpPr>
          <p:nvPr/>
        </p:nvSpPr>
        <p:spPr bwMode="auto">
          <a:xfrm>
            <a:off x="2184401" y="27517"/>
            <a:ext cx="7965017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mbria"/>
                <a:ea typeface="Cambria"/>
              </a:rPr>
              <a:t>Ai nhanh hơn ! </a:t>
            </a:r>
            <a:endParaRPr lang="en-US" sz="48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mbria"/>
              <a:ea typeface="Cambria"/>
            </a:endParaRPr>
          </a:p>
        </p:txBody>
      </p:sp>
      <p:pic>
        <p:nvPicPr>
          <p:cNvPr id="24604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6267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41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1</a:t>
            </a:r>
            <a:endParaRPr lang="en-US" sz="4800" b="1"/>
          </a:p>
        </p:txBody>
      </p:sp>
      <p:sp>
        <p:nvSpPr>
          <p:cNvPr id="43" name="Oval 42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2</a:t>
            </a:r>
            <a:endParaRPr lang="en-US" sz="4800" b="1"/>
          </a:p>
        </p:txBody>
      </p:sp>
      <p:sp>
        <p:nvSpPr>
          <p:cNvPr id="44" name="Oval 43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4</a:t>
            </a:r>
          </a:p>
        </p:txBody>
      </p:sp>
      <p:sp>
        <p:nvSpPr>
          <p:cNvPr id="46" name="Oval 45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5</a:t>
            </a:r>
          </a:p>
        </p:txBody>
      </p:sp>
      <p:sp>
        <p:nvSpPr>
          <p:cNvPr id="47" name="Oval 46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6</a:t>
            </a:r>
          </a:p>
        </p:txBody>
      </p:sp>
      <p:sp>
        <p:nvSpPr>
          <p:cNvPr id="48" name="Oval 47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7</a:t>
            </a:r>
          </a:p>
        </p:txBody>
      </p:sp>
      <p:sp>
        <p:nvSpPr>
          <p:cNvPr id="49" name="Oval 48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8</a:t>
            </a:r>
            <a:endParaRPr lang="en-US" sz="4800" b="1"/>
          </a:p>
        </p:txBody>
      </p:sp>
      <p:sp>
        <p:nvSpPr>
          <p:cNvPr id="50" name="Oval 49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9</a:t>
            </a:r>
            <a:endParaRPr lang="en-US" sz="4800" b="1"/>
          </a:p>
        </p:txBody>
      </p:sp>
      <p:sp>
        <p:nvSpPr>
          <p:cNvPr id="51" name="Oval 50"/>
          <p:cNvSpPr/>
          <p:nvPr/>
        </p:nvSpPr>
        <p:spPr>
          <a:xfrm>
            <a:off x="10425354" y="1233001"/>
            <a:ext cx="12241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/>
              <a:t>10</a:t>
            </a:r>
            <a:endParaRPr lang="en-US" sz="4800" b="1"/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9869022" y="937973"/>
            <a:ext cx="2336800" cy="1752600"/>
            <a:chOff x="4320" y="2928"/>
            <a:chExt cx="1104" cy="1104"/>
          </a:xfrm>
        </p:grpSpPr>
        <p:sp>
          <p:nvSpPr>
            <p:cNvPr id="2461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altLang="en-US" sz="8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461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597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0"/>
                            </p:stCondLst>
                            <p:childTnLst>
                              <p:par>
                                <p:cTn id="1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1043" grpId="0" animBg="1"/>
      <p:bldP spid="1044" grpId="0"/>
      <p:bldP spid="4" grpId="0" animBg="1"/>
      <p:bldP spid="4" grpId="1" animBg="1"/>
      <p:bldP spid="7" grpId="0" animBg="1"/>
      <p:bldP spid="8" grpId="0"/>
      <p:bldP spid="9" grpId="0" animBg="1"/>
      <p:bldP spid="13" grpId="0" animBg="1"/>
      <p:bldP spid="15" grpId="0"/>
      <p:bldP spid="16" grpId="0" animBg="1"/>
      <p:bldP spid="19" grpId="0" animBg="1"/>
      <p:bldP spid="20" grpId="0"/>
      <p:bldP spid="7195" grpId="0" animBg="1"/>
      <p:bldP spid="7195" grpId="1" animBg="1"/>
      <p:bldP spid="7196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538</Words>
  <Application>Microsoft Office PowerPoint</Application>
  <PresentationFormat>Widescreen</PresentationFormat>
  <Paragraphs>143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微软雅黑</vt:lpstr>
      <vt:lpstr>微软雅黑</vt:lpstr>
      <vt:lpstr>.VnArial</vt:lpstr>
      <vt:lpstr>.VnHelvetInsH</vt:lpstr>
      <vt:lpstr>.VnTime</vt:lpstr>
      <vt:lpstr>Arial</vt:lpstr>
      <vt:lpstr>Arial-Rounded</vt:lpstr>
      <vt:lpstr>Bahnschrift SemiBold</vt:lpstr>
      <vt:lpstr>Calibri</vt:lpstr>
      <vt:lpstr>Cambria</vt:lpstr>
      <vt:lpstr>Constantia</vt:lpstr>
      <vt:lpstr>Times New Roman</vt:lpstr>
      <vt:lpstr>UTM Avo</vt:lpstr>
      <vt:lpstr>Verdana</vt:lpstr>
      <vt:lpstr>VNI-Times</vt:lpstr>
      <vt:lpstr>等线</vt:lpstr>
      <vt:lpstr>Office Theme</vt:lpstr>
      <vt:lpstr>5_Office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73</cp:revision>
  <dcterms:created xsi:type="dcterms:W3CDTF">2021-07-24T01:07:49Z</dcterms:created>
  <dcterms:modified xsi:type="dcterms:W3CDTF">2023-05-25T15:08:40Z</dcterms:modified>
</cp:coreProperties>
</file>