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25" r:id="rId7"/>
    <p:sldMasterId id="2147483743" r:id="rId8"/>
  </p:sldMasterIdLst>
  <p:notesMasterIdLst>
    <p:notesMasterId r:id="rId36"/>
  </p:notesMasterIdLst>
  <p:sldIdLst>
    <p:sldId id="258" r:id="rId9"/>
    <p:sldId id="259" r:id="rId10"/>
    <p:sldId id="263" r:id="rId11"/>
    <p:sldId id="265" r:id="rId12"/>
    <p:sldId id="292" r:id="rId13"/>
    <p:sldId id="294" r:id="rId14"/>
    <p:sldId id="295" r:id="rId15"/>
    <p:sldId id="297" r:id="rId16"/>
    <p:sldId id="298" r:id="rId17"/>
    <p:sldId id="271" r:id="rId18"/>
    <p:sldId id="299" r:id="rId19"/>
    <p:sldId id="266" r:id="rId20"/>
    <p:sldId id="300" r:id="rId21"/>
    <p:sldId id="267" r:id="rId22"/>
    <p:sldId id="272" r:id="rId23"/>
    <p:sldId id="273" r:id="rId24"/>
    <p:sldId id="274" r:id="rId25"/>
    <p:sldId id="275" r:id="rId26"/>
    <p:sldId id="276" r:id="rId27"/>
    <p:sldId id="278" r:id="rId28"/>
    <p:sldId id="279" r:id="rId29"/>
    <p:sldId id="280" r:id="rId30"/>
    <p:sldId id="281" r:id="rId31"/>
    <p:sldId id="282" r:id="rId32"/>
    <p:sldId id="285" r:id="rId33"/>
    <p:sldId id="287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C1754-21DE-4D91-B964-BC297BEBEBE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2CA2D-6767-4646-B99F-F7C1C769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4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AA8A9-21EC-4DA7-AFE0-2CDE06AC7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4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AA8A9-21EC-4DA7-AFE0-2CDE06AC7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41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8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7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2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1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58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9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72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1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0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26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1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47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79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54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1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3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73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0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4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8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3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69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36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29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20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27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4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5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30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4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2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58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78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74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3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74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2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77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60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68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24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83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25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10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4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64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3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39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69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68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74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9787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2701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923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590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689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06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4948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7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11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6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59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674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145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9168171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46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26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893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7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335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3015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6343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18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94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248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9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87124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467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65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72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572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0588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96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1061108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71A1D-22B0-4181-A2C0-87819FDA9A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A3768-1F84-40C7-BB0E-7EC18F61F5F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3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0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5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1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9381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61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67.png"/><Relationship Id="rId5" Type="http://schemas.openxmlformats.org/officeDocument/2006/relationships/image" Target="../media/image45.png"/><Relationship Id="rId10" Type="http://schemas.openxmlformats.org/officeDocument/2006/relationships/image" Target="../media/image66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10" Type="http://schemas.openxmlformats.org/officeDocument/2006/relationships/image" Target="../media/image65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10" Type="http://schemas.openxmlformats.org/officeDocument/2006/relationships/image" Target="../media/image68.jpe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10" Type="http://schemas.openxmlformats.org/officeDocument/2006/relationships/image" Target="../media/image69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11" Type="http://schemas.openxmlformats.org/officeDocument/2006/relationships/image" Target="../media/image74.png"/><Relationship Id="rId5" Type="http://schemas.openxmlformats.org/officeDocument/2006/relationships/image" Target="../media/image4.svg"/><Relationship Id="rId10" Type="http://schemas.openxmlformats.org/officeDocument/2006/relationships/image" Target="../media/image72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11" Type="http://schemas.openxmlformats.org/officeDocument/2006/relationships/image" Target="../media/image75.png"/><Relationship Id="rId5" Type="http://schemas.openxmlformats.org/officeDocument/2006/relationships/image" Target="../media/image4.svg"/><Relationship Id="rId10" Type="http://schemas.openxmlformats.org/officeDocument/2006/relationships/image" Target="../media/image72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78.jpeg"/><Relationship Id="rId5" Type="http://schemas.openxmlformats.org/officeDocument/2006/relationships/image" Target="../media/image45.png"/><Relationship Id="rId10" Type="http://schemas.openxmlformats.org/officeDocument/2006/relationships/image" Target="../media/image77.jpeg"/><Relationship Id="rId4" Type="http://schemas.openxmlformats.org/officeDocument/2006/relationships/image" Target="../media/image44.pn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10" Type="http://schemas.openxmlformats.org/officeDocument/2006/relationships/image" Target="../media/image80.png"/><Relationship Id="rId4" Type="http://schemas.openxmlformats.org/officeDocument/2006/relationships/image" Target="../media/image4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81.png"/><Relationship Id="rId5" Type="http://schemas.openxmlformats.org/officeDocument/2006/relationships/image" Target="../media/image45.png"/><Relationship Id="rId10" Type="http://schemas.openxmlformats.org/officeDocument/2006/relationships/image" Target="../media/image80.png"/><Relationship Id="rId4" Type="http://schemas.openxmlformats.org/officeDocument/2006/relationships/image" Target="../media/image44.png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15.sv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openxmlformats.org/officeDocument/2006/relationships/image" Target="../media/image4.svg"/><Relationship Id="rId7" Type="http://schemas.openxmlformats.org/officeDocument/2006/relationships/image" Target="../media/image46.jpe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15.sv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902" y="0"/>
            <a:ext cx="9144000" cy="647114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BẠCH ĐẰNG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7154" y="1595518"/>
            <a:ext cx="8545495" cy="85051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182" y="2719200"/>
            <a:ext cx="10419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VỀ DỰ GIỜ THĂM LỚP </a:t>
            </a:r>
            <a:r>
              <a:rPr lang="en-GB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3C!</a:t>
            </a:r>
            <a:endParaRPr lang="en-GB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8618" y="4360398"/>
            <a:ext cx="4690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GB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GB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GB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GB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B3BDBA-C871-AA98-AEBB-FA24BC5E0D4D}"/>
              </a:ext>
            </a:extLst>
          </p:cNvPr>
          <p:cNvSpPr txBox="1"/>
          <p:nvPr/>
        </p:nvSpPr>
        <p:spPr>
          <a:xfrm>
            <a:off x="1114650" y="345771"/>
            <a:ext cx="9890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4B97D87-EAC8-8273-480E-04AC1DE0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82" y="1325185"/>
            <a:ext cx="7680838" cy="23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E8ED06-648C-FF80-2E99-132DC1DE8E9D}"/>
              </a:ext>
            </a:extLst>
          </p:cNvPr>
          <p:cNvSpPr txBox="1"/>
          <p:nvPr/>
        </p:nvSpPr>
        <p:spPr>
          <a:xfrm>
            <a:off x="848139" y="3976031"/>
            <a:ext cx="11041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đã viết ra những điểm tốt và cả điểm chưa tốt của bố, cụ thể là: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rất hiền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Nói rất to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Ngủ rất nhanh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525B68-D025-69A7-513D-22115DCEF347}"/>
              </a:ext>
            </a:extLst>
          </p:cNvPr>
          <p:cNvSpPr txBox="1"/>
          <p:nvPr/>
        </p:nvSpPr>
        <p:spPr>
          <a:xfrm>
            <a:off x="6059898" y="4406918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Ghét nói dối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Nấu ăn không ngon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Yêu mẹ</a:t>
            </a:r>
          </a:p>
        </p:txBody>
      </p:sp>
    </p:spTree>
    <p:extLst>
      <p:ext uri="{BB962C8B-B14F-4D97-AF65-F5344CB8AC3E}">
        <p14:creationId xmlns:p14="http://schemas.microsoft.com/office/powerpoint/2010/main" val="357698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-297"/>
            <a:ext cx="836022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EF2C6-069F-B53C-5309-1BD0E876D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27" b="94141" l="5176" r="94727">
                        <a14:foregroundMark x1="76465" y1="9863" x2="82031" y2="12109"/>
                        <a14:foregroundMark x1="83105" y1="12500" x2="82715" y2="7324"/>
                        <a14:foregroundMark x1="71973" y1="10645" x2="71973" y2="10645"/>
                        <a14:foregroundMark x1="73145" y1="11914" x2="73145" y2="11914"/>
                        <a14:foregroundMark x1="72949" y1="10449" x2="72949" y2="10449"/>
                        <a14:foregroundMark x1="77930" y1="32324" x2="77930" y2="32324"/>
                        <a14:foregroundMark x1="92578" y1="89551" x2="92578" y2="89551"/>
                        <a14:foregroundMark x1="93750" y1="90332" x2="93750" y2="90332"/>
                        <a14:foregroundMark x1="93164" y1="91113" x2="93164" y2="91113"/>
                        <a14:foregroundMark x1="94824" y1="89746" x2="94824" y2="89746"/>
                        <a14:foregroundMark x1="53223" y1="90723" x2="53223" y2="90723"/>
                        <a14:foregroundMark x1="15332" y1="90527" x2="15332" y2="90527"/>
                        <a14:foregroundMark x1="5176" y1="94141" x2="5176" y2="94141"/>
                      </a14:backgroundRemoval>
                    </a14:imgEffect>
                  </a14:imgLayer>
                </a14:imgProps>
              </a:ext>
            </a:extLst>
          </a:blip>
          <a:srcRect l="9564" r="259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66381-8E80-97AA-448E-DA65B8077302}"/>
              </a:ext>
            </a:extLst>
          </p:cNvPr>
          <p:cNvSpPr txBox="1"/>
          <p:nvPr/>
        </p:nvSpPr>
        <p:spPr>
          <a:xfrm>
            <a:off x="5790796" y="2871982"/>
            <a:ext cx="6401204" cy="557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292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181728"/>
            <a:ext cx="8438605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3CCA73-5C0E-24F8-398D-16E6E723F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75"/>
          <a:stretch/>
        </p:blipFill>
        <p:spPr>
          <a:xfrm>
            <a:off x="0" y="209006"/>
            <a:ext cx="6697013" cy="646611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66381-8E80-97AA-448E-DA65B8077302}"/>
              </a:ext>
            </a:extLst>
          </p:cNvPr>
          <p:cNvSpPr txBox="1"/>
          <p:nvPr/>
        </p:nvSpPr>
        <p:spPr>
          <a:xfrm>
            <a:off x="6703456" y="2619232"/>
            <a:ext cx="5046559" cy="62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53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B1570-B1FB-B655-B459-181C3F29FD91}"/>
              </a:ext>
            </a:extLst>
          </p:cNvPr>
          <p:cNvSpPr txBox="1"/>
          <p:nvPr/>
        </p:nvSpPr>
        <p:spPr>
          <a:xfrm>
            <a:off x="933636" y="521476"/>
            <a:ext cx="1012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Câu 2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Từ ngữ nào dưới đây thể hiện cảm xúc của bố khi nhận quà của hai chị em?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6A843-7EC4-51E7-955A-B0573382291E}"/>
              </a:ext>
            </a:extLst>
          </p:cNvPr>
          <p:cNvSpPr txBox="1"/>
          <p:nvPr/>
        </p:nvSpPr>
        <p:spPr>
          <a:xfrm>
            <a:off x="3014216" y="1776244"/>
            <a:ext cx="3614075" cy="296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a. băn khoăn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b. đăm chiêu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c. hồi hộp</a:t>
            </a:r>
          </a:p>
          <a:p>
            <a:pPr algn="just">
              <a:lnSpc>
                <a:spcPct val="150000"/>
              </a:lnSpc>
            </a:pP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d.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ngạc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nhiên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AA2389-A302-7670-388A-40F5915721FC}"/>
              </a:ext>
            </a:extLst>
          </p:cNvPr>
          <p:cNvSpPr/>
          <p:nvPr/>
        </p:nvSpPr>
        <p:spPr>
          <a:xfrm>
            <a:off x="3000464" y="4209810"/>
            <a:ext cx="453257" cy="449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E82DA8-82C3-D1BB-D01B-16E238B29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711" y="3825516"/>
            <a:ext cx="3017782" cy="2828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E01239-C2C4-2158-768F-0D8A2E47D9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905" y="4844970"/>
            <a:ext cx="2197290" cy="20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4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8D908-59FB-B486-BDBA-070666D12191}"/>
              </a:ext>
            </a:extLst>
          </p:cNvPr>
          <p:cNvSpPr txBox="1"/>
          <p:nvPr/>
        </p:nvSpPr>
        <p:spPr>
          <a:xfrm>
            <a:off x="982776" y="446541"/>
            <a:ext cx="10257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bố rất vui khi nhận quà mà người chị lại rơm rớm nước mắt?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AE3CC-DEC5-4D7F-4433-505E51A3E2EA}"/>
              </a:ext>
            </a:extLst>
          </p:cNvPr>
          <p:cNvSpPr txBox="1"/>
          <p:nvPr/>
        </p:nvSpPr>
        <p:spPr>
          <a:xfrm>
            <a:off x="4948686" y="2517635"/>
            <a:ext cx="6565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rơm rớm nước mắt vì mình đã quên xóa mất dòng viết điểm không tốt của bố trong tấm thiệp.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9F2076-B623-39EE-E0C3-FF12F2AFA3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" b="8075"/>
          <a:stretch/>
        </p:blipFill>
        <p:spPr>
          <a:xfrm>
            <a:off x="335076" y="2103151"/>
            <a:ext cx="4481735" cy="419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4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92A95-9790-60C7-D6BA-CB1EADB14F63}"/>
              </a:ext>
            </a:extLst>
          </p:cNvPr>
          <p:cNvSpPr txBox="1"/>
          <p:nvPr/>
        </p:nvSpPr>
        <p:spPr>
          <a:xfrm>
            <a:off x="1288942" y="457878"/>
            <a:ext cx="956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C6C52-60BC-A14D-29D5-F9C744DFFE76}"/>
              </a:ext>
            </a:extLst>
          </p:cNvPr>
          <p:cNvSpPr txBox="1"/>
          <p:nvPr/>
        </p:nvSpPr>
        <p:spPr>
          <a:xfrm>
            <a:off x="5107577" y="2403434"/>
            <a:ext cx="6296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Bố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đã choàng tay ôm hai chị em vào lòng và cảm ơn hai chị em. Bố còn nói là bố rất yêu hai chị em nữa.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7DD20C-6107-BD6A-DCD4-D48EA343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5" y="1776243"/>
            <a:ext cx="4758072" cy="46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67168" y="5392419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FC7F0-66FA-EB7C-EFEA-9C9A19256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76" y="274713"/>
            <a:ext cx="647700" cy="619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0052C-7CCF-535D-ADA4-092E2E289D8C}"/>
              </a:ext>
            </a:extLst>
          </p:cNvPr>
          <p:cNvSpPr txBox="1"/>
          <p:nvPr/>
        </p:nvSpPr>
        <p:spPr>
          <a:xfrm>
            <a:off x="1298681" y="494780"/>
            <a:ext cx="9171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BD86B5-5BF1-21F0-3D95-E7172C1F4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869" y="2250158"/>
            <a:ext cx="3861166" cy="38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86B2B5C-150B-64BE-154E-143B91E33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 r="-1" b="9959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EB6C29-92D8-1C15-5A52-ECA515A79BAF}"/>
              </a:ext>
            </a:extLst>
          </p:cNvPr>
          <p:cNvSpPr txBox="1"/>
          <p:nvPr/>
        </p:nvSpPr>
        <p:spPr>
          <a:xfrm>
            <a:off x="6024154" y="2222443"/>
            <a:ext cx="6024132" cy="15407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C000"/>
                </a:solidFill>
                <a:latin typeface="Nunito Black" panose="00000A00000000000000" pitchFamily="2" charset="0"/>
              </a:rPr>
              <a:t>	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8E1C6-AF7E-FE6B-9462-91E1C6D83A2A}"/>
              </a:ext>
            </a:extLst>
          </p:cNvPr>
          <p:cNvSpPr txBox="1"/>
          <p:nvPr/>
        </p:nvSpPr>
        <p:spPr>
          <a:xfrm>
            <a:off x="6960358" y="1433015"/>
            <a:ext cx="465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</a:t>
            </a:r>
          </a:p>
        </p:txBody>
      </p:sp>
    </p:spTree>
    <p:extLst>
      <p:ext uri="{BB962C8B-B14F-4D97-AF65-F5344CB8AC3E}">
        <p14:creationId xmlns:p14="http://schemas.microsoft.com/office/powerpoint/2010/main" val="285376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1406134"/>
            <a:ext cx="10515600" cy="1325563"/>
          </a:xfrm>
        </p:spPr>
        <p:txBody>
          <a:bodyPr/>
          <a:lstStyle/>
          <a:p>
            <a:pPr algn="ctr"/>
            <a:r>
              <a:rPr lang="vi-VN" b="1" smtClean="0">
                <a:solidFill>
                  <a:srgbClr val="FF0000"/>
                </a:solidFill>
              </a:rPr>
              <a:t>Khởi động</a:t>
            </a:r>
            <a:endParaRPr lang="en-GB" b="1">
              <a:solidFill>
                <a:srgbClr val="FF0000"/>
              </a:solidFill>
            </a:endParaRPr>
          </a:p>
        </p:txBody>
      </p:sp>
      <p:pic>
        <p:nvPicPr>
          <p:cNvPr id="4" name="CaNhaThuongNhau-BeThaoVan-69291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6116" y="2731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3059737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9F30B-7526-F004-F582-210BE925B812}"/>
              </a:ext>
            </a:extLst>
          </p:cNvPr>
          <p:cNvSpPr txBox="1"/>
          <p:nvPr/>
        </p:nvSpPr>
        <p:spPr>
          <a:xfrm>
            <a:off x="-985215" y="2315817"/>
            <a:ext cx="6394841" cy="2226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Nunito Black" panose="00000A00000000000000" pitchFamily="2" charset="0"/>
              </a:rPr>
              <a:t>VIẾT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Ôn viết chữ hoa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 H, G</a:t>
            </a:r>
            <a:endParaRPr lang="en-US" sz="360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pic>
        <p:nvPicPr>
          <p:cNvPr id="7" name="Picture 2" descr="Khi viết, các... - Sách và Thiết bị Giáo dục cho bé vào Lớp 1 | Facebook">
            <a:extLst>
              <a:ext uri="{FF2B5EF4-FFF2-40B4-BE49-F238E27FC236}">
                <a16:creationId xmlns:a16="http://schemas.microsoft.com/office/drawing/2014/main" id="{C43860A7-7B25-1D59-7B6E-B479BC1E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2" y="1738309"/>
            <a:ext cx="4120312" cy="43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EEEB5F1-62D6-5A05-222B-7AE04CFAF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1" y="272680"/>
            <a:ext cx="6629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itchFamily="2" charset="0"/>
              </a:rPr>
              <a:t>1. Tư thế ngồi viết: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Lưng thẳng, không tì ngực vào bàn.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Đầu hơi cúi.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Mắt cách vở khoảng 25 đến 30 cm.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Tay phải cầm bút.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Tay trái tì nhẹ lên mép vở để giữ.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Hai chân để song song thoải mái.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EF1FD43-971D-5DDD-2CBF-2945E2FB7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8" y="3023611"/>
            <a:ext cx="64252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itchFamily="2" charset="0"/>
              </a:rPr>
              <a:t>2. Cách cầm bút: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Cầm bút bằng 3 ngón tay: ngón cái, ngón trỏ, ngón giữa.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Không nên cầm bút tay trái.</a:t>
            </a:r>
          </a:p>
        </p:txBody>
      </p:sp>
    </p:spTree>
    <p:extLst>
      <p:ext uri="{BB962C8B-B14F-4D97-AF65-F5344CB8AC3E}">
        <p14:creationId xmlns:p14="http://schemas.microsoft.com/office/powerpoint/2010/main" val="40819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900E00-8295-99BF-DD92-650414BA7A42}"/>
              </a:ext>
            </a:extLst>
          </p:cNvPr>
          <p:cNvSpPr/>
          <p:nvPr/>
        </p:nvSpPr>
        <p:spPr>
          <a:xfrm>
            <a:off x="388729" y="280806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5B385-E4B7-C52B-B156-6584363A5AFA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H, G</a:t>
            </a:r>
          </a:p>
        </p:txBody>
      </p:sp>
      <p:pic>
        <p:nvPicPr>
          <p:cNvPr id="12" name="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3E2D02FB-D931-F264-0AAD-2F21C1684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8420" y="1078375"/>
            <a:ext cx="9458992" cy="53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900E00-8295-99BF-DD92-650414BA7A42}"/>
              </a:ext>
            </a:extLst>
          </p:cNvPr>
          <p:cNvSpPr/>
          <p:nvPr/>
        </p:nvSpPr>
        <p:spPr>
          <a:xfrm>
            <a:off x="388729" y="280806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5B385-E4B7-C52B-B156-6584363A5AFA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H, G</a:t>
            </a:r>
          </a:p>
        </p:txBody>
      </p:sp>
      <p:pic>
        <p:nvPicPr>
          <p:cNvPr id="7" name="HƯỚNG DẪN VIẾT CHỮ HOA G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64010EF3-2C97-C0AD-F675-418A6878A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2666" y="1059121"/>
            <a:ext cx="9838764" cy="55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900E00-8295-99BF-DD92-650414BA7A42}"/>
              </a:ext>
            </a:extLst>
          </p:cNvPr>
          <p:cNvSpPr/>
          <p:nvPr/>
        </p:nvSpPr>
        <p:spPr>
          <a:xfrm>
            <a:off x="388729" y="280806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5B385-E4B7-C52B-B156-6584363A5AFA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H, G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463E2DE0-1DD9-BB2E-AF86-A2C4FB98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/>
        </p:blipFill>
        <p:spPr bwMode="auto">
          <a:xfrm>
            <a:off x="0" y="3962400"/>
            <a:ext cx="569468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35482C-BAA9-90A0-7C80-6A0B449497F9}"/>
              </a:ext>
            </a:extLst>
          </p:cNvPr>
          <p:cNvSpPr txBox="1"/>
          <p:nvPr/>
        </p:nvSpPr>
        <p:spPr>
          <a:xfrm>
            <a:off x="1392284" y="4495800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lang="en-US" sz="3200" b="1" i="1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FFC83-70E0-6DF4-7B68-ED5A76A71D4A}"/>
              </a:ext>
            </a:extLst>
          </p:cNvPr>
          <p:cNvSpPr txBox="1"/>
          <p:nvPr/>
        </p:nvSpPr>
        <p:spPr>
          <a:xfrm>
            <a:off x="1318414" y="5681698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lang="en-US" sz="3200" b="1" i="1">
              <a:solidFill>
                <a:srgbClr val="FF0000"/>
              </a:solidFill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Mẫu chữ viết chuẩn của Bộ Giáo dục và Đào tạo - HoaTieu.vn">
            <a:extLst>
              <a:ext uri="{FF2B5EF4-FFF2-40B4-BE49-F238E27FC236}">
                <a16:creationId xmlns:a16="http://schemas.microsoft.com/office/drawing/2014/main" id="{46195E0E-00CF-9D24-7A33-360343A3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32" y="1005169"/>
            <a:ext cx="2211180" cy="374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&amp; ĐÀO TẠO">
            <a:extLst>
              <a:ext uri="{FF2B5EF4-FFF2-40B4-BE49-F238E27FC236}">
                <a16:creationId xmlns:a16="http://schemas.microsoft.com/office/drawing/2014/main" id="{30444DB5-C09D-4A3F-86B2-3D730DF45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8797" r="9717" b="25305"/>
          <a:stretch/>
        </p:blipFill>
        <p:spPr bwMode="auto">
          <a:xfrm>
            <a:off x="6227842" y="1397044"/>
            <a:ext cx="2045228" cy="25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8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3C5C0A-B270-D86C-D012-AF93533BD8FF}"/>
              </a:ext>
            </a:extLst>
          </p:cNvPr>
          <p:cNvSpPr/>
          <p:nvPr/>
        </p:nvSpPr>
        <p:spPr>
          <a:xfrm>
            <a:off x="152400" y="152400"/>
            <a:ext cx="59436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F17F7-392F-7FD3-6BBA-BD9B7CB3BB73}"/>
              </a:ext>
            </a:extLst>
          </p:cNvPr>
          <p:cNvSpPr txBox="1"/>
          <p:nvPr/>
        </p:nvSpPr>
        <p:spPr>
          <a:xfrm>
            <a:off x="3048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</a:t>
            </a:r>
          </a:p>
        </p:txBody>
      </p:sp>
      <p:pic>
        <p:nvPicPr>
          <p:cNvPr id="9" name="Hình ảnh 14">
            <a:extLst>
              <a:ext uri="{FF2B5EF4-FFF2-40B4-BE49-F238E27FC236}">
                <a16:creationId xmlns:a16="http://schemas.microsoft.com/office/drawing/2014/main" id="{8B2381C9-8803-C45F-BD52-470BC4EEAF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66" y="1414144"/>
            <a:ext cx="11548533" cy="3785446"/>
          </a:xfrm>
          <a:prstGeom prst="rect">
            <a:avLst/>
          </a:prstGeom>
        </p:spPr>
      </p:pic>
      <p:sp>
        <p:nvSpPr>
          <p:cNvPr id="17" name="Hộp Văn bản 1">
            <a:extLst>
              <a:ext uri="{FF2B5EF4-FFF2-40B4-BE49-F238E27FC236}">
                <a16:creationId xmlns:a16="http://schemas.microsoft.com/office/drawing/2014/main" id="{F5362ECB-3765-E5C2-F42E-0969CA6BDA0E}"/>
              </a:ext>
            </a:extLst>
          </p:cNvPr>
          <p:cNvSpPr txBox="1"/>
          <p:nvPr/>
        </p:nvSpPr>
        <p:spPr>
          <a:xfrm>
            <a:off x="921803" y="1728041"/>
            <a:ext cx="94057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Kìa Hà Giang đó sương giăng trắng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Hoa gạo bừng lên, sông hiện </a:t>
            </a:r>
            <a:r>
              <a:rPr lang="el-GR" sz="4000" b="1">
                <a:solidFill>
                  <a:prstClr val="black"/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a</a:t>
            </a:r>
            <a:endParaRPr lang="en-US" sz="4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75065" cy="68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603959" y="739850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415713" y="6170336"/>
            <a:ext cx="539969" cy="359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3C5C0A-B270-D86C-D012-AF93533BD8FF}"/>
              </a:ext>
            </a:extLst>
          </p:cNvPr>
          <p:cNvSpPr/>
          <p:nvPr/>
        </p:nvSpPr>
        <p:spPr>
          <a:xfrm>
            <a:off x="152400" y="152400"/>
            <a:ext cx="59436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微软雅黑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F17F7-392F-7FD3-6BBA-BD9B7CB3BB73}"/>
              </a:ext>
            </a:extLst>
          </p:cNvPr>
          <p:cNvSpPr txBox="1"/>
          <p:nvPr/>
        </p:nvSpPr>
        <p:spPr>
          <a:xfrm>
            <a:off x="3048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</a:t>
            </a:r>
          </a:p>
        </p:txBody>
      </p:sp>
      <p:pic>
        <p:nvPicPr>
          <p:cNvPr id="9" name="Hình ảnh 14">
            <a:extLst>
              <a:ext uri="{FF2B5EF4-FFF2-40B4-BE49-F238E27FC236}">
                <a16:creationId xmlns:a16="http://schemas.microsoft.com/office/drawing/2014/main" id="{8B2381C9-8803-C45F-BD52-470BC4EEAF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66" y="1414144"/>
            <a:ext cx="11548533" cy="3785446"/>
          </a:xfrm>
          <a:prstGeom prst="rect">
            <a:avLst/>
          </a:prstGeom>
        </p:spPr>
      </p:pic>
      <p:sp>
        <p:nvSpPr>
          <p:cNvPr id="17" name="Hộp Văn bản 1">
            <a:extLst>
              <a:ext uri="{FF2B5EF4-FFF2-40B4-BE49-F238E27FC236}">
                <a16:creationId xmlns:a16="http://schemas.microsoft.com/office/drawing/2014/main" id="{F5362ECB-3765-E5C2-F42E-0969CA6BDA0E}"/>
              </a:ext>
            </a:extLst>
          </p:cNvPr>
          <p:cNvSpPr txBox="1"/>
          <p:nvPr/>
        </p:nvSpPr>
        <p:spPr>
          <a:xfrm>
            <a:off x="921803" y="1728041"/>
            <a:ext cx="94057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Kìa Hà Giang đó sương giăng trắng</a:t>
            </a:r>
          </a:p>
          <a:p>
            <a:pPr>
              <a:lnSpc>
                <a:spcPct val="150000"/>
              </a:lnSpc>
            </a:pP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    Hoa gạo bừng lên, sông hiện </a:t>
            </a:r>
            <a:r>
              <a:rPr lang="el-GR" sz="4000" b="1">
                <a:solidFill>
                  <a:prstClr val="black"/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>
                <a:solidFill>
                  <a:prstClr val="black"/>
                </a:solidFill>
                <a:latin typeface="HP001 4 hàng" panose="020B0603050302020204" pitchFamily="34" charset="0"/>
              </a:rPr>
              <a:t>a</a:t>
            </a:r>
            <a:endParaRPr lang="en-US" sz="4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75065" cy="6848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"/>
            <a:ext cx="1217506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77DBC26-BCA2-994C-0926-F8628D7DB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8602" y="4769380"/>
            <a:ext cx="1473200" cy="203551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0A29A17-5DB7-F30B-94C8-9FBFDB00E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69177" y="5377146"/>
            <a:ext cx="1615631" cy="1528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B82992-D0F8-C6E7-2F8D-0F95B4B9A0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462" y="274713"/>
            <a:ext cx="910484" cy="613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AB8A18-79AD-5079-086B-45026A8F9560}"/>
              </a:ext>
            </a:extLst>
          </p:cNvPr>
          <p:cNvSpPr txBox="1"/>
          <p:nvPr/>
        </p:nvSpPr>
        <p:spPr>
          <a:xfrm>
            <a:off x="1346207" y="428546"/>
            <a:ext cx="10073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latin typeface="+mj-lt"/>
              </a:rPr>
              <a:t>Cùng bạn nêu những việc làm thể hiện tình cảm yêu thương đối với người thân.</a:t>
            </a:r>
            <a:endParaRPr lang="en-US" sz="36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6874CD-148A-9BEE-4C66-E7C8E31E75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540034" y="2130433"/>
            <a:ext cx="5303520" cy="39401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88A1C8-855C-6698-9D4E-CEB10F7483C0}"/>
              </a:ext>
            </a:extLst>
          </p:cNvPr>
          <p:cNvSpPr txBox="1"/>
          <p:nvPr/>
        </p:nvSpPr>
        <p:spPr>
          <a:xfrm>
            <a:off x="4377702" y="3434486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Trao</a:t>
            </a:r>
            <a:r>
              <a:rPr lang="en-US" sz="4000" b="1" i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đổi</a:t>
            </a:r>
            <a:endParaRPr lang="en-US" sz="4000" b="1" i="1" dirty="0">
              <a:solidFill>
                <a:srgbClr val="FF000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lang="en-US" sz="4000" b="1" i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đôi</a:t>
            </a:r>
            <a:endParaRPr lang="en-US" sz="40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E72079-C725-80A2-9295-955A9A6645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3201" y="239572"/>
            <a:ext cx="11734799" cy="6389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srgbClr val="00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566401" y="1155493"/>
            <a:ext cx="1422399" cy="1356359"/>
            <a:chOff x="0" y="0"/>
            <a:chExt cx="5299444" cy="54559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E70-F44B-C45B-8E23-4E8DC7E6F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8" y="274713"/>
            <a:ext cx="884419" cy="880780"/>
          </a:xfrm>
          <a:prstGeom prst="ellipse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025">
            <a:off x="529569" y="6105732"/>
            <a:ext cx="431636" cy="28723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77DBC26-BCA2-994C-0926-F8628D7DB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8602" y="4769380"/>
            <a:ext cx="1473200" cy="203551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0A29A17-5DB7-F30B-94C8-9FBFDB00E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69177" y="5377146"/>
            <a:ext cx="1615631" cy="1528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DBC761-3C09-DB80-AF4C-18C88CCEA8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018" y="274713"/>
            <a:ext cx="641350" cy="47625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32D6F3-1624-7C84-424B-BAABFE14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6" y="391886"/>
            <a:ext cx="10022371" cy="59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50831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11 năm 202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Món quà đặc biệt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57683" y="2668842"/>
            <a:ext cx="3504865" cy="119575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13" y="2351314"/>
            <a:ext cx="6988629" cy="42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964"/>
            <a:ext cx="781376" cy="625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3007228" y="-50964"/>
            <a:ext cx="5486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0" y="3718679"/>
            <a:ext cx="11800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6F129-14DD-06AE-D75A-1F3E3077C805}"/>
              </a:ext>
            </a:extLst>
          </p:cNvPr>
          <p:cNvSpPr txBox="1"/>
          <p:nvPr/>
        </p:nvSpPr>
        <p:spPr>
          <a:xfrm>
            <a:off x="130629" y="483602"/>
            <a:ext cx="12192000" cy="636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 * </a:t>
            </a:r>
            <a:r>
              <a:rPr kumimoji="0" lang="en-US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 *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*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 ngồi trước máy tính, mặt đăm chiêu.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 hai chị em.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em hồi hộp nhìn bố. Bố ngạc nhiên mở quà, đọc chăm 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Ngạc nhiên chưa? Hai chị em tặng bố. Còn tiết lộ bí mật bố nấu ăn không ngon nữa.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 em. Em nhìn chị. Cả hai nhìn tấm thiệp. Thôi, quên x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nhỉ, sao cả hai chị em đều quên. Ba bố con cười vang cả nhà.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</a:t>
            </a:r>
            <a:r>
              <a:rPr kumimoji="0" lang="vi-VN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vi-VN" sz="17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B6855-1CB4-FEF4-5472-D160A635F4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2945" y="1245147"/>
            <a:ext cx="3364157" cy="23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6F129-14DD-06AE-D75A-1F3E3077C805}"/>
              </a:ext>
            </a:extLst>
          </p:cNvPr>
          <p:cNvSpPr txBox="1"/>
          <p:nvPr/>
        </p:nvSpPr>
        <p:spPr>
          <a:xfrm>
            <a:off x="471055" y="688241"/>
            <a:ext cx="11800763" cy="623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 ngồi trước máy tính, mặt đăm chiêu.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Điệp)</a:t>
            </a:r>
            <a:endParaRPr kumimoji="0" lang="vi-V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B504B-821F-ABAB-B37E-CAF89F57C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" y="874311"/>
            <a:ext cx="420811" cy="41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F24E8-3461-C93F-C982-964374DBB1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989"/>
            <a:ext cx="471055" cy="4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1052" y="1332410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tả dáng vẻ làm một việc gì đó một cách khó nhọc, kiên nhẫn.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5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62" y="1389766"/>
            <a:ext cx="713293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870</Words>
  <Application>Microsoft Office PowerPoint</Application>
  <PresentationFormat>Widescreen</PresentationFormat>
  <Paragraphs>108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微软雅黑</vt:lpstr>
      <vt:lpstr>#9Slide03 Arima Madurai Black</vt:lpstr>
      <vt:lpstr>Arial</vt:lpstr>
      <vt:lpstr>Arial-Rounded</vt:lpstr>
      <vt:lpstr>Calibri</vt:lpstr>
      <vt:lpstr>Calibri Light</vt:lpstr>
      <vt:lpstr>等线</vt:lpstr>
      <vt:lpstr>HP001 4 hàng</vt:lpstr>
      <vt:lpstr>Meiryo</vt:lpstr>
      <vt:lpstr>Montserrat</vt:lpstr>
      <vt:lpstr>Montserrat Medium</vt:lpstr>
      <vt:lpstr>Nunito</vt:lpstr>
      <vt:lpstr>Nunito Black</vt:lpstr>
      <vt:lpstr>Open Sans</vt:lpstr>
      <vt:lpstr>Sigmar One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1_Office 主题​​</vt:lpstr>
      <vt:lpstr>6_Office Theme</vt:lpstr>
      <vt:lpstr>7_Office Theme</vt:lpstr>
      <vt:lpstr>TRƯỜNG TIỂU HỌC BẠCH ĐẰNG</vt:lpstr>
      <vt:lpstr>Khởi động</vt:lpstr>
      <vt:lpstr>PowerPoint Presentation</vt:lpstr>
      <vt:lpstr>PowerPoint Presentation</vt:lpstr>
      <vt:lpstr>Thứ Hai ngày 6 tháng 11 năm 2023 Tiếng Việt Bài 18: Món quà đặc biệt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PHÚ ĐA</dc:title>
  <dc:creator>VAIO</dc:creator>
  <cp:lastModifiedBy>Admin</cp:lastModifiedBy>
  <cp:revision>20</cp:revision>
  <dcterms:created xsi:type="dcterms:W3CDTF">2022-11-08T15:45:12Z</dcterms:created>
  <dcterms:modified xsi:type="dcterms:W3CDTF">2023-11-05T02:53:22Z</dcterms:modified>
</cp:coreProperties>
</file>