
<file path=[Content_Types].xml><?xml version="1.0" encoding="utf-8"?>
<Types xmlns="http://schemas.openxmlformats.org/package/2006/content-types">
  <Default Extension="bin" ContentType="application/vnd.openxmlformats-officedocument.oleObject"/>
  <Default Extension="fntdata" ContentType="application/x-fontdata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78" r:id="rId1"/>
  </p:sldMasterIdLst>
  <p:notesMasterIdLst>
    <p:notesMasterId r:id="rId31"/>
  </p:notesMasterIdLst>
  <p:sldIdLst>
    <p:sldId id="528" r:id="rId2"/>
    <p:sldId id="457" r:id="rId3"/>
    <p:sldId id="499" r:id="rId4"/>
    <p:sldId id="476" r:id="rId5"/>
    <p:sldId id="529" r:id="rId6"/>
    <p:sldId id="502" r:id="rId7"/>
    <p:sldId id="503" r:id="rId8"/>
    <p:sldId id="500" r:id="rId9"/>
    <p:sldId id="470" r:id="rId10"/>
    <p:sldId id="469" r:id="rId11"/>
    <p:sldId id="479" r:id="rId12"/>
    <p:sldId id="480" r:id="rId13"/>
    <p:sldId id="504" r:id="rId14"/>
    <p:sldId id="505" r:id="rId15"/>
    <p:sldId id="481" r:id="rId16"/>
    <p:sldId id="506" r:id="rId17"/>
    <p:sldId id="525" r:id="rId18"/>
    <p:sldId id="508" r:id="rId19"/>
    <p:sldId id="512" r:id="rId20"/>
    <p:sldId id="485" r:id="rId21"/>
    <p:sldId id="511" r:id="rId22"/>
    <p:sldId id="513" r:id="rId23"/>
    <p:sldId id="472" r:id="rId24"/>
    <p:sldId id="518" r:id="rId25"/>
    <p:sldId id="519" r:id="rId26"/>
    <p:sldId id="520" r:id="rId27"/>
    <p:sldId id="521" r:id="rId28"/>
    <p:sldId id="522" r:id="rId29"/>
    <p:sldId id="497" r:id="rId30"/>
  </p:sldIdLst>
  <p:sldSz cx="9144000" cy="5143500" type="screen16x9"/>
  <p:notesSz cx="6858000" cy="9144000"/>
  <p:embeddedFontLst>
    <p:embeddedFont>
      <p:font typeface="Amatic SC" pitchFamily="2" charset="-79"/>
      <p:regular r:id="rId32"/>
      <p:bold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Palatino Linotype" panose="02040502050505030304" pitchFamily="18" charset="0"/>
      <p:regular r:id="rId38"/>
      <p:bold r:id="rId39"/>
      <p:italic r:id="rId40"/>
      <p:boldItalic r:id="rId41"/>
    </p:embeddedFont>
  </p:embeddedFontLst>
  <p:custDataLst>
    <p:tags r:id="rId42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6600FF"/>
    <a:srgbClr val="FF9900"/>
    <a:srgbClr val="124E48"/>
    <a:srgbClr val="FF6600"/>
    <a:srgbClr val="EBD7B7"/>
    <a:srgbClr val="E6CDA4"/>
    <a:srgbClr val="F9A5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D783842-8F8A-472B-A6D1-50C4D95656BF}">
  <a:tblStyle styleId="{1D783842-8F8A-472B-A6D1-50C4D95656BF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C1AE5276-7758-4A38-8905-6FA3DC8E0E1B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27" autoAdjust="0"/>
    <p:restoredTop sz="94659"/>
  </p:normalViewPr>
  <p:slideViewPr>
    <p:cSldViewPr snapToGrid="0">
      <p:cViewPr varScale="1">
        <p:scale>
          <a:sx n="147" d="100"/>
          <a:sy n="147" d="100"/>
        </p:scale>
        <p:origin x="272" y="19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528898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8682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6/4/23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5745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6/4/23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536448038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6/4/23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933613918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7"/>
          <p:cNvSpPr txBox="1">
            <a:spLocks noGrp="1"/>
          </p:cNvSpPr>
          <p:nvPr>
            <p:ph type="title"/>
          </p:nvPr>
        </p:nvSpPr>
        <p:spPr>
          <a:xfrm>
            <a:off x="883375" y="683600"/>
            <a:ext cx="6426300" cy="396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7"/>
          <p:cNvSpPr txBox="1">
            <a:spLocks noGrp="1"/>
          </p:cNvSpPr>
          <p:nvPr>
            <p:ph type="body" idx="1"/>
          </p:nvPr>
        </p:nvSpPr>
        <p:spPr>
          <a:xfrm>
            <a:off x="1188175" y="1506350"/>
            <a:ext cx="3002700" cy="2762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✗"/>
              <a:defRPr sz="2000"/>
            </a:lvl1pPr>
            <a:lvl2pPr marL="914400" lvl="1" indent="-355600" rtl="0">
              <a:spcBef>
                <a:spcPts val="1000"/>
              </a:spcBef>
              <a:spcAft>
                <a:spcPts val="0"/>
              </a:spcAft>
              <a:buSzPts val="2000"/>
              <a:buChar char="✗"/>
              <a:defRPr sz="2000"/>
            </a:lvl2pPr>
            <a:lvl3pPr marL="1371600" lvl="2" indent="-355600" rtl="0">
              <a:spcBef>
                <a:spcPts val="10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10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10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10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10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10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1000"/>
              </a:spcBef>
              <a:spcAft>
                <a:spcPts val="10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88" name="Google Shape;88;p7"/>
          <p:cNvSpPr txBox="1">
            <a:spLocks noGrp="1"/>
          </p:cNvSpPr>
          <p:nvPr>
            <p:ph type="body" idx="2"/>
          </p:nvPr>
        </p:nvSpPr>
        <p:spPr>
          <a:xfrm>
            <a:off x="4611864" y="1506350"/>
            <a:ext cx="3002700" cy="2762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✗"/>
              <a:defRPr sz="2000"/>
            </a:lvl1pPr>
            <a:lvl2pPr marL="914400" lvl="1" indent="-355600" rtl="0">
              <a:spcBef>
                <a:spcPts val="1000"/>
              </a:spcBef>
              <a:spcAft>
                <a:spcPts val="0"/>
              </a:spcAft>
              <a:buSzPts val="2000"/>
              <a:buChar char="✗"/>
              <a:defRPr sz="2000"/>
            </a:lvl2pPr>
            <a:lvl3pPr marL="1371600" lvl="2" indent="-355600" rtl="0">
              <a:spcBef>
                <a:spcPts val="10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10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10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10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10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10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1000"/>
              </a:spcBef>
              <a:spcAft>
                <a:spcPts val="10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89" name="Google Shape;89;p7"/>
          <p:cNvSpPr txBox="1">
            <a:spLocks noGrp="1"/>
          </p:cNvSpPr>
          <p:nvPr>
            <p:ph type="sldNum" idx="12"/>
          </p:nvPr>
        </p:nvSpPr>
        <p:spPr>
          <a:xfrm>
            <a:off x="8404375" y="4693376"/>
            <a:ext cx="548700" cy="300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9"/>
          <p:cNvSpPr/>
          <p:nvPr/>
        </p:nvSpPr>
        <p:spPr>
          <a:xfrm>
            <a:off x="407150" y="407075"/>
            <a:ext cx="8329800" cy="4329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21" name="Google Shape;221;p9"/>
          <p:cNvSpPr/>
          <p:nvPr/>
        </p:nvSpPr>
        <p:spPr>
          <a:xfrm>
            <a:off x="794200" y="78224"/>
            <a:ext cx="141600" cy="1416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22" name="Google Shape;222;p9"/>
          <p:cNvSpPr/>
          <p:nvPr/>
        </p:nvSpPr>
        <p:spPr>
          <a:xfrm>
            <a:off x="-140400" y="150205"/>
            <a:ext cx="1097700" cy="10977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23" name="Google Shape;223;p9"/>
          <p:cNvSpPr/>
          <p:nvPr/>
        </p:nvSpPr>
        <p:spPr>
          <a:xfrm>
            <a:off x="8079301" y="377626"/>
            <a:ext cx="879300" cy="8793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24" name="Google Shape;224;p9"/>
          <p:cNvSpPr/>
          <p:nvPr/>
        </p:nvSpPr>
        <p:spPr>
          <a:xfrm>
            <a:off x="696550" y="917625"/>
            <a:ext cx="336900" cy="3369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25" name="Google Shape;225;p9"/>
          <p:cNvSpPr/>
          <p:nvPr/>
        </p:nvSpPr>
        <p:spPr>
          <a:xfrm>
            <a:off x="8924303" y="119381"/>
            <a:ext cx="292800" cy="2928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26" name="Google Shape;226;p9"/>
          <p:cNvSpPr/>
          <p:nvPr/>
        </p:nvSpPr>
        <p:spPr>
          <a:xfrm>
            <a:off x="7724347" y="767108"/>
            <a:ext cx="213000" cy="2130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27" name="Google Shape;227;p9"/>
          <p:cNvSpPr/>
          <p:nvPr/>
        </p:nvSpPr>
        <p:spPr>
          <a:xfrm>
            <a:off x="8923937" y="451941"/>
            <a:ext cx="93900" cy="939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28" name="Google Shape;228;p9"/>
          <p:cNvSpPr/>
          <p:nvPr/>
        </p:nvSpPr>
        <p:spPr>
          <a:xfrm>
            <a:off x="528659" y="-124724"/>
            <a:ext cx="213000" cy="2130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29" name="Google Shape;229;p9"/>
          <p:cNvSpPr/>
          <p:nvPr/>
        </p:nvSpPr>
        <p:spPr>
          <a:xfrm>
            <a:off x="8327788" y="626113"/>
            <a:ext cx="382244" cy="382244"/>
          </a:xfrm>
          <a:custGeom>
            <a:avLst/>
            <a:gdLst/>
            <a:ahLst/>
            <a:cxnLst/>
            <a:rect l="l" t="t" r="r" b="b"/>
            <a:pathLst>
              <a:path w="16027" h="16027" fill="none" extrusionOk="0">
                <a:moveTo>
                  <a:pt x="14029" y="4019"/>
                </a:moveTo>
                <a:lnTo>
                  <a:pt x="14029" y="4019"/>
                </a:lnTo>
                <a:lnTo>
                  <a:pt x="14200" y="3849"/>
                </a:lnTo>
                <a:lnTo>
                  <a:pt x="14395" y="3752"/>
                </a:lnTo>
                <a:lnTo>
                  <a:pt x="14614" y="3678"/>
                </a:lnTo>
                <a:lnTo>
                  <a:pt x="14809" y="3630"/>
                </a:lnTo>
                <a:lnTo>
                  <a:pt x="15028" y="3581"/>
                </a:lnTo>
                <a:lnTo>
                  <a:pt x="15247" y="3484"/>
                </a:lnTo>
                <a:lnTo>
                  <a:pt x="15442" y="3362"/>
                </a:lnTo>
                <a:lnTo>
                  <a:pt x="15661" y="3191"/>
                </a:lnTo>
                <a:lnTo>
                  <a:pt x="15661" y="3191"/>
                </a:lnTo>
                <a:lnTo>
                  <a:pt x="15832" y="2997"/>
                </a:lnTo>
                <a:lnTo>
                  <a:pt x="15929" y="2777"/>
                </a:lnTo>
                <a:lnTo>
                  <a:pt x="16002" y="2534"/>
                </a:lnTo>
                <a:lnTo>
                  <a:pt x="16026" y="2266"/>
                </a:lnTo>
                <a:lnTo>
                  <a:pt x="16026" y="2266"/>
                </a:lnTo>
                <a:lnTo>
                  <a:pt x="16002" y="2047"/>
                </a:lnTo>
                <a:lnTo>
                  <a:pt x="15978" y="1827"/>
                </a:lnTo>
                <a:lnTo>
                  <a:pt x="15905" y="1633"/>
                </a:lnTo>
                <a:lnTo>
                  <a:pt x="15807" y="1413"/>
                </a:lnTo>
                <a:lnTo>
                  <a:pt x="15710" y="1243"/>
                </a:lnTo>
                <a:lnTo>
                  <a:pt x="15588" y="1048"/>
                </a:lnTo>
                <a:lnTo>
                  <a:pt x="15466" y="878"/>
                </a:lnTo>
                <a:lnTo>
                  <a:pt x="15320" y="707"/>
                </a:lnTo>
                <a:lnTo>
                  <a:pt x="15320" y="707"/>
                </a:lnTo>
                <a:lnTo>
                  <a:pt x="15150" y="561"/>
                </a:lnTo>
                <a:lnTo>
                  <a:pt x="14979" y="439"/>
                </a:lnTo>
                <a:lnTo>
                  <a:pt x="14784" y="317"/>
                </a:lnTo>
                <a:lnTo>
                  <a:pt x="14590" y="196"/>
                </a:lnTo>
                <a:lnTo>
                  <a:pt x="14395" y="123"/>
                </a:lnTo>
                <a:lnTo>
                  <a:pt x="14175" y="50"/>
                </a:lnTo>
                <a:lnTo>
                  <a:pt x="13981" y="25"/>
                </a:lnTo>
                <a:lnTo>
                  <a:pt x="13761" y="1"/>
                </a:lnTo>
                <a:lnTo>
                  <a:pt x="13761" y="1"/>
                </a:lnTo>
                <a:lnTo>
                  <a:pt x="13494" y="25"/>
                </a:lnTo>
                <a:lnTo>
                  <a:pt x="13250" y="98"/>
                </a:lnTo>
                <a:lnTo>
                  <a:pt x="13031" y="196"/>
                </a:lnTo>
                <a:lnTo>
                  <a:pt x="12836" y="366"/>
                </a:lnTo>
                <a:lnTo>
                  <a:pt x="12836" y="366"/>
                </a:lnTo>
                <a:lnTo>
                  <a:pt x="12665" y="561"/>
                </a:lnTo>
                <a:lnTo>
                  <a:pt x="12544" y="780"/>
                </a:lnTo>
                <a:lnTo>
                  <a:pt x="12471" y="975"/>
                </a:lnTo>
                <a:lnTo>
                  <a:pt x="12422" y="1194"/>
                </a:lnTo>
                <a:lnTo>
                  <a:pt x="12349" y="1413"/>
                </a:lnTo>
                <a:lnTo>
                  <a:pt x="12276" y="1608"/>
                </a:lnTo>
                <a:lnTo>
                  <a:pt x="12178" y="1827"/>
                </a:lnTo>
                <a:lnTo>
                  <a:pt x="12008" y="1998"/>
                </a:lnTo>
                <a:lnTo>
                  <a:pt x="12008" y="1998"/>
                </a:lnTo>
                <a:lnTo>
                  <a:pt x="11740" y="2266"/>
                </a:lnTo>
                <a:lnTo>
                  <a:pt x="11496" y="2436"/>
                </a:lnTo>
                <a:lnTo>
                  <a:pt x="11277" y="2534"/>
                </a:lnTo>
                <a:lnTo>
                  <a:pt x="11082" y="2582"/>
                </a:lnTo>
                <a:lnTo>
                  <a:pt x="10888" y="2582"/>
                </a:lnTo>
                <a:lnTo>
                  <a:pt x="10717" y="2534"/>
                </a:lnTo>
                <a:lnTo>
                  <a:pt x="10547" y="2412"/>
                </a:lnTo>
                <a:lnTo>
                  <a:pt x="10376" y="2290"/>
                </a:lnTo>
                <a:lnTo>
                  <a:pt x="10206" y="2095"/>
                </a:lnTo>
                <a:lnTo>
                  <a:pt x="10035" y="1901"/>
                </a:lnTo>
                <a:lnTo>
                  <a:pt x="9670" y="1413"/>
                </a:lnTo>
                <a:lnTo>
                  <a:pt x="9231" y="878"/>
                </a:lnTo>
                <a:lnTo>
                  <a:pt x="8988" y="585"/>
                </a:lnTo>
                <a:lnTo>
                  <a:pt x="8720" y="293"/>
                </a:lnTo>
                <a:lnTo>
                  <a:pt x="8720" y="293"/>
                </a:lnTo>
                <a:lnTo>
                  <a:pt x="8574" y="171"/>
                </a:lnTo>
                <a:lnTo>
                  <a:pt x="8379" y="74"/>
                </a:lnTo>
                <a:lnTo>
                  <a:pt x="8209" y="25"/>
                </a:lnTo>
                <a:lnTo>
                  <a:pt x="8014" y="1"/>
                </a:lnTo>
                <a:lnTo>
                  <a:pt x="8014" y="1"/>
                </a:lnTo>
                <a:lnTo>
                  <a:pt x="7916" y="25"/>
                </a:lnTo>
                <a:lnTo>
                  <a:pt x="7770" y="98"/>
                </a:lnTo>
                <a:lnTo>
                  <a:pt x="7307" y="366"/>
                </a:lnTo>
                <a:lnTo>
                  <a:pt x="7039" y="537"/>
                </a:lnTo>
                <a:lnTo>
                  <a:pt x="6747" y="756"/>
                </a:lnTo>
                <a:lnTo>
                  <a:pt x="6431" y="975"/>
                </a:lnTo>
                <a:lnTo>
                  <a:pt x="6138" y="1243"/>
                </a:lnTo>
                <a:lnTo>
                  <a:pt x="5870" y="1511"/>
                </a:lnTo>
                <a:lnTo>
                  <a:pt x="5627" y="1803"/>
                </a:lnTo>
                <a:lnTo>
                  <a:pt x="5432" y="2095"/>
                </a:lnTo>
                <a:lnTo>
                  <a:pt x="5359" y="2242"/>
                </a:lnTo>
                <a:lnTo>
                  <a:pt x="5310" y="2412"/>
                </a:lnTo>
                <a:lnTo>
                  <a:pt x="5262" y="2558"/>
                </a:lnTo>
                <a:lnTo>
                  <a:pt x="5237" y="2704"/>
                </a:lnTo>
                <a:lnTo>
                  <a:pt x="5237" y="2850"/>
                </a:lnTo>
                <a:lnTo>
                  <a:pt x="5262" y="3021"/>
                </a:lnTo>
                <a:lnTo>
                  <a:pt x="5310" y="3167"/>
                </a:lnTo>
                <a:lnTo>
                  <a:pt x="5383" y="3313"/>
                </a:lnTo>
                <a:lnTo>
                  <a:pt x="5481" y="3459"/>
                </a:lnTo>
                <a:lnTo>
                  <a:pt x="5603" y="3605"/>
                </a:lnTo>
                <a:lnTo>
                  <a:pt x="5603" y="3605"/>
                </a:lnTo>
                <a:lnTo>
                  <a:pt x="5797" y="3752"/>
                </a:lnTo>
                <a:lnTo>
                  <a:pt x="5992" y="3849"/>
                </a:lnTo>
                <a:lnTo>
                  <a:pt x="6187" y="3946"/>
                </a:lnTo>
                <a:lnTo>
                  <a:pt x="6406" y="3995"/>
                </a:lnTo>
                <a:lnTo>
                  <a:pt x="6625" y="4044"/>
                </a:lnTo>
                <a:lnTo>
                  <a:pt x="6845" y="4141"/>
                </a:lnTo>
                <a:lnTo>
                  <a:pt x="7039" y="4239"/>
                </a:lnTo>
                <a:lnTo>
                  <a:pt x="7234" y="4409"/>
                </a:lnTo>
                <a:lnTo>
                  <a:pt x="7234" y="4409"/>
                </a:lnTo>
                <a:lnTo>
                  <a:pt x="7405" y="4604"/>
                </a:lnTo>
                <a:lnTo>
                  <a:pt x="7502" y="4823"/>
                </a:lnTo>
                <a:lnTo>
                  <a:pt x="7575" y="5067"/>
                </a:lnTo>
                <a:lnTo>
                  <a:pt x="7600" y="5359"/>
                </a:lnTo>
                <a:lnTo>
                  <a:pt x="7600" y="5359"/>
                </a:lnTo>
                <a:lnTo>
                  <a:pt x="7575" y="5554"/>
                </a:lnTo>
                <a:lnTo>
                  <a:pt x="7551" y="5773"/>
                </a:lnTo>
                <a:lnTo>
                  <a:pt x="7478" y="5968"/>
                </a:lnTo>
                <a:lnTo>
                  <a:pt x="7405" y="6163"/>
                </a:lnTo>
                <a:lnTo>
                  <a:pt x="7307" y="6357"/>
                </a:lnTo>
                <a:lnTo>
                  <a:pt x="7186" y="6552"/>
                </a:lnTo>
                <a:lnTo>
                  <a:pt x="7039" y="6723"/>
                </a:lnTo>
                <a:lnTo>
                  <a:pt x="6893" y="6893"/>
                </a:lnTo>
                <a:lnTo>
                  <a:pt x="6893" y="6893"/>
                </a:lnTo>
                <a:lnTo>
                  <a:pt x="6723" y="7039"/>
                </a:lnTo>
                <a:lnTo>
                  <a:pt x="6552" y="7186"/>
                </a:lnTo>
                <a:lnTo>
                  <a:pt x="6382" y="7283"/>
                </a:lnTo>
                <a:lnTo>
                  <a:pt x="6187" y="7405"/>
                </a:lnTo>
                <a:lnTo>
                  <a:pt x="5992" y="7478"/>
                </a:lnTo>
                <a:lnTo>
                  <a:pt x="5773" y="7551"/>
                </a:lnTo>
                <a:lnTo>
                  <a:pt x="5554" y="7575"/>
                </a:lnTo>
                <a:lnTo>
                  <a:pt x="5359" y="7600"/>
                </a:lnTo>
                <a:lnTo>
                  <a:pt x="5359" y="7600"/>
                </a:lnTo>
                <a:lnTo>
                  <a:pt x="5091" y="7575"/>
                </a:lnTo>
                <a:lnTo>
                  <a:pt x="4848" y="7502"/>
                </a:lnTo>
                <a:lnTo>
                  <a:pt x="4604" y="7405"/>
                </a:lnTo>
                <a:lnTo>
                  <a:pt x="4409" y="7234"/>
                </a:lnTo>
                <a:lnTo>
                  <a:pt x="4409" y="7234"/>
                </a:lnTo>
                <a:lnTo>
                  <a:pt x="4239" y="7039"/>
                </a:lnTo>
                <a:lnTo>
                  <a:pt x="4117" y="6820"/>
                </a:lnTo>
                <a:lnTo>
                  <a:pt x="4044" y="6601"/>
                </a:lnTo>
                <a:lnTo>
                  <a:pt x="3971" y="6382"/>
                </a:lnTo>
                <a:lnTo>
                  <a:pt x="3922" y="6187"/>
                </a:lnTo>
                <a:lnTo>
                  <a:pt x="3849" y="5992"/>
                </a:lnTo>
                <a:lnTo>
                  <a:pt x="3752" y="5797"/>
                </a:lnTo>
                <a:lnTo>
                  <a:pt x="3605" y="5602"/>
                </a:lnTo>
                <a:lnTo>
                  <a:pt x="3605" y="5602"/>
                </a:lnTo>
                <a:lnTo>
                  <a:pt x="3459" y="5481"/>
                </a:lnTo>
                <a:lnTo>
                  <a:pt x="3313" y="5383"/>
                </a:lnTo>
                <a:lnTo>
                  <a:pt x="3167" y="5310"/>
                </a:lnTo>
                <a:lnTo>
                  <a:pt x="3021" y="5262"/>
                </a:lnTo>
                <a:lnTo>
                  <a:pt x="2850" y="5237"/>
                </a:lnTo>
                <a:lnTo>
                  <a:pt x="2704" y="5237"/>
                </a:lnTo>
                <a:lnTo>
                  <a:pt x="2558" y="5262"/>
                </a:lnTo>
                <a:lnTo>
                  <a:pt x="2412" y="5310"/>
                </a:lnTo>
                <a:lnTo>
                  <a:pt x="2242" y="5359"/>
                </a:lnTo>
                <a:lnTo>
                  <a:pt x="2095" y="5432"/>
                </a:lnTo>
                <a:lnTo>
                  <a:pt x="1803" y="5627"/>
                </a:lnTo>
                <a:lnTo>
                  <a:pt x="1511" y="5870"/>
                </a:lnTo>
                <a:lnTo>
                  <a:pt x="1243" y="6138"/>
                </a:lnTo>
                <a:lnTo>
                  <a:pt x="975" y="6431"/>
                </a:lnTo>
                <a:lnTo>
                  <a:pt x="756" y="6747"/>
                </a:lnTo>
                <a:lnTo>
                  <a:pt x="537" y="7039"/>
                </a:lnTo>
                <a:lnTo>
                  <a:pt x="366" y="7307"/>
                </a:lnTo>
                <a:lnTo>
                  <a:pt x="98" y="7770"/>
                </a:lnTo>
                <a:lnTo>
                  <a:pt x="25" y="7916"/>
                </a:lnTo>
                <a:lnTo>
                  <a:pt x="1" y="8014"/>
                </a:lnTo>
                <a:lnTo>
                  <a:pt x="1" y="8014"/>
                </a:lnTo>
                <a:lnTo>
                  <a:pt x="25" y="8208"/>
                </a:lnTo>
                <a:lnTo>
                  <a:pt x="74" y="8379"/>
                </a:lnTo>
                <a:lnTo>
                  <a:pt x="171" y="8574"/>
                </a:lnTo>
                <a:lnTo>
                  <a:pt x="293" y="8720"/>
                </a:lnTo>
                <a:lnTo>
                  <a:pt x="293" y="8720"/>
                </a:lnTo>
                <a:lnTo>
                  <a:pt x="585" y="8988"/>
                </a:lnTo>
                <a:lnTo>
                  <a:pt x="878" y="9231"/>
                </a:lnTo>
                <a:lnTo>
                  <a:pt x="1413" y="9670"/>
                </a:lnTo>
                <a:lnTo>
                  <a:pt x="1901" y="10035"/>
                </a:lnTo>
                <a:lnTo>
                  <a:pt x="2095" y="10206"/>
                </a:lnTo>
                <a:lnTo>
                  <a:pt x="2290" y="10376"/>
                </a:lnTo>
                <a:lnTo>
                  <a:pt x="2412" y="10547"/>
                </a:lnTo>
                <a:lnTo>
                  <a:pt x="2534" y="10717"/>
                </a:lnTo>
                <a:lnTo>
                  <a:pt x="2583" y="10888"/>
                </a:lnTo>
                <a:lnTo>
                  <a:pt x="2583" y="11082"/>
                </a:lnTo>
                <a:lnTo>
                  <a:pt x="2534" y="11277"/>
                </a:lnTo>
                <a:lnTo>
                  <a:pt x="2436" y="11496"/>
                </a:lnTo>
                <a:lnTo>
                  <a:pt x="2266" y="11740"/>
                </a:lnTo>
                <a:lnTo>
                  <a:pt x="1998" y="12008"/>
                </a:lnTo>
                <a:lnTo>
                  <a:pt x="1998" y="12008"/>
                </a:lnTo>
                <a:lnTo>
                  <a:pt x="1828" y="12178"/>
                </a:lnTo>
                <a:lnTo>
                  <a:pt x="1633" y="12276"/>
                </a:lnTo>
                <a:lnTo>
                  <a:pt x="1413" y="12349"/>
                </a:lnTo>
                <a:lnTo>
                  <a:pt x="1219" y="12398"/>
                </a:lnTo>
                <a:lnTo>
                  <a:pt x="999" y="12446"/>
                </a:lnTo>
                <a:lnTo>
                  <a:pt x="780" y="12544"/>
                </a:lnTo>
                <a:lnTo>
                  <a:pt x="585" y="12665"/>
                </a:lnTo>
                <a:lnTo>
                  <a:pt x="366" y="12836"/>
                </a:lnTo>
                <a:lnTo>
                  <a:pt x="366" y="12836"/>
                </a:lnTo>
                <a:lnTo>
                  <a:pt x="196" y="13031"/>
                </a:lnTo>
                <a:lnTo>
                  <a:pt x="98" y="13250"/>
                </a:lnTo>
                <a:lnTo>
                  <a:pt x="25" y="13493"/>
                </a:lnTo>
                <a:lnTo>
                  <a:pt x="1" y="13761"/>
                </a:lnTo>
                <a:lnTo>
                  <a:pt x="1" y="13761"/>
                </a:lnTo>
                <a:lnTo>
                  <a:pt x="25" y="13981"/>
                </a:lnTo>
                <a:lnTo>
                  <a:pt x="50" y="14200"/>
                </a:lnTo>
                <a:lnTo>
                  <a:pt x="123" y="14395"/>
                </a:lnTo>
                <a:lnTo>
                  <a:pt x="220" y="14614"/>
                </a:lnTo>
                <a:lnTo>
                  <a:pt x="318" y="14784"/>
                </a:lnTo>
                <a:lnTo>
                  <a:pt x="439" y="14979"/>
                </a:lnTo>
                <a:lnTo>
                  <a:pt x="561" y="15150"/>
                </a:lnTo>
                <a:lnTo>
                  <a:pt x="707" y="15320"/>
                </a:lnTo>
                <a:lnTo>
                  <a:pt x="707" y="15320"/>
                </a:lnTo>
                <a:lnTo>
                  <a:pt x="878" y="15466"/>
                </a:lnTo>
                <a:lnTo>
                  <a:pt x="1048" y="15588"/>
                </a:lnTo>
                <a:lnTo>
                  <a:pt x="1243" y="15710"/>
                </a:lnTo>
                <a:lnTo>
                  <a:pt x="1438" y="15832"/>
                </a:lnTo>
                <a:lnTo>
                  <a:pt x="1633" y="15905"/>
                </a:lnTo>
                <a:lnTo>
                  <a:pt x="1852" y="15978"/>
                </a:lnTo>
                <a:lnTo>
                  <a:pt x="2047" y="16002"/>
                </a:lnTo>
                <a:lnTo>
                  <a:pt x="2266" y="16026"/>
                </a:lnTo>
                <a:lnTo>
                  <a:pt x="2266" y="16026"/>
                </a:lnTo>
                <a:lnTo>
                  <a:pt x="2534" y="16002"/>
                </a:lnTo>
                <a:lnTo>
                  <a:pt x="2777" y="15929"/>
                </a:lnTo>
                <a:lnTo>
                  <a:pt x="2997" y="15832"/>
                </a:lnTo>
                <a:lnTo>
                  <a:pt x="3191" y="15661"/>
                </a:lnTo>
                <a:lnTo>
                  <a:pt x="3191" y="15661"/>
                </a:lnTo>
                <a:lnTo>
                  <a:pt x="3362" y="15466"/>
                </a:lnTo>
                <a:lnTo>
                  <a:pt x="3484" y="15247"/>
                </a:lnTo>
                <a:lnTo>
                  <a:pt x="3557" y="15052"/>
                </a:lnTo>
                <a:lnTo>
                  <a:pt x="3605" y="14833"/>
                </a:lnTo>
                <a:lnTo>
                  <a:pt x="3679" y="14614"/>
                </a:lnTo>
                <a:lnTo>
                  <a:pt x="3752" y="14419"/>
                </a:lnTo>
                <a:lnTo>
                  <a:pt x="3849" y="14200"/>
                </a:lnTo>
                <a:lnTo>
                  <a:pt x="4019" y="14029"/>
                </a:lnTo>
                <a:lnTo>
                  <a:pt x="4019" y="14029"/>
                </a:lnTo>
                <a:lnTo>
                  <a:pt x="4287" y="13786"/>
                </a:lnTo>
                <a:lnTo>
                  <a:pt x="4531" y="13591"/>
                </a:lnTo>
                <a:lnTo>
                  <a:pt x="4750" y="13493"/>
                </a:lnTo>
                <a:lnTo>
                  <a:pt x="4945" y="13445"/>
                </a:lnTo>
                <a:lnTo>
                  <a:pt x="5140" y="13445"/>
                </a:lnTo>
                <a:lnTo>
                  <a:pt x="5310" y="13493"/>
                </a:lnTo>
                <a:lnTo>
                  <a:pt x="5481" y="13615"/>
                </a:lnTo>
                <a:lnTo>
                  <a:pt x="5651" y="13737"/>
                </a:lnTo>
                <a:lnTo>
                  <a:pt x="5822" y="13932"/>
                </a:lnTo>
                <a:lnTo>
                  <a:pt x="5992" y="14127"/>
                </a:lnTo>
                <a:lnTo>
                  <a:pt x="6358" y="14614"/>
                </a:lnTo>
                <a:lnTo>
                  <a:pt x="6796" y="15150"/>
                </a:lnTo>
                <a:lnTo>
                  <a:pt x="7039" y="15442"/>
                </a:lnTo>
                <a:lnTo>
                  <a:pt x="7307" y="15734"/>
                </a:lnTo>
                <a:lnTo>
                  <a:pt x="7307" y="15734"/>
                </a:lnTo>
                <a:lnTo>
                  <a:pt x="7454" y="15856"/>
                </a:lnTo>
                <a:lnTo>
                  <a:pt x="7648" y="15953"/>
                </a:lnTo>
                <a:lnTo>
                  <a:pt x="7819" y="16002"/>
                </a:lnTo>
                <a:lnTo>
                  <a:pt x="8014" y="16026"/>
                </a:lnTo>
                <a:lnTo>
                  <a:pt x="8014" y="16026"/>
                </a:lnTo>
                <a:lnTo>
                  <a:pt x="8111" y="16002"/>
                </a:lnTo>
                <a:lnTo>
                  <a:pt x="8257" y="15929"/>
                </a:lnTo>
                <a:lnTo>
                  <a:pt x="8720" y="15661"/>
                </a:lnTo>
                <a:lnTo>
                  <a:pt x="8988" y="15491"/>
                </a:lnTo>
                <a:lnTo>
                  <a:pt x="9280" y="15271"/>
                </a:lnTo>
                <a:lnTo>
                  <a:pt x="9597" y="15052"/>
                </a:lnTo>
                <a:lnTo>
                  <a:pt x="9889" y="14784"/>
                </a:lnTo>
                <a:lnTo>
                  <a:pt x="10157" y="14516"/>
                </a:lnTo>
                <a:lnTo>
                  <a:pt x="10400" y="14224"/>
                </a:lnTo>
                <a:lnTo>
                  <a:pt x="10595" y="13932"/>
                </a:lnTo>
                <a:lnTo>
                  <a:pt x="10668" y="13786"/>
                </a:lnTo>
                <a:lnTo>
                  <a:pt x="10717" y="13615"/>
                </a:lnTo>
                <a:lnTo>
                  <a:pt x="10766" y="13469"/>
                </a:lnTo>
                <a:lnTo>
                  <a:pt x="10790" y="13323"/>
                </a:lnTo>
                <a:lnTo>
                  <a:pt x="10790" y="13177"/>
                </a:lnTo>
                <a:lnTo>
                  <a:pt x="10766" y="13006"/>
                </a:lnTo>
                <a:lnTo>
                  <a:pt x="10717" y="12860"/>
                </a:lnTo>
                <a:lnTo>
                  <a:pt x="10644" y="12714"/>
                </a:lnTo>
                <a:lnTo>
                  <a:pt x="10547" y="12568"/>
                </a:lnTo>
                <a:lnTo>
                  <a:pt x="10425" y="12422"/>
                </a:lnTo>
                <a:lnTo>
                  <a:pt x="10425" y="12422"/>
                </a:lnTo>
                <a:lnTo>
                  <a:pt x="10230" y="12276"/>
                </a:lnTo>
                <a:lnTo>
                  <a:pt x="10035" y="12178"/>
                </a:lnTo>
                <a:lnTo>
                  <a:pt x="9840" y="12105"/>
                </a:lnTo>
                <a:lnTo>
                  <a:pt x="9621" y="12032"/>
                </a:lnTo>
                <a:lnTo>
                  <a:pt x="9402" y="11983"/>
                </a:lnTo>
                <a:lnTo>
                  <a:pt x="9183" y="11886"/>
                </a:lnTo>
                <a:lnTo>
                  <a:pt x="8988" y="11789"/>
                </a:lnTo>
                <a:lnTo>
                  <a:pt x="8793" y="11618"/>
                </a:lnTo>
                <a:lnTo>
                  <a:pt x="8793" y="11618"/>
                </a:lnTo>
                <a:lnTo>
                  <a:pt x="8623" y="11423"/>
                </a:lnTo>
                <a:lnTo>
                  <a:pt x="8525" y="11204"/>
                </a:lnTo>
                <a:lnTo>
                  <a:pt x="8452" y="10961"/>
                </a:lnTo>
                <a:lnTo>
                  <a:pt x="8428" y="10668"/>
                </a:lnTo>
                <a:lnTo>
                  <a:pt x="8428" y="10668"/>
                </a:lnTo>
                <a:lnTo>
                  <a:pt x="8452" y="10473"/>
                </a:lnTo>
                <a:lnTo>
                  <a:pt x="8476" y="10254"/>
                </a:lnTo>
                <a:lnTo>
                  <a:pt x="8549" y="10059"/>
                </a:lnTo>
                <a:lnTo>
                  <a:pt x="8623" y="9865"/>
                </a:lnTo>
                <a:lnTo>
                  <a:pt x="8720" y="9670"/>
                </a:lnTo>
                <a:lnTo>
                  <a:pt x="8842" y="9475"/>
                </a:lnTo>
                <a:lnTo>
                  <a:pt x="8988" y="9304"/>
                </a:lnTo>
                <a:lnTo>
                  <a:pt x="9134" y="9134"/>
                </a:lnTo>
                <a:lnTo>
                  <a:pt x="9134" y="9134"/>
                </a:lnTo>
                <a:lnTo>
                  <a:pt x="9304" y="8988"/>
                </a:lnTo>
                <a:lnTo>
                  <a:pt x="9475" y="8866"/>
                </a:lnTo>
                <a:lnTo>
                  <a:pt x="9645" y="8744"/>
                </a:lnTo>
                <a:lnTo>
                  <a:pt x="9840" y="8622"/>
                </a:lnTo>
                <a:lnTo>
                  <a:pt x="10035" y="8549"/>
                </a:lnTo>
                <a:lnTo>
                  <a:pt x="10254" y="8476"/>
                </a:lnTo>
                <a:lnTo>
                  <a:pt x="10474" y="8452"/>
                </a:lnTo>
                <a:lnTo>
                  <a:pt x="10668" y="8428"/>
                </a:lnTo>
                <a:lnTo>
                  <a:pt x="10668" y="8428"/>
                </a:lnTo>
                <a:lnTo>
                  <a:pt x="10936" y="8452"/>
                </a:lnTo>
                <a:lnTo>
                  <a:pt x="11180" y="8525"/>
                </a:lnTo>
                <a:lnTo>
                  <a:pt x="11423" y="8622"/>
                </a:lnTo>
                <a:lnTo>
                  <a:pt x="11618" y="8793"/>
                </a:lnTo>
                <a:lnTo>
                  <a:pt x="11618" y="8793"/>
                </a:lnTo>
                <a:lnTo>
                  <a:pt x="11789" y="8988"/>
                </a:lnTo>
                <a:lnTo>
                  <a:pt x="11910" y="9207"/>
                </a:lnTo>
                <a:lnTo>
                  <a:pt x="11984" y="9426"/>
                </a:lnTo>
                <a:lnTo>
                  <a:pt x="12057" y="9645"/>
                </a:lnTo>
                <a:lnTo>
                  <a:pt x="12105" y="9840"/>
                </a:lnTo>
                <a:lnTo>
                  <a:pt x="12178" y="10035"/>
                </a:lnTo>
                <a:lnTo>
                  <a:pt x="12276" y="10230"/>
                </a:lnTo>
                <a:lnTo>
                  <a:pt x="12422" y="10425"/>
                </a:lnTo>
                <a:lnTo>
                  <a:pt x="12422" y="10425"/>
                </a:lnTo>
                <a:lnTo>
                  <a:pt x="12568" y="10547"/>
                </a:lnTo>
                <a:lnTo>
                  <a:pt x="12714" y="10644"/>
                </a:lnTo>
                <a:lnTo>
                  <a:pt x="12860" y="10717"/>
                </a:lnTo>
                <a:lnTo>
                  <a:pt x="13006" y="10766"/>
                </a:lnTo>
                <a:lnTo>
                  <a:pt x="13177" y="10790"/>
                </a:lnTo>
                <a:lnTo>
                  <a:pt x="13323" y="10790"/>
                </a:lnTo>
                <a:lnTo>
                  <a:pt x="13469" y="10766"/>
                </a:lnTo>
                <a:lnTo>
                  <a:pt x="13615" y="10717"/>
                </a:lnTo>
                <a:lnTo>
                  <a:pt x="13786" y="10668"/>
                </a:lnTo>
                <a:lnTo>
                  <a:pt x="13932" y="10595"/>
                </a:lnTo>
                <a:lnTo>
                  <a:pt x="14224" y="10400"/>
                </a:lnTo>
                <a:lnTo>
                  <a:pt x="14516" y="10157"/>
                </a:lnTo>
                <a:lnTo>
                  <a:pt x="14784" y="9889"/>
                </a:lnTo>
                <a:lnTo>
                  <a:pt x="15052" y="9597"/>
                </a:lnTo>
                <a:lnTo>
                  <a:pt x="15271" y="9280"/>
                </a:lnTo>
                <a:lnTo>
                  <a:pt x="15491" y="8988"/>
                </a:lnTo>
                <a:lnTo>
                  <a:pt x="15661" y="8720"/>
                </a:lnTo>
                <a:lnTo>
                  <a:pt x="15929" y="8257"/>
                </a:lnTo>
                <a:lnTo>
                  <a:pt x="16002" y="8111"/>
                </a:lnTo>
                <a:lnTo>
                  <a:pt x="16026" y="8014"/>
                </a:lnTo>
                <a:lnTo>
                  <a:pt x="16026" y="8014"/>
                </a:lnTo>
                <a:lnTo>
                  <a:pt x="16002" y="7819"/>
                </a:lnTo>
                <a:lnTo>
                  <a:pt x="15953" y="7648"/>
                </a:lnTo>
                <a:lnTo>
                  <a:pt x="15856" y="7453"/>
                </a:lnTo>
                <a:lnTo>
                  <a:pt x="15734" y="7307"/>
                </a:lnTo>
                <a:lnTo>
                  <a:pt x="15734" y="7307"/>
                </a:lnTo>
                <a:lnTo>
                  <a:pt x="15442" y="7039"/>
                </a:lnTo>
                <a:lnTo>
                  <a:pt x="15150" y="6796"/>
                </a:lnTo>
                <a:lnTo>
                  <a:pt x="14614" y="6357"/>
                </a:lnTo>
                <a:lnTo>
                  <a:pt x="14127" y="5992"/>
                </a:lnTo>
                <a:lnTo>
                  <a:pt x="13932" y="5822"/>
                </a:lnTo>
                <a:lnTo>
                  <a:pt x="13737" y="5651"/>
                </a:lnTo>
                <a:lnTo>
                  <a:pt x="13615" y="5481"/>
                </a:lnTo>
                <a:lnTo>
                  <a:pt x="13494" y="5310"/>
                </a:lnTo>
                <a:lnTo>
                  <a:pt x="13445" y="5140"/>
                </a:lnTo>
                <a:lnTo>
                  <a:pt x="13445" y="4945"/>
                </a:lnTo>
                <a:lnTo>
                  <a:pt x="13494" y="4750"/>
                </a:lnTo>
                <a:lnTo>
                  <a:pt x="13591" y="4531"/>
                </a:lnTo>
                <a:lnTo>
                  <a:pt x="13761" y="4287"/>
                </a:lnTo>
                <a:lnTo>
                  <a:pt x="14029" y="4019"/>
                </a:lnTo>
                <a:lnTo>
                  <a:pt x="14029" y="4019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grpSp>
        <p:nvGrpSpPr>
          <p:cNvPr id="230" name="Google Shape;230;p9"/>
          <p:cNvGrpSpPr/>
          <p:nvPr/>
        </p:nvGrpSpPr>
        <p:grpSpPr>
          <a:xfrm>
            <a:off x="154025" y="438905"/>
            <a:ext cx="508851" cy="478711"/>
            <a:chOff x="5972700" y="2330200"/>
            <a:chExt cx="411625" cy="387275"/>
          </a:xfrm>
        </p:grpSpPr>
        <p:sp>
          <p:nvSpPr>
            <p:cNvPr id="231" name="Google Shape;231;p9"/>
            <p:cNvSpPr/>
            <p:nvPr/>
          </p:nvSpPr>
          <p:spPr>
            <a:xfrm>
              <a:off x="5972700" y="2476950"/>
              <a:ext cx="98050" cy="219825"/>
            </a:xfrm>
            <a:custGeom>
              <a:avLst/>
              <a:gdLst/>
              <a:ahLst/>
              <a:cxnLst/>
              <a:rect l="l" t="t" r="r" b="b"/>
              <a:pathLst>
                <a:path w="3922" h="8793" fill="none" extrusionOk="0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32" name="Google Shape;232;p9"/>
            <p:cNvSpPr/>
            <p:nvPr/>
          </p:nvSpPr>
          <p:spPr>
            <a:xfrm>
              <a:off x="6078025" y="2330200"/>
              <a:ext cx="306300" cy="387275"/>
            </a:xfrm>
            <a:custGeom>
              <a:avLst/>
              <a:gdLst/>
              <a:ahLst/>
              <a:cxnLst/>
              <a:rect l="l" t="t" r="r" b="b"/>
              <a:pathLst>
                <a:path w="12252" h="15491" fill="none" extrusionOk="0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233" name="Google Shape;233;p9"/>
          <p:cNvSpPr txBox="1">
            <a:spLocks noGrp="1"/>
          </p:cNvSpPr>
          <p:nvPr>
            <p:ph type="body" idx="1"/>
          </p:nvPr>
        </p:nvSpPr>
        <p:spPr>
          <a:xfrm>
            <a:off x="457200" y="4177709"/>
            <a:ext cx="8229600" cy="519600"/>
          </a:xfrm>
          <a:prstGeom prst="rect">
            <a:avLst/>
          </a:prstGeom>
        </p:spPr>
        <p:txBody>
          <a:bodyPr spcFirstLastPara="1" wrap="square" lIns="68569" tIns="68569" rIns="68569" bIns="68569" anchor="t" anchorCtr="0">
            <a:noAutofit/>
          </a:bodyPr>
          <a:lstStyle>
            <a:lvl1pPr marL="457189" lvl="0" indent="-228594" algn="ctr">
              <a:spcBef>
                <a:spcPts val="360"/>
              </a:spcBef>
              <a:spcAft>
                <a:spcPts val="1000"/>
              </a:spcAft>
              <a:buSzPts val="1400"/>
              <a:buNone/>
              <a:defRPr sz="1400"/>
            </a:lvl1pPr>
          </a:lstStyle>
          <a:p>
            <a:endParaRPr/>
          </a:p>
        </p:txBody>
      </p:sp>
      <p:sp>
        <p:nvSpPr>
          <p:cNvPr id="234" name="Google Shape;234;p9"/>
          <p:cNvSpPr/>
          <p:nvPr/>
        </p:nvSpPr>
        <p:spPr>
          <a:xfrm>
            <a:off x="7720375" y="103875"/>
            <a:ext cx="626400" cy="626400"/>
          </a:xfrm>
          <a:prstGeom prst="ellipse">
            <a:avLst/>
          </a:prstGeom>
          <a:solidFill>
            <a:srgbClr val="FFB600">
              <a:alpha val="7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grpSp>
        <p:nvGrpSpPr>
          <p:cNvPr id="235" name="Google Shape;235;p9"/>
          <p:cNvGrpSpPr/>
          <p:nvPr/>
        </p:nvGrpSpPr>
        <p:grpSpPr>
          <a:xfrm>
            <a:off x="7915422" y="229148"/>
            <a:ext cx="236882" cy="375437"/>
            <a:chOff x="6718575" y="2318625"/>
            <a:chExt cx="256950" cy="407375"/>
          </a:xfrm>
        </p:grpSpPr>
        <p:sp>
          <p:nvSpPr>
            <p:cNvPr id="236" name="Google Shape;236;p9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37" name="Google Shape;237;p9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38" name="Google Shape;238;p9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39" name="Google Shape;239;p9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40" name="Google Shape;240;p9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41" name="Google Shape;241;p9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42" name="Google Shape;242;p9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43" name="Google Shape;243;p9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244" name="Google Shape;244;p9"/>
          <p:cNvSpPr txBox="1">
            <a:spLocks noGrp="1"/>
          </p:cNvSpPr>
          <p:nvPr>
            <p:ph type="sldNum" idx="12"/>
          </p:nvPr>
        </p:nvSpPr>
        <p:spPr>
          <a:xfrm>
            <a:off x="8117984" y="4303688"/>
            <a:ext cx="548700" cy="393600"/>
          </a:xfrm>
          <a:prstGeom prst="rect">
            <a:avLst/>
          </a:prstGeom>
        </p:spPr>
        <p:txBody>
          <a:bodyPr spcFirstLastPara="1" wrap="square" lIns="68569" tIns="68569" rIns="68569" bIns="68569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293692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A8292-B9A3-4487-BBC0-12E7E908F097}" type="datetimeFigureOut">
              <a:rPr lang="en-US" smtClean="0"/>
              <a:t>6/4/23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DC6BF-1A17-4638-9571-BFCC56974B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021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6/4/23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693453918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6/4/23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749897441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6/4/23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350621789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6/4/23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395664100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6/4/23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976722130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6/4/23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022863286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6/4/23</a:t>
            </a:fld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>
              <a:solidFill>
                <a:schemeClr val="tx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950636142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6/4/23</a:t>
            </a:fld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sz="1000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835610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transition>
    <p:fade thruBlk="1"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4.jpeg"/><Relationship Id="rId7" Type="http://schemas.openxmlformats.org/officeDocument/2006/relationships/image" Target="../media/image1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jpeg"/><Relationship Id="rId5" Type="http://schemas.openxmlformats.org/officeDocument/2006/relationships/image" Target="../media/image6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7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slide" Target="slide13.xml"/><Relationship Id="rId7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slide" Target="slide2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slide" Target="slide13.xml"/><Relationship Id="rId7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slide" Target="slide2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slide" Target="slide13.xml"/><Relationship Id="rId7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slide" Target="slide2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slide" Target="slide13.xml"/><Relationship Id="rId7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slide" Target="slide13.xml"/><Relationship Id="rId7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jpeg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jpeg"/><Relationship Id="rId7" Type="http://schemas.openxmlformats.org/officeDocument/2006/relationships/image" Target="../media/image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c0.f33.img.vnecdn.net/2014/09/13/12-1410575072_660x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WordArt 10"/>
          <p:cNvSpPr>
            <a:spLocks noChangeArrowheads="1" noChangeShapeType="1"/>
          </p:cNvSpPr>
          <p:nvPr/>
        </p:nvSpPr>
        <p:spPr bwMode="auto">
          <a:xfrm>
            <a:off x="228600" y="0"/>
            <a:ext cx="8534400" cy="1371600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700" b="1" kern="10" spc="540">
                <a:ln w="9525">
                  <a:solidFill>
                    <a:srgbClr val="FF00FF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107763" dir="13500000" algn="ctr" rotWithShape="0">
                    <a:srgbClr val="000066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Chào mừng các thầy, cô cùng các em học sinh về dự giờ học</a:t>
            </a:r>
          </a:p>
        </p:txBody>
      </p:sp>
      <p:sp>
        <p:nvSpPr>
          <p:cNvPr id="4" name="WordArt 11"/>
          <p:cNvSpPr>
            <a:spLocks noChangeArrowheads="1" noChangeShapeType="1" noTextEdit="1"/>
          </p:cNvSpPr>
          <p:nvPr/>
        </p:nvSpPr>
        <p:spPr bwMode="auto">
          <a:xfrm rot="-567740">
            <a:off x="1371601" y="2686050"/>
            <a:ext cx="6119813" cy="1371600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4523"/>
              </a:avLst>
            </a:prstTxWarp>
          </a:bodyPr>
          <a:lstStyle/>
          <a:p>
            <a:pPr algn="ctr"/>
            <a:r>
              <a:rPr lang="en-US" sz="27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540000" scaled="1"/>
                </a:gradFill>
                <a:effectLst>
                  <a:outerShdw dist="359210" dir="13500000" sy="50000" kx="2115830" algn="bl" rotWithShape="0">
                    <a:srgbClr val="FFFF0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MÔ</a:t>
            </a:r>
            <a:r>
              <a:rPr lang="vi-VN" sz="27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540000" scaled="1"/>
                </a:gradFill>
                <a:effectLst>
                  <a:outerShdw dist="359210" dir="13500000" sy="50000" kx="2115830" algn="bl" rotWithShape="0">
                    <a:srgbClr val="FFFF0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N KHOA HỌC TỰ NHIÊN </a:t>
            </a:r>
            <a:r>
              <a:rPr lang="en-US" sz="27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540000" scaled="1"/>
                </a:gradFill>
                <a:effectLst>
                  <a:outerShdw dist="359210" dir="13500000" sy="50000" kx="2115830" algn="bl" rotWithShape="0">
                    <a:srgbClr val="FFFF0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vi-VN" sz="27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540000" scaled="1"/>
                </a:gradFill>
                <a:effectLst>
                  <a:outerShdw dist="359210" dir="13500000" sy="50000" kx="2115830" algn="bl" rotWithShape="0">
                    <a:srgbClr val="FFFF0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6</a:t>
            </a:r>
            <a:endParaRPr lang="en-US" sz="27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540000" scaled="1"/>
              </a:gradFill>
              <a:effectLst>
                <a:outerShdw dist="359210" dir="13500000" sy="50000" kx="2115830" algn="bl" rotWithShape="0">
                  <a:srgbClr val="FFFF0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84747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ntr" presetSubtype="3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6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ounded Rectangle 42"/>
          <p:cNvSpPr/>
          <p:nvPr/>
        </p:nvSpPr>
        <p:spPr>
          <a:xfrm>
            <a:off x="53515" y="1225214"/>
            <a:ext cx="1211997" cy="285976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Dựa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vi-VN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hiên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Line 47">
            <a:extLst>
              <a:ext uri="{FF2B5EF4-FFF2-40B4-BE49-F238E27FC236}">
                <a16:creationId xmlns:a16="http://schemas.microsoft.com/office/drawing/2014/main" id="{1439FD48-3C60-4216-8CF2-1E807FA95B4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266703" y="1045369"/>
            <a:ext cx="577585" cy="159067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/>
          <a:p>
            <a:pPr algn="just" defTabSz="685800" eaLnBrk="0" fontAlgn="base" hangingPunct="0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n-US" sz="2400"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6" name="Line 48">
            <a:extLst>
              <a:ext uri="{FF2B5EF4-FFF2-40B4-BE49-F238E27FC236}">
                <a16:creationId xmlns:a16="http://schemas.microsoft.com/office/drawing/2014/main" id="{031D0FE6-0571-41AB-B4EC-BBCD2975AF8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265512" y="2628900"/>
            <a:ext cx="736381" cy="833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/>
          <a:p>
            <a:pPr algn="just" defTabSz="685800" eaLnBrk="0" fontAlgn="base" hangingPunct="0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n-US" sz="2400"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7" name="Line 49">
            <a:extLst>
              <a:ext uri="{FF2B5EF4-FFF2-40B4-BE49-F238E27FC236}">
                <a16:creationId xmlns:a16="http://schemas.microsoft.com/office/drawing/2014/main" id="{23E3275A-134D-45F6-B2DE-7E4BE85C99A4}"/>
              </a:ext>
            </a:extLst>
          </p:cNvPr>
          <p:cNvSpPr>
            <a:spLocks noChangeShapeType="1"/>
          </p:cNvSpPr>
          <p:nvPr/>
        </p:nvSpPr>
        <p:spPr bwMode="auto">
          <a:xfrm>
            <a:off x="1265512" y="2655094"/>
            <a:ext cx="745721" cy="1585913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/>
          <a:p>
            <a:pPr algn="just" defTabSz="685800" eaLnBrk="0" fontAlgn="base" hangingPunct="0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n-US" sz="2400"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8" name="Text Box 50">
            <a:extLst>
              <a:ext uri="{FF2B5EF4-FFF2-40B4-BE49-F238E27FC236}">
                <a16:creationId xmlns:a16="http://schemas.microsoft.com/office/drawing/2014/main" id="{C21EABAF-F4F3-4CF3-8D39-36DB743E78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4288" y="876847"/>
            <a:ext cx="2034778" cy="438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defTabSz="685800" eaLnBrk="0" fontAlgn="base" hangingPunct="0">
              <a:spcBef>
                <a:spcPct val="50000"/>
              </a:spcBef>
              <a:spcAft>
                <a:spcPct val="0"/>
              </a:spcAft>
              <a:buClrTx/>
              <a:defRPr/>
            </a:pPr>
            <a:r>
              <a:rPr lang="en-US" altLang="en-US" b="1" dirty="0" err="1">
                <a:solidFill>
                  <a:srgbClr val="0000E6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Nhiên</a:t>
            </a:r>
            <a:r>
              <a:rPr lang="en-US" altLang="en-US" b="1" dirty="0">
                <a:solidFill>
                  <a:srgbClr val="0000E6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altLang="en-US" b="1" dirty="0" err="1">
                <a:solidFill>
                  <a:srgbClr val="0000E6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liệu</a:t>
            </a:r>
            <a:r>
              <a:rPr lang="en-US" altLang="en-US" b="1" dirty="0">
                <a:solidFill>
                  <a:srgbClr val="0000E6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altLang="en-US" b="1" dirty="0" err="1">
                <a:solidFill>
                  <a:srgbClr val="0000E6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rắn</a:t>
            </a:r>
            <a:endParaRPr lang="en-US" altLang="en-US" b="1" dirty="0">
              <a:solidFill>
                <a:srgbClr val="0000E6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9" name="Text Box 51">
            <a:extLst>
              <a:ext uri="{FF2B5EF4-FFF2-40B4-BE49-F238E27FC236}">
                <a16:creationId xmlns:a16="http://schemas.microsoft.com/office/drawing/2014/main" id="{D2C26E25-4DDB-4DF4-B914-2FD3A21B26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5426" y="2406039"/>
            <a:ext cx="2218484" cy="438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defTabSz="685800" eaLnBrk="0" fontAlgn="base" hangingPunct="0">
              <a:spcBef>
                <a:spcPct val="50000"/>
              </a:spcBef>
              <a:spcAft>
                <a:spcPct val="0"/>
              </a:spcAft>
              <a:buClrTx/>
              <a:defRPr/>
            </a:pPr>
            <a:r>
              <a:rPr lang="en-US" altLang="en-US" b="1" dirty="0" err="1">
                <a:solidFill>
                  <a:srgbClr val="0000E6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Nhiên</a:t>
            </a:r>
            <a:r>
              <a:rPr lang="en-US" altLang="en-US" b="1" dirty="0">
                <a:solidFill>
                  <a:srgbClr val="0000E6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altLang="en-US" b="1" dirty="0" err="1">
                <a:solidFill>
                  <a:srgbClr val="0000E6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liệu</a:t>
            </a:r>
            <a:r>
              <a:rPr lang="en-US" altLang="en-US" b="1" dirty="0">
                <a:solidFill>
                  <a:srgbClr val="0000E6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altLang="en-US" b="1" dirty="0" err="1">
                <a:solidFill>
                  <a:srgbClr val="0000E6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lỏng</a:t>
            </a:r>
            <a:endParaRPr lang="en-US" altLang="en-US" b="1" dirty="0">
              <a:solidFill>
                <a:srgbClr val="0000E6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0" name="Text Box 52">
            <a:extLst>
              <a:ext uri="{FF2B5EF4-FFF2-40B4-BE49-F238E27FC236}">
                <a16:creationId xmlns:a16="http://schemas.microsoft.com/office/drawing/2014/main" id="{6E7701AE-9740-4DEC-B644-8F36C4CF9A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11233" y="4051481"/>
            <a:ext cx="2182677" cy="438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defTabSz="685800" eaLnBrk="0" fontAlgn="base" hangingPunct="0">
              <a:spcBef>
                <a:spcPct val="50000"/>
              </a:spcBef>
              <a:spcAft>
                <a:spcPct val="0"/>
              </a:spcAft>
              <a:buClrTx/>
              <a:defRPr/>
            </a:pPr>
            <a:r>
              <a:rPr lang="en-US" altLang="en-US" b="1" dirty="0" err="1">
                <a:solidFill>
                  <a:srgbClr val="0000E6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Nhiên</a:t>
            </a:r>
            <a:r>
              <a:rPr lang="en-US" altLang="en-US" b="1" dirty="0">
                <a:solidFill>
                  <a:srgbClr val="0000E6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altLang="en-US" b="1" dirty="0" err="1">
                <a:solidFill>
                  <a:srgbClr val="0000E6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liệu</a:t>
            </a:r>
            <a:r>
              <a:rPr lang="en-US" altLang="en-US" b="1" dirty="0">
                <a:solidFill>
                  <a:srgbClr val="0000E6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altLang="en-US" b="1" dirty="0" err="1">
                <a:solidFill>
                  <a:srgbClr val="0000E6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khí</a:t>
            </a:r>
            <a:endParaRPr lang="en-US" altLang="en-US" b="1" dirty="0">
              <a:solidFill>
                <a:srgbClr val="0000E6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grpSp>
        <p:nvGrpSpPr>
          <p:cNvPr id="40" name="Group 42">
            <a:extLst>
              <a:ext uri="{FF2B5EF4-FFF2-40B4-BE49-F238E27FC236}">
                <a16:creationId xmlns:a16="http://schemas.microsoft.com/office/drawing/2014/main" id="{65C5BCD5-426D-4FCC-A6C7-14F6DBB61919}"/>
              </a:ext>
            </a:extLst>
          </p:cNvPr>
          <p:cNvGrpSpPr>
            <a:grpSpLocks/>
          </p:cNvGrpSpPr>
          <p:nvPr/>
        </p:nvGrpSpPr>
        <p:grpSpPr bwMode="auto">
          <a:xfrm>
            <a:off x="4140084" y="3643313"/>
            <a:ext cx="1428750" cy="1195388"/>
            <a:chOff x="3456" y="2100"/>
            <a:chExt cx="912" cy="843"/>
          </a:xfrm>
        </p:grpSpPr>
        <p:pic>
          <p:nvPicPr>
            <p:cNvPr id="41" name="Picture 10" descr="ga chay">
              <a:extLst>
                <a:ext uri="{FF2B5EF4-FFF2-40B4-BE49-F238E27FC236}">
                  <a16:creationId xmlns:a16="http://schemas.microsoft.com/office/drawing/2014/main" id="{F1D15CB7-0B5A-42FC-BC07-4C38592BC7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6" y="2100"/>
              <a:ext cx="912" cy="843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42" name="Text Box 34">
              <a:extLst>
                <a:ext uri="{FF2B5EF4-FFF2-40B4-BE49-F238E27FC236}">
                  <a16:creationId xmlns:a16="http://schemas.microsoft.com/office/drawing/2014/main" id="{A023993A-192B-46A8-943D-440708F3D1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00" y="2112"/>
              <a:ext cx="576" cy="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defTabSz="685800">
                <a:spcBef>
                  <a:spcPct val="50000"/>
                </a:spcBef>
                <a:buClrTx/>
                <a:defRPr/>
              </a:pPr>
              <a:r>
                <a:rPr lang="en-US" altLang="en-US" sz="1200" b="1" kern="1200" dirty="0">
                  <a:solidFill>
                    <a:srgbClr val="FFFFFF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gas</a:t>
              </a:r>
            </a:p>
          </p:txBody>
        </p:sp>
      </p:grpSp>
      <p:grpSp>
        <p:nvGrpSpPr>
          <p:cNvPr id="44" name="Group 39">
            <a:extLst>
              <a:ext uri="{FF2B5EF4-FFF2-40B4-BE49-F238E27FC236}">
                <a16:creationId xmlns:a16="http://schemas.microsoft.com/office/drawing/2014/main" id="{714F5C46-C995-472E-8090-527F70D32D1C}"/>
              </a:ext>
            </a:extLst>
          </p:cNvPr>
          <p:cNvGrpSpPr>
            <a:grpSpLocks/>
          </p:cNvGrpSpPr>
          <p:nvPr/>
        </p:nvGrpSpPr>
        <p:grpSpPr bwMode="auto">
          <a:xfrm>
            <a:off x="3827719" y="485666"/>
            <a:ext cx="1089005" cy="864937"/>
            <a:chOff x="4452" y="144"/>
            <a:chExt cx="1410" cy="848"/>
          </a:xfrm>
        </p:grpSpPr>
        <p:pic>
          <p:nvPicPr>
            <p:cNvPr id="45" name="Picture 6" descr="cui">
              <a:extLst>
                <a:ext uri="{FF2B5EF4-FFF2-40B4-BE49-F238E27FC236}">
                  <a16:creationId xmlns:a16="http://schemas.microsoft.com/office/drawing/2014/main" id="{D51956FD-EC18-4FCF-8155-570817F7811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2" y="144"/>
              <a:ext cx="1296" cy="821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46" name="Text Box 32">
              <a:extLst>
                <a:ext uri="{FF2B5EF4-FFF2-40B4-BE49-F238E27FC236}">
                  <a16:creationId xmlns:a16="http://schemas.microsoft.com/office/drawing/2014/main" id="{9CCC99B3-2A40-48CE-8320-4EE5C72BE6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86" y="720"/>
              <a:ext cx="576" cy="2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defTabSz="685800">
                <a:spcBef>
                  <a:spcPct val="50000"/>
                </a:spcBef>
                <a:buClrTx/>
                <a:defRPr/>
              </a:pPr>
              <a:r>
                <a:rPr lang="en-US" altLang="en-US" sz="1200" b="1" kern="1200" dirty="0" err="1">
                  <a:solidFill>
                    <a:srgbClr val="FFFFFF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Củi</a:t>
              </a:r>
              <a:endParaRPr lang="en-US" altLang="en-US" sz="1200" b="1" kern="1200" dirty="0">
                <a:solidFill>
                  <a:srgbClr val="FFFFFF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  <p:grpSp>
        <p:nvGrpSpPr>
          <p:cNvPr id="47" name="Group 41">
            <a:extLst>
              <a:ext uri="{FF2B5EF4-FFF2-40B4-BE49-F238E27FC236}">
                <a16:creationId xmlns:a16="http://schemas.microsoft.com/office/drawing/2014/main" id="{5338FDA8-5CC1-49DE-A695-5A1AB8DFC75E}"/>
              </a:ext>
            </a:extLst>
          </p:cNvPr>
          <p:cNvGrpSpPr>
            <a:grpSpLocks/>
          </p:cNvGrpSpPr>
          <p:nvPr/>
        </p:nvGrpSpPr>
        <p:grpSpPr bwMode="auto">
          <a:xfrm>
            <a:off x="7010143" y="456035"/>
            <a:ext cx="1050164" cy="837398"/>
            <a:chOff x="2064" y="2064"/>
            <a:chExt cx="1248" cy="913"/>
          </a:xfrm>
        </p:grpSpPr>
        <p:pic>
          <p:nvPicPr>
            <p:cNvPr id="48" name="Picture 13" descr="than to ong">
              <a:extLst>
                <a:ext uri="{FF2B5EF4-FFF2-40B4-BE49-F238E27FC236}">
                  <a16:creationId xmlns:a16="http://schemas.microsoft.com/office/drawing/2014/main" id="{CEBD928C-2577-4B1D-B9A0-5C658C2E28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12" y="2064"/>
              <a:ext cx="1200" cy="913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49" name="Text Box 33">
              <a:extLst>
                <a:ext uri="{FF2B5EF4-FFF2-40B4-BE49-F238E27FC236}">
                  <a16:creationId xmlns:a16="http://schemas.microsoft.com/office/drawing/2014/main" id="{F6D084BA-F1F4-4B0D-8D0B-7DBDCBB0D6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64" y="2064"/>
              <a:ext cx="1107" cy="5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defTabSz="685800">
                <a:spcBef>
                  <a:spcPct val="50000"/>
                </a:spcBef>
                <a:buClrTx/>
                <a:defRPr/>
              </a:pPr>
              <a:r>
                <a:rPr lang="en-US" altLang="en-US" sz="1200" b="1" kern="1200" dirty="0">
                  <a:solidFill>
                    <a:srgbClr val="FFFFFF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Than </a:t>
              </a:r>
              <a:r>
                <a:rPr lang="en-US" altLang="en-US" sz="1200" b="1" kern="1200" dirty="0" err="1">
                  <a:solidFill>
                    <a:srgbClr val="FFFFFF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tổ</a:t>
              </a:r>
              <a:r>
                <a:rPr lang="en-US" altLang="en-US" sz="1200" b="1" kern="1200" dirty="0">
                  <a:solidFill>
                    <a:srgbClr val="FFFFFF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</a:t>
              </a:r>
              <a:r>
                <a:rPr lang="en-US" altLang="en-US" sz="1200" b="1" kern="1200" dirty="0" err="1">
                  <a:solidFill>
                    <a:srgbClr val="FFFFFF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ong</a:t>
              </a:r>
              <a:endParaRPr lang="en-US" altLang="en-US" sz="1200" b="1" kern="1200" dirty="0">
                <a:solidFill>
                  <a:srgbClr val="FFFFFF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  <p:grpSp>
        <p:nvGrpSpPr>
          <p:cNvPr id="50" name="Group 40">
            <a:extLst>
              <a:ext uri="{FF2B5EF4-FFF2-40B4-BE49-F238E27FC236}">
                <a16:creationId xmlns:a16="http://schemas.microsoft.com/office/drawing/2014/main" id="{4CD6E331-21CB-403E-B792-9845E7504F7C}"/>
              </a:ext>
            </a:extLst>
          </p:cNvPr>
          <p:cNvGrpSpPr>
            <a:grpSpLocks/>
          </p:cNvGrpSpPr>
          <p:nvPr/>
        </p:nvGrpSpPr>
        <p:grpSpPr bwMode="auto">
          <a:xfrm>
            <a:off x="6075488" y="473396"/>
            <a:ext cx="866570" cy="820037"/>
            <a:chOff x="2199" y="1044"/>
            <a:chExt cx="897" cy="912"/>
          </a:xfrm>
        </p:grpSpPr>
        <p:pic>
          <p:nvPicPr>
            <p:cNvPr id="51" name="Picture 5" descr="bep con kho">
              <a:extLst>
                <a:ext uri="{FF2B5EF4-FFF2-40B4-BE49-F238E27FC236}">
                  <a16:creationId xmlns:a16="http://schemas.microsoft.com/office/drawing/2014/main" id="{8EE17EA2-A203-4532-B02E-37E350FA6DF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9" y="1044"/>
              <a:ext cx="897" cy="912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52" name="Text Box 36">
              <a:extLst>
                <a:ext uri="{FF2B5EF4-FFF2-40B4-BE49-F238E27FC236}">
                  <a16:creationId xmlns:a16="http://schemas.microsoft.com/office/drawing/2014/main" id="{3B428634-9816-4E89-A659-B8DC545699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6" y="1056"/>
              <a:ext cx="576" cy="5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defTabSz="685800">
                <a:spcBef>
                  <a:spcPct val="50000"/>
                </a:spcBef>
                <a:buClrTx/>
                <a:defRPr/>
              </a:pPr>
              <a:r>
                <a:rPr lang="en-US" altLang="en-US" sz="1200" b="1" kern="1200">
                  <a:solidFill>
                    <a:srgbClr val="FFFFFF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Cồn khô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C6C0AFED-6B3B-461C-AADF-FA981C8E2BCD}"/>
              </a:ext>
            </a:extLst>
          </p:cNvPr>
          <p:cNvGrpSpPr/>
          <p:nvPr/>
        </p:nvGrpSpPr>
        <p:grpSpPr>
          <a:xfrm>
            <a:off x="4934177" y="513205"/>
            <a:ext cx="1013158" cy="864504"/>
            <a:chOff x="7580381" y="4659059"/>
            <a:chExt cx="2082477" cy="1645440"/>
          </a:xfrm>
        </p:grpSpPr>
        <p:pic>
          <p:nvPicPr>
            <p:cNvPr id="54" name="Picture 3">
              <a:extLst>
                <a:ext uri="{FF2B5EF4-FFF2-40B4-BE49-F238E27FC236}">
                  <a16:creationId xmlns:a16="http://schemas.microsoft.com/office/drawing/2014/main" id="{B611AEA0-6327-4B7C-9BFE-15A5AFE1D86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80381" y="4659059"/>
              <a:ext cx="2082477" cy="1593849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55" name="Text Box 30">
              <a:extLst>
                <a:ext uri="{FF2B5EF4-FFF2-40B4-BE49-F238E27FC236}">
                  <a16:creationId xmlns:a16="http://schemas.microsoft.com/office/drawing/2014/main" id="{20F96659-A817-439D-9498-2CF0891309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61356" y="5777277"/>
              <a:ext cx="1805781" cy="5272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defTabSz="685800">
                <a:spcBef>
                  <a:spcPct val="50000"/>
                </a:spcBef>
                <a:buClrTx/>
                <a:defRPr/>
              </a:pPr>
              <a:r>
                <a:rPr lang="en-US" altLang="en-US" sz="1200" b="1" kern="1200" dirty="0">
                  <a:solidFill>
                    <a:srgbClr val="FFFFFF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Than </a:t>
              </a:r>
              <a:r>
                <a:rPr lang="en-US" altLang="en-US" sz="1200" b="1" kern="1200" dirty="0" err="1">
                  <a:solidFill>
                    <a:srgbClr val="FFFFFF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bùn</a:t>
              </a:r>
              <a:endParaRPr lang="en-US" altLang="en-US" sz="1200" b="1" kern="1200" dirty="0">
                <a:solidFill>
                  <a:srgbClr val="FFFFFF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  <p:grpSp>
        <p:nvGrpSpPr>
          <p:cNvPr id="56" name="Group 45">
            <a:extLst>
              <a:ext uri="{FF2B5EF4-FFF2-40B4-BE49-F238E27FC236}">
                <a16:creationId xmlns:a16="http://schemas.microsoft.com/office/drawing/2014/main" id="{970BEDB2-7B1E-4B85-A393-BD06C8C13C3A}"/>
              </a:ext>
            </a:extLst>
          </p:cNvPr>
          <p:cNvGrpSpPr>
            <a:grpSpLocks/>
          </p:cNvGrpSpPr>
          <p:nvPr/>
        </p:nvGrpSpPr>
        <p:grpSpPr bwMode="auto">
          <a:xfrm>
            <a:off x="5900765" y="2068949"/>
            <a:ext cx="1351360" cy="1172290"/>
            <a:chOff x="4548" y="1023"/>
            <a:chExt cx="1020" cy="1052"/>
          </a:xfrm>
        </p:grpSpPr>
        <p:grpSp>
          <p:nvGrpSpPr>
            <p:cNvPr id="57" name="Group 24">
              <a:extLst>
                <a:ext uri="{FF2B5EF4-FFF2-40B4-BE49-F238E27FC236}">
                  <a16:creationId xmlns:a16="http://schemas.microsoft.com/office/drawing/2014/main" id="{7C37B9E1-6902-4CCE-9F86-DD616C69745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48" y="1023"/>
              <a:ext cx="1020" cy="1052"/>
              <a:chOff x="204" y="2489"/>
              <a:chExt cx="1572" cy="1745"/>
            </a:xfrm>
          </p:grpSpPr>
          <p:pic>
            <p:nvPicPr>
              <p:cNvPr id="59" name="Picture 25">
                <a:extLst>
                  <a:ext uri="{FF2B5EF4-FFF2-40B4-BE49-F238E27FC236}">
                    <a16:creationId xmlns:a16="http://schemas.microsoft.com/office/drawing/2014/main" id="{F16E209F-B1C5-4C38-98C7-AC2CA0D0AFF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4" y="2489"/>
                <a:ext cx="1572" cy="1745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88900" cap="sq">
                <a:solidFill>
                  <a:srgbClr val="FFFFFF"/>
                </a:solidFill>
                <a:miter lim="800000"/>
              </a:ln>
              <a:effectLst>
                <a:outerShdw blurRad="55000" dist="18000" dir="54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twoPt" dir="t">
                  <a:rot lat="0" lon="0" rev="7200000"/>
                </a:lightRig>
              </a:scene3d>
              <a:sp3d>
                <a:bevelT w="25400" h="19050"/>
                <a:contourClr>
                  <a:srgbClr val="FFFFFF"/>
                </a:contourClr>
              </a:sp3d>
            </p:spPr>
          </p:pic>
          <p:sp>
            <p:nvSpPr>
              <p:cNvPr id="60" name="Rectangle 26">
                <a:extLst>
                  <a:ext uri="{FF2B5EF4-FFF2-40B4-BE49-F238E27FC236}">
                    <a16:creationId xmlns:a16="http://schemas.microsoft.com/office/drawing/2014/main" id="{8C0B634A-B568-4386-8874-04A8DF21D5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8" y="3411"/>
                <a:ext cx="358" cy="332"/>
              </a:xfrm>
              <a:prstGeom prst="rect">
                <a:avLst/>
              </a:prstGeom>
              <a:solidFill>
                <a:srgbClr val="BDBDC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57150" cmpd="thinThick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defTabSz="685800">
                  <a:buClrTx/>
                  <a:defRPr/>
                </a:pPr>
                <a:endParaRPr lang="en-US" altLang="en-US" sz="1200" kern="1200">
                  <a:solidFill>
                    <a:srgbClr val="4A5C65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58" name="Text Box 28">
              <a:extLst>
                <a:ext uri="{FF2B5EF4-FFF2-40B4-BE49-F238E27FC236}">
                  <a16:creationId xmlns:a16="http://schemas.microsoft.com/office/drawing/2014/main" id="{57E054BE-B6D2-4D28-B7BB-A78C5583DC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48" y="1620"/>
              <a:ext cx="576" cy="4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cmpd="dbl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 defTabSz="4572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4572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4572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4572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4572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defTabSz="342900">
                <a:spcBef>
                  <a:spcPts val="563"/>
                </a:spcBef>
                <a:buSzPct val="100000"/>
                <a:tabLst>
                  <a:tab pos="0" algn="l"/>
                  <a:tab pos="685800" algn="l"/>
                  <a:tab pos="1371600" algn="l"/>
                  <a:tab pos="2057400" algn="l"/>
                  <a:tab pos="2743200" algn="l"/>
                  <a:tab pos="3429000" algn="l"/>
                  <a:tab pos="4114800" algn="l"/>
                  <a:tab pos="4800600" algn="l"/>
                  <a:tab pos="5486400" algn="l"/>
                  <a:tab pos="6172200" algn="l"/>
                  <a:tab pos="6858000" algn="l"/>
                  <a:tab pos="7543800" algn="l"/>
                </a:tabLst>
                <a:defRPr/>
              </a:pPr>
              <a:r>
                <a:rPr lang="en-US" altLang="en-US" sz="1200" b="1" kern="1200" dirty="0">
                  <a:solidFill>
                    <a:srgbClr val="000000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  </a:t>
              </a:r>
              <a:r>
                <a:rPr lang="en-US" altLang="en-US" sz="1200" b="1" kern="1200" dirty="0" err="1">
                  <a:solidFill>
                    <a:srgbClr val="000000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Cồn</a:t>
              </a:r>
              <a:r>
                <a:rPr lang="en-US" altLang="en-US" sz="1200" b="1" kern="1200" dirty="0">
                  <a:solidFill>
                    <a:srgbClr val="000000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90</a:t>
              </a:r>
              <a:r>
                <a:rPr lang="en-US" altLang="en-US" sz="1200" b="1" kern="1200" baseline="30000" dirty="0">
                  <a:solidFill>
                    <a:srgbClr val="000000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0</a:t>
              </a: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DEA4A096-0E77-4338-A53C-6EC4CCE20EC8}"/>
              </a:ext>
            </a:extLst>
          </p:cNvPr>
          <p:cNvGrpSpPr/>
          <p:nvPr/>
        </p:nvGrpSpPr>
        <p:grpSpPr>
          <a:xfrm>
            <a:off x="4035200" y="2049797"/>
            <a:ext cx="1507816" cy="1132524"/>
            <a:chOff x="5075541" y="2321220"/>
            <a:chExt cx="2010421" cy="1510032"/>
          </a:xfrm>
        </p:grpSpPr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52245506-70F1-4289-874F-17435F45D72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5541" y="2321220"/>
              <a:ext cx="2010421" cy="1510032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63" name="Text Box 30">
              <a:extLst>
                <a:ext uri="{FF2B5EF4-FFF2-40B4-BE49-F238E27FC236}">
                  <a16:creationId xmlns:a16="http://schemas.microsoft.com/office/drawing/2014/main" id="{6661B218-F24A-45E3-B0E0-3D0BD00D8C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46872" y="3048001"/>
              <a:ext cx="677779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defTabSz="685800">
                <a:spcBef>
                  <a:spcPct val="50000"/>
                </a:spcBef>
                <a:buClrTx/>
                <a:defRPr/>
              </a:pPr>
              <a:r>
                <a:rPr lang="en-US" altLang="en-US" sz="1200" b="1" kern="1200" dirty="0" err="1">
                  <a:solidFill>
                    <a:srgbClr val="4A5C65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Xăng</a:t>
              </a:r>
              <a:endParaRPr lang="en-US" altLang="en-US" sz="1200" b="1" kern="1200" dirty="0">
                <a:solidFill>
                  <a:srgbClr val="4A5C65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202320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9030" y="1433779"/>
            <a:ext cx="30870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i="1" dirty="0">
                <a:latin typeface="Times New Roman" pitchFamily="18" charset="0"/>
                <a:cs typeface="Times New Roman" pitchFamily="18" charset="0"/>
              </a:rPr>
              <a:t>Hầu hết nhiên liệu </a:t>
            </a:r>
            <a:endParaRPr lang="en-US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ight Arrow 3"/>
          <p:cNvSpPr/>
          <p:nvPr/>
        </p:nvSpPr>
        <p:spPr>
          <a:xfrm rot="19278636">
            <a:off x="3640618" y="1318128"/>
            <a:ext cx="750855" cy="234086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91533" y="841248"/>
            <a:ext cx="27651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Nhẹ hơn nước </a:t>
            </a:r>
          </a:p>
          <a:p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( trừ than đá)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ight Arrow 5"/>
          <p:cNvSpPr/>
          <p:nvPr/>
        </p:nvSpPr>
        <p:spPr>
          <a:xfrm rot="1817811">
            <a:off x="3694193" y="1954087"/>
            <a:ext cx="836687" cy="266051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40854" y="2179930"/>
            <a:ext cx="29572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Các nhiên liệu cũng không tan trong nước</a:t>
            </a:r>
          </a:p>
          <a:p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( trừ cồn)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2931248"/>
      </p:ext>
    </p:extLst>
  </p:cSld>
  <p:clrMapOvr>
    <a:masterClrMapping/>
  </p:clrMapOvr>
  <p:transition spd="slow">
    <p:randomBar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38">
            <a:extLst>
              <a:ext uri="{FF2B5EF4-FFF2-40B4-BE49-F238E27FC236}">
                <a16:creationId xmlns:a16="http://schemas.microsoft.com/office/drawing/2014/main" id="{32B4C863-D620-4CFF-AAF6-B6324BE0F58B}"/>
              </a:ext>
            </a:extLst>
          </p:cNvPr>
          <p:cNvGrpSpPr>
            <a:grpSpLocks/>
          </p:cNvGrpSpPr>
          <p:nvPr/>
        </p:nvGrpSpPr>
        <p:grpSpPr bwMode="auto">
          <a:xfrm>
            <a:off x="2282222" y="273017"/>
            <a:ext cx="2201793" cy="2217337"/>
            <a:chOff x="3348" y="375"/>
            <a:chExt cx="1008" cy="597"/>
          </a:xfrm>
        </p:grpSpPr>
        <p:pic>
          <p:nvPicPr>
            <p:cNvPr id="26" name="Picture 4" descr="250px-Coal_anthracite">
              <a:extLst>
                <a:ext uri="{FF2B5EF4-FFF2-40B4-BE49-F238E27FC236}">
                  <a16:creationId xmlns:a16="http://schemas.microsoft.com/office/drawing/2014/main" id="{D94E682D-5F86-4B54-82BF-3B9C96CEFB1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8" y="375"/>
              <a:ext cx="1008" cy="597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27" name="Text Box 31">
              <a:extLst>
                <a:ext uri="{FF2B5EF4-FFF2-40B4-BE49-F238E27FC236}">
                  <a16:creationId xmlns:a16="http://schemas.microsoft.com/office/drawing/2014/main" id="{D7250F2F-099D-407D-B9ED-255A206E1B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02" y="767"/>
              <a:ext cx="576" cy="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Than</a:t>
              </a:r>
            </a:p>
          </p:txBody>
        </p:sp>
      </p:grpSp>
      <p:grpSp>
        <p:nvGrpSpPr>
          <p:cNvPr id="11" name="Group 39">
            <a:extLst>
              <a:ext uri="{FF2B5EF4-FFF2-40B4-BE49-F238E27FC236}">
                <a16:creationId xmlns:a16="http://schemas.microsoft.com/office/drawing/2014/main" id="{70D3B621-CD85-4B1A-9957-A54650220489}"/>
              </a:ext>
            </a:extLst>
          </p:cNvPr>
          <p:cNvGrpSpPr>
            <a:grpSpLocks/>
          </p:cNvGrpSpPr>
          <p:nvPr/>
        </p:nvGrpSpPr>
        <p:grpSpPr bwMode="auto">
          <a:xfrm>
            <a:off x="374872" y="228960"/>
            <a:ext cx="1907350" cy="2496829"/>
            <a:chOff x="4404" y="144"/>
            <a:chExt cx="1344" cy="1236"/>
          </a:xfrm>
        </p:grpSpPr>
        <p:pic>
          <p:nvPicPr>
            <p:cNvPr id="24" name="Picture 6" descr="cui">
              <a:extLst>
                <a:ext uri="{FF2B5EF4-FFF2-40B4-BE49-F238E27FC236}">
                  <a16:creationId xmlns:a16="http://schemas.microsoft.com/office/drawing/2014/main" id="{92CF6057-1E66-4CBD-B6D6-15B08CA25A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2" y="144"/>
              <a:ext cx="1296" cy="114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25" name="Text Box 32">
              <a:extLst>
                <a:ext uri="{FF2B5EF4-FFF2-40B4-BE49-F238E27FC236}">
                  <a16:creationId xmlns:a16="http://schemas.microsoft.com/office/drawing/2014/main" id="{53C11655-561B-4E7E-BFB8-7167160B99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04" y="919"/>
              <a:ext cx="945" cy="4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Củi</a:t>
              </a:r>
              <a:endPara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ea typeface="+mn-ea"/>
                <a:cs typeface="Times New Roman" pitchFamily="18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3FE2ACE-FB70-46A2-9F2F-A72E693E5BFC}"/>
              </a:ext>
            </a:extLst>
          </p:cNvPr>
          <p:cNvGrpSpPr/>
          <p:nvPr/>
        </p:nvGrpSpPr>
        <p:grpSpPr>
          <a:xfrm>
            <a:off x="4662342" y="252006"/>
            <a:ext cx="2138980" cy="2433590"/>
            <a:chOff x="5075541" y="2321220"/>
            <a:chExt cx="2010421" cy="1660168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633E18FC-B3C7-41B3-9808-C68165F249F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5541" y="2321220"/>
              <a:ext cx="2010421" cy="1510032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9" name="Text Box 30">
              <a:extLst>
                <a:ext uri="{FF2B5EF4-FFF2-40B4-BE49-F238E27FC236}">
                  <a16:creationId xmlns:a16="http://schemas.microsoft.com/office/drawing/2014/main" id="{3E53C953-8EE1-4E69-AC69-1549493E65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02974" y="3373512"/>
              <a:ext cx="677778" cy="6078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4A5C65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Xăng</a:t>
              </a:r>
              <a:endPara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A5C65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0726" y="166255"/>
            <a:ext cx="2047019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68972" y="2028690"/>
            <a:ext cx="2275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dirty="0">
                <a:solidFill>
                  <a:schemeClr val="bg2"/>
                </a:solidFill>
              </a:rPr>
              <a:t>Khí thiên nhiên</a:t>
            </a:r>
            <a:endParaRPr lang="en-US" sz="2400" dirty="0">
              <a:solidFill>
                <a:schemeClr val="bg2"/>
              </a:solidFill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166391" y="2934583"/>
            <a:ext cx="1904370" cy="1065541"/>
            <a:chOff x="93239" y="3161354"/>
            <a:chExt cx="1904370" cy="1065541"/>
          </a:xfrm>
        </p:grpSpPr>
        <p:sp>
          <p:nvSpPr>
            <p:cNvPr id="29" name="Hexagon 28"/>
            <p:cNvSpPr/>
            <p:nvPr/>
          </p:nvSpPr>
          <p:spPr>
            <a:xfrm>
              <a:off x="93239" y="3161354"/>
              <a:ext cx="1904370" cy="1065541"/>
            </a:xfrm>
            <a:prstGeom prst="hexago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i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87215" y="3382358"/>
              <a:ext cx="1428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2800" i="1" dirty="0">
                  <a:latin typeface="Times New Roman" pitchFamily="18" charset="0"/>
                  <a:cs typeface="Times New Roman" pitchFamily="18" charset="0"/>
                </a:rPr>
                <a:t>Nấu ăn</a:t>
              </a:r>
              <a:endParaRPr lang="en-US" sz="2800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190836" y="3694124"/>
            <a:ext cx="1904370" cy="1065541"/>
            <a:chOff x="2190836" y="3694124"/>
            <a:chExt cx="1904370" cy="1065541"/>
          </a:xfrm>
        </p:grpSpPr>
        <p:sp>
          <p:nvSpPr>
            <p:cNvPr id="31" name="Hexagon 30"/>
            <p:cNvSpPr/>
            <p:nvPr/>
          </p:nvSpPr>
          <p:spPr>
            <a:xfrm>
              <a:off x="2190836" y="3694124"/>
              <a:ext cx="1904370" cy="1065541"/>
            </a:xfrm>
            <a:prstGeom prst="hexago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i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443113" y="3915128"/>
              <a:ext cx="165209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2800" i="1" dirty="0">
                  <a:latin typeface="Times New Roman" pitchFamily="18" charset="0"/>
                  <a:cs typeface="Times New Roman" pitchFamily="18" charset="0"/>
                </a:rPr>
                <a:t>Sưởi ấm</a:t>
              </a:r>
              <a:endParaRPr lang="en-US" sz="2800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484015" y="2849587"/>
            <a:ext cx="2081387" cy="1065541"/>
            <a:chOff x="4484015" y="2849587"/>
            <a:chExt cx="2081387" cy="1065541"/>
          </a:xfrm>
        </p:grpSpPr>
        <p:sp>
          <p:nvSpPr>
            <p:cNvPr id="32" name="Hexagon 31"/>
            <p:cNvSpPr/>
            <p:nvPr/>
          </p:nvSpPr>
          <p:spPr>
            <a:xfrm>
              <a:off x="4484015" y="2849587"/>
              <a:ext cx="1904370" cy="1065541"/>
            </a:xfrm>
            <a:prstGeom prst="hexago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i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605653" y="2849587"/>
              <a:ext cx="195974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2800" i="1" dirty="0">
                  <a:latin typeface="Times New Roman" pitchFamily="18" charset="0"/>
                  <a:cs typeface="Times New Roman" pitchFamily="18" charset="0"/>
                </a:rPr>
                <a:t>Chạy động cơ điện</a:t>
              </a:r>
              <a:endParaRPr lang="en-US" sz="2800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751205" y="3643968"/>
            <a:ext cx="2129447" cy="1065541"/>
            <a:chOff x="6751205" y="3643968"/>
            <a:chExt cx="2129447" cy="1065541"/>
          </a:xfrm>
        </p:grpSpPr>
        <p:sp>
          <p:nvSpPr>
            <p:cNvPr id="33" name="Hexagon 32"/>
            <p:cNvSpPr/>
            <p:nvPr/>
          </p:nvSpPr>
          <p:spPr>
            <a:xfrm>
              <a:off x="6751205" y="3643968"/>
              <a:ext cx="1904370" cy="1065541"/>
            </a:xfrm>
            <a:prstGeom prst="hexago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i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868972" y="3742828"/>
              <a:ext cx="201168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2800" i="1" dirty="0">
                  <a:latin typeface="Times New Roman" pitchFamily="18" charset="0"/>
                  <a:cs typeface="Times New Roman" pitchFamily="18" charset="0"/>
                </a:rPr>
                <a:t>Chạy máy phát điện</a:t>
              </a:r>
              <a:endParaRPr lang="en-US" sz="2800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450752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706582" y="810491"/>
            <a:ext cx="7654637" cy="354685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837661" y="1151705"/>
            <a:ext cx="432233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vi-VN" sz="27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CÁC LOẠI NHIÊN LIỆU</a:t>
            </a:r>
            <a:endParaRPr lang="en-US" sz="27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37661" y="1977977"/>
            <a:ext cx="7589097" cy="9002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vi-VN" sz="27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NGUỒN NHIÊN LIỆU, TÍNH CHẤT VÀ CÁCH SỬ DỤNG NHIÊN LIỆU</a:t>
            </a:r>
            <a:endParaRPr lang="en-US" sz="27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09255" y="249382"/>
            <a:ext cx="64285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vi-VN" sz="2400" b="1" dirty="0">
                <a:solidFill>
                  <a:srgbClr val="2D0DB3"/>
                </a:solidFill>
                <a:latin typeface="+mj-lt"/>
              </a:rPr>
              <a:t>NỘI DUNG CHÍNH</a:t>
            </a:r>
            <a:endParaRPr lang="en-US" sz="2400" b="1" dirty="0">
              <a:solidFill>
                <a:srgbClr val="2D0DB3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278323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DC6BF-1A17-4638-9571-BFCC56974BB0}" type="slidenum">
              <a:rPr lang="en-US" smtClean="0"/>
              <a:t>14</a:t>
            </a:fld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548640" y="621792"/>
            <a:ext cx="8032089" cy="2077517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dirty="0"/>
              <a:t>+ Than đá, dầu mỏ và khí thiên nhiên được tạo ra như thế nào?</a:t>
            </a:r>
            <a:endParaRPr lang="en-US" dirty="0"/>
          </a:p>
          <a:p>
            <a:r>
              <a:rPr lang="vi-VN" dirty="0"/>
              <a:t>+ Tại sao than đá được khuyến cáo là loại nhiên liệu gây ô nhiễm nhất trong các nguồn nguyên liệu hóa thạch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60781" y="819302"/>
            <a:ext cx="76882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dirty="0">
                <a:solidFill>
                  <a:srgbClr val="C00000"/>
                </a:solidFill>
                <a:latin typeface="+mj-lt"/>
              </a:rPr>
              <a:t>+ Than đá, dầu mỏ và khí thiên nhiên được tạo ra như thế nào?</a:t>
            </a:r>
            <a:endParaRPr lang="en-US" sz="2400" dirty="0">
              <a:solidFill>
                <a:srgbClr val="C00000"/>
              </a:solidFill>
              <a:latin typeface="+mj-lt"/>
            </a:endParaRPr>
          </a:p>
          <a:p>
            <a:r>
              <a:rPr lang="vi-VN" sz="2400" dirty="0">
                <a:solidFill>
                  <a:srgbClr val="C00000"/>
                </a:solidFill>
                <a:latin typeface="+mj-lt"/>
              </a:rPr>
              <a:t>+ Tại sao than đá được khuyến cáo là loại nhiên liệu gây ô nhiễm nhất trong các nguồn nguyên liệu hóa thạch</a:t>
            </a:r>
            <a:endParaRPr lang="en-US" sz="2400" dirty="0">
              <a:solidFill>
                <a:srgbClr val="C00000"/>
              </a:solidFill>
              <a:latin typeface="+mj-lt"/>
            </a:endParaRPr>
          </a:p>
          <a:p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760781" y="190195"/>
            <a:ext cx="50767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b="1" i="1" dirty="0">
                <a:latin typeface="+mj-lt"/>
              </a:rPr>
              <a:t>HOẠT ĐỘNG THEO NHÓM BÀN TRONG 2 PHÚT</a:t>
            </a:r>
            <a:endParaRPr lang="en-US" b="1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13867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8">
            <a:extLst>
              <a:ext uri="{FF2B5EF4-FFF2-40B4-BE49-F238E27FC236}">
                <a16:creationId xmlns:a16="http://schemas.microsoft.com/office/drawing/2014/main" id="{32B4C863-D620-4CFF-AAF6-B6324BE0F58B}"/>
              </a:ext>
            </a:extLst>
          </p:cNvPr>
          <p:cNvGrpSpPr>
            <a:grpSpLocks/>
          </p:cNvGrpSpPr>
          <p:nvPr/>
        </p:nvGrpSpPr>
        <p:grpSpPr bwMode="auto">
          <a:xfrm>
            <a:off x="144573" y="1004251"/>
            <a:ext cx="3164455" cy="1881124"/>
            <a:chOff x="3348" y="1191"/>
            <a:chExt cx="863" cy="611"/>
          </a:xfrm>
        </p:grpSpPr>
        <p:pic>
          <p:nvPicPr>
            <p:cNvPr id="4" name="Picture 4" descr="250px-Coal_anthracite">
              <a:extLst>
                <a:ext uri="{FF2B5EF4-FFF2-40B4-BE49-F238E27FC236}">
                  <a16:creationId xmlns:a16="http://schemas.microsoft.com/office/drawing/2014/main" id="{D94E682D-5F86-4B54-82BF-3B9C96CEFB1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8" y="1191"/>
              <a:ext cx="863" cy="597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5" name="Text Box 31">
              <a:extLst>
                <a:ext uri="{FF2B5EF4-FFF2-40B4-BE49-F238E27FC236}">
                  <a16:creationId xmlns:a16="http://schemas.microsoft.com/office/drawing/2014/main" id="{D7250F2F-099D-407D-B9ED-255A206E1B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22" y="1497"/>
              <a:ext cx="493" cy="3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Than </a:t>
              </a:r>
              <a:r>
                <a:rPr kumimoji="0" lang="en-US" alt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đá</a:t>
              </a:r>
              <a:endParaRPr kumimoji="0" lang="en-US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5241" y="877823"/>
            <a:ext cx="2275028" cy="2007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485241" y="2369557"/>
            <a:ext cx="2275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dirty="0">
                <a:solidFill>
                  <a:schemeClr val="bg2"/>
                </a:solidFill>
              </a:rPr>
              <a:t>Khí thiên nhiên</a:t>
            </a:r>
            <a:endParaRPr lang="en-US" sz="2400" dirty="0">
              <a:solidFill>
                <a:schemeClr val="bg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5565" y="336499"/>
            <a:ext cx="87489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4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NHIÊN LIỆU HÓA THẠCH</a:t>
            </a:r>
            <a:endParaRPr lang="en-US" sz="2400" b="1" i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3033" y="2890048"/>
            <a:ext cx="27275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i="1" dirty="0">
                <a:solidFill>
                  <a:srgbClr val="002060"/>
                </a:solidFill>
                <a:latin typeface="+mj-lt"/>
              </a:rPr>
              <a:t>Đốt cháy sinh ra nhiều chất độc hại </a:t>
            </a:r>
            <a:endParaRPr lang="en-US" sz="2400" i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6" name="Down Arrow 15"/>
          <p:cNvSpPr/>
          <p:nvPr/>
        </p:nvSpPr>
        <p:spPr>
          <a:xfrm rot="16200000">
            <a:off x="36576" y="3870943"/>
            <a:ext cx="402208" cy="1097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363033" y="3709538"/>
            <a:ext cx="28211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i="1" dirty="0">
                <a:solidFill>
                  <a:srgbClr val="002060"/>
                </a:solidFill>
                <a:latin typeface="+mj-lt"/>
              </a:rPr>
              <a:t>Gây ô nhiễm nhất trong các nhiên liệu hóa thạch</a:t>
            </a:r>
            <a:endParaRPr lang="en-US" sz="2400" i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4764" y="956473"/>
            <a:ext cx="3028950" cy="193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566160" y="3025020"/>
            <a:ext cx="26261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i="1" dirty="0">
                <a:solidFill>
                  <a:srgbClr val="002060"/>
                </a:solidFill>
                <a:latin typeface="+mj-lt"/>
              </a:rPr>
              <a:t>Dầu mỏ được đánh giá là dòng máu của công nghiệp</a:t>
            </a:r>
            <a:endParaRPr lang="en-US" sz="2400" i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24230" y="3025020"/>
            <a:ext cx="19970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i="1" dirty="0">
                <a:solidFill>
                  <a:srgbClr val="002060"/>
                </a:solidFill>
                <a:latin typeface="+mj-lt"/>
              </a:rPr>
              <a:t>Bao gồm các hidrocacbon , dễ bay hơi, dễ cháy</a:t>
            </a:r>
            <a:endParaRPr lang="en-US" sz="2400" i="1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1571142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15" grpId="0"/>
      <p:bldP spid="16" grpId="0" animBg="1"/>
      <p:bldP spid="17" grpId="0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DC6BF-1A17-4638-9571-BFCC56974BB0}" type="slidenum">
              <a:rPr lang="en-US" smtClean="0"/>
              <a:t>16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3FE2ACE-FB70-46A2-9F2F-A72E693E5BFC}"/>
              </a:ext>
            </a:extLst>
          </p:cNvPr>
          <p:cNvGrpSpPr/>
          <p:nvPr/>
        </p:nvGrpSpPr>
        <p:grpSpPr>
          <a:xfrm>
            <a:off x="6037600" y="479144"/>
            <a:ext cx="2138980" cy="2004366"/>
            <a:chOff x="5075541" y="2321220"/>
            <a:chExt cx="2010421" cy="1660168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33E18FC-B3C7-41B3-9808-C68165F249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5541" y="2321220"/>
              <a:ext cx="2010421" cy="1510032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1" name="Text Box 30">
              <a:extLst>
                <a:ext uri="{FF2B5EF4-FFF2-40B4-BE49-F238E27FC236}">
                  <a16:creationId xmlns:a16="http://schemas.microsoft.com/office/drawing/2014/main" id="{3E53C953-8EE1-4E69-AC69-1549493E65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02974" y="3373512"/>
              <a:ext cx="677778" cy="6078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4A5C65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Xăng</a:t>
              </a:r>
              <a:endPara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A5C65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  <p:sp>
        <p:nvSpPr>
          <p:cNvPr id="12" name="Down Arrow 11"/>
          <p:cNvSpPr/>
          <p:nvPr/>
        </p:nvSpPr>
        <p:spPr>
          <a:xfrm rot="19412720">
            <a:off x="2392429" y="2619493"/>
            <a:ext cx="267958" cy="131285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own Arrow 12"/>
          <p:cNvSpPr/>
          <p:nvPr/>
        </p:nvSpPr>
        <p:spPr>
          <a:xfrm>
            <a:off x="4261367" y="2460279"/>
            <a:ext cx="267958" cy="11095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own Arrow 13"/>
          <p:cNvSpPr/>
          <p:nvPr/>
        </p:nvSpPr>
        <p:spPr>
          <a:xfrm rot="1627359">
            <a:off x="6322129" y="2291142"/>
            <a:ext cx="267958" cy="131285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3386938" y="3789274"/>
            <a:ext cx="2918764" cy="73883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3701491" y="3868880"/>
            <a:ext cx="2121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Dễ bắt lửa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1">
            <a:extLst>
              <a:ext uri="{FF2B5EF4-FFF2-40B4-BE49-F238E27FC236}">
                <a16:creationId xmlns:a16="http://schemas.microsoft.com/office/drawing/2014/main" id="{06049D3F-2120-4D58-9EF2-66398EA5A8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8688" y="484724"/>
            <a:ext cx="2670048" cy="20243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42" y="347600"/>
            <a:ext cx="2932024" cy="2161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0432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DC6BF-1A17-4638-9571-BFCC56974BB0}" type="slidenum">
              <a:rPr lang="en-US" smtClean="0"/>
              <a:t>17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35487" y="795234"/>
            <a:ext cx="7606329" cy="1569660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vi-VN" sz="3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32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3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3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3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3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sz="32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3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3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3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3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3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giảm</a:t>
            </a:r>
            <a:r>
              <a:rPr lang="en-US" sz="3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thiểu</a:t>
            </a:r>
            <a:r>
              <a:rPr lang="en-US" sz="3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nguy</a:t>
            </a:r>
            <a:r>
              <a:rPr lang="en-US" sz="3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3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cháy</a:t>
            </a:r>
            <a:r>
              <a:rPr lang="en-US" sz="3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nổ</a:t>
            </a:r>
            <a:r>
              <a:rPr lang="en-US" sz="3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3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kiệm</a:t>
            </a:r>
            <a:r>
              <a:rPr lang="en-US" sz="3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chi </a:t>
            </a:r>
            <a:r>
              <a:rPr lang="en-US" sz="32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phí</a:t>
            </a:r>
            <a:r>
              <a:rPr lang="en-US" sz="3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3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3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3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3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535487" y="91629"/>
            <a:ext cx="69762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</a:t>
            </a:r>
            <a:endParaRPr lang="en-US" sz="4400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904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706582" y="810491"/>
            <a:ext cx="7654637" cy="354685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837661" y="1151705"/>
            <a:ext cx="432233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vi-VN" sz="27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CÁC LOẠI NHIÊN LIỆU</a:t>
            </a:r>
            <a:endParaRPr lang="en-US" sz="27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37661" y="1977977"/>
            <a:ext cx="7589097" cy="9002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vi-VN" sz="27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NGUỒN NHIÊN LIỆU, TÍNH CHẤT VÀ CÁCH SỬ DỤNG NHIÊN LIỆU</a:t>
            </a:r>
            <a:endParaRPr lang="en-US" sz="27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72121" y="3198340"/>
            <a:ext cx="6922408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vi-VN" sz="27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SƠ LƯỢC VỀ AN NINH NĂNG LƯỢNG</a:t>
            </a:r>
            <a:endParaRPr lang="en-US" sz="27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09255" y="249382"/>
            <a:ext cx="64285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vi-VN" sz="2400" b="1" dirty="0">
                <a:solidFill>
                  <a:srgbClr val="2D0DB3"/>
                </a:solidFill>
                <a:latin typeface="+mj-lt"/>
              </a:rPr>
              <a:t>NỘI DUNG CHÍNH</a:t>
            </a:r>
            <a:endParaRPr lang="en-US" sz="2400" b="1" dirty="0">
              <a:solidFill>
                <a:srgbClr val="2D0DB3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52979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hiên Liệu Hoá Thạch - Nguồn Nhiên Liệu Quý Đang Đầu Độc Trái Đất">
            <a:hlinkClick r:id="" action="ppaction://media"/>
            <a:extLst>
              <a:ext uri="{FF2B5EF4-FFF2-40B4-BE49-F238E27FC236}">
                <a16:creationId xmlns:a16="http://schemas.microsoft.com/office/drawing/2014/main" id="{42BFC3FF-B0F0-4C77-B279-72E5E0C29192}"/>
              </a:ext>
            </a:extLst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337459" end="10463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55750" y="1200150"/>
            <a:ext cx="6032500" cy="3394075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0B3F959-9079-45E5-B03D-1CD23B1DFA90}"/>
              </a:ext>
            </a:extLst>
          </p:cNvPr>
          <p:cNvSpPr txBox="1"/>
          <p:nvPr/>
        </p:nvSpPr>
        <p:spPr>
          <a:xfrm>
            <a:off x="1136219" y="0"/>
            <a:ext cx="7372351" cy="71558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en-US" sz="2100" b="1" dirty="0" err="1">
                <a:solidFill>
                  <a:srgbClr val="FF0000"/>
                </a:solidFill>
                <a:ea typeface="Arial" panose="020B0604020202020204" pitchFamily="34" charset="0"/>
              </a:rPr>
              <a:t>Kể</a:t>
            </a:r>
            <a:r>
              <a:rPr lang="en-US" sz="2100" b="1" dirty="0">
                <a:solidFill>
                  <a:srgbClr val="FF0000"/>
                </a:solidFill>
                <a:ea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ea typeface="Arial" panose="020B0604020202020204" pitchFamily="34" charset="0"/>
              </a:rPr>
              <a:t>tên</a:t>
            </a:r>
            <a:r>
              <a:rPr lang="en-US" sz="2100" b="1" dirty="0">
                <a:solidFill>
                  <a:srgbClr val="FF0000"/>
                </a:solidFill>
                <a:ea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ea typeface="Arial" panose="020B0604020202020204" pitchFamily="34" charset="0"/>
              </a:rPr>
              <a:t>các</a:t>
            </a:r>
            <a:r>
              <a:rPr lang="en-US" sz="2100" b="1" dirty="0">
                <a:solidFill>
                  <a:srgbClr val="FF0000"/>
                </a:solidFill>
                <a:ea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ea typeface="Arial" panose="020B0604020202020204" pitchFamily="34" charset="0"/>
              </a:rPr>
              <a:t>nguồn</a:t>
            </a:r>
            <a:r>
              <a:rPr lang="en-US" sz="2100" b="1" dirty="0">
                <a:solidFill>
                  <a:srgbClr val="FF0000"/>
                </a:solidFill>
                <a:ea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ea typeface="Arial" panose="020B0604020202020204" pitchFamily="34" charset="0"/>
              </a:rPr>
              <a:t>năng</a:t>
            </a:r>
            <a:r>
              <a:rPr lang="en-US" sz="2100" b="1" dirty="0">
                <a:solidFill>
                  <a:srgbClr val="FF0000"/>
                </a:solidFill>
                <a:ea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ea typeface="Arial" panose="020B0604020202020204" pitchFamily="34" charset="0"/>
              </a:rPr>
              <a:t>lượng</a:t>
            </a:r>
            <a:r>
              <a:rPr lang="en-US" sz="2100" b="1" dirty="0">
                <a:solidFill>
                  <a:srgbClr val="FF0000"/>
                </a:solidFill>
                <a:ea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ea typeface="Arial" panose="020B0604020202020204" pitchFamily="34" charset="0"/>
              </a:rPr>
              <a:t>tái</a:t>
            </a:r>
            <a:r>
              <a:rPr lang="en-US" sz="2100" b="1" dirty="0">
                <a:solidFill>
                  <a:srgbClr val="FF0000"/>
                </a:solidFill>
                <a:ea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ea typeface="Arial" panose="020B0604020202020204" pitchFamily="34" charset="0"/>
              </a:rPr>
              <a:t>tạo</a:t>
            </a:r>
            <a:r>
              <a:rPr lang="en-US" sz="2100" b="1" dirty="0">
                <a:solidFill>
                  <a:srgbClr val="FF0000"/>
                </a:solidFill>
                <a:ea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ea typeface="Arial" panose="020B0604020202020204" pitchFamily="34" charset="0"/>
              </a:rPr>
              <a:t>thay</a:t>
            </a:r>
            <a:r>
              <a:rPr lang="en-US" sz="2100" b="1" dirty="0">
                <a:solidFill>
                  <a:srgbClr val="FF0000"/>
                </a:solidFill>
                <a:ea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ea typeface="Arial" panose="020B0604020202020204" pitchFamily="34" charset="0"/>
              </a:rPr>
              <a:t>thế</a:t>
            </a:r>
            <a:r>
              <a:rPr lang="en-US" sz="2100" b="1" dirty="0">
                <a:solidFill>
                  <a:srgbClr val="FF0000"/>
                </a:solidFill>
                <a:ea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ea typeface="Arial" panose="020B0604020202020204" pitchFamily="34" charset="0"/>
              </a:rPr>
              <a:t>nguồn</a:t>
            </a:r>
            <a:r>
              <a:rPr lang="en-US" sz="2100" b="1" dirty="0">
                <a:solidFill>
                  <a:srgbClr val="FF0000"/>
                </a:solidFill>
                <a:ea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ea typeface="Arial" panose="020B0604020202020204" pitchFamily="34" charset="0"/>
              </a:rPr>
              <a:t>năng</a:t>
            </a:r>
            <a:r>
              <a:rPr lang="en-US" sz="2100" b="1" dirty="0">
                <a:solidFill>
                  <a:srgbClr val="FF0000"/>
                </a:solidFill>
                <a:ea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ea typeface="Arial" panose="020B0604020202020204" pitchFamily="34" charset="0"/>
              </a:rPr>
              <a:t>lượng</a:t>
            </a:r>
            <a:r>
              <a:rPr lang="en-US" sz="2100" b="1" dirty="0">
                <a:solidFill>
                  <a:srgbClr val="FF0000"/>
                </a:solidFill>
                <a:ea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ea typeface="Arial" panose="020B0604020202020204" pitchFamily="34" charset="0"/>
              </a:rPr>
              <a:t>từ</a:t>
            </a:r>
            <a:r>
              <a:rPr lang="en-US" sz="2100" b="1" dirty="0">
                <a:solidFill>
                  <a:srgbClr val="FF0000"/>
                </a:solidFill>
                <a:ea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ea typeface="Arial" panose="020B0604020202020204" pitchFamily="34" charset="0"/>
              </a:rPr>
              <a:t>nhiên</a:t>
            </a:r>
            <a:r>
              <a:rPr lang="en-US" sz="2100" b="1" dirty="0">
                <a:solidFill>
                  <a:srgbClr val="FF0000"/>
                </a:solidFill>
                <a:ea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ea typeface="Arial" panose="020B0604020202020204" pitchFamily="34" charset="0"/>
              </a:rPr>
              <a:t>liệu</a:t>
            </a:r>
            <a:r>
              <a:rPr lang="en-US" sz="2100" b="1" dirty="0">
                <a:solidFill>
                  <a:srgbClr val="FF0000"/>
                </a:solidFill>
                <a:ea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ea typeface="Arial" panose="020B0604020202020204" pitchFamily="34" charset="0"/>
              </a:rPr>
              <a:t>hóa</a:t>
            </a:r>
            <a:r>
              <a:rPr lang="en-US" sz="2100" b="1" dirty="0">
                <a:solidFill>
                  <a:srgbClr val="FF0000"/>
                </a:solidFill>
                <a:ea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ea typeface="Arial" panose="020B0604020202020204" pitchFamily="34" charset="0"/>
              </a:rPr>
              <a:t>thạch</a:t>
            </a:r>
            <a:r>
              <a:rPr lang="en-US" sz="2100" b="1" dirty="0">
                <a:solidFill>
                  <a:srgbClr val="FF0000"/>
                </a:solidFill>
                <a:ea typeface="Arial" panose="020B0604020202020204" pitchFamily="34" charset="0"/>
              </a:rPr>
              <a:t>.</a:t>
            </a:r>
            <a:endParaRPr lang="en-US" sz="21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393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78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83;p15">
            <a:extLst>
              <a:ext uri="{FF2B5EF4-FFF2-40B4-BE49-F238E27FC236}">
                <a16:creationId xmlns:a16="http://schemas.microsoft.com/office/drawing/2014/main" id="{DB09051A-894E-4B3A-B470-8D6294C99900}"/>
              </a:ext>
            </a:extLst>
          </p:cNvPr>
          <p:cNvSpPr txBox="1">
            <a:spLocks/>
          </p:cNvSpPr>
          <p:nvPr/>
        </p:nvSpPr>
        <p:spPr>
          <a:xfrm>
            <a:off x="1051527" y="847039"/>
            <a:ext cx="7009823" cy="1245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TRÒ CHƠI: ĐOÁN Ý ĐỒNG ĐỘI</a:t>
            </a:r>
          </a:p>
        </p:txBody>
      </p:sp>
      <p:sp>
        <p:nvSpPr>
          <p:cNvPr id="6" name="Google Shape;183;p15">
            <a:extLst>
              <a:ext uri="{FF2B5EF4-FFF2-40B4-BE49-F238E27FC236}">
                <a16:creationId xmlns:a16="http://schemas.microsoft.com/office/drawing/2014/main" id="{0E5D977A-4024-408B-81DC-B37390A537FA}"/>
              </a:ext>
            </a:extLst>
          </p:cNvPr>
          <p:cNvSpPr txBox="1">
            <a:spLocks/>
          </p:cNvSpPr>
          <p:nvPr/>
        </p:nvSpPr>
        <p:spPr>
          <a:xfrm>
            <a:off x="-147216" y="1125017"/>
            <a:ext cx="8986596" cy="3622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pPr marL="914400" indent="-457200" algn="just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Mỗi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đội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chọn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2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thành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viên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thành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viên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thứ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nhất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nhận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từ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khóa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, chỉ được sử dụng cử chỉ, hành vi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diễn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giải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cho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thành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viên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còn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lại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đưa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ra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đáp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án</a:t>
            </a:r>
            <a:r>
              <a:rPr lang="vi-VN" sz="2800" dirty="0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. </a:t>
            </a:r>
            <a:endParaRPr lang="en-US" sz="2800" dirty="0">
              <a:solidFill>
                <a:srgbClr val="000000"/>
              </a:solidFill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marL="914400" indent="-457200" algn="just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8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Thời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gian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: 1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5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s.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Mỗi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câu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trả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lời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đúng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được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50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điểm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;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sai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: 0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điểm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.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2071055" y="138989"/>
            <a:ext cx="4550054" cy="848091"/>
            <a:chOff x="3350362" y="3899002"/>
            <a:chExt cx="4550054" cy="848091"/>
          </a:xfrm>
        </p:grpSpPr>
        <p:sp>
          <p:nvSpPr>
            <p:cNvPr id="3" name="Oval 2"/>
            <p:cNvSpPr/>
            <p:nvPr/>
          </p:nvSpPr>
          <p:spPr>
            <a:xfrm>
              <a:off x="3350362" y="3899002"/>
              <a:ext cx="4550054" cy="848091"/>
            </a:xfrm>
            <a:prstGeom prst="ellipse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i="1">
                <a:solidFill>
                  <a:srgbClr val="6600FF"/>
                </a:solidFill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4346082" y="4092823"/>
              <a:ext cx="31446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2800" i="1" dirty="0">
                  <a:solidFill>
                    <a:srgbClr val="6600FF"/>
                  </a:solidFill>
                </a:rPr>
                <a:t>NHIÊN LIỆU</a:t>
              </a:r>
              <a:endParaRPr lang="en-US" sz="2800" i="1" dirty="0">
                <a:solidFill>
                  <a:srgbClr val="6600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7140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DC6BF-1A17-4638-9571-BFCC56974BB0}" type="slidenum">
              <a:rPr lang="en-US" smtClean="0"/>
              <a:t>20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65" y="798165"/>
            <a:ext cx="8902598" cy="4256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5565" y="336499"/>
            <a:ext cx="87489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4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NĂNG LƯỢNG TÁI TẠO</a:t>
            </a:r>
            <a:endParaRPr lang="en-US" sz="2400" b="1" i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4114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BC7FFB3-5D6D-4BFD-BEB0-D3EF3067C952}"/>
              </a:ext>
            </a:extLst>
          </p:cNvPr>
          <p:cNvSpPr/>
          <p:nvPr/>
        </p:nvSpPr>
        <p:spPr>
          <a:xfrm>
            <a:off x="1859797" y="310145"/>
            <a:ext cx="5695627" cy="732296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3300" b="1" dirty="0">
                <a:solidFill>
                  <a:srgbClr val="FFFF00"/>
                </a:solidFill>
                <a:latin typeface="#9Slide03 Bebas Neue Bold" panose="020B0606020202050201" pitchFamily="34" charset="0"/>
              </a:rPr>
              <a:t>ƯU ĐIỂM CỦA NGUỒN NĂNG LƯỢNG TÁI TẠO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B7F8C46-693B-44E8-B40D-4720CC5B3D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689" y="1584701"/>
            <a:ext cx="1714500" cy="1714500"/>
          </a:xfrm>
          <a:prstGeom prst="ellipse">
            <a:avLst/>
          </a:prstGeom>
          <a:ln w="63500" cap="rnd">
            <a:solidFill>
              <a:schemeClr val="accent6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3004B95-5001-486C-9CED-7FC576DA04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0" y="1584701"/>
            <a:ext cx="1714500" cy="1714500"/>
          </a:xfrm>
          <a:prstGeom prst="ellipse">
            <a:avLst/>
          </a:prstGeom>
          <a:ln w="63500" cap="rnd">
            <a:solidFill>
              <a:schemeClr val="accent6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127FF0-6ABF-4AE6-8BE2-DA78D8D4C8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5811" y="1584701"/>
            <a:ext cx="1714500" cy="1714500"/>
          </a:xfrm>
          <a:prstGeom prst="ellipse">
            <a:avLst/>
          </a:prstGeom>
          <a:ln w="63500" cap="rnd">
            <a:solidFill>
              <a:schemeClr val="accent6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2C7B97E-6534-4E03-AA58-8556D790699C}"/>
              </a:ext>
            </a:extLst>
          </p:cNvPr>
          <p:cNvSpPr txBox="1"/>
          <p:nvPr/>
        </p:nvSpPr>
        <p:spPr>
          <a:xfrm>
            <a:off x="629135" y="3533614"/>
            <a:ext cx="2143609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</a:rPr>
              <a:t>Tái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tạo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</a:rPr>
              <a:t>lại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</a:rPr>
              <a:t>được</a:t>
            </a:r>
            <a:endParaRPr lang="en-US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A5B27B-F1D6-45E7-BE5E-EA52A5791ABF}"/>
              </a:ext>
            </a:extLst>
          </p:cNvPr>
          <p:cNvSpPr txBox="1"/>
          <p:nvPr/>
        </p:nvSpPr>
        <p:spPr>
          <a:xfrm>
            <a:off x="3500195" y="3533614"/>
            <a:ext cx="2776619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</a:rPr>
              <a:t>Bảo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vệ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</a:rPr>
              <a:t>môi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</a:rPr>
              <a:t>trường</a:t>
            </a:r>
            <a:endParaRPr lang="en-US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C42303-77E9-476F-B7B1-88D77F756064}"/>
              </a:ext>
            </a:extLst>
          </p:cNvPr>
          <p:cNvSpPr txBox="1"/>
          <p:nvPr/>
        </p:nvSpPr>
        <p:spPr>
          <a:xfrm>
            <a:off x="6585811" y="3533613"/>
            <a:ext cx="21436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Chi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</a:rPr>
              <a:t>phí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hợp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lí</a:t>
            </a:r>
            <a:endParaRPr lang="en-US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423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DC6BF-1A17-4638-9571-BFCC56974BB0}" type="slidenum">
              <a:rPr lang="en-US" smtClean="0"/>
              <a:t>22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855878" y="643737"/>
            <a:ext cx="7095744" cy="1384995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vi-VN" sz="2800" i="1" dirty="0">
                <a:solidFill>
                  <a:srgbClr val="0000CC"/>
                </a:solidFill>
                <a:latin typeface="+mj-lt"/>
              </a:rPr>
              <a:t>  Cần tăng cường sử dụng các nguồn năng lượng tái tạo để thay thế các nguồn năng lượng không tái tạo đang dần cạn kiệt </a:t>
            </a:r>
            <a:endParaRPr lang="en-US" sz="2800" i="1" dirty="0">
              <a:solidFill>
                <a:srgbClr val="0000CC"/>
              </a:solidFill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76890" y="25793"/>
            <a:ext cx="69762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</a:t>
            </a:r>
            <a:endParaRPr lang="en-US" sz="4400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077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80617" y="103166"/>
            <a:ext cx="896657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vi-VN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Bài tập: 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Ở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hộ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chăn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nuôi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súc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lợn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trâu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bò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hầm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kín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chuồng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Ở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chuồng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huỷ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biogas (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). Biogas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đun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nấu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biogas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884" y="2349935"/>
            <a:ext cx="8088997" cy="2617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Action Button: End 5">
            <a:hlinkClick r:id="rId3" action="ppaction://hlinksldjump" highlightClick="1"/>
          </p:cNvPr>
          <p:cNvSpPr/>
          <p:nvPr/>
        </p:nvSpPr>
        <p:spPr>
          <a:xfrm>
            <a:off x="7680960" y="4352544"/>
            <a:ext cx="892454" cy="336499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68120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1225" y="250032"/>
            <a:ext cx="6531331" cy="15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Content Placeholder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97" t="44232" r="46040" b="5872"/>
          <a:stretch>
            <a:fillRect/>
          </a:stretch>
        </p:blipFill>
        <p:spPr bwMode="auto">
          <a:xfrm>
            <a:off x="1277541" y="2518173"/>
            <a:ext cx="1178719" cy="2783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085975" y="540567"/>
            <a:ext cx="5204026" cy="93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hoá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thạch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?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77635" y="129686"/>
            <a:ext cx="1302575" cy="993214"/>
          </a:xfrm>
          <a:prstGeom prst="rect">
            <a:avLst/>
          </a:prstGeom>
          <a:effectLst>
            <a:glow rad="101600">
              <a:srgbClr val="FFFF00">
                <a:alpha val="60000"/>
              </a:srgbClr>
            </a:glow>
          </a:effectLst>
        </p:spPr>
      </p:pic>
      <p:pic>
        <p:nvPicPr>
          <p:cNvPr id="1843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6316" y="151653"/>
            <a:ext cx="1491854" cy="1365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144" y="3689748"/>
            <a:ext cx="1527572" cy="1312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8482" y="4473179"/>
            <a:ext cx="1127522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2085975" y="2193132"/>
            <a:ext cx="2647950" cy="86439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>
              <a:defRPr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vi-VN" sz="2400" b="1" dirty="0">
                <a:latin typeface="Times New Roman" pitchFamily="18" charset="0"/>
                <a:cs typeface="Times New Roman" pitchFamily="18" charset="0"/>
              </a:rPr>
              <a:t> Cồn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1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5004198" y="2247900"/>
            <a:ext cx="2645569" cy="86439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Dầu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mỏ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2078236" y="3258741"/>
            <a:ext cx="2646760" cy="863203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4999435" y="3258741"/>
            <a:ext cx="2646759" cy="863203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D. Than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đá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1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Action Button: Beginning 1">
            <a:hlinkClick r:id="rId9" action="ppaction://hlinksldjump" highlightClick="1"/>
          </p:cNvPr>
          <p:cNvSpPr/>
          <p:nvPr/>
        </p:nvSpPr>
        <p:spPr>
          <a:xfrm>
            <a:off x="8500262" y="4473179"/>
            <a:ext cx="182880" cy="23781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66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3F3F"/>
                                      </p:to>
                                    </p:animClr>
                                    <p:set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 nodeType="clickPar">
                      <p:stCondLst>
                        <p:cond delay="0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3F3F"/>
                                      </p:to>
                                    </p:animClr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 nodeType="clickPar">
                      <p:stCondLst>
                        <p:cond delay="0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3F3F"/>
                                      </p:to>
                                    </p:animClr>
                                    <p:set>
                                      <p:cBhvr>
                                        <p:cTn id="4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170" y="250032"/>
            <a:ext cx="7088429" cy="15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Content Placeholder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97" t="44232" r="46040" b="5872"/>
          <a:stretch>
            <a:fillRect/>
          </a:stretch>
        </p:blipFill>
        <p:spPr bwMode="auto">
          <a:xfrm>
            <a:off x="1277541" y="2518173"/>
            <a:ext cx="1178719" cy="2783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917299" y="325123"/>
            <a:ext cx="5309402" cy="1361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suất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tỏa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dễ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cháy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5181" y="12865"/>
            <a:ext cx="1302575" cy="993214"/>
          </a:xfrm>
          <a:prstGeom prst="rect">
            <a:avLst/>
          </a:prstGeom>
          <a:effectLst>
            <a:glow rad="101600">
              <a:srgbClr val="FFFF00">
                <a:alpha val="60000"/>
              </a:srgbClr>
            </a:glow>
          </a:effectLst>
        </p:spPr>
      </p:pic>
      <p:pic>
        <p:nvPicPr>
          <p:cNvPr id="19462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648" y="144065"/>
            <a:ext cx="1491854" cy="1365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144" y="3689748"/>
            <a:ext cx="1527572" cy="1312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8482" y="4473179"/>
            <a:ext cx="1127522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4944666" y="2224088"/>
            <a:ext cx="2701528" cy="86439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marL="270034">
              <a:tabLst>
                <a:tab pos="337661" algn="l"/>
              </a:tabLst>
            </a:pP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Nhiên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liệu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khí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2077641" y="2224088"/>
            <a:ext cx="2646759" cy="86439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just">
              <a:tabLst>
                <a:tab pos="337661" algn="l"/>
              </a:tabLst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A.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Nhiên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liệu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vi-VN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lỏng</a:t>
            </a:r>
            <a:endParaRPr lang="en-US" sz="2400" dirty="0">
              <a:solidFill>
                <a:srgbClr val="2C4967"/>
              </a:solidFill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2085975" y="3258741"/>
            <a:ext cx="2646760" cy="863203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just">
              <a:tabLst>
                <a:tab pos="337661" algn="l"/>
              </a:tabLst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C.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Nhiên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liệu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rắn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4999435" y="3258741"/>
            <a:ext cx="2646759" cy="863203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just">
              <a:tabLst>
                <a:tab pos="337661" algn="l"/>
              </a:tabLst>
            </a:pPr>
            <a:r>
              <a:rPr lang="en-US" sz="2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D.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Nhiên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liệu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hóa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thạch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.</a:t>
            </a:r>
            <a:endParaRPr lang="en-US" sz="2400" b="1" dirty="0">
              <a:solidFill>
                <a:schemeClr val="tx1"/>
              </a:solidFill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" name="Action Button: Beginning 1">
            <a:hlinkClick r:id="rId9" action="ppaction://hlinksldjump" highlightClick="1"/>
          </p:cNvPr>
          <p:cNvSpPr/>
          <p:nvPr/>
        </p:nvSpPr>
        <p:spPr>
          <a:xfrm>
            <a:off x="8500262" y="4473179"/>
            <a:ext cx="263348" cy="201234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063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3F3F"/>
                                      </p:to>
                                    </p:animClr>
                                    <p:set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 nodeType="clickPar">
                      <p:stCondLst>
                        <p:cond delay="0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3F3F"/>
                                      </p:to>
                                    </p:animClr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 nodeType="clickPar">
                      <p:stCondLst>
                        <p:cond delay="0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3F3F"/>
                                      </p:to>
                                    </p:animClr>
                                    <p:set>
                                      <p:cBhvr>
                                        <p:cTn id="4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5997" y="250032"/>
            <a:ext cx="7425934" cy="15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Content Placeholder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97" t="44232" r="46040" b="5872"/>
          <a:stretch>
            <a:fillRect/>
          </a:stretch>
        </p:blipFill>
        <p:spPr bwMode="auto">
          <a:xfrm>
            <a:off x="503777" y="2297907"/>
            <a:ext cx="1178719" cy="2783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960474" y="325123"/>
            <a:ext cx="5720249" cy="1361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0"/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vi-VN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ưu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tái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4518" y="144066"/>
            <a:ext cx="1302575" cy="993214"/>
          </a:xfrm>
          <a:prstGeom prst="rect">
            <a:avLst/>
          </a:prstGeom>
          <a:effectLst>
            <a:glow rad="101600">
              <a:srgbClr val="FFFF00">
                <a:alpha val="60000"/>
              </a:srgbClr>
            </a:glow>
          </a:effectLst>
        </p:spPr>
      </p:pic>
      <p:pic>
        <p:nvPicPr>
          <p:cNvPr id="20486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0077" y="56283"/>
            <a:ext cx="1491854" cy="1365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3" y="3689748"/>
            <a:ext cx="1527572" cy="1312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8113" y="4476771"/>
            <a:ext cx="1127522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5033963" y="3279489"/>
            <a:ext cx="3399787" cy="98184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just">
              <a:tabLst>
                <a:tab pos="337661" algn="l"/>
              </a:tabLst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D.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Có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khả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năng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tái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tạo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hoặc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làm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mới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1682496" y="2014623"/>
            <a:ext cx="3284524" cy="111425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just">
              <a:tabLst>
                <a:tab pos="337661" algn="l"/>
              </a:tabLst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A.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Chỉ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sử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dụng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được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đối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với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các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nước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có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khí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hậu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nhiệt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đới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.</a:t>
            </a:r>
            <a:endParaRPr 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682496" y="3310359"/>
            <a:ext cx="3204058" cy="1035423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just">
              <a:tabLst>
                <a:tab pos="337661" algn="l"/>
              </a:tabLst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C.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Gây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ô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nhiễm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môi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trường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033963" y="2014623"/>
            <a:ext cx="3276104" cy="111425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just">
              <a:tabLst>
                <a:tab pos="337661" algn="l"/>
              </a:tabLst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B.</a:t>
            </a:r>
            <a:r>
              <a:rPr lang="vi-VN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Có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nguồn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gốc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từ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lòng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đất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.</a:t>
            </a:r>
          </a:p>
        </p:txBody>
      </p:sp>
      <p:sp>
        <p:nvSpPr>
          <p:cNvPr id="2" name="Action Button: Beginning 1">
            <a:hlinkClick r:id="rId9" action="ppaction://hlinksldjump" highlightClick="1"/>
          </p:cNvPr>
          <p:cNvSpPr/>
          <p:nvPr/>
        </p:nvSpPr>
        <p:spPr>
          <a:xfrm>
            <a:off x="6605626" y="4608576"/>
            <a:ext cx="277977" cy="109728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040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3F3F"/>
                                      </p:to>
                                    </p:animClr>
                                    <p:set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 nodeType="clickPar">
                      <p:stCondLst>
                        <p:cond delay="0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3F3F"/>
                                      </p:to>
                                    </p:animClr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 nodeType="clickPar">
                      <p:stCondLst>
                        <p:cond delay="0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3F3F"/>
                                      </p:to>
                                    </p:animClr>
                                    <p:set>
                                      <p:cBhvr>
                                        <p:cTn id="4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442" y="250032"/>
            <a:ext cx="6444691" cy="15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Content Placeholder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97" t="44232" r="46040" b="5872"/>
          <a:stretch>
            <a:fillRect/>
          </a:stretch>
        </p:blipFill>
        <p:spPr bwMode="auto">
          <a:xfrm>
            <a:off x="1277541" y="2518173"/>
            <a:ext cx="1178719" cy="2783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928922" y="382191"/>
            <a:ext cx="5127913" cy="93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0" algn="ctr"/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4: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Dãy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lỏng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07212" y="144066"/>
            <a:ext cx="1302575" cy="993214"/>
          </a:xfrm>
          <a:prstGeom prst="rect">
            <a:avLst/>
          </a:prstGeom>
          <a:effectLst>
            <a:glow rad="101600">
              <a:srgbClr val="FFFF00">
                <a:alpha val="60000"/>
              </a:srgbClr>
            </a:glow>
          </a:effectLst>
        </p:spPr>
      </p:pic>
      <p:pic>
        <p:nvPicPr>
          <p:cNvPr id="21510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2681" y="144066"/>
            <a:ext cx="1491854" cy="1365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144" y="3689748"/>
            <a:ext cx="1527572" cy="1312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8482" y="4473179"/>
            <a:ext cx="1127522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2109787" y="3258741"/>
            <a:ext cx="2701529" cy="863203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just">
              <a:tabLst>
                <a:tab pos="337661" algn="l"/>
              </a:tabLst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C.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Cồn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,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xăng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,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dầu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hỏa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. 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2109787" y="2012823"/>
            <a:ext cx="2646760" cy="86439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vi-V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vi-V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Củi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, than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đá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,</a:t>
            </a:r>
            <a:r>
              <a:rPr lang="vi-VN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biogas.</a:t>
            </a:r>
          </a:p>
          <a:p>
            <a:pPr algn="ctr">
              <a:defRPr/>
            </a:pPr>
            <a:endParaRPr lang="en-US" sz="2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999435" y="2085975"/>
            <a:ext cx="2646759" cy="86439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just">
              <a:tabLst>
                <a:tab pos="337661" algn="l"/>
              </a:tabLst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B. Biogas,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khí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gas,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khí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mỏ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dầu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. 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4999435" y="3258741"/>
            <a:ext cx="2646759" cy="863203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just">
              <a:tabLst>
                <a:tab pos="337661" algn="l"/>
              </a:tabLst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D.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Củi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, than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đá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,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sáp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.</a:t>
            </a:r>
            <a:endParaRPr 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ction Button: Beginning 1">
            <a:hlinkClick r:id="" action="ppaction://noaction" highlightClick="1"/>
          </p:cNvPr>
          <p:cNvSpPr/>
          <p:nvPr/>
        </p:nvSpPr>
        <p:spPr>
          <a:xfrm>
            <a:off x="8507578" y="4630522"/>
            <a:ext cx="248716" cy="199844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050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3F3F"/>
                                      </p:to>
                                    </p:animClr>
                                    <p:set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 nodeType="clickPar">
                      <p:stCondLst>
                        <p:cond delay="0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3F3F"/>
                                      </p:to>
                                    </p:animClr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 nodeType="clickPar">
                      <p:stCondLst>
                        <p:cond delay="0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3F3F"/>
                                      </p:to>
                                    </p:animClr>
                                    <p:set>
                                      <p:cBhvr>
                                        <p:cTn id="4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5975" y="250032"/>
            <a:ext cx="5618560" cy="15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Content Placeholder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97" t="44232" r="46040" b="5872"/>
          <a:stretch>
            <a:fillRect/>
          </a:stretch>
        </p:blipFill>
        <p:spPr bwMode="auto">
          <a:xfrm>
            <a:off x="1277541" y="2518173"/>
            <a:ext cx="1178719" cy="2783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514601" y="515541"/>
            <a:ext cx="4383881" cy="93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5: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endParaRPr 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77635" y="129686"/>
            <a:ext cx="1302575" cy="993214"/>
          </a:xfrm>
          <a:prstGeom prst="rect">
            <a:avLst/>
          </a:prstGeom>
          <a:effectLst>
            <a:glow rad="101600">
              <a:srgbClr val="FFFF00">
                <a:alpha val="60000"/>
              </a:srgbClr>
            </a:glow>
          </a:effectLst>
        </p:spPr>
      </p:pic>
      <p:pic>
        <p:nvPicPr>
          <p:cNvPr id="22534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2681" y="144066"/>
            <a:ext cx="1491854" cy="1365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144" y="3689748"/>
            <a:ext cx="1527572" cy="1312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8482" y="4473179"/>
            <a:ext cx="1127522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4950619" y="3112294"/>
            <a:ext cx="2701529" cy="8632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D.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dễ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cháy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,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có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tỏa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nhiều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nhiệt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2114550" y="2101454"/>
            <a:ext cx="2645569" cy="86439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>
              <a:tabLst>
                <a:tab pos="337661" algn="l"/>
              </a:tabLst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A.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nặng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hơn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nước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. 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950619" y="2119313"/>
            <a:ext cx="2645569" cy="86439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>
              <a:tabLst>
                <a:tab pos="337661" algn="l"/>
              </a:tabLst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B.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dễ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tan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trong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nước</a:t>
            </a:r>
            <a:r>
              <a:rPr lang="en-US" sz="2100" b="1" dirty="0">
                <a:solidFill>
                  <a:schemeClr val="tx1"/>
                </a:solidFill>
                <a:ea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2109788" y="3112294"/>
            <a:ext cx="2646760" cy="8632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>
              <a:defRPr/>
            </a:pPr>
            <a:endParaRPr lang="vi-VN" sz="2400" b="1" dirty="0">
              <a:solidFill>
                <a:schemeClr val="tx1"/>
              </a:solidFill>
              <a:latin typeface="Times New Roman" pitchFamily="18" charset="0"/>
              <a:ea typeface="Arial" panose="020B0604020202020204" pitchFamily="34" charset="0"/>
              <a:cs typeface="Times New Roman" pitchFamily="18" charset="0"/>
            </a:endParaRPr>
          </a:p>
          <a:p>
            <a:pPr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C.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dễ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cháy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,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nhiệt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hạ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thấp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.</a:t>
            </a:r>
          </a:p>
          <a:p>
            <a:pPr>
              <a:defRPr/>
            </a:pP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" name="Action Button: Beginning 1">
            <a:hlinkClick r:id="" action="ppaction://noaction" highlightClick="1"/>
          </p:cNvPr>
          <p:cNvSpPr/>
          <p:nvPr/>
        </p:nvSpPr>
        <p:spPr>
          <a:xfrm>
            <a:off x="8463686" y="4473179"/>
            <a:ext cx="204826" cy="193919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8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3F3F"/>
                                      </p:to>
                                    </p:animClr>
                                    <p:set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 nodeType="clickPar">
                      <p:stCondLst>
                        <p:cond delay="0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3F3F"/>
                                      </p:to>
                                    </p:animClr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 nodeType="clickPar">
                      <p:stCondLst>
                        <p:cond delay="0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3F3F"/>
                                      </p:to>
                                    </p:animClr>
                                    <p:set>
                                      <p:cBhvr>
                                        <p:cTn id="4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E7332C-77D3-41D7-A442-21402362E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4418" y="260747"/>
            <a:ext cx="3554631" cy="994172"/>
          </a:xfr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#9Slide03 Bebas Neue Bold" panose="020B0606020202050201" pitchFamily="34" charset="0"/>
              </a:rPr>
              <a:t>VẬN</a:t>
            </a:r>
            <a:r>
              <a:rPr lang="vi-VN" sz="3600" b="1" dirty="0">
                <a:solidFill>
                  <a:srgbClr val="FF0000"/>
                </a:solidFill>
                <a:latin typeface="#9Slide03 Bebas Neue Bold" panose="020B0606020202050201" pitchFamily="34" charset="0"/>
              </a:rPr>
              <a:t> </a:t>
            </a:r>
            <a:r>
              <a:rPr lang="en-US" sz="3600" b="1" dirty="0">
                <a:solidFill>
                  <a:srgbClr val="FF0000"/>
                </a:solidFill>
                <a:latin typeface="#9Slide03 Bebas Neue Bold" panose="020B0606020202050201" pitchFamily="34" charset="0"/>
              </a:rPr>
              <a:t>DỤNG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371867-3139-4D3A-AB4A-3AACA79039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4817" y="1550120"/>
            <a:ext cx="7042150" cy="2533650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vi-VN" sz="2800" b="1" i="1" dirty="0">
                <a:solidFill>
                  <a:srgbClr val="C00000"/>
                </a:solidFill>
                <a:effectLst/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Trong gia đình em thường sử dụng nguồn nhiên liệu nào để đun nấu? Em </a:t>
            </a:r>
            <a:r>
              <a:rPr lang="vi-VN" sz="2800" b="1" i="1" dirty="0" err="1">
                <a:solidFill>
                  <a:srgbClr val="C00000"/>
                </a:solidFill>
                <a:effectLst/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hãy</a:t>
            </a:r>
            <a:r>
              <a:rPr lang="vi-VN" sz="2800" b="1" i="1" dirty="0">
                <a:solidFill>
                  <a:srgbClr val="C00000"/>
                </a:solidFill>
                <a:effectLst/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vi-VN" sz="2800" b="1" i="1" dirty="0" err="1">
                <a:solidFill>
                  <a:srgbClr val="C00000"/>
                </a:solidFill>
                <a:effectLst/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đề</a:t>
            </a:r>
            <a:r>
              <a:rPr lang="vi-VN" sz="2800" b="1" i="1" dirty="0">
                <a:solidFill>
                  <a:srgbClr val="C00000"/>
                </a:solidFill>
                <a:effectLst/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vi-VN" sz="2800" b="1" i="1" dirty="0" err="1">
                <a:solidFill>
                  <a:srgbClr val="C00000"/>
                </a:solidFill>
                <a:effectLst/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xuất</a:t>
            </a:r>
            <a:r>
              <a:rPr lang="vi-VN" sz="2800" b="1" i="1" dirty="0">
                <a:solidFill>
                  <a:srgbClr val="C00000"/>
                </a:solidFill>
                <a:effectLst/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vi-VN" sz="2800" b="1" i="1" dirty="0" err="1">
                <a:solidFill>
                  <a:srgbClr val="C00000"/>
                </a:solidFill>
                <a:effectLst/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biện</a:t>
            </a:r>
            <a:r>
              <a:rPr lang="vi-VN" sz="2800" b="1" i="1" dirty="0">
                <a:solidFill>
                  <a:srgbClr val="C00000"/>
                </a:solidFill>
                <a:effectLst/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vi-VN" sz="2800" b="1" i="1" dirty="0" err="1">
                <a:solidFill>
                  <a:srgbClr val="C00000"/>
                </a:solidFill>
                <a:effectLst/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pháp</a:t>
            </a:r>
            <a:r>
              <a:rPr lang="vi-VN" sz="2800" b="1" i="1" dirty="0">
                <a:solidFill>
                  <a:srgbClr val="C00000"/>
                </a:solidFill>
                <a:effectLst/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vi-VN" sz="2800" b="1" i="1" dirty="0" err="1">
                <a:solidFill>
                  <a:srgbClr val="C00000"/>
                </a:solidFill>
                <a:effectLst/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để</a:t>
            </a:r>
            <a:r>
              <a:rPr lang="vi-VN" sz="2800" b="1" i="1" dirty="0">
                <a:solidFill>
                  <a:srgbClr val="C00000"/>
                </a:solidFill>
                <a:effectLst/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vi-VN" sz="2800" b="1" i="1" dirty="0" err="1">
                <a:solidFill>
                  <a:srgbClr val="C00000"/>
                </a:solidFill>
                <a:effectLst/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sử</a:t>
            </a:r>
            <a:r>
              <a:rPr lang="vi-VN" sz="2800" b="1" i="1" dirty="0">
                <a:solidFill>
                  <a:srgbClr val="C00000"/>
                </a:solidFill>
                <a:effectLst/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vi-VN" sz="2800" b="1" i="1" dirty="0" err="1">
                <a:solidFill>
                  <a:srgbClr val="C00000"/>
                </a:solidFill>
                <a:effectLst/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dụng</a:t>
            </a:r>
            <a:r>
              <a:rPr lang="vi-VN" sz="2800" b="1" i="1" dirty="0">
                <a:solidFill>
                  <a:srgbClr val="C00000"/>
                </a:solidFill>
                <a:effectLst/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nhiên </a:t>
            </a:r>
            <a:r>
              <a:rPr lang="vi-VN" sz="2800" b="1" i="1" dirty="0" err="1">
                <a:solidFill>
                  <a:srgbClr val="C00000"/>
                </a:solidFill>
                <a:effectLst/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liệu</a:t>
            </a:r>
            <a:r>
              <a:rPr lang="vi-VN" sz="2800" b="1" i="1" dirty="0">
                <a:solidFill>
                  <a:srgbClr val="C00000"/>
                </a:solidFill>
                <a:effectLst/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vi-VN" sz="2800" b="1" i="1" dirty="0" err="1">
                <a:solidFill>
                  <a:srgbClr val="C00000"/>
                </a:solidFill>
                <a:effectLst/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đó</a:t>
            </a:r>
            <a:r>
              <a:rPr lang="vi-VN" sz="2800" b="1" i="1" dirty="0">
                <a:solidFill>
                  <a:srgbClr val="C00000"/>
                </a:solidFill>
                <a:effectLst/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vi-VN" sz="2800" b="1" i="1" dirty="0" err="1">
                <a:solidFill>
                  <a:srgbClr val="C00000"/>
                </a:solidFill>
                <a:effectLst/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một</a:t>
            </a:r>
            <a:r>
              <a:rPr lang="vi-VN" sz="2800" b="1" i="1" dirty="0">
                <a:solidFill>
                  <a:srgbClr val="C00000"/>
                </a:solidFill>
                <a:effectLst/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vi-VN" sz="2800" b="1" i="1" dirty="0" err="1">
                <a:solidFill>
                  <a:srgbClr val="C00000"/>
                </a:solidFill>
                <a:effectLst/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cách</a:t>
            </a:r>
            <a:r>
              <a:rPr lang="vi-VN" sz="2800" b="1" i="1" dirty="0">
                <a:solidFill>
                  <a:srgbClr val="C00000"/>
                </a:solidFill>
                <a:effectLst/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vi-VN" sz="2800" b="1" i="1" dirty="0" err="1">
                <a:solidFill>
                  <a:srgbClr val="C00000"/>
                </a:solidFill>
                <a:effectLst/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hiệu</a:t>
            </a:r>
            <a:r>
              <a:rPr lang="vi-VN" sz="2800" b="1" i="1" dirty="0">
                <a:solidFill>
                  <a:srgbClr val="C00000"/>
                </a:solidFill>
                <a:effectLst/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vi-VN" sz="2800" b="1" i="1" dirty="0" err="1">
                <a:solidFill>
                  <a:srgbClr val="C00000"/>
                </a:solidFill>
                <a:effectLst/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quả</a:t>
            </a:r>
            <a:r>
              <a:rPr lang="vi-VN" sz="2800" b="1" i="1" dirty="0">
                <a:solidFill>
                  <a:srgbClr val="C00000"/>
                </a:solidFill>
                <a:effectLst/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.</a:t>
            </a:r>
            <a:endParaRPr lang="en-US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1420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E36558-FD79-45AA-9D7B-B90A2556367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606AD7D-B475-401A-A1E0-E405CEEB84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5048" y="1324108"/>
            <a:ext cx="2802012" cy="314727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9FEE4C7-7332-49F1-9407-926EAA181893}"/>
              </a:ext>
            </a:extLst>
          </p:cNvPr>
          <p:cNvSpPr txBox="1"/>
          <p:nvPr/>
        </p:nvSpPr>
        <p:spPr>
          <a:xfrm>
            <a:off x="1605249" y="3831947"/>
            <a:ext cx="2326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Palatino Linotype" panose="02040502050505030304" pitchFamily="18" charset="0"/>
              </a:rPr>
              <a:t>CỒN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B1789BB-423A-413E-B195-032CC50D167C}"/>
              </a:ext>
            </a:extLst>
          </p:cNvPr>
          <p:cNvSpPr txBox="1"/>
          <p:nvPr/>
        </p:nvSpPr>
        <p:spPr>
          <a:xfrm>
            <a:off x="1502613" y="1598004"/>
            <a:ext cx="2326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Palatino Linotype" panose="02040502050505030304" pitchFamily="18" charset="0"/>
              </a:rPr>
              <a:t>DẦU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9CF1FD0-64D1-4424-BD0A-CD09A5785F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9560" y="1283229"/>
            <a:ext cx="2802012" cy="314727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CAE2A2A-A39E-4888-9A90-3A41E9A9B717}"/>
              </a:ext>
            </a:extLst>
          </p:cNvPr>
          <p:cNvSpPr txBox="1"/>
          <p:nvPr/>
        </p:nvSpPr>
        <p:spPr>
          <a:xfrm>
            <a:off x="4842616" y="2666914"/>
            <a:ext cx="26589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Palatino Linotype" panose="02040502050505030304" pitchFamily="18" charset="0"/>
              </a:rPr>
              <a:t>XĂNG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898EF78-8BDA-4544-A693-65CE95EB4DAA}"/>
              </a:ext>
            </a:extLst>
          </p:cNvPr>
          <p:cNvSpPr txBox="1"/>
          <p:nvPr/>
        </p:nvSpPr>
        <p:spPr>
          <a:xfrm>
            <a:off x="5025223" y="3809086"/>
            <a:ext cx="2326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Palatino Linotype" panose="02040502050505030304" pitchFamily="18" charset="0"/>
              </a:rPr>
              <a:t>THAN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0A8F7B5-C03A-4EAA-B80B-85BC5521DABD}"/>
              </a:ext>
            </a:extLst>
          </p:cNvPr>
          <p:cNvSpPr txBox="1"/>
          <p:nvPr/>
        </p:nvSpPr>
        <p:spPr>
          <a:xfrm>
            <a:off x="1605249" y="2759763"/>
            <a:ext cx="2326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Palatino Linotype" panose="02040502050505030304" pitchFamily="18" charset="0"/>
              </a:rPr>
              <a:t> GAS</a:t>
            </a:r>
          </a:p>
        </p:txBody>
      </p:sp>
      <p:sp>
        <p:nvSpPr>
          <p:cNvPr id="21" name="Google Shape;183;p15">
            <a:extLst>
              <a:ext uri="{FF2B5EF4-FFF2-40B4-BE49-F238E27FC236}">
                <a16:creationId xmlns:a16="http://schemas.microsoft.com/office/drawing/2014/main" id="{E47B2DB2-26B6-4F9C-998F-0D885E632414}"/>
              </a:ext>
            </a:extLst>
          </p:cNvPr>
          <p:cNvSpPr txBox="1">
            <a:spLocks/>
          </p:cNvSpPr>
          <p:nvPr/>
        </p:nvSpPr>
        <p:spPr>
          <a:xfrm>
            <a:off x="302377" y="0"/>
            <a:ext cx="8577545" cy="168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4000" dirty="0">
                <a:solidFill>
                  <a:srgbClr val="FF0000"/>
                </a:solidFill>
                <a:latin typeface="Palatino Linotype" panose="02040502050505030304" pitchFamily="18" charset="0"/>
                <a:ea typeface="Calibri" panose="020F0502020204030204" pitchFamily="34" charset="0"/>
              </a:rPr>
              <a:t>TRÒ CHƠI: ĐOÁN Ý ĐỒNG ĐỘI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1FF66A-C4F0-4D14-832F-AE06F200FE40}"/>
              </a:ext>
            </a:extLst>
          </p:cNvPr>
          <p:cNvSpPr txBox="1"/>
          <p:nvPr/>
        </p:nvSpPr>
        <p:spPr>
          <a:xfrm>
            <a:off x="4771088" y="1577991"/>
            <a:ext cx="26589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Palatino Linotype" panose="02040502050505030304" pitchFamily="18" charset="0"/>
              </a:rPr>
              <a:t>CỦI</a:t>
            </a:r>
          </a:p>
        </p:txBody>
      </p:sp>
      <p:pic>
        <p:nvPicPr>
          <p:cNvPr id="6" name="Đồng hồ đếm ngược 15 giây có âm thanh sinh động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603090" y="3299020"/>
            <a:ext cx="1276832" cy="7182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8520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11" grpId="0"/>
      <p:bldP spid="16" grpId="0"/>
      <p:bldP spid="18" grpId="0"/>
      <p:bldP spid="19" grpId="0"/>
      <p:bldP spid="20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</a:t>
            </a:fld>
            <a:endParaRPr lang="en"/>
          </a:p>
        </p:txBody>
      </p:sp>
      <p:grpSp>
        <p:nvGrpSpPr>
          <p:cNvPr id="6" name="Group 39">
            <a:extLst>
              <a:ext uri="{FF2B5EF4-FFF2-40B4-BE49-F238E27FC236}">
                <a16:creationId xmlns:a16="http://schemas.microsoft.com/office/drawing/2014/main" id="{70D3B621-CD85-4B1A-9957-A54650220489}"/>
              </a:ext>
            </a:extLst>
          </p:cNvPr>
          <p:cNvGrpSpPr>
            <a:grpSpLocks/>
          </p:cNvGrpSpPr>
          <p:nvPr/>
        </p:nvGrpSpPr>
        <p:grpSpPr bwMode="auto">
          <a:xfrm>
            <a:off x="171810" y="255399"/>
            <a:ext cx="3412638" cy="1470355"/>
            <a:chOff x="4376" y="144"/>
            <a:chExt cx="1372" cy="1146"/>
          </a:xfrm>
        </p:grpSpPr>
        <p:pic>
          <p:nvPicPr>
            <p:cNvPr id="7" name="Picture 6" descr="cui">
              <a:extLst>
                <a:ext uri="{FF2B5EF4-FFF2-40B4-BE49-F238E27FC236}">
                  <a16:creationId xmlns:a16="http://schemas.microsoft.com/office/drawing/2014/main" id="{92CF6057-1E66-4CBD-B6D6-15B08CA25A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2" y="144"/>
              <a:ext cx="1296" cy="114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8" name="Text Box 32">
              <a:extLst>
                <a:ext uri="{FF2B5EF4-FFF2-40B4-BE49-F238E27FC236}">
                  <a16:creationId xmlns:a16="http://schemas.microsoft.com/office/drawing/2014/main" id="{53C11655-561B-4E7E-BFB8-7167160B99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76" y="864"/>
              <a:ext cx="945" cy="3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Củi</a:t>
              </a:r>
              <a:endPara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ea typeface="+mn-ea"/>
                <a:cs typeface="Times New Roman" pitchFamily="18" charset="0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AF34BAD5-E75A-46F2-B9AC-272550EBF89A}"/>
              </a:ext>
            </a:extLst>
          </p:cNvPr>
          <p:cNvGrpSpPr/>
          <p:nvPr/>
        </p:nvGrpSpPr>
        <p:grpSpPr>
          <a:xfrm>
            <a:off x="360848" y="1881464"/>
            <a:ext cx="3223600" cy="1617105"/>
            <a:chOff x="2207236" y="3829765"/>
            <a:chExt cx="3217863" cy="2786424"/>
          </a:xfrm>
        </p:grpSpPr>
        <p:pic>
          <p:nvPicPr>
            <p:cNvPr id="10" name="Picture 1">
              <a:extLst>
                <a:ext uri="{FF2B5EF4-FFF2-40B4-BE49-F238E27FC236}">
                  <a16:creationId xmlns:a16="http://schemas.microsoft.com/office/drawing/2014/main" id="{06049D3F-2120-4D58-9EF2-66398EA5A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7236" y="3829765"/>
              <a:ext cx="3217863" cy="27051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1FBBCD0-7747-4767-866F-80D39D6057AB}"/>
                </a:ext>
              </a:extLst>
            </p:cNvPr>
            <p:cNvSpPr txBox="1"/>
            <p:nvPr/>
          </p:nvSpPr>
          <p:spPr>
            <a:xfrm>
              <a:off x="2745530" y="5714632"/>
              <a:ext cx="1937511" cy="901557"/>
            </a:xfrm>
            <a:prstGeom prst="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Dầu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H</a:t>
              </a:r>
              <a:r>
                <a:rPr lang="vi-VN" sz="2800" b="1" kern="1200" dirty="0">
                  <a:solidFill>
                    <a:schemeClr val="tx2">
                      <a:lumMod val="20000"/>
                      <a:lumOff val="8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ỏa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2" name="Group 40">
            <a:extLst>
              <a:ext uri="{FF2B5EF4-FFF2-40B4-BE49-F238E27FC236}">
                <a16:creationId xmlns:a16="http://schemas.microsoft.com/office/drawing/2014/main" id="{FD55243D-4971-41A7-8698-89CDA7A10FC5}"/>
              </a:ext>
            </a:extLst>
          </p:cNvPr>
          <p:cNvGrpSpPr>
            <a:grpSpLocks/>
          </p:cNvGrpSpPr>
          <p:nvPr/>
        </p:nvGrpSpPr>
        <p:grpSpPr bwMode="auto">
          <a:xfrm>
            <a:off x="360848" y="3686860"/>
            <a:ext cx="3223600" cy="1289621"/>
            <a:chOff x="2209" y="1044"/>
            <a:chExt cx="897" cy="937"/>
          </a:xfrm>
        </p:grpSpPr>
        <p:pic>
          <p:nvPicPr>
            <p:cNvPr id="13" name="Picture 5" descr="bep con kho">
              <a:extLst>
                <a:ext uri="{FF2B5EF4-FFF2-40B4-BE49-F238E27FC236}">
                  <a16:creationId xmlns:a16="http://schemas.microsoft.com/office/drawing/2014/main" id="{D7447091-B97C-4957-B0BE-F19C792FC6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9" y="1044"/>
              <a:ext cx="897" cy="912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4" name="Text Box 36">
              <a:extLst>
                <a:ext uri="{FF2B5EF4-FFF2-40B4-BE49-F238E27FC236}">
                  <a16:creationId xmlns:a16="http://schemas.microsoft.com/office/drawing/2014/main" id="{DE7BA23B-C069-437B-AE49-1DB72A3818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54" y="1651"/>
              <a:ext cx="576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accent6">
                      <a:lumMod val="60000"/>
                      <a:lumOff val="40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Cồn</a:t>
              </a:r>
              <a:r>
                <a:rPr kumimoji="0" lang="vi-V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6">
                      <a:lumMod val="60000"/>
                      <a:lumOff val="40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khô</a:t>
              </a:r>
              <a:r>
                <a:rPr kumimoji="0" lang="en-US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6">
                      <a:lumMod val="60000"/>
                      <a:lumOff val="40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</a:t>
              </a:r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633E18FC-B3C7-41B3-9808-C68165F249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7783" y="314561"/>
            <a:ext cx="3655240" cy="12473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" name="Text Box 30">
            <a:extLst>
              <a:ext uri="{FF2B5EF4-FFF2-40B4-BE49-F238E27FC236}">
                <a16:creationId xmlns:a16="http://schemas.microsoft.com/office/drawing/2014/main" id="{3E53C953-8EE1-4E69-AC69-1549493E65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5331" y="1243181"/>
            <a:ext cx="822912" cy="38136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b="1" i="0" u="none" strike="noStrike" kern="1200" cap="none" spc="0" normalizeH="0" baseline="0" noProof="0" dirty="0" err="1">
                <a:ln>
                  <a:noFill/>
                </a:ln>
                <a:solidFill>
                  <a:srgbClr val="4A5C65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Xăng</a:t>
            </a:r>
            <a:endParaRPr kumimoji="0" lang="en-US" altLang="en-US" b="1" i="0" u="none" strike="noStrike" kern="1200" cap="none" spc="0" normalizeH="0" baseline="0" noProof="0" dirty="0">
              <a:ln>
                <a:noFill/>
              </a:ln>
              <a:solidFill>
                <a:srgbClr val="4A5C65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grpSp>
        <p:nvGrpSpPr>
          <p:cNvPr id="17" name="Group 42">
            <a:extLst>
              <a:ext uri="{FF2B5EF4-FFF2-40B4-BE49-F238E27FC236}">
                <a16:creationId xmlns:a16="http://schemas.microsoft.com/office/drawing/2014/main" id="{8D97B74D-ED95-4568-BD74-47454851BA03}"/>
              </a:ext>
            </a:extLst>
          </p:cNvPr>
          <p:cNvGrpSpPr>
            <a:grpSpLocks/>
          </p:cNvGrpSpPr>
          <p:nvPr/>
        </p:nvGrpSpPr>
        <p:grpSpPr bwMode="auto">
          <a:xfrm>
            <a:off x="4344986" y="1834835"/>
            <a:ext cx="3848037" cy="1616538"/>
            <a:chOff x="3410" y="2100"/>
            <a:chExt cx="958" cy="855"/>
          </a:xfrm>
        </p:grpSpPr>
        <p:pic>
          <p:nvPicPr>
            <p:cNvPr id="18" name="Picture 10" descr="ga chay">
              <a:extLst>
                <a:ext uri="{FF2B5EF4-FFF2-40B4-BE49-F238E27FC236}">
                  <a16:creationId xmlns:a16="http://schemas.microsoft.com/office/drawing/2014/main" id="{A456C1C1-B568-47A2-BF9F-F4E83ABEBEA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6" y="2100"/>
              <a:ext cx="912" cy="843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9" name="Text Box 34">
              <a:extLst>
                <a:ext uri="{FF2B5EF4-FFF2-40B4-BE49-F238E27FC236}">
                  <a16:creationId xmlns:a16="http://schemas.microsoft.com/office/drawing/2014/main" id="{2920A907-AABA-4E94-9002-6E720B3D30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10" y="2613"/>
              <a:ext cx="576" cy="3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gas</a:t>
              </a:r>
            </a:p>
          </p:txBody>
        </p:sp>
      </p:grpSp>
      <p:grpSp>
        <p:nvGrpSpPr>
          <p:cNvPr id="20" name="Group 38">
            <a:extLst>
              <a:ext uri="{FF2B5EF4-FFF2-40B4-BE49-F238E27FC236}">
                <a16:creationId xmlns:a16="http://schemas.microsoft.com/office/drawing/2014/main" id="{32B4C863-D620-4CFF-AAF6-B6324BE0F58B}"/>
              </a:ext>
            </a:extLst>
          </p:cNvPr>
          <p:cNvGrpSpPr>
            <a:grpSpLocks/>
          </p:cNvGrpSpPr>
          <p:nvPr/>
        </p:nvGrpSpPr>
        <p:grpSpPr bwMode="auto">
          <a:xfrm>
            <a:off x="4548088" y="3652991"/>
            <a:ext cx="3696142" cy="1265004"/>
            <a:chOff x="3348" y="375"/>
            <a:chExt cx="1008" cy="597"/>
          </a:xfrm>
        </p:grpSpPr>
        <p:pic>
          <p:nvPicPr>
            <p:cNvPr id="21" name="Picture 4" descr="250px-Coal_anthracite">
              <a:extLst>
                <a:ext uri="{FF2B5EF4-FFF2-40B4-BE49-F238E27FC236}">
                  <a16:creationId xmlns:a16="http://schemas.microsoft.com/office/drawing/2014/main" id="{D94E682D-5F86-4B54-82BF-3B9C96CEFB1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8" y="375"/>
              <a:ext cx="1008" cy="597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22" name="Text Box 31">
              <a:extLst>
                <a:ext uri="{FF2B5EF4-FFF2-40B4-BE49-F238E27FC236}">
                  <a16:creationId xmlns:a16="http://schemas.microsoft.com/office/drawing/2014/main" id="{D7250F2F-099D-407D-B9ED-255A206E1B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22" y="681"/>
              <a:ext cx="576" cy="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Than </a:t>
              </a:r>
              <a:r>
                <a:rPr kumimoji="0" lang="en-US" alt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đá</a:t>
              </a:r>
              <a:endParaRPr kumimoji="0" lang="en-US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78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2" descr="NOTEPAD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571502"/>
            <a:ext cx="8305800" cy="3527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1600200"/>
          <a:ext cx="3810000" cy="331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lip" r:id="rId3" imgW="1060704" imgH="1335024" progId="">
                  <p:embed/>
                </p:oleObj>
              </mc:Choice>
              <mc:Fallback>
                <p:oleObj name="Clip" r:id="rId3" imgW="1060704" imgH="1335024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600200"/>
                        <a:ext cx="3810000" cy="331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2759869" y="1490664"/>
            <a:ext cx="3421856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7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7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7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en-US" sz="27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7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7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7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29</a:t>
            </a:r>
            <a:endParaRPr lang="en-US" sz="27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6" descr="RLGN05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496300" y="-95250"/>
            <a:ext cx="55245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7" descr="RLGN05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95250" y="4495800"/>
            <a:ext cx="55245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8" descr="RLGN05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736997" cy="55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9" descr="RLGN05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407004" y="4586287"/>
            <a:ext cx="736997" cy="55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TextBox 9"/>
          <p:cNvSpPr txBox="1">
            <a:spLocks noChangeArrowheads="1"/>
          </p:cNvSpPr>
          <p:nvPr/>
        </p:nvSpPr>
        <p:spPr bwMode="auto">
          <a:xfrm>
            <a:off x="1823442" y="2006340"/>
            <a:ext cx="5294709" cy="746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vi-VN" sz="4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NHIÊN LIỆU </a:t>
            </a:r>
          </a:p>
        </p:txBody>
      </p:sp>
    </p:spTree>
    <p:extLst>
      <p:ext uri="{BB962C8B-B14F-4D97-AF65-F5344CB8AC3E}">
        <p14:creationId xmlns:p14="http://schemas.microsoft.com/office/powerpoint/2010/main" val="3115584470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10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706582" y="810491"/>
            <a:ext cx="7654637" cy="354685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837661" y="1151705"/>
            <a:ext cx="432233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vi-VN" sz="27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CÁC LOẠI NHIÊN LIỆU</a:t>
            </a:r>
            <a:endParaRPr lang="en-US" sz="27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37661" y="1977977"/>
            <a:ext cx="7589097" cy="9002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vi-VN" sz="27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NGUỒN NHIÊN LIỆU, TÍNH CHẤT VÀ CÁCH SỬ DỤNG NHIÊN LIỆU</a:t>
            </a:r>
            <a:endParaRPr lang="en-US" sz="27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72121" y="3198340"/>
            <a:ext cx="6922408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vi-VN" sz="27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SƠ LƯỢC VỀ AN NINH NĂNG LƯỢNG</a:t>
            </a:r>
            <a:endParaRPr lang="en-US" sz="27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09255" y="249382"/>
            <a:ext cx="64285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vi-VN" sz="2400" b="1" dirty="0">
                <a:solidFill>
                  <a:srgbClr val="2D0DB3"/>
                </a:solidFill>
                <a:latin typeface="+mj-lt"/>
              </a:rPr>
              <a:t>NỘI DUNG CHÍNH</a:t>
            </a:r>
            <a:endParaRPr lang="en-US" sz="2400" b="1" dirty="0">
              <a:solidFill>
                <a:srgbClr val="2D0DB3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04577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706582" y="810491"/>
            <a:ext cx="7654637" cy="354685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837661" y="1151705"/>
            <a:ext cx="432233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vi-VN" sz="27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CÁC LOẠI NHIÊN LIỆU</a:t>
            </a:r>
            <a:endParaRPr lang="en-US" sz="27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37661" y="1977977"/>
            <a:ext cx="7589097" cy="9002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vi-VN" sz="27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NGUỒN NHIÊN LIỆU, TÍNH CHẤT VÀ CÁCH SỬ DỤNG NHIÊN LIỆU</a:t>
            </a:r>
            <a:endParaRPr lang="en-US" sz="27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72121" y="3198340"/>
            <a:ext cx="6922408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vi-VN" sz="27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SƠ LƯỢC VỀ AN NINH NĂNG LƯỢNG</a:t>
            </a:r>
            <a:endParaRPr lang="en-US" sz="27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09255" y="249382"/>
            <a:ext cx="64285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vi-VN" sz="2400" b="1" dirty="0">
                <a:solidFill>
                  <a:srgbClr val="2D0DB3"/>
                </a:solidFill>
                <a:latin typeface="+mj-lt"/>
              </a:rPr>
              <a:t>NỘI DUNG CHÍNH</a:t>
            </a:r>
            <a:endParaRPr lang="en-US" sz="2400" b="1" dirty="0">
              <a:solidFill>
                <a:srgbClr val="2D0DB3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3873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DC6BF-1A17-4638-9571-BFCC56974BB0}" type="slidenum">
              <a:rPr lang="en-US" smtClean="0"/>
              <a:t>8</a:t>
            </a:fld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592531" y="980237"/>
            <a:ext cx="8097926" cy="1077218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vi-VN" sz="3200" b="1" i="1" dirty="0">
                <a:solidFill>
                  <a:srgbClr val="0000CC"/>
                </a:solidFill>
                <a:latin typeface="+mj-lt"/>
              </a:rPr>
              <a:t>   Nhiên liệu là những chất cháy được và khi cháy tỏa ra nhiều nhiệt</a:t>
            </a:r>
            <a:endParaRPr lang="en-US" sz="3200" b="1" i="1" dirty="0">
              <a:solidFill>
                <a:srgbClr val="0000CC"/>
              </a:solidFill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93933" y="296455"/>
            <a:ext cx="69762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</a:t>
            </a:r>
            <a:endParaRPr lang="en-US" sz="4400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187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6">
            <a:extLst>
              <a:ext uri="{FF2B5EF4-FFF2-40B4-BE49-F238E27FC236}">
                <a16:creationId xmlns:a16="http://schemas.microsoft.com/office/drawing/2014/main" id="{1B48C451-2402-4D52-8696-80380574A5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03520" y="5497801"/>
            <a:ext cx="409824" cy="307239"/>
          </a:xfrm>
          <a:prstGeom prst="rect">
            <a:avLst/>
          </a:prstGeom>
          <a:solidFill>
            <a:srgbClr val="BDBDC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cmpd="thinThick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4A5C65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374871" y="192466"/>
            <a:ext cx="8595316" cy="2711297"/>
            <a:chOff x="374871" y="192466"/>
            <a:chExt cx="8595316" cy="4868154"/>
          </a:xfrm>
        </p:grpSpPr>
        <p:grpSp>
          <p:nvGrpSpPr>
            <p:cNvPr id="11" name="Group 38">
              <a:extLst>
                <a:ext uri="{FF2B5EF4-FFF2-40B4-BE49-F238E27FC236}">
                  <a16:creationId xmlns:a16="http://schemas.microsoft.com/office/drawing/2014/main" id="{32B4C863-D620-4CFF-AAF6-B6324BE0F58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06268" y="3584974"/>
              <a:ext cx="4163919" cy="1351820"/>
              <a:chOff x="3348" y="375"/>
              <a:chExt cx="1008" cy="597"/>
            </a:xfrm>
          </p:grpSpPr>
          <p:pic>
            <p:nvPicPr>
              <p:cNvPr id="12" name="Picture 4" descr="250px-Coal_anthracite">
                <a:extLst>
                  <a:ext uri="{FF2B5EF4-FFF2-40B4-BE49-F238E27FC236}">
                    <a16:creationId xmlns:a16="http://schemas.microsoft.com/office/drawing/2014/main" id="{D94E682D-5F86-4B54-82BF-3B9C96CEFB1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48" y="375"/>
                <a:ext cx="1008" cy="597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88900" cap="sq">
                <a:solidFill>
                  <a:srgbClr val="FFFFFF"/>
                </a:solidFill>
                <a:miter lim="800000"/>
              </a:ln>
              <a:effectLst>
                <a:outerShdw blurRad="55000" dist="18000" dir="54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twoPt" dir="t">
                  <a:rot lat="0" lon="0" rev="7200000"/>
                </a:lightRig>
              </a:scene3d>
              <a:sp3d>
                <a:bevelT w="25400" h="19050"/>
                <a:contourClr>
                  <a:srgbClr val="FFFFFF"/>
                </a:contourClr>
              </a:sp3d>
            </p:spPr>
          </p:pic>
          <p:sp>
            <p:nvSpPr>
              <p:cNvPr id="13" name="Text Box 31">
                <a:extLst>
                  <a:ext uri="{FF2B5EF4-FFF2-40B4-BE49-F238E27FC236}">
                    <a16:creationId xmlns:a16="http://schemas.microsoft.com/office/drawing/2014/main" id="{D7250F2F-099D-407D-B9ED-255A206E1B5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554" y="704"/>
                <a:ext cx="576" cy="2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Than </a:t>
                </a:r>
                <a:r>
                  <a:rPr kumimoji="0" lang="en-US" altLang="en-US" sz="16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đá</a:t>
                </a:r>
                <a:endParaRPr kumimoji="0" lang="en-US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14" name="Group 39">
              <a:extLst>
                <a:ext uri="{FF2B5EF4-FFF2-40B4-BE49-F238E27FC236}">
                  <a16:creationId xmlns:a16="http://schemas.microsoft.com/office/drawing/2014/main" id="{70D3B621-CD85-4B1A-9957-A5465022048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4871" y="192466"/>
              <a:ext cx="3911043" cy="1522735"/>
              <a:chOff x="4404" y="144"/>
              <a:chExt cx="1344" cy="1155"/>
            </a:xfrm>
          </p:grpSpPr>
          <p:pic>
            <p:nvPicPr>
              <p:cNvPr id="15" name="Picture 6" descr="cui">
                <a:extLst>
                  <a:ext uri="{FF2B5EF4-FFF2-40B4-BE49-F238E27FC236}">
                    <a16:creationId xmlns:a16="http://schemas.microsoft.com/office/drawing/2014/main" id="{92CF6057-1E66-4CBD-B6D6-15B08CA25AA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52" y="144"/>
                <a:ext cx="1296" cy="1146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88900" cap="sq">
                <a:solidFill>
                  <a:srgbClr val="FFFFFF"/>
                </a:solidFill>
                <a:miter lim="800000"/>
              </a:ln>
              <a:effectLst>
                <a:outerShdw blurRad="55000" dist="18000" dir="54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twoPt" dir="t">
                  <a:rot lat="0" lon="0" rev="7200000"/>
                </a:lightRig>
              </a:scene3d>
              <a:sp3d>
                <a:bevelT w="25400" h="19050"/>
                <a:contourClr>
                  <a:srgbClr val="FFFFFF"/>
                </a:contourClr>
              </a:sp3d>
            </p:spPr>
          </p:pic>
          <p:sp>
            <p:nvSpPr>
              <p:cNvPr id="16" name="Text Box 32">
                <a:extLst>
                  <a:ext uri="{FF2B5EF4-FFF2-40B4-BE49-F238E27FC236}">
                    <a16:creationId xmlns:a16="http://schemas.microsoft.com/office/drawing/2014/main" id="{53C11655-561B-4E7E-BFB8-7167160B995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04" y="838"/>
                <a:ext cx="945" cy="46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6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ea typeface="+mn-ea"/>
                    <a:cs typeface="Times New Roman" pitchFamily="18" charset="0"/>
                  </a:rPr>
                  <a:t>Củi</a:t>
                </a:r>
                <a:endParaRPr kumimoji="0" lang="en-US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ea typeface="+mn-ea"/>
                  <a:cs typeface="Times New Roman" pitchFamily="18" charset="0"/>
                </a:endParaRPr>
              </a:p>
            </p:txBody>
          </p:sp>
        </p:grpSp>
        <p:grpSp>
          <p:nvGrpSpPr>
            <p:cNvPr id="20" name="Group 42">
              <a:extLst>
                <a:ext uri="{FF2B5EF4-FFF2-40B4-BE49-F238E27FC236}">
                  <a16:creationId xmlns:a16="http://schemas.microsoft.com/office/drawing/2014/main" id="{8D97B74D-ED95-4568-BD74-47454851BA0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96245" y="1895144"/>
              <a:ext cx="4373942" cy="1593850"/>
              <a:chOff x="3410" y="2100"/>
              <a:chExt cx="958" cy="843"/>
            </a:xfrm>
          </p:grpSpPr>
          <p:pic>
            <p:nvPicPr>
              <p:cNvPr id="21" name="Picture 10" descr="ga chay">
                <a:extLst>
                  <a:ext uri="{FF2B5EF4-FFF2-40B4-BE49-F238E27FC236}">
                    <a16:creationId xmlns:a16="http://schemas.microsoft.com/office/drawing/2014/main" id="{A456C1C1-B568-47A2-BF9F-F4E83ABEBEA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56" y="2100"/>
                <a:ext cx="912" cy="843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88900" cap="sq">
                <a:solidFill>
                  <a:srgbClr val="FFFFFF"/>
                </a:solidFill>
                <a:miter lim="800000"/>
              </a:ln>
              <a:effectLst>
                <a:outerShdw blurRad="55000" dist="18000" dir="54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twoPt" dir="t">
                  <a:rot lat="0" lon="0" rev="7200000"/>
                </a:lightRig>
              </a:scene3d>
              <a:sp3d>
                <a:bevelT w="25400" h="19050"/>
                <a:contourClr>
                  <a:srgbClr val="FFFFFF"/>
                </a:contourClr>
              </a:sp3d>
            </p:spPr>
          </p:pic>
          <p:sp>
            <p:nvSpPr>
              <p:cNvPr id="22" name="Text Box 34">
                <a:extLst>
                  <a:ext uri="{FF2B5EF4-FFF2-40B4-BE49-F238E27FC236}">
                    <a16:creationId xmlns:a16="http://schemas.microsoft.com/office/drawing/2014/main" id="{2920A907-AABA-4E94-9002-6E720B3D30F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410" y="2613"/>
                <a:ext cx="576" cy="32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>
                        <a:lumMod val="20000"/>
                        <a:lumOff val="80000"/>
                      </a:scheme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gas</a:t>
                </a:r>
              </a:p>
            </p:txBody>
          </p:sp>
        </p:grpSp>
        <p:grpSp>
          <p:nvGrpSpPr>
            <p:cNvPr id="23" name="Group 40">
              <a:extLst>
                <a:ext uri="{FF2B5EF4-FFF2-40B4-BE49-F238E27FC236}">
                  <a16:creationId xmlns:a16="http://schemas.microsoft.com/office/drawing/2014/main" id="{FD55243D-4971-41A7-8698-89CDA7A10FC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4181" y="3488994"/>
              <a:ext cx="3771733" cy="1571626"/>
              <a:chOff x="2209" y="1044"/>
              <a:chExt cx="897" cy="990"/>
            </a:xfrm>
          </p:grpSpPr>
          <p:pic>
            <p:nvPicPr>
              <p:cNvPr id="24" name="Picture 5" descr="bep con kho">
                <a:extLst>
                  <a:ext uri="{FF2B5EF4-FFF2-40B4-BE49-F238E27FC236}">
                    <a16:creationId xmlns:a16="http://schemas.microsoft.com/office/drawing/2014/main" id="{D7447091-B97C-4957-B0BE-F19C792FC61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09" y="1044"/>
                <a:ext cx="897" cy="912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88900" cap="sq">
                <a:solidFill>
                  <a:srgbClr val="FFFFFF"/>
                </a:solidFill>
                <a:miter lim="800000"/>
              </a:ln>
              <a:effectLst>
                <a:outerShdw blurRad="55000" dist="18000" dir="54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twoPt" dir="t">
                  <a:rot lat="0" lon="0" rev="7200000"/>
                </a:lightRig>
              </a:scene3d>
              <a:sp3d>
                <a:bevelT w="25400" h="19050"/>
                <a:contourClr>
                  <a:srgbClr val="FFFFFF"/>
                </a:contourClr>
              </a:sp3d>
            </p:spPr>
          </p:pic>
          <p:sp>
            <p:nvSpPr>
              <p:cNvPr id="25" name="Text Box 36">
                <a:extLst>
                  <a:ext uri="{FF2B5EF4-FFF2-40B4-BE49-F238E27FC236}">
                    <a16:creationId xmlns:a16="http://schemas.microsoft.com/office/drawing/2014/main" id="{DE7BA23B-C069-437B-AE49-1DB72A38188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254" y="1651"/>
                <a:ext cx="576" cy="38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6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chemeClr val="accent6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Cồn</a:t>
                </a:r>
                <a:r>
                  <a:rPr kumimoji="0" lang="vi-V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6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khô</a:t>
                </a:r>
                <a:r>
                  <a:rPr kumimoji="0" lang="en-US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6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 </a:t>
                </a: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F3FE2ACE-FB70-46A2-9F2F-A72E693E5BFC}"/>
                </a:ext>
              </a:extLst>
            </p:cNvPr>
            <p:cNvGrpSpPr/>
            <p:nvPr/>
          </p:nvGrpSpPr>
          <p:grpSpPr>
            <a:xfrm>
              <a:off x="4874281" y="192466"/>
              <a:ext cx="3944767" cy="1731336"/>
              <a:chOff x="5075541" y="2321220"/>
              <a:chExt cx="2010421" cy="1731336"/>
            </a:xfrm>
          </p:grpSpPr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633E18FC-B3C7-41B3-9808-C68165F249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75541" y="2321220"/>
                <a:ext cx="2010421" cy="1510032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88900" cap="sq">
                <a:solidFill>
                  <a:srgbClr val="FFFFFF"/>
                </a:solidFill>
                <a:miter lim="800000"/>
              </a:ln>
              <a:effectLst>
                <a:outerShdw blurRad="55000" dist="18000" dir="54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twoPt" dir="t">
                  <a:rot lat="0" lon="0" rev="7200000"/>
                </a:lightRig>
              </a:scene3d>
              <a:sp3d>
                <a:bevelT w="25400" h="19050"/>
                <a:contourClr>
                  <a:srgbClr val="FFFFFF"/>
                </a:contourClr>
              </a:sp3d>
            </p:spPr>
          </p:pic>
          <p:sp>
            <p:nvSpPr>
              <p:cNvPr id="28" name="Text Box 30">
                <a:extLst>
                  <a:ext uri="{FF2B5EF4-FFF2-40B4-BE49-F238E27FC236}">
                    <a16:creationId xmlns:a16="http://schemas.microsoft.com/office/drawing/2014/main" id="{3E53C953-8EE1-4E69-AC69-1549493E651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02973" y="3444680"/>
                <a:ext cx="677778" cy="6078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squar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6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4A5C65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Xăng</a:t>
                </a:r>
                <a:endParaRPr kumimoji="0" lang="en-US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4A5C65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AF34BAD5-E75A-46F2-B9AC-272550EBF89A}"/>
                </a:ext>
              </a:extLst>
            </p:cNvPr>
            <p:cNvGrpSpPr/>
            <p:nvPr/>
          </p:nvGrpSpPr>
          <p:grpSpPr>
            <a:xfrm>
              <a:off x="499664" y="1771737"/>
              <a:ext cx="3786251" cy="1701761"/>
              <a:chOff x="2207236" y="3829765"/>
              <a:chExt cx="3217863" cy="2932294"/>
            </a:xfrm>
          </p:grpSpPr>
          <p:pic>
            <p:nvPicPr>
              <p:cNvPr id="30" name="Picture 1">
                <a:extLst>
                  <a:ext uri="{FF2B5EF4-FFF2-40B4-BE49-F238E27FC236}">
                    <a16:creationId xmlns:a16="http://schemas.microsoft.com/office/drawing/2014/main" id="{06049D3F-2120-4D58-9EF2-66398EA5A8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07236" y="3829765"/>
                <a:ext cx="3217863" cy="2705100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88900" cap="sq">
                <a:solidFill>
                  <a:srgbClr val="FFFFFF"/>
                </a:solidFill>
                <a:miter lim="800000"/>
              </a:ln>
              <a:effectLst>
                <a:outerShdw blurRad="55000" dist="18000" dir="54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twoPt" dir="t">
                  <a:rot lat="0" lon="0" rev="7200000"/>
                </a:lightRig>
              </a:scene3d>
              <a:sp3d>
                <a:bevelT w="25400" h="19050"/>
                <a:contourClr>
                  <a:srgbClr val="FFFFFF"/>
                </a:contourClr>
              </a:sp3d>
            </p:spPr>
          </p:pic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C1FBBCD0-7747-4767-866F-80D39D6057AB}"/>
                  </a:ext>
                </a:extLst>
              </p:cNvPr>
              <p:cNvSpPr txBox="1"/>
              <p:nvPr/>
            </p:nvSpPr>
            <p:spPr>
              <a:xfrm>
                <a:off x="2745531" y="5714632"/>
                <a:ext cx="1394617" cy="104742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20000"/>
                        <a:lumOff val="80000"/>
                      </a:schemeClr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Dầu</a:t>
                </a: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20000"/>
                        <a:lumOff val="80000"/>
                      </a:schemeClr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 H</a:t>
                </a:r>
                <a:r>
                  <a:rPr lang="vi-VN" sz="1600" b="1" kern="1200" dirty="0">
                    <a:solidFill>
                      <a:schemeClr val="tx2">
                        <a:lumMod val="20000"/>
                        <a:lumOff val="80000"/>
                      </a:schemeClr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ỏa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  <p:grpSp>
        <p:nvGrpSpPr>
          <p:cNvPr id="35" name="Group 6"/>
          <p:cNvGrpSpPr>
            <a:grpSpLocks/>
          </p:cNvGrpSpPr>
          <p:nvPr/>
        </p:nvGrpSpPr>
        <p:grpSpPr bwMode="auto">
          <a:xfrm>
            <a:off x="73620" y="3677113"/>
            <a:ext cx="1008063" cy="1404938"/>
            <a:chOff x="0" y="0"/>
            <a:chExt cx="635" cy="885"/>
          </a:xfrm>
        </p:grpSpPr>
        <p:sp>
          <p:nvSpPr>
            <p:cNvPr id="36" name="Text Box 10"/>
            <p:cNvSpPr txBox="1">
              <a:spLocks noChangeArrowheads="1"/>
            </p:cNvSpPr>
            <p:nvPr/>
          </p:nvSpPr>
          <p:spPr bwMode="auto">
            <a:xfrm>
              <a:off x="46" y="0"/>
              <a:ext cx="453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>
                  <a:solidFill>
                    <a:srgbClr val="FF6600"/>
                  </a:solidFill>
                  <a:cs typeface="Arial" pitchFamily="34" charset="0"/>
                </a:rPr>
                <a:t>??..</a:t>
              </a:r>
            </a:p>
          </p:txBody>
        </p:sp>
        <p:pic>
          <p:nvPicPr>
            <p:cNvPr id="37" name="Picture 11" descr="ht29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0" y="250"/>
              <a:ext cx="635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" name="Oval Callout 3"/>
          <p:cNvSpPr/>
          <p:nvPr/>
        </p:nvSpPr>
        <p:spPr>
          <a:xfrm>
            <a:off x="2190142" y="3052912"/>
            <a:ext cx="5232249" cy="1534075"/>
          </a:xfrm>
          <a:prstGeom prst="wedgeEllipseCallout">
            <a:avLst>
              <a:gd name="adj1" fmla="val -81061"/>
              <a:gd name="adj2" fmla="val 4841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2629845" y="3175854"/>
            <a:ext cx="470802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Theo em ở điều kiện thường nhiên liệu có thể tồn tại ở các thể nào?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97383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a2b6fe6d62542c25d0addd4065cafe409d69ea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1904</TotalTime>
  <Words>952</Words>
  <Application>Microsoft Macintosh PowerPoint</Application>
  <PresentationFormat>On-screen Show (16:9)</PresentationFormat>
  <Paragraphs>134</Paragraphs>
  <Slides>29</Slides>
  <Notes>1</Notes>
  <HiddenSlides>0</HiddenSlides>
  <MMClips>2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8" baseType="lpstr">
      <vt:lpstr>Calibri</vt:lpstr>
      <vt:lpstr>Wingdings</vt:lpstr>
      <vt:lpstr>#9Slide03 Bebas Neue Bold</vt:lpstr>
      <vt:lpstr>Palatino Linotype</vt:lpstr>
      <vt:lpstr>Arial</vt:lpstr>
      <vt:lpstr>Times New Roman</vt:lpstr>
      <vt:lpstr>Amatic SC</vt:lpstr>
      <vt:lpstr>Office Theme</vt:lpstr>
      <vt:lpstr>Clip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VẬN DỤNG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Admin</dc:creator>
  <cp:lastModifiedBy>Paul Vu</cp:lastModifiedBy>
  <cp:revision>181</cp:revision>
  <dcterms:modified xsi:type="dcterms:W3CDTF">2023-06-04T03:24:33Z</dcterms:modified>
</cp:coreProperties>
</file>