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13" r:id="rId2"/>
    <p:sldId id="301" r:id="rId3"/>
    <p:sldId id="314" r:id="rId4"/>
    <p:sldId id="303" r:id="rId5"/>
    <p:sldId id="285" r:id="rId6"/>
    <p:sldId id="284" r:id="rId7"/>
    <p:sldId id="290" r:id="rId8"/>
    <p:sldId id="291" r:id="rId9"/>
    <p:sldId id="294" r:id="rId10"/>
    <p:sldId id="292" r:id="rId11"/>
    <p:sldId id="304" r:id="rId12"/>
    <p:sldId id="297" r:id="rId13"/>
    <p:sldId id="298" r:id="rId14"/>
    <p:sldId id="308" r:id="rId15"/>
    <p:sldId id="309" r:id="rId16"/>
    <p:sldId id="310" r:id="rId17"/>
    <p:sldId id="271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DB3"/>
    <a:srgbClr val="0066CC"/>
    <a:srgbClr val="FED2F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08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647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3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96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97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84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53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1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4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17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7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38609-6565-42A7-A5A3-A1656D2B6A71}" type="datetimeFigureOut">
              <a:rPr lang="en-US" smtClean="0"/>
              <a:t>6/4/23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B7B98-D59F-455F-9606-6521F8545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97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12.xml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12.xml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12.xml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0.f33.img.vnecdn.net/2014/09/13/12-1410575072_66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10"/>
          <p:cNvSpPr>
            <a:spLocks noChangeArrowheads="1" noChangeShapeType="1"/>
          </p:cNvSpPr>
          <p:nvPr/>
        </p:nvSpPr>
        <p:spPr bwMode="auto">
          <a:xfrm>
            <a:off x="304800" y="0"/>
            <a:ext cx="113792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pc="720">
                <a:ln w="9525">
                  <a:solidFill>
                    <a:srgbClr val="FF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107763" dir="13500000" algn="ctr" rotWithShape="0">
                    <a:srgbClr val="000066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Chào mừng các thầy, cô cùng các em học sinh về dự giờ học</a:t>
            </a:r>
          </a:p>
        </p:txBody>
      </p:sp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 rot="-567740">
            <a:off x="1828801" y="3581400"/>
            <a:ext cx="8159751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523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MÔ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 KHOA HỌC TỰ NHIÊN 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" scaled="1"/>
                </a:gradFill>
                <a:effectLst>
                  <a:outerShdw dist="359210" dir="13500000" sy="50000" kx="2115830" algn="bl" rotWithShape="0">
                    <a:srgbClr val="FFFF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6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540000" scaled="1"/>
              </a:gradFill>
              <a:effectLst>
                <a:outerShdw dist="359210" dir="13500000" sy="50000" kx="2115830" algn="bl" rotWithShape="0">
                  <a:srgbClr val="FFFF0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682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3334327" y="1221063"/>
            <a:ext cx="4590473" cy="145011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5527" y="1595259"/>
            <a:ext cx="3703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CARBOHYDRATE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own Arrow 5"/>
          <p:cNvSpPr/>
          <p:nvPr/>
        </p:nvSpPr>
        <p:spPr>
          <a:xfrm rot="1450354">
            <a:off x="3496314" y="2674588"/>
            <a:ext cx="267855" cy="1173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5620326" y="2732365"/>
            <a:ext cx="267855" cy="1173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own Arrow 7"/>
          <p:cNvSpPr/>
          <p:nvPr/>
        </p:nvSpPr>
        <p:spPr>
          <a:xfrm rot="19792685">
            <a:off x="7615382" y="2659182"/>
            <a:ext cx="267855" cy="1173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886352" y="3846340"/>
            <a:ext cx="1845139" cy="962989"/>
            <a:chOff x="3245513" y="3383924"/>
            <a:chExt cx="1845139" cy="962989"/>
          </a:xfrm>
          <a:solidFill>
            <a:srgbClr val="FFFF00"/>
          </a:solidFill>
        </p:grpSpPr>
        <p:sp>
          <p:nvSpPr>
            <p:cNvPr id="9" name="Rectangle 8"/>
            <p:cNvSpPr/>
            <p:nvPr/>
          </p:nvSpPr>
          <p:spPr>
            <a:xfrm>
              <a:off x="3245513" y="3383924"/>
              <a:ext cx="1845139" cy="962989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28455" y="3603808"/>
              <a:ext cx="166219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latin typeface="Times New Roman" pitchFamily="18" charset="0"/>
                  <a:cs typeface="Times New Roman" pitchFamily="18" charset="0"/>
                </a:rPr>
                <a:t>Tinh bột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31683" y="3989380"/>
            <a:ext cx="1845139" cy="962989"/>
            <a:chOff x="4854774" y="3262462"/>
            <a:chExt cx="1845139" cy="962989"/>
          </a:xfrm>
        </p:grpSpPr>
        <p:sp>
          <p:nvSpPr>
            <p:cNvPr id="13" name="Rectangle 12"/>
            <p:cNvSpPr/>
            <p:nvPr/>
          </p:nvSpPr>
          <p:spPr>
            <a:xfrm>
              <a:off x="4854774" y="3262462"/>
              <a:ext cx="1845139" cy="962989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37017" y="3482346"/>
              <a:ext cx="1348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latin typeface="Times New Roman" pitchFamily="18" charset="0"/>
                  <a:cs typeface="Times New Roman" pitchFamily="18" charset="0"/>
                </a:rPr>
                <a:t>Đường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435273" y="3932969"/>
            <a:ext cx="1845139" cy="962989"/>
            <a:chOff x="3245513" y="3383924"/>
            <a:chExt cx="1845139" cy="962989"/>
          </a:xfrm>
        </p:grpSpPr>
        <p:sp>
          <p:nvSpPr>
            <p:cNvPr id="16" name="Rectangle 15"/>
            <p:cNvSpPr/>
            <p:nvPr/>
          </p:nvSpPr>
          <p:spPr>
            <a:xfrm>
              <a:off x="3245513" y="3383924"/>
              <a:ext cx="1845139" cy="962989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35926" y="3660219"/>
              <a:ext cx="1348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latin typeface="Times New Roman" pitchFamily="18" charset="0"/>
                  <a:cs typeface="Times New Roman" pitchFamily="18" charset="0"/>
                </a:rPr>
                <a:t>Chất xơ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840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945" y="1191492"/>
            <a:ext cx="11000510" cy="193899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vi-VN" sz="4000" b="1" i="1" dirty="0">
                <a:solidFill>
                  <a:srgbClr val="2D0DB3"/>
                </a:solidFill>
                <a:latin typeface="Times New Roman" pitchFamily="18" charset="0"/>
                <a:cs typeface="Times New Roman" pitchFamily="18" charset="0"/>
              </a:rPr>
              <a:t>        Carbohydrate là tên gọi chung của nhóm chất chứa tinh bột, đường và chất xơ. Là nguồn cung cấp năng lượng chính cho cơ thể</a:t>
            </a:r>
            <a:endParaRPr lang="en-US" sz="4000" b="1" i="1" dirty="0">
              <a:solidFill>
                <a:srgbClr val="2D0DB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1683" y="422051"/>
            <a:ext cx="1468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  <a:endParaRPr 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63" y="985908"/>
            <a:ext cx="2895600" cy="308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827" y="1102951"/>
            <a:ext cx="3124200" cy="296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960" y="1172368"/>
            <a:ext cx="3028950" cy="289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Alternate Process 1"/>
          <p:cNvSpPr/>
          <p:nvPr/>
        </p:nvSpPr>
        <p:spPr>
          <a:xfrm>
            <a:off x="2890980" y="111337"/>
            <a:ext cx="6280729" cy="748802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7309" y="152253"/>
            <a:ext cx="572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Bảo quản lương thực khô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8363" y="4318648"/>
            <a:ext cx="28909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i="1" dirty="0">
                <a:latin typeface="Times New Roman" pitchFamily="18" charset="0"/>
                <a:cs typeface="Times New Roman" pitchFamily="18" charset="0"/>
              </a:rPr>
              <a:t>Gạo: Cho vào chum, thùng... đậy kín  để nơi khô ráo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36654" y="4318648"/>
            <a:ext cx="3084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i="1" dirty="0">
                <a:latin typeface="Times New Roman" pitchFamily="18" charset="0"/>
                <a:cs typeface="Times New Roman" pitchFamily="18" charset="0"/>
              </a:rPr>
              <a:t>Sắn: Gọt vỏ, thái lát, phơi khô , đóng bao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9054" y="4318648"/>
            <a:ext cx="2779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i="1" dirty="0">
                <a:latin typeface="Times New Roman" pitchFamily="18" charset="0"/>
                <a:cs typeface="Times New Roman" pitchFamily="18" charset="0"/>
              </a:rPr>
              <a:t>Khoai: Hong khô, phủ cát để nơi khô ráo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552" y="1472334"/>
            <a:ext cx="4162425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273" y="1519959"/>
            <a:ext cx="411480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61309" y="452582"/>
            <a:ext cx="8063345" cy="707886"/>
          </a:xfrm>
          <a:prstGeom prst="rect">
            <a:avLst/>
          </a:prstGeom>
          <a:noFill/>
          <a:ln w="28575">
            <a:solidFill>
              <a:srgbClr val="0066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C00000"/>
                </a:solidFill>
                <a:latin typeface="+mj-lt"/>
              </a:rPr>
              <a:t>Bảo quản lương thực đã nấu chín</a:t>
            </a:r>
            <a:endParaRPr lang="en-US" sz="4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3309" y="4535055"/>
            <a:ext cx="3768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i="1" dirty="0">
                <a:latin typeface="+mj-lt"/>
              </a:rPr>
              <a:t>Cơm : Để nơi thoáng mát hoặc để tủ lạnh</a:t>
            </a:r>
            <a:endParaRPr lang="en-US" sz="3200" b="1" i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8655" y="4636655"/>
            <a:ext cx="3738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i="1" dirty="0">
                <a:latin typeface="+mj-lt"/>
              </a:rPr>
              <a:t>Cháo : Cho vào hộp để tủ lạnh</a:t>
            </a:r>
            <a:endParaRPr lang="en-US" sz="32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280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301" y="333376"/>
            <a:ext cx="946922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703389" y="3357565"/>
            <a:ext cx="1571625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81300" y="720756"/>
            <a:ext cx="7413626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442" y="58613"/>
            <a:ext cx="1855641" cy="1324285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843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63" y="389114"/>
            <a:ext cx="1989139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525" y="4919665"/>
            <a:ext cx="203676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976" y="5964239"/>
            <a:ext cx="15033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781300" y="2924176"/>
            <a:ext cx="3530600" cy="11525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Mía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672265" y="2997200"/>
            <a:ext cx="3527425" cy="11525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Ngô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70982" y="4344989"/>
            <a:ext cx="3529013" cy="11509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665914" y="4344989"/>
            <a:ext cx="3529012" cy="11509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Action Button: Beginning 2">
            <a:hlinkClick r:id="" action="ppaction://noaction" highlightClick="1"/>
          </p:cNvPr>
          <p:cNvSpPr/>
          <p:nvPr/>
        </p:nvSpPr>
        <p:spPr>
          <a:xfrm>
            <a:off x="11416145" y="6317673"/>
            <a:ext cx="314037" cy="24938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561" y="333376"/>
            <a:ext cx="9451239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1703389" y="3357565"/>
            <a:ext cx="1571625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56399" y="502354"/>
            <a:ext cx="7079203" cy="120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dinh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3575" y="17154"/>
            <a:ext cx="1736767" cy="1324285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9462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531" y="192087"/>
            <a:ext cx="1989139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525" y="4919665"/>
            <a:ext cx="203676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976" y="5964239"/>
            <a:ext cx="15033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6592888" y="2965451"/>
            <a:ext cx="3602037" cy="11525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B. Carbohydrate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70189" y="2965451"/>
            <a:ext cx="3529012" cy="11525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A. Protein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đạm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81300" y="4344989"/>
            <a:ext cx="3529013" cy="11509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C. Lipid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béo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665914" y="4344989"/>
            <a:ext cx="3529012" cy="115093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D.Vtamin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 A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ction Button: Beginning 2">
            <a:hlinkClick r:id="" action="ppaction://noaction" highlightClick="1"/>
          </p:cNvPr>
          <p:cNvSpPr/>
          <p:nvPr/>
        </p:nvSpPr>
        <p:spPr>
          <a:xfrm>
            <a:off x="11351491" y="5964239"/>
            <a:ext cx="424873" cy="31648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6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63" y="333376"/>
            <a:ext cx="990124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7" t="44232" r="46040" b="5872"/>
          <a:stretch>
            <a:fillRect/>
          </a:stretch>
        </p:blipFill>
        <p:spPr bwMode="auto">
          <a:xfrm>
            <a:off x="671704" y="3063877"/>
            <a:ext cx="1571625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13966" y="433498"/>
            <a:ext cx="7626999" cy="123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sz="37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vi-VN" sz="3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Lương thực, thực phẩm để lâu trong môi trường nóng ẩm sẽ </a:t>
            </a:r>
            <a:endParaRPr lang="en-US" sz="3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691" y="192088"/>
            <a:ext cx="1736767" cy="1324285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20486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769" y="75044"/>
            <a:ext cx="1989139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1" y="4919665"/>
            <a:ext cx="203676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151" y="5969029"/>
            <a:ext cx="15033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6711952" y="4372653"/>
            <a:ext cx="4533049" cy="13091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just">
              <a:tabLst>
                <a:tab pos="450203" algn="l"/>
              </a:tabLst>
            </a:pP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D. </a:t>
            </a:r>
            <a:r>
              <a:rPr lang="vi-VN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bị biến đổi màu sắc, mùi vị, giá trị dinh dưỡng.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243328" y="2686164"/>
            <a:ext cx="4379365" cy="148567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just">
              <a:tabLst>
                <a:tab pos="450203" algn="l"/>
              </a:tabLst>
            </a:pP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A.</a:t>
            </a:r>
            <a:r>
              <a:rPr lang="vi-VN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không biến đổi màu sắc.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243328" y="4413813"/>
            <a:ext cx="4272077" cy="13805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just">
              <a:tabLst>
                <a:tab pos="450203" algn="l"/>
              </a:tabLst>
            </a:pP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C.</a:t>
            </a:r>
            <a:r>
              <a:rPr lang="vi-VN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không thay đổi mùi vị.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11951" y="2686164"/>
            <a:ext cx="4368139" cy="148567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just">
              <a:tabLst>
                <a:tab pos="450203" algn="l"/>
              </a:tabLst>
            </a:pP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B.</a:t>
            </a:r>
            <a:r>
              <a:rPr lang="vi-VN" sz="3200" b="1" dirty="0">
                <a:solidFill>
                  <a:schemeClr val="tx1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không thay đổi giá trị dinh dưỡng. 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9" name="Action Button: Beginning 8">
            <a:hlinkClick r:id="" action="ppaction://noaction" highlightClick="1"/>
          </p:cNvPr>
          <p:cNvSpPr/>
          <p:nvPr/>
        </p:nvSpPr>
        <p:spPr>
          <a:xfrm>
            <a:off x="8654473" y="6225309"/>
            <a:ext cx="535709" cy="21997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01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3F3F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708387" y="1926714"/>
            <a:ext cx="9491125" cy="207441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AutoNum type="arabicPeriod"/>
              <a:tabLst>
                <a:tab pos="540385" algn="l"/>
              </a:tabLst>
            </a:pP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Hình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thức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: </a:t>
            </a:r>
            <a:r>
              <a:rPr lang="vi-VN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L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àm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việc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cá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nhân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AutoNum type="arabicPeriod"/>
              <a:tabLst>
                <a:tab pos="540385" algn="l"/>
              </a:tabLst>
            </a:pPr>
            <a:r>
              <a:rPr lang="en-US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Nhiệm</a:t>
            </a:r>
            <a:r>
              <a:rPr lang="en-US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vụ</a:t>
            </a:r>
            <a:r>
              <a:rPr lang="en-US" sz="2800" b="1" i="1" dirty="0">
                <a:solidFill>
                  <a:srgbClr val="C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: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540385" algn="l"/>
              </a:tabLst>
            </a:pP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Viết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3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nội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dung </a:t>
            </a:r>
            <a:r>
              <a:rPr lang="vi-VN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em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ấn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tượng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trong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giờ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học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endParaRPr lang="vi-VN" sz="2800" b="1" i="1" dirty="0">
              <a:solidFill>
                <a:srgbClr val="C0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540385" algn="l"/>
              </a:tabLst>
            </a:pP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Tóm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tắt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nội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dung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bài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học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dưới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dạng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sơ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đồ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tư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duy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 </a:t>
            </a:r>
            <a:endParaRPr lang="en-US" sz="2800" b="1" i="1" dirty="0">
              <a:solidFill>
                <a:srgbClr val="C00000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E7332C-77D3-41D7-A442-21402362EC11}"/>
              </a:ext>
            </a:extLst>
          </p:cNvPr>
          <p:cNvSpPr txBox="1">
            <a:spLocks/>
          </p:cNvSpPr>
          <p:nvPr/>
        </p:nvSpPr>
        <p:spPr>
          <a:xfrm>
            <a:off x="4464527" y="399293"/>
            <a:ext cx="3554631" cy="99417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VẬN</a:t>
            </a:r>
            <a:r>
              <a:rPr lang="vi-VN" sz="40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#9Slide03 Bebas Neue Bold" panose="020B0606020202050201" pitchFamily="34" charset="0"/>
              </a:rPr>
              <a:t>DỤNG</a:t>
            </a:r>
          </a:p>
        </p:txBody>
      </p:sp>
    </p:spTree>
    <p:extLst>
      <p:ext uri="{BB962C8B-B14F-4D97-AF65-F5344CB8AC3E}">
        <p14:creationId xmlns:p14="http://schemas.microsoft.com/office/powerpoint/2010/main" val="1216362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DC6BF-1A17-4638-9571-BFCC56974BB0}" type="slidenum">
              <a:rPr lang="en-US" smtClean="0"/>
              <a:t>2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731521" y="1237672"/>
            <a:ext cx="10709452" cy="138545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vi-VN" dirty="0"/>
              <a:t>+ Than đá, dầu mỏ và khí thiên nhiên được tạo ra như thế nào?</a:t>
            </a:r>
            <a:endParaRPr lang="en-US" dirty="0"/>
          </a:p>
          <a:p>
            <a:r>
              <a:rPr lang="vi-VN" dirty="0"/>
              <a:t>+ Tại sao than đá được khuyến cáo là loại nhiên liệu gây ô nhiễm nhất trong các nguồn nguyên liệu hóa thạch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17757" y="1671376"/>
            <a:ext cx="8351298" cy="6771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vi-VN" b="1" i="1" dirty="0">
                <a:solidFill>
                  <a:srgbClr val="C00000"/>
                </a:solidFill>
                <a:latin typeface="+mj-lt"/>
              </a:rPr>
              <a:t>NHÓM 2: THUYẾT TRÌNH  TRONG 2 PHÚT  CHỦ ĐỀ VỀ  MỘT BỮA CƠM CỦA GIA ĐÌNH  EM</a:t>
            </a:r>
            <a:endParaRPr lang="en-US" b="1" i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6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NOTEPAD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762002"/>
            <a:ext cx="11074400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2133600"/>
          <a:ext cx="50800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1060704" imgH="1335024" progId="">
                  <p:embed/>
                </p:oleObj>
              </mc:Choice>
              <mc:Fallback>
                <p:oleObj name="Clip" r:id="rId3" imgW="1060704" imgH="13350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133600"/>
                        <a:ext cx="5080000" cy="441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679825" y="1987552"/>
            <a:ext cx="4562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6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28400" y="-127000"/>
            <a:ext cx="736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7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27000" y="5994400"/>
            <a:ext cx="736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8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826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9" descr="RLGN0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209338" y="6115050"/>
            <a:ext cx="9826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9"/>
          <p:cNvSpPr txBox="1">
            <a:spLocks noChangeArrowheads="1"/>
          </p:cNvSpPr>
          <p:nvPr/>
        </p:nvSpPr>
        <p:spPr bwMode="auto">
          <a:xfrm>
            <a:off x="2557463" y="2743201"/>
            <a:ext cx="70596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vi-VN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 SỐ LƯƠNG THƯC, </a:t>
            </a:r>
          </a:p>
          <a:p>
            <a:pPr algn="ctr" eaLnBrk="1" hangingPunct="1"/>
            <a:r>
              <a:rPr lang="vi-VN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 PHẨM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173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10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14789" y="1256146"/>
            <a:ext cx="10206182" cy="47291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6881" y="1535606"/>
            <a:ext cx="101187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VAI TRÒ CỦA LƯƠNG THỰC, THỰC PHẨM </a:t>
            </a:r>
          </a:p>
        </p:txBody>
      </p:sp>
      <p:sp>
        <p:nvSpPr>
          <p:cNvPr id="6" name="Rectangle 5"/>
          <p:cNvSpPr/>
          <p:nvPr/>
        </p:nvSpPr>
        <p:spPr>
          <a:xfrm>
            <a:off x="1116881" y="2420387"/>
            <a:ext cx="101187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CÁC NHÓM CHẤT DINH DƯỠNG TRONG </a:t>
            </a:r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LƯƠNG THỰC, THỰC PHẨM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9495" y="4744743"/>
            <a:ext cx="9976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III. BẢO QUẢN LƯƠNG THỰC, THỰC PHẨM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45673" y="332509"/>
            <a:ext cx="8571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3200" b="1" dirty="0">
              <a:solidFill>
                <a:srgbClr val="2D0DB3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0492" y="3597547"/>
            <a:ext cx="9611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>
                <a:solidFill>
                  <a:srgbClr val="C00000"/>
                </a:solidFill>
                <a:latin typeface="+mj-lt"/>
              </a:rPr>
              <a:t>1.Carbohydrate: Nguồn năng lượng chính</a:t>
            </a:r>
            <a:endParaRPr lang="en-US" sz="3600" b="1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0492" y="4123481"/>
            <a:ext cx="8223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>
                <a:solidFill>
                  <a:srgbClr val="C00000"/>
                </a:solidFill>
                <a:latin typeface="+mj-lt"/>
              </a:rPr>
              <a:t>2.Các chất dinh dưỡng khác</a:t>
            </a:r>
            <a:endParaRPr lang="en-US" sz="3600" b="1" i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684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59260" y="6334780"/>
            <a:ext cx="3999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latin typeface="Times New Roman" pitchFamily="18" charset="0"/>
                <a:cs typeface="Times New Roman" pitchFamily="18" charset="0"/>
              </a:rPr>
              <a:t>Hình 15.1(SGK/52)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9997" y="252345"/>
            <a:ext cx="11808112" cy="6123710"/>
            <a:chOff x="309997" y="0"/>
            <a:chExt cx="6367893" cy="612371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97" y="27709"/>
              <a:ext cx="2353251" cy="15087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97" y="3314200"/>
              <a:ext cx="2454851" cy="13778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3248" y="1591908"/>
              <a:ext cx="3971635" cy="15375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97" y="4692074"/>
              <a:ext cx="6367893" cy="14316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8183" y="0"/>
              <a:ext cx="4076700" cy="1752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97" y="1506326"/>
              <a:ext cx="2248186" cy="1733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4848" y="3294500"/>
              <a:ext cx="1838325" cy="1323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065" y="3314200"/>
              <a:ext cx="2028825" cy="1230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974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930714" y="49829"/>
            <a:ext cx="5224335" cy="388486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714080" y="653432"/>
            <a:ext cx="3657601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C00000"/>
                </a:solidFill>
                <a:latin typeface="+mj-lt"/>
              </a:rPr>
              <a:t>NHIỆM VỤ: </a:t>
            </a:r>
          </a:p>
          <a:p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H15.1,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(2HS/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vi-VN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hãy cho biết thực phẩm nào là lương thực? Thực phẩm?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2109" y="6334780"/>
            <a:ext cx="3999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Hình 15.1(SGK/52)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7" y="27709"/>
            <a:ext cx="2353251" cy="150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7" y="3314200"/>
            <a:ext cx="2454851" cy="137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248" y="1591908"/>
            <a:ext cx="3971635" cy="1537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7" y="4692074"/>
            <a:ext cx="6367893" cy="143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183" y="0"/>
            <a:ext cx="40767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7" y="1506326"/>
            <a:ext cx="2248186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848" y="3294500"/>
            <a:ext cx="1838325" cy="1323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065" y="3314200"/>
            <a:ext cx="2028825" cy="123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24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1346" y="1320586"/>
            <a:ext cx="10714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u="sng" dirty="0">
                <a:solidFill>
                  <a:srgbClr val="2D0DB3"/>
                </a:solidFill>
                <a:latin typeface="+mj-lt"/>
              </a:rPr>
              <a:t>Kết luận :</a:t>
            </a:r>
          </a:p>
          <a:p>
            <a:r>
              <a:rPr lang="vi-VN" sz="3600" i="1" dirty="0">
                <a:solidFill>
                  <a:srgbClr val="2D0DB3"/>
                </a:solidFill>
                <a:latin typeface="+mj-lt"/>
              </a:rPr>
              <a:t>- Lương thực, thực phẩm được cơ thể chuyển hóa thành năng lượng và các chất cần thiết cho cơ thể</a:t>
            </a:r>
            <a:endParaRPr lang="en-US" sz="3600" i="1" dirty="0">
              <a:solidFill>
                <a:srgbClr val="2D0DB3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719" y="1217284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  <a:endParaRPr 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7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325" y="1981920"/>
            <a:ext cx="2733675" cy="334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81236" y="5652655"/>
            <a:ext cx="2521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latin typeface="+mj-lt"/>
              </a:rPr>
              <a:t>Sấy khô</a:t>
            </a:r>
            <a:endParaRPr lang="en-US" sz="2800" b="1" i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85382" y="5504872"/>
            <a:ext cx="2346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latin typeface="+mj-lt"/>
              </a:rPr>
              <a:t>Hun khói</a:t>
            </a:r>
            <a:endParaRPr lang="en-US" sz="2800" b="1" i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400" y="701964"/>
            <a:ext cx="738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solidFill>
                  <a:srgbClr val="2D0DB3"/>
                </a:solidFill>
                <a:latin typeface="+mj-lt"/>
              </a:rPr>
              <a:t>CÁC CÁCH BẢO QUẢN THỰC PHẨM</a:t>
            </a:r>
            <a:endParaRPr lang="en-US" sz="2800" b="1" i="1" dirty="0">
              <a:solidFill>
                <a:srgbClr val="2D0DB3"/>
              </a:solidFill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5" y="1880320"/>
            <a:ext cx="2567709" cy="3443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708" y="1981920"/>
            <a:ext cx="3269673" cy="334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29855" y="5504872"/>
            <a:ext cx="250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latin typeface="+mj-lt"/>
              </a:rPr>
              <a:t>Đông, lạnh</a:t>
            </a:r>
            <a:endParaRPr lang="en-US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443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42109" y="1080655"/>
            <a:ext cx="10206182" cy="47291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16881" y="1371920"/>
            <a:ext cx="101187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CÁC NHÓM CHẤT DINH DƯỠNG TRONG </a:t>
            </a:r>
            <a:r>
              <a:rPr lang="vi-VN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LƯƠNG THỰC, THỰC PHẨM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45673" y="332509"/>
            <a:ext cx="8571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2D0DB3"/>
                </a:solidFill>
                <a:latin typeface="+mj-lt"/>
              </a:rPr>
              <a:t>NỘI DUNG CHÍNH</a:t>
            </a:r>
            <a:endParaRPr lang="en-US" sz="3200" b="1" dirty="0">
              <a:solidFill>
                <a:srgbClr val="2D0DB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684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ca68dea9788543de7ea14e76ff78c81c9545ac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1628</TotalTime>
  <Words>517</Words>
  <Application>Microsoft Macintosh PowerPoint</Application>
  <PresentationFormat>Widescreen</PresentationFormat>
  <Paragraphs>61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#9Slide03 Bebas Neue Bold</vt:lpstr>
      <vt:lpstr>Arial</vt:lpstr>
      <vt:lpstr>Calibri</vt:lpstr>
      <vt:lpstr>Times New Roman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III - Bài 15  Một số lương thực, thực phẩm</dc:title>
  <dc:creator>HP X360</dc:creator>
  <cp:lastModifiedBy>Paul Vu</cp:lastModifiedBy>
  <cp:revision>111</cp:revision>
  <dcterms:created xsi:type="dcterms:W3CDTF">2021-04-18T05:54:07Z</dcterms:created>
  <dcterms:modified xsi:type="dcterms:W3CDTF">2023-06-04T03:29:15Z</dcterms:modified>
</cp:coreProperties>
</file>