
<file path=[Content_Types].xml><?xml version="1.0" encoding="utf-8"?>
<Types xmlns="http://schemas.openxmlformats.org/package/2006/content-types">
  <Default Extension="png" ContentType="image/png"/>
  <Default Extension="svg" ContentType="image/svg+xml"/>
  <Default Extension="webp" ContentType="image/pn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72" r:id="rId4"/>
    <p:sldId id="273" r:id="rId5"/>
    <p:sldId id="274" r:id="rId6"/>
    <p:sldId id="275" r:id="rId7"/>
    <p:sldId id="276" r:id="rId8"/>
    <p:sldId id="277" r:id="rId9"/>
    <p:sldId id="278" r:id="rId10"/>
    <p:sldId id="279" r:id="rId11"/>
    <p:sldId id="280" r:id="rId12"/>
    <p:sldId id="281" r:id="rId13"/>
    <p:sldId id="296" r:id="rId14"/>
    <p:sldId id="282" r:id="rId15"/>
    <p:sldId id="297" r:id="rId16"/>
    <p:sldId id="283" r:id="rId17"/>
    <p:sldId id="298" r:id="rId18"/>
    <p:sldId id="284" r:id="rId19"/>
    <p:sldId id="299" r:id="rId20"/>
    <p:sldId id="293" r:id="rId21"/>
    <p:sldId id="286" r:id="rId22"/>
    <p:sldId id="287" r:id="rId23"/>
    <p:sldId id="288" r:id="rId24"/>
    <p:sldId id="289" r:id="rId25"/>
    <p:sldId id="294" r:id="rId26"/>
    <p:sldId id="295" r:id="rId27"/>
    <p:sldId id="259" r:id="rId28"/>
    <p:sldId id="260" r:id="rId29"/>
    <p:sldId id="261" r:id="rId30"/>
    <p:sldId id="262" r:id="rId31"/>
    <p:sldId id="26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2E1C5-ECE3-44FA-A710-698273312C7D}"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7A422-D6E0-4B2C-9EDD-24A835B7F639}" type="slidenum">
              <a:rPr lang="en-US" smtClean="0"/>
              <a:t>‹#›</a:t>
            </a:fld>
            <a:endParaRPr lang="en-US"/>
          </a:p>
        </p:txBody>
      </p:sp>
    </p:spTree>
    <p:extLst>
      <p:ext uri="{BB962C8B-B14F-4D97-AF65-F5344CB8AC3E}">
        <p14:creationId xmlns:p14="http://schemas.microsoft.com/office/powerpoint/2010/main" val="244260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768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950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83189E-A0B7-41BE-AEC8-FC99A90A9EE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28232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83189E-A0B7-41BE-AEC8-FC99A90A9EE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03759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83189E-A0B7-41BE-AEC8-FC99A90A9EE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779383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005384"/>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83189E-A0B7-41BE-AEC8-FC99A90A9EE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45565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83189E-A0B7-41BE-AEC8-FC99A90A9EE7}"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06259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83189E-A0B7-41BE-AEC8-FC99A90A9EE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533104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83189E-A0B7-41BE-AEC8-FC99A90A9EE7}"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241346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83189E-A0B7-41BE-AEC8-FC99A90A9EE7}"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32834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3189E-A0B7-41BE-AEC8-FC99A90A9EE7}"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375119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83189E-A0B7-41BE-AEC8-FC99A90A9EE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50270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83189E-A0B7-41BE-AEC8-FC99A90A9EE7}"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51A0D-C56B-436F-B687-77B956165C58}" type="slidenum">
              <a:rPr lang="en-US" smtClean="0"/>
              <a:t>‹#›</a:t>
            </a:fld>
            <a:endParaRPr lang="en-US"/>
          </a:p>
        </p:txBody>
      </p:sp>
    </p:spTree>
    <p:extLst>
      <p:ext uri="{BB962C8B-B14F-4D97-AF65-F5344CB8AC3E}">
        <p14:creationId xmlns:p14="http://schemas.microsoft.com/office/powerpoint/2010/main" val="24875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3189E-A0B7-41BE-AEC8-FC99A90A9EE7}" type="datetimeFigureOut">
              <a:rPr lang="en-US" smtClean="0"/>
              <a:t>10/28/2023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51A0D-C56B-436F-B687-77B956165C58}" type="slidenum">
              <a:rPr lang="en-US" smtClean="0"/>
              <a:t>‹#›</a:t>
            </a:fld>
            <a:endParaRPr lang="en-US"/>
          </a:p>
        </p:txBody>
      </p:sp>
    </p:spTree>
    <p:extLst>
      <p:ext uri="{BB962C8B-B14F-4D97-AF65-F5344CB8AC3E}">
        <p14:creationId xmlns:p14="http://schemas.microsoft.com/office/powerpoint/2010/main" val="623321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2.png"/><Relationship Id="rId18" Type="http://schemas.openxmlformats.org/officeDocument/2006/relationships/image" Target="../media/image21.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41.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44.png"/><Relationship Id="rId10" Type="http://schemas.openxmlformats.org/officeDocument/2006/relationships/image" Target="../media/image15.png"/><Relationship Id="rId19" Type="http://schemas.openxmlformats.org/officeDocument/2006/relationships/slide" Target="slide3.xml"/><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6.png"/><Relationship Id="rId18" Type="http://schemas.openxmlformats.org/officeDocument/2006/relationships/image" Target="../media/image19.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45.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49.png"/><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48.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8.webp"/><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4.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11.png"/><Relationship Id="rId18" Type="http://schemas.openxmlformats.org/officeDocument/2006/relationships/image" Target="../media/image68.png"/><Relationship Id="rId26" Type="http://schemas.openxmlformats.org/officeDocument/2006/relationships/image" Target="../media/image73.png"/><Relationship Id="rId3" Type="http://schemas.openxmlformats.org/officeDocument/2006/relationships/slideLayout" Target="../slideLayouts/slideLayout2.xml"/><Relationship Id="rId21" Type="http://schemas.openxmlformats.org/officeDocument/2006/relationships/slide" Target="slide21.xml"/><Relationship Id="rId7" Type="http://schemas.openxmlformats.org/officeDocument/2006/relationships/image" Target="../media/image59.gif"/><Relationship Id="rId12" Type="http://schemas.openxmlformats.org/officeDocument/2006/relationships/image" Target="../media/image63.png"/><Relationship Id="rId17" Type="http://schemas.openxmlformats.org/officeDocument/2006/relationships/image" Target="../media/image67.png"/><Relationship Id="rId25" Type="http://schemas.openxmlformats.org/officeDocument/2006/relationships/slide" Target="slide23.xml"/><Relationship Id="rId2" Type="http://schemas.openxmlformats.org/officeDocument/2006/relationships/audio" Target="../media/media2.wma"/><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slide" Target="slide25.xml"/><Relationship Id="rId1" Type="http://schemas.microsoft.com/office/2007/relationships/media" Target="../media/media2.wma"/><Relationship Id="rId6" Type="http://schemas.openxmlformats.org/officeDocument/2006/relationships/image" Target="../media/image58.gif"/><Relationship Id="rId11" Type="http://schemas.openxmlformats.org/officeDocument/2006/relationships/slide" Target="slide27.xml"/><Relationship Id="rId24" Type="http://schemas.openxmlformats.org/officeDocument/2006/relationships/image" Target="../media/image72.png"/><Relationship Id="rId32"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5.png"/><Relationship Id="rId23" Type="http://schemas.openxmlformats.org/officeDocument/2006/relationships/slide" Target="slide22.xml"/><Relationship Id="rId28" Type="http://schemas.openxmlformats.org/officeDocument/2006/relationships/image" Target="../media/image74.png"/><Relationship Id="rId10" Type="http://schemas.openxmlformats.org/officeDocument/2006/relationships/image" Target="../media/image62.gif"/><Relationship Id="rId19" Type="http://schemas.openxmlformats.org/officeDocument/2006/relationships/image" Target="../media/image69.png"/><Relationship Id="rId31" Type="http://schemas.openxmlformats.org/officeDocument/2006/relationships/slide" Target="slide26.xml"/><Relationship Id="rId4" Type="http://schemas.openxmlformats.org/officeDocument/2006/relationships/audio" Target="../media/audio4.wav"/><Relationship Id="rId9" Type="http://schemas.openxmlformats.org/officeDocument/2006/relationships/image" Target="../media/image61.png"/><Relationship Id="rId14" Type="http://schemas.openxmlformats.org/officeDocument/2006/relationships/image" Target="../media/image64.jpg"/><Relationship Id="rId22" Type="http://schemas.openxmlformats.org/officeDocument/2006/relationships/image" Target="../media/image71.png"/><Relationship Id="rId27" Type="http://schemas.openxmlformats.org/officeDocument/2006/relationships/slide" Target="slide24.xml"/><Relationship Id="rId30"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8.webp"/><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slide" Target="slide20.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8.webp"/><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5.wdp"/><Relationship Id="rId18" Type="http://schemas.openxmlformats.org/officeDocument/2006/relationships/image" Target="../media/image93.pn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90.png"/><Relationship Id="rId17" Type="http://schemas.microsoft.com/office/2007/relationships/hdphoto" Target="../media/hdphoto7.wdp"/><Relationship Id="rId2" Type="http://schemas.openxmlformats.org/officeDocument/2006/relationships/audio" Target="../media/audio5.wav"/><Relationship Id="rId16"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5.png"/><Relationship Id="rId11" Type="http://schemas.microsoft.com/office/2007/relationships/hdphoto" Target="../media/hdphoto4.wdp"/><Relationship Id="rId5" Type="http://schemas.openxmlformats.org/officeDocument/2006/relationships/image" Target="../media/image84.png"/><Relationship Id="rId15" Type="http://schemas.microsoft.com/office/2007/relationships/hdphoto" Target="../media/hdphoto6.wdp"/><Relationship Id="rId10" Type="http://schemas.openxmlformats.org/officeDocument/2006/relationships/image" Target="../media/image89.png"/><Relationship Id="rId19" Type="http://schemas.microsoft.com/office/2007/relationships/hdphoto" Target="../media/hdphoto8.wdp"/><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1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image" Target="../media/image9.gif"/><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slide" Target="slide9.xml"/><Relationship Id="rId5" Type="http://schemas.openxmlformats.org/officeDocument/2006/relationships/image" Target="../media/image7.png"/><Relationship Id="rId15" Type="http://schemas.openxmlformats.org/officeDocument/2006/relationships/image" Target="../media/image8.gif"/><Relationship Id="rId10" Type="http://schemas.openxmlformats.org/officeDocument/2006/relationships/slide" Target="slide8.xml"/><Relationship Id="rId19" Type="http://schemas.openxmlformats.org/officeDocument/2006/relationships/slide" Target="slide13.xml"/><Relationship Id="rId4" Type="http://schemas.openxmlformats.org/officeDocument/2006/relationships/image" Target="../media/image6.png"/><Relationship Id="rId9" Type="http://schemas.openxmlformats.org/officeDocument/2006/relationships/slide" Target="slide7.xml"/><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6.png"/><Relationship Id="rId18" Type="http://schemas.microsoft.com/office/2007/relationships/hdphoto" Target="../media/hdphoto10.wdp"/><Relationship Id="rId26" Type="http://schemas.microsoft.com/office/2007/relationships/hdphoto" Target="../media/hdphoto13.wdp"/><Relationship Id="rId3" Type="http://schemas.openxmlformats.org/officeDocument/2006/relationships/audio" Target="../media/audio7.wav"/><Relationship Id="rId21" Type="http://schemas.openxmlformats.org/officeDocument/2006/relationships/image" Target="../media/image93.png"/><Relationship Id="rId7" Type="http://schemas.openxmlformats.org/officeDocument/2006/relationships/image" Target="../media/image84.png"/><Relationship Id="rId12" Type="http://schemas.openxmlformats.org/officeDocument/2006/relationships/image" Target="../media/image88.png"/><Relationship Id="rId17" Type="http://schemas.openxmlformats.org/officeDocument/2006/relationships/image" Target="../media/image97.png"/><Relationship Id="rId25" Type="http://schemas.openxmlformats.org/officeDocument/2006/relationships/image" Target="../media/image100.png"/><Relationship Id="rId2" Type="http://schemas.openxmlformats.org/officeDocument/2006/relationships/slideLayout" Target="../slideLayouts/slideLayout7.xml"/><Relationship Id="rId16" Type="http://schemas.microsoft.com/office/2007/relationships/hdphoto" Target="../media/hdphoto5.wdp"/><Relationship Id="rId20" Type="http://schemas.microsoft.com/office/2007/relationships/hdphoto" Target="../media/hdphoto11.wdp"/><Relationship Id="rId29" Type="http://schemas.openxmlformats.org/officeDocument/2006/relationships/image" Target="../media/image102.png"/><Relationship Id="rId1" Type="http://schemas.openxmlformats.org/officeDocument/2006/relationships/tags" Target="../tags/tag4.xml"/><Relationship Id="rId6" Type="http://schemas.openxmlformats.org/officeDocument/2006/relationships/image" Target="../media/image83.png"/><Relationship Id="rId11" Type="http://schemas.openxmlformats.org/officeDocument/2006/relationships/image" Target="../media/image87.png"/><Relationship Id="rId24" Type="http://schemas.microsoft.com/office/2007/relationships/hdphoto" Target="../media/hdphoto12.wdp"/><Relationship Id="rId5" Type="http://schemas.openxmlformats.org/officeDocument/2006/relationships/image" Target="../media/image82.jpeg"/><Relationship Id="rId15" Type="http://schemas.openxmlformats.org/officeDocument/2006/relationships/image" Target="../media/image90.png"/><Relationship Id="rId23" Type="http://schemas.openxmlformats.org/officeDocument/2006/relationships/image" Target="../media/image99.png"/><Relationship Id="rId28" Type="http://schemas.microsoft.com/office/2007/relationships/hdphoto" Target="../media/hdphoto14.wdp"/><Relationship Id="rId10" Type="http://schemas.openxmlformats.org/officeDocument/2006/relationships/image" Target="../media/image95.png"/><Relationship Id="rId19" Type="http://schemas.openxmlformats.org/officeDocument/2006/relationships/image" Target="../media/image98.png"/><Relationship Id="rId4" Type="http://schemas.openxmlformats.org/officeDocument/2006/relationships/audio" Target="../media/audio6.wav"/><Relationship Id="rId9" Type="http://schemas.openxmlformats.org/officeDocument/2006/relationships/image" Target="../media/image86.png"/><Relationship Id="rId14" Type="http://schemas.microsoft.com/office/2007/relationships/hdphoto" Target="../media/hdphoto9.wdp"/><Relationship Id="rId22" Type="http://schemas.microsoft.com/office/2007/relationships/hdphoto" Target="../media/hdphoto8.wdp"/><Relationship Id="rId27" Type="http://schemas.openxmlformats.org/officeDocument/2006/relationships/image" Target="../media/image101.png"/><Relationship Id="rId30" Type="http://schemas.microsoft.com/office/2007/relationships/hdphoto" Target="../media/hdphoto15.wdp"/></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48.svg"/><Relationship Id="rId7" Type="http://schemas.openxmlformats.org/officeDocument/2006/relationships/image" Target="../media/image50.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8.sv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0.png"/><Relationship Id="rId18" Type="http://schemas.openxmlformats.org/officeDocument/2006/relationships/image" Target="../media/image20.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150.png"/><Relationship Id="rId17"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slide" Target="slide3.xml"/><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png"/><Relationship Id="rId18" Type="http://schemas.openxmlformats.org/officeDocument/2006/relationships/image" Target="../media/image19.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22.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26.png"/><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25.pn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18"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image" Target="../media/image27.png"/><Relationship Id="rId7" Type="http://schemas.microsoft.com/office/2007/relationships/hdphoto" Target="../media/hdphoto1.wdp"/><Relationship Id="rId12" Type="http://schemas.openxmlformats.org/officeDocument/2006/relationships/image" Target="../media/image28.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32.png"/><Relationship Id="rId20"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31.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18" Type="http://schemas.openxmlformats.org/officeDocument/2006/relationships/image" Target="../media/image21.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34.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37.png"/><Relationship Id="rId10" Type="http://schemas.openxmlformats.org/officeDocument/2006/relationships/image" Target="../media/image15.png"/><Relationship Id="rId19" Type="http://schemas.openxmlformats.org/officeDocument/2006/relationships/slide" Target="slide3.xml"/><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39.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5" Type="http://schemas.openxmlformats.org/officeDocument/2006/relationships/slide" Target="slide3.xml"/><Relationship Id="rId10" Type="http://schemas.openxmlformats.org/officeDocument/2006/relationships/image" Target="../media/image15.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5" name="任意多边形 4"/>
          <p:cNvSpPr/>
          <p:nvPr/>
        </p:nvSpPr>
        <p:spPr>
          <a:xfrm>
            <a:off x="0" y="0"/>
            <a:ext cx="4003964" cy="7069455"/>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任意多边形 3"/>
          <p:cNvSpPr/>
          <p:nvPr/>
        </p:nvSpPr>
        <p:spPr>
          <a:xfrm>
            <a:off x="-6178" y="0"/>
            <a:ext cx="3329975" cy="6858000"/>
          </a:xfrm>
          <a:custGeom>
            <a:avLst/>
            <a:gdLst>
              <a:gd name="connsiteX0" fmla="*/ 0 w 5238"/>
              <a:gd name="connsiteY0" fmla="*/ 0 h 10800"/>
              <a:gd name="connsiteX1" fmla="*/ 2613 w 5238"/>
              <a:gd name="connsiteY1" fmla="*/ 1881 h 10800"/>
              <a:gd name="connsiteX2" fmla="*/ 4121 w 5238"/>
              <a:gd name="connsiteY2" fmla="*/ 2919 h 10800"/>
              <a:gd name="connsiteX3" fmla="*/ 3551 w 5238"/>
              <a:gd name="connsiteY3" fmla="*/ 4243 h 10800"/>
              <a:gd name="connsiteX4" fmla="*/ 5176 w 5238"/>
              <a:gd name="connsiteY4" fmla="*/ 5315 h 10800"/>
              <a:gd name="connsiteX5" fmla="*/ 4087 w 5238"/>
              <a:gd name="connsiteY5" fmla="*/ 5935 h 10800"/>
              <a:gd name="connsiteX6" fmla="*/ 3568 w 5238"/>
              <a:gd name="connsiteY6" fmla="*/ 7510 h 10800"/>
              <a:gd name="connsiteX7" fmla="*/ 4690 w 5238"/>
              <a:gd name="connsiteY7" fmla="*/ 8817 h 10800"/>
              <a:gd name="connsiteX8" fmla="*/ 3048 w 5238"/>
              <a:gd name="connsiteY8" fmla="*/ 9604 h 10800"/>
              <a:gd name="connsiteX9" fmla="*/ 0 w 5238"/>
              <a:gd name="connsiteY9" fmla="*/ 10800 h 10800"/>
              <a:gd name="connsiteX10" fmla="*/ 0 w 5238"/>
              <a:gd name="connsiteY10" fmla="*/ 0 h 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 h="10800">
                <a:moveTo>
                  <a:pt x="0" y="0"/>
                </a:moveTo>
                <a:cubicBezTo>
                  <a:pt x="1200" y="331"/>
                  <a:pt x="3651" y="574"/>
                  <a:pt x="2613" y="1881"/>
                </a:cubicBezTo>
                <a:cubicBezTo>
                  <a:pt x="3853" y="2970"/>
                  <a:pt x="3272" y="2640"/>
                  <a:pt x="4121" y="2919"/>
                </a:cubicBezTo>
                <a:cubicBezTo>
                  <a:pt x="4774" y="3288"/>
                  <a:pt x="3411" y="3813"/>
                  <a:pt x="3551" y="4243"/>
                </a:cubicBezTo>
                <a:cubicBezTo>
                  <a:pt x="4070" y="5567"/>
                  <a:pt x="5483" y="4684"/>
                  <a:pt x="5176" y="5315"/>
                </a:cubicBezTo>
                <a:cubicBezTo>
                  <a:pt x="5478" y="6353"/>
                  <a:pt x="4606" y="5628"/>
                  <a:pt x="4087" y="5935"/>
                </a:cubicBezTo>
                <a:cubicBezTo>
                  <a:pt x="5310" y="6622"/>
                  <a:pt x="3333" y="6940"/>
                  <a:pt x="3568" y="7510"/>
                </a:cubicBezTo>
                <a:cubicBezTo>
                  <a:pt x="4673" y="7091"/>
                  <a:pt x="4495" y="8677"/>
                  <a:pt x="4690" y="8817"/>
                </a:cubicBezTo>
                <a:cubicBezTo>
                  <a:pt x="4143" y="9079"/>
                  <a:pt x="3836" y="10191"/>
                  <a:pt x="3048" y="9604"/>
                </a:cubicBezTo>
                <a:cubicBezTo>
                  <a:pt x="2177" y="10827"/>
                  <a:pt x="1016" y="10401"/>
                  <a:pt x="0" y="10800"/>
                </a:cubicBezTo>
                <a:lnTo>
                  <a:pt x="0" y="0"/>
                </a:lnTo>
                <a:close/>
              </a:path>
            </a:pathLst>
          </a:custGeom>
          <a:solidFill>
            <a:srgbClr val="82C7F1">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25" name="Picture 24">
            <a:extLst>
              <a:ext uri="{FF2B5EF4-FFF2-40B4-BE49-F238E27FC236}">
                <a16:creationId xmlns:a16="http://schemas.microsoft.com/office/drawing/2014/main" id="{67791B96-74A4-728B-9FFC-BCBB10C89BAE}"/>
              </a:ext>
            </a:extLst>
          </p:cNvPr>
          <p:cNvPicPr>
            <a:picLocks noChangeAspect="1"/>
          </p:cNvPicPr>
          <p:nvPr/>
        </p:nvPicPr>
        <p:blipFill rotWithShape="1">
          <a:blip r:embed="rId4"/>
          <a:srcRect b="9578"/>
          <a:stretch/>
        </p:blipFill>
        <p:spPr>
          <a:xfrm>
            <a:off x="174762" y="-845914"/>
            <a:ext cx="4378642" cy="7703914"/>
          </a:xfrm>
          <a:prstGeom prst="rect">
            <a:avLst/>
          </a:prstGeom>
        </p:spPr>
      </p:pic>
      <p:grpSp>
        <p:nvGrpSpPr>
          <p:cNvPr id="34" name="Group 33">
            <a:extLst>
              <a:ext uri="{FF2B5EF4-FFF2-40B4-BE49-F238E27FC236}">
                <a16:creationId xmlns:a16="http://schemas.microsoft.com/office/drawing/2014/main" id="{51769B7C-E50A-74FF-DECF-55015F4BA99B}"/>
              </a:ext>
            </a:extLst>
          </p:cNvPr>
          <p:cNvGrpSpPr/>
          <p:nvPr/>
        </p:nvGrpSpPr>
        <p:grpSpPr>
          <a:xfrm>
            <a:off x="-1278268" y="5367708"/>
            <a:ext cx="14748535" cy="1491910"/>
            <a:chOff x="-2419622" y="5397105"/>
            <a:chExt cx="14748535" cy="1491910"/>
          </a:xfrm>
        </p:grpSpPr>
        <p:pic>
          <p:nvPicPr>
            <p:cNvPr id="33" name="图片 16">
              <a:extLst>
                <a:ext uri="{FF2B5EF4-FFF2-40B4-BE49-F238E27FC236}">
                  <a16:creationId xmlns:a16="http://schemas.microsoft.com/office/drawing/2014/main" id="{F00D32FF-93D5-14F2-E28D-F54C8191158D}"/>
                </a:ext>
              </a:extLst>
            </p:cNvPr>
            <p:cNvPicPr>
              <a:picLocks noChangeAspect="1"/>
            </p:cNvPicPr>
            <p:nvPr/>
          </p:nvPicPr>
          <p:blipFill rotWithShape="1">
            <a:blip r:embed="rId5">
              <a:extLst>
                <a:ext uri="{28A0092B-C50C-407E-A947-70E740481C1C}">
                  <a14:useLocalDpi xmlns:a14="http://schemas.microsoft.com/office/drawing/2010/main" val="0"/>
                </a:ext>
              </a:extLst>
            </a:blip>
            <a:srcRect b="16568"/>
            <a:stretch/>
          </p:blipFill>
          <p:spPr>
            <a:xfrm flipH="1">
              <a:off x="-2419622" y="5397299"/>
              <a:ext cx="8603674" cy="1491716"/>
            </a:xfrm>
            <a:prstGeom prst="rect">
              <a:avLst/>
            </a:prstGeom>
          </p:spPr>
        </p:pic>
        <p:pic>
          <p:nvPicPr>
            <p:cNvPr id="30" name="图片 16">
              <a:extLst>
                <a:ext uri="{FF2B5EF4-FFF2-40B4-BE49-F238E27FC236}">
                  <a16:creationId xmlns:a16="http://schemas.microsoft.com/office/drawing/2014/main" id="{0889D413-7EB0-6D52-6B3B-A6624F5ADD25}"/>
                </a:ext>
              </a:extLst>
            </p:cNvPr>
            <p:cNvPicPr>
              <a:picLocks noChangeAspect="1"/>
            </p:cNvPicPr>
            <p:nvPr/>
          </p:nvPicPr>
          <p:blipFill rotWithShape="1">
            <a:blip r:embed="rId5">
              <a:extLst>
                <a:ext uri="{28A0092B-C50C-407E-A947-70E740481C1C}">
                  <a14:useLocalDpi xmlns:a14="http://schemas.microsoft.com/office/drawing/2010/main" val="0"/>
                </a:ext>
              </a:extLst>
            </a:blip>
            <a:srcRect b="16568"/>
            <a:stretch/>
          </p:blipFill>
          <p:spPr>
            <a:xfrm flipH="1">
              <a:off x="3725239" y="5397105"/>
              <a:ext cx="8603674" cy="1491716"/>
            </a:xfrm>
            <a:prstGeom prst="rect">
              <a:avLst/>
            </a:prstGeom>
          </p:spPr>
        </p:pic>
      </p:grpSp>
      <p:sp>
        <p:nvSpPr>
          <p:cNvPr id="6" name="TextBox 5"/>
          <p:cNvSpPr txBox="1"/>
          <p:nvPr/>
        </p:nvSpPr>
        <p:spPr>
          <a:xfrm>
            <a:off x="4981770" y="497664"/>
            <a:ext cx="5588389" cy="5016758"/>
          </a:xfrm>
          <a:prstGeom prst="rect">
            <a:avLst/>
          </a:prstGeom>
          <a:noFill/>
        </p:spPr>
        <p:txBody>
          <a:bodyPr wrap="none" rtlCol="0">
            <a:spAutoFit/>
          </a:bodyPr>
          <a:lstStyle/>
          <a:p>
            <a:pPr algn="ctr"/>
            <a:r>
              <a:rPr lang="en-US" sz="8000" b="1" smtClean="0">
                <a:latin typeface="Times New Roman" panose="02020603050405020304" pitchFamily="18" charset="0"/>
                <a:cs typeface="Times New Roman" panose="02020603050405020304" pitchFamily="18" charset="0"/>
              </a:rPr>
              <a:t>Chào mừng </a:t>
            </a:r>
          </a:p>
          <a:p>
            <a:pPr algn="ctr"/>
            <a:r>
              <a:rPr lang="en-US" sz="8000" b="1" smtClean="0">
                <a:latin typeface="Times New Roman" panose="02020603050405020304" pitchFamily="18" charset="0"/>
                <a:cs typeface="Times New Roman" panose="02020603050405020304" pitchFamily="18" charset="0"/>
              </a:rPr>
              <a:t>quý thầy cô </a:t>
            </a:r>
          </a:p>
          <a:p>
            <a:pPr algn="ctr"/>
            <a:r>
              <a:rPr lang="en-US" sz="8000" b="1" smtClean="0">
                <a:latin typeface="Times New Roman" panose="02020603050405020304" pitchFamily="18" charset="0"/>
                <a:cs typeface="Times New Roman" panose="02020603050405020304" pitchFamily="18" charset="0"/>
              </a:rPr>
              <a:t>đến dự giờ </a:t>
            </a:r>
          </a:p>
          <a:p>
            <a:pPr algn="ctr"/>
            <a:r>
              <a:rPr lang="en-US" sz="8000" b="1" smtClean="0">
                <a:latin typeface="Times New Roman" panose="02020603050405020304" pitchFamily="18" charset="0"/>
                <a:cs typeface="Times New Roman" panose="02020603050405020304" pitchFamily="18" charset="0"/>
              </a:rPr>
              <a:t>thăm lớp</a:t>
            </a:r>
            <a:endParaRPr lang="en-US" sz="80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17730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7: Khẳng định nào sau đây là đúng?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709127" y="1949346"/>
                <a:ext cx="530789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−2</m:t>
                    </m:r>
                    <m:r>
                      <a:rPr lang="vi-VN" sz="3200" b="0" i="1" smtClean="0">
                        <a:solidFill>
                          <a:prstClr val="black"/>
                        </a:solidFill>
                        <a:latin typeface="Cambria Math" panose="02040503050406030204" pitchFamily="18" charset="0"/>
                      </a:rPr>
                      <m:t>𝑥</m:t>
                    </m:r>
                    <m:r>
                      <a:rPr lang="vi-VN" sz="3200" b="0" i="1" smtClean="0">
                        <a:solidFill>
                          <a:prstClr val="black"/>
                        </a:solidFill>
                        <a:latin typeface="Cambria Math" panose="02040503050406030204" pitchFamily="18" charset="0"/>
                      </a:rPr>
                      <m:t>+4</m:t>
                    </m:r>
                  </m:oMath>
                </a14:m>
                <a:endParaRPr lang="vi-VN" sz="3200" dirty="0">
                  <a:solidFill>
                    <a:prstClr val="black"/>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709127" y="1949346"/>
                <a:ext cx="5307891" cy="770816"/>
              </a:xfrm>
              <a:prstGeom prst="rect">
                <a:avLst/>
              </a:prstGeom>
              <a:blipFill>
                <a:blip r:embed="rId12"/>
                <a:stretch>
                  <a:fillRect l="-2870"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 </a:t>
                </a:r>
                <a14:m>
                  <m:oMath xmlns:m="http://schemas.openxmlformats.org/officeDocument/2006/math">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−2)</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m:t>
                    </m:r>
                    <m:r>
                      <a:rPr lang="vi-VN" sz="3200" b="0" i="1" smtClean="0">
                        <a:solidFill>
                          <a:prstClr val="black"/>
                        </a:solidFill>
                        <a:latin typeface="Cambria Math" panose="02040503050406030204" pitchFamily="18" charset="0"/>
                      </a:rPr>
                      <m:t>4</m:t>
                    </m:r>
                    <m:r>
                      <a:rPr lang="vi-VN" sz="3200" i="1">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+4</m:t>
                    </m:r>
                  </m:oMath>
                </a14:m>
                <a:endParaRPr lang="vi-VN" sz="3200" dirty="0">
                  <a:solidFill>
                    <a:prstClr val="black"/>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5450048" cy="770816"/>
              </a:xfrm>
              <a:prstGeom prst="rect">
                <a:avLst/>
              </a:prstGeom>
              <a:blipFill>
                <a:blip r:embed="rId13"/>
                <a:stretch>
                  <a:fillRect l="-2908"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09127" y="2838518"/>
                <a:ext cx="530789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 </a:t>
                </a:r>
                <a14:m>
                  <m:oMath xmlns:m="http://schemas.openxmlformats.org/officeDocument/2006/math">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−2)</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−2</m:t>
                    </m:r>
                    <m:r>
                      <a:rPr lang="vi-VN" sz="3200" i="1">
                        <a:solidFill>
                          <a:prstClr val="black"/>
                        </a:solidFill>
                        <a:latin typeface="Cambria Math" panose="02040503050406030204" pitchFamily="18" charset="0"/>
                      </a:rPr>
                      <m:t>𝑥</m:t>
                    </m:r>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4</m:t>
                    </m:r>
                  </m:oMath>
                </a14:m>
                <a:endParaRPr lang="vi-VN" sz="3200" dirty="0">
                  <a:solidFill>
                    <a:prstClr val="black"/>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709127" y="2838518"/>
                <a:ext cx="5307891" cy="770816"/>
              </a:xfrm>
              <a:prstGeom prst="rect">
                <a:avLst/>
              </a:prstGeom>
              <a:blipFill>
                <a:blip r:embed="rId14"/>
                <a:stretch>
                  <a:fillRect l="-2870"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 </a:t>
                </a:r>
                <a14:m>
                  <m:oMath xmlns:m="http://schemas.openxmlformats.org/officeDocument/2006/math">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−2)</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i="1">
                        <a:solidFill>
                          <a:prstClr val="black"/>
                        </a:solidFill>
                        <a:latin typeface="Cambria Math" panose="02040503050406030204" pitchFamily="18" charset="0"/>
                      </a:rPr>
                      <m:t>−</m:t>
                    </m:r>
                    <m:r>
                      <a:rPr lang="vi-VN" sz="3200" b="0" i="1" smtClean="0">
                        <a:solidFill>
                          <a:prstClr val="black"/>
                        </a:solidFill>
                        <a:latin typeface="Cambria Math" panose="02040503050406030204" pitchFamily="18" charset="0"/>
                      </a:rPr>
                      <m:t>4</m:t>
                    </m:r>
                    <m:r>
                      <a:rPr lang="vi-VN" sz="3200" i="1">
                        <a:solidFill>
                          <a:prstClr val="black"/>
                        </a:solidFill>
                        <a:latin typeface="Cambria Math" panose="02040503050406030204" pitchFamily="18" charset="0"/>
                      </a:rPr>
                      <m:t>𝑥</m:t>
                    </m:r>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4</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5450048" cy="770816"/>
              </a:xfrm>
              <a:prstGeom prst="rect">
                <a:avLst/>
              </a:prstGeom>
              <a:blipFill>
                <a:blip r:embed="rId15"/>
                <a:stretch>
                  <a:fillRect l="-2908"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75921" y="2868773"/>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75921" y="1982798"/>
            <a:ext cx="80474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343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8: Kết quả của phép tính </a:t>
                </a:r>
                <a14:m>
                  <m:oMath xmlns:m="http://schemas.openxmlformats.org/officeDocument/2006/math">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3</m:t>
                    </m:r>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5</m:t>
                        </m:r>
                      </m:sup>
                    </m:s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−(−5</m:t>
                    </m:r>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sup>
                    </m:sSup>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5</m:t>
                        </m:r>
                      </m:sup>
                    </m:s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là: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8</m:t>
                    </m:r>
                    <m:sSup>
                      <m:sSupPr>
                        <m:ctrlP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sup>
                    </m:sSup>
                    <m:sSup>
                      <m:sSupPr>
                        <m:ctrlP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e>
                      <m:sup>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5</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3"/>
                <a:stretch>
                  <a:fillRect l="-3106" b="-14286"/>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lang="vi-VN" sz="3200" i="1" noProof="0" dirty="0" smtClean="0">
                        <a:solidFill>
                          <a:prstClr val="black"/>
                        </a:solidFill>
                        <a:latin typeface="Cambria Math" panose="02040503050406030204" pitchFamily="18" charset="0"/>
                      </a:rPr>
                      <m:t>1</m:t>
                    </m:r>
                    <m:r>
                      <a:rPr lang="vi-VN" sz="3200" b="0" i="1" noProof="0" dirty="0" smtClean="0">
                        <a:solidFill>
                          <a:prstClr val="black"/>
                        </a:solidFill>
                        <a:latin typeface="Cambria Math" panose="02040503050406030204" pitchFamily="18" charset="0"/>
                      </a:rPr>
                      <m:t>5</m:t>
                    </m:r>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𝑥</m:t>
                        </m:r>
                      </m:e>
                      <m:sup>
                        <m:r>
                          <a:rPr lang="vi-VN" sz="3200" b="0" i="1" dirty="0" smtClean="0">
                            <a:solidFill>
                              <a:prstClr val="black"/>
                            </a:solidFill>
                            <a:latin typeface="Cambria Math" panose="02040503050406030204" pitchFamily="18" charset="0"/>
                          </a:rPr>
                          <m:t>4</m:t>
                        </m:r>
                      </m:sup>
                    </m:sSup>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𝑦</m:t>
                        </m:r>
                      </m:e>
                      <m:sup>
                        <m:r>
                          <a:rPr lang="vi-VN" sz="3200" b="0" i="1" dirty="0" smtClean="0">
                            <a:solidFill>
                              <a:prstClr val="black"/>
                            </a:solidFill>
                            <a:latin typeface="Cambria Math" panose="02040503050406030204" pitchFamily="18" charset="0"/>
                          </a:rPr>
                          <m:t>10</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lang="vi-VN" sz="3200" b="0" i="1" dirty="0" smtClean="0">
                        <a:solidFill>
                          <a:prstClr val="black"/>
                        </a:solidFill>
                        <a:latin typeface="Cambria Math" panose="02040503050406030204" pitchFamily="18" charset="0"/>
                      </a:rPr>
                      <m:t>−15</m:t>
                    </m:r>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𝑥</m:t>
                        </m:r>
                      </m:e>
                      <m:sup>
                        <m:r>
                          <a:rPr lang="vi-VN" sz="3200" b="0" i="1" dirty="0" smtClean="0">
                            <a:solidFill>
                              <a:prstClr val="black"/>
                            </a:solidFill>
                            <a:latin typeface="Cambria Math" panose="02040503050406030204" pitchFamily="18" charset="0"/>
                          </a:rPr>
                          <m:t>4</m:t>
                        </m:r>
                      </m:sup>
                    </m:sSup>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𝑦</m:t>
                        </m:r>
                      </m:e>
                      <m:sup>
                        <m:r>
                          <a:rPr lang="vi-VN" sz="3200" b="0" i="1" dirty="0" smtClean="0">
                            <a:solidFill>
                              <a:prstClr val="black"/>
                            </a:solidFill>
                            <a:latin typeface="Cambria Math" panose="02040503050406030204" pitchFamily="18" charset="0"/>
                          </a:rPr>
                          <m:t>10</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lang="vi-VN" sz="3200" b="0" i="1" dirty="0" smtClean="0">
                        <a:solidFill>
                          <a:prstClr val="black"/>
                        </a:solidFill>
                        <a:latin typeface="Cambria Math" panose="02040503050406030204" pitchFamily="18" charset="0"/>
                      </a:rPr>
                      <m:t>−2</m:t>
                    </m:r>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𝑥</m:t>
                        </m:r>
                      </m:e>
                      <m:sup>
                        <m:r>
                          <a:rPr lang="vi-VN" sz="3200" i="1" dirty="0">
                            <a:solidFill>
                              <a:prstClr val="black"/>
                            </a:solidFill>
                            <a:latin typeface="Cambria Math" panose="02040503050406030204" pitchFamily="18" charset="0"/>
                          </a:rPr>
                          <m:t>2</m:t>
                        </m:r>
                      </m:sup>
                    </m:sSup>
                    <m:sSup>
                      <m:sSupPr>
                        <m:ctrlPr>
                          <a:rPr lang="vi-VN" sz="3200" i="1" dirty="0">
                            <a:solidFill>
                              <a:prstClr val="black"/>
                            </a:solidFill>
                            <a:latin typeface="Cambria Math" panose="02040503050406030204" pitchFamily="18" charset="0"/>
                          </a:rPr>
                        </m:ctrlPr>
                      </m:sSupPr>
                      <m:e>
                        <m:r>
                          <a:rPr lang="vi-VN" sz="3200" i="1" dirty="0">
                            <a:solidFill>
                              <a:prstClr val="black"/>
                            </a:solidFill>
                            <a:latin typeface="Cambria Math" panose="02040503050406030204" pitchFamily="18" charset="0"/>
                          </a:rPr>
                          <m:t>𝑦</m:t>
                        </m:r>
                      </m:e>
                      <m:sup>
                        <m:r>
                          <a:rPr lang="vi-VN" sz="3200" i="1" dirty="0">
                            <a:solidFill>
                              <a:prstClr val="black"/>
                            </a:solidFill>
                            <a:latin typeface="Cambria Math" panose="02040503050406030204" pitchFamily="18" charset="0"/>
                          </a:rPr>
                          <m:t>5</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6"/>
                <a:stretch>
                  <a:fillRect l="-3230" b="-14173"/>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643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80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40438" y="589936"/>
            <a:ext cx="9710735" cy="769441"/>
          </a:xfrm>
          <a:prstGeom prst="rect">
            <a:avLst/>
          </a:prstGeom>
          <a:solidFill>
            <a:srgbClr val="FF9999"/>
          </a:solidFill>
        </p:spPr>
        <p:txBody>
          <a:bodyPr wrap="none" rtlCol="0">
            <a:spAutoFit/>
          </a:bodyPr>
          <a:lstStyle/>
          <a:p>
            <a:r>
              <a:rPr lang="vi-VN" sz="4400" smtClean="0">
                <a:latin typeface="+mj-lt"/>
              </a:rPr>
              <a:t>*Dạng 1: Thu gọn và tính giá trị biểu thức</a:t>
            </a:r>
          </a:p>
        </p:txBody>
      </p:sp>
      <p:sp>
        <p:nvSpPr>
          <p:cNvPr id="5" name="TextBox 4"/>
          <p:cNvSpPr txBox="1"/>
          <p:nvPr/>
        </p:nvSpPr>
        <p:spPr>
          <a:xfrm>
            <a:off x="1507482" y="1607574"/>
            <a:ext cx="9176646" cy="3046988"/>
          </a:xfrm>
          <a:prstGeom prst="rect">
            <a:avLst/>
          </a:prstGeom>
          <a:noFill/>
        </p:spPr>
        <p:txBody>
          <a:bodyPr wrap="square" rtlCol="0">
            <a:spAutoFit/>
          </a:bodyPr>
          <a:lstStyle/>
          <a:p>
            <a:pPr algn="just"/>
            <a:r>
              <a:rPr lang="vi-VN" sz="3200" b="1" u="sng" smtClean="0">
                <a:solidFill>
                  <a:srgbClr val="FF0000"/>
                </a:solidFill>
                <a:latin typeface="+mj-lt"/>
              </a:rPr>
              <a:t>*Chú ý</a:t>
            </a:r>
            <a:r>
              <a:rPr lang="vi-VN" sz="3200" smtClean="0">
                <a:latin typeface="+mj-lt"/>
              </a:rPr>
              <a:t>:</a:t>
            </a:r>
          </a:p>
          <a:p>
            <a:pPr marL="285750" indent="-285750" algn="just">
              <a:buFontTx/>
              <a:buChar char="-"/>
            </a:pPr>
            <a:r>
              <a:rPr lang="vi-VN" sz="3200" smtClean="0">
                <a:latin typeface="+mj-lt"/>
              </a:rPr>
              <a:t>Khi thu gọn biểu thức: Nhóm các hạng tử đồng dạng vào 1 nhóm, hạng tử đi đâu dấu </a:t>
            </a:r>
            <a:r>
              <a:rPr lang="en-US" sz="320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i </a:t>
            </a:r>
            <a:r>
              <a:rPr lang="vi-VN" sz="3200" smtClean="0">
                <a:latin typeface="+mj-lt"/>
              </a:rPr>
              <a:t>theo đó, dấu nối giữa các dấu ngoặc là dấu “+”.</a:t>
            </a:r>
          </a:p>
          <a:p>
            <a:pPr marL="285750" indent="-285750" algn="just">
              <a:buFontTx/>
              <a:buChar char="-"/>
            </a:pPr>
            <a:r>
              <a:rPr lang="vi-VN" sz="3200" smtClean="0">
                <a:latin typeface="+mj-lt"/>
              </a:rPr>
              <a:t>Khi tính giá trị biểu thức: đối với các giá trị là số âm hoặc phân số, khi thay giá trị phải đóng mở ngoặc.</a:t>
            </a:r>
            <a:endParaRPr lang="en-US" sz="320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672" y="4401847"/>
            <a:ext cx="1645963" cy="2023533"/>
          </a:xfrm>
          <a:prstGeom prst="rect">
            <a:avLst/>
          </a:prstGeom>
        </p:spPr>
      </p:pic>
    </p:spTree>
    <p:extLst>
      <p:ext uri="{BB962C8B-B14F-4D97-AF65-F5344CB8AC3E}">
        <p14:creationId xmlns:p14="http://schemas.microsoft.com/office/powerpoint/2010/main" val="195095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6674485"/>
            <a:ext cx="12191365" cy="182880"/>
            <a:chOff x="0" y="10511"/>
            <a:chExt cx="19199" cy="288"/>
          </a:xfrm>
        </p:grpSpPr>
        <p:sp>
          <p:nvSpPr>
            <p:cNvPr id="23" name="矩形 22"/>
            <p:cNvSpPr/>
            <p:nvPr/>
          </p:nvSpPr>
          <p:spPr>
            <a:xfrm>
              <a:off x="6977" y="10511"/>
              <a:ext cx="12223" cy="289"/>
            </a:xfrm>
            <a:prstGeom prst="rect">
              <a:avLst/>
            </a:prstGeom>
            <a:solidFill>
              <a:srgbClr val="97E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矩形 23"/>
            <p:cNvSpPr/>
            <p:nvPr/>
          </p:nvSpPr>
          <p:spPr>
            <a:xfrm>
              <a:off x="0" y="10511"/>
              <a:ext cx="12223" cy="289"/>
            </a:xfrm>
            <a:prstGeom prst="rect">
              <a:avLst/>
            </a:prstGeom>
            <a:solidFill>
              <a:srgbClr val="F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9" name="组合 18"/>
          <p:cNvGrpSpPr/>
          <p:nvPr/>
        </p:nvGrpSpPr>
        <p:grpSpPr>
          <a:xfrm>
            <a:off x="1933884" y="838846"/>
            <a:ext cx="664210" cy="179705"/>
            <a:chOff x="12391" y="1123"/>
            <a:chExt cx="1046" cy="283"/>
          </a:xfrm>
        </p:grpSpPr>
        <p:sp>
          <p:nvSpPr>
            <p:cNvPr id="15" name="椭圆 14"/>
            <p:cNvSpPr/>
            <p:nvPr/>
          </p:nvSpPr>
          <p:spPr>
            <a:xfrm>
              <a:off x="12391" y="1123"/>
              <a:ext cx="273" cy="273"/>
            </a:xfrm>
            <a:prstGeom prst="ellipse">
              <a:avLst/>
            </a:prstGeom>
            <a:solidFill>
              <a:srgbClr val="F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椭圆 15"/>
            <p:cNvSpPr/>
            <p:nvPr/>
          </p:nvSpPr>
          <p:spPr>
            <a:xfrm>
              <a:off x="12778" y="1134"/>
              <a:ext cx="273" cy="273"/>
            </a:xfrm>
            <a:prstGeom prst="ellipse">
              <a:avLst/>
            </a:prstGeom>
            <a:solidFill>
              <a:srgbClr val="97E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7" name="椭圆 16"/>
            <p:cNvSpPr/>
            <p:nvPr/>
          </p:nvSpPr>
          <p:spPr>
            <a:xfrm>
              <a:off x="13165" y="1134"/>
              <a:ext cx="273" cy="273"/>
            </a:xfrm>
            <a:prstGeom prst="ellipse">
              <a:avLst/>
            </a:prstGeom>
            <a:solidFill>
              <a:srgbClr val="FFE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31" name="Group 30">
            <a:extLst>
              <a:ext uri="{FF2B5EF4-FFF2-40B4-BE49-F238E27FC236}">
                <a16:creationId xmlns:a16="http://schemas.microsoft.com/office/drawing/2014/main" id="{302E0D3B-4977-6A72-0165-BB563FED8542}"/>
              </a:ext>
            </a:extLst>
          </p:cNvPr>
          <p:cNvGrpSpPr/>
          <p:nvPr/>
        </p:nvGrpSpPr>
        <p:grpSpPr>
          <a:xfrm>
            <a:off x="737118" y="2224092"/>
            <a:ext cx="11243388" cy="827209"/>
            <a:chOff x="3354483" y="1697098"/>
            <a:chExt cx="4516634" cy="3133520"/>
          </a:xfrm>
        </p:grpSpPr>
        <p:sp>
          <p:nvSpPr>
            <p:cNvPr id="32" name="Rectangle: Rounded Corners 31">
              <a:extLst>
                <a:ext uri="{FF2B5EF4-FFF2-40B4-BE49-F238E27FC236}">
                  <a16:creationId xmlns:a16="http://schemas.microsoft.com/office/drawing/2014/main" id="{83700AFC-11F9-E941-FA8A-C22EDA859E2A}"/>
                </a:ext>
              </a:extLst>
            </p:cNvPr>
            <p:cNvSpPr/>
            <p:nvPr/>
          </p:nvSpPr>
          <p:spPr>
            <a:xfrm>
              <a:off x="3354483" y="1697098"/>
              <a:ext cx="4516634" cy="3133520"/>
            </a:xfrm>
            <a:prstGeom prst="roundRect">
              <a:avLst>
                <a:gd name="adj" fmla="val 1"/>
              </a:avLst>
            </a:prstGeom>
            <a:noFill/>
            <a:ln w="28575">
              <a:solidFill>
                <a:srgbClr val="FEA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528DB18-4D13-89BE-FADD-4AECF4EB6BC6}"/>
                    </a:ext>
                  </a:extLst>
                </p:cNvPr>
                <p:cNvSpPr txBox="1"/>
                <p:nvPr/>
              </p:nvSpPr>
              <p:spPr>
                <a:xfrm>
                  <a:off x="3447291" y="1748616"/>
                  <a:ext cx="4323284" cy="2448343"/>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𝐴</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=5</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d>
                        <m:d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dPr>
                        <m:e>
                          <m:sSup>
                            <m:sSup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e>
                            <m: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−3</m:t>
                          </m:r>
                        </m:e>
                      </m: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m:t>
                      </m:r>
                      <m:sSup>
                        <m:sSup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e>
                        <m: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sup>
                      </m:sSup>
                      <m:d>
                        <m:d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d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7−5</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e>
                      </m:d>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−7</m:t>
                      </m:r>
                      <m:sSup>
                        <m:sSup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e>
                        <m: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sup>
                      </m:sSup>
                    </m:oMath>
                  </a14:m>
                  <a:r>
                    <a:rPr kumimoji="0" lang="vi-VN" sz="3600" b="0" i="0" u="none" strike="noStrike" kern="1200" cap="none" spc="0" normalizeH="0" baseline="0" noProof="0" dirty="0" smtClean="0">
                      <a:ln>
                        <a:noFill/>
                      </a:ln>
                      <a:solidFill>
                        <a:prstClr val="black"/>
                      </a:solidFill>
                      <a:effectLst/>
                      <a:uLnTx/>
                      <a:uFillTx/>
                      <a:latin typeface="Cambria" panose="02040503050406030204" pitchFamily="18" charset="0"/>
                      <a:ea typeface="微软雅黑"/>
                      <a:cs typeface="+mn-cs"/>
                    </a:rPr>
                    <a:t> </a:t>
                  </a:r>
                  <a:r>
                    <a:rPr kumimoji="0" lang="vi-VN" sz="3600" b="0" i="0" u="none" strike="noStrike" kern="1200" cap="none" spc="0" normalizeH="0" baseline="0" noProof="0" smtClean="0">
                      <a:ln>
                        <a:noFill/>
                      </a:ln>
                      <a:solidFill>
                        <a:prstClr val="black"/>
                      </a:solidFill>
                      <a:effectLst/>
                      <a:uLnTx/>
                      <a:uFillTx/>
                      <a:latin typeface="Cambria" panose="02040503050406030204" pitchFamily="18" charset="0"/>
                      <a:ea typeface="微软雅黑"/>
                      <a:cs typeface="+mn-cs"/>
                    </a:rPr>
                    <a:t>với</a:t>
                  </a:r>
                  <a:r>
                    <a:rPr kumimoji="0" lang="vi-VN" sz="36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 </a:t>
                  </a:r>
                  <a14:m>
                    <m:oMath xmlns:m="http://schemas.openxmlformats.org/officeDocument/2006/math">
                      <m:r>
                        <a:rPr kumimoji="0" lang="vi-VN" sz="36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𝑥</m:t>
                      </m:r>
                      <m:r>
                        <a:rPr kumimoji="0" lang="vi-VN" sz="36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=−5</m:t>
                      </m:r>
                    </m:oMath>
                  </a14:m>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mc:Choice>
          <mc:Fallback xmlns="">
            <p:sp>
              <p:nvSpPr>
                <p:cNvPr id="33" name="TextBox 32">
                  <a:extLst>
                    <a:ext uri="{FF2B5EF4-FFF2-40B4-BE49-F238E27FC236}">
                      <a16:creationId xmlns:a16="http://schemas.microsoft.com/office/drawing/2014/main" id="{5528DB18-4D13-89BE-FADD-4AECF4EB6BC6}"/>
                    </a:ext>
                  </a:extLst>
                </p:cNvPr>
                <p:cNvSpPr txBox="1">
                  <a:spLocks noRot="1" noChangeAspect="1" noMove="1" noResize="1" noEditPoints="1" noAdjustHandles="1" noChangeArrowheads="1" noChangeShapeType="1" noTextEdit="1"/>
                </p:cNvSpPr>
                <p:nvPr/>
              </p:nvSpPr>
              <p:spPr>
                <a:xfrm>
                  <a:off x="3447291" y="1748616"/>
                  <a:ext cx="4323284" cy="2448343"/>
                </a:xfrm>
                <a:prstGeom prst="rect">
                  <a:avLst/>
                </a:prstGeom>
                <a:blipFill>
                  <a:blip r:embed="rId3"/>
                  <a:stretch>
                    <a:fillRect t="-14151" b="-34906"/>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23DBE238-A195-509D-6815-F20B951B59A1}"/>
              </a:ext>
            </a:extLst>
          </p:cNvPr>
          <p:cNvGrpSpPr/>
          <p:nvPr/>
        </p:nvGrpSpPr>
        <p:grpSpPr>
          <a:xfrm>
            <a:off x="697001" y="4057986"/>
            <a:ext cx="11283505" cy="940787"/>
            <a:chOff x="3084062" y="1697098"/>
            <a:chExt cx="5076406" cy="3795798"/>
          </a:xfrm>
        </p:grpSpPr>
        <p:sp>
          <p:nvSpPr>
            <p:cNvPr id="35" name="Rectangle: Rounded Corners 34">
              <a:extLst>
                <a:ext uri="{FF2B5EF4-FFF2-40B4-BE49-F238E27FC236}">
                  <a16:creationId xmlns:a16="http://schemas.microsoft.com/office/drawing/2014/main" id="{44A58809-9D6A-0050-B1CB-08E8AD86FB2C}"/>
                </a:ext>
              </a:extLst>
            </p:cNvPr>
            <p:cNvSpPr/>
            <p:nvPr/>
          </p:nvSpPr>
          <p:spPr>
            <a:xfrm>
              <a:off x="3084062" y="1697098"/>
              <a:ext cx="5076406" cy="3795798"/>
            </a:xfrm>
            <a:prstGeom prst="roundRect">
              <a:avLst>
                <a:gd name="adj" fmla="val 1"/>
              </a:avLst>
            </a:prstGeom>
            <a:noFill/>
            <a:ln w="28575">
              <a:solidFill>
                <a:srgbClr val="97E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C762EA6-3FB8-F6B6-61BF-F0FCC0A299CE}"/>
                    </a:ext>
                  </a:extLst>
                </p:cNvPr>
                <p:cNvSpPr txBox="1"/>
                <p:nvPr/>
              </p:nvSpPr>
              <p:spPr>
                <a:xfrm>
                  <a:off x="3280557" y="1748613"/>
                  <a:ext cx="4739951" cy="260775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𝐵</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m:t>
                      </m:r>
                      <m:sSup>
                        <m:sSup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+3)</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m:t>
                      </m:r>
                      <m:sSup>
                        <m:sSupPr>
                          <m:ctrlP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sSupPr>
                        <m:e>
                          <m:d>
                            <m:d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−1</m:t>
                              </m:r>
                            </m:e>
                          </m:d>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2</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−6</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微软雅黑"/>
                          <a:cs typeface="+mn-cs"/>
                        </a:rPr>
                        <m:t>𝑥</m:t>
                      </m:r>
                    </m:oMath>
                  </a14:m>
                  <a:r>
                    <a:rPr kumimoji="0" lang="vi-VN" sz="3600" b="0" i="0" u="none" strike="noStrike" kern="1200" cap="none" spc="0" normalizeH="0" baseline="0" noProof="0" dirty="0" smtClean="0">
                      <a:ln>
                        <a:noFill/>
                      </a:ln>
                      <a:solidFill>
                        <a:prstClr val="black"/>
                      </a:solidFill>
                      <a:effectLst/>
                      <a:uLnTx/>
                      <a:uFillTx/>
                      <a:latin typeface="Cambria" panose="02040503050406030204" pitchFamily="18" charset="0"/>
                      <a:ea typeface="微软雅黑"/>
                      <a:cs typeface="+mn-cs"/>
                    </a:rPr>
                    <a:t> </a:t>
                  </a:r>
                  <a:r>
                    <a:rPr kumimoji="0" lang="vi-VN" sz="3600" b="0" i="0" u="none" strike="noStrike" kern="1200" cap="none" spc="0" normalizeH="0" baseline="0" noProof="0" smtClean="0">
                      <a:ln>
                        <a:noFill/>
                      </a:ln>
                      <a:solidFill>
                        <a:prstClr val="black"/>
                      </a:solidFill>
                      <a:effectLst/>
                      <a:uLnTx/>
                      <a:uFillTx/>
                      <a:latin typeface="Cambria" panose="02040503050406030204" pitchFamily="18" charset="0"/>
                      <a:ea typeface="微软雅黑"/>
                      <a:cs typeface="+mn-cs"/>
                    </a:rPr>
                    <a:t>tại</a:t>
                  </a:r>
                  <a:r>
                    <a:rPr kumimoji="0" lang="vi-VN" sz="36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 </a:t>
                  </a:r>
                  <a14:m>
                    <m:oMath xmlns:m="http://schemas.openxmlformats.org/officeDocument/2006/math">
                      <m:r>
                        <a:rPr kumimoji="0" lang="vi-VN" sz="36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𝑥</m:t>
                      </m:r>
                      <m:r>
                        <a:rPr kumimoji="0" lang="vi-VN" sz="36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=201</m:t>
                      </m:r>
                    </m:oMath>
                  </a14:m>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mc:Choice>
          <mc:Fallback xmlns="">
            <p:sp>
              <p:nvSpPr>
                <p:cNvPr id="36" name="TextBox 35">
                  <a:extLst>
                    <a:ext uri="{FF2B5EF4-FFF2-40B4-BE49-F238E27FC236}">
                      <a16:creationId xmlns:a16="http://schemas.microsoft.com/office/drawing/2014/main" id="{BC762EA6-3FB8-F6B6-61BF-F0FCC0A299CE}"/>
                    </a:ext>
                  </a:extLst>
                </p:cNvPr>
                <p:cNvSpPr txBox="1">
                  <a:spLocks noRot="1" noChangeAspect="1" noMove="1" noResize="1" noEditPoints="1" noAdjustHandles="1" noChangeArrowheads="1" noChangeShapeType="1" noTextEdit="1"/>
                </p:cNvSpPr>
                <p:nvPr/>
              </p:nvSpPr>
              <p:spPr>
                <a:xfrm>
                  <a:off x="3280557" y="1748613"/>
                  <a:ext cx="4739951" cy="2607755"/>
                </a:xfrm>
                <a:prstGeom prst="rect">
                  <a:avLst/>
                </a:prstGeom>
                <a:blipFill>
                  <a:blip r:embed="rId4"/>
                  <a:stretch>
                    <a:fillRect t="-15094" b="-34906"/>
                  </a:stretch>
                </a:blipFill>
              </p:spPr>
              <p:txBody>
                <a:bodyPr/>
                <a:lstStyle/>
                <a:p>
                  <a:r>
                    <a:rPr lang="en-US">
                      <a:noFill/>
                    </a:rPr>
                    <a:t> </a:t>
                  </a:r>
                </a:p>
              </p:txBody>
            </p:sp>
          </mc:Fallback>
        </mc:AlternateContent>
      </p:grpSp>
      <p:sp>
        <p:nvSpPr>
          <p:cNvPr id="4" name="Rectangle 3"/>
          <p:cNvSpPr/>
          <p:nvPr/>
        </p:nvSpPr>
        <p:spPr>
          <a:xfrm>
            <a:off x="0" y="12582"/>
            <a:ext cx="4764446" cy="923330"/>
          </a:xfrm>
          <a:prstGeom prst="rect">
            <a:avLst/>
          </a:prstGeom>
          <a:noFill/>
        </p:spPr>
        <p:txBody>
          <a:bodyPr wrap="none" lIns="91440" tIns="45720" rIns="91440" bIns="45720">
            <a:spAutoFit/>
          </a:bodyPr>
          <a:lstStyle/>
          <a:p>
            <a:pPr algn="ctr"/>
            <a:r>
              <a:rPr lang="vi-VN" sz="5400" b="1" cap="none" spc="0" smtClean="0">
                <a:ln w="22225">
                  <a:solidFill>
                    <a:schemeClr val="accent2"/>
                  </a:solidFill>
                  <a:prstDash val="solid"/>
                </a:ln>
                <a:solidFill>
                  <a:schemeClr val="accent2">
                    <a:lumMod val="40000"/>
                    <a:lumOff val="60000"/>
                  </a:schemeClr>
                </a:solidFill>
                <a:effectLst/>
              </a:rPr>
              <a:t>Chạy tiếp sức</a:t>
            </a:r>
            <a:endParaRPr lang="en-US" sz="5400" b="1" cap="none" spc="0">
              <a:ln w="22225">
                <a:solidFill>
                  <a:schemeClr val="accent2"/>
                </a:solidFill>
                <a:prstDash val="solid"/>
              </a:ln>
              <a:solidFill>
                <a:schemeClr val="accent2">
                  <a:lumMod val="40000"/>
                  <a:lumOff val="60000"/>
                </a:schemeClr>
              </a:solidFill>
              <a:effectLst/>
            </a:endParaRPr>
          </a:p>
        </p:txBody>
      </p:sp>
      <p:sp>
        <p:nvSpPr>
          <p:cNvPr id="21" name="Round Diagonal Corner Rectangle 20"/>
          <p:cNvSpPr/>
          <p:nvPr/>
        </p:nvSpPr>
        <p:spPr>
          <a:xfrm>
            <a:off x="737118" y="1282673"/>
            <a:ext cx="2143247" cy="848817"/>
          </a:xfrm>
          <a:prstGeom prst="round2Diag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ooper Black" panose="0208090404030B020404" pitchFamily="18" charset="0"/>
            </a:endParaRPr>
          </a:p>
        </p:txBody>
      </p:sp>
      <p:sp>
        <p:nvSpPr>
          <p:cNvPr id="22" name="Rectangle 21"/>
          <p:cNvSpPr/>
          <p:nvPr/>
        </p:nvSpPr>
        <p:spPr>
          <a:xfrm>
            <a:off x="872800" y="1354166"/>
            <a:ext cx="1749197" cy="646331"/>
          </a:xfrm>
          <a:prstGeom prst="rect">
            <a:avLst/>
          </a:prstGeom>
          <a:noFill/>
        </p:spPr>
        <p:txBody>
          <a:bodyPr wrap="none" lIns="91440" tIns="45720" rIns="91440" bIns="45720">
            <a:spAutoFit/>
          </a:bodyPr>
          <a:lstStyle/>
          <a:p>
            <a:pPr algn="ctr"/>
            <a:r>
              <a:rPr lang="vi-VN" sz="3600" b="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 I</a:t>
            </a:r>
            <a:endParaRPr lang="en-US"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5" name="Round Diagonal Corner Rectangle 24"/>
          <p:cNvSpPr/>
          <p:nvPr/>
        </p:nvSpPr>
        <p:spPr>
          <a:xfrm>
            <a:off x="697001" y="3143903"/>
            <a:ext cx="2143247" cy="848817"/>
          </a:xfrm>
          <a:prstGeom prst="round2Diag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ooper Black" panose="0208090404030B020404" pitchFamily="18" charset="0"/>
            </a:endParaRPr>
          </a:p>
        </p:txBody>
      </p:sp>
      <p:sp>
        <p:nvSpPr>
          <p:cNvPr id="26" name="Rectangle 25"/>
          <p:cNvSpPr/>
          <p:nvPr/>
        </p:nvSpPr>
        <p:spPr>
          <a:xfrm>
            <a:off x="754251" y="3209169"/>
            <a:ext cx="1877438" cy="646331"/>
          </a:xfrm>
          <a:prstGeom prst="rect">
            <a:avLst/>
          </a:prstGeom>
          <a:noFill/>
        </p:spPr>
        <p:txBody>
          <a:bodyPr wrap="none" lIns="91440" tIns="45720" rIns="91440" bIns="45720">
            <a:spAutoFit/>
          </a:bodyPr>
          <a:lstStyle/>
          <a:p>
            <a:pPr algn="ctr"/>
            <a:r>
              <a:rPr lang="vi-VN" sz="3600" b="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Nhóm II</a:t>
            </a:r>
            <a:endParaRPr lang="en-US"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0802" y="5222257"/>
            <a:ext cx="4438885" cy="1452228"/>
          </a:xfrm>
          <a:prstGeom prst="rect">
            <a:avLst/>
          </a:prstGeom>
        </p:spPr>
      </p:pic>
      <p:sp>
        <p:nvSpPr>
          <p:cNvPr id="27" name="Rounded Rectangular Callout 26"/>
          <p:cNvSpPr/>
          <p:nvPr/>
        </p:nvSpPr>
        <p:spPr>
          <a:xfrm>
            <a:off x="5094019" y="241345"/>
            <a:ext cx="4652212" cy="1764631"/>
          </a:xfrm>
          <a:prstGeom prst="wedgeRoundRectCallout">
            <a:avLst>
              <a:gd name="adj1" fmla="val 57098"/>
              <a:gd name="adj2" fmla="val 9175"/>
              <a:gd name="adj3" fmla="val 16667"/>
            </a:avLst>
          </a:prstGeom>
          <a:solidFill>
            <a:schemeClr val="bg1"/>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Rút</a:t>
            </a:r>
            <a:r>
              <a:rPr kumimoji="0" lang="vi-VN" sz="3200" b="0"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gọn biểu thức đã cho và tính giá trị của biểu thức đó: </a:t>
            </a:r>
            <a:endParaRPr kumimoji="0" lang="en-GB"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49251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par>
                          <p:cTn id="40" fill="hold">
                            <p:stCondLst>
                              <p:cond delay="2000"/>
                            </p:stCondLst>
                            <p:childTnLst>
                              <p:par>
                                <p:cTn id="41" presetID="22" presetClass="entr" presetSubtype="1"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childTnLst>
                          </p:cTn>
                        </p:par>
                        <p:par>
                          <p:cTn id="44" fill="hold">
                            <p:stCondLst>
                              <p:cond delay="2500"/>
                            </p:stCondLst>
                            <p:childTnLst>
                              <p:par>
                                <p:cTn id="45" presetID="26" presetClass="entr" presetSubtype="0"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80">
                                          <p:stCondLst>
                                            <p:cond delay="0"/>
                                          </p:stCondLst>
                                        </p:cTn>
                                        <p:tgtEl>
                                          <p:spTgt spid="34"/>
                                        </p:tgtEl>
                                      </p:cBhvr>
                                    </p:animEffect>
                                    <p:anim calcmode="lin" valueType="num">
                                      <p:cBhvr>
                                        <p:cTn id="4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53" dur="26">
                                          <p:stCondLst>
                                            <p:cond delay="650"/>
                                          </p:stCondLst>
                                        </p:cTn>
                                        <p:tgtEl>
                                          <p:spTgt spid="34"/>
                                        </p:tgtEl>
                                      </p:cBhvr>
                                      <p:to x="100000" y="60000"/>
                                    </p:animScale>
                                    <p:animScale>
                                      <p:cBhvr>
                                        <p:cTn id="54" dur="166" decel="50000">
                                          <p:stCondLst>
                                            <p:cond delay="676"/>
                                          </p:stCondLst>
                                        </p:cTn>
                                        <p:tgtEl>
                                          <p:spTgt spid="34"/>
                                        </p:tgtEl>
                                      </p:cBhvr>
                                      <p:to x="100000" y="100000"/>
                                    </p:animScale>
                                    <p:animScale>
                                      <p:cBhvr>
                                        <p:cTn id="55" dur="26">
                                          <p:stCondLst>
                                            <p:cond delay="1312"/>
                                          </p:stCondLst>
                                        </p:cTn>
                                        <p:tgtEl>
                                          <p:spTgt spid="34"/>
                                        </p:tgtEl>
                                      </p:cBhvr>
                                      <p:to x="100000" y="80000"/>
                                    </p:animScale>
                                    <p:animScale>
                                      <p:cBhvr>
                                        <p:cTn id="56" dur="166" decel="50000">
                                          <p:stCondLst>
                                            <p:cond delay="1338"/>
                                          </p:stCondLst>
                                        </p:cTn>
                                        <p:tgtEl>
                                          <p:spTgt spid="34"/>
                                        </p:tgtEl>
                                      </p:cBhvr>
                                      <p:to x="100000" y="100000"/>
                                    </p:animScale>
                                    <p:animScale>
                                      <p:cBhvr>
                                        <p:cTn id="57" dur="26">
                                          <p:stCondLst>
                                            <p:cond delay="1642"/>
                                          </p:stCondLst>
                                        </p:cTn>
                                        <p:tgtEl>
                                          <p:spTgt spid="34"/>
                                        </p:tgtEl>
                                      </p:cBhvr>
                                      <p:to x="100000" y="90000"/>
                                    </p:animScale>
                                    <p:animScale>
                                      <p:cBhvr>
                                        <p:cTn id="58" dur="166" decel="50000">
                                          <p:stCondLst>
                                            <p:cond delay="1668"/>
                                          </p:stCondLst>
                                        </p:cTn>
                                        <p:tgtEl>
                                          <p:spTgt spid="34"/>
                                        </p:tgtEl>
                                      </p:cBhvr>
                                      <p:to x="100000" y="100000"/>
                                    </p:animScale>
                                    <p:animScale>
                                      <p:cBhvr>
                                        <p:cTn id="59" dur="26">
                                          <p:stCondLst>
                                            <p:cond delay="1808"/>
                                          </p:stCondLst>
                                        </p:cTn>
                                        <p:tgtEl>
                                          <p:spTgt spid="34"/>
                                        </p:tgtEl>
                                      </p:cBhvr>
                                      <p:to x="100000" y="95000"/>
                                    </p:animScale>
                                    <p:animScale>
                                      <p:cBhvr>
                                        <p:cTn id="60"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5" grpId="0" animBg="1"/>
      <p:bldP spid="26" grpId="0"/>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ounded Rectangle 5"/>
          <p:cNvSpPr/>
          <p:nvPr/>
        </p:nvSpPr>
        <p:spPr>
          <a:xfrm>
            <a:off x="752168" y="2433483"/>
            <a:ext cx="7654413" cy="1312607"/>
          </a:xfrm>
          <a:prstGeom prst="roundRect">
            <a:avLst/>
          </a:prstGeom>
          <a:solidFill>
            <a:schemeClr val="bg1"/>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*Dạng 2: Chứng </a:t>
            </a:r>
            <a:r>
              <a:rPr lang="vi-VN" sz="3200">
                <a:solidFill>
                  <a:schemeClr val="tx1"/>
                </a:solidFill>
                <a:latin typeface="Times New Roman" panose="02020603050405020304" pitchFamily="18" charset="0"/>
                <a:cs typeface="Times New Roman" panose="02020603050405020304" pitchFamily="18" charset="0"/>
              </a:rPr>
              <a:t>minh </a:t>
            </a:r>
            <a:r>
              <a:rPr lang="en-US" sz="3200" smtClean="0">
                <a:solidFill>
                  <a:schemeClr val="tx1"/>
                </a:solidFill>
                <a:latin typeface="Times New Roman" panose="02020603050405020304" pitchFamily="18" charset="0"/>
                <a:cs typeface="Times New Roman" panose="02020603050405020304" pitchFamily="18" charset="0"/>
              </a:rPr>
              <a:t>giá trị của </a:t>
            </a:r>
            <a:r>
              <a:rPr lang="vi-VN" sz="3200" smtClean="0">
                <a:solidFill>
                  <a:schemeClr val="tx1"/>
                </a:solidFill>
                <a:latin typeface="+mj-lt"/>
              </a:rPr>
              <a:t>biểu </a:t>
            </a:r>
            <a:r>
              <a:rPr lang="vi-VN" sz="3200">
                <a:solidFill>
                  <a:schemeClr val="tx1"/>
                </a:solidFill>
                <a:latin typeface="+mj-lt"/>
              </a:rPr>
              <a:t>thức không </a:t>
            </a:r>
            <a:r>
              <a:rPr lang="vi-VN" sz="3200" smtClean="0">
                <a:solidFill>
                  <a:schemeClr val="tx1"/>
                </a:solidFill>
                <a:latin typeface="+mj-lt"/>
              </a:rPr>
              <a:t>phụ </a:t>
            </a:r>
            <a:r>
              <a:rPr lang="vi-VN" sz="3200">
                <a:solidFill>
                  <a:schemeClr val="tx1"/>
                </a:solidFill>
                <a:latin typeface="+mj-lt"/>
              </a:rPr>
              <a:t>thuộc vào giá trị của </a:t>
            </a:r>
            <a:r>
              <a:rPr lang="vi-VN" sz="3200" smtClean="0">
                <a:solidFill>
                  <a:schemeClr val="tx1"/>
                </a:solidFill>
                <a:latin typeface="+mj-lt"/>
              </a:rPr>
              <a:t>biến.</a:t>
            </a:r>
            <a:endParaRPr lang="en-US" sz="3200">
              <a:solidFill>
                <a:schemeClr val="tx1"/>
              </a:solidFill>
              <a:latin typeface="+mj-lt"/>
            </a:endParaRPr>
          </a:p>
        </p:txBody>
      </p:sp>
      <p:sp>
        <p:nvSpPr>
          <p:cNvPr id="7" name="TextBox 6"/>
          <p:cNvSpPr txBox="1"/>
          <p:nvPr/>
        </p:nvSpPr>
        <p:spPr>
          <a:xfrm>
            <a:off x="752168" y="3862942"/>
            <a:ext cx="8332838" cy="3539430"/>
          </a:xfrm>
          <a:prstGeom prst="rect">
            <a:avLst/>
          </a:prstGeom>
          <a:noFill/>
        </p:spPr>
        <p:txBody>
          <a:bodyPr wrap="square" rtlCol="0">
            <a:spAutoFit/>
          </a:bodyPr>
          <a:lstStyle/>
          <a:p>
            <a:pPr algn="just"/>
            <a:r>
              <a:rPr lang="vi-VN" sz="2800" b="1" u="sng">
                <a:solidFill>
                  <a:srgbClr val="FF0000"/>
                </a:solidFill>
                <a:latin typeface="+mj-lt"/>
              </a:rPr>
              <a:t>*Chú ý</a:t>
            </a:r>
            <a:r>
              <a:rPr lang="vi-VN" sz="2800" b="1" u="sng" smtClean="0">
                <a:solidFill>
                  <a:srgbClr val="FF0000"/>
                </a:solidFill>
                <a:latin typeface="+mj-lt"/>
              </a:rPr>
              <a:t>: </a:t>
            </a:r>
            <a:r>
              <a:rPr lang="vi-VN" sz="2800" smtClean="0">
                <a:latin typeface="+mj-lt"/>
              </a:rPr>
              <a:t>Chứng </a:t>
            </a:r>
            <a:r>
              <a:rPr lang="vi-VN" sz="2800">
                <a:latin typeface="+mj-lt"/>
              </a:rPr>
              <a:t>minh giá trị của biểu thức không phụ thuộc </a:t>
            </a:r>
            <a:r>
              <a:rPr lang="vi-VN" sz="2800" smtClean="0">
                <a:latin typeface="+mj-lt"/>
              </a:rPr>
              <a:t>vào</a:t>
            </a:r>
            <a:r>
              <a:rPr lang="vi-VN" sz="2800" b="1">
                <a:solidFill>
                  <a:srgbClr val="FF9999"/>
                </a:solidFill>
                <a:latin typeface="+mj-lt"/>
              </a:rPr>
              <a:t> </a:t>
            </a:r>
            <a:r>
              <a:rPr lang="vi-VN" sz="2800" smtClean="0">
                <a:latin typeface="+mj-lt"/>
              </a:rPr>
              <a:t> biến, </a:t>
            </a:r>
            <a:r>
              <a:rPr lang="vi-VN" sz="2800">
                <a:latin typeface="+mj-lt"/>
              </a:rPr>
              <a:t>tức là sau khi rút gọn kết quả thì biểu thức không chứa </a:t>
            </a:r>
            <a:r>
              <a:rPr lang="vi-VN" sz="2800" smtClean="0">
                <a:latin typeface="+mj-lt"/>
              </a:rPr>
              <a:t>biến. </a:t>
            </a:r>
            <a:r>
              <a:rPr lang="vi-VN" sz="2800">
                <a:latin typeface="+mj-lt"/>
              </a:rPr>
              <a:t>Do vậy để giải bài toán này, chúng ta thực hiện biến đổi nhân đơn thức với đơn thức, nhân đa thức với đa thức và thu gọn kết quả. Nếu kết quả không chứa </a:t>
            </a:r>
            <a:r>
              <a:rPr lang="vi-VN" sz="2800" smtClean="0">
                <a:latin typeface="+mj-lt"/>
              </a:rPr>
              <a:t>biến, </a:t>
            </a:r>
            <a:r>
              <a:rPr lang="vi-VN" sz="2800">
                <a:latin typeface="+mj-lt"/>
              </a:rPr>
              <a:t>suy ra điều phải chứng minh.</a:t>
            </a:r>
            <a:br>
              <a:rPr lang="vi-VN" sz="2800">
                <a:latin typeface="+mj-lt"/>
              </a:rPr>
            </a:br>
            <a:r>
              <a:rPr lang="vi-VN" sz="2800">
                <a:latin typeface="+mj-lt"/>
              </a:rPr>
              <a:t/>
            </a:r>
            <a:br>
              <a:rPr lang="vi-VN" sz="2800">
                <a:latin typeface="+mj-lt"/>
              </a:rPr>
            </a:br>
            <a:endParaRPr lang="en-US" sz="2800">
              <a:latin typeface="+mj-lt"/>
            </a:endParaRPr>
          </a:p>
        </p:txBody>
      </p:sp>
    </p:spTree>
    <p:extLst>
      <p:ext uri="{BB962C8B-B14F-4D97-AF65-F5344CB8AC3E}">
        <p14:creationId xmlns:p14="http://schemas.microsoft.com/office/powerpoint/2010/main" val="390388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ounded Rectangle 17"/>
          <p:cNvSpPr/>
          <p:nvPr/>
        </p:nvSpPr>
        <p:spPr>
          <a:xfrm>
            <a:off x="272439" y="120211"/>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422628" y="1176812"/>
                <a:ext cx="11336694"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rPr>
                  <a:t>Bài</a:t>
                </a:r>
                <a:r>
                  <a:rPr kumimoji="0" lang="vi-VN" sz="3200" b="1" i="0" u="sng" strike="noStrike" kern="1200" cap="none" spc="0" normalizeH="0" noProof="0" smtClean="0">
                    <a:ln>
                      <a:noFill/>
                    </a:ln>
                    <a:solidFill>
                      <a:schemeClr val="tx1"/>
                    </a:solidFill>
                    <a:effectLst/>
                    <a:uLnTx/>
                    <a:uFillTx/>
                    <a:latin typeface="Cambria" panose="02040503050406030204" pitchFamily="18" charset="0"/>
                    <a:ea typeface="Cambria" panose="02040503050406030204" pitchFamily="18" charset="0"/>
                    <a:cs typeface="+mn-cs"/>
                  </a:rPr>
                  <a:t> 2:</a:t>
                </a:r>
                <a:r>
                  <a:rPr kumimoji="0" lang="vi-VN" sz="3200" b="0" i="0" u="none" strike="noStrike" kern="1200" cap="none" spc="0" normalizeH="0" noProof="0" smtClean="0">
                    <a:ln>
                      <a:noFill/>
                    </a:ln>
                    <a:solidFill>
                      <a:schemeClr val="tx1"/>
                    </a:solidFill>
                    <a:effectLst/>
                    <a:uLnTx/>
                    <a:uFillTx/>
                    <a:latin typeface="Cambria" panose="02040503050406030204" pitchFamily="18" charset="0"/>
                    <a:ea typeface="Cambria" panose="02040503050406030204" pitchFamily="18" charset="0"/>
                    <a:cs typeface="+mn-cs"/>
                  </a:rPr>
                  <a:t> Chứng minh giá trị của biểu thức sau không phụ thuộc vào giá trị của </a:t>
                </a:r>
                <a14:m>
                  <m:oMath xmlns:m="http://schemas.openxmlformats.org/officeDocument/2006/math">
                    <m:r>
                      <a:rPr kumimoji="0" lang="vi-VN" sz="3200" b="0" i="1" u="none" strike="noStrike" kern="1200" cap="none" spc="0" normalizeH="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oMath>
                </a14:m>
                <a:r>
                  <a:rPr kumimoji="0" lang="vi-VN" sz="32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rPr>
                  <a:t>:</a:t>
                </a:r>
              </a:p>
              <a:p>
                <a:pPr marL="742950" indent="-742950" algn="just">
                  <a:buFontTx/>
                  <a:buAutoNum type="alphaLcParenR"/>
                  <a:defRPr/>
                </a:pPr>
                <a14:m>
                  <m:oMath xmlns:m="http://schemas.openxmlformats.org/officeDocument/2006/math">
                    <m:d>
                      <m:dPr>
                        <m:ctrlPr>
                          <a:rPr lang="en-US" sz="3200" i="1">
                            <a:latin typeface="Cambria Math" panose="02040503050406030204" pitchFamily="18" charset="0"/>
                            <a:ea typeface="Cambria" panose="02040503050406030204" pitchFamily="18" charset="0"/>
                          </a:rPr>
                        </m:ctrlPr>
                      </m:dPr>
                      <m:e>
                        <m:r>
                          <a:rPr lang="en-US" sz="3200" i="1">
                            <a:latin typeface="Cambria Math" panose="02040503050406030204" pitchFamily="18" charset="0"/>
                            <a:ea typeface="Cambria" panose="02040503050406030204" pitchFamily="18" charset="0"/>
                          </a:rPr>
                          <m:t>𝑥</m:t>
                        </m:r>
                        <m:r>
                          <a:rPr lang="en-US" sz="3200" i="1">
                            <a:latin typeface="Cambria Math" panose="02040503050406030204" pitchFamily="18" charset="0"/>
                            <a:ea typeface="Cambria" panose="02040503050406030204" pitchFamily="18" charset="0"/>
                          </a:rPr>
                          <m:t>−5</m:t>
                        </m:r>
                      </m:e>
                    </m:d>
                    <m:d>
                      <m:dPr>
                        <m:ctrlPr>
                          <a:rPr lang="en-US" sz="3200" i="1">
                            <a:latin typeface="Cambria Math" panose="02040503050406030204" pitchFamily="18" charset="0"/>
                            <a:ea typeface="Cambria" panose="02040503050406030204" pitchFamily="18" charset="0"/>
                          </a:rPr>
                        </m:ctrlPr>
                      </m:dPr>
                      <m:e>
                        <m:r>
                          <a:rPr lang="en-US" sz="3200" i="1">
                            <a:latin typeface="Cambria Math" panose="02040503050406030204" pitchFamily="18" charset="0"/>
                            <a:ea typeface="Cambria" panose="02040503050406030204" pitchFamily="18" charset="0"/>
                          </a:rPr>
                          <m:t>2</m:t>
                        </m:r>
                        <m:r>
                          <a:rPr lang="en-US" sz="3200" i="1">
                            <a:latin typeface="Cambria Math" panose="02040503050406030204" pitchFamily="18" charset="0"/>
                            <a:ea typeface="Cambria" panose="02040503050406030204" pitchFamily="18" charset="0"/>
                          </a:rPr>
                          <m:t>𝑥</m:t>
                        </m:r>
                        <m:r>
                          <a:rPr lang="en-US" sz="3200" i="1">
                            <a:latin typeface="Cambria Math" panose="02040503050406030204" pitchFamily="18" charset="0"/>
                            <a:ea typeface="Cambria" panose="02040503050406030204" pitchFamily="18" charset="0"/>
                          </a:rPr>
                          <m:t>+3</m:t>
                        </m:r>
                      </m:e>
                    </m:d>
                    <m:r>
                      <a:rPr lang="en-US" sz="3200" i="1">
                        <a:latin typeface="Cambria Math" panose="02040503050406030204" pitchFamily="18" charset="0"/>
                        <a:ea typeface="Cambria" panose="02040503050406030204" pitchFamily="18" charset="0"/>
                      </a:rPr>
                      <m:t>−2</m:t>
                    </m:r>
                    <m:r>
                      <a:rPr lang="en-US" sz="3200" i="1">
                        <a:latin typeface="Cambria Math" panose="02040503050406030204" pitchFamily="18" charset="0"/>
                        <a:ea typeface="Cambria" panose="02040503050406030204" pitchFamily="18" charset="0"/>
                      </a:rPr>
                      <m:t>𝑥</m:t>
                    </m:r>
                    <m:d>
                      <m:dPr>
                        <m:ctrlPr>
                          <a:rPr lang="en-US" sz="3200" i="1">
                            <a:latin typeface="Cambria Math" panose="02040503050406030204" pitchFamily="18" charset="0"/>
                            <a:ea typeface="Cambria" panose="02040503050406030204" pitchFamily="18" charset="0"/>
                          </a:rPr>
                        </m:ctrlPr>
                      </m:dPr>
                      <m:e>
                        <m:r>
                          <a:rPr lang="en-US" sz="3200" i="1">
                            <a:latin typeface="Cambria Math" panose="02040503050406030204" pitchFamily="18" charset="0"/>
                            <a:ea typeface="Cambria" panose="02040503050406030204" pitchFamily="18" charset="0"/>
                          </a:rPr>
                          <m:t>𝑥</m:t>
                        </m:r>
                        <m:r>
                          <a:rPr lang="en-US" sz="3200" i="1">
                            <a:latin typeface="Cambria Math" panose="02040503050406030204" pitchFamily="18" charset="0"/>
                            <a:ea typeface="Cambria" panose="02040503050406030204" pitchFamily="18" charset="0"/>
                          </a:rPr>
                          <m:t>−3</m:t>
                        </m:r>
                      </m:e>
                    </m:d>
                    <m:r>
                      <a:rPr lang="en-US" sz="3200" i="1">
                        <a:latin typeface="Cambria Math" panose="02040503050406030204" pitchFamily="18" charset="0"/>
                        <a:ea typeface="Cambria" panose="02040503050406030204" pitchFamily="18" charset="0"/>
                      </a:rPr>
                      <m:t>+</m:t>
                    </m:r>
                    <m:r>
                      <a:rPr lang="en-US" sz="3200" i="1">
                        <a:latin typeface="Cambria Math" panose="02040503050406030204" pitchFamily="18" charset="0"/>
                        <a:ea typeface="Cambria" panose="02040503050406030204" pitchFamily="18" charset="0"/>
                      </a:rPr>
                      <m:t>𝑥</m:t>
                    </m:r>
                    <m:r>
                      <a:rPr lang="en-US" sz="3200" i="1">
                        <a:latin typeface="Cambria Math" panose="02040503050406030204" pitchFamily="18" charset="0"/>
                        <a:ea typeface="Cambria" panose="02040503050406030204" pitchFamily="18" charset="0"/>
                      </a:rPr>
                      <m:t>+7</m:t>
                    </m:r>
                  </m:oMath>
                </a14:m>
                <a:endPar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+7</m:t>
                        </m:r>
                      </m:e>
                    </m:d>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+4</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e>
                    </m:d>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+25</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oMath>
                </a14:m>
                <a:endPar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6</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m:t>
                            </m:r>
                          </m:e>
                        </m:d>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+11</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d>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−16(3−2</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oMath>
                </a14:m>
                <a:endPar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4</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d>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m:t>
                            </m:r>
                          </m:e>
                        </m:d>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d>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−(4</m:t>
                    </m:r>
                    <m:sSup>
                      <m:sSup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e>
                      <m: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oMath>
                </a14:m>
                <a:endPar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6</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d>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+8</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m:t>
                        </m:r>
                      </m:e>
                    </m:d>
                    <m:d>
                      <m:dPr>
                        <m:ctrlP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e>
                    </m:d>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−9(4</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oMath>
                </a14:m>
                <a:endParaRPr kumimoji="0" lang="en-US" sz="32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422628" y="1176812"/>
                <a:ext cx="11336694" cy="3539430"/>
              </a:xfrm>
              <a:prstGeom prst="rect">
                <a:avLst/>
              </a:prstGeom>
              <a:blipFill>
                <a:blip r:embed="rId2"/>
                <a:stretch>
                  <a:fillRect l="-1344" t="-2238" r="-1398"/>
                </a:stretch>
              </a:blipFill>
            </p:spPr>
            <p:txBody>
              <a:bodyPr/>
              <a:lstStyle/>
              <a:p>
                <a:r>
                  <a:rPr lang="en-US">
                    <a:noFill/>
                  </a:rPr>
                  <a:t> </a:t>
                </a:r>
              </a:p>
            </p:txBody>
          </p:sp>
        </mc:Fallback>
      </mc:AlternateContent>
      <p:grpSp>
        <p:nvGrpSpPr>
          <p:cNvPr id="11" name="组合 19"/>
          <p:cNvGrpSpPr/>
          <p:nvPr/>
        </p:nvGrpSpPr>
        <p:grpSpPr>
          <a:xfrm>
            <a:off x="72390" y="6318885"/>
            <a:ext cx="12120880" cy="538480"/>
            <a:chOff x="112" y="9587"/>
            <a:chExt cx="19088" cy="848"/>
          </a:xfrm>
        </p:grpSpPr>
        <p:grpSp>
          <p:nvGrpSpPr>
            <p:cNvPr id="12" name="组合 14"/>
            <p:cNvGrpSpPr/>
            <p:nvPr/>
          </p:nvGrpSpPr>
          <p:grpSpPr>
            <a:xfrm>
              <a:off x="112" y="9627"/>
              <a:ext cx="17552" cy="809"/>
              <a:chOff x="681" y="8863"/>
              <a:chExt cx="17552" cy="809"/>
            </a:xfrm>
          </p:grpSpPr>
          <p:pic>
            <p:nvPicPr>
              <p:cNvPr id="14"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5"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6"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7"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3"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图片 7"/>
          <p:cNvPicPr>
            <a:picLocks noChangeAspect="1"/>
          </p:cNvPicPr>
          <p:nvPr/>
        </p:nvPicPr>
        <p:blipFill>
          <a:blip r:embed="rId4" cstate="print">
            <a:extLst>
              <a:ext uri="{28A0092B-C50C-407E-A947-70E740481C1C}">
                <a14:useLocalDpi xmlns:a14="http://schemas.microsoft.com/office/drawing/2010/main" val="0"/>
              </a:ext>
            </a:extLst>
          </a:blip>
          <a:srcRect t="878" b="878"/>
          <a:stretch>
            <a:fillRect/>
          </a:stretch>
        </p:blipFill>
        <p:spPr>
          <a:xfrm>
            <a:off x="-218350" y="-240797"/>
            <a:ext cx="1351086" cy="1327355"/>
          </a:xfrm>
          <a:prstGeom prst="ellipse">
            <a:avLst/>
          </a:prstGeom>
          <a:ln>
            <a:noFill/>
          </a:ln>
        </p:spPr>
      </p:pic>
    </p:spTree>
    <p:extLst>
      <p:ext uri="{BB962C8B-B14F-4D97-AF65-F5344CB8AC3E}">
        <p14:creationId xmlns:p14="http://schemas.microsoft.com/office/powerpoint/2010/main" val="2110012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457199" y="1474841"/>
            <a:ext cx="11061291" cy="3539430"/>
          </a:xfrm>
          <a:prstGeom prst="rect">
            <a:avLst/>
          </a:prstGeom>
          <a:noFill/>
        </p:spPr>
        <p:txBody>
          <a:bodyPr wrap="square" rtlCol="0">
            <a:spAutoFit/>
          </a:bodyPr>
          <a:lstStyle/>
          <a:p>
            <a:pPr algn="just"/>
            <a:r>
              <a:rPr lang="vi-VN" sz="3200" smtClean="0">
                <a:latin typeface="+mj-lt"/>
              </a:rPr>
              <a:t>Để làm dạng toán tìm </a:t>
            </a:r>
            <a:r>
              <a:rPr lang="vi-VN" sz="3200" i="1" smtClean="0">
                <a:latin typeface="+mj-lt"/>
              </a:rPr>
              <a:t>x</a:t>
            </a:r>
            <a:r>
              <a:rPr lang="vi-VN" sz="3200" smtClean="0">
                <a:latin typeface="+mj-lt"/>
              </a:rPr>
              <a:t> cơ bản thì chúng ta cần nắm vững các kiến thức về quy tắc dấu ngoặc, thành thạo việc nhân đa thức với đa thức cũng như ghi nhớ và vận dụng linh hoạt các hằng đẳng thức đáng nhớ. Khi làm, các bạn cũng phải chú ý đến các điều sau:</a:t>
            </a:r>
          </a:p>
          <a:p>
            <a:pPr marL="285750" indent="-285750" algn="just">
              <a:buFontTx/>
              <a:buChar char="-"/>
            </a:pPr>
            <a:r>
              <a:rPr lang="vi-VN" sz="3200" smtClean="0">
                <a:latin typeface="+mj-lt"/>
              </a:rPr>
              <a:t>Nhân phá ngoặc, rút gọn hai vế.</a:t>
            </a:r>
          </a:p>
          <a:p>
            <a:pPr marL="285750" indent="-285750" algn="just">
              <a:buFontTx/>
              <a:buChar char="-"/>
            </a:pPr>
            <a:r>
              <a:rPr lang="vi-VN" sz="3200" smtClean="0">
                <a:latin typeface="+mj-lt"/>
              </a:rPr>
              <a:t>Áp dụng quy tắc chuyển vế: chuyển các hạng tử chứa </a:t>
            </a:r>
            <a:r>
              <a:rPr lang="vi-VN" sz="3200" i="1" smtClean="0">
                <a:latin typeface="+mj-lt"/>
              </a:rPr>
              <a:t>x</a:t>
            </a:r>
            <a:r>
              <a:rPr lang="vi-VN" sz="3200" smtClean="0">
                <a:latin typeface="+mj-lt"/>
              </a:rPr>
              <a:t> sang 1 vế, các hạng tử tự do sang vế còn lại.</a:t>
            </a:r>
          </a:p>
        </p:txBody>
      </p:sp>
      <p:sp>
        <p:nvSpPr>
          <p:cNvPr id="9" name="Rounded Rectangle 8"/>
          <p:cNvSpPr/>
          <p:nvPr/>
        </p:nvSpPr>
        <p:spPr>
          <a:xfrm>
            <a:off x="457199" y="353961"/>
            <a:ext cx="3141406" cy="707924"/>
          </a:xfrm>
          <a:prstGeom prst="roundRect">
            <a:avLst/>
          </a:prstGeom>
          <a:solidFill>
            <a:schemeClr val="bg1"/>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*Dạng </a:t>
            </a:r>
            <a:r>
              <a:rPr lang="vi-VN" sz="3200" smtClean="0">
                <a:solidFill>
                  <a:schemeClr val="tx1"/>
                </a:solidFill>
                <a:latin typeface="+mj-lt"/>
              </a:rPr>
              <a:t>3: Tìm </a:t>
            </a:r>
            <a:r>
              <a:rPr lang="vi-VN" sz="3200" i="1" smtClean="0">
                <a:solidFill>
                  <a:schemeClr val="tx1"/>
                </a:solidFill>
                <a:latin typeface="+mj-lt"/>
              </a:rPr>
              <a:t>x.</a:t>
            </a:r>
            <a:endParaRPr lang="en-US" sz="3200">
              <a:solidFill>
                <a:schemeClr val="tx1"/>
              </a:solidFill>
              <a:latin typeface="+mj-lt"/>
            </a:endParaRPr>
          </a:p>
        </p:txBody>
      </p:sp>
    </p:spTree>
    <p:extLst>
      <p:ext uri="{BB962C8B-B14F-4D97-AF65-F5344CB8AC3E}">
        <p14:creationId xmlns:p14="http://schemas.microsoft.com/office/powerpoint/2010/main" val="32744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272439" y="120211"/>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544193" y="1533307"/>
                <a:ext cx="9121036"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rPr>
                  <a:t>Bài</a:t>
                </a:r>
                <a:r>
                  <a:rPr kumimoji="0" lang="vi-VN" sz="3600" b="1" i="0" u="sng" strike="noStrike" kern="1200" cap="none" spc="0" normalizeH="0" noProof="0" smtClean="0">
                    <a:ln>
                      <a:noFill/>
                    </a:ln>
                    <a:solidFill>
                      <a:schemeClr val="tx1"/>
                    </a:solidFill>
                    <a:effectLst/>
                    <a:uLnTx/>
                    <a:uFillTx/>
                    <a:latin typeface="Cambria" panose="02040503050406030204" pitchFamily="18" charset="0"/>
                    <a:ea typeface="Cambria" panose="02040503050406030204" pitchFamily="18" charset="0"/>
                    <a:cs typeface="+mn-cs"/>
                  </a:rPr>
                  <a:t> 3:</a:t>
                </a:r>
                <a:r>
                  <a:rPr kumimoji="0" lang="vi-VN" sz="3600" b="0" i="0" u="none" strike="noStrike" kern="1200" cap="none" spc="0" normalizeH="0" noProof="0" smtClean="0">
                    <a:ln>
                      <a:noFill/>
                    </a:ln>
                    <a:solidFill>
                      <a:schemeClr val="tx1"/>
                    </a:solidFill>
                    <a:effectLst/>
                    <a:uLnTx/>
                    <a:uFillTx/>
                    <a:latin typeface="Cambria" panose="02040503050406030204" pitchFamily="18" charset="0"/>
                    <a:ea typeface="Cambria" panose="02040503050406030204" pitchFamily="18" charset="0"/>
                    <a:cs typeface="+mn-cs"/>
                  </a:rPr>
                  <a:t> Tìm </a:t>
                </a:r>
                <a14:m>
                  <m:oMath xmlns:m="http://schemas.openxmlformats.org/officeDocument/2006/math">
                    <m:r>
                      <a:rPr kumimoji="0" lang="vi-VN" sz="3600" b="0" i="1" u="none" strike="noStrike" kern="1200" cap="none" spc="0" normalizeH="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oMath>
                </a14:m>
                <a:r>
                  <a:rPr kumimoji="0" lang="vi-VN" sz="36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sSup>
                      <m:sSupPr>
                        <m:ctrlPr>
                          <a:rPr lang="en-US" sz="3600" i="1" smtClean="0">
                            <a:latin typeface="Cambria Math" panose="02040503050406030204" pitchFamily="18" charset="0"/>
                            <a:ea typeface="Cambria" panose="02040503050406030204" pitchFamily="18" charset="0"/>
                          </a:rPr>
                        </m:ctrlPr>
                      </m:sSupPr>
                      <m:e>
                        <m:r>
                          <a:rPr lang="en-US" sz="3600" b="0" i="1" smtClean="0">
                            <a:latin typeface="Cambria Math" panose="02040503050406030204" pitchFamily="18" charset="0"/>
                            <a:ea typeface="Cambria" panose="02040503050406030204" pitchFamily="18" charset="0"/>
                          </a:rPr>
                          <m:t>(4</m:t>
                        </m:r>
                        <m:r>
                          <a:rPr lang="en-US" sz="3600" b="0" i="1" smtClean="0">
                            <a:latin typeface="Cambria Math" panose="02040503050406030204" pitchFamily="18" charset="0"/>
                            <a:ea typeface="Cambria" panose="02040503050406030204" pitchFamily="18" charset="0"/>
                          </a:rPr>
                          <m:t>𝑥</m:t>
                        </m:r>
                        <m:r>
                          <a:rPr lang="en-US" sz="3600" b="0" i="1" smtClean="0">
                            <a:latin typeface="Cambria Math" panose="02040503050406030204" pitchFamily="18" charset="0"/>
                            <a:ea typeface="Cambria" panose="02040503050406030204" pitchFamily="18" charset="0"/>
                          </a:rPr>
                          <m:t>+3)</m:t>
                        </m:r>
                      </m:e>
                      <m:sup>
                        <m:r>
                          <a:rPr lang="en-US" sz="3600" b="0" i="1" smtClean="0">
                            <a:latin typeface="Cambria Math" panose="02040503050406030204" pitchFamily="18" charset="0"/>
                            <a:ea typeface="Cambria" panose="02040503050406030204" pitchFamily="18" charset="0"/>
                          </a:rPr>
                          <m:t>2</m:t>
                        </m:r>
                      </m:sup>
                    </m:sSup>
                    <m:r>
                      <a:rPr lang="en-US" sz="3600" b="0" i="1" smtClean="0">
                        <a:latin typeface="Cambria Math" panose="02040503050406030204" pitchFamily="18" charset="0"/>
                        <a:ea typeface="Cambria" panose="02040503050406030204" pitchFamily="18" charset="0"/>
                      </a:rPr>
                      <m:t>−16</m:t>
                    </m:r>
                    <m:r>
                      <a:rPr lang="en-US" sz="3600" b="0" i="1" smtClean="0">
                        <a:latin typeface="Cambria Math" panose="02040503050406030204" pitchFamily="18" charset="0"/>
                        <a:ea typeface="Cambria" panose="02040503050406030204" pitchFamily="18" charset="0"/>
                      </a:rPr>
                      <m:t>𝑥</m:t>
                    </m:r>
                    <m:d>
                      <m:dPr>
                        <m:ctrlPr>
                          <a:rPr lang="en-US" sz="3600" b="0" i="1" smtClean="0">
                            <a:latin typeface="Cambria Math" panose="02040503050406030204" pitchFamily="18" charset="0"/>
                            <a:ea typeface="Cambria" panose="02040503050406030204" pitchFamily="18" charset="0"/>
                          </a:rPr>
                        </m:ctrlPr>
                      </m:dPr>
                      <m:e>
                        <m:r>
                          <a:rPr lang="en-US" sz="3600" b="0" i="1" smtClean="0">
                            <a:latin typeface="Cambria Math" panose="02040503050406030204" pitchFamily="18" charset="0"/>
                            <a:ea typeface="Cambria" panose="02040503050406030204" pitchFamily="18" charset="0"/>
                          </a:rPr>
                          <m:t>𝑥</m:t>
                        </m:r>
                        <m:r>
                          <a:rPr lang="en-US" sz="3600" b="0" i="1" smtClean="0">
                            <a:latin typeface="Cambria Math" panose="02040503050406030204" pitchFamily="18" charset="0"/>
                            <a:ea typeface="Cambria" panose="02040503050406030204" pitchFamily="18" charset="0"/>
                          </a:rPr>
                          <m:t>+6</m:t>
                        </m:r>
                      </m:e>
                    </m:d>
                    <m:r>
                      <a:rPr lang="en-US" sz="3600" b="0" i="1" smtClean="0">
                        <a:latin typeface="Cambria Math" panose="02040503050406030204" pitchFamily="18" charset="0"/>
                        <a:ea typeface="Cambria" panose="02040503050406030204" pitchFamily="18" charset="0"/>
                      </a:rPr>
                      <m:t>+7</m:t>
                    </m:r>
                    <m:d>
                      <m:dPr>
                        <m:ctrlPr>
                          <a:rPr lang="en-US" sz="3600" b="0" i="1" smtClean="0">
                            <a:latin typeface="Cambria Math" panose="02040503050406030204" pitchFamily="18" charset="0"/>
                            <a:ea typeface="Cambria" panose="02040503050406030204" pitchFamily="18" charset="0"/>
                          </a:rPr>
                        </m:ctrlPr>
                      </m:dPr>
                      <m:e>
                        <m:r>
                          <a:rPr lang="en-US" sz="3600" b="0" i="1" smtClean="0">
                            <a:latin typeface="Cambria Math" panose="02040503050406030204" pitchFamily="18" charset="0"/>
                            <a:ea typeface="Cambria" panose="02040503050406030204" pitchFamily="18" charset="0"/>
                          </a:rPr>
                          <m:t>10</m:t>
                        </m:r>
                        <m:r>
                          <a:rPr lang="en-US" sz="3600" b="0" i="1" smtClean="0">
                            <a:latin typeface="Cambria Math" panose="02040503050406030204" pitchFamily="18" charset="0"/>
                            <a:ea typeface="Cambria" panose="02040503050406030204" pitchFamily="18" charset="0"/>
                          </a:rPr>
                          <m:t>𝑥</m:t>
                        </m:r>
                        <m:r>
                          <a:rPr lang="en-US" sz="3600" b="0" i="1" smtClean="0">
                            <a:latin typeface="Cambria Math" panose="02040503050406030204" pitchFamily="18" charset="0"/>
                            <a:ea typeface="Cambria" panose="02040503050406030204" pitchFamily="18" charset="0"/>
                          </a:rPr>
                          <m:t>+1</m:t>
                        </m:r>
                      </m:e>
                    </m:d>
                    <m:r>
                      <a:rPr lang="en-US" sz="3600" b="0" i="1" smtClean="0">
                        <a:latin typeface="Cambria Math" panose="02040503050406030204" pitchFamily="18" charset="0"/>
                        <a:ea typeface="Cambria" panose="02040503050406030204" pitchFamily="18" charset="0"/>
                      </a:rPr>
                      <m:t>=0</m:t>
                    </m:r>
                  </m:oMath>
                </a14:m>
                <a:endParaRPr lang="en-US" sz="3600" b="0" smtClean="0">
                  <a:latin typeface="Cambria" panose="02040503050406030204" pitchFamily="18" charset="0"/>
                  <a:ea typeface="Cambria" panose="02040503050406030204" pitchFamily="18" charset="0"/>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sSup>
                      <m:sSupPr>
                        <m:ctrlPr>
                          <a:rPr kumimoji="0" lang="vi-VN"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vi-VN"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d>
                          <m:d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d>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+1=0</m:t>
                    </m:r>
                  </m:oMath>
                </a14:m>
                <a:endParaRPr kumimoji="0" lang="en-US" sz="36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sSup>
                      <m:sSupPr>
                        <m:ctrlPr>
                          <a:rPr kumimoji="0" lang="vi-VN"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−7)</m:t>
                        </m:r>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m:t>
                    </m:r>
                    <m:sSup>
                      <m:sSupPr>
                        <m:ctrlPr>
                          <a:rPr kumimoji="0" lang="vi-VN"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d>
                          <m:d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e>
                        </m:d>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sSup>
                      <m:sSup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+6</m:t>
                    </m:r>
                  </m:oMath>
                </a14:m>
                <a:endParaRPr kumimoji="0" lang="en-US" sz="36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endParaRP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14:m>
                  <m:oMath xmlns:m="http://schemas.openxmlformats.org/officeDocument/2006/math">
                    <m:sSup>
                      <m:sSupPr>
                        <m:ctrlPr>
                          <a:rPr kumimoji="0" lang="vi-VN"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sSup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(3</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−9</m:t>
                    </m:r>
                    <m:d>
                      <m:d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d>
                    <m:d>
                      <m:d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ctrlPr>
                      </m:dPr>
                      <m:e>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+5</m:t>
                        </m:r>
                      </m:e>
                    </m:d>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=225−5</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ea typeface="Cambria" panose="02040503050406030204" pitchFamily="18" charset="0"/>
                        <a:cs typeface="+mn-cs"/>
                      </a:rPr>
                      <m:t>𝑥</m:t>
                    </m:r>
                  </m:oMath>
                </a14:m>
                <a:endParaRPr kumimoji="0" lang="vi-VN" sz="3600" b="0" i="0" u="none" strike="noStrike" kern="1200" cap="none" spc="0" normalizeH="0" baseline="0" noProof="0" smtClean="0">
                  <a:ln>
                    <a:noFill/>
                  </a:ln>
                  <a:solidFill>
                    <a:schemeClr val="tx1"/>
                  </a:solidFill>
                  <a:effectLst/>
                  <a:uLnTx/>
                  <a:uFillTx/>
                  <a:latin typeface="Cambria" panose="02040503050406030204" pitchFamily="18" charset="0"/>
                  <a:ea typeface="Cambria" panose="02040503050406030204" pitchFamily="18" charset="0"/>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1544193" y="1533307"/>
                <a:ext cx="9121036" cy="2862322"/>
              </a:xfrm>
              <a:prstGeom prst="rect">
                <a:avLst/>
              </a:prstGeom>
              <a:blipFill>
                <a:blip r:embed="rId2"/>
                <a:stretch>
                  <a:fillRect l="-2004" t="-3412"/>
                </a:stretch>
              </a:blipFill>
            </p:spPr>
            <p:txBody>
              <a:bodyPr/>
              <a:lstStyle/>
              <a:p>
                <a:r>
                  <a:rPr lang="en-US">
                    <a:noFill/>
                  </a:rPr>
                  <a:t> </a:t>
                </a:r>
              </a:p>
            </p:txBody>
          </p:sp>
        </mc:Fallback>
      </mc:AlternateContent>
      <p:grpSp>
        <p:nvGrpSpPr>
          <p:cNvPr id="11" name="组合 19"/>
          <p:cNvGrpSpPr/>
          <p:nvPr/>
        </p:nvGrpSpPr>
        <p:grpSpPr>
          <a:xfrm>
            <a:off x="72390" y="6318885"/>
            <a:ext cx="12120880" cy="538480"/>
            <a:chOff x="112" y="9587"/>
            <a:chExt cx="19088" cy="848"/>
          </a:xfrm>
        </p:grpSpPr>
        <p:grpSp>
          <p:nvGrpSpPr>
            <p:cNvPr id="12" name="组合 14"/>
            <p:cNvGrpSpPr/>
            <p:nvPr/>
          </p:nvGrpSpPr>
          <p:grpSpPr>
            <a:xfrm>
              <a:off x="112" y="9627"/>
              <a:ext cx="17552" cy="809"/>
              <a:chOff x="681" y="8863"/>
              <a:chExt cx="17552" cy="809"/>
            </a:xfrm>
          </p:grpSpPr>
          <p:pic>
            <p:nvPicPr>
              <p:cNvPr id="14"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5"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6"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7"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3"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图片 7"/>
          <p:cNvPicPr>
            <a:picLocks noChangeAspect="1"/>
          </p:cNvPicPr>
          <p:nvPr/>
        </p:nvPicPr>
        <p:blipFill>
          <a:blip r:embed="rId4" cstate="print">
            <a:extLst>
              <a:ext uri="{28A0092B-C50C-407E-A947-70E740481C1C}">
                <a14:useLocalDpi xmlns:a14="http://schemas.microsoft.com/office/drawing/2010/main" val="0"/>
              </a:ext>
            </a:extLst>
          </a:blip>
          <a:srcRect t="878" b="878"/>
          <a:stretch>
            <a:fillRect/>
          </a:stretch>
        </p:blipFill>
        <p:spPr>
          <a:xfrm>
            <a:off x="-218350" y="-240797"/>
            <a:ext cx="1351086" cy="1327355"/>
          </a:xfrm>
          <a:prstGeom prst="ellipse">
            <a:avLst/>
          </a:prstGeom>
          <a:ln>
            <a:noFill/>
          </a:ln>
        </p:spPr>
      </p:pic>
    </p:spTree>
    <p:extLst>
      <p:ext uri="{BB962C8B-B14F-4D97-AF65-F5344CB8AC3E}">
        <p14:creationId xmlns:p14="http://schemas.microsoft.com/office/powerpoint/2010/main" val="196250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Cloud 5"/>
          <p:cNvSpPr/>
          <p:nvPr/>
        </p:nvSpPr>
        <p:spPr>
          <a:xfrm>
            <a:off x="2992584" y="997527"/>
            <a:ext cx="7497982" cy="3218213"/>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13580" y="2206523"/>
            <a:ext cx="6655989" cy="800219"/>
          </a:xfrm>
          <a:prstGeom prst="rect">
            <a:avLst/>
          </a:prstGeom>
          <a:noFill/>
        </p:spPr>
        <p:txBody>
          <a:bodyPr wrap="none" rtlCol="0">
            <a:spAutoFit/>
          </a:bodyPr>
          <a:lstStyle/>
          <a:p>
            <a:r>
              <a:rPr lang="vi-VN" sz="4600" b="1" smtClean="0">
                <a:solidFill>
                  <a:srgbClr val="FF0000"/>
                </a:solidFill>
                <a:latin typeface="Bookman Old Style" panose="02050604050505020204" pitchFamily="18" charset="0"/>
              </a:rPr>
              <a:t>Dạng 4: Toán thực tế</a:t>
            </a:r>
            <a:endParaRPr lang="en-US" sz="4600" b="1"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2999242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05B3D8-8577-A01F-EF85-ECB8C23EEB5D}"/>
              </a:ext>
            </a:extLst>
          </p:cNvPr>
          <p:cNvSpPr/>
          <p:nvPr/>
        </p:nvSpPr>
        <p:spPr>
          <a:xfrm>
            <a:off x="376218" y="374515"/>
            <a:ext cx="11293812" cy="6108970"/>
          </a:xfrm>
          <a:prstGeom prst="roundRect">
            <a:avLst>
              <a:gd name="adj" fmla="val 20621"/>
            </a:avLst>
          </a:prstGeom>
          <a:solidFill>
            <a:schemeClr val="bg1"/>
          </a:solidFill>
          <a:ln w="28575">
            <a:solidFill>
              <a:srgbClr val="82C7F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微软雅黑"/>
              <a:cs typeface="+mn-cs"/>
            </a:endParaRPr>
          </a:p>
        </p:txBody>
      </p:sp>
      <p:grpSp>
        <p:nvGrpSpPr>
          <p:cNvPr id="33" name="Group 32">
            <a:extLst>
              <a:ext uri="{FF2B5EF4-FFF2-40B4-BE49-F238E27FC236}">
                <a16:creationId xmlns:a16="http://schemas.microsoft.com/office/drawing/2014/main" id="{F42A9322-90D7-4461-8F19-9ACD3DEBD62E}"/>
              </a:ext>
            </a:extLst>
          </p:cNvPr>
          <p:cNvGrpSpPr/>
          <p:nvPr/>
        </p:nvGrpSpPr>
        <p:grpSpPr>
          <a:xfrm>
            <a:off x="3354483" y="1697098"/>
            <a:ext cx="7882196" cy="1955131"/>
            <a:chOff x="3354483" y="1697098"/>
            <a:chExt cx="7899212" cy="1206631"/>
          </a:xfrm>
        </p:grpSpPr>
        <p:sp>
          <p:nvSpPr>
            <p:cNvPr id="27" name="Rectangle: Rounded Corners 26">
              <a:extLst>
                <a:ext uri="{FF2B5EF4-FFF2-40B4-BE49-F238E27FC236}">
                  <a16:creationId xmlns:a16="http://schemas.microsoft.com/office/drawing/2014/main" id="{AD06E284-8D0C-2ED3-E299-D7DBD2AC1C79}"/>
                </a:ext>
              </a:extLst>
            </p:cNvPr>
            <p:cNvSpPr/>
            <p:nvPr/>
          </p:nvSpPr>
          <p:spPr>
            <a:xfrm>
              <a:off x="3354483" y="1697098"/>
              <a:ext cx="7769146" cy="1206631"/>
            </a:xfrm>
            <a:prstGeom prst="roundRect">
              <a:avLst>
                <a:gd name="adj" fmla="val 1"/>
              </a:avLst>
            </a:prstGeom>
            <a:noFill/>
            <a:ln w="28575">
              <a:solidFill>
                <a:srgbClr val="FEA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TextBox 29">
              <a:extLst>
                <a:ext uri="{FF2B5EF4-FFF2-40B4-BE49-F238E27FC236}">
                  <a16:creationId xmlns:a16="http://schemas.microsoft.com/office/drawing/2014/main" id="{3B174505-DA0E-F474-1CDC-2F33327444C0}"/>
                </a:ext>
              </a:extLst>
            </p:cNvPr>
            <p:cNvSpPr txBox="1"/>
            <p:nvPr/>
          </p:nvSpPr>
          <p:spPr>
            <a:xfrm>
              <a:off x="3491293" y="1702439"/>
              <a:ext cx="7762402" cy="119667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noProof="0" smtClean="0">
                  <a:solidFill>
                    <a:prstClr val="black"/>
                  </a:solidFill>
                  <a:latin typeface="Cambria" panose="02040503050406030204" pitchFamily="18" charset="0"/>
                  <a:ea typeface="微软雅黑"/>
                </a:rPr>
                <a:t>Đơn thức.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smtClean="0">
                  <a:solidFill>
                    <a:prstClr val="black"/>
                  </a:solidFill>
                  <a:latin typeface="Cambria" panose="02040503050406030204" pitchFamily="18" charset="0"/>
                  <a:ea typeface="微软雅黑"/>
                </a:rPr>
                <a:t>Đa thức.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smtClean="0">
                  <a:ln>
                    <a:noFill/>
                  </a:ln>
                  <a:solidFill>
                    <a:prstClr val="black"/>
                  </a:solidFill>
                  <a:effectLst/>
                  <a:uLnTx/>
                  <a:uFillTx/>
                  <a:latin typeface="Cambria" panose="02040503050406030204" pitchFamily="18" charset="0"/>
                  <a:ea typeface="微软雅黑"/>
                  <a:cs typeface="+mn-cs"/>
                </a:rPr>
                <a:t>Phép</a:t>
              </a:r>
              <a:r>
                <a:rPr kumimoji="0" lang="en-US"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 cộng và phép trừ đa thức.</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2400" smtClean="0">
                  <a:solidFill>
                    <a:prstClr val="black"/>
                  </a:solidFill>
                  <a:latin typeface="Cambria" panose="02040503050406030204" pitchFamily="18" charset="0"/>
                  <a:ea typeface="微软雅黑"/>
                </a:rPr>
                <a:t>Phép nhân đa thức.</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Phép chia đa thức cho đơn thức</a:t>
              </a:r>
              <a:r>
                <a:rPr lang="en-US" sz="2400" smtClean="0">
                  <a:solidFill>
                    <a:prstClr val="black"/>
                  </a:solidFill>
                  <a:latin typeface="Cambria" panose="02040503050406030204" pitchFamily="18" charset="0"/>
                  <a:ea typeface="微软雅黑"/>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grpSp>
        <p:nvGrpSpPr>
          <p:cNvPr id="36" name="Group 35">
            <a:extLst>
              <a:ext uri="{FF2B5EF4-FFF2-40B4-BE49-F238E27FC236}">
                <a16:creationId xmlns:a16="http://schemas.microsoft.com/office/drawing/2014/main" id="{2B2754A6-1318-7C4E-9B31-EB35FA1A4240}"/>
              </a:ext>
            </a:extLst>
          </p:cNvPr>
          <p:cNvGrpSpPr/>
          <p:nvPr/>
        </p:nvGrpSpPr>
        <p:grpSpPr>
          <a:xfrm>
            <a:off x="3354483" y="4441128"/>
            <a:ext cx="7882196" cy="1569660"/>
            <a:chOff x="3354483" y="4847544"/>
            <a:chExt cx="7882196" cy="1569660"/>
          </a:xfrm>
        </p:grpSpPr>
        <p:sp>
          <p:nvSpPr>
            <p:cNvPr id="29" name="Rectangle: Rounded Corners 28">
              <a:extLst>
                <a:ext uri="{FF2B5EF4-FFF2-40B4-BE49-F238E27FC236}">
                  <a16:creationId xmlns:a16="http://schemas.microsoft.com/office/drawing/2014/main" id="{C3ACA99F-8831-19DD-AC01-4BFA12D75E61}"/>
                </a:ext>
              </a:extLst>
            </p:cNvPr>
            <p:cNvSpPr/>
            <p:nvPr/>
          </p:nvSpPr>
          <p:spPr>
            <a:xfrm>
              <a:off x="3354483" y="4878052"/>
              <a:ext cx="7769146" cy="1206631"/>
            </a:xfrm>
            <a:prstGeom prst="roundRect">
              <a:avLst>
                <a:gd name="adj" fmla="val 1"/>
              </a:avLst>
            </a:prstGeom>
            <a:noFill/>
            <a:ln w="28575">
              <a:solidFill>
                <a:srgbClr val="97E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4EDA729-F89A-514D-2195-4A8884D4E9CC}"/>
                    </a:ext>
                  </a:extLst>
                </p:cNvPr>
                <p:cNvSpPr txBox="1"/>
                <p:nvPr/>
              </p:nvSpPr>
              <p:spPr>
                <a:xfrm>
                  <a:off x="3474277" y="4847544"/>
                  <a:ext cx="7762402"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smtClean="0">
                      <a:ln>
                        <a:noFill/>
                      </a:ln>
                      <a:solidFill>
                        <a:prstClr val="black"/>
                      </a:solidFill>
                      <a:effectLst/>
                      <a:uLnTx/>
                      <a:uFillTx/>
                      <a:latin typeface="Cambria" panose="02040503050406030204" pitchFamily="18" charset="0"/>
                      <a:ea typeface="微软雅黑"/>
                      <a:cs typeface="+mn-cs"/>
                    </a:rPr>
                    <a:t>Hiệu</a:t>
                  </a:r>
                  <a:r>
                    <a:rPr kumimoji="0" lang="en-US"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 hai bình phương</a:t>
                  </a:r>
                  <a:r>
                    <a:rPr lang="en-US" sz="2400" smtClean="0">
                      <a:solidFill>
                        <a:prstClr val="black"/>
                      </a:solidFill>
                      <a:latin typeface="Cambria" panose="02040503050406030204" pitchFamily="18" charset="0"/>
                      <a:ea typeface="微软雅黑"/>
                    </a:rPr>
                    <a:t>: </a:t>
                  </a:r>
                  <a14:m>
                    <m:oMath xmlns:m="http://schemas.openxmlformats.org/officeDocument/2006/math">
                      <m:sSup>
                        <m:sSupPr>
                          <m:ctrlPr>
                            <a:rPr lang="en-US" sz="2400" i="1" smtClean="0">
                              <a:solidFill>
                                <a:prstClr val="black"/>
                              </a:solidFill>
                              <a:latin typeface="Cambria Math" panose="02040503050406030204" pitchFamily="18" charset="0"/>
                              <a:ea typeface="微软雅黑"/>
                            </a:rPr>
                          </m:ctrlPr>
                        </m:sSupPr>
                        <m:e>
                          <m:r>
                            <a:rPr lang="en-US" sz="2400" b="0" i="1" smtClean="0">
                              <a:solidFill>
                                <a:prstClr val="black"/>
                              </a:solidFill>
                              <a:latin typeface="Cambria Math" panose="02040503050406030204" pitchFamily="18" charset="0"/>
                              <a:ea typeface="微软雅黑"/>
                            </a:rPr>
                            <m:t>𝐴</m:t>
                          </m:r>
                        </m:e>
                        <m:sup>
                          <m:r>
                            <a:rPr lang="en-US" sz="2400" b="0" i="1" smtClean="0">
                              <a:solidFill>
                                <a:prstClr val="black"/>
                              </a:solidFill>
                              <a:latin typeface="Cambria Math" panose="02040503050406030204" pitchFamily="18" charset="0"/>
                              <a:ea typeface="微软雅黑"/>
                            </a:rPr>
                            <m:t>2</m:t>
                          </m:r>
                        </m:sup>
                      </m:sSup>
                      <m:r>
                        <a:rPr lang="en-US" sz="2400" b="0" i="1" smtClean="0">
                          <a:solidFill>
                            <a:prstClr val="black"/>
                          </a:solidFill>
                          <a:latin typeface="Cambria Math" panose="02040503050406030204" pitchFamily="18" charset="0"/>
                          <a:ea typeface="微软雅黑"/>
                        </a:rPr>
                        <m:t>−</m:t>
                      </m:r>
                      <m:sSup>
                        <m:sSupPr>
                          <m:ctrlPr>
                            <a:rPr lang="en-US" sz="2400" i="1" smtClean="0">
                              <a:solidFill>
                                <a:prstClr val="black"/>
                              </a:solidFill>
                              <a:latin typeface="Cambria Math" panose="02040503050406030204" pitchFamily="18" charset="0"/>
                              <a:ea typeface="微软雅黑"/>
                            </a:rPr>
                          </m:ctrlPr>
                        </m:sSupPr>
                        <m:e>
                          <m:r>
                            <a:rPr lang="en-US" sz="2400" b="0" i="1" smtClean="0">
                              <a:solidFill>
                                <a:prstClr val="black"/>
                              </a:solidFill>
                              <a:latin typeface="Cambria Math" panose="02040503050406030204" pitchFamily="18" charset="0"/>
                              <a:ea typeface="微软雅黑"/>
                            </a:rPr>
                            <m:t>𝐵</m:t>
                          </m:r>
                        </m:e>
                        <m:sup>
                          <m:r>
                            <a:rPr lang="en-US" sz="2400" b="0" i="1" smtClean="0">
                              <a:solidFill>
                                <a:prstClr val="black"/>
                              </a:solidFill>
                              <a:latin typeface="Cambria Math" panose="02040503050406030204" pitchFamily="18" charset="0"/>
                              <a:ea typeface="微软雅黑"/>
                            </a:rPr>
                            <m:t>2</m:t>
                          </m:r>
                        </m:sup>
                      </m:sSup>
                      <m:r>
                        <a:rPr lang="en-US" sz="2400" b="0" i="1" smtClean="0">
                          <a:solidFill>
                            <a:prstClr val="black"/>
                          </a:solidFill>
                          <a:latin typeface="Cambria Math" panose="02040503050406030204" pitchFamily="18" charset="0"/>
                          <a:ea typeface="微软雅黑"/>
                        </a:rPr>
                        <m:t>=(</m:t>
                      </m:r>
                      <m:r>
                        <a:rPr lang="en-US" sz="2400" b="0" i="1" smtClean="0">
                          <a:solidFill>
                            <a:prstClr val="black"/>
                          </a:solidFill>
                          <a:latin typeface="Cambria Math" panose="02040503050406030204" pitchFamily="18" charset="0"/>
                          <a:ea typeface="微软雅黑"/>
                        </a:rPr>
                        <m:t>𝐴</m:t>
                      </m:r>
                      <m:r>
                        <a:rPr lang="en-US" sz="2400" b="0" i="1" smtClean="0">
                          <a:solidFill>
                            <a:prstClr val="black"/>
                          </a:solidFill>
                          <a:latin typeface="Cambria Math" panose="02040503050406030204" pitchFamily="18" charset="0"/>
                          <a:ea typeface="微软雅黑"/>
                        </a:rPr>
                        <m:t>−</m:t>
                      </m:r>
                      <m:r>
                        <a:rPr lang="en-US" sz="2400" b="0" i="1" smtClean="0">
                          <a:solidFill>
                            <a:prstClr val="black"/>
                          </a:solidFill>
                          <a:latin typeface="Cambria Math" panose="02040503050406030204" pitchFamily="18" charset="0"/>
                          <a:ea typeface="微软雅黑"/>
                        </a:rPr>
                        <m:t>𝐵</m:t>
                      </m:r>
                      <m:r>
                        <a:rPr lang="en-US" sz="2400" b="0" i="1" smtClean="0">
                          <a:solidFill>
                            <a:prstClr val="black"/>
                          </a:solidFill>
                          <a:latin typeface="Cambria Math" panose="02040503050406030204" pitchFamily="18" charset="0"/>
                          <a:ea typeface="微软雅黑"/>
                        </a:rPr>
                        <m:t>)(</m:t>
                      </m:r>
                      <m:r>
                        <a:rPr lang="en-US" sz="2400" b="0" i="1" smtClean="0">
                          <a:solidFill>
                            <a:prstClr val="black"/>
                          </a:solidFill>
                          <a:latin typeface="Cambria Math" panose="02040503050406030204" pitchFamily="18" charset="0"/>
                          <a:ea typeface="微软雅黑"/>
                        </a:rPr>
                        <m:t>𝐴</m:t>
                      </m:r>
                      <m:r>
                        <a:rPr lang="en-US" sz="2400" b="0" i="1" smtClean="0">
                          <a:solidFill>
                            <a:prstClr val="black"/>
                          </a:solidFill>
                          <a:latin typeface="Cambria Math" panose="02040503050406030204" pitchFamily="18" charset="0"/>
                          <a:ea typeface="微软雅黑"/>
                        </a:rPr>
                        <m:t>+</m:t>
                      </m:r>
                      <m:r>
                        <a:rPr lang="en-US" sz="2400" b="0" i="1" smtClean="0">
                          <a:solidFill>
                            <a:prstClr val="black"/>
                          </a:solidFill>
                          <a:latin typeface="Cambria Math" panose="02040503050406030204" pitchFamily="18" charset="0"/>
                          <a:ea typeface="微软雅黑"/>
                        </a:rPr>
                        <m:t>𝐵</m:t>
                      </m:r>
                      <m:r>
                        <a:rPr lang="en-US" sz="2400" b="0" i="1" smtClean="0">
                          <a:solidFill>
                            <a:prstClr val="black"/>
                          </a:solidFill>
                          <a:latin typeface="Cambria Math" panose="02040503050406030204" pitchFamily="18" charset="0"/>
                          <a:ea typeface="微软雅黑"/>
                        </a:rPr>
                        <m:t>)</m:t>
                      </m:r>
                    </m:oMath>
                  </a14:m>
                  <a:endParaRPr kumimoji="0" lang="vi-VN"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rPr>
                    <a:t>Bình phương của một tổng: </a:t>
                  </a:r>
                  <a14:m>
                    <m:oMath xmlns:m="http://schemas.openxmlformats.org/officeDocument/2006/math">
                      <m:sSup>
                        <m:sSup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ctrlPr>
                        </m:sSupPr>
                        <m:e>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𝐴</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𝐵</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m:t>
                          </m:r>
                        </m:e>
                        <m: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2</m:t>
                          </m:r>
                        </m:sup>
                      </m:s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m:t>
                      </m:r>
                      <m:sSup>
                        <m:sSup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ctrlPr>
                        </m:sSupPr>
                        <m:e>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𝐴</m:t>
                          </m:r>
                        </m:e>
                        <m: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2</m:t>
                          </m:r>
                        </m:sup>
                      </m:s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+2</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𝐴𝐵</m:t>
                      </m:r>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m:t>
                      </m:r>
                      <m:sSup>
                        <m:sSupPr>
                          <m:ctrlP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ctrlPr>
                        </m:sSupPr>
                        <m:e>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𝐵</m:t>
                          </m:r>
                        </m:e>
                        <m:sup>
                          <m:r>
                            <a:rPr kumimoji="0" lang="en-US" sz="2400" b="0" i="1" u="none" strike="noStrike" kern="1200" cap="none" spc="0" normalizeH="0" noProof="0" smtClean="0">
                              <a:ln>
                                <a:noFill/>
                              </a:ln>
                              <a:solidFill>
                                <a:prstClr val="black"/>
                              </a:solidFill>
                              <a:effectLst/>
                              <a:uLnTx/>
                              <a:uFillTx/>
                              <a:latin typeface="Cambria Math" panose="02040503050406030204" pitchFamily="18" charset="0"/>
                              <a:ea typeface="微软雅黑"/>
                              <a:cs typeface="+mn-cs"/>
                            </a:rPr>
                            <m:t>2</m:t>
                          </m:r>
                        </m:sup>
                      </m:sSup>
                    </m:oMath>
                  </a14:m>
                  <a:endParaRPr kumimoji="0" lang="vi-VN" sz="2400" b="0" i="0" u="none" strike="noStrike" kern="1200" cap="none" spc="0" normalizeH="0" noProof="0" smtClean="0">
                    <a:ln>
                      <a:noFill/>
                    </a:ln>
                    <a:solidFill>
                      <a:prstClr val="black"/>
                    </a:solidFill>
                    <a:effectLst/>
                    <a:uLnTx/>
                    <a:uFillTx/>
                    <a:latin typeface="Cambria" panose="02040503050406030204" pitchFamily="18" charset="0"/>
                    <a:ea typeface="微软雅黑"/>
                    <a:cs typeface="+mn-cs"/>
                  </a:endParaRPr>
                </a:p>
                <a:p>
                  <a:pPr marL="342900" indent="-342900">
                    <a:buFontTx/>
                    <a:buChar char="-"/>
                    <a:defRPr/>
                  </a:pPr>
                  <a:r>
                    <a:rPr lang="en-US" sz="2400">
                      <a:solidFill>
                        <a:prstClr val="black"/>
                      </a:solidFill>
                      <a:latin typeface="Cambria" panose="02040503050406030204" pitchFamily="18" charset="0"/>
                      <a:ea typeface="微软雅黑"/>
                    </a:rPr>
                    <a:t>Bình phương của một </a:t>
                  </a:r>
                  <a:r>
                    <a:rPr lang="en-US" sz="2400" smtClean="0">
                      <a:solidFill>
                        <a:prstClr val="black"/>
                      </a:solidFill>
                      <a:latin typeface="Cambria" panose="02040503050406030204" pitchFamily="18" charset="0"/>
                      <a:ea typeface="微软雅黑"/>
                    </a:rPr>
                    <a:t>hiệu: </a:t>
                  </a:r>
                  <a14:m>
                    <m:oMath xmlns:m="http://schemas.openxmlformats.org/officeDocument/2006/math">
                      <m:sSup>
                        <m:sSupPr>
                          <m:ctrlPr>
                            <a:rPr lang="en-US" sz="2400" i="1">
                              <a:solidFill>
                                <a:prstClr val="black"/>
                              </a:solidFill>
                              <a:latin typeface="Cambria Math" panose="02040503050406030204" pitchFamily="18" charset="0"/>
                              <a:ea typeface="微软雅黑"/>
                            </a:rPr>
                          </m:ctrlPr>
                        </m:sSupPr>
                        <m:e>
                          <m:r>
                            <a:rPr lang="en-US" sz="2400" i="1">
                              <a:solidFill>
                                <a:prstClr val="black"/>
                              </a:solidFill>
                              <a:latin typeface="Cambria Math" panose="02040503050406030204" pitchFamily="18" charset="0"/>
                              <a:ea typeface="微软雅黑"/>
                            </a:rPr>
                            <m:t>(</m:t>
                          </m:r>
                          <m:r>
                            <a:rPr lang="en-US" sz="2400" i="1">
                              <a:solidFill>
                                <a:prstClr val="black"/>
                              </a:solidFill>
                              <a:latin typeface="Cambria Math" panose="02040503050406030204" pitchFamily="18" charset="0"/>
                              <a:ea typeface="微软雅黑"/>
                            </a:rPr>
                            <m:t>𝐴</m:t>
                          </m:r>
                          <m:r>
                            <a:rPr lang="en-US" sz="2400" b="0" i="1" smtClean="0">
                              <a:solidFill>
                                <a:prstClr val="black"/>
                              </a:solidFill>
                              <a:latin typeface="Cambria Math" panose="02040503050406030204" pitchFamily="18" charset="0"/>
                              <a:ea typeface="微软雅黑"/>
                            </a:rPr>
                            <m:t>−</m:t>
                          </m:r>
                          <m:r>
                            <a:rPr lang="en-US" sz="2400" i="1">
                              <a:solidFill>
                                <a:prstClr val="black"/>
                              </a:solidFill>
                              <a:latin typeface="Cambria Math" panose="02040503050406030204" pitchFamily="18" charset="0"/>
                              <a:ea typeface="微软雅黑"/>
                            </a:rPr>
                            <m:t>𝐵</m:t>
                          </m:r>
                          <m:r>
                            <a:rPr lang="en-US" sz="2400" i="1">
                              <a:solidFill>
                                <a:prstClr val="black"/>
                              </a:solidFill>
                              <a:latin typeface="Cambria Math" panose="02040503050406030204" pitchFamily="18" charset="0"/>
                              <a:ea typeface="微软雅黑"/>
                            </a:rPr>
                            <m:t>)</m:t>
                          </m:r>
                        </m:e>
                        <m:sup>
                          <m:r>
                            <a:rPr lang="en-US" sz="2400" i="1">
                              <a:solidFill>
                                <a:prstClr val="black"/>
                              </a:solidFill>
                              <a:latin typeface="Cambria Math" panose="02040503050406030204" pitchFamily="18" charset="0"/>
                              <a:ea typeface="微软雅黑"/>
                            </a:rPr>
                            <m:t>2</m:t>
                          </m:r>
                        </m:sup>
                      </m:sSup>
                      <m:r>
                        <a:rPr lang="en-US" sz="2400" i="1">
                          <a:solidFill>
                            <a:prstClr val="black"/>
                          </a:solidFill>
                          <a:latin typeface="Cambria Math" panose="02040503050406030204" pitchFamily="18" charset="0"/>
                          <a:ea typeface="微软雅黑"/>
                        </a:rPr>
                        <m:t>=</m:t>
                      </m:r>
                      <m:sSup>
                        <m:sSupPr>
                          <m:ctrlPr>
                            <a:rPr lang="en-US" sz="2400" i="1">
                              <a:solidFill>
                                <a:prstClr val="black"/>
                              </a:solidFill>
                              <a:latin typeface="Cambria Math" panose="02040503050406030204" pitchFamily="18" charset="0"/>
                              <a:ea typeface="微软雅黑"/>
                            </a:rPr>
                          </m:ctrlPr>
                        </m:sSupPr>
                        <m:e>
                          <m:r>
                            <a:rPr lang="en-US" sz="2400" i="1">
                              <a:solidFill>
                                <a:prstClr val="black"/>
                              </a:solidFill>
                              <a:latin typeface="Cambria Math" panose="02040503050406030204" pitchFamily="18" charset="0"/>
                              <a:ea typeface="微软雅黑"/>
                            </a:rPr>
                            <m:t>𝐴</m:t>
                          </m:r>
                        </m:e>
                        <m:sup>
                          <m:r>
                            <a:rPr lang="en-US" sz="2400" i="1">
                              <a:solidFill>
                                <a:prstClr val="black"/>
                              </a:solidFill>
                              <a:latin typeface="Cambria Math" panose="02040503050406030204" pitchFamily="18" charset="0"/>
                              <a:ea typeface="微软雅黑"/>
                            </a:rPr>
                            <m:t>2</m:t>
                          </m:r>
                        </m:sup>
                      </m:sSup>
                      <m:r>
                        <a:rPr lang="en-US" sz="2400" b="0" i="1" smtClean="0">
                          <a:solidFill>
                            <a:prstClr val="black"/>
                          </a:solidFill>
                          <a:latin typeface="Cambria Math" panose="02040503050406030204" pitchFamily="18" charset="0"/>
                          <a:ea typeface="微软雅黑"/>
                        </a:rPr>
                        <m:t>−</m:t>
                      </m:r>
                      <m:r>
                        <a:rPr lang="en-US" sz="2400" i="1">
                          <a:solidFill>
                            <a:prstClr val="black"/>
                          </a:solidFill>
                          <a:latin typeface="Cambria Math" panose="02040503050406030204" pitchFamily="18" charset="0"/>
                          <a:ea typeface="微软雅黑"/>
                        </a:rPr>
                        <m:t>2</m:t>
                      </m:r>
                      <m:r>
                        <a:rPr lang="en-US" sz="2400" i="1">
                          <a:solidFill>
                            <a:prstClr val="black"/>
                          </a:solidFill>
                          <a:latin typeface="Cambria Math" panose="02040503050406030204" pitchFamily="18" charset="0"/>
                          <a:ea typeface="微软雅黑"/>
                        </a:rPr>
                        <m:t>𝐴𝐵</m:t>
                      </m:r>
                      <m:r>
                        <a:rPr lang="en-US" sz="2400" i="1">
                          <a:solidFill>
                            <a:prstClr val="black"/>
                          </a:solidFill>
                          <a:latin typeface="Cambria Math" panose="02040503050406030204" pitchFamily="18" charset="0"/>
                          <a:ea typeface="微软雅黑"/>
                        </a:rPr>
                        <m:t>+</m:t>
                      </m:r>
                      <m:sSup>
                        <m:sSupPr>
                          <m:ctrlPr>
                            <a:rPr lang="en-US" sz="2400" i="1">
                              <a:solidFill>
                                <a:prstClr val="black"/>
                              </a:solidFill>
                              <a:latin typeface="Cambria Math" panose="02040503050406030204" pitchFamily="18" charset="0"/>
                              <a:ea typeface="微软雅黑"/>
                            </a:rPr>
                          </m:ctrlPr>
                        </m:sSupPr>
                        <m:e>
                          <m:r>
                            <a:rPr lang="en-US" sz="2400" i="1">
                              <a:solidFill>
                                <a:prstClr val="black"/>
                              </a:solidFill>
                              <a:latin typeface="Cambria Math" panose="02040503050406030204" pitchFamily="18" charset="0"/>
                              <a:ea typeface="微软雅黑"/>
                            </a:rPr>
                            <m:t>𝐵</m:t>
                          </m:r>
                        </m:e>
                        <m:sup>
                          <m:r>
                            <a:rPr lang="en-US" sz="2400" i="1">
                              <a:solidFill>
                                <a:prstClr val="black"/>
                              </a:solidFill>
                              <a:latin typeface="Cambria Math" panose="02040503050406030204" pitchFamily="18" charset="0"/>
                              <a:ea typeface="微软雅黑"/>
                            </a:rPr>
                            <m:t>2</m:t>
                          </m:r>
                        </m:sup>
                      </m:sSup>
                    </m:oMath>
                  </a14:m>
                  <a:endParaRPr lang="en-US" sz="2400">
                    <a:solidFill>
                      <a:prstClr val="black"/>
                    </a:solidFill>
                    <a:latin typeface="Cambria" panose="02040503050406030204" pitchFamily="18" charset="0"/>
                    <a:ea typeface="微软雅黑"/>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mc:Choice>
          <mc:Fallback xmlns="">
            <p:sp>
              <p:nvSpPr>
                <p:cNvPr id="34" name="TextBox 33">
                  <a:extLst>
                    <a:ext uri="{FF2B5EF4-FFF2-40B4-BE49-F238E27FC236}">
                      <a16:creationId xmlns:a16="http://schemas.microsoft.com/office/drawing/2014/main" id="{94EDA729-F89A-514D-2195-4A8884D4E9CC}"/>
                    </a:ext>
                  </a:extLst>
                </p:cNvPr>
                <p:cNvSpPr txBox="1">
                  <a:spLocks noRot="1" noChangeAspect="1" noMove="1" noResize="1" noEditPoints="1" noAdjustHandles="1" noChangeArrowheads="1" noChangeShapeType="1" noTextEdit="1"/>
                </p:cNvSpPr>
                <p:nvPr/>
              </p:nvSpPr>
              <p:spPr>
                <a:xfrm>
                  <a:off x="3474277" y="4847544"/>
                  <a:ext cx="7762402" cy="1569660"/>
                </a:xfrm>
                <a:prstGeom prst="rect">
                  <a:avLst/>
                </a:prstGeom>
                <a:blipFill>
                  <a:blip r:embed="rId4"/>
                  <a:stretch>
                    <a:fillRect l="-1178" t="-3113"/>
                  </a:stretch>
                </a:blipFill>
              </p:spPr>
              <p:txBody>
                <a:bodyPr/>
                <a:lstStyle/>
                <a:p>
                  <a:r>
                    <a:rPr lang="en-US">
                      <a:noFill/>
                    </a:rPr>
                    <a:t> </a:t>
                  </a:r>
                </a:p>
              </p:txBody>
            </p:sp>
          </mc:Fallback>
        </mc:AlternateContent>
      </p:grpSp>
      <p:pic>
        <p:nvPicPr>
          <p:cNvPr id="11" name="Picture 10">
            <a:extLst>
              <a:ext uri="{FF2B5EF4-FFF2-40B4-BE49-F238E27FC236}">
                <a16:creationId xmlns:a16="http://schemas.microsoft.com/office/drawing/2014/main" id="{D96ECF7D-F23A-4143-0BD5-707FCD2F4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712" t="-824" r="-7" b="-1126"/>
          <a:stretch/>
        </p:blipFill>
        <p:spPr>
          <a:xfrm>
            <a:off x="1746935" y="346088"/>
            <a:ext cx="856066" cy="1347333"/>
          </a:xfrm>
          <a:prstGeom prst="rect">
            <a:avLst/>
          </a:prstGeom>
        </p:spPr>
      </p:pic>
      <p:pic>
        <p:nvPicPr>
          <p:cNvPr id="12" name="Picture 11">
            <a:extLst>
              <a:ext uri="{FF2B5EF4-FFF2-40B4-BE49-F238E27FC236}">
                <a16:creationId xmlns:a16="http://schemas.microsoft.com/office/drawing/2014/main" id="{927DE76F-EB2A-FEE6-049F-34D8F8096A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66" r="56705"/>
          <a:stretch/>
        </p:blipFill>
        <p:spPr>
          <a:xfrm>
            <a:off x="10063877" y="361682"/>
            <a:ext cx="886787" cy="1277731"/>
          </a:xfrm>
          <a:prstGeom prst="rect">
            <a:avLst/>
          </a:prstGeom>
        </p:spPr>
      </p:pic>
      <p:sp>
        <p:nvSpPr>
          <p:cNvPr id="18" name="TextBox 17">
            <a:extLst>
              <a:ext uri="{FF2B5EF4-FFF2-40B4-BE49-F238E27FC236}">
                <a16:creationId xmlns:a16="http://schemas.microsoft.com/office/drawing/2014/main" id="{3B174505-DA0E-F474-1CDC-2F33327444C0}"/>
              </a:ext>
            </a:extLst>
          </p:cNvPr>
          <p:cNvSpPr txBox="1"/>
          <p:nvPr/>
        </p:nvSpPr>
        <p:spPr>
          <a:xfrm>
            <a:off x="3208657" y="606427"/>
            <a:ext cx="6249563" cy="70788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smtClean="0">
                <a:ln>
                  <a:noFill/>
                </a:ln>
                <a:solidFill>
                  <a:srgbClr val="FF3399"/>
                </a:solidFill>
                <a:effectLst/>
                <a:uLnTx/>
                <a:uFillTx/>
                <a:latin typeface="Cambria" panose="02040503050406030204" pitchFamily="18" charset="0"/>
                <a:ea typeface="微软雅黑"/>
                <a:cs typeface="+mn-cs"/>
              </a:rPr>
              <a:t>KIẾN</a:t>
            </a:r>
            <a:r>
              <a:rPr kumimoji="0" lang="en-US" sz="4000" b="1" i="0" u="none" strike="noStrike" kern="1200" cap="none" spc="0" normalizeH="0" noProof="0" smtClean="0">
                <a:ln>
                  <a:noFill/>
                </a:ln>
                <a:solidFill>
                  <a:srgbClr val="FF3399"/>
                </a:solidFill>
                <a:effectLst/>
                <a:uLnTx/>
                <a:uFillTx/>
                <a:latin typeface="Cambria" panose="02040503050406030204" pitchFamily="18" charset="0"/>
                <a:ea typeface="微软雅黑"/>
                <a:cs typeface="+mn-cs"/>
              </a:rPr>
              <a:t> THỨC GIỮA HỌC KÌ I</a:t>
            </a:r>
            <a:endParaRPr kumimoji="0" lang="en-US" sz="4000" b="1" i="0" u="none" strike="noStrike" kern="1200" cap="none" spc="0" normalizeH="0" baseline="0" noProof="0" dirty="0">
              <a:ln>
                <a:noFill/>
              </a:ln>
              <a:solidFill>
                <a:srgbClr val="FF3399"/>
              </a:solidFill>
              <a:effectLst/>
              <a:uLnTx/>
              <a:uFillTx/>
              <a:latin typeface="Cambria" panose="02040503050406030204" pitchFamily="18" charset="0"/>
              <a:ea typeface="微软雅黑"/>
              <a:cs typeface="+mn-cs"/>
            </a:endParaRPr>
          </a:p>
        </p:txBody>
      </p:sp>
      <p:sp>
        <p:nvSpPr>
          <p:cNvPr id="3" name="Round Diagonal Corner Rectangle 2"/>
          <p:cNvSpPr/>
          <p:nvPr/>
        </p:nvSpPr>
        <p:spPr>
          <a:xfrm>
            <a:off x="841968" y="1971930"/>
            <a:ext cx="2261812" cy="1405466"/>
          </a:xfrm>
          <a:prstGeom prst="round2Diag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ooper Black" panose="0208090404030B020404" pitchFamily="18" charset="0"/>
            </a:endParaRPr>
          </a:p>
        </p:txBody>
      </p:sp>
      <p:sp>
        <p:nvSpPr>
          <p:cNvPr id="5" name="Rectangle 4"/>
          <p:cNvSpPr/>
          <p:nvPr/>
        </p:nvSpPr>
        <p:spPr>
          <a:xfrm>
            <a:off x="841967" y="2351497"/>
            <a:ext cx="2284600" cy="646331"/>
          </a:xfrm>
          <a:prstGeom prst="rect">
            <a:avLst/>
          </a:prstGeom>
          <a:noFill/>
        </p:spPr>
        <p:txBody>
          <a:bodyPr wrap="none" lIns="91440" tIns="45720" rIns="91440" bIns="45720">
            <a:spAutoFit/>
          </a:bodyPr>
          <a:lstStyle/>
          <a:p>
            <a:pPr algn="ctr"/>
            <a:r>
              <a:rPr lang="vi-VN" sz="3600" b="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Chương I</a:t>
            </a:r>
            <a:endParaRPr lang="en-US"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6" name="Round Diagonal Corner Rectangle 15"/>
          <p:cNvSpPr/>
          <p:nvPr/>
        </p:nvSpPr>
        <p:spPr>
          <a:xfrm>
            <a:off x="841967" y="4345107"/>
            <a:ext cx="2274247" cy="1405466"/>
          </a:xfrm>
          <a:prstGeom prst="round2Diag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Cooper Black" panose="0208090404030B020404" pitchFamily="18" charset="0"/>
            </a:endParaRPr>
          </a:p>
        </p:txBody>
      </p:sp>
      <p:sp>
        <p:nvSpPr>
          <p:cNvPr id="17" name="Rectangle 16"/>
          <p:cNvSpPr/>
          <p:nvPr/>
        </p:nvSpPr>
        <p:spPr>
          <a:xfrm>
            <a:off x="790283" y="4724674"/>
            <a:ext cx="2410118" cy="646331"/>
          </a:xfrm>
          <a:prstGeom prst="rect">
            <a:avLst/>
          </a:prstGeom>
          <a:noFill/>
        </p:spPr>
        <p:txBody>
          <a:bodyPr wrap="square" lIns="91440" tIns="45720" rIns="91440" bIns="45720">
            <a:spAutoFit/>
          </a:bodyPr>
          <a:lstStyle/>
          <a:p>
            <a:pPr algn="ctr"/>
            <a:r>
              <a:rPr lang="vi-VN" sz="3600" b="1" cap="none" spc="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Chương II</a:t>
            </a:r>
            <a:endParaRPr lang="en-US"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ustDataLst>
      <p:tags r:id="rId1"/>
    </p:custDataLst>
    <p:extLst>
      <p:ext uri="{BB962C8B-B14F-4D97-AF65-F5344CB8AC3E}">
        <p14:creationId xmlns:p14="http://schemas.microsoft.com/office/powerpoint/2010/main" val="1715805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3" y="0"/>
            <a:ext cx="12187269" cy="6858767"/>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6125" y="1111568"/>
            <a:ext cx="6859124" cy="4546282"/>
          </a:xfrm>
          <a:prstGeom prst="rect">
            <a:avLst/>
          </a:prstGeom>
        </p:spPr>
      </p:pic>
      <p:pic>
        <p:nvPicPr>
          <p:cNvPr id="25" name="den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2821" y="741137"/>
            <a:ext cx="2651990" cy="2651990"/>
          </a:xfrm>
          <a:prstGeom prst="rect">
            <a:avLst/>
          </a:prstGeom>
        </p:spPr>
      </p:pic>
      <p:pic>
        <p:nvPicPr>
          <p:cNvPr id="26" name="den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39823" y="1086606"/>
            <a:ext cx="2639810" cy="2639810"/>
          </a:xfrm>
          <a:prstGeom prst="rect">
            <a:avLst/>
          </a:prstGeom>
        </p:spPr>
      </p:pic>
      <p:pic>
        <p:nvPicPr>
          <p:cNvPr id="27" name="den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29192" y="732194"/>
            <a:ext cx="2639810" cy="2645893"/>
          </a:xfrm>
          <a:prstGeom prst="rect">
            <a:avLst/>
          </a:prstGeom>
        </p:spPr>
      </p:pic>
      <p:pic>
        <p:nvPicPr>
          <p:cNvPr id="28" name="den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04144" y="3015976"/>
            <a:ext cx="2651990" cy="2651990"/>
          </a:xfrm>
          <a:prstGeom prst="rect">
            <a:avLst/>
          </a:prstGeom>
        </p:spPr>
      </p:pic>
      <p:pic>
        <p:nvPicPr>
          <p:cNvPr id="29" name="den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91146" y="3372228"/>
            <a:ext cx="2639810" cy="2639810"/>
          </a:xfrm>
          <a:prstGeom prst="rect">
            <a:avLst/>
          </a:prstGeom>
        </p:spPr>
      </p:pic>
      <p:pic>
        <p:nvPicPr>
          <p:cNvPr id="31" name="den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77769" y="3010054"/>
            <a:ext cx="2651990" cy="2651990"/>
          </a:xfrm>
          <a:prstGeom prst="rect">
            <a:avLst/>
          </a:prstGeom>
        </p:spPr>
      </p:pic>
      <p:pic>
        <p:nvPicPr>
          <p:cNvPr id="32"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26548" y="707757"/>
            <a:ext cx="2651990" cy="2651990"/>
          </a:xfrm>
          <a:prstGeom prst="rect">
            <a:avLst/>
          </a:prstGeom>
        </p:spPr>
      </p:pic>
      <p:pic>
        <p:nvPicPr>
          <p:cNvPr id="33"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15305" y="1050597"/>
            <a:ext cx="2633741" cy="2639810"/>
          </a:xfrm>
          <a:prstGeom prst="rect">
            <a:avLst/>
          </a:prstGeom>
        </p:spPr>
      </p:pic>
      <p:pic>
        <p:nvPicPr>
          <p:cNvPr id="34"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60141" y="681260"/>
            <a:ext cx="2639810" cy="2639810"/>
          </a:xfrm>
          <a:prstGeom prst="rect">
            <a:avLst/>
          </a:prstGeom>
        </p:spPr>
      </p:pic>
      <p:pic>
        <p:nvPicPr>
          <p:cNvPr id="35"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94470" y="2986870"/>
            <a:ext cx="2651990" cy="2651990"/>
          </a:xfrm>
          <a:prstGeom prst="rect">
            <a:avLst/>
          </a:prstGeom>
        </p:spPr>
      </p:pic>
      <p:pic>
        <p:nvPicPr>
          <p:cNvPr id="36"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583192" y="3329710"/>
            <a:ext cx="2633741" cy="2639810"/>
          </a:xfrm>
          <a:prstGeom prst="rect">
            <a:avLst/>
          </a:prstGeom>
        </p:spPr>
      </p:pic>
      <p:pic>
        <p:nvPicPr>
          <p:cNvPr id="37"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41355" y="2951297"/>
            <a:ext cx="2651990" cy="2651990"/>
          </a:xfrm>
          <a:prstGeom prst="rect">
            <a:avLst/>
          </a:prstGeom>
        </p:spPr>
      </p:pic>
    </p:spTree>
    <p:extLst>
      <p:ext uri="{BB962C8B-B14F-4D97-AF65-F5344CB8AC3E}">
        <p14:creationId xmlns:p14="http://schemas.microsoft.com/office/powerpoint/2010/main" val="244660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731606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a:t>
                </a:r>
                <a:r>
                  <a:rPr kumimoji="0" lang="vi-VN"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Ở một </a:t>
                </a:r>
                <a:r>
                  <a:rPr lang="vi-VN" sz="3200" smtClean="0">
                    <a:latin typeface="Times New Roman" panose="02020603050405020304" pitchFamily="18" charset="0"/>
                    <a:cs typeface="Times New Roman" panose="02020603050405020304" pitchFamily="18" charset="0"/>
                  </a:rPr>
                  <a:t>siê</a:t>
                </a:r>
                <a:r>
                  <a:rPr lang="en-US" sz="3200" smtClean="0">
                    <a:latin typeface="Times New Roman" panose="02020603050405020304" pitchFamily="18" charset="0"/>
                    <a:cs typeface="Times New Roman" panose="02020603050405020304" pitchFamily="18" charset="0"/>
                  </a:rPr>
                  <a:t>u </a:t>
                </a:r>
                <a:r>
                  <a:rPr lang="en-US" sz="3200">
                    <a:latin typeface="Times New Roman" panose="02020603050405020304" pitchFamily="18" charset="0"/>
                    <a:cs typeface="Times New Roman" panose="02020603050405020304" pitchFamily="18" charset="0"/>
                  </a:rPr>
                  <a:t>thị, giá chôm </a:t>
                </a:r>
                <a:r>
                  <a:rPr lang="vi-VN" sz="3200"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chôm </a:t>
                </a:r>
                <a:r>
                  <a:rPr lang="en-US" sz="3200">
                    <a:latin typeface="Times New Roman" panose="02020603050405020304" pitchFamily="18" charset="0"/>
                    <a:cs typeface="Times New Roman" panose="02020603050405020304" pitchFamily="18" charset="0"/>
                  </a:rPr>
                  <a:t>là </a:t>
                </a:r>
                <a14:m>
                  <m:oMath xmlns:m="http://schemas.openxmlformats.org/officeDocument/2006/math">
                    <m:r>
                      <a:rPr lang="en-US" sz="3200" i="1">
                        <a:latin typeface="Cambria Math" panose="02040503050406030204" pitchFamily="18" charset="0"/>
                      </a:rPr>
                      <m:t>𝑥</m:t>
                    </m:r>
                  </m:oMath>
                </a14:m>
                <a:r>
                  <a:rPr lang="en-US" sz="3200">
                    <a:latin typeface="Times New Roman" panose="02020603050405020304" pitchFamily="18" charset="0"/>
                    <a:cs typeface="Times New Roman" panose="02020603050405020304" pitchFamily="18" charset="0"/>
                  </a:rPr>
                  <a:t> đồng/kg và </a:t>
                </a:r>
                <a14:m>
                  <m:oMath xmlns:m="http://schemas.openxmlformats.org/officeDocument/2006/math">
                    <m:r>
                      <a:rPr lang="en-US" sz="3200" i="1">
                        <a:latin typeface="Cambria Math" panose="02040503050406030204" pitchFamily="18" charset="0"/>
                      </a:rPr>
                      <m:t>𝑦</m:t>
                    </m:r>
                  </m:oMath>
                </a14:m>
                <a:r>
                  <a:rPr lang="en-US" sz="3200">
                    <a:latin typeface="Times New Roman" panose="02020603050405020304" pitchFamily="18" charset="0"/>
                    <a:cs typeface="Times New Roman" panose="02020603050405020304" pitchFamily="18" charset="0"/>
                  </a:rPr>
                  <a:t> là </a:t>
                </a:r>
                <a14:m>
                  <m:oMath xmlns:m="http://schemas.openxmlformats.org/officeDocument/2006/math">
                    <m:r>
                      <a:rPr lang="en-US" sz="3200" i="1">
                        <a:latin typeface="Cambria Math" panose="02040503050406030204" pitchFamily="18" charset="0"/>
                      </a:rPr>
                      <m:t>𝑦</m:t>
                    </m:r>
                  </m:oMath>
                </a14:m>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đồng/kg</a:t>
                </a:r>
                <a:r>
                  <a:rPr lang="en-US" sz="3200">
                    <a:latin typeface="Times New Roman" panose="02020603050405020304" pitchFamily="18" charset="0"/>
                    <a:cs typeface="Times New Roman" panose="02020603050405020304" pitchFamily="18" charset="0"/>
                  </a:rPr>
                  <a:t>. Hãy viết biểu thức </a:t>
                </a:r>
                <a:r>
                  <a:rPr lang="en-US" sz="3200" smtClean="0">
                    <a:latin typeface="Times New Roman" panose="02020603050405020304" pitchFamily="18" charset="0"/>
                    <a:cs typeface="Times New Roman" panose="02020603050405020304" pitchFamily="18" charset="0"/>
                  </a:rPr>
                  <a:t>biểu </a:t>
                </a:r>
                <a:r>
                  <a:rPr lang="en-US" sz="3200">
                    <a:latin typeface="Times New Roman" panose="02020603050405020304" pitchFamily="18" charset="0"/>
                    <a:cs typeface="Times New Roman" panose="02020603050405020304" pitchFamily="18" charset="0"/>
                  </a:rPr>
                  <a:t>thị số tiền khách </a:t>
                </a:r>
                <a:r>
                  <a:rPr lang="en-US" sz="3200" smtClean="0">
                    <a:latin typeface="Times New Roman" panose="02020603050405020304" pitchFamily="18" charset="0"/>
                    <a:cs typeface="Times New Roman" panose="02020603050405020304" pitchFamily="18" charset="0"/>
                  </a:rPr>
                  <a:t>mua:</a:t>
                </a:r>
                <a:r>
                  <a:rPr lang="vi-VN" sz="320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8kg chôm chôm và 5kg măng cụt.</a:t>
                </a:r>
                <a:endParaRPr lang="en-US" sz="3200">
                  <a:latin typeface="Times New Roman" panose="02020603050405020304" pitchFamily="18" charset="0"/>
                  <a:cs typeface="Times New Roman" panose="02020603050405020304" pitchFamily="18" charset="0"/>
                </a:endParaRPr>
              </a:p>
            </p:txBody>
          </p:sp>
        </mc:Choice>
        <mc:Fallback xmlns="">
          <p:sp>
            <p:nvSpPr>
              <p:cNvPr id="40" name="Snip Diagonal Corner Rectangle 39"/>
              <p:cNvSpPr>
                <a:spLocks noRot="1" noChangeAspect="1" noMove="1" noResize="1" noEditPoints="1" noAdjustHandles="1" noChangeArrowheads="1" noChangeShapeType="1" noTextEdit="1"/>
              </p:cNvSpPr>
              <p:nvPr/>
            </p:nvSpPr>
            <p:spPr>
              <a:xfrm>
                <a:off x="834572" y="410935"/>
                <a:ext cx="10522857" cy="2227943"/>
              </a:xfrm>
              <a:prstGeom prst="snip2DiagRect">
                <a:avLst/>
              </a:prstGeom>
              <a:blipFill>
                <a:blip r:embed="rId3"/>
                <a:stretch>
                  <a:fillRect/>
                </a:stretch>
              </a:blipFill>
              <a:ln>
                <a:noFill/>
              </a:ln>
            </p:spPr>
            <p:txBody>
              <a:bodyPr/>
              <a:lstStyle/>
              <a:p>
                <a:r>
                  <a:rPr lang="en-US">
                    <a:noFill/>
                  </a:rPr>
                  <a:t> </a:t>
                </a:r>
              </a:p>
            </p:txBody>
          </p:sp>
        </mc:Fallback>
      </mc:AlternateContent>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8x + 5y</a:t>
            </a:r>
            <a:endParaRPr kumimoji="0" lang="en-US" sz="60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8169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0" name="Snip Diagonal Corner Rectangle 39"/>
              <p:cNvSpPr/>
              <p:nvPr/>
            </p:nvSpPr>
            <p:spPr>
              <a:xfrm>
                <a:off x="834572" y="410935"/>
                <a:ext cx="10522857" cy="267147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8058150" algn="l"/>
                  </a:tabLst>
                </a:pPr>
                <a:r>
                  <a:rPr lang="en-US" sz="3200" b="1" smtClean="0">
                    <a:solidFill>
                      <a:prstClr val="white"/>
                    </a:solidFill>
                    <a:latin typeface="Times New Roman" panose="02020603050405020304" pitchFamily="18" charset="0"/>
                    <a:cs typeface="Times New Roman" panose="02020603050405020304" pitchFamily="18" charset="0"/>
                  </a:rPr>
                  <a:t>Câu hỏi </a:t>
                </a:r>
                <a:r>
                  <a:rPr lang="vi-VN" sz="3200" b="1" smtClean="0">
                    <a:solidFill>
                      <a:prstClr val="white"/>
                    </a:solidFill>
                    <a:latin typeface="Times New Roman" panose="02020603050405020304" pitchFamily="18" charset="0"/>
                    <a:cs typeface="Times New Roman" panose="02020603050405020304" pitchFamily="18" charset="0"/>
                  </a:rPr>
                  <a:t>3: </a:t>
                </a:r>
                <a:r>
                  <a:rPr lang="vi-VN" sz="3200" smtClean="0">
                    <a:solidFill>
                      <a:prstClr val="white"/>
                    </a:solidFill>
                    <a:latin typeface="Times New Roman" panose="02020603050405020304" pitchFamily="18" charset="0"/>
                    <a:cs typeface="Times New Roman" panose="02020603050405020304" pitchFamily="18" charset="0"/>
                  </a:rPr>
                  <a:t>Một bể cá có dạng hình hộp chữ nhật với chiều dài là </a:t>
                </a:r>
                <a14:m>
                  <m:oMath xmlns:m="http://schemas.openxmlformats.org/officeDocument/2006/math">
                    <m:r>
                      <a:rPr lang="en-US" sz="3200" b="0" i="1" smtClean="0">
                        <a:solidFill>
                          <a:prstClr val="white"/>
                        </a:solidFill>
                        <a:latin typeface="Cambria Math" panose="02040503050406030204" pitchFamily="18" charset="0"/>
                        <a:cs typeface="Times New Roman" panose="02020603050405020304" pitchFamily="18" charset="0"/>
                      </a:rPr>
                      <m:t>4</m:t>
                    </m:r>
                    <m:r>
                      <a:rPr lang="en-US" sz="3200" b="0" i="1" smtClean="0">
                        <a:solidFill>
                          <a:prstClr val="white"/>
                        </a:solidFill>
                        <a:latin typeface="Cambria Math" panose="02040503050406030204" pitchFamily="18" charset="0"/>
                        <a:cs typeface="Times New Roman" panose="02020603050405020304" pitchFamily="18" charset="0"/>
                      </a:rPr>
                      <m:t>𝑥</m:t>
                    </m:r>
                  </m:oMath>
                </a14:m>
                <a:r>
                  <a:rPr lang="vi-VN" sz="3200" smtClean="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(m), chiều rộng là </a:t>
                </a:r>
                <a14:m>
                  <m:oMath xmlns:m="http://schemas.openxmlformats.org/officeDocument/2006/math">
                    <m:r>
                      <a:rPr lang="en-US" sz="3200" b="0" i="1" smtClean="0">
                        <a:solidFill>
                          <a:prstClr val="white"/>
                        </a:solidFill>
                        <a:latin typeface="Cambria Math" panose="02040503050406030204" pitchFamily="18" charset="0"/>
                        <a:cs typeface="Times New Roman" panose="02020603050405020304" pitchFamily="18" charset="0"/>
                      </a:rPr>
                      <m:t>𝑦</m:t>
                    </m:r>
                  </m:oMath>
                </a14:m>
                <a:r>
                  <a:rPr lang="vi-VN" sz="3200" smtClean="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(m). Biết thể tích của bể cá là</a:t>
                </a:r>
                <a:r>
                  <a:rPr lang="en-US" sz="3200" smtClean="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solidFill>
                          <a:prstClr val="white"/>
                        </a:solidFill>
                        <a:latin typeface="Cambria Math" panose="02040503050406030204" pitchFamily="18" charset="0"/>
                        <a:cs typeface="Times New Roman" panose="02020603050405020304" pitchFamily="18" charset="0"/>
                      </a:rPr>
                      <m:t>(4</m:t>
                    </m:r>
                    <m:sSup>
                      <m:sSupPr>
                        <m:ctrlPr>
                          <a:rPr lang="en-US" sz="3200" b="0" i="1" smtClean="0">
                            <a:solidFill>
                              <a:prstClr val="white"/>
                            </a:solidFill>
                            <a:latin typeface="Cambria Math" panose="02040503050406030204" pitchFamily="18" charset="0"/>
                            <a:cs typeface="Times New Roman" panose="02020603050405020304" pitchFamily="18" charset="0"/>
                          </a:rPr>
                        </m:ctrlPr>
                      </m:sSupPr>
                      <m:e>
                        <m:r>
                          <a:rPr lang="en-US" sz="3200" b="0" i="1" smtClean="0">
                            <a:solidFill>
                              <a:prstClr val="white"/>
                            </a:solidFill>
                            <a:latin typeface="Cambria Math" panose="02040503050406030204" pitchFamily="18" charset="0"/>
                            <a:cs typeface="Times New Roman" panose="02020603050405020304" pitchFamily="18" charset="0"/>
                          </a:rPr>
                          <m:t>𝑥</m:t>
                        </m:r>
                      </m:e>
                      <m:sup>
                        <m:r>
                          <a:rPr lang="en-US" sz="3200" b="0" i="1" smtClean="0">
                            <a:solidFill>
                              <a:prstClr val="white"/>
                            </a:solidFill>
                            <a:latin typeface="Cambria Math" panose="02040503050406030204" pitchFamily="18" charset="0"/>
                            <a:cs typeface="Times New Roman" panose="02020603050405020304" pitchFamily="18" charset="0"/>
                          </a:rPr>
                          <m:t>2</m:t>
                        </m:r>
                      </m:sup>
                    </m:sSup>
                    <m:r>
                      <a:rPr lang="en-US" sz="3200" b="0" i="1" smtClean="0">
                        <a:solidFill>
                          <a:prstClr val="white"/>
                        </a:solidFill>
                        <a:latin typeface="Cambria Math" panose="02040503050406030204" pitchFamily="18" charset="0"/>
                        <a:cs typeface="Times New Roman" panose="02020603050405020304" pitchFamily="18" charset="0"/>
                      </a:rPr>
                      <m:t>𝑦</m:t>
                    </m:r>
                    <m:r>
                      <a:rPr lang="en-US" sz="3200" b="0" i="1" smtClean="0">
                        <a:solidFill>
                          <a:prstClr val="white"/>
                        </a:solidFill>
                        <a:latin typeface="Cambria Math" panose="02040503050406030204" pitchFamily="18" charset="0"/>
                        <a:cs typeface="Times New Roman" panose="02020603050405020304" pitchFamily="18" charset="0"/>
                      </a:rPr>
                      <m:t>+</m:t>
                    </m:r>
                    <m:r>
                      <a:rPr lang="en-US" sz="3200" b="0" i="1" smtClean="0">
                        <a:solidFill>
                          <a:prstClr val="white"/>
                        </a:solidFill>
                        <a:latin typeface="Cambria Math" panose="02040503050406030204" pitchFamily="18" charset="0"/>
                        <a:cs typeface="Times New Roman" panose="02020603050405020304" pitchFamily="18" charset="0"/>
                      </a:rPr>
                      <m:t>𝑥𝑦</m:t>
                    </m:r>
                    <m:r>
                      <a:rPr lang="en-US" sz="3200" b="0" i="1" smtClean="0">
                        <a:solidFill>
                          <a:prstClr val="white"/>
                        </a:solidFill>
                        <a:latin typeface="Cambria Math" panose="02040503050406030204" pitchFamily="18" charset="0"/>
                        <a:cs typeface="Times New Roman" panose="02020603050405020304" pitchFamily="18" charset="0"/>
                      </a:rPr>
                      <m:t>)</m:t>
                    </m:r>
                  </m:oMath>
                </a14:m>
                <a:r>
                  <a:rPr lang="vi-VN" sz="3200" i="1" smtClean="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a:t>
                </a:r>
                <a14:m>
                  <m:oMath xmlns:m="http://schemas.openxmlformats.org/officeDocument/2006/math">
                    <m:sSup>
                      <m:sSupPr>
                        <m:ctrlPr>
                          <a:rPr lang="vi-VN" sz="3200" i="1" smtClean="0">
                            <a:solidFill>
                              <a:prstClr val="white"/>
                            </a:solidFill>
                            <a:latin typeface="Cambria Math" panose="02040503050406030204" pitchFamily="18" charset="0"/>
                            <a:cs typeface="Times New Roman" panose="02020603050405020304" pitchFamily="18" charset="0"/>
                          </a:rPr>
                        </m:ctrlPr>
                      </m:sSupPr>
                      <m:e>
                        <m:r>
                          <a:rPr lang="en-US" sz="3200" b="0" i="1" smtClean="0">
                            <a:solidFill>
                              <a:prstClr val="white"/>
                            </a:solidFill>
                            <a:latin typeface="Cambria Math" panose="02040503050406030204" pitchFamily="18" charset="0"/>
                            <a:cs typeface="Times New Roman" panose="02020603050405020304" pitchFamily="18" charset="0"/>
                          </a:rPr>
                          <m:t>𝑚</m:t>
                        </m:r>
                      </m:e>
                      <m:sup>
                        <m:r>
                          <a:rPr lang="en-US" sz="3200" b="0" i="1" smtClean="0">
                            <a:solidFill>
                              <a:prstClr val="white"/>
                            </a:solidFill>
                            <a:latin typeface="Cambria Math" panose="02040503050406030204" pitchFamily="18" charset="0"/>
                            <a:cs typeface="Times New Roman" panose="02020603050405020304" pitchFamily="18" charset="0"/>
                          </a:rPr>
                          <m:t>3</m:t>
                        </m:r>
                      </m:sup>
                    </m:sSup>
                  </m:oMath>
                </a14:m>
                <a:r>
                  <a:rPr lang="vi-VN" sz="3200" smtClean="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Tính chiều cao của bể cá theo </a:t>
                </a:r>
                <a:r>
                  <a:rPr lang="vi-VN" sz="3200" i="1" smtClean="0">
                    <a:solidFill>
                      <a:prstClr val="white"/>
                    </a:solidFill>
                    <a:latin typeface="Times New Roman" panose="02020603050405020304" pitchFamily="18" charset="0"/>
                    <a:cs typeface="Times New Roman" panose="02020603050405020304" pitchFamily="18" charset="0"/>
                  </a:rPr>
                  <a:t>x, y.</a:t>
                </a:r>
                <a:endParaRPr lang="en-US" sz="3200">
                  <a:latin typeface="Times New Roman" panose="02020603050405020304" pitchFamily="18" charset="0"/>
                  <a:cs typeface="Times New Roman" panose="02020603050405020304" pitchFamily="18" charset="0"/>
                </a:endParaRPr>
              </a:p>
            </p:txBody>
          </p:sp>
        </mc:Choice>
        <mc:Fallback>
          <p:sp>
            <p:nvSpPr>
              <p:cNvPr id="40" name="Snip Diagonal Corner Rectangle 39"/>
              <p:cNvSpPr>
                <a:spLocks noRot="1" noChangeAspect="1" noMove="1" noResize="1" noEditPoints="1" noAdjustHandles="1" noChangeArrowheads="1" noChangeShapeType="1" noTextEdit="1"/>
              </p:cNvSpPr>
              <p:nvPr/>
            </p:nvSpPr>
            <p:spPr>
              <a:xfrm>
                <a:off x="834572" y="410935"/>
                <a:ext cx="10522857" cy="2671478"/>
              </a:xfrm>
              <a:prstGeom prst="snip2Diag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Snip Diagonal Corner Rectangle 49"/>
              <p:cNvSpPr/>
              <p:nvPr/>
            </p:nvSpPr>
            <p:spPr>
              <a:xfrm>
                <a:off x="834571" y="3452055"/>
                <a:ext cx="10522857" cy="253310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d>
                        <m:dPr>
                          <m:ctrlPr>
                            <a:rPr lang="en-US" sz="5400" i="1" smtClean="0">
                              <a:solidFill>
                                <a:prstClr val="white"/>
                              </a:solidFill>
                              <a:latin typeface="Cambria Math" panose="02040503050406030204" pitchFamily="18" charset="0"/>
                              <a:cs typeface="Times New Roman" panose="02020603050405020304" pitchFamily="18" charset="0"/>
                            </a:rPr>
                          </m:ctrlPr>
                        </m:dPr>
                        <m:e>
                          <m:r>
                            <a:rPr lang="en-US" sz="5400" i="1">
                              <a:solidFill>
                                <a:prstClr val="white"/>
                              </a:solidFill>
                              <a:latin typeface="Cambria Math" panose="02040503050406030204" pitchFamily="18" charset="0"/>
                              <a:cs typeface="Times New Roman" panose="02020603050405020304" pitchFamily="18" charset="0"/>
                            </a:rPr>
                            <m:t>4</m:t>
                          </m:r>
                          <m:sSup>
                            <m:sSupPr>
                              <m:ctrlPr>
                                <a:rPr lang="en-US" sz="5400" i="1">
                                  <a:solidFill>
                                    <a:prstClr val="white"/>
                                  </a:solidFill>
                                  <a:latin typeface="Cambria Math" panose="02040503050406030204" pitchFamily="18" charset="0"/>
                                  <a:cs typeface="Times New Roman" panose="02020603050405020304" pitchFamily="18" charset="0"/>
                                </a:rPr>
                              </m:ctrlPr>
                            </m:sSupPr>
                            <m:e>
                              <m:r>
                                <a:rPr lang="en-US" sz="5400" i="1">
                                  <a:solidFill>
                                    <a:prstClr val="white"/>
                                  </a:solidFill>
                                  <a:latin typeface="Cambria Math" panose="02040503050406030204" pitchFamily="18" charset="0"/>
                                  <a:cs typeface="Times New Roman" panose="02020603050405020304" pitchFamily="18" charset="0"/>
                                </a:rPr>
                                <m:t>𝑥</m:t>
                              </m:r>
                            </m:e>
                            <m:sup>
                              <m:r>
                                <a:rPr lang="en-US" sz="5400" i="1">
                                  <a:solidFill>
                                    <a:prstClr val="white"/>
                                  </a:solidFill>
                                  <a:latin typeface="Cambria Math" panose="02040503050406030204" pitchFamily="18" charset="0"/>
                                  <a:cs typeface="Times New Roman" panose="02020603050405020304" pitchFamily="18" charset="0"/>
                                </a:rPr>
                                <m:t>2</m:t>
                              </m:r>
                            </m:sup>
                          </m:sSup>
                          <m:r>
                            <a:rPr lang="en-US" sz="5400" i="1">
                              <a:solidFill>
                                <a:prstClr val="white"/>
                              </a:solidFill>
                              <a:latin typeface="Cambria Math" panose="02040503050406030204" pitchFamily="18" charset="0"/>
                              <a:cs typeface="Times New Roman" panose="02020603050405020304" pitchFamily="18" charset="0"/>
                            </a:rPr>
                            <m:t>𝑦</m:t>
                          </m:r>
                          <m:r>
                            <a:rPr lang="en-US" sz="5400" i="1">
                              <a:solidFill>
                                <a:prstClr val="white"/>
                              </a:solidFill>
                              <a:latin typeface="Cambria Math" panose="02040503050406030204" pitchFamily="18" charset="0"/>
                              <a:cs typeface="Times New Roman" panose="02020603050405020304" pitchFamily="18" charset="0"/>
                            </a:rPr>
                            <m:t>+</m:t>
                          </m:r>
                          <m:r>
                            <a:rPr lang="en-US" sz="5400" i="1">
                              <a:solidFill>
                                <a:prstClr val="white"/>
                              </a:solidFill>
                              <a:latin typeface="Cambria Math" panose="02040503050406030204" pitchFamily="18" charset="0"/>
                              <a:cs typeface="Times New Roman" panose="02020603050405020304" pitchFamily="18" charset="0"/>
                            </a:rPr>
                            <m:t>𝑥𝑦</m:t>
                          </m:r>
                        </m:e>
                      </m:d>
                      <m:r>
                        <a:rPr lang="en-US" sz="5400" b="0" i="1" smtClean="0">
                          <a:solidFill>
                            <a:prstClr val="white"/>
                          </a:solidFill>
                          <a:latin typeface="Cambria Math" panose="02040503050406030204" pitchFamily="18" charset="0"/>
                          <a:cs typeface="Times New Roman" panose="02020603050405020304" pitchFamily="18" charset="0"/>
                        </a:rPr>
                        <m:t>:4</m:t>
                      </m:r>
                      <m:r>
                        <a:rPr lang="en-US" sz="5400" b="0" i="1" smtClean="0">
                          <a:solidFill>
                            <a:prstClr val="white"/>
                          </a:solidFill>
                          <a:latin typeface="Cambria Math" panose="02040503050406030204" pitchFamily="18" charset="0"/>
                          <a:cs typeface="Times New Roman" panose="02020603050405020304" pitchFamily="18" charset="0"/>
                        </a:rPr>
                        <m:t>𝑥</m:t>
                      </m:r>
                      <m:r>
                        <a:rPr lang="en-US" sz="5400" b="0" i="1" smtClean="0">
                          <a:solidFill>
                            <a:prstClr val="white"/>
                          </a:solidFill>
                          <a:latin typeface="Cambria Math" panose="02040503050406030204" pitchFamily="18" charset="0"/>
                          <a:cs typeface="Times New Roman" panose="02020603050405020304" pitchFamily="18" charset="0"/>
                        </a:rPr>
                        <m:t>:</m:t>
                      </m:r>
                      <m:r>
                        <a:rPr lang="en-US" sz="5400" b="0" i="1" smtClean="0">
                          <a:solidFill>
                            <a:prstClr val="white"/>
                          </a:solidFill>
                          <a:latin typeface="Cambria Math" panose="02040503050406030204" pitchFamily="18" charset="0"/>
                          <a:cs typeface="Times New Roman" panose="02020603050405020304" pitchFamily="18" charset="0"/>
                        </a:rPr>
                        <m:t>𝑦</m:t>
                      </m:r>
                      <m:r>
                        <a:rPr lang="en-US" sz="5400" b="0" i="1" smtClean="0">
                          <a:solidFill>
                            <a:prstClr val="white"/>
                          </a:solidFill>
                          <a:latin typeface="Cambria Math" panose="02040503050406030204" pitchFamily="18" charset="0"/>
                          <a:cs typeface="Times New Roman" panose="02020603050405020304" pitchFamily="18" charset="0"/>
                        </a:rPr>
                        <m:t>=</m:t>
                      </m:r>
                      <m:d>
                        <m:dPr>
                          <m:ctrlPr>
                            <a:rPr lang="en-US" sz="5400" b="0" i="1" smtClean="0">
                              <a:solidFill>
                                <a:prstClr val="white"/>
                              </a:solidFill>
                              <a:latin typeface="Cambria Math" panose="02040503050406030204" pitchFamily="18" charset="0"/>
                              <a:cs typeface="Times New Roman" panose="02020603050405020304" pitchFamily="18" charset="0"/>
                            </a:rPr>
                          </m:ctrlPr>
                        </m:dPr>
                        <m:e>
                          <m:r>
                            <a:rPr lang="en-US" sz="5400" b="0" i="1" smtClean="0">
                              <a:solidFill>
                                <a:prstClr val="white"/>
                              </a:solidFill>
                              <a:latin typeface="Cambria Math" panose="02040503050406030204" pitchFamily="18" charset="0"/>
                              <a:cs typeface="Times New Roman" panose="02020603050405020304" pitchFamily="18" charset="0"/>
                            </a:rPr>
                            <m:t>𝑥𝑦</m:t>
                          </m:r>
                          <m:r>
                            <a:rPr lang="en-US" sz="5400" b="0" i="1" smtClean="0">
                              <a:solidFill>
                                <a:prstClr val="white"/>
                              </a:solidFill>
                              <a:latin typeface="Cambria Math" panose="02040503050406030204" pitchFamily="18" charset="0"/>
                              <a:cs typeface="Times New Roman" panose="02020603050405020304" pitchFamily="18" charset="0"/>
                            </a:rPr>
                            <m:t>+</m:t>
                          </m:r>
                          <m:f>
                            <m:fPr>
                              <m:ctrlPr>
                                <a:rPr lang="en-US" sz="5400" b="0" i="1" smtClean="0">
                                  <a:solidFill>
                                    <a:prstClr val="white"/>
                                  </a:solidFill>
                                  <a:latin typeface="Cambria Math" panose="02040503050406030204" pitchFamily="18" charset="0"/>
                                  <a:cs typeface="Times New Roman" panose="02020603050405020304" pitchFamily="18" charset="0"/>
                                </a:rPr>
                              </m:ctrlPr>
                            </m:fPr>
                            <m:num>
                              <m:r>
                                <a:rPr lang="en-US" sz="5400" b="0" i="1" smtClean="0">
                                  <a:solidFill>
                                    <a:prstClr val="white"/>
                                  </a:solidFill>
                                  <a:latin typeface="Cambria Math" panose="02040503050406030204" pitchFamily="18" charset="0"/>
                                  <a:cs typeface="Times New Roman" panose="02020603050405020304" pitchFamily="18" charset="0"/>
                                </a:rPr>
                                <m:t>1</m:t>
                              </m:r>
                            </m:num>
                            <m:den>
                              <m:r>
                                <a:rPr lang="en-US" sz="5400" b="0" i="1" smtClean="0">
                                  <a:solidFill>
                                    <a:prstClr val="white"/>
                                  </a:solidFill>
                                  <a:latin typeface="Cambria Math" panose="02040503050406030204" pitchFamily="18" charset="0"/>
                                  <a:cs typeface="Times New Roman" panose="02020603050405020304" pitchFamily="18" charset="0"/>
                                </a:rPr>
                                <m:t>4</m:t>
                              </m:r>
                            </m:den>
                          </m:f>
                          <m:r>
                            <a:rPr lang="en-US" sz="5400" b="0" i="1" smtClean="0">
                              <a:solidFill>
                                <a:prstClr val="white"/>
                              </a:solidFill>
                              <a:latin typeface="Cambria Math" panose="02040503050406030204" pitchFamily="18" charset="0"/>
                              <a:cs typeface="Times New Roman" panose="02020603050405020304" pitchFamily="18" charset="0"/>
                            </a:rPr>
                            <m:t>𝑦</m:t>
                          </m:r>
                        </m:e>
                      </m:d>
                      <m:r>
                        <a:rPr lang="en-US" sz="5400" b="0" i="1" smtClean="0">
                          <a:solidFill>
                            <a:prstClr val="white"/>
                          </a:solidFill>
                          <a:latin typeface="Cambria Math" panose="02040503050406030204" pitchFamily="18" charset="0"/>
                          <a:cs typeface="Times New Roman" panose="02020603050405020304" pitchFamily="18" charset="0"/>
                        </a:rPr>
                        <m:t>:</m:t>
                      </m:r>
                      <m:r>
                        <a:rPr lang="en-US" sz="5400" b="0" i="1" smtClean="0">
                          <a:solidFill>
                            <a:prstClr val="white"/>
                          </a:solidFill>
                          <a:latin typeface="Cambria Math" panose="02040503050406030204" pitchFamily="18" charset="0"/>
                          <a:cs typeface="Times New Roman" panose="02020603050405020304" pitchFamily="18" charset="0"/>
                        </a:rPr>
                        <m:t>𝑦</m:t>
                      </m:r>
                      <m:r>
                        <a:rPr lang="en-US" sz="5400" b="0" i="1" smtClean="0">
                          <a:solidFill>
                            <a:prstClr val="white"/>
                          </a:solidFill>
                          <a:latin typeface="Cambria Math" panose="02040503050406030204" pitchFamily="18" charset="0"/>
                          <a:cs typeface="Times New Roman" panose="02020603050405020304" pitchFamily="18" charset="0"/>
                        </a:rPr>
                        <m:t>=</m:t>
                      </m:r>
                      <m:r>
                        <a:rPr lang="en-US" sz="5400" b="0" i="1" smtClean="0">
                          <a:solidFill>
                            <a:prstClr val="white"/>
                          </a:solidFill>
                          <a:latin typeface="Cambria Math" panose="02040503050406030204" pitchFamily="18" charset="0"/>
                          <a:cs typeface="Times New Roman" panose="02020603050405020304" pitchFamily="18" charset="0"/>
                        </a:rPr>
                        <m:t>𝑥</m:t>
                      </m:r>
                      <m:r>
                        <a:rPr lang="en-US" sz="5400" b="0" i="1" smtClean="0">
                          <a:solidFill>
                            <a:prstClr val="white"/>
                          </a:solidFill>
                          <a:latin typeface="Cambria Math" panose="02040503050406030204" pitchFamily="18" charset="0"/>
                          <a:cs typeface="Times New Roman" panose="02020603050405020304" pitchFamily="18" charset="0"/>
                        </a:rPr>
                        <m:t>+</m:t>
                      </m:r>
                      <m:f>
                        <m:fPr>
                          <m:ctrlPr>
                            <a:rPr lang="en-US" sz="5400" i="1">
                              <a:solidFill>
                                <a:prstClr val="white"/>
                              </a:solidFill>
                              <a:latin typeface="Cambria Math" panose="02040503050406030204" pitchFamily="18" charset="0"/>
                              <a:cs typeface="Times New Roman" panose="02020603050405020304" pitchFamily="18" charset="0"/>
                            </a:rPr>
                          </m:ctrlPr>
                        </m:fPr>
                        <m:num>
                          <m:r>
                            <a:rPr lang="en-US" sz="5400" i="1">
                              <a:solidFill>
                                <a:prstClr val="white"/>
                              </a:solidFill>
                              <a:latin typeface="Cambria Math" panose="02040503050406030204" pitchFamily="18" charset="0"/>
                              <a:cs typeface="Times New Roman" panose="02020603050405020304" pitchFamily="18" charset="0"/>
                            </a:rPr>
                            <m:t>1</m:t>
                          </m:r>
                        </m:num>
                        <m:den>
                          <m:r>
                            <a:rPr lang="en-US" sz="5400" i="1">
                              <a:solidFill>
                                <a:prstClr val="white"/>
                              </a:solidFill>
                              <a:latin typeface="Cambria Math" panose="02040503050406030204" pitchFamily="18" charset="0"/>
                              <a:cs typeface="Times New Roman" panose="02020603050405020304" pitchFamily="18" charset="0"/>
                            </a:rPr>
                            <m:t>4</m:t>
                          </m:r>
                        </m:den>
                      </m:f>
                    </m:oMath>
                  </m:oMathPara>
                </a14:m>
                <a:endParaRPr kumimoji="0" lang="en-US" sz="5400" b="1" i="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p:sp>
            <p:nvSpPr>
              <p:cNvPr id="50" name="Snip Diagonal Corner Rectangle 49"/>
              <p:cNvSpPr>
                <a:spLocks noRot="1" noChangeAspect="1" noMove="1" noResize="1" noEditPoints="1" noAdjustHandles="1" noChangeArrowheads="1" noChangeShapeType="1" noTextEdit="1"/>
              </p:cNvSpPr>
              <p:nvPr/>
            </p:nvSpPr>
            <p:spPr>
              <a:xfrm>
                <a:off x="834571" y="3452055"/>
                <a:ext cx="10522857" cy="2533109"/>
              </a:xfrm>
              <a:prstGeom prst="snip2DiagRect">
                <a:avLst/>
              </a:prstGeom>
              <a:blipFill>
                <a:blip r:embed="rId4"/>
                <a:stretch>
                  <a:fillRect t="-1683" b="-2885"/>
                </a:stretch>
              </a:blipFill>
              <a:ln>
                <a:noFill/>
              </a:ln>
            </p:spPr>
            <p:txBody>
              <a:bodyPr/>
              <a:lstStyle/>
              <a:p>
                <a:r>
                  <a:rPr lang="en-US">
                    <a:noFill/>
                  </a:rPr>
                  <a:t> </a:t>
                </a:r>
              </a:p>
            </p:txBody>
          </p:sp>
        </mc:Fallback>
      </mc:AlternateContent>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3769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prstClr val="white"/>
                </a:solidFill>
                <a:latin typeface="Times New Roman" panose="02020603050405020304" pitchFamily="18" charset="0"/>
                <a:cs typeface="Times New Roman" panose="02020603050405020304" pitchFamily="18" charset="0"/>
              </a:rPr>
              <a:t>Câu hỏi </a:t>
            </a:r>
            <a:r>
              <a:rPr lang="vi-VN" sz="3200" b="1">
                <a:solidFill>
                  <a:prstClr val="white"/>
                </a:solidFill>
                <a:latin typeface="Times New Roman" panose="02020603050405020304" pitchFamily="18" charset="0"/>
                <a:cs typeface="Times New Roman" panose="02020603050405020304" pitchFamily="18" charset="0"/>
              </a:rPr>
              <a:t>4</a:t>
            </a:r>
            <a:r>
              <a:rPr lang="vi-VN" sz="3200" b="1" smtClean="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Lan dự định mua </a:t>
            </a:r>
            <a:r>
              <a:rPr lang="vi-VN" sz="3200" i="1" smtClean="0">
                <a:solidFill>
                  <a:prstClr val="white"/>
                </a:solidFill>
                <a:latin typeface="Times New Roman" panose="02020603050405020304" pitchFamily="18" charset="0"/>
                <a:cs typeface="Times New Roman" panose="02020603050405020304" pitchFamily="18" charset="0"/>
              </a:rPr>
              <a:t>x</a:t>
            </a:r>
            <a:r>
              <a:rPr lang="vi-VN" sz="3200" smtClean="0">
                <a:solidFill>
                  <a:prstClr val="white"/>
                </a:solidFill>
                <a:latin typeface="Times New Roman" panose="02020603050405020304" pitchFamily="18" charset="0"/>
                <a:cs typeface="Times New Roman" panose="02020603050405020304" pitchFamily="18" charset="0"/>
              </a:rPr>
              <a:t> chiếc bút, mỗi chiếc có giá 8.000 đồng. Khi đến cửa hàng, bạn Lan thấy giá của mỗi chiếc bút đã giảm </a:t>
            </a:r>
            <a:r>
              <a:rPr lang="vi-VN" sz="3200" i="1" smtClean="0">
                <a:solidFill>
                  <a:prstClr val="white"/>
                </a:solidFill>
                <a:latin typeface="Times New Roman" panose="02020603050405020304" pitchFamily="18" charset="0"/>
                <a:cs typeface="Times New Roman" panose="02020603050405020304" pitchFamily="18" charset="0"/>
              </a:rPr>
              <a:t>y </a:t>
            </a:r>
            <a:r>
              <a:rPr lang="vi-VN" sz="3200" smtClean="0">
                <a:solidFill>
                  <a:prstClr val="white"/>
                </a:solidFill>
                <a:latin typeface="Times New Roman" panose="02020603050405020304" pitchFamily="18" charset="0"/>
                <a:cs typeface="Times New Roman" panose="02020603050405020304" pitchFamily="18" charset="0"/>
              </a:rPr>
              <a:t>đồng nên mua thêm 4 chiếc. Viết biểu thức biểu thị số tiền mà bạn Lan phải trả cho cửa hàng?</a:t>
            </a:r>
            <a:endParaRPr lang="en-US" sz="320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1" y="2899570"/>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smtClean="0">
                <a:solidFill>
                  <a:prstClr val="white"/>
                </a:solidFill>
                <a:latin typeface="Times New Roman" panose="02020603050405020304" pitchFamily="18" charset="0"/>
                <a:cs typeface="Times New Roman" panose="02020603050405020304" pitchFamily="18" charset="0"/>
              </a:rPr>
              <a:t>(x + 4)(8.000 – y)</a:t>
            </a:r>
            <a:endParaRPr lang="en-US" sz="60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4722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04018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prstClr val="white"/>
                </a:solidFill>
                <a:latin typeface="Times New Roman" panose="02020603050405020304" pitchFamily="18" charset="0"/>
                <a:cs typeface="Times New Roman" panose="02020603050405020304" pitchFamily="18" charset="0"/>
              </a:rPr>
              <a:t>Câu hỏi </a:t>
            </a:r>
            <a:r>
              <a:rPr lang="vi-VN" sz="3200" b="1" smtClean="0">
                <a:solidFill>
                  <a:prstClr val="white"/>
                </a:solidFill>
                <a:latin typeface="Times New Roman" panose="02020603050405020304" pitchFamily="18" charset="0"/>
                <a:cs typeface="Times New Roman" panose="02020603050405020304" pitchFamily="18" charset="0"/>
              </a:rPr>
              <a:t>5: </a:t>
            </a:r>
            <a:r>
              <a:rPr lang="vi-VN" sz="3200" smtClean="0">
                <a:solidFill>
                  <a:prstClr val="white"/>
                </a:solidFill>
                <a:latin typeface="Times New Roman" panose="02020603050405020304" pitchFamily="18" charset="0"/>
                <a:cs typeface="Times New Roman" panose="02020603050405020304" pitchFamily="18" charset="0"/>
              </a:rPr>
              <a:t>Một mảnh vườn có dạng hình vuông, sau khi mở rộng mỗi phía thêm 3 (m) thì được một mảnh vườn hình vuông với cạnh là </a:t>
            </a:r>
            <a:r>
              <a:rPr lang="vi-VN" sz="3200" i="1" smtClean="0">
                <a:solidFill>
                  <a:prstClr val="white"/>
                </a:solidFill>
                <a:latin typeface="Times New Roman" panose="02020603050405020304" pitchFamily="18" charset="0"/>
                <a:cs typeface="Times New Roman" panose="02020603050405020304" pitchFamily="18" charset="0"/>
              </a:rPr>
              <a:t>a</a:t>
            </a:r>
            <a:r>
              <a:rPr lang="vi-VN" sz="3200">
                <a:solidFill>
                  <a:prstClr val="white"/>
                </a:solidFill>
                <a:latin typeface="Times New Roman" panose="02020603050405020304" pitchFamily="18" charset="0"/>
                <a:cs typeface="Times New Roman" panose="02020603050405020304" pitchFamily="18" charset="0"/>
              </a:rPr>
              <a:t> </a:t>
            </a:r>
            <a:r>
              <a:rPr lang="vi-VN" sz="3200" smtClean="0">
                <a:solidFill>
                  <a:prstClr val="white"/>
                </a:solidFill>
                <a:latin typeface="Times New Roman" panose="02020603050405020304" pitchFamily="18" charset="0"/>
                <a:cs typeface="Times New Roman" panose="02020603050405020304" pitchFamily="18" charset="0"/>
              </a:rPr>
              <a:t>(m) (với </a:t>
            </a:r>
            <a:r>
              <a:rPr lang="vi-VN" sz="3200" i="1" smtClean="0">
                <a:solidFill>
                  <a:prstClr val="white"/>
                </a:solidFill>
                <a:latin typeface="Times New Roman" panose="02020603050405020304" pitchFamily="18" charset="0"/>
                <a:cs typeface="Times New Roman" panose="02020603050405020304" pitchFamily="18" charset="0"/>
              </a:rPr>
              <a:t>a</a:t>
            </a:r>
            <a:r>
              <a:rPr lang="vi-VN" sz="3200" smtClean="0">
                <a:solidFill>
                  <a:prstClr val="white"/>
                </a:solidFill>
                <a:latin typeface="Times New Roman" panose="02020603050405020304" pitchFamily="18" charset="0"/>
                <a:cs typeface="Times New Roman" panose="02020603050405020304" pitchFamily="18" charset="0"/>
              </a:rPr>
              <a:t> &gt; 3). Viết biểu thức biểu thị diện tích mảnh vườn trước khi mở rộng dưới dạng đa thức thu gọn.</a:t>
            </a:r>
            <a:endParaRPr lang="en-US" sz="3200">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34572" y="3584791"/>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smtClean="0">
                <a:solidFill>
                  <a:prstClr val="white"/>
                </a:solidFill>
                <a:latin typeface="Times New Roman" panose="02020603050405020304" pitchFamily="18" charset="0"/>
                <a:cs typeface="Times New Roman" panose="02020603050405020304" pitchFamily="18" charset="0"/>
              </a:rPr>
              <a:t>(a – 3)</a:t>
            </a:r>
            <a:r>
              <a:rPr lang="vi-VN" sz="6000" b="1" baseline="30000" smtClean="0">
                <a:solidFill>
                  <a:prstClr val="white"/>
                </a:solidFill>
                <a:latin typeface="Times New Roman" panose="02020603050405020304" pitchFamily="18" charset="0"/>
                <a:cs typeface="Times New Roman" panose="02020603050405020304" pitchFamily="18" charset="0"/>
              </a:rPr>
              <a:t>2</a:t>
            </a:r>
            <a:endParaRPr lang="en-US" sz="6000" b="1">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9351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639286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99"/>
        </a:solidFill>
        <a:effectLst/>
      </p:bgPr>
    </p:bg>
    <p:spTree>
      <p:nvGrpSpPr>
        <p:cNvPr id="1" name=""/>
        <p:cNvGrpSpPr/>
        <p:nvPr/>
      </p:nvGrpSpPr>
      <p:grpSpPr>
        <a:xfrm>
          <a:off x="0" y="0"/>
          <a:ext cx="0" cy="0"/>
          <a:chOff x="0" y="0"/>
          <a:chExt cx="0" cy="0"/>
        </a:xfrm>
      </p:grpSpPr>
      <p:grpSp>
        <p:nvGrpSpPr>
          <p:cNvPr id="6" name="Group 5"/>
          <p:cNvGrpSpPr/>
          <p:nvPr/>
        </p:nvGrpSpPr>
        <p:grpSpPr>
          <a:xfrm>
            <a:off x="2556399" y="599050"/>
            <a:ext cx="7167869" cy="6139016"/>
            <a:chOff x="2224321" y="301344"/>
            <a:chExt cx="7167869" cy="6139016"/>
          </a:xfrm>
        </p:grpSpPr>
        <p:sp>
          <p:nvSpPr>
            <p:cNvPr id="7" name="Cloud 6"/>
            <p:cNvSpPr/>
            <p:nvPr/>
          </p:nvSpPr>
          <p:spPr>
            <a:xfrm>
              <a:off x="2584583" y="926446"/>
              <a:ext cx="6539697" cy="4769043"/>
            </a:xfrm>
            <a:prstGeom prst="cloud">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accent2">
                      <a:lumMod val="75000"/>
                    </a:schemeClr>
                  </a:solidFill>
                  <a:latin typeface="SVN-Hole Hearted" panose="020B0A06020104020203" pitchFamily="34" charset="0"/>
                  <a:ea typeface="Cambria" panose="02040503050406030204" pitchFamily="18" charset="0"/>
                </a:rPr>
                <a:t>Chúc</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mừng</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các</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em</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đã</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hoàn</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thành</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xuất</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sắc</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nhiệm</a:t>
              </a:r>
              <a:r>
                <a:rPr lang="en-US" sz="4400" dirty="0" smtClean="0">
                  <a:solidFill>
                    <a:schemeClr val="accent2">
                      <a:lumMod val="75000"/>
                    </a:schemeClr>
                  </a:solidFill>
                  <a:latin typeface="SVN-Hole Hearted" panose="020B0A06020104020203" pitchFamily="34" charset="0"/>
                  <a:ea typeface="Cambria" panose="02040503050406030204" pitchFamily="18" charset="0"/>
                </a:rPr>
                <a:t> </a:t>
              </a:r>
              <a:r>
                <a:rPr lang="en-US" sz="4400" dirty="0" err="1" smtClean="0">
                  <a:solidFill>
                    <a:schemeClr val="accent2">
                      <a:lumMod val="75000"/>
                    </a:schemeClr>
                  </a:solidFill>
                  <a:latin typeface="SVN-Hole Hearted" panose="020B0A06020104020203" pitchFamily="34" charset="0"/>
                  <a:ea typeface="Cambria" panose="02040503050406030204" pitchFamily="18" charset="0"/>
                </a:rPr>
                <a:t>vụ</a:t>
              </a:r>
              <a:endParaRPr lang="en-US" sz="4400" dirty="0">
                <a:solidFill>
                  <a:schemeClr val="accent2">
                    <a:lumMod val="75000"/>
                  </a:schemeClr>
                </a:solidFill>
                <a:latin typeface="SVN-Hole Hearted" panose="020B0A06020104020203" pitchFamily="34" charset="0"/>
                <a:ea typeface="Cambria" panose="02040503050406030204" pitchFamily="18" charset="0"/>
              </a:endParaRPr>
            </a:p>
          </p:txBody>
        </p:sp>
        <p:pic>
          <p:nvPicPr>
            <p:cNvPr id="8" name="Picture 4" descr="Confetti in GIF Format - 55 Animated Images For Fre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24321" y="301344"/>
              <a:ext cx="7167869" cy="61390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422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6" name="图片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0" y="0"/>
              <a:ext cx="12192000" cy="6858000"/>
              <a:chOff x="0" y="0"/>
              <a:chExt cx="12192000" cy="6858000"/>
            </a:xfrm>
          </p:grpSpPr>
          <p:pic>
            <p:nvPicPr>
              <p:cNvPr id="3" name="图片 2"/>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a:stretch/>
            </p:blipFill>
            <p:spPr>
              <a:xfrm flipH="1">
                <a:off x="9461500" y="4102100"/>
                <a:ext cx="2730500" cy="2755900"/>
              </a:xfrm>
              <a:prstGeom prst="rect">
                <a:avLst/>
              </a:prstGeom>
            </p:spPr>
          </p:pic>
          <p:pic>
            <p:nvPicPr>
              <p:cNvPr id="4" name="图片 3"/>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a:stretch/>
            </p:blipFill>
            <p:spPr>
              <a:xfrm flipH="1">
                <a:off x="0" y="0"/>
                <a:ext cx="2070100" cy="1699336"/>
              </a:xfrm>
              <a:prstGeom prst="rect">
                <a:avLst/>
              </a:prstGeom>
            </p:spPr>
          </p:pic>
        </p:grpSp>
      </p:grpSp>
      <p:pic>
        <p:nvPicPr>
          <p:cNvPr id="10" name="图片 9"/>
          <p:cNvPicPr>
            <a:picLocks noChangeAspect="1"/>
          </p:cNvPicPr>
          <p:nvPr/>
        </p:nvPicPr>
        <p:blipFill rotWithShape="1">
          <a:blip r:embed="rId6"/>
          <a:srcRect l="3677" t="7856" r="2937" b="8525"/>
          <a:stretch/>
        </p:blipFill>
        <p:spPr>
          <a:xfrm>
            <a:off x="-228342" y="-182907"/>
            <a:ext cx="10642600" cy="6715765"/>
          </a:xfrm>
          <a:prstGeom prst="rect">
            <a:avLst/>
          </a:prstGeom>
          <a:effectLst>
            <a:outerShdw blurRad="63500" sx="102000" sy="102000" algn="ctr" rotWithShape="0">
              <a:prstClr val="black">
                <a:alpha val="25000"/>
              </a:prstClr>
            </a:outerShdw>
          </a:effectLst>
        </p:spPr>
      </p:pic>
      <p:pic>
        <p:nvPicPr>
          <p:cNvPr id="18" name="图片 17"/>
          <p:cNvPicPr>
            <a:picLocks noChangeAspect="1"/>
          </p:cNvPicPr>
          <p:nvPr/>
        </p:nvPicPr>
        <p:blipFill rotWithShape="1">
          <a:blip r:embed="rId7"/>
          <a:srcRect l="14565" t="18702" r="7844" b="13758"/>
          <a:stretch/>
        </p:blipFill>
        <p:spPr>
          <a:xfrm flipH="1">
            <a:off x="1890523" y="445956"/>
            <a:ext cx="1132335" cy="1021563"/>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rotWithShape="1">
          <a:blip r:embed="rId8"/>
          <a:srcRect r="11306"/>
          <a:stretch/>
        </p:blipFill>
        <p:spPr>
          <a:xfrm>
            <a:off x="9713455" y="2237690"/>
            <a:ext cx="2119620" cy="4620311"/>
          </a:xfrm>
          <a:prstGeom prst="rect">
            <a:avLst/>
          </a:prstGeom>
          <a:effectLst>
            <a:outerShdw blurRad="63500" sx="102000" sy="102000" algn="ctr" rotWithShape="0">
              <a:prstClr val="black">
                <a:alpha val="40000"/>
              </a:prstClr>
            </a:outerShdw>
          </a:effectLst>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t="77031"/>
          <a:stretch/>
        </p:blipFill>
        <p:spPr>
          <a:xfrm>
            <a:off x="-101600" y="5524500"/>
            <a:ext cx="12293600" cy="1333500"/>
          </a:xfrm>
          <a:prstGeom prst="rect">
            <a:avLst/>
          </a:prstGeom>
        </p:spPr>
      </p:pic>
      <p:pic>
        <p:nvPicPr>
          <p:cNvPr id="24"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331" b="34547" l="31354" r="66825"/>
                    </a14:imgEffect>
                  </a14:imgLayer>
                </a14:imgProps>
              </a:ext>
              <a:ext uri="{28A0092B-C50C-407E-A947-70E740481C1C}">
                <a14:useLocalDpi xmlns:a14="http://schemas.microsoft.com/office/drawing/2010/main" val="0"/>
              </a:ext>
            </a:extLst>
          </a:blip>
          <a:srcRect l="33896" t="2773" r="31733" b="65592"/>
          <a:stretch/>
        </p:blipFill>
        <p:spPr bwMode="auto">
          <a:xfrm rot="19830680">
            <a:off x="-4232609" y="-2012572"/>
            <a:ext cx="4218010" cy="50616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0" b="98137" l="10000" r="90000">
                        <a14:foregroundMark x1="47619" y1="65541" x2="47619" y2="65541"/>
                        <a14:foregroundMark x1="55714" y1="76135" x2="55714" y2="76135"/>
                      </a14:backgroundRemoval>
                    </a14:imgEffect>
                  </a14:imgLayer>
                </a14:imgProps>
              </a:ext>
              <a:ext uri="{28A0092B-C50C-407E-A947-70E740481C1C}">
                <a14:useLocalDpi xmlns:a14="http://schemas.microsoft.com/office/drawing/2010/main" val="0"/>
              </a:ext>
            </a:extLst>
          </a:blip>
          <a:stretch>
            <a:fillRect/>
          </a:stretch>
        </p:blipFill>
        <p:spPr>
          <a:xfrm>
            <a:off x="8007506" y="5989996"/>
            <a:ext cx="5066989" cy="6165657"/>
          </a:xfrm>
          <a:prstGeom prst="rect">
            <a:avLst/>
          </a:prstGeom>
        </p:spPr>
      </p:pic>
      <p:pic>
        <p:nvPicPr>
          <p:cNvPr id="26"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3495" b="33737" l="64070" r="100000"/>
                    </a14:imgEffect>
                  </a14:imgLayer>
                </a14:imgProps>
              </a:ext>
              <a:ext uri="{28A0092B-C50C-407E-A947-70E740481C1C}">
                <a14:useLocalDpi xmlns:a14="http://schemas.microsoft.com/office/drawing/2010/main" val="0"/>
              </a:ext>
            </a:extLst>
          </a:blip>
          <a:srcRect l="65602" b="64648"/>
          <a:stretch/>
        </p:blipFill>
        <p:spPr bwMode="auto">
          <a:xfrm rot="1381394">
            <a:off x="-3940864" y="3939198"/>
            <a:ext cx="3108585" cy="49969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86321" y="1607195"/>
            <a:ext cx="8168209" cy="2800767"/>
          </a:xfrm>
          <a:prstGeom prst="rect">
            <a:avLst/>
          </a:prstGeom>
          <a:noFill/>
        </p:spPr>
        <p:txBody>
          <a:bodyPr wrap="square" rtlCol="0">
            <a:spAutoFit/>
          </a:bodyPr>
          <a:lstStyle/>
          <a:p>
            <a:pPr algn="ctr"/>
            <a:r>
              <a:rPr lang="en-US" sz="4400" smtClean="0">
                <a:latin typeface="Cambria" panose="02040503050406030204" pitchFamily="18" charset="0"/>
                <a:ea typeface="Cambria" panose="02040503050406030204" pitchFamily="18" charset="0"/>
              </a:rPr>
              <a:t>Chúng em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thành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xuất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sắc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nhiệm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vụ</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buổi</a:t>
            </a:r>
            <a:r>
              <a:rPr lang="en-US" sz="4400" dirty="0" smtClean="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smtClean="0">
                <a:latin typeface="Cambria" panose="02040503050406030204" pitchFamily="18" charset="0"/>
                <a:ea typeface="Cambria" panose="02040503050406030204" pitchFamily="18" charset="0"/>
              </a:rPr>
              <a:t>hôm</a:t>
            </a:r>
            <a:r>
              <a:rPr lang="en-US" sz="4400" dirty="0" smtClean="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nay. </a:t>
            </a: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chờ</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đợi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err="1">
                <a:latin typeface="Cambria" panose="02040503050406030204" pitchFamily="18" charset="0"/>
                <a:ea typeface="Cambria" panose="02040503050406030204" pitchFamily="18" charset="0"/>
              </a:rPr>
              <a:t>bất</a:t>
            </a:r>
            <a:r>
              <a:rPr lang="en-US" sz="4400">
                <a:latin typeface="Cambria" panose="02040503050406030204" pitchFamily="18" charset="0"/>
                <a:ea typeface="Cambria" panose="02040503050406030204" pitchFamily="18" charset="0"/>
              </a:rPr>
              <a:t> </a:t>
            </a:r>
            <a:r>
              <a:rPr lang="en-US" sz="4400" smtClean="0">
                <a:latin typeface="Cambria" panose="02040503050406030204" pitchFamily="18" charset="0"/>
                <a:ea typeface="Cambria" panose="02040503050406030204" pitchFamily="18" charset="0"/>
              </a:rPr>
              <a:t>ngờ từ chúng em </a:t>
            </a:r>
            <a:r>
              <a:rPr lang="en-US" sz="4400" dirty="0" err="1">
                <a:latin typeface="Cambria" panose="02040503050406030204" pitchFamily="18" charset="0"/>
                <a:ea typeface="Cambria" panose="02040503050406030204" pitchFamily="18" charset="0"/>
              </a:rPr>
              <a:t>sau</a:t>
            </a:r>
            <a:r>
              <a:rPr lang="en-US" sz="4400" dirty="0">
                <a:latin typeface="Cambria" panose="02040503050406030204" pitchFamily="18" charset="0"/>
                <a:ea typeface="Cambria" panose="02040503050406030204" pitchFamily="18" charset="0"/>
              </a:rPr>
              <a:t> </a:t>
            </a:r>
            <a:r>
              <a:rPr lang="en-US" sz="4400" err="1">
                <a:latin typeface="Cambria" panose="02040503050406030204" pitchFamily="18" charset="0"/>
                <a:ea typeface="Cambria" panose="02040503050406030204" pitchFamily="18" charset="0"/>
              </a:rPr>
              <a:t>đây</a:t>
            </a:r>
            <a:r>
              <a:rPr lang="en-US" sz="4400">
                <a:latin typeface="Cambria" panose="02040503050406030204" pitchFamily="18" charset="0"/>
                <a:ea typeface="Cambria" panose="02040503050406030204" pitchFamily="18" charset="0"/>
              </a:rPr>
              <a:t> </a:t>
            </a:r>
            <a:r>
              <a:rPr lang="en-US" sz="4400" smtClean="0">
                <a:latin typeface="Cambria" panose="02040503050406030204" pitchFamily="18" charset="0"/>
                <a:ea typeface="Cambria" panose="02040503050406030204" pitchFamily="18" charset="0"/>
              </a:rPr>
              <a:t>ạ!</a:t>
            </a:r>
            <a:endParaRPr lang="en-US" sz="4400" dirty="0">
              <a:latin typeface="Cambria" panose="02040503050406030204" pitchFamily="18" charset="0"/>
              <a:ea typeface="Cambria" panose="02040503050406030204" pitchFamily="18" charset="0"/>
            </a:endParaRPr>
          </a:p>
        </p:txBody>
      </p:sp>
      <p:pic>
        <p:nvPicPr>
          <p:cNvPr id="21"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34556" t="33506" r="33496" b="34988"/>
          <a:stretch/>
        </p:blipFill>
        <p:spPr bwMode="auto">
          <a:xfrm>
            <a:off x="11287849" y="-3475387"/>
            <a:ext cx="3573291" cy="45942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8" cstate="print">
            <a:extLst>
              <a:ext uri="{BEBA8EAE-BF5A-486C-A8C5-ECC9F3942E4B}">
                <a14:imgProps xmlns:a14="http://schemas.microsoft.com/office/drawing/2010/main">
                  <a14:imgLayer r:embed="rId19">
                    <a14:imgEffect>
                      <a14:backgroundRemoval t="26333" b="98140" l="9806" r="89966"/>
                    </a14:imgEffect>
                  </a14:imgLayer>
                </a14:imgProps>
              </a:ext>
              <a:ext uri="{28A0092B-C50C-407E-A947-70E740481C1C}">
                <a14:useLocalDpi xmlns:a14="http://schemas.microsoft.com/office/drawing/2010/main" val="0"/>
              </a:ext>
            </a:extLst>
          </a:blip>
          <a:stretch>
            <a:fillRect/>
          </a:stretch>
        </p:blipFill>
        <p:spPr>
          <a:xfrm>
            <a:off x="3814112" y="3128349"/>
            <a:ext cx="3409944" cy="4703401"/>
          </a:xfrm>
          <a:prstGeom prst="rect">
            <a:avLst/>
          </a:prstGeom>
        </p:spPr>
      </p:pic>
    </p:spTree>
    <p:extLst>
      <p:ext uri="{BB962C8B-B14F-4D97-AF65-F5344CB8AC3E}">
        <p14:creationId xmlns:p14="http://schemas.microsoft.com/office/powerpoint/2010/main" val="271867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16667E-6 -7.40741E-7 L -0.61936 0.68256 " pathEditMode="relative" rAng="0" ptsTypes="AA">
                                      <p:cBhvr>
                                        <p:cTn id="20" dur="2000" fill="hold"/>
                                        <p:tgtEl>
                                          <p:spTgt spid="21"/>
                                        </p:tgtEl>
                                        <p:attrNameLst>
                                          <p:attrName>ppt_x</p:attrName>
                                          <p:attrName>ppt_y</p:attrName>
                                        </p:attrNameLst>
                                      </p:cBhvr>
                                      <p:rCtr x="-30972" y="34120"/>
                                    </p:animMotion>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nodeType="clickEffect">
                                  <p:stCondLst>
                                    <p:cond delay="0"/>
                                  </p:stCondLst>
                                  <p:childTnLst>
                                    <p:animMotion origin="layout" path="M -3.33333E-6 -3.82716E-6 L -0.40833 -0.99676 " pathEditMode="relative" rAng="0" ptsTypes="AA">
                                      <p:cBhvr>
                                        <p:cTn id="24" dur="2000" fill="hold"/>
                                        <p:tgtEl>
                                          <p:spTgt spid="25"/>
                                        </p:tgtEl>
                                        <p:attrNameLst>
                                          <p:attrName>ppt_x</p:attrName>
                                          <p:attrName>ppt_y</p:attrName>
                                        </p:attrNameLst>
                                      </p:cBhvr>
                                      <p:rCtr x="-20417" y="-49846"/>
                                    </p:animMotion>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3.47222E-6 -4.5679E-6 L 0.77353 -0.51728 " pathEditMode="relative" rAng="0" ptsTypes="AA">
                                      <p:cBhvr>
                                        <p:cTn id="28" dur="2000" fill="hold"/>
                                        <p:tgtEl>
                                          <p:spTgt spid="26"/>
                                        </p:tgtEl>
                                        <p:attrNameLst>
                                          <p:attrName>ppt_x</p:attrName>
                                          <p:attrName>ppt_y</p:attrName>
                                        </p:attrNameLst>
                                      </p:cBhvr>
                                      <p:rCtr x="38672" y="-25864"/>
                                    </p:animMotion>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nodeType="clickEffect">
                                  <p:stCondLst>
                                    <p:cond delay="0"/>
                                  </p:stCondLst>
                                  <p:childTnLst>
                                    <p:animMotion origin="layout" path="M 1.94444E-6 -2.96296E-6 L 0.52413 0.40664 " pathEditMode="relative" rAng="0" ptsTypes="AA">
                                      <p:cBhvr>
                                        <p:cTn id="32" dur="2000" fill="hold"/>
                                        <p:tgtEl>
                                          <p:spTgt spid="24"/>
                                        </p:tgtEl>
                                        <p:attrNameLst>
                                          <p:attrName>ppt_x</p:attrName>
                                          <p:attrName>ppt_y</p:attrName>
                                        </p:attrNameLst>
                                      </p:cBhvr>
                                      <p:rCtr x="26207" y="20324"/>
                                    </p:animMotion>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83" y="-15539"/>
            <a:ext cx="12237765" cy="6889077"/>
          </a:xfrm>
          <a:prstGeom prst="rect">
            <a:avLst/>
          </a:prstGeom>
        </p:spPr>
      </p:pic>
      <p:sp>
        <p:nvSpPr>
          <p:cNvPr id="3" name="TextBox 2"/>
          <p:cNvSpPr txBox="1"/>
          <p:nvPr/>
        </p:nvSpPr>
        <p:spPr>
          <a:xfrm>
            <a:off x="1741712" y="2274837"/>
            <a:ext cx="8458201" cy="1754326"/>
          </a:xfrm>
          <a:prstGeom prst="rect">
            <a:avLst/>
          </a:prstGeom>
          <a:noFill/>
        </p:spPr>
        <p:txBody>
          <a:bodyPr wrap="square" rtlCol="0">
            <a:spAutoFit/>
          </a:bodyPr>
          <a:lstStyle/>
          <a:p>
            <a:pPr algn="ct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Kính</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gửi</a:t>
            </a:r>
            <a:r>
              <a:rPr lang="en-US" sz="360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đến thầy cô giáo đáng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yêu</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xung</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quanh</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chúng</a:t>
            </a:r>
            <a:r>
              <a:rPr lang="en-US" sz="360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em </a:t>
            </a:r>
            <a:r>
              <a:rPr lang="en-US" sz="360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lời</a:t>
            </a:r>
            <a:r>
              <a:rPr lang="en-US" sz="360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chúc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sức</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khỏe</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và</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thật</a:t>
            </a:r>
            <a:r>
              <a:rPr lang="en-US" sz="360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nhiều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yêu</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 </a:t>
            </a:r>
            <a:r>
              <a:rPr lang="en-US" sz="3600" dirty="0" err="1"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thương</a:t>
            </a:r>
            <a:r>
              <a:rPr lang="en-US" sz="3600" dirty="0" smtClean="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rPr>
              <a:t>!</a:t>
            </a:r>
            <a:endParaRPr lang="en-US" sz="3600" dirty="0">
              <a:solidFill>
                <a:schemeClr val="tx1">
                  <a:lumMod val="75000"/>
                  <a:lumOff val="25000"/>
                </a:schemeClr>
              </a:solidFill>
              <a:latin typeface="#9Slide07 Itim" panose="00000500000000000000" pitchFamily="2" charset="-34"/>
              <a:ea typeface="Cambria" panose="02040503050406030204" pitchFamily="18" charset="0"/>
              <a:cs typeface="#9Slide07 Itim" panose="00000500000000000000" pitchFamily="2" charset="-34"/>
            </a:endParaRPr>
          </a:p>
        </p:txBody>
      </p:sp>
      <p:sp>
        <p:nvSpPr>
          <p:cNvPr id="7" name="TextBox 6"/>
          <p:cNvSpPr txBox="1"/>
          <p:nvPr/>
        </p:nvSpPr>
        <p:spPr>
          <a:xfrm>
            <a:off x="1676397" y="1452836"/>
            <a:ext cx="8458201" cy="646331"/>
          </a:xfrm>
          <a:prstGeom prst="rect">
            <a:avLst/>
          </a:prstGeom>
          <a:noFill/>
        </p:spPr>
        <p:txBody>
          <a:bodyPr wrap="square" rtlCol="0">
            <a:spAutoFit/>
          </a:bodyPr>
          <a:lstStyle/>
          <a:p>
            <a:pPr algn="ctr"/>
            <a:r>
              <a:rPr lang="en-US" sz="3600" dirty="0" smtClean="0">
                <a:solidFill>
                  <a:srgbClr val="FF7C80"/>
                </a:solidFill>
                <a:latin typeface="SVN-Cookies" panose="02040603050506020204" pitchFamily="18" charset="0"/>
                <a:ea typeface="Cambria" panose="02040503050406030204" pitchFamily="18" charset="0"/>
              </a:rPr>
              <a:t>NHÂN </a:t>
            </a:r>
            <a:r>
              <a:rPr lang="en-US" sz="3600" smtClean="0">
                <a:solidFill>
                  <a:srgbClr val="FF7C80"/>
                </a:solidFill>
                <a:latin typeface="SVN-Cookies" panose="02040603050506020204" pitchFamily="18" charset="0"/>
                <a:ea typeface="Cambria" panose="02040503050406030204" pitchFamily="18" charset="0"/>
              </a:rPr>
              <a:t>NGÀY NHÀ GIÁO VIỆT NAM 20/11</a:t>
            </a:r>
            <a:endParaRPr lang="en-US" sz="3600" dirty="0">
              <a:solidFill>
                <a:srgbClr val="FF7C80"/>
              </a:solidFill>
              <a:latin typeface="SVN-Cookies" panose="02040603050506020204" pitchFamily="18" charset="0"/>
              <a:ea typeface="Cambria" panose="02040503050406030204" pitchFamily="18" charset="0"/>
            </a:endParaRPr>
          </a:p>
        </p:txBody>
      </p:sp>
    </p:spTree>
    <p:extLst>
      <p:ext uri="{BB962C8B-B14F-4D97-AF65-F5344CB8AC3E}">
        <p14:creationId xmlns:p14="http://schemas.microsoft.com/office/powerpoint/2010/main" val="3016492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4" y="112683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smtClean="0">
                  <a:solidFill>
                    <a:prstClr val="black"/>
                  </a:solidFill>
                  <a:latin typeface="Tahoma" panose="020B0604030504040204" pitchFamily="34" charset="0"/>
                  <a:ea typeface="Tahoma" panose="020B0604030504040204" pitchFamily="34" charset="0"/>
                  <a:cs typeface="Tahoma" panose="020B0604030504040204" pitchFamily="34" charset="0"/>
                </a:rPr>
                <a:t>1 cái thước</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20486"/>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smtClean="0">
                  <a:solidFill>
                    <a:prstClr val="white"/>
                  </a:solidFill>
                  <a:latin typeface="Tahoma" panose="020B0604030504040204" pitchFamily="34" charset="0"/>
                  <a:ea typeface="Tahoma" panose="020B0604030504040204" pitchFamily="34" charset="0"/>
                  <a:cs typeface="Tahoma" panose="020B0604030504040204" pitchFamily="34" charset="0"/>
                </a:rPr>
                <a:t>2 cái bút</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01974"/>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smtClean="0">
                  <a:solidFill>
                    <a:prstClr val="white"/>
                  </a:solidFill>
                  <a:latin typeface="Tahoma" panose="020B0604030504040204" pitchFamily="34" charset="0"/>
                  <a:ea typeface="Tahoma" panose="020B0604030504040204" pitchFamily="34" charset="0"/>
                  <a:cs typeface="Tahoma" panose="020B0604030504040204" pitchFamily="34" charset="0"/>
                </a:rPr>
                <a:t>9 điểm</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25090"/>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r>
                <a:rPr kumimoji="0" lang="vi-VN" sz="2800" b="1"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điểm</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smtClean="0">
                  <a:solidFill>
                    <a:prstClr val="black"/>
                  </a:solidFill>
                  <a:latin typeface="Tahoma" panose="020B0604030504040204" pitchFamily="34" charset="0"/>
                  <a:ea typeface="Tahoma" panose="020B0604030504040204" pitchFamily="34" charset="0"/>
                  <a:cs typeface="Tahoma" panose="020B0604030504040204" pitchFamily="34" charset="0"/>
                </a:rPr>
                <a:t>10 điểm</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28610"/>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smtClean="0">
                  <a:solidFill>
                    <a:prstClr val="white"/>
                  </a:solidFill>
                  <a:latin typeface="Tahoma" panose="020B0604030504040204" pitchFamily="34" charset="0"/>
                  <a:ea typeface="Tahoma" panose="020B0604030504040204" pitchFamily="34" charset="0"/>
                  <a:cs typeface="Tahoma" panose="020B0604030504040204" pitchFamily="34" charset="0"/>
                </a:rPr>
                <a:t>9 điểm</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28655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a:solidFill>
                    <a:prstClr val="black"/>
                  </a:solidFill>
                  <a:latin typeface="Tahoma" panose="020B0604030504040204" pitchFamily="34" charset="0"/>
                  <a:ea typeface="Tahoma" panose="020B0604030504040204" pitchFamily="34" charset="0"/>
                  <a:cs typeface="Tahoma" panose="020B0604030504040204" pitchFamily="34" charset="0"/>
                </a:rPr>
                <a:t>2</a:t>
              </a:r>
              <a:r>
                <a:rPr kumimoji="0" lang="vi-VN" sz="2800" b="1"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quyển</a:t>
              </a:r>
              <a:r>
                <a:rPr kumimoji="0" lang="vi-VN" sz="2800" b="1" i="0" u="none" strike="noStrike" kern="1200" cap="none" spc="0" normalizeH="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vở</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lvl="0" algn="ctr">
                <a:defRPr/>
              </a:pPr>
              <a:r>
                <a:rPr lang="vi-VN" sz="2800" b="1">
                  <a:solidFill>
                    <a:prstClr val="black"/>
                  </a:solidFill>
                  <a:latin typeface="Tahoma" panose="020B0604030504040204" pitchFamily="34" charset="0"/>
                  <a:ea typeface="Tahoma" panose="020B0604030504040204" pitchFamily="34" charset="0"/>
                  <a:cs typeface="Tahoma" panose="020B0604030504040204" pitchFamily="34" charset="0"/>
                </a:rPr>
                <a:t>1 bộ thước</a:t>
              </a:r>
              <a:endPar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40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858000"/>
            <a:chOff x="0" y="0"/>
            <a:chExt cx="12192000" cy="6858000"/>
          </a:xfrm>
        </p:grpSpPr>
        <p:pic>
          <p:nvPicPr>
            <p:cNvPr id="6" name="图片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p:nvGrpSpPr>
          <p:grpSpPr>
            <a:xfrm>
              <a:off x="0" y="0"/>
              <a:ext cx="12192000" cy="6858000"/>
              <a:chOff x="0" y="0"/>
              <a:chExt cx="12192000" cy="6858000"/>
            </a:xfrm>
          </p:grpSpPr>
          <p:pic>
            <p:nvPicPr>
              <p:cNvPr id="3" name="图片 2"/>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a:stretch/>
            </p:blipFill>
            <p:spPr>
              <a:xfrm flipH="1">
                <a:off x="9461500" y="4102100"/>
                <a:ext cx="2730500" cy="2755900"/>
              </a:xfrm>
              <a:prstGeom prst="rect">
                <a:avLst/>
              </a:prstGeom>
            </p:spPr>
          </p:pic>
          <p:pic>
            <p:nvPicPr>
              <p:cNvPr id="4" name="图片 3"/>
              <p:cNvPicPr>
                <a:picLocks noChangeAspect="1"/>
              </p:cNvPicPr>
              <p:nvPr/>
            </p:nvPicPr>
            <p:blipFill rotWithShape="1">
              <a:blip r:embed="rId7" cstate="print">
                <a:lum bright="70000" contrast="-70000"/>
                <a:extLst>
                  <a:ext uri="{28A0092B-C50C-407E-A947-70E740481C1C}">
                    <a14:useLocalDpi xmlns:a14="http://schemas.microsoft.com/office/drawing/2010/main" val="0"/>
                  </a:ext>
                </a:extLst>
              </a:blip>
              <a:srcRect/>
              <a:stretch/>
            </p:blipFill>
            <p:spPr>
              <a:xfrm flipH="1">
                <a:off x="0" y="0"/>
                <a:ext cx="2070100" cy="1699336"/>
              </a:xfrm>
              <a:prstGeom prst="rect">
                <a:avLst/>
              </a:prstGeom>
            </p:spPr>
          </p:pic>
        </p:grpSp>
      </p:grpSp>
      <p:pic>
        <p:nvPicPr>
          <p:cNvPr id="10" name="图片 9"/>
          <p:cNvPicPr>
            <a:picLocks noChangeAspect="1"/>
          </p:cNvPicPr>
          <p:nvPr/>
        </p:nvPicPr>
        <p:blipFill rotWithShape="1">
          <a:blip r:embed="rId8"/>
          <a:srcRect l="3677" t="7856" r="2937" b="8525"/>
          <a:stretch/>
        </p:blipFill>
        <p:spPr>
          <a:xfrm>
            <a:off x="1447800" y="458784"/>
            <a:ext cx="9194800" cy="5802164"/>
          </a:xfrm>
          <a:prstGeom prst="rect">
            <a:avLst/>
          </a:prstGeom>
          <a:effectLst>
            <a:outerShdw blurRad="63500" sx="102000" sy="102000" algn="ctr" rotWithShape="0">
              <a:prstClr val="black">
                <a:alpha val="25000"/>
              </a:prstClr>
            </a:outerShdw>
          </a:effectLst>
        </p:spPr>
      </p:pic>
      <p:pic>
        <p:nvPicPr>
          <p:cNvPr id="18" name="图片 17"/>
          <p:cNvPicPr>
            <a:picLocks noChangeAspect="1"/>
          </p:cNvPicPr>
          <p:nvPr/>
        </p:nvPicPr>
        <p:blipFill rotWithShape="1">
          <a:blip r:embed="rId9"/>
          <a:srcRect l="14565" t="18702" r="7844" b="13758"/>
          <a:stretch/>
        </p:blipFill>
        <p:spPr>
          <a:xfrm flipH="1">
            <a:off x="1890523" y="445956"/>
            <a:ext cx="1132335" cy="1021563"/>
          </a:xfrm>
          <a:prstGeom prst="rect">
            <a:avLst/>
          </a:prstGeom>
          <a:effectLst>
            <a:outerShdw blurRad="63500" sx="102000" sy="102000" algn="ctr" rotWithShape="0">
              <a:prstClr val="black">
                <a:alpha val="40000"/>
              </a:prstClr>
            </a:outerShdw>
          </a:effectLst>
        </p:spPr>
      </p:pic>
      <p:pic>
        <p:nvPicPr>
          <p:cNvPr id="2" name="图片 1"/>
          <p:cNvPicPr>
            <a:picLocks noChangeAspect="1"/>
          </p:cNvPicPr>
          <p:nvPr/>
        </p:nvPicPr>
        <p:blipFill rotWithShape="1">
          <a:blip r:embed="rId10"/>
          <a:srcRect l="4291"/>
          <a:stretch/>
        </p:blipFill>
        <p:spPr>
          <a:xfrm>
            <a:off x="92470" y="1250200"/>
            <a:ext cx="3106056" cy="5607801"/>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nvPicPr>
        <p:blipFill rotWithShape="1">
          <a:blip r:embed="rId11"/>
          <a:srcRect r="11306"/>
          <a:stretch/>
        </p:blipFill>
        <p:spPr>
          <a:xfrm>
            <a:off x="9713455" y="2237690"/>
            <a:ext cx="2119620" cy="4620311"/>
          </a:xfrm>
          <a:prstGeom prst="rect">
            <a:avLst/>
          </a:prstGeom>
          <a:effectLst>
            <a:outerShdw blurRad="63500" sx="102000" sy="102000" algn="ctr" rotWithShape="0">
              <a:prstClr val="black">
                <a:alpha val="40000"/>
              </a:prstClr>
            </a:outerShdw>
          </a:effectLst>
        </p:spPr>
      </p:pic>
      <p:pic>
        <p:nvPicPr>
          <p:cNvPr id="23" name="图片 22"/>
          <p:cNvPicPr>
            <a:picLocks noChangeAspect="1"/>
          </p:cNvPicPr>
          <p:nvPr/>
        </p:nvPicPr>
        <p:blipFill rotWithShape="1">
          <a:blip r:embed="rId12" cstate="print">
            <a:extLst>
              <a:ext uri="{28A0092B-C50C-407E-A947-70E740481C1C}">
                <a14:useLocalDpi xmlns:a14="http://schemas.microsoft.com/office/drawing/2010/main" val="0"/>
              </a:ext>
            </a:extLst>
          </a:blip>
          <a:srcRect t="77031"/>
          <a:stretch/>
        </p:blipFill>
        <p:spPr>
          <a:xfrm>
            <a:off x="-101600" y="5524500"/>
            <a:ext cx="12293600" cy="1333500"/>
          </a:xfrm>
          <a:prstGeom prst="rect">
            <a:avLst/>
          </a:prstGeom>
        </p:spPr>
      </p:pic>
      <p:sp>
        <p:nvSpPr>
          <p:cNvPr id="17" name="PA-文本框 88">
            <a:extLst>
              <a:ext uri="{FF2B5EF4-FFF2-40B4-BE49-F238E27FC236}">
                <a16:creationId xmlns:a16="http://schemas.microsoft.com/office/drawing/2014/main" id="{968276D9-B57A-45C2-B2D1-514AA5493EE9}"/>
              </a:ext>
            </a:extLst>
          </p:cNvPr>
          <p:cNvSpPr txBox="1"/>
          <p:nvPr>
            <p:custDataLst>
              <p:tags r:id="rId1"/>
            </p:custDataLst>
          </p:nvPr>
        </p:nvSpPr>
        <p:spPr>
          <a:xfrm>
            <a:off x="3343090" y="2367242"/>
            <a:ext cx="5711749" cy="2462213"/>
          </a:xfrm>
          <a:prstGeom prst="rect">
            <a:avLst/>
          </a:prstGeom>
          <a:noFill/>
        </p:spPr>
        <p:txBody>
          <a:bodyPr wrap="square" lIns="0" tIns="0" rIns="0" bIns="0" rtlCol="0">
            <a:spAutoFit/>
          </a:bodyPr>
          <a:lstStyle/>
          <a:p>
            <a:pPr algn="ctr" defTabSz="914446" hangingPunct="0">
              <a:defRPr/>
            </a:pPr>
            <a:r>
              <a:rPr lang="en-US" altLang="zh-CN" sz="4000" smtClean="0">
                <a:solidFill>
                  <a:srgbClr val="C00000"/>
                </a:solidFill>
                <a:latin typeface="SVN-Hole Hearted" panose="020B0A06020104020203" pitchFamily="34" charset="0"/>
                <a:ea typeface="Cambria" panose="02040503050406030204" pitchFamily="18" charset="0"/>
                <a:cs typeface="+mn-ea"/>
                <a:sym typeface="+mn-lt"/>
              </a:rPr>
              <a:t>Chúng em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dành</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những</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bó</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hoa</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tươi</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thắm</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này</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dành</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tặng</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a:solidFill>
                  <a:srgbClr val="C00000"/>
                </a:solidFill>
                <a:latin typeface="SVN-Hole Hearted" panose="020B0A06020104020203" pitchFamily="34" charset="0"/>
                <a:ea typeface="Cambria" panose="02040503050406030204" pitchFamily="18" charset="0"/>
                <a:cs typeface="+mn-ea"/>
                <a:sym typeface="+mn-lt"/>
              </a:rPr>
              <a:t>cho</a:t>
            </a:r>
            <a:r>
              <a:rPr lang="en-US" altLang="zh-CN" sz="4000" dirty="0">
                <a:solidFill>
                  <a:srgbClr val="C00000"/>
                </a:solidFill>
                <a:latin typeface="SVN-Hole Hearted" panose="020B0A06020104020203" pitchFamily="34" charset="0"/>
                <a:ea typeface="Cambria" panose="02040503050406030204" pitchFamily="18" charset="0"/>
                <a:cs typeface="+mn-ea"/>
                <a:sym typeface="+mn-lt"/>
              </a:rPr>
              <a:t> </a:t>
            </a:r>
            <a:r>
              <a:rPr lang="en-US" altLang="zh-CN" sz="4000" dirty="0" err="1" smtClean="0">
                <a:solidFill>
                  <a:srgbClr val="C00000"/>
                </a:solidFill>
                <a:latin typeface="SVN-Hole Hearted" panose="020B0A06020104020203" pitchFamily="34" charset="0"/>
                <a:ea typeface="Cambria" panose="02040503050406030204" pitchFamily="18" charset="0"/>
                <a:cs typeface="+mn-ea"/>
                <a:sym typeface="+mn-lt"/>
              </a:rPr>
              <a:t>những</a:t>
            </a:r>
            <a:r>
              <a:rPr lang="en-US" altLang="zh-CN" sz="4000" dirty="0" smtClean="0">
                <a:solidFill>
                  <a:srgbClr val="C00000"/>
                </a:solidFill>
                <a:latin typeface="SVN-Hole Hearted" panose="020B0A06020104020203" pitchFamily="34" charset="0"/>
                <a:ea typeface="Cambria" panose="02040503050406030204" pitchFamily="18" charset="0"/>
                <a:cs typeface="+mn-ea"/>
                <a:sym typeface="+mn-lt"/>
              </a:rPr>
              <a:t> </a:t>
            </a:r>
            <a:r>
              <a:rPr lang="en-US" altLang="zh-CN" sz="4000" err="1" smtClean="0">
                <a:solidFill>
                  <a:srgbClr val="C00000"/>
                </a:solidFill>
                <a:latin typeface="SVN-Hole Hearted" panose="020B0A06020104020203" pitchFamily="34" charset="0"/>
                <a:ea typeface="Cambria" panose="02040503050406030204" pitchFamily="18" charset="0"/>
                <a:cs typeface="+mn-ea"/>
                <a:sym typeface="+mn-lt"/>
              </a:rPr>
              <a:t>người</a:t>
            </a:r>
            <a:r>
              <a:rPr lang="en-US" altLang="zh-CN" sz="4000" smtClean="0">
                <a:solidFill>
                  <a:srgbClr val="C00000"/>
                </a:solidFill>
                <a:latin typeface="SVN-Hole Hearted" panose="020B0A06020104020203" pitchFamily="34" charset="0"/>
                <a:ea typeface="Cambria" panose="02040503050406030204" pitchFamily="18" charset="0"/>
                <a:cs typeface="+mn-ea"/>
                <a:sym typeface="+mn-lt"/>
              </a:rPr>
              <a:t> thầy cô em yêu!</a:t>
            </a:r>
            <a:endParaRPr lang="en-US" altLang="zh-CN" sz="4000" dirty="0">
              <a:solidFill>
                <a:srgbClr val="C00000"/>
              </a:solidFill>
              <a:latin typeface="SVN-Hole Hearted" panose="020B0A06020104020203" pitchFamily="34" charset="0"/>
              <a:ea typeface="Cambria" panose="02040503050406030204" pitchFamily="18" charset="0"/>
              <a:cs typeface="+mn-ea"/>
              <a:sym typeface="+mn-lt"/>
            </a:endParaRPr>
          </a:p>
        </p:txBody>
      </p:sp>
      <p:grpSp>
        <p:nvGrpSpPr>
          <p:cNvPr id="21" name="Group 20"/>
          <p:cNvGrpSpPr/>
          <p:nvPr/>
        </p:nvGrpSpPr>
        <p:grpSpPr>
          <a:xfrm>
            <a:off x="3092366" y="534437"/>
            <a:ext cx="5856452" cy="5361089"/>
            <a:chOff x="23251600" y="5848563"/>
            <a:chExt cx="9843467" cy="11662357"/>
          </a:xfrm>
        </p:grpSpPr>
        <p:pic>
          <p:nvPicPr>
            <p:cNvPr id="22"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331" b="34547" l="31354" r="66825"/>
                      </a14:imgEffect>
                    </a14:imgLayer>
                  </a14:imgProps>
                </a:ext>
                <a:ext uri="{28A0092B-C50C-407E-A947-70E740481C1C}">
                  <a14:useLocalDpi xmlns:a14="http://schemas.microsoft.com/office/drawing/2010/main" val="0"/>
                </a:ext>
              </a:extLst>
            </a:blip>
            <a:srcRect l="33896" t="2773" r="31733" b="65592"/>
            <a:stretch/>
          </p:blipFill>
          <p:spPr bwMode="auto">
            <a:xfrm rot="19830680">
              <a:off x="23251600" y="6914017"/>
              <a:ext cx="6327015" cy="759241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15">
              <a:extLst>
                <a:ext uri="{BEBA8EAE-BF5A-486C-A8C5-ECC9F3942E4B}">
                  <a14:imgProps xmlns:a14="http://schemas.microsoft.com/office/drawing/2010/main">
                    <a14:imgLayer r:embed="rId16">
                      <a14:imgEffect>
                        <a14:backgroundRemoval t="0" b="98137" l="10000" r="90000">
                          <a14:foregroundMark x1="47619" y1="65541" x2="47619" y2="65541"/>
                          <a14:foregroundMark x1="55714" y1="76135" x2="55714" y2="76135"/>
                        </a14:backgroundRemoval>
                      </a14:imgEffect>
                    </a14:imgLayer>
                  </a14:imgProps>
                </a:ext>
                <a:ext uri="{28A0092B-C50C-407E-A947-70E740481C1C}">
                  <a14:useLocalDpi xmlns:a14="http://schemas.microsoft.com/office/drawing/2010/main" val="0"/>
                </a:ext>
              </a:extLst>
            </a:blip>
            <a:stretch>
              <a:fillRect/>
            </a:stretch>
          </p:blipFill>
          <p:spPr>
            <a:xfrm>
              <a:off x="25494583" y="5848563"/>
              <a:ext cx="7600484" cy="9248486"/>
            </a:xfrm>
            <a:prstGeom prst="rect">
              <a:avLst/>
            </a:prstGeom>
          </p:spPr>
        </p:pic>
        <p:pic>
          <p:nvPicPr>
            <p:cNvPr id="25" name="Picture 2"/>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3495" b="33737" l="64070" r="100000"/>
                      </a14:imgEffect>
                    </a14:imgLayer>
                  </a14:imgProps>
                </a:ext>
                <a:ext uri="{28A0092B-C50C-407E-A947-70E740481C1C}">
                  <a14:useLocalDpi xmlns:a14="http://schemas.microsoft.com/office/drawing/2010/main" val="0"/>
                </a:ext>
              </a:extLst>
            </a:blip>
            <a:srcRect l="65602" b="64648"/>
            <a:stretch/>
          </p:blipFill>
          <p:spPr bwMode="auto">
            <a:xfrm rot="1381394">
              <a:off x="28223411" y="7463127"/>
              <a:ext cx="4662877" cy="74954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34556" t="33506" r="33496" b="34988"/>
            <a:stretch/>
          </p:blipFill>
          <p:spPr bwMode="auto">
            <a:xfrm>
              <a:off x="25494582" y="9132518"/>
              <a:ext cx="5359937" cy="689134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21" cstate="print">
              <a:extLst>
                <a:ext uri="{BEBA8EAE-BF5A-486C-A8C5-ECC9F3942E4B}">
                  <a14:imgProps xmlns:a14="http://schemas.microsoft.com/office/drawing/2010/main">
                    <a14:imgLayer r:embed="rId22">
                      <a14:imgEffect>
                        <a14:backgroundRemoval t="26333" b="98140" l="9806" r="89966"/>
                      </a14:imgEffect>
                    </a14:imgLayer>
                  </a14:imgProps>
                </a:ext>
                <a:ext uri="{28A0092B-C50C-407E-A947-70E740481C1C}">
                  <a14:useLocalDpi xmlns:a14="http://schemas.microsoft.com/office/drawing/2010/main" val="0"/>
                </a:ext>
              </a:extLst>
            </a:blip>
            <a:stretch>
              <a:fillRect/>
            </a:stretch>
          </p:blipFill>
          <p:spPr>
            <a:xfrm>
              <a:off x="25837622" y="10455818"/>
              <a:ext cx="5114917" cy="7055102"/>
            </a:xfrm>
            <a:prstGeom prst="rect">
              <a:avLst/>
            </a:prstGeom>
          </p:spPr>
        </p:pic>
      </p:grpSp>
      <p:grpSp>
        <p:nvGrpSpPr>
          <p:cNvPr id="28" name="Group 27"/>
          <p:cNvGrpSpPr/>
          <p:nvPr/>
        </p:nvGrpSpPr>
        <p:grpSpPr>
          <a:xfrm rot="20739127">
            <a:off x="8279186" y="2110196"/>
            <a:ext cx="2539693" cy="2726509"/>
            <a:chOff x="23251600" y="5848563"/>
            <a:chExt cx="9843466" cy="11662357"/>
          </a:xfrm>
        </p:grpSpPr>
        <p:pic>
          <p:nvPicPr>
            <p:cNvPr id="29" name="Picture 2"/>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3331" b="34547" l="31354" r="66825"/>
                      </a14:imgEffect>
                    </a14:imgLayer>
                  </a14:imgProps>
                </a:ext>
                <a:ext uri="{28A0092B-C50C-407E-A947-70E740481C1C}">
                  <a14:useLocalDpi xmlns:a14="http://schemas.microsoft.com/office/drawing/2010/main" val="0"/>
                </a:ext>
              </a:extLst>
            </a:blip>
            <a:srcRect l="33896" t="2773" r="31733" b="65592"/>
            <a:stretch/>
          </p:blipFill>
          <p:spPr bwMode="auto">
            <a:xfrm rot="19830680">
              <a:off x="23251600" y="6914017"/>
              <a:ext cx="6327015" cy="75924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5" cstate="print">
              <a:extLst>
                <a:ext uri="{BEBA8EAE-BF5A-486C-A8C5-ECC9F3942E4B}">
                  <a14:imgProps xmlns:a14="http://schemas.microsoft.com/office/drawing/2010/main">
                    <a14:imgLayer r:embed="rId16">
                      <a14:imgEffect>
                        <a14:backgroundRemoval t="0" b="98137" l="10000" r="90000">
                          <a14:foregroundMark x1="47619" y1="65541" x2="47619" y2="65541"/>
                          <a14:foregroundMark x1="55714" y1="76135" x2="55714" y2="76135"/>
                        </a14:backgroundRemoval>
                      </a14:imgEffect>
                    </a14:imgLayer>
                  </a14:imgProps>
                </a:ext>
                <a:ext uri="{28A0092B-C50C-407E-A947-70E740481C1C}">
                  <a14:useLocalDpi xmlns:a14="http://schemas.microsoft.com/office/drawing/2010/main" val="0"/>
                </a:ext>
              </a:extLst>
            </a:blip>
            <a:stretch>
              <a:fillRect/>
            </a:stretch>
          </p:blipFill>
          <p:spPr>
            <a:xfrm>
              <a:off x="25494582" y="5848563"/>
              <a:ext cx="7600484" cy="9248486"/>
            </a:xfrm>
            <a:prstGeom prst="rect">
              <a:avLst/>
            </a:prstGeom>
          </p:spPr>
        </p:pic>
        <p:pic>
          <p:nvPicPr>
            <p:cNvPr id="31" name="Picture 2"/>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3495" b="33737" l="64070" r="100000"/>
                      </a14:imgEffect>
                    </a14:imgLayer>
                  </a14:imgProps>
                </a:ext>
                <a:ext uri="{28A0092B-C50C-407E-A947-70E740481C1C}">
                  <a14:useLocalDpi xmlns:a14="http://schemas.microsoft.com/office/drawing/2010/main" val="0"/>
                </a:ext>
              </a:extLst>
            </a:blip>
            <a:srcRect l="65602" b="64648"/>
            <a:stretch/>
          </p:blipFill>
          <p:spPr bwMode="auto">
            <a:xfrm rot="1381394">
              <a:off x="28223411" y="7463127"/>
              <a:ext cx="4662877" cy="74954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000" b="90000" l="10000" r="90000"/>
                      </a14:imgEffect>
                    </a14:imgLayer>
                  </a14:imgProps>
                </a:ext>
                <a:ext uri="{28A0092B-C50C-407E-A947-70E740481C1C}">
                  <a14:useLocalDpi xmlns:a14="http://schemas.microsoft.com/office/drawing/2010/main" val="0"/>
                </a:ext>
              </a:extLst>
            </a:blip>
            <a:srcRect l="34556" t="33506" r="33496" b="34988"/>
            <a:stretch/>
          </p:blipFill>
          <p:spPr bwMode="auto">
            <a:xfrm>
              <a:off x="25494582" y="9132518"/>
              <a:ext cx="5359937" cy="68913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29" cstate="print">
              <a:extLst>
                <a:ext uri="{BEBA8EAE-BF5A-486C-A8C5-ECC9F3942E4B}">
                  <a14:imgProps xmlns:a14="http://schemas.microsoft.com/office/drawing/2010/main">
                    <a14:imgLayer r:embed="rId30">
                      <a14:imgEffect>
                        <a14:backgroundRemoval t="26333" b="98140" l="9806" r="89966"/>
                      </a14:imgEffect>
                    </a14:imgLayer>
                  </a14:imgProps>
                </a:ext>
                <a:ext uri="{28A0092B-C50C-407E-A947-70E740481C1C}">
                  <a14:useLocalDpi xmlns:a14="http://schemas.microsoft.com/office/drawing/2010/main" val="0"/>
                </a:ext>
              </a:extLst>
            </a:blip>
            <a:stretch>
              <a:fillRect/>
            </a:stretch>
          </p:blipFill>
          <p:spPr>
            <a:xfrm>
              <a:off x="25837621" y="10455819"/>
              <a:ext cx="5114916" cy="7055101"/>
            </a:xfrm>
            <a:prstGeom prst="rect">
              <a:avLst/>
            </a:prstGeom>
          </p:spPr>
        </p:pic>
      </p:grpSp>
    </p:spTree>
    <p:extLst>
      <p:ext uri="{BB962C8B-B14F-4D97-AF65-F5344CB8AC3E}">
        <p14:creationId xmlns:p14="http://schemas.microsoft.com/office/powerpoint/2010/main" val="262521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breeze.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reeze.wav"/>
                                        </p:tgtEl>
                                      </p:cMediaNode>
                                    </p:audio>
                                  </p:subTnLst>
                                </p:cTn>
                              </p:par>
                            </p:childTnLst>
                          </p:cTn>
                        </p:par>
                      </p:childTnLst>
                    </p:cTn>
                  </p:par>
                  <p:par>
                    <p:cTn id="26" fill="hold">
                      <p:stCondLst>
                        <p:cond delay="indefinite"/>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3.47222E-6 0.00463 L -0.15868 0.04105 C -0.19176 0.04938 -0.2415 0.05401 -0.29349 0.05401 C -0.35261 0.05401 -0.40009 0.04938 -0.43316 0.04105 L -0.59176 0.00463 " pathEditMode="relative" rAng="0" ptsTypes="AAAAA">
                                      <p:cBhvr>
                                        <p:cTn id="29" dur="2000" fill="hold"/>
                                        <p:tgtEl>
                                          <p:spTgt spid="28"/>
                                        </p:tgtEl>
                                        <p:attrNameLst>
                                          <p:attrName>ppt_x</p:attrName>
                                          <p:attrName>ppt_y</p:attrName>
                                        </p:attrNameLst>
                                      </p:cBhvr>
                                      <p:rCtr x="-29592" y="2469"/>
                                    </p:animMotion>
                                  </p:childTnLst>
                                  <p:subTnLst>
                                    <p:audio>
                                      <p:cMediaNode>
                                        <p:cTn display="0" masterRel="sameClick">
                                          <p:stCondLst>
                                            <p:cond evt="begin" delay="0">
                                              <p:tn val="2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algn="ctr">
                <a:lnSpc>
                  <a:spcPts val="1400"/>
                </a:lnSpc>
              </a:pPr>
              <a:endParaRPr sz="1200"/>
            </a:p>
          </p:txBody>
        </p:sp>
      </p:grpSp>
      <p:sp>
        <p:nvSpPr>
          <p:cNvPr id="7" name="TextBox 7"/>
          <p:cNvSpPr txBox="1"/>
          <p:nvPr/>
        </p:nvSpPr>
        <p:spPr>
          <a:xfrm>
            <a:off x="1607949" y="2008526"/>
            <a:ext cx="9555441" cy="2708434"/>
          </a:xfrm>
          <a:prstGeom prst="rect">
            <a:avLst/>
          </a:prstGeom>
        </p:spPr>
        <p:txBody>
          <a:bodyPr wrap="square" lIns="0" tIns="0" rIns="0" bIns="0" rtlCol="0" anchor="t">
            <a:spAutoFit/>
          </a:bodyPr>
          <a:lstStyle/>
          <a:p>
            <a:pPr algn="ctr"/>
            <a:r>
              <a:rPr lang="en-US" sz="8800" smtClean="0">
                <a:solidFill>
                  <a:schemeClr val="tx1">
                    <a:lumMod val="85000"/>
                    <a:lumOff val="15000"/>
                  </a:schemeClr>
                </a:solidFill>
                <a:latin typeface="SVN-Whimsy" panose="02040603050506020204" pitchFamily="18" charset="0"/>
              </a:rPr>
              <a:t>CÁM ƠN THẦY CÔ VÀ CÁC EM</a:t>
            </a:r>
            <a:endParaRPr lang="en-US" sz="8800" dirty="0">
              <a:solidFill>
                <a:schemeClr val="tx1">
                  <a:lumMod val="85000"/>
                  <a:lumOff val="15000"/>
                </a:schemeClr>
              </a:solidFill>
              <a:latin typeface="SVN-Whimsy" panose="02040603050506020204" pitchFamily="18"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spTree>
    <p:extLst>
      <p:ext uri="{BB962C8B-B14F-4D97-AF65-F5344CB8AC3E}">
        <p14:creationId xmlns:p14="http://schemas.microsoft.com/office/powerpoint/2010/main" val="1354936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1: Biểu thức nào sau đây là đơn thức?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2"/>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3−5</m:t>
                    </m:r>
                    <m:sSup>
                      <m:sSupPr>
                        <m:ctrlP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2</m:t>
                        </m:r>
                      </m:sup>
                    </m:sSup>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𝑦</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3"/>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num>
                      <m:den>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4"/>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5"/>
                <a:stretch>
                  <a:fillRect l="-3230" b="-11811"/>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459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2: Kết quả của phép tính </a:t>
                </a:r>
                <a14:m>
                  <m:oMath xmlns:m="http://schemas.openxmlformats.org/officeDocument/2006/math">
                    <m:d>
                      <m:d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d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3</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e>
                    </m:d>
                    <m:d>
                      <m:d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d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e>
                    </m:d>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là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l="-58"/>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𝑥𝑦</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lang="vi-VN" sz="3200">
                    <a:solidFill>
                      <a:prstClr val="black"/>
                    </a:solidFill>
                  </a:rPr>
                  <a:t> </a:t>
                </a:r>
                <a14:m>
                  <m:oMath xmlns:m="http://schemas.openxmlformats.org/officeDocument/2006/math">
                    <m:r>
                      <a:rPr lang="vi-VN" sz="3200" i="1">
                        <a:solidFill>
                          <a:prstClr val="black"/>
                        </a:solidFill>
                        <a:latin typeface="Cambria Math" panose="02040503050406030204" pitchFamily="18" charset="0"/>
                      </a:rPr>
                      <m:t>6</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5</m:t>
                    </m:r>
                    <m:r>
                      <a:rPr lang="vi-VN" sz="3200" i="1">
                        <a:solidFill>
                          <a:prstClr val="black"/>
                        </a:solidFill>
                        <a:latin typeface="Cambria Math" panose="02040503050406030204" pitchFamily="18" charset="0"/>
                      </a:rPr>
                      <m:t>𝑥𝑦</m:t>
                    </m:r>
                    <m:r>
                      <a:rPr lang="vi-VN" sz="3200" i="1">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𝑦</m:t>
                        </m:r>
                      </m:e>
                      <m:sup>
                        <m:r>
                          <a:rPr lang="vi-VN" sz="3200" i="1">
                            <a:solidFill>
                              <a:prstClr val="black"/>
                            </a:solidFill>
                            <a:latin typeface="Cambria Math" panose="02040503050406030204" pitchFamily="18" charset="0"/>
                          </a:rPr>
                          <m:t>2</m:t>
                        </m:r>
                      </m:sup>
                    </m:sSup>
                  </m:oMath>
                </a14:m>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 </a:t>
                </a:r>
                <a14:m>
                  <m:oMath xmlns:m="http://schemas.openxmlformats.org/officeDocument/2006/math">
                    <m:r>
                      <a:rPr lang="vi-VN" sz="3200" i="1">
                        <a:solidFill>
                          <a:prstClr val="black"/>
                        </a:solidFill>
                        <a:latin typeface="Cambria Math" panose="02040503050406030204" pitchFamily="18" charset="0"/>
                      </a:rPr>
                      <m:t>6</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5</m:t>
                    </m:r>
                    <m:r>
                      <a:rPr lang="vi-VN" sz="3200" i="1">
                        <a:solidFill>
                          <a:prstClr val="black"/>
                        </a:solidFill>
                        <a:latin typeface="Cambria Math" panose="02040503050406030204" pitchFamily="18" charset="0"/>
                      </a:rPr>
                      <m:t>𝑥𝑦</m:t>
                    </m:r>
                    <m:r>
                      <a:rPr lang="vi-VN" sz="3200" b="0" i="1" smtClean="0">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𝑦</m:t>
                        </m:r>
                      </m:e>
                      <m:sup>
                        <m:r>
                          <a:rPr lang="vi-VN" sz="3200" i="1">
                            <a:solidFill>
                              <a:prstClr val="black"/>
                            </a:solidFill>
                            <a:latin typeface="Cambria Math" panose="02040503050406030204" pitchFamily="18" charset="0"/>
                          </a:rPr>
                          <m:t>2</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 </a:t>
                </a:r>
                <a14:m>
                  <m:oMath xmlns:m="http://schemas.openxmlformats.org/officeDocument/2006/math">
                    <m:r>
                      <a:rPr lang="vi-VN" sz="3200" b="0" i="0"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6</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5</m:t>
                    </m:r>
                    <m:r>
                      <a:rPr lang="vi-VN" sz="3200" i="1">
                        <a:solidFill>
                          <a:prstClr val="black"/>
                        </a:solidFill>
                        <a:latin typeface="Cambria Math" panose="02040503050406030204" pitchFamily="18" charset="0"/>
                      </a:rPr>
                      <m:t>𝑥𝑦</m:t>
                    </m:r>
                    <m:r>
                      <a:rPr lang="vi-VN" sz="3200" i="1">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𝑦</m:t>
                        </m:r>
                      </m:e>
                      <m:sup>
                        <m:r>
                          <a:rPr lang="vi-VN" sz="3200" i="1">
                            <a:solidFill>
                              <a:prstClr val="black"/>
                            </a:solidFill>
                            <a:latin typeface="Cambria Math" panose="02040503050406030204" pitchFamily="18" charset="0"/>
                          </a:rPr>
                          <m:t>2</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9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smtClean="0">
                    <a:solidFill>
                      <a:prstClr val="black"/>
                    </a:solidFill>
                    <a:latin typeface="Arial" panose="020B0604020202020204" pitchFamily="34" charset="0"/>
                  </a:rPr>
                  <a:t>Câu hỏi số 3: Điền vào chỗ trống: </a:t>
                </a:r>
                <a14:m>
                  <m:oMath xmlns:m="http://schemas.openxmlformats.org/officeDocument/2006/math">
                    <m:sSup>
                      <m:sSupPr>
                        <m:ctrlPr>
                          <a:rPr lang="vi-VN" sz="3200" i="1" smtClean="0">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m:t>
                        </m:r>
                        <m:r>
                          <a:rPr lang="vi-VN" sz="3200" b="0" i="1" smtClean="0">
                            <a:solidFill>
                              <a:prstClr val="black"/>
                            </a:solidFill>
                            <a:latin typeface="Cambria Math" panose="02040503050406030204" pitchFamily="18" charset="0"/>
                          </a:rPr>
                          <m:t>𝑥</m:t>
                        </m:r>
                        <m:r>
                          <a:rPr lang="vi-VN" sz="3200" b="0" i="1" smtClean="0">
                            <a:solidFill>
                              <a:prstClr val="black"/>
                            </a:solidFill>
                            <a:latin typeface="Cambria Math" panose="02040503050406030204" pitchFamily="18" charset="0"/>
                          </a:rPr>
                          <m:t>+2)</m:t>
                        </m:r>
                      </m:e>
                      <m:sup>
                        <m:r>
                          <a:rPr lang="vi-VN" sz="3200" b="0" i="1" smtClean="0">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m:t>
                    </m:r>
                    <m:sSup>
                      <m:sSupPr>
                        <m:ctrlPr>
                          <a:rPr lang="vi-VN" sz="3200" b="0" i="1" smtClean="0">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       +4</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l="-232"/>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lang="vi-VN" sz="3200" i="1">
                        <a:solidFill>
                          <a:prstClr val="black"/>
                        </a:solidFill>
                        <a:latin typeface="Cambria Math" panose="02040503050406030204" pitchFamily="18" charset="0"/>
                      </a:rPr>
                      <m:t>4</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 </a:t>
                </a:r>
                <a14:m>
                  <m:oMath xmlns:m="http://schemas.openxmlformats.org/officeDocument/2006/math">
                    <m:r>
                      <a:rPr lang="vi-VN" sz="3200" i="1" dirty="0">
                        <a:solidFill>
                          <a:prstClr val="black"/>
                        </a:solidFill>
                        <a:latin typeface="Cambria Math" panose="02040503050406030204" pitchFamily="18" charset="0"/>
                      </a:rPr>
                      <m:t>2</m:t>
                    </m:r>
                    <m:r>
                      <a:rPr kumimoji="0" lang="vi-VN" sz="32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𝑥</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4"/>
                <a:stretch>
                  <a:fillRect l="-3230" b="-1338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5"/>
                <a:stretch>
                  <a:fillRect l="-3106" b="-1349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6"/>
                <a:stretch>
                  <a:fillRect l="-3230" b="-13386"/>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20"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89723" y="746361"/>
            <a:ext cx="685896" cy="609685"/>
          </a:xfrm>
          <a:prstGeom prst="rect">
            <a:avLst/>
          </a:prstGeom>
        </p:spPr>
      </p:pic>
    </p:spTree>
    <p:extLst>
      <p:ext uri="{BB962C8B-B14F-4D97-AF65-F5344CB8AC3E}">
        <p14:creationId xmlns:p14="http://schemas.microsoft.com/office/powerpoint/2010/main" val="17878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4: Kết quả của phép chia</a:t>
                </a:r>
              </a:p>
              <a:p>
                <a:pPr lvl="0" algn="ctr">
                  <a:defRPr/>
                </a:pP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d>
                      <m:d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d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3</m:t>
                        </m:r>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5</m:t>
                            </m:r>
                          </m:sup>
                        </m:s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3</m:t>
                            </m:r>
                          </m:sup>
                        </m:sSup>
                        <m:r>
                          <a:rPr lang="vi-VN" sz="3200" b="0" i="1" smtClean="0">
                            <a:solidFill>
                              <a:prstClr val="black"/>
                            </a:solidFill>
                            <a:latin typeface="Cambria Math" panose="02040503050406030204" pitchFamily="18" charset="0"/>
                          </a:rPr>
                          <m:t>+4</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2</m:t>
                            </m:r>
                          </m:sup>
                        </m:sSup>
                      </m:e>
                    </m:d>
                    <m:r>
                      <a:rPr lang="vi-VN" sz="3200" b="0" i="1" smtClean="0">
                        <a:solidFill>
                          <a:prstClr val="black"/>
                        </a:solidFill>
                        <a:latin typeface="Cambria Math" panose="02040503050406030204" pitchFamily="18" charset="0"/>
                      </a:rPr>
                      <m:t>:2</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2</m:t>
                        </m:r>
                      </m:sup>
                    </m:sSup>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là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0" y="1949346"/>
                <a:ext cx="4906798" cy="770816"/>
              </a:xfrm>
              <a:prstGeom prst="rect">
                <a:avLst/>
              </a:prstGeom>
              <a:blipFill>
                <a:blip r:embed="rId13"/>
                <a:stretch>
                  <a:fillRect l="-3106"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14:m>
                  <m:oMath xmlns:m="http://schemas.openxmlformats.org/officeDocument/2006/math">
                    <m:f>
                      <m:f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Sup>
                      <m:sSup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5" y="1953535"/>
                <a:ext cx="4906798" cy="770816"/>
              </a:xfrm>
              <a:prstGeom prst="rect">
                <a:avLst/>
              </a:prstGeom>
              <a:blipFill>
                <a:blip r:embed="rId14"/>
                <a:stretch>
                  <a:fillRect l="-3230"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 </a:t>
                </a:r>
                <a14:m>
                  <m:oMath xmlns:m="http://schemas.openxmlformats.org/officeDocument/2006/math">
                    <m:f>
                      <m:fPr>
                        <m:ctrlPr>
                          <a:rPr lang="vi-VN" sz="3200" i="1">
                            <a:solidFill>
                              <a:prstClr val="black"/>
                            </a:solidFill>
                            <a:latin typeface="Cambria Math" panose="02040503050406030204" pitchFamily="18" charset="0"/>
                          </a:rPr>
                        </m:ctrlPr>
                      </m:fPr>
                      <m:num>
                        <m:r>
                          <a:rPr lang="vi-VN" sz="3200" i="1">
                            <a:solidFill>
                              <a:prstClr val="black"/>
                            </a:solidFill>
                            <a:latin typeface="Cambria Math" panose="02040503050406030204" pitchFamily="18" charset="0"/>
                          </a:rPr>
                          <m:t>3</m:t>
                        </m:r>
                      </m:num>
                      <m:den>
                        <m:r>
                          <a:rPr lang="vi-VN" sz="3200" i="1">
                            <a:solidFill>
                              <a:prstClr val="black"/>
                            </a:solidFill>
                            <a:latin typeface="Cambria Math" panose="02040503050406030204" pitchFamily="18" charset="0"/>
                          </a:rPr>
                          <m:t>2</m:t>
                        </m:r>
                      </m:den>
                    </m:f>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3</m:t>
                        </m:r>
                      </m:sup>
                    </m:sSup>
                    <m:r>
                      <a:rPr lang="vi-VN" sz="3200" i="1">
                        <a:solidFill>
                          <a:prstClr val="black"/>
                        </a:solidFill>
                        <a:latin typeface="Cambria Math" panose="02040503050406030204" pitchFamily="18" charset="0"/>
                      </a:rPr>
                      <m:t>−</m:t>
                    </m:r>
                    <m:r>
                      <a:rPr lang="vi-VN" sz="3200" b="0" i="1" smtClean="0">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+2</m:t>
                    </m:r>
                  </m:oMath>
                </a14:m>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0" y="2838518"/>
                <a:ext cx="4906798" cy="770816"/>
              </a:xfrm>
              <a:prstGeom prst="rect">
                <a:avLst/>
              </a:prstGeom>
              <a:blipFill>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 </a:t>
                </a:r>
                <a14:m>
                  <m:oMath xmlns:m="http://schemas.openxmlformats.org/officeDocument/2006/math">
                    <m:f>
                      <m:fPr>
                        <m:ctrlPr>
                          <a:rPr lang="vi-VN" sz="3200" i="1">
                            <a:solidFill>
                              <a:prstClr val="black"/>
                            </a:solidFill>
                            <a:latin typeface="Cambria Math" panose="02040503050406030204" pitchFamily="18" charset="0"/>
                          </a:rPr>
                        </m:ctrlPr>
                      </m:fPr>
                      <m:num>
                        <m:r>
                          <a:rPr lang="vi-VN" sz="3200" i="1">
                            <a:solidFill>
                              <a:prstClr val="black"/>
                            </a:solidFill>
                            <a:latin typeface="Cambria Math" panose="02040503050406030204" pitchFamily="18" charset="0"/>
                          </a:rPr>
                          <m:t>3</m:t>
                        </m:r>
                      </m:num>
                      <m:den>
                        <m:r>
                          <a:rPr lang="vi-VN" sz="3200" i="1">
                            <a:solidFill>
                              <a:prstClr val="black"/>
                            </a:solidFill>
                            <a:latin typeface="Cambria Math" panose="02040503050406030204" pitchFamily="18" charset="0"/>
                          </a:rPr>
                          <m:t>2</m:t>
                        </m:r>
                      </m:den>
                    </m:f>
                    <m:sSup>
                      <m:sSupPr>
                        <m:ctrlPr>
                          <a:rPr lang="vi-VN" sz="3200" i="1">
                            <a:solidFill>
                              <a:prstClr val="black"/>
                            </a:solidFill>
                            <a:latin typeface="Cambria Math" panose="02040503050406030204" pitchFamily="18" charset="0"/>
                          </a:rPr>
                        </m:ctrlPr>
                      </m:sSupPr>
                      <m:e>
                        <m:r>
                          <a:rPr lang="vi-VN" sz="3200" i="1">
                            <a:solidFill>
                              <a:prstClr val="black"/>
                            </a:solidFill>
                            <a:latin typeface="Cambria Math" panose="02040503050406030204" pitchFamily="18" charset="0"/>
                          </a:rPr>
                          <m:t>𝑥</m:t>
                        </m:r>
                      </m:e>
                      <m:sup>
                        <m:r>
                          <a:rPr lang="vi-VN" sz="3200" i="1">
                            <a:solidFill>
                              <a:prstClr val="black"/>
                            </a:solidFill>
                            <a:latin typeface="Cambria Math" panose="02040503050406030204" pitchFamily="18" charset="0"/>
                          </a:rPr>
                          <m:t>3</m:t>
                        </m:r>
                      </m:sup>
                    </m:sSup>
                    <m:r>
                      <a:rPr lang="vi-VN" sz="3200" b="0" i="1" smtClean="0">
                        <a:solidFill>
                          <a:prstClr val="black"/>
                        </a:solidFill>
                        <a:latin typeface="Cambria Math" panose="02040503050406030204" pitchFamily="18" charset="0"/>
                      </a:rPr>
                      <m:t>+</m:t>
                    </m:r>
                    <m:r>
                      <a:rPr lang="vi-VN" sz="3200" i="1">
                        <a:solidFill>
                          <a:prstClr val="black"/>
                        </a:solidFill>
                        <a:latin typeface="Cambria Math" panose="02040503050406030204" pitchFamily="18" charset="0"/>
                      </a:rPr>
                      <m:t>𝑥</m:t>
                    </m:r>
                    <m:r>
                      <a:rPr lang="vi-VN" sz="3200" i="1">
                        <a:solidFill>
                          <a:prstClr val="black"/>
                        </a:solidFill>
                        <a:latin typeface="Cambria Math" panose="02040503050406030204" pitchFamily="18" charset="0"/>
                      </a:rPr>
                      <m:t>+2</m:t>
                    </m:r>
                  </m:oMath>
                </a14:m>
                <a:endParaRPr lang="vi-VN" sz="3200" dirty="0">
                  <a:solidFill>
                    <a:prstClr val="black"/>
                  </a:solidFill>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5" y="2842707"/>
                <a:ext cx="4906798" cy="770816"/>
              </a:xfrm>
              <a:prstGeom prst="rect">
                <a:avLst/>
              </a:prstGeom>
              <a:blipFill>
                <a:blip r:embed="rId16"/>
                <a:stretch>
                  <a:fillRect l="-3230" b="-11811"/>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9"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93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5: Giá trị của đa thức </a:t>
                </a:r>
                <a14:m>
                  <m:oMath xmlns:m="http://schemas.openxmlformats.org/officeDocument/2006/math">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sup>
                    </m:s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2</m:t>
                        </m:r>
                      </m:sup>
                    </m:sSup>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tại</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=93</m:t>
                    </m:r>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và</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a:t>
                </a:r>
                <a14:m>
                  <m:oMath xmlns:m="http://schemas.openxmlformats.org/officeDocument/2006/math">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=7</m:t>
                    </m:r>
                  </m:oMath>
                </a14:m>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là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a:stretch>
              </a:blipFill>
              <a:ln w="38100">
                <a:noFill/>
              </a:ln>
            </p:spPr>
            <p:txBody>
              <a:bodyPr/>
              <a:lstStyle/>
              <a:p>
                <a:r>
                  <a:rPr lang="en-US">
                    <a:noFill/>
                  </a:rPr>
                  <a:t> </a:t>
                </a:r>
              </a:p>
            </p:txBody>
          </p:sp>
        </mc:Fallback>
      </mc:AlternateContent>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8649</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8600</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6800</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8698</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18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mc:AlternateContent xmlns:mc="http://schemas.openxmlformats.org/markup-compatibility/2006" xmlns:a14="http://schemas.microsoft.com/office/drawing/2010/main">
        <mc:Choice Requires="a14">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Câu</a:t>
                </a:r>
                <a:r>
                  <a:rPr kumimoji="0" lang="vi-VN" sz="3200" b="0" i="0" u="none" strike="noStrike" kern="1200" cap="none" spc="0" normalizeH="0" noProof="0" smtClean="0">
                    <a:ln>
                      <a:noFill/>
                    </a:ln>
                    <a:solidFill>
                      <a:prstClr val="black"/>
                    </a:solidFill>
                    <a:effectLst/>
                    <a:uLnTx/>
                    <a:uFillTx/>
                    <a:latin typeface="Arial" panose="020B0604020202020204" pitchFamily="34" charset="0"/>
                    <a:ea typeface="+mn-ea"/>
                    <a:cs typeface="+mn-cs"/>
                  </a:rPr>
                  <a:t> hỏi số 6: Đa thức </a:t>
                </a:r>
                <a14:m>
                  <m:oMath xmlns:m="http://schemas.openxmlformats.org/officeDocument/2006/math">
                    <m:sSup>
                      <m:sSupPr>
                        <m:ctrlP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ctrlPr>
                      </m:sSupPr>
                      <m:e>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𝑥</m:t>
                        </m:r>
                      </m:e>
                      <m: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5</m:t>
                        </m:r>
                      </m:sup>
                    </m:sSup>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𝑦</m:t>
                    </m:r>
                    <m:r>
                      <a:rPr kumimoji="0" lang="vi-VN" sz="3200" b="0" i="1" u="none" strike="noStrike" kern="1200" cap="none" spc="0" normalizeH="0" noProof="0" smtClean="0">
                        <a:ln>
                          <a:noFill/>
                        </a:ln>
                        <a:solidFill>
                          <a:prstClr val="black"/>
                        </a:solidFill>
                        <a:effectLst/>
                        <a:uLnTx/>
                        <a:uFillTx/>
                        <a:latin typeface="Cambria Math" panose="02040503050406030204" pitchFamily="18" charset="0"/>
                        <a:ea typeface="+mn-ea"/>
                        <a:cs typeface="+mn-cs"/>
                      </a:rPr>
                      <m:t>+</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3</m:t>
                        </m:r>
                      </m:sup>
                    </m:sSup>
                    <m:r>
                      <a:rPr lang="vi-VN" sz="3200" b="0" i="1" smtClean="0">
                        <a:solidFill>
                          <a:prstClr val="black"/>
                        </a:solidFill>
                        <a:latin typeface="Cambria Math" panose="02040503050406030204" pitchFamily="18" charset="0"/>
                      </a:rPr>
                      <m:t>−</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5</m:t>
                        </m:r>
                      </m:sup>
                    </m:sSup>
                    <m:r>
                      <a:rPr lang="vi-VN" sz="3200" b="0" i="1" smtClean="0">
                        <a:solidFill>
                          <a:prstClr val="black"/>
                        </a:solidFill>
                        <a:latin typeface="Cambria Math" panose="02040503050406030204" pitchFamily="18" charset="0"/>
                      </a:rPr>
                      <m:t>𝑦</m:t>
                    </m:r>
                    <m:r>
                      <a:rPr lang="vi-VN" sz="3200" b="0" i="1" smtClean="0">
                        <a:solidFill>
                          <a:prstClr val="black"/>
                        </a:solidFill>
                        <a:latin typeface="Cambria Math" panose="02040503050406030204" pitchFamily="18" charset="0"/>
                      </a:rPr>
                      <m:t>−2</m:t>
                    </m:r>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𝑥</m:t>
                        </m:r>
                      </m:e>
                      <m:sup>
                        <m:r>
                          <a:rPr lang="vi-VN" sz="3200" b="0" i="1" smtClean="0">
                            <a:solidFill>
                              <a:prstClr val="black"/>
                            </a:solidFill>
                            <a:latin typeface="Cambria Math" panose="02040503050406030204" pitchFamily="18" charset="0"/>
                          </a:rPr>
                          <m:t>2</m:t>
                        </m:r>
                      </m:sup>
                    </m:sSup>
                    <m:sSup>
                      <m:sSupPr>
                        <m:ctrlPr>
                          <a:rPr lang="vi-VN" sz="3200" i="1">
                            <a:solidFill>
                              <a:prstClr val="black"/>
                            </a:solidFill>
                            <a:latin typeface="Cambria Math" panose="02040503050406030204" pitchFamily="18" charset="0"/>
                          </a:rPr>
                        </m:ctrlPr>
                      </m:sSupPr>
                      <m:e>
                        <m:r>
                          <a:rPr lang="vi-VN" sz="3200" b="0" i="1" smtClean="0">
                            <a:solidFill>
                              <a:prstClr val="black"/>
                            </a:solidFill>
                            <a:latin typeface="Cambria Math" panose="02040503050406030204" pitchFamily="18" charset="0"/>
                          </a:rPr>
                          <m:t>𝑦</m:t>
                        </m:r>
                      </m:e>
                      <m:sup>
                        <m:r>
                          <a:rPr lang="vi-VN" sz="3200" b="0" i="1" smtClean="0">
                            <a:solidFill>
                              <a:prstClr val="black"/>
                            </a:solidFill>
                            <a:latin typeface="Cambria Math" panose="02040503050406030204" pitchFamily="18" charset="0"/>
                          </a:rPr>
                          <m:t>2</m:t>
                        </m:r>
                      </m:sup>
                    </m:sSup>
                    <m:r>
                      <a:rPr lang="vi-VN" sz="3200" b="0" i="1" smtClean="0">
                        <a:solidFill>
                          <a:prstClr val="black"/>
                        </a:solidFill>
                        <a:latin typeface="Cambria Math" panose="02040503050406030204" pitchFamily="18" charset="0"/>
                      </a:rPr>
                      <m:t>+1</m:t>
                    </m:r>
                  </m:oMath>
                </a14:m>
                <a:r>
                  <a:rPr lang="vi-VN" sz="3200" dirty="0" smtClean="0">
                    <a:solidFill>
                      <a:prstClr val="black"/>
                    </a:solidFill>
                  </a:rPr>
                  <a:t> </a:t>
                </a:r>
                <a:r>
                  <a:rPr lang="vi-VN" sz="3200" smtClean="0">
                    <a:solidFill>
                      <a:prstClr val="black"/>
                    </a:solidFill>
                  </a:rPr>
                  <a:t>có bậc là:</a:t>
                </a:r>
                <a:endParaRPr lang="vi-VN" sz="3200" dirty="0">
                  <a:solidFill>
                    <a:prstClr val="black"/>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4" name="Snip Diagonal Corner Rectangle 3"/>
              <p:cNvSpPr>
                <a:spLocks noRot="1" noChangeAspect="1" noMove="1" noResize="1" noEditPoints="1" noAdjustHandles="1" noChangeArrowheads="1" noChangeShapeType="1" noTextEdit="1"/>
              </p:cNvSpPr>
              <p:nvPr/>
            </p:nvSpPr>
            <p:spPr>
              <a:xfrm>
                <a:off x="832636" y="199869"/>
                <a:ext cx="10526728" cy="1604597"/>
              </a:xfrm>
              <a:prstGeom prst="snip2DiagRect">
                <a:avLst/>
              </a:prstGeom>
              <a:blipFill>
                <a:blip r:embed="rId12"/>
                <a:stretch>
                  <a:fillRect t="-3422"/>
                </a:stretch>
              </a:blipFill>
              <a:ln w="38100">
                <a:noFill/>
              </a:ln>
            </p:spPr>
            <p:txBody>
              <a:bodyPr/>
              <a:lstStyle/>
              <a:p>
                <a:r>
                  <a:rPr lang="en-US">
                    <a:noFill/>
                  </a:rPr>
                  <a:t> </a:t>
                </a:r>
              </a:p>
            </p:txBody>
          </p:sp>
        </mc:Fallback>
      </mc:AlternateContent>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6</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5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4</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4614" y="2902112"/>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915181"/>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28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951</Words>
  <Application>Microsoft Office PowerPoint</Application>
  <PresentationFormat>Widescreen</PresentationFormat>
  <Paragraphs>129</Paragraphs>
  <Slides>31</Slides>
  <Notes>2</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微软雅黑</vt:lpstr>
      <vt:lpstr>宋体</vt:lpstr>
      <vt:lpstr>#9Slide07 Itim</vt:lpstr>
      <vt:lpstr>Arial</vt:lpstr>
      <vt:lpstr>Bookman Old Style</vt:lpstr>
      <vt:lpstr>Calibri</vt:lpstr>
      <vt:lpstr>Calibri Light</vt:lpstr>
      <vt:lpstr>Cambria</vt:lpstr>
      <vt:lpstr>Cambria Math</vt:lpstr>
      <vt:lpstr>Cooper Black</vt:lpstr>
      <vt:lpstr>等线</vt:lpstr>
      <vt:lpstr>SVN-Cookies</vt:lpstr>
      <vt:lpstr>SVN-Hole Hearted</vt:lpstr>
      <vt:lpstr>SVN-Whimsy</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59</cp:revision>
  <dcterms:created xsi:type="dcterms:W3CDTF">2023-10-24T17:28:08Z</dcterms:created>
  <dcterms:modified xsi:type="dcterms:W3CDTF">2023-10-27T17:38:32Z</dcterms:modified>
</cp:coreProperties>
</file>