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58" r:id="rId4"/>
    <p:sldId id="274" r:id="rId5"/>
    <p:sldId id="259" r:id="rId6"/>
    <p:sldId id="275" r:id="rId7"/>
    <p:sldId id="276" r:id="rId8"/>
    <p:sldId id="260" r:id="rId9"/>
    <p:sldId id="271" r:id="rId10"/>
    <p:sldId id="263" r:id="rId11"/>
    <p:sldId id="272" r:id="rId12"/>
    <p:sldId id="264" r:id="rId13"/>
    <p:sldId id="273" r:id="rId14"/>
    <p:sldId id="261" r:id="rId15"/>
    <p:sldId id="26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D8DB22"/>
    <a:srgbClr val="ED7D31"/>
    <a:srgbClr val="D6D6D6"/>
    <a:srgbClr val="ADADAD"/>
    <a:srgbClr val="5159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437" autoAdjust="0"/>
  </p:normalViewPr>
  <p:slideViewPr>
    <p:cSldViewPr snapToGrid="0">
      <p:cViewPr varScale="1">
        <p:scale>
          <a:sx n="66" d="100"/>
          <a:sy n="66" d="100"/>
        </p:scale>
        <p:origin x="258" y="60"/>
      </p:cViewPr>
      <p:guideLst/>
    </p:cSldViewPr>
  </p:slideViewPr>
  <p:notesTextViewPr>
    <p:cViewPr>
      <p:scale>
        <a:sx n="1" d="1"/>
        <a:sy n="1" d="1"/>
      </p:scale>
      <p:origin x="0" y="0"/>
    </p:cViewPr>
  </p:notesTextViewPr>
  <p:notesViewPr>
    <p:cSldViewPr snapToGrid="0">
      <p:cViewPr varScale="1">
        <p:scale>
          <a:sx n="62" d="100"/>
          <a:sy n="62" d="100"/>
        </p:scale>
        <p:origin x="3154" y="6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8814E4-4054-495A-AEE4-5DFC9841D699}" type="datetimeFigureOut">
              <a:rPr lang="en-US" smtClean="0"/>
              <a:t>6/18/2022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73DE65-4672-41F4-B12C-D80E93F9B53C}" type="slidenum">
              <a:rPr lang="en-US" smtClean="0"/>
              <a:t>‹#›</a:t>
            </a:fld>
            <a:endParaRPr lang="en-US"/>
          </a:p>
        </p:txBody>
      </p:sp>
    </p:spTree>
    <p:extLst>
      <p:ext uri="{BB962C8B-B14F-4D97-AF65-F5344CB8AC3E}">
        <p14:creationId xmlns:p14="http://schemas.microsoft.com/office/powerpoint/2010/main" val="11912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chuột </a:t>
            </a:r>
            <a:r>
              <a:rPr lang="en-US" dirty="0" err="1"/>
              <a:t>vào</a:t>
            </a:r>
            <a:r>
              <a:rPr lang="en-US" dirty="0"/>
              <a:t> </a:t>
            </a:r>
            <a:r>
              <a:rPr lang="en-US" dirty="0" err="1"/>
              <a:t>các</a:t>
            </a:r>
            <a:r>
              <a:rPr lang="en-US" dirty="0"/>
              <a:t> </a:t>
            </a:r>
            <a:r>
              <a:rPr lang="en-US" dirty="0" err="1"/>
              <a:t>loại</a:t>
            </a:r>
            <a:r>
              <a:rPr lang="en-US" dirty="0"/>
              <a:t> </a:t>
            </a:r>
            <a:r>
              <a:rPr lang="en-US" dirty="0" err="1"/>
              <a:t>máy</a:t>
            </a:r>
            <a:r>
              <a:rPr lang="en-US" dirty="0"/>
              <a:t> </a:t>
            </a:r>
            <a:r>
              <a:rPr lang="en-US" dirty="0" err="1"/>
              <a:t>tính</a:t>
            </a:r>
            <a:r>
              <a:rPr lang="en-US" dirty="0"/>
              <a:t> </a:t>
            </a:r>
            <a:r>
              <a:rPr lang="en-US" dirty="0" err="1"/>
              <a:t>để</a:t>
            </a:r>
            <a:r>
              <a:rPr lang="en-US" dirty="0"/>
              <a:t> di </a:t>
            </a:r>
            <a:r>
              <a:rPr lang="en-US" dirty="0" err="1"/>
              <a:t>chuyển</a:t>
            </a:r>
            <a:r>
              <a:rPr lang="en-US" dirty="0"/>
              <a:t> </a:t>
            </a:r>
            <a:r>
              <a:rPr lang="en-US" dirty="0" err="1"/>
              <a:t>đến</a:t>
            </a:r>
            <a:r>
              <a:rPr lang="en-US" dirty="0"/>
              <a:t> </a:t>
            </a:r>
            <a:r>
              <a:rPr lang="en-US" dirty="0" err="1"/>
              <a:t>nhà</a:t>
            </a:r>
            <a:r>
              <a:rPr lang="en-US" dirty="0"/>
              <a:t> </a:t>
            </a:r>
            <a:r>
              <a:rPr lang="en-US" dirty="0" err="1"/>
              <a:t>tương</a:t>
            </a:r>
            <a:r>
              <a:rPr lang="en-US" dirty="0"/>
              <a:t> </a:t>
            </a:r>
            <a:r>
              <a:rPr lang="en-US" dirty="0" err="1"/>
              <a:t>ứng</a:t>
            </a:r>
            <a:r>
              <a:rPr lang="en-US" dirty="0"/>
              <a:t>.</a:t>
            </a:r>
          </a:p>
        </p:txBody>
      </p:sp>
      <p:sp>
        <p:nvSpPr>
          <p:cNvPr id="4" name="Slide Number Placeholder 3"/>
          <p:cNvSpPr>
            <a:spLocks noGrp="1"/>
          </p:cNvSpPr>
          <p:nvPr>
            <p:ph type="sldNum" sz="quarter" idx="5"/>
          </p:nvPr>
        </p:nvSpPr>
        <p:spPr/>
        <p:txBody>
          <a:bodyPr/>
          <a:lstStyle/>
          <a:p>
            <a:fld id="{6073DE65-4672-41F4-B12C-D80E93F9B53C}" type="slidenum">
              <a:rPr lang="en-US" smtClean="0"/>
              <a:t>3</a:t>
            </a:fld>
            <a:endParaRPr lang="en-US"/>
          </a:p>
        </p:txBody>
      </p:sp>
    </p:spTree>
    <p:extLst>
      <p:ext uri="{BB962C8B-B14F-4D97-AF65-F5344CB8AC3E}">
        <p14:creationId xmlns:p14="http://schemas.microsoft.com/office/powerpoint/2010/main" val="3939581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C5E71-FF6B-4135-9FFE-A54E2F25A8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0DF0F9-4FC6-4126-A08A-35679BD7F3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71A385-EDF4-45BD-9569-E1E37F4428B0}"/>
              </a:ext>
            </a:extLst>
          </p:cNvPr>
          <p:cNvSpPr>
            <a:spLocks noGrp="1"/>
          </p:cNvSpPr>
          <p:nvPr>
            <p:ph type="dt" sz="half" idx="10"/>
          </p:nvPr>
        </p:nvSpPr>
        <p:spPr/>
        <p:txBody>
          <a:bodyPr/>
          <a:lstStyle/>
          <a:p>
            <a:fld id="{9946DE16-5BF4-4272-A9B4-E0EFF9D2FFE7}" type="datetimeFigureOut">
              <a:rPr lang="en-US" smtClean="0"/>
              <a:t>6/18/2022</a:t>
            </a:fld>
            <a:endParaRPr lang="en-US"/>
          </a:p>
        </p:txBody>
      </p:sp>
      <p:sp>
        <p:nvSpPr>
          <p:cNvPr id="5" name="Footer Placeholder 4">
            <a:extLst>
              <a:ext uri="{FF2B5EF4-FFF2-40B4-BE49-F238E27FC236}">
                <a16:creationId xmlns:a16="http://schemas.microsoft.com/office/drawing/2014/main" id="{A934D988-E1DB-4B04-8E44-4A9B0C4D8C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52173C-C328-4DCD-8500-88AC8355EFE7}"/>
              </a:ext>
            </a:extLst>
          </p:cNvPr>
          <p:cNvSpPr>
            <a:spLocks noGrp="1"/>
          </p:cNvSpPr>
          <p:nvPr>
            <p:ph type="sldNum" sz="quarter" idx="12"/>
          </p:nvPr>
        </p:nvSpPr>
        <p:spPr/>
        <p:txBody>
          <a:bodyPr/>
          <a:lstStyle/>
          <a:p>
            <a:fld id="{37E237D3-B5AE-42E8-A548-E73689CEA767}" type="slidenum">
              <a:rPr lang="en-US" smtClean="0"/>
              <a:t>‹#›</a:t>
            </a:fld>
            <a:endParaRPr lang="en-US"/>
          </a:p>
        </p:txBody>
      </p:sp>
    </p:spTree>
    <p:extLst>
      <p:ext uri="{BB962C8B-B14F-4D97-AF65-F5344CB8AC3E}">
        <p14:creationId xmlns:p14="http://schemas.microsoft.com/office/powerpoint/2010/main" val="1231408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9E2A5-34F3-47B6-B085-1C0E1D1626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76B457-88BB-4BB7-997F-12C8EDC484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7EBA1E-E2E3-4BFD-978F-8BA9DF5E8762}"/>
              </a:ext>
            </a:extLst>
          </p:cNvPr>
          <p:cNvSpPr>
            <a:spLocks noGrp="1"/>
          </p:cNvSpPr>
          <p:nvPr>
            <p:ph type="dt" sz="half" idx="10"/>
          </p:nvPr>
        </p:nvSpPr>
        <p:spPr/>
        <p:txBody>
          <a:bodyPr/>
          <a:lstStyle/>
          <a:p>
            <a:fld id="{9946DE16-5BF4-4272-A9B4-E0EFF9D2FFE7}" type="datetimeFigureOut">
              <a:rPr lang="en-US" smtClean="0"/>
              <a:t>6/18/2022</a:t>
            </a:fld>
            <a:endParaRPr lang="en-US"/>
          </a:p>
        </p:txBody>
      </p:sp>
      <p:sp>
        <p:nvSpPr>
          <p:cNvPr id="5" name="Footer Placeholder 4">
            <a:extLst>
              <a:ext uri="{FF2B5EF4-FFF2-40B4-BE49-F238E27FC236}">
                <a16:creationId xmlns:a16="http://schemas.microsoft.com/office/drawing/2014/main" id="{F62305BF-459C-4410-ABA4-0D8B7F7055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0EEC35-6F93-4415-B92F-CBDDEE02C4F0}"/>
              </a:ext>
            </a:extLst>
          </p:cNvPr>
          <p:cNvSpPr>
            <a:spLocks noGrp="1"/>
          </p:cNvSpPr>
          <p:nvPr>
            <p:ph type="sldNum" sz="quarter" idx="12"/>
          </p:nvPr>
        </p:nvSpPr>
        <p:spPr/>
        <p:txBody>
          <a:bodyPr/>
          <a:lstStyle/>
          <a:p>
            <a:fld id="{37E237D3-B5AE-42E8-A548-E73689CEA767}" type="slidenum">
              <a:rPr lang="en-US" smtClean="0"/>
              <a:t>‹#›</a:t>
            </a:fld>
            <a:endParaRPr lang="en-US"/>
          </a:p>
        </p:txBody>
      </p:sp>
    </p:spTree>
    <p:extLst>
      <p:ext uri="{BB962C8B-B14F-4D97-AF65-F5344CB8AC3E}">
        <p14:creationId xmlns:p14="http://schemas.microsoft.com/office/powerpoint/2010/main" val="2092660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B6AFE8-C3BF-4416-865C-63E2632361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700211-27D8-46C0-86F1-72DF6A9610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90B0AD-CE54-4BFF-8244-4641836B4268}"/>
              </a:ext>
            </a:extLst>
          </p:cNvPr>
          <p:cNvSpPr>
            <a:spLocks noGrp="1"/>
          </p:cNvSpPr>
          <p:nvPr>
            <p:ph type="dt" sz="half" idx="10"/>
          </p:nvPr>
        </p:nvSpPr>
        <p:spPr/>
        <p:txBody>
          <a:bodyPr/>
          <a:lstStyle/>
          <a:p>
            <a:fld id="{9946DE16-5BF4-4272-A9B4-E0EFF9D2FFE7}" type="datetimeFigureOut">
              <a:rPr lang="en-US" smtClean="0"/>
              <a:t>6/18/2022</a:t>
            </a:fld>
            <a:endParaRPr lang="en-US"/>
          </a:p>
        </p:txBody>
      </p:sp>
      <p:sp>
        <p:nvSpPr>
          <p:cNvPr id="5" name="Footer Placeholder 4">
            <a:extLst>
              <a:ext uri="{FF2B5EF4-FFF2-40B4-BE49-F238E27FC236}">
                <a16:creationId xmlns:a16="http://schemas.microsoft.com/office/drawing/2014/main" id="{77998066-9BD8-4447-A2EC-5EA2BA20F0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CC615-D932-4810-BAB6-B5D4BD97D24F}"/>
              </a:ext>
            </a:extLst>
          </p:cNvPr>
          <p:cNvSpPr>
            <a:spLocks noGrp="1"/>
          </p:cNvSpPr>
          <p:nvPr>
            <p:ph type="sldNum" sz="quarter" idx="12"/>
          </p:nvPr>
        </p:nvSpPr>
        <p:spPr/>
        <p:txBody>
          <a:bodyPr/>
          <a:lstStyle/>
          <a:p>
            <a:fld id="{37E237D3-B5AE-42E8-A548-E73689CEA767}" type="slidenum">
              <a:rPr lang="en-US" smtClean="0"/>
              <a:t>‹#›</a:t>
            </a:fld>
            <a:endParaRPr lang="en-US"/>
          </a:p>
        </p:txBody>
      </p:sp>
    </p:spTree>
    <p:extLst>
      <p:ext uri="{BB962C8B-B14F-4D97-AF65-F5344CB8AC3E}">
        <p14:creationId xmlns:p14="http://schemas.microsoft.com/office/powerpoint/2010/main" val="2261592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A7D41-ADD1-4F71-B8D6-4B800B7225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9BCF94-C323-49A0-851B-D38D0EFC2D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27D0BC-0A52-4A6B-BB90-4B31B6594742}"/>
              </a:ext>
            </a:extLst>
          </p:cNvPr>
          <p:cNvSpPr>
            <a:spLocks noGrp="1"/>
          </p:cNvSpPr>
          <p:nvPr>
            <p:ph type="dt" sz="half" idx="10"/>
          </p:nvPr>
        </p:nvSpPr>
        <p:spPr/>
        <p:txBody>
          <a:bodyPr/>
          <a:lstStyle/>
          <a:p>
            <a:fld id="{9946DE16-5BF4-4272-A9B4-E0EFF9D2FFE7}" type="datetimeFigureOut">
              <a:rPr lang="en-US" smtClean="0"/>
              <a:t>6/18/2022</a:t>
            </a:fld>
            <a:endParaRPr lang="en-US"/>
          </a:p>
        </p:txBody>
      </p:sp>
      <p:sp>
        <p:nvSpPr>
          <p:cNvPr id="5" name="Footer Placeholder 4">
            <a:extLst>
              <a:ext uri="{FF2B5EF4-FFF2-40B4-BE49-F238E27FC236}">
                <a16:creationId xmlns:a16="http://schemas.microsoft.com/office/drawing/2014/main" id="{8CACC676-446A-4962-8DD6-ADF1F3CCCA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7B89F9-6CCB-480C-A0E8-B9D0E366904C}"/>
              </a:ext>
            </a:extLst>
          </p:cNvPr>
          <p:cNvSpPr>
            <a:spLocks noGrp="1"/>
          </p:cNvSpPr>
          <p:nvPr>
            <p:ph type="sldNum" sz="quarter" idx="12"/>
          </p:nvPr>
        </p:nvSpPr>
        <p:spPr/>
        <p:txBody>
          <a:bodyPr/>
          <a:lstStyle/>
          <a:p>
            <a:fld id="{37E237D3-B5AE-42E8-A548-E73689CEA767}" type="slidenum">
              <a:rPr lang="en-US" smtClean="0"/>
              <a:t>‹#›</a:t>
            </a:fld>
            <a:endParaRPr lang="en-US"/>
          </a:p>
        </p:txBody>
      </p:sp>
      <p:pic>
        <p:nvPicPr>
          <p:cNvPr id="7" name="Picture 6">
            <a:extLst>
              <a:ext uri="{FF2B5EF4-FFF2-40B4-BE49-F238E27FC236}">
                <a16:creationId xmlns:a16="http://schemas.microsoft.com/office/drawing/2014/main" id="{319074F1-3B9B-4925-AFAE-E03FD7E445C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702311" y="5688288"/>
            <a:ext cx="1302978" cy="1033187"/>
          </a:xfrm>
          <a:prstGeom prst="rect">
            <a:avLst/>
          </a:prstGeom>
        </p:spPr>
      </p:pic>
    </p:spTree>
    <p:extLst>
      <p:ext uri="{BB962C8B-B14F-4D97-AF65-F5344CB8AC3E}">
        <p14:creationId xmlns:p14="http://schemas.microsoft.com/office/powerpoint/2010/main" val="4208428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54B9B-7D1F-49C0-9BA0-1A036CA2EE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DD48D9-C02E-4829-9FE5-A80B4038BC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308159-2D33-4965-B39A-A8A5E1FE91E8}"/>
              </a:ext>
            </a:extLst>
          </p:cNvPr>
          <p:cNvSpPr>
            <a:spLocks noGrp="1"/>
          </p:cNvSpPr>
          <p:nvPr>
            <p:ph type="dt" sz="half" idx="10"/>
          </p:nvPr>
        </p:nvSpPr>
        <p:spPr/>
        <p:txBody>
          <a:bodyPr/>
          <a:lstStyle/>
          <a:p>
            <a:fld id="{9946DE16-5BF4-4272-A9B4-E0EFF9D2FFE7}" type="datetimeFigureOut">
              <a:rPr lang="en-US" smtClean="0"/>
              <a:t>6/18/2022</a:t>
            </a:fld>
            <a:endParaRPr lang="en-US"/>
          </a:p>
        </p:txBody>
      </p:sp>
      <p:sp>
        <p:nvSpPr>
          <p:cNvPr id="5" name="Footer Placeholder 4">
            <a:extLst>
              <a:ext uri="{FF2B5EF4-FFF2-40B4-BE49-F238E27FC236}">
                <a16:creationId xmlns:a16="http://schemas.microsoft.com/office/drawing/2014/main" id="{0A0004A6-E57A-421F-B5BD-63EDC78E4F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06B100-1F7A-48F5-8DB7-031B871EDA1B}"/>
              </a:ext>
            </a:extLst>
          </p:cNvPr>
          <p:cNvSpPr>
            <a:spLocks noGrp="1"/>
          </p:cNvSpPr>
          <p:nvPr>
            <p:ph type="sldNum" sz="quarter" idx="12"/>
          </p:nvPr>
        </p:nvSpPr>
        <p:spPr/>
        <p:txBody>
          <a:bodyPr/>
          <a:lstStyle/>
          <a:p>
            <a:fld id="{37E237D3-B5AE-42E8-A548-E73689CEA767}" type="slidenum">
              <a:rPr lang="en-US" smtClean="0"/>
              <a:t>‹#›</a:t>
            </a:fld>
            <a:endParaRPr lang="en-US"/>
          </a:p>
        </p:txBody>
      </p:sp>
    </p:spTree>
    <p:extLst>
      <p:ext uri="{BB962C8B-B14F-4D97-AF65-F5344CB8AC3E}">
        <p14:creationId xmlns:p14="http://schemas.microsoft.com/office/powerpoint/2010/main" val="1444573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3A739-8CF3-43D8-846C-EA53989588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ED76CB-1E97-432E-BC97-89F5BFF628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2B7C5E-EF2E-4084-BBC5-68265DE385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75FDC4-4A3B-48CE-B6A4-D100BD1ECFE8}"/>
              </a:ext>
            </a:extLst>
          </p:cNvPr>
          <p:cNvSpPr>
            <a:spLocks noGrp="1"/>
          </p:cNvSpPr>
          <p:nvPr>
            <p:ph type="dt" sz="half" idx="10"/>
          </p:nvPr>
        </p:nvSpPr>
        <p:spPr/>
        <p:txBody>
          <a:bodyPr/>
          <a:lstStyle/>
          <a:p>
            <a:fld id="{9946DE16-5BF4-4272-A9B4-E0EFF9D2FFE7}" type="datetimeFigureOut">
              <a:rPr lang="en-US" smtClean="0"/>
              <a:t>6/18/2022</a:t>
            </a:fld>
            <a:endParaRPr lang="en-US"/>
          </a:p>
        </p:txBody>
      </p:sp>
      <p:sp>
        <p:nvSpPr>
          <p:cNvPr id="6" name="Footer Placeholder 5">
            <a:extLst>
              <a:ext uri="{FF2B5EF4-FFF2-40B4-BE49-F238E27FC236}">
                <a16:creationId xmlns:a16="http://schemas.microsoft.com/office/drawing/2014/main" id="{DF654B9E-69B3-44A6-8D78-8AACB2BFED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947054-AEB8-44FC-8651-02717F72EA7B}"/>
              </a:ext>
            </a:extLst>
          </p:cNvPr>
          <p:cNvSpPr>
            <a:spLocks noGrp="1"/>
          </p:cNvSpPr>
          <p:nvPr>
            <p:ph type="sldNum" sz="quarter" idx="12"/>
          </p:nvPr>
        </p:nvSpPr>
        <p:spPr/>
        <p:txBody>
          <a:bodyPr/>
          <a:lstStyle/>
          <a:p>
            <a:fld id="{37E237D3-B5AE-42E8-A548-E73689CEA767}" type="slidenum">
              <a:rPr lang="en-US" smtClean="0"/>
              <a:t>‹#›</a:t>
            </a:fld>
            <a:endParaRPr lang="en-US"/>
          </a:p>
        </p:txBody>
      </p:sp>
    </p:spTree>
    <p:extLst>
      <p:ext uri="{BB962C8B-B14F-4D97-AF65-F5344CB8AC3E}">
        <p14:creationId xmlns:p14="http://schemas.microsoft.com/office/powerpoint/2010/main" val="2815080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C8F5C-5ABD-41C4-9662-B6922923C4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E11E31-3C44-4159-912F-5885DBE9E5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98F4A7-236D-44A9-BFAC-1B11F905DC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230A2A-4279-4C7F-B3F4-79DBC025D0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5DB4EA-12EC-4A97-94BF-C9AD59ACF3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FF6F9C-C6B6-4E43-9915-6BA62B61D3AC}"/>
              </a:ext>
            </a:extLst>
          </p:cNvPr>
          <p:cNvSpPr>
            <a:spLocks noGrp="1"/>
          </p:cNvSpPr>
          <p:nvPr>
            <p:ph type="dt" sz="half" idx="10"/>
          </p:nvPr>
        </p:nvSpPr>
        <p:spPr/>
        <p:txBody>
          <a:bodyPr/>
          <a:lstStyle/>
          <a:p>
            <a:fld id="{9946DE16-5BF4-4272-A9B4-E0EFF9D2FFE7}" type="datetimeFigureOut">
              <a:rPr lang="en-US" smtClean="0"/>
              <a:t>6/18/2022</a:t>
            </a:fld>
            <a:endParaRPr lang="en-US"/>
          </a:p>
        </p:txBody>
      </p:sp>
      <p:sp>
        <p:nvSpPr>
          <p:cNvPr id="8" name="Footer Placeholder 7">
            <a:extLst>
              <a:ext uri="{FF2B5EF4-FFF2-40B4-BE49-F238E27FC236}">
                <a16:creationId xmlns:a16="http://schemas.microsoft.com/office/drawing/2014/main" id="{B23ACECA-BC6A-4944-84ED-19EEABB02B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6CF693-615B-4AB4-B858-4428934647C3}"/>
              </a:ext>
            </a:extLst>
          </p:cNvPr>
          <p:cNvSpPr>
            <a:spLocks noGrp="1"/>
          </p:cNvSpPr>
          <p:nvPr>
            <p:ph type="sldNum" sz="quarter" idx="12"/>
          </p:nvPr>
        </p:nvSpPr>
        <p:spPr/>
        <p:txBody>
          <a:bodyPr/>
          <a:lstStyle/>
          <a:p>
            <a:fld id="{37E237D3-B5AE-42E8-A548-E73689CEA767}" type="slidenum">
              <a:rPr lang="en-US" smtClean="0"/>
              <a:t>‹#›</a:t>
            </a:fld>
            <a:endParaRPr lang="en-US"/>
          </a:p>
        </p:txBody>
      </p:sp>
    </p:spTree>
    <p:extLst>
      <p:ext uri="{BB962C8B-B14F-4D97-AF65-F5344CB8AC3E}">
        <p14:creationId xmlns:p14="http://schemas.microsoft.com/office/powerpoint/2010/main" val="2032449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67F91-1D36-40A3-B079-5999F314CD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E09541-8D8E-49A9-BF55-DBE4FFE1F467}"/>
              </a:ext>
            </a:extLst>
          </p:cNvPr>
          <p:cNvSpPr>
            <a:spLocks noGrp="1"/>
          </p:cNvSpPr>
          <p:nvPr>
            <p:ph type="dt" sz="half" idx="10"/>
          </p:nvPr>
        </p:nvSpPr>
        <p:spPr/>
        <p:txBody>
          <a:bodyPr/>
          <a:lstStyle/>
          <a:p>
            <a:fld id="{9946DE16-5BF4-4272-A9B4-E0EFF9D2FFE7}" type="datetimeFigureOut">
              <a:rPr lang="en-US" smtClean="0"/>
              <a:t>6/18/2022</a:t>
            </a:fld>
            <a:endParaRPr lang="en-US"/>
          </a:p>
        </p:txBody>
      </p:sp>
      <p:sp>
        <p:nvSpPr>
          <p:cNvPr id="4" name="Footer Placeholder 3">
            <a:extLst>
              <a:ext uri="{FF2B5EF4-FFF2-40B4-BE49-F238E27FC236}">
                <a16:creationId xmlns:a16="http://schemas.microsoft.com/office/drawing/2014/main" id="{449036A3-866B-48BF-8444-516A8B7989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1ACC07-023C-450C-8861-36F5E4E49267}"/>
              </a:ext>
            </a:extLst>
          </p:cNvPr>
          <p:cNvSpPr>
            <a:spLocks noGrp="1"/>
          </p:cNvSpPr>
          <p:nvPr>
            <p:ph type="sldNum" sz="quarter" idx="12"/>
          </p:nvPr>
        </p:nvSpPr>
        <p:spPr/>
        <p:txBody>
          <a:bodyPr/>
          <a:lstStyle/>
          <a:p>
            <a:fld id="{37E237D3-B5AE-42E8-A548-E73689CEA767}" type="slidenum">
              <a:rPr lang="en-US" smtClean="0"/>
              <a:t>‹#›</a:t>
            </a:fld>
            <a:endParaRPr lang="en-US"/>
          </a:p>
        </p:txBody>
      </p:sp>
    </p:spTree>
    <p:extLst>
      <p:ext uri="{BB962C8B-B14F-4D97-AF65-F5344CB8AC3E}">
        <p14:creationId xmlns:p14="http://schemas.microsoft.com/office/powerpoint/2010/main" val="493761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F715DC-6117-45FA-8A33-8DF90CB9B2E0}"/>
              </a:ext>
            </a:extLst>
          </p:cNvPr>
          <p:cNvSpPr>
            <a:spLocks noGrp="1"/>
          </p:cNvSpPr>
          <p:nvPr>
            <p:ph type="dt" sz="half" idx="10"/>
          </p:nvPr>
        </p:nvSpPr>
        <p:spPr/>
        <p:txBody>
          <a:bodyPr/>
          <a:lstStyle/>
          <a:p>
            <a:fld id="{9946DE16-5BF4-4272-A9B4-E0EFF9D2FFE7}" type="datetimeFigureOut">
              <a:rPr lang="en-US" smtClean="0"/>
              <a:t>6/18/2022</a:t>
            </a:fld>
            <a:endParaRPr lang="en-US"/>
          </a:p>
        </p:txBody>
      </p:sp>
      <p:sp>
        <p:nvSpPr>
          <p:cNvPr id="3" name="Footer Placeholder 2">
            <a:extLst>
              <a:ext uri="{FF2B5EF4-FFF2-40B4-BE49-F238E27FC236}">
                <a16:creationId xmlns:a16="http://schemas.microsoft.com/office/drawing/2014/main" id="{4B6E2FAF-A3F3-473B-AF1F-6C40C936E0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85565C-CD0D-4402-AFA8-E6E0712F477E}"/>
              </a:ext>
            </a:extLst>
          </p:cNvPr>
          <p:cNvSpPr>
            <a:spLocks noGrp="1"/>
          </p:cNvSpPr>
          <p:nvPr>
            <p:ph type="sldNum" sz="quarter" idx="12"/>
          </p:nvPr>
        </p:nvSpPr>
        <p:spPr/>
        <p:txBody>
          <a:bodyPr/>
          <a:lstStyle/>
          <a:p>
            <a:fld id="{37E237D3-B5AE-42E8-A548-E73689CEA767}" type="slidenum">
              <a:rPr lang="en-US" smtClean="0"/>
              <a:t>‹#›</a:t>
            </a:fld>
            <a:endParaRPr lang="en-US"/>
          </a:p>
        </p:txBody>
      </p:sp>
    </p:spTree>
    <p:extLst>
      <p:ext uri="{BB962C8B-B14F-4D97-AF65-F5344CB8AC3E}">
        <p14:creationId xmlns:p14="http://schemas.microsoft.com/office/powerpoint/2010/main" val="1207294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FF8D6-CC83-4627-806D-8DB684BD6B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F3ECE5-178A-4506-A45F-E31404344F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0EC3CF-F77E-4549-83CD-F7AD2F7623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A93740-AA2A-49FA-811B-7FA081652759}"/>
              </a:ext>
            </a:extLst>
          </p:cNvPr>
          <p:cNvSpPr>
            <a:spLocks noGrp="1"/>
          </p:cNvSpPr>
          <p:nvPr>
            <p:ph type="dt" sz="half" idx="10"/>
          </p:nvPr>
        </p:nvSpPr>
        <p:spPr/>
        <p:txBody>
          <a:bodyPr/>
          <a:lstStyle/>
          <a:p>
            <a:fld id="{9946DE16-5BF4-4272-A9B4-E0EFF9D2FFE7}" type="datetimeFigureOut">
              <a:rPr lang="en-US" smtClean="0"/>
              <a:t>6/18/2022</a:t>
            </a:fld>
            <a:endParaRPr lang="en-US"/>
          </a:p>
        </p:txBody>
      </p:sp>
      <p:sp>
        <p:nvSpPr>
          <p:cNvPr id="6" name="Footer Placeholder 5">
            <a:extLst>
              <a:ext uri="{FF2B5EF4-FFF2-40B4-BE49-F238E27FC236}">
                <a16:creationId xmlns:a16="http://schemas.microsoft.com/office/drawing/2014/main" id="{E7CCE86E-0C7A-4538-BA72-B9C3303BE6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BEF674-6CAD-425B-BAB7-53B7C7BC725A}"/>
              </a:ext>
            </a:extLst>
          </p:cNvPr>
          <p:cNvSpPr>
            <a:spLocks noGrp="1"/>
          </p:cNvSpPr>
          <p:nvPr>
            <p:ph type="sldNum" sz="quarter" idx="12"/>
          </p:nvPr>
        </p:nvSpPr>
        <p:spPr/>
        <p:txBody>
          <a:bodyPr/>
          <a:lstStyle/>
          <a:p>
            <a:fld id="{37E237D3-B5AE-42E8-A548-E73689CEA767}" type="slidenum">
              <a:rPr lang="en-US" smtClean="0"/>
              <a:t>‹#›</a:t>
            </a:fld>
            <a:endParaRPr lang="en-US"/>
          </a:p>
        </p:txBody>
      </p:sp>
    </p:spTree>
    <p:extLst>
      <p:ext uri="{BB962C8B-B14F-4D97-AF65-F5344CB8AC3E}">
        <p14:creationId xmlns:p14="http://schemas.microsoft.com/office/powerpoint/2010/main" val="3689519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5DD5D-A236-4521-825B-AB0F65B679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F467CA-4FE2-4AA5-98E7-94961906EA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5CAB79-C73A-43A6-8F8F-9FEFD92FB5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02581B-A1DA-47ED-8B0F-9EC9CE84F4E0}"/>
              </a:ext>
            </a:extLst>
          </p:cNvPr>
          <p:cNvSpPr>
            <a:spLocks noGrp="1"/>
          </p:cNvSpPr>
          <p:nvPr>
            <p:ph type="dt" sz="half" idx="10"/>
          </p:nvPr>
        </p:nvSpPr>
        <p:spPr/>
        <p:txBody>
          <a:bodyPr/>
          <a:lstStyle/>
          <a:p>
            <a:fld id="{9946DE16-5BF4-4272-A9B4-E0EFF9D2FFE7}" type="datetimeFigureOut">
              <a:rPr lang="en-US" smtClean="0"/>
              <a:t>6/18/2022</a:t>
            </a:fld>
            <a:endParaRPr lang="en-US"/>
          </a:p>
        </p:txBody>
      </p:sp>
      <p:sp>
        <p:nvSpPr>
          <p:cNvPr id="6" name="Footer Placeholder 5">
            <a:extLst>
              <a:ext uri="{FF2B5EF4-FFF2-40B4-BE49-F238E27FC236}">
                <a16:creationId xmlns:a16="http://schemas.microsoft.com/office/drawing/2014/main" id="{42A64704-8C9F-4F1C-9F18-93E22D75CC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AC54C0-5C9A-4E81-8784-2AA41060B7A9}"/>
              </a:ext>
            </a:extLst>
          </p:cNvPr>
          <p:cNvSpPr>
            <a:spLocks noGrp="1"/>
          </p:cNvSpPr>
          <p:nvPr>
            <p:ph type="sldNum" sz="quarter" idx="12"/>
          </p:nvPr>
        </p:nvSpPr>
        <p:spPr/>
        <p:txBody>
          <a:bodyPr/>
          <a:lstStyle/>
          <a:p>
            <a:fld id="{37E237D3-B5AE-42E8-A548-E73689CEA767}" type="slidenum">
              <a:rPr lang="en-US" smtClean="0"/>
              <a:t>‹#›</a:t>
            </a:fld>
            <a:endParaRPr lang="en-US"/>
          </a:p>
        </p:txBody>
      </p:sp>
    </p:spTree>
    <p:extLst>
      <p:ext uri="{BB962C8B-B14F-4D97-AF65-F5344CB8AC3E}">
        <p14:creationId xmlns:p14="http://schemas.microsoft.com/office/powerpoint/2010/main" val="2047100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587FE2-5F25-47D5-96F1-840753C6C9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3097DC-C94E-4DD6-BEB6-3FD80BCBE9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3ED0E7-48E4-4F71-AF12-81DD2D1A9B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46DE16-5BF4-4272-A9B4-E0EFF9D2FFE7}" type="datetimeFigureOut">
              <a:rPr lang="en-US" smtClean="0"/>
              <a:t>6/18/2022</a:t>
            </a:fld>
            <a:endParaRPr lang="en-US"/>
          </a:p>
        </p:txBody>
      </p:sp>
      <p:sp>
        <p:nvSpPr>
          <p:cNvPr id="5" name="Footer Placeholder 4">
            <a:extLst>
              <a:ext uri="{FF2B5EF4-FFF2-40B4-BE49-F238E27FC236}">
                <a16:creationId xmlns:a16="http://schemas.microsoft.com/office/drawing/2014/main" id="{52F0E60B-ADF9-48FE-B0F8-9CD241A0F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A467BF5-8E55-44AE-B3C7-703D746067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E237D3-B5AE-42E8-A548-E73689CEA767}" type="slidenum">
              <a:rPr lang="en-US" smtClean="0"/>
              <a:t>‹#›</a:t>
            </a:fld>
            <a:endParaRPr lang="en-US"/>
          </a:p>
        </p:txBody>
      </p:sp>
    </p:spTree>
    <p:extLst>
      <p:ext uri="{BB962C8B-B14F-4D97-AF65-F5344CB8AC3E}">
        <p14:creationId xmlns:p14="http://schemas.microsoft.com/office/powerpoint/2010/main" val="32806142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523916" y="2101969"/>
            <a:ext cx="7132320" cy="1803571"/>
          </a:xfrm>
          <a:prstGeom prst="rect">
            <a:avLst/>
          </a:prstGeom>
          <a:ln/>
        </p:spPr>
        <p:style>
          <a:lnRef idx="1">
            <a:schemeClr val="accent4"/>
          </a:lnRef>
          <a:fillRef idx="2">
            <a:schemeClr val="accent4"/>
          </a:fillRef>
          <a:effectRef idx="1">
            <a:schemeClr val="accent4"/>
          </a:effectRef>
          <a:fontRef idx="minor">
            <a:schemeClr val="dk1"/>
          </a:fontRef>
        </p:style>
        <p:txBody>
          <a:bodyPr>
            <a:spAutoFit/>
          </a:bodyPr>
          <a:lstStyle/>
          <a:p>
            <a:pPr algn="ctr">
              <a:lnSpc>
                <a:spcPct val="115000"/>
              </a:lnSpc>
              <a:spcBef>
                <a:spcPts val="600"/>
              </a:spcBef>
              <a:spcAft>
                <a:spcPts val="600"/>
              </a:spcAft>
            </a:pPr>
            <a:r>
              <a:rPr lang="en-US" sz="4400" b="1">
                <a:solidFill>
                  <a:schemeClr val="tx1"/>
                </a:solidFill>
                <a:latin typeface="Times New Roman" panose="02020603050405020304" pitchFamily="18" charset="0"/>
                <a:ea typeface="Times New Roman" panose="02020603050405020304" pitchFamily="18" charset="0"/>
              </a:rPr>
              <a:t>BÀI 2 </a:t>
            </a:r>
            <a:endParaRPr lang="en-US" sz="4400">
              <a:solidFill>
                <a:schemeClr val="tx1"/>
              </a:solidFill>
              <a:latin typeface="Times New Roman" panose="02020603050405020304" pitchFamily="18" charset="0"/>
              <a:ea typeface="Times New Roman" panose="02020603050405020304" pitchFamily="18" charset="0"/>
            </a:endParaRPr>
          </a:p>
          <a:p>
            <a:pPr algn="ctr">
              <a:lnSpc>
                <a:spcPct val="115000"/>
              </a:lnSpc>
              <a:spcBef>
                <a:spcPts val="600"/>
              </a:spcBef>
              <a:spcAft>
                <a:spcPts val="600"/>
              </a:spcAft>
            </a:pPr>
            <a:r>
              <a:rPr lang="en-US" sz="4400" b="1">
                <a:solidFill>
                  <a:schemeClr val="tx1"/>
                </a:solidFill>
                <a:latin typeface="Times New Roman" panose="02020603050405020304" pitchFamily="18" charset="0"/>
                <a:ea typeface="Times New Roman" panose="02020603050405020304" pitchFamily="18" charset="0"/>
              </a:rPr>
              <a:t>TÌM KIẾM NHỊ PHÂN</a:t>
            </a:r>
            <a:endParaRPr lang="en-US" sz="4400">
              <a:solidFill>
                <a:schemeClr val="tx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51285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6B021DC-9F1D-44CB-88F1-AE73784EC53D}"/>
              </a:ext>
            </a:extLst>
          </p:cNvPr>
          <p:cNvPicPr>
            <a:picLocks noChangeAspect="1"/>
          </p:cNvPicPr>
          <p:nvPr/>
        </p:nvPicPr>
        <p:blipFill>
          <a:blip r:embed="rId2"/>
          <a:stretch>
            <a:fillRect/>
          </a:stretch>
        </p:blipFill>
        <p:spPr>
          <a:xfrm>
            <a:off x="4236605" y="485376"/>
            <a:ext cx="909527" cy="809853"/>
          </a:xfrm>
          <a:prstGeom prst="rect">
            <a:avLst/>
          </a:prstGeom>
        </p:spPr>
      </p:pic>
      <p:sp>
        <p:nvSpPr>
          <p:cNvPr id="2" name="Rectangle 1"/>
          <p:cNvSpPr/>
          <p:nvPr/>
        </p:nvSpPr>
        <p:spPr>
          <a:xfrm>
            <a:off x="2888342" y="2394636"/>
            <a:ext cx="6096000" cy="954107"/>
          </a:xfrm>
          <a:prstGeom prst="rect">
            <a:avLst/>
          </a:prstGeom>
        </p:spPr>
        <p:txBody>
          <a:bodyPr>
            <a:spAutoFit/>
          </a:bodyPr>
          <a:lstStyle/>
          <a:p>
            <a:pPr algn="just"/>
            <a:r>
              <a:rPr lang="en-US" sz="2800">
                <a:latin typeface="Times New Roman" panose="02020603050405020304" pitchFamily="18" charset="0"/>
                <a:ea typeface="Times New Roman" panose="02020603050405020304" pitchFamily="18" charset="0"/>
              </a:rPr>
              <a:t>Thuật toán tìm kiếm nhị phân chỉ áp dụng được cho dãy đã sắp thứ </a:t>
            </a:r>
            <a:r>
              <a:rPr lang="en-US" sz="2800" smtClean="0">
                <a:latin typeface="Times New Roman" panose="02020603050405020304" pitchFamily="18" charset="0"/>
                <a:ea typeface="Times New Roman" panose="02020603050405020304" pitchFamily="18" charset="0"/>
              </a:rPr>
              <a:t>tự</a:t>
            </a:r>
            <a:endParaRPr lang="en-US" sz="2800"/>
          </a:p>
        </p:txBody>
      </p:sp>
      <p:sp>
        <p:nvSpPr>
          <p:cNvPr id="4" name="Rectangle 3"/>
          <p:cNvSpPr/>
          <p:nvPr/>
        </p:nvSpPr>
        <p:spPr>
          <a:xfrm>
            <a:off x="5233614" y="713953"/>
            <a:ext cx="2050561" cy="535531"/>
          </a:xfrm>
          <a:prstGeom prst="rect">
            <a:avLst/>
          </a:prstGeom>
        </p:spPr>
        <p:txBody>
          <a:bodyPr vert="horz" lIns="91440" tIns="45720" rIns="91440" bIns="45720" rtlCol="0" anchor="ctr">
            <a:noAutofit/>
          </a:bodyPr>
          <a:lstStyle/>
          <a:p>
            <a:pPr algn="just">
              <a:lnSpc>
                <a:spcPct val="90000"/>
              </a:lnSpc>
              <a:spcBef>
                <a:spcPct val="0"/>
              </a:spcBef>
            </a:pPr>
            <a:r>
              <a:rPr lang="en-US" sz="3200" b="1">
                <a:solidFill>
                  <a:srgbClr val="FF0000"/>
                </a:solidFill>
                <a:latin typeface="Tahoma" panose="020B0604030504040204" pitchFamily="34" charset="0"/>
                <a:ea typeface="Tahoma" panose="020B0604030504040204" pitchFamily="34" charset="0"/>
                <a:cs typeface="Tahoma" panose="020B0604030504040204" pitchFamily="34" charset="0"/>
              </a:rPr>
              <a:t>Ghi </a:t>
            </a:r>
            <a:r>
              <a:rPr lang="en-US" sz="3200" b="1" smtClean="0">
                <a:solidFill>
                  <a:srgbClr val="FF0000"/>
                </a:solidFill>
                <a:latin typeface="Tahoma" panose="020B0604030504040204" pitchFamily="34" charset="0"/>
                <a:ea typeface="Tahoma" panose="020B0604030504040204" pitchFamily="34" charset="0"/>
                <a:cs typeface="Tahoma" panose="020B0604030504040204" pitchFamily="34" charset="0"/>
              </a:rPr>
              <a:t>nhớ</a:t>
            </a:r>
            <a:endParaRPr lang="en-US" sz="3200" b="1">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60375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loud 3"/>
          <p:cNvSpPr/>
          <p:nvPr/>
        </p:nvSpPr>
        <p:spPr>
          <a:xfrm>
            <a:off x="494198" y="2037016"/>
            <a:ext cx="4961722" cy="3157764"/>
          </a:xfrm>
          <a:prstGeom prst="cloud">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15000"/>
              </a:lnSpc>
              <a:spcBef>
                <a:spcPts val="600"/>
              </a:spcBef>
              <a:spcAft>
                <a:spcPts val="600"/>
              </a:spcAft>
            </a:pPr>
            <a:r>
              <a:rPr lang="en-US" sz="2800" smtClean="0">
                <a:solidFill>
                  <a:srgbClr val="000000"/>
                </a:solidFill>
                <a:latin typeface="Times New Roman" panose="02020603050405020304" pitchFamily="18" charset="0"/>
                <a:ea typeface="Times New Roman" panose="02020603050405020304" pitchFamily="18" charset="0"/>
              </a:rPr>
              <a:t>Em hãy quan sát đoạn video sau và cho biết ý nghĩa của câu chuyện?</a:t>
            </a:r>
            <a:endParaRPr lang="en-US" sz="2800">
              <a:latin typeface="Times New Roman" panose="02020603050405020304" pitchFamily="18" charset="0"/>
              <a:ea typeface="Times New Roman" panose="02020603050405020304" pitchFamily="18" charset="0"/>
            </a:endParaRPr>
          </a:p>
        </p:txBody>
      </p:sp>
      <p:sp>
        <p:nvSpPr>
          <p:cNvPr id="3" name="Rectangle 2"/>
          <p:cNvSpPr/>
          <p:nvPr/>
        </p:nvSpPr>
        <p:spPr>
          <a:xfrm>
            <a:off x="4043443" y="510753"/>
            <a:ext cx="3358843" cy="535531"/>
          </a:xfrm>
          <a:prstGeom prst="rect">
            <a:avLst/>
          </a:prstGeom>
        </p:spPr>
        <p:txBody>
          <a:bodyPr vert="horz" lIns="91440" tIns="45720" rIns="91440" bIns="45720" rtlCol="0" anchor="ctr">
            <a:noAutofit/>
          </a:bodyPr>
          <a:lstStyle/>
          <a:p>
            <a:pPr algn="ctr">
              <a:lnSpc>
                <a:spcPct val="90000"/>
              </a:lnSpc>
              <a:spcBef>
                <a:spcPct val="0"/>
              </a:spcBef>
            </a:pPr>
            <a:r>
              <a:rPr lang="en-US" sz="3200" b="1" smtClean="0">
                <a:solidFill>
                  <a:srgbClr val="FF0000"/>
                </a:solidFill>
                <a:latin typeface="Tahoma" panose="020B0604030504040204" pitchFamily="34" charset="0"/>
                <a:ea typeface="Tahoma" panose="020B0604030504040204" pitchFamily="34" charset="0"/>
                <a:cs typeface="Tahoma" panose="020B0604030504040204" pitchFamily="34" charset="0"/>
              </a:rPr>
              <a:t>TÌNH HUỐNG</a:t>
            </a:r>
            <a:endParaRPr lang="en-US" sz="3200" b="1">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2" name="Miền Cổ Tích - Câu Chuyện Bó Đũa">
            <a:hlinkClick r:id="" action="ppaction://media"/>
          </p:cNvPr>
          <p:cNvPicPr>
            <a:picLocks noChangeAspect="1"/>
          </p:cNvPicPr>
          <p:nvPr>
            <a:videoFile r:link="rId1"/>
            <p:extLst>
              <p:ext uri="{DAA4B4D4-6D71-4841-9C94-3DE7FCFB9230}">
                <p14:media xmlns:p14="http://schemas.microsoft.com/office/powerpoint/2010/main" r:embed="rId2">
                  <p14:trim st="125905"/>
                </p14:media>
              </p:ext>
            </p:extLst>
          </p:nvPr>
        </p:nvPicPr>
        <p:blipFill>
          <a:blip r:embed="rId4"/>
          <a:stretch>
            <a:fillRect/>
          </a:stretch>
        </p:blipFill>
        <p:spPr>
          <a:xfrm>
            <a:off x="5989320" y="1656016"/>
            <a:ext cx="6080632" cy="4206108"/>
          </a:xfrm>
          <a:prstGeom prst="rect">
            <a:avLst/>
          </a:prstGeom>
        </p:spPr>
      </p:pic>
    </p:spTree>
    <p:extLst>
      <p:ext uri="{BB962C8B-B14F-4D97-AF65-F5344CB8AC3E}">
        <p14:creationId xmlns:p14="http://schemas.microsoft.com/office/powerpoint/2010/main" val="21184982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657785" y="1865378"/>
            <a:ext cx="10635055" cy="2999796"/>
          </a:xfrm>
          <a:prstGeom prst="rect">
            <a:avLst/>
          </a:prstGeom>
        </p:spPr>
        <p:txBody>
          <a:bodyPr wrap="square">
            <a:spAutoFit/>
          </a:bodyPr>
          <a:lstStyle/>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rPr>
              <a:t>- </a:t>
            </a:r>
            <a:r>
              <a:rPr lang="en-US" sz="2800">
                <a:latin typeface="Times New Roman" panose="02020603050405020304" pitchFamily="18" charset="0"/>
                <a:ea typeface="Times New Roman" panose="02020603050405020304" pitchFamily="18" charset="0"/>
              </a:rPr>
              <a:t>Để giải một bài toán lớn, </a:t>
            </a:r>
            <a:r>
              <a:rPr lang="en-US" sz="2800" smtClean="0">
                <a:latin typeface="Times New Roman" panose="02020603050405020304" pitchFamily="18" charset="0"/>
                <a:ea typeface="Times New Roman" panose="02020603050405020304" pitchFamily="18" charset="0"/>
              </a:rPr>
              <a:t>người </a:t>
            </a:r>
            <a:r>
              <a:rPr lang="en-US" sz="2800">
                <a:latin typeface="Times New Roman" panose="02020603050405020304" pitchFamily="18" charset="0"/>
                <a:ea typeface="Times New Roman" panose="02020603050405020304" pitchFamily="18" charset="0"/>
              </a:rPr>
              <a:t>ta tìm cách chia bài toán ban đầu ra thành các bài toán nhỏ hơn rồi giải những bài toán nhỏ hơn sẽ dễ hơn. Cách làm này gọi là </a:t>
            </a:r>
            <a:r>
              <a:rPr lang="en-US" sz="2800" i="1">
                <a:solidFill>
                  <a:srgbClr val="0070C0"/>
                </a:solidFill>
                <a:latin typeface="Times New Roman" panose="02020603050405020304" pitchFamily="18" charset="0"/>
                <a:ea typeface="Times New Roman" panose="02020603050405020304" pitchFamily="18" charset="0"/>
              </a:rPr>
              <a:t>“chia để trị”</a:t>
            </a:r>
          </a:p>
          <a:p>
            <a:pPr algn="just">
              <a:spcBef>
                <a:spcPts val="1200"/>
              </a:spcBef>
              <a:spcAft>
                <a:spcPts val="1200"/>
              </a:spcAft>
            </a:pPr>
            <a:r>
              <a:rPr lang="en-US" sz="2800">
                <a:latin typeface="Times New Roman" panose="02020603050405020304" pitchFamily="18" charset="0"/>
                <a:ea typeface="Times New Roman" panose="02020603050405020304" pitchFamily="18" charset="0"/>
              </a:rPr>
              <a:t>- Thuật toán tìm kiếm nhị phân chia bài toán ban đầu thành </a:t>
            </a:r>
            <a:r>
              <a:rPr lang="en-US" sz="2800" smtClean="0">
                <a:latin typeface="Times New Roman" panose="02020603050405020304" pitchFamily="18" charset="0"/>
                <a:ea typeface="Times New Roman" panose="02020603050405020304" pitchFamily="18" charset="0"/>
              </a:rPr>
              <a:t>hai </a:t>
            </a:r>
            <a:r>
              <a:rPr lang="en-US" sz="2800">
                <a:latin typeface="Times New Roman" panose="02020603050405020304" pitchFamily="18" charset="0"/>
                <a:ea typeface="Times New Roman" panose="02020603050405020304" pitchFamily="18" charset="0"/>
              </a:rPr>
              <a:t>bài toán con nhỏ hơn và chỉ phải tiếp tục giải một trong hai bài toán con đó. Áp dụng liên tiếp cách này cho đến khi nhận được kết quả.</a:t>
            </a:r>
            <a:endParaRPr lang="en-US" sz="2800"/>
          </a:p>
        </p:txBody>
      </p:sp>
      <p:sp>
        <p:nvSpPr>
          <p:cNvPr id="3" name="Title 1">
            <a:extLst>
              <a:ext uri="{FF2B5EF4-FFF2-40B4-BE49-F238E27FC236}">
                <a16:creationId xmlns:a16="http://schemas.microsoft.com/office/drawing/2014/main" id="{33AC33DE-C148-4E17-91DE-E993D03EF823}"/>
              </a:ext>
            </a:extLst>
          </p:cNvPr>
          <p:cNvSpPr>
            <a:spLocks noGrp="1"/>
          </p:cNvSpPr>
          <p:nvPr>
            <p:ph type="title"/>
          </p:nvPr>
        </p:nvSpPr>
        <p:spPr>
          <a:xfrm>
            <a:off x="1155914" y="213757"/>
            <a:ext cx="10357543" cy="1175300"/>
          </a:xfrm>
        </p:spPr>
        <p:txBody>
          <a:bodyPr vert="horz" lIns="91440" tIns="45720" rIns="91440" bIns="45720" rtlCol="0" anchor="ctr">
            <a:noAutofit/>
          </a:bodyPr>
          <a:lstStyle/>
          <a:p>
            <a:pPr algn="just"/>
            <a:r>
              <a:rPr lang="en-US" sz="3200" b="1" smtClean="0">
                <a:solidFill>
                  <a:srgbClr val="FF0000"/>
                </a:solidFill>
                <a:latin typeface="Tahoma" panose="020B0604030504040204" pitchFamily="34" charset="0"/>
                <a:ea typeface="Tahoma" panose="020B0604030504040204" pitchFamily="34" charset="0"/>
                <a:cs typeface="Tahoma" panose="020B0604030504040204" pitchFamily="34" charset="0"/>
              </a:rPr>
              <a:t>3. Phương pháp chia để trị với bài toán tìm kiếm</a:t>
            </a:r>
            <a:endParaRPr lang="en-US" sz="3200" b="1">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3AA73167-91DB-4BAD-95FD-344A2EBEB02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9657" y="351407"/>
            <a:ext cx="996257" cy="900000"/>
          </a:xfrm>
          <a:prstGeom prst="rect">
            <a:avLst/>
          </a:prstGeom>
        </p:spPr>
      </p:pic>
    </p:spTree>
    <p:extLst>
      <p:ext uri="{BB962C8B-B14F-4D97-AF65-F5344CB8AC3E}">
        <p14:creationId xmlns:p14="http://schemas.microsoft.com/office/powerpoint/2010/main" val="2492680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55797" t="53398" r="6601" b="30960"/>
          <a:stretch/>
        </p:blipFill>
        <p:spPr bwMode="auto">
          <a:xfrm>
            <a:off x="1712686" y="1834016"/>
            <a:ext cx="8883287" cy="273798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385693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6077E5-7785-4036-9591-4D2971BCBF3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826361" y="170920"/>
            <a:ext cx="996694" cy="900000"/>
          </a:xfrm>
          <a:prstGeom prst="rect">
            <a:avLst/>
          </a:prstGeom>
        </p:spPr>
      </p:pic>
      <p:sp>
        <p:nvSpPr>
          <p:cNvPr id="4" name="Rectangle 3"/>
          <p:cNvSpPr/>
          <p:nvPr/>
        </p:nvSpPr>
        <p:spPr>
          <a:xfrm>
            <a:off x="1248229" y="1795094"/>
            <a:ext cx="9884228" cy="3868751"/>
          </a:xfrm>
          <a:prstGeom prst="rect">
            <a:avLst/>
          </a:prstGeom>
        </p:spPr>
        <p:txBody>
          <a:bodyPr wrap="square">
            <a:spAutoFit/>
          </a:bodyPr>
          <a:lstStyle/>
          <a:p>
            <a:pPr algn="just">
              <a:lnSpc>
                <a:spcPct val="115000"/>
              </a:lnSpc>
              <a:spcBef>
                <a:spcPts val="600"/>
              </a:spcBef>
              <a:spcAft>
                <a:spcPts val="600"/>
              </a:spcAft>
            </a:pPr>
            <a:r>
              <a:rPr lang="en-US" sz="2800" b="1" i="1">
                <a:latin typeface="Times New Roman" panose="02020603050405020304" pitchFamily="18" charset="0"/>
                <a:ea typeface="Times New Roman" panose="02020603050405020304" pitchFamily="18" charset="0"/>
              </a:rPr>
              <a:t>Bài 1. </a:t>
            </a:r>
            <a:r>
              <a:rPr lang="en-US" sz="2800">
                <a:latin typeface="Times New Roman" panose="02020603050405020304" pitchFamily="18" charset="0"/>
                <a:ea typeface="Times New Roman" panose="02020603050405020304" pitchFamily="18" charset="0"/>
              </a:rPr>
              <a:t>Cho dãy số 5, 11, 18, 39, 41, 52, 63, 70. Hãy mô tả diễn biến từng bước tìm kiếm nhị phân để tìm kiếm x = 60 trong dãy trên.</a:t>
            </a:r>
          </a:p>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Gợi ý: Có thể trình bày thông tin mô tả dưới dạng bảng như trong bài học</a:t>
            </a:r>
          </a:p>
          <a:p>
            <a:pPr algn="just">
              <a:lnSpc>
                <a:spcPct val="115000"/>
              </a:lnSpc>
              <a:spcBef>
                <a:spcPts val="600"/>
              </a:spcBef>
              <a:spcAft>
                <a:spcPts val="600"/>
              </a:spcAft>
            </a:pPr>
            <a:r>
              <a:rPr lang="en-US" sz="2800" b="1" i="1">
                <a:latin typeface="Times New Roman" panose="02020603050405020304" pitchFamily="18" charset="0"/>
                <a:ea typeface="Times New Roman" panose="02020603050405020304" pitchFamily="18" charset="0"/>
              </a:rPr>
              <a:t>Bài 2. </a:t>
            </a:r>
            <a:r>
              <a:rPr lang="en-US" sz="2800">
                <a:latin typeface="Times New Roman" panose="02020603050405020304" pitchFamily="18" charset="0"/>
                <a:ea typeface="Times New Roman" panose="02020603050405020304" pitchFamily="18" charset="0"/>
              </a:rPr>
              <a:t>Em hãy mô tả cách tra cứu, tìm giải nghĩa một từ trong từ điển. Có thể gọi cách tìm đó là áp dụng thuật toán tìm kiếm nhị phân không?</a:t>
            </a:r>
          </a:p>
        </p:txBody>
      </p:sp>
      <p:sp>
        <p:nvSpPr>
          <p:cNvPr id="5" name="Title 1">
            <a:extLst>
              <a:ext uri="{FF2B5EF4-FFF2-40B4-BE49-F238E27FC236}">
                <a16:creationId xmlns:a16="http://schemas.microsoft.com/office/drawing/2014/main" id="{33AC33DE-C148-4E17-91DE-E993D03EF823}"/>
              </a:ext>
            </a:extLst>
          </p:cNvPr>
          <p:cNvSpPr>
            <a:spLocks noGrp="1"/>
          </p:cNvSpPr>
          <p:nvPr>
            <p:ph type="title"/>
          </p:nvPr>
        </p:nvSpPr>
        <p:spPr>
          <a:xfrm>
            <a:off x="4871571" y="228271"/>
            <a:ext cx="3082257" cy="842649"/>
          </a:xfrm>
        </p:spPr>
        <p:txBody>
          <a:bodyPr vert="horz" lIns="91440" tIns="45720" rIns="91440" bIns="45720" rtlCol="0" anchor="ctr">
            <a:noAutofit/>
          </a:bodyPr>
          <a:lstStyle/>
          <a:p>
            <a:pPr algn="just"/>
            <a:r>
              <a:rPr lang="en-US" sz="3200" b="1" smtClean="0">
                <a:solidFill>
                  <a:srgbClr val="FF0000"/>
                </a:solidFill>
                <a:latin typeface="Tahoma" panose="020B0604030504040204" pitchFamily="34" charset="0"/>
                <a:ea typeface="Tahoma" panose="020B0604030504040204" pitchFamily="34" charset="0"/>
                <a:cs typeface="Tahoma" panose="020B0604030504040204" pitchFamily="34" charset="0"/>
              </a:rPr>
              <a:t>LUYỆN TẬP</a:t>
            </a:r>
            <a:endParaRPr lang="en-US" sz="3200" b="1">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7570006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387CB3-1A44-4BA0-87A8-C58633AE3D9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170773" y="127280"/>
            <a:ext cx="907954" cy="1124419"/>
          </a:xfrm>
          <a:prstGeom prst="rect">
            <a:avLst/>
          </a:prstGeom>
        </p:spPr>
      </p:pic>
      <p:sp>
        <p:nvSpPr>
          <p:cNvPr id="4" name="Rectangle 3"/>
          <p:cNvSpPr/>
          <p:nvPr/>
        </p:nvSpPr>
        <p:spPr>
          <a:xfrm>
            <a:off x="1291771" y="2161175"/>
            <a:ext cx="9695543" cy="2228302"/>
          </a:xfrm>
          <a:prstGeom prst="rect">
            <a:avLst/>
          </a:prstGeom>
        </p:spPr>
        <p:txBody>
          <a:bodyPr wrap="square">
            <a:spAutoFit/>
          </a:bodyPr>
          <a:lstStyle/>
          <a:p>
            <a:pPr algn="just">
              <a:lnSpc>
                <a:spcPct val="115000"/>
              </a:lnSpc>
              <a:spcBef>
                <a:spcPts val="600"/>
              </a:spcBef>
              <a:spcAft>
                <a:spcPts val="600"/>
              </a:spcAft>
            </a:pPr>
            <a:r>
              <a:rPr lang="en-US" sz="2800" b="1">
                <a:latin typeface="Times New Roman" panose="02020603050405020304" pitchFamily="18" charset="0"/>
                <a:ea typeface="Times New Roman" panose="02020603050405020304" pitchFamily="18" charset="0"/>
              </a:rPr>
              <a:t>Câu 1. </a:t>
            </a:r>
            <a:r>
              <a:rPr lang="en-US" sz="2800">
                <a:latin typeface="Times New Roman" panose="02020603050405020304" pitchFamily="18" charset="0"/>
                <a:ea typeface="Times New Roman" panose="02020603050405020304" pitchFamily="18" charset="0"/>
              </a:rPr>
              <a:t>Hãy mô tả quy trình chia đôi dần để thực hiện tìm kiếm nhị phân</a:t>
            </a:r>
          </a:p>
          <a:p>
            <a:pPr algn="just">
              <a:lnSpc>
                <a:spcPct val="115000"/>
              </a:lnSpc>
              <a:spcBef>
                <a:spcPts val="600"/>
              </a:spcBef>
              <a:spcAft>
                <a:spcPts val="600"/>
              </a:spcAft>
            </a:pPr>
            <a:r>
              <a:rPr lang="en-US" sz="2800" b="1">
                <a:latin typeface="Times New Roman" panose="02020603050405020304" pitchFamily="18" charset="0"/>
                <a:ea typeface="Times New Roman" panose="02020603050405020304" pitchFamily="18" charset="0"/>
              </a:rPr>
              <a:t>Câu 1. </a:t>
            </a:r>
            <a:r>
              <a:rPr lang="en-US" sz="2800">
                <a:latin typeface="Times New Roman" panose="02020603050405020304" pitchFamily="18" charset="0"/>
                <a:ea typeface="Times New Roman" panose="02020603050405020304" pitchFamily="18" charset="0"/>
              </a:rPr>
              <a:t>Theo em, có phải với bất cứ dãy số nào cũng có thể áp dụng được thuật toán tìm kiếm nhị phân không? Giải thích tại sao?</a:t>
            </a:r>
          </a:p>
        </p:txBody>
      </p:sp>
      <p:sp>
        <p:nvSpPr>
          <p:cNvPr id="6" name="Title 1">
            <a:extLst>
              <a:ext uri="{FF2B5EF4-FFF2-40B4-BE49-F238E27FC236}">
                <a16:creationId xmlns:a16="http://schemas.microsoft.com/office/drawing/2014/main" id="{33AC33DE-C148-4E17-91DE-E993D03EF823}"/>
              </a:ext>
            </a:extLst>
          </p:cNvPr>
          <p:cNvSpPr>
            <a:spLocks noGrp="1"/>
          </p:cNvSpPr>
          <p:nvPr>
            <p:ph type="title"/>
          </p:nvPr>
        </p:nvSpPr>
        <p:spPr>
          <a:xfrm>
            <a:off x="5078727" y="339167"/>
            <a:ext cx="2748429" cy="729672"/>
          </a:xfrm>
        </p:spPr>
        <p:txBody>
          <a:bodyPr vert="horz" lIns="91440" tIns="45720" rIns="91440" bIns="45720" rtlCol="0" anchor="ctr">
            <a:noAutofit/>
          </a:bodyPr>
          <a:lstStyle/>
          <a:p>
            <a:pPr algn="just"/>
            <a:r>
              <a:rPr lang="en-US" sz="3200" b="1" smtClean="0">
                <a:solidFill>
                  <a:srgbClr val="FF0000"/>
                </a:solidFill>
                <a:latin typeface="Tahoma" panose="020B0604030504040204" pitchFamily="34" charset="0"/>
                <a:ea typeface="Tahoma" panose="020B0604030504040204" pitchFamily="34" charset="0"/>
                <a:cs typeface="Tahoma" panose="020B0604030504040204" pitchFamily="34" charset="0"/>
              </a:rPr>
              <a:t>VẬN DỤNG</a:t>
            </a:r>
            <a:endParaRPr lang="en-US" sz="3200" b="1">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677925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782E3-1A90-4BDA-B95C-F136A2D7AD1E}"/>
              </a:ext>
            </a:extLst>
          </p:cNvPr>
          <p:cNvSpPr>
            <a:spLocks noGrp="1"/>
          </p:cNvSpPr>
          <p:nvPr>
            <p:ph type="title"/>
          </p:nvPr>
        </p:nvSpPr>
        <p:spPr>
          <a:xfrm>
            <a:off x="4807507" y="191321"/>
            <a:ext cx="2856035" cy="900000"/>
          </a:xfrm>
        </p:spPr>
        <p:txBody>
          <a:bodyPr/>
          <a:lstStyle/>
          <a:p>
            <a:r>
              <a:rPr lang="en-US" b="1" smtClean="0">
                <a:solidFill>
                  <a:srgbClr val="FF0000"/>
                </a:solidFill>
                <a:latin typeface="Tahoma" panose="020B0604030504040204" pitchFamily="34" charset="0"/>
                <a:ea typeface="Tahoma" panose="020B0604030504040204" pitchFamily="34" charset="0"/>
                <a:cs typeface="Tahoma" panose="020B0604030504040204" pitchFamily="34" charset="0"/>
              </a:rPr>
              <a:t>MỞ ĐẦU</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F42EBD25-BDE2-4357-8E64-DDA2C7851D4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55277" y="191321"/>
            <a:ext cx="1017390" cy="900000"/>
          </a:xfrm>
          <a:prstGeom prst="rect">
            <a:avLst/>
          </a:prstGeom>
        </p:spPr>
      </p:pic>
      <p:sp>
        <p:nvSpPr>
          <p:cNvPr id="6" name="Rectangle: Diagonal Corners Rounded 5">
            <a:extLst>
              <a:ext uri="{FF2B5EF4-FFF2-40B4-BE49-F238E27FC236}">
                <a16:creationId xmlns:a16="http://schemas.microsoft.com/office/drawing/2014/main" id="{D319979B-FCA4-4F71-B99F-26D47F1E08F6}"/>
              </a:ext>
            </a:extLst>
          </p:cNvPr>
          <p:cNvSpPr/>
          <p:nvPr/>
        </p:nvSpPr>
        <p:spPr>
          <a:xfrm>
            <a:off x="2293257" y="1596571"/>
            <a:ext cx="6284686" cy="4257674"/>
          </a:xfrm>
          <a:prstGeom prst="cloud">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a:latin typeface="Times New Roman" panose="02020603050405020304" pitchFamily="18" charset="0"/>
                <a:cs typeface="Times New Roman" panose="02020603050405020304" pitchFamily="18" charset="0"/>
              </a:rPr>
              <a:t>Nếu phải tìm một số trong dãy đã sắp xếp theo thứ tự tăng dần hoặc giảm dần, em có cách nào tìm nhanh hơn tìm kiếm tuần tự không?</a:t>
            </a:r>
          </a:p>
        </p:txBody>
      </p:sp>
    </p:spTree>
    <p:extLst>
      <p:ext uri="{BB962C8B-B14F-4D97-AF65-F5344CB8AC3E}">
        <p14:creationId xmlns:p14="http://schemas.microsoft.com/office/powerpoint/2010/main" val="3123690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076CB9FF-CA70-4EFC-91D4-585E456837A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84438" y="259813"/>
            <a:ext cx="955174" cy="761994"/>
          </a:xfrm>
          <a:prstGeom prst="rect">
            <a:avLst/>
          </a:prstGeom>
        </p:spPr>
      </p:pic>
      <p:sp>
        <p:nvSpPr>
          <p:cNvPr id="2" name="Rounded Rectangle 1"/>
          <p:cNvSpPr/>
          <p:nvPr/>
        </p:nvSpPr>
        <p:spPr>
          <a:xfrm>
            <a:off x="899885" y="1411952"/>
            <a:ext cx="10740571" cy="3939802"/>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Có 8 thẻ, mỗi </a:t>
            </a:r>
            <a:r>
              <a:rPr lang="en-US" sz="2800" smtClean="0">
                <a:latin typeface="Times New Roman" panose="02020603050405020304" pitchFamily="18" charset="0"/>
                <a:ea typeface="Times New Roman" panose="02020603050405020304" pitchFamily="18" charset="0"/>
              </a:rPr>
              <a:t>thẻ </a:t>
            </a:r>
            <a:r>
              <a:rPr lang="en-US" sz="2800">
                <a:latin typeface="Times New Roman" panose="02020603050405020304" pitchFamily="18" charset="0"/>
                <a:ea typeface="Times New Roman" panose="02020603050405020304" pitchFamily="18" charset="0"/>
              </a:rPr>
              <a:t>ghi một số nguyên trên đó. Tất cả các thẻ được sắp xếp thành dãy theo thứ tự không giảm của các số ghi trên đó và đặt sấp mặt ghi số xuống bàn để em không nhìn thấy. Cô giáo đọc một số, gọi là X chẳng hạn. Cần trả lời câu hỏi: Có hay không một thẻ ghi số X? </a:t>
            </a:r>
            <a:r>
              <a:rPr lang="en-US" sz="2800" smtClean="0">
                <a:latin typeface="Times New Roman" panose="02020603050405020304" pitchFamily="18" charset="0"/>
                <a:ea typeface="Times New Roman" panose="02020603050405020304" pitchFamily="18" charset="0"/>
              </a:rPr>
              <a:t>Hãy </a:t>
            </a:r>
            <a:r>
              <a:rPr lang="en-US" sz="2800">
                <a:latin typeface="Times New Roman" panose="02020603050405020304" pitchFamily="18" charset="0"/>
                <a:ea typeface="Times New Roman" panose="02020603050405020304" pitchFamily="18" charset="0"/>
              </a:rPr>
              <a:t>sử dụng ít nhất số lần lật một thẻ lên xem mà vẫn trả lời được câu hỏi. Bạn Thanh An cho rằng chỉ cần không quá 3 lần lật thẻ là trả lời được. Em đồng ý với Thanh An không? Vì sao?</a:t>
            </a:r>
          </a:p>
        </p:txBody>
      </p:sp>
      <p:sp>
        <p:nvSpPr>
          <p:cNvPr id="5" name="Title 1">
            <a:extLst>
              <a:ext uri="{FF2B5EF4-FFF2-40B4-BE49-F238E27FC236}">
                <a16:creationId xmlns:a16="http://schemas.microsoft.com/office/drawing/2014/main" id="{183782E3-1A90-4BDA-B95C-F136A2D7AD1E}"/>
              </a:ext>
            </a:extLst>
          </p:cNvPr>
          <p:cNvSpPr>
            <a:spLocks noGrp="1"/>
          </p:cNvSpPr>
          <p:nvPr>
            <p:ph type="title"/>
          </p:nvPr>
        </p:nvSpPr>
        <p:spPr>
          <a:xfrm>
            <a:off x="4705906" y="176296"/>
            <a:ext cx="3726893" cy="900000"/>
          </a:xfrm>
        </p:spPr>
        <p:txBody>
          <a:bodyPr>
            <a:normAutofit/>
          </a:bodyPr>
          <a:lstStyle/>
          <a:p>
            <a:r>
              <a:rPr lang="en-US" b="1" smtClean="0">
                <a:solidFill>
                  <a:srgbClr val="FF0000"/>
                </a:solidFill>
                <a:latin typeface="Tahoma" panose="020B0604030504040204" pitchFamily="34" charset="0"/>
                <a:ea typeface="Tahoma" panose="020B0604030504040204" pitchFamily="34" charset="0"/>
                <a:cs typeface="Tahoma" panose="020B0604030504040204" pitchFamily="34" charset="0"/>
              </a:rPr>
              <a:t>HOẠT ĐỘNG</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646702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35313" y="1630792"/>
            <a:ext cx="9913257" cy="2554545"/>
          </a:xfrm>
          <a:prstGeom prst="rect">
            <a:avLst/>
          </a:prstGeom>
        </p:spPr>
        <p:txBody>
          <a:bodyPr wrap="square">
            <a:spAutoFit/>
          </a:bodyPr>
          <a:lstStyle/>
          <a:p>
            <a:pPr algn="just">
              <a:spcBef>
                <a:spcPts val="1200"/>
              </a:spcBef>
              <a:spcAft>
                <a:spcPts val="1200"/>
              </a:spcAft>
            </a:pPr>
            <a:r>
              <a:rPr lang="vi-VN" sz="2800" b="1" i="1" u="sng">
                <a:solidFill>
                  <a:srgbClr val="002060"/>
                </a:solidFill>
                <a:latin typeface="+mj-lt"/>
              </a:rPr>
              <a:t>Câu trả lời:</a:t>
            </a:r>
            <a:endParaRPr lang="vi-VN" sz="2800">
              <a:solidFill>
                <a:srgbClr val="002060"/>
              </a:solidFill>
              <a:latin typeface="+mj-lt"/>
            </a:endParaRPr>
          </a:p>
          <a:p>
            <a:pPr algn="just">
              <a:spcBef>
                <a:spcPts val="1200"/>
              </a:spcBef>
              <a:spcAft>
                <a:spcPts val="1200"/>
              </a:spcAft>
            </a:pPr>
            <a:r>
              <a:rPr lang="en-US" sz="2800" smtClean="0">
                <a:solidFill>
                  <a:srgbClr val="002060"/>
                </a:solidFill>
                <a:latin typeface="Times New Roman" panose="02020603050405020304" pitchFamily="18" charset="0"/>
                <a:cs typeface="Times New Roman" panose="02020603050405020304" pitchFamily="18" charset="0"/>
              </a:rPr>
              <a:t>	Đ</a:t>
            </a:r>
            <a:r>
              <a:rPr lang="vi-VN" sz="2800" smtClean="0">
                <a:solidFill>
                  <a:srgbClr val="002060"/>
                </a:solidFill>
                <a:latin typeface="+mj-lt"/>
              </a:rPr>
              <a:t>ồng </a:t>
            </a:r>
            <a:r>
              <a:rPr lang="vi-VN" sz="2800">
                <a:solidFill>
                  <a:srgbClr val="002060"/>
                </a:solidFill>
                <a:latin typeface="+mj-lt"/>
              </a:rPr>
              <a:t>ý với ý kiến của bạn Thanh An vì chúng ta chỉ cần chia đôi dần dãy số đã sắp thứ tự và lần lượt tìm kiếm trong phạm vi phù hợp để tìm ra kết quả mà chúng ta mong muốn thì chỉ cần 3 lần là có thể tìm ra kết quả.</a:t>
            </a:r>
            <a:endParaRPr lang="vi-VN" sz="2800" b="0" i="0">
              <a:solidFill>
                <a:srgbClr val="002060"/>
              </a:solidFill>
              <a:effectLst/>
              <a:latin typeface="+mj-lt"/>
            </a:endParaRPr>
          </a:p>
        </p:txBody>
      </p:sp>
    </p:spTree>
    <p:extLst>
      <p:ext uri="{BB962C8B-B14F-4D97-AF65-F5344CB8AC3E}">
        <p14:creationId xmlns:p14="http://schemas.microsoft.com/office/powerpoint/2010/main" val="309878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C33DE-C148-4E17-91DE-E993D03EF823}"/>
              </a:ext>
            </a:extLst>
          </p:cNvPr>
          <p:cNvSpPr>
            <a:spLocks noGrp="1"/>
          </p:cNvSpPr>
          <p:nvPr>
            <p:ph type="title"/>
          </p:nvPr>
        </p:nvSpPr>
        <p:spPr>
          <a:xfrm>
            <a:off x="1155914" y="213757"/>
            <a:ext cx="10357543" cy="1175300"/>
          </a:xfrm>
        </p:spPr>
        <p:txBody>
          <a:bodyPr vert="horz" lIns="91440" tIns="45720" rIns="91440" bIns="45720" rtlCol="0" anchor="ctr">
            <a:noAutofit/>
          </a:bodyPr>
          <a:lstStyle/>
          <a:p>
            <a:pPr algn="just"/>
            <a:r>
              <a:rPr lang="en-US" sz="3200" b="1">
                <a:solidFill>
                  <a:srgbClr val="FF0000"/>
                </a:solidFill>
                <a:latin typeface="Tahoma" panose="020B0604030504040204" pitchFamily="34" charset="0"/>
                <a:ea typeface="Tahoma" panose="020B0604030504040204" pitchFamily="34" charset="0"/>
                <a:cs typeface="Tahoma" panose="020B0604030504040204" pitchFamily="34" charset="0"/>
              </a:rPr>
              <a:t>1. Chia đôi dần để tìm kiếm một số trong dãy số đã sắp thứ tự</a:t>
            </a:r>
          </a:p>
        </p:txBody>
      </p:sp>
      <p:pic>
        <p:nvPicPr>
          <p:cNvPr id="4" name="Picture 3">
            <a:extLst>
              <a:ext uri="{FF2B5EF4-FFF2-40B4-BE49-F238E27FC236}">
                <a16:creationId xmlns:a16="http://schemas.microsoft.com/office/drawing/2014/main" id="{3AA73167-91DB-4BAD-95FD-344A2EBEB02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9657" y="351407"/>
            <a:ext cx="996257" cy="900000"/>
          </a:xfrm>
          <a:prstGeom prst="rect">
            <a:avLst/>
          </a:prstGeom>
        </p:spPr>
      </p:pic>
      <p:pic>
        <p:nvPicPr>
          <p:cNvPr id="5" name="Picture 4">
            <a:extLst>
              <a:ext uri="{FF2B5EF4-FFF2-40B4-BE49-F238E27FC236}">
                <a16:creationId xmlns:a16="http://schemas.microsoft.com/office/drawing/2014/main" id="{1C7ABD65-AF45-466B-879D-2987ED9330C5}"/>
              </a:ext>
            </a:extLst>
          </p:cNvPr>
          <p:cNvPicPr>
            <a:picLocks noChangeAspect="1"/>
          </p:cNvPicPr>
          <p:nvPr/>
        </p:nvPicPr>
        <p:blipFill>
          <a:blip r:embed="rId3"/>
          <a:stretch>
            <a:fillRect/>
          </a:stretch>
        </p:blipFill>
        <p:spPr>
          <a:xfrm>
            <a:off x="379631" y="1787377"/>
            <a:ext cx="556308" cy="495343"/>
          </a:xfrm>
          <a:prstGeom prst="rect">
            <a:avLst/>
          </a:prstGeom>
        </p:spPr>
      </p:pic>
      <p:sp>
        <p:nvSpPr>
          <p:cNvPr id="18" name="Rectangle 17"/>
          <p:cNvSpPr/>
          <p:nvPr/>
        </p:nvSpPr>
        <p:spPr>
          <a:xfrm>
            <a:off x="1297263" y="1787377"/>
            <a:ext cx="10216194" cy="1886670"/>
          </a:xfrm>
          <a:prstGeom prst="rect">
            <a:avLst/>
          </a:prstGeom>
        </p:spPr>
        <p:txBody>
          <a:bodyPr wrap="square">
            <a:spAutoFit/>
          </a:bodyPr>
          <a:lstStyle/>
          <a:p>
            <a:pPr algn="just">
              <a:lnSpc>
                <a:spcPct val="115000"/>
              </a:lnSpc>
              <a:spcBef>
                <a:spcPts val="600"/>
              </a:spcBef>
              <a:spcAft>
                <a:spcPts val="600"/>
              </a:spcAft>
            </a:pPr>
            <a:r>
              <a:rPr lang="en-US" sz="2800" i="1">
                <a:solidFill>
                  <a:srgbClr val="0070C0"/>
                </a:solidFill>
                <a:latin typeface="Times New Roman" panose="02020603050405020304" pitchFamily="18" charset="0"/>
                <a:ea typeface="Times New Roman" panose="02020603050405020304" pitchFamily="18" charset="0"/>
              </a:rPr>
              <a:t>Ý tưởng: </a:t>
            </a:r>
            <a:r>
              <a:rPr lang="en-US" sz="2800">
                <a:latin typeface="Times New Roman" panose="02020603050405020304" pitchFamily="18" charset="0"/>
                <a:ea typeface="Times New Roman" panose="02020603050405020304" pitchFamily="18" charset="0"/>
              </a:rPr>
              <a:t>chia đôi dần để tìm một số trong một dãy số</a:t>
            </a:r>
          </a:p>
          <a:p>
            <a:pPr algn="just">
              <a:lnSpc>
                <a:spcPct val="115000"/>
              </a:lnSpc>
              <a:spcBef>
                <a:spcPts val="600"/>
              </a:spcBef>
              <a:spcAft>
                <a:spcPts val="600"/>
              </a:spcAft>
            </a:pPr>
            <a:r>
              <a:rPr lang="en-US" sz="2800" i="1">
                <a:solidFill>
                  <a:srgbClr val="0070C0"/>
                </a:solidFill>
                <a:latin typeface="Times New Roman" panose="02020603050405020304" pitchFamily="18" charset="0"/>
                <a:ea typeface="Times New Roman" panose="02020603050405020304" pitchFamily="18" charset="0"/>
              </a:rPr>
              <a:t>Ví </a:t>
            </a:r>
            <a:r>
              <a:rPr lang="en-US" sz="2800" i="1" smtClean="0">
                <a:solidFill>
                  <a:srgbClr val="0070C0"/>
                </a:solidFill>
                <a:latin typeface="Times New Roman" panose="02020603050405020304" pitchFamily="18" charset="0"/>
                <a:ea typeface="Times New Roman" panose="02020603050405020304" pitchFamily="18" charset="0"/>
              </a:rPr>
              <a:t>dụ 1: </a:t>
            </a:r>
            <a:r>
              <a:rPr lang="en-US" sz="2800">
                <a:latin typeface="Times New Roman" panose="02020603050405020304" pitchFamily="18" charset="0"/>
                <a:ea typeface="Times New Roman" panose="02020603050405020304" pitchFamily="18" charset="0"/>
              </a:rPr>
              <a:t>Tìm x = 44 trong dãy 8 phần tử đã sắp xếp thứ tự không </a:t>
            </a:r>
            <a:r>
              <a:rPr lang="en-US" sz="2800" smtClean="0">
                <a:latin typeface="Times New Roman" panose="02020603050405020304" pitchFamily="18" charset="0"/>
                <a:ea typeface="Times New Roman" panose="02020603050405020304" pitchFamily="18" charset="0"/>
              </a:rPr>
              <a:t>giảm</a:t>
            </a:r>
          </a:p>
          <a:p>
            <a:pPr algn="just">
              <a:lnSpc>
                <a:spcPct val="115000"/>
              </a:lnSpc>
              <a:spcBef>
                <a:spcPts val="600"/>
              </a:spcBef>
              <a:spcAft>
                <a:spcPts val="600"/>
              </a:spcAft>
            </a:pPr>
            <a:r>
              <a:rPr lang="en-US" sz="2800" i="1" smtClean="0">
                <a:solidFill>
                  <a:srgbClr val="0070C0"/>
                </a:solidFill>
                <a:latin typeface="Times New Roman" panose="02020603050405020304" pitchFamily="18" charset="0"/>
                <a:ea typeface="Times New Roman" panose="02020603050405020304" pitchFamily="18" charset="0"/>
              </a:rPr>
              <a:t>Minh họa các bước:</a:t>
            </a:r>
            <a:endParaRPr lang="en-US" sz="2800" i="1">
              <a:solidFill>
                <a:srgbClr val="0070C0"/>
              </a:solidFill>
              <a:latin typeface="Times New Roman" panose="02020603050405020304" pitchFamily="18" charset="0"/>
              <a:ea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927897056"/>
              </p:ext>
            </p:extLst>
          </p:nvPr>
        </p:nvGraphicFramePr>
        <p:xfrm>
          <a:off x="1520825" y="3727757"/>
          <a:ext cx="9074604" cy="2498870"/>
        </p:xfrm>
        <a:graphic>
          <a:graphicData uri="http://schemas.openxmlformats.org/drawingml/2006/table">
            <a:tbl>
              <a:tblPr firstRow="1" firstCol="1" bandRow="1"/>
              <a:tblGrid>
                <a:gridCol w="2235123">
                  <a:extLst>
                    <a:ext uri="{9D8B030D-6E8A-4147-A177-3AD203B41FA5}">
                      <a16:colId xmlns:a16="http://schemas.microsoft.com/office/drawing/2014/main" val="913441727"/>
                    </a:ext>
                  </a:extLst>
                </a:gridCol>
                <a:gridCol w="804645">
                  <a:extLst>
                    <a:ext uri="{9D8B030D-6E8A-4147-A177-3AD203B41FA5}">
                      <a16:colId xmlns:a16="http://schemas.microsoft.com/office/drawing/2014/main" val="1052858039"/>
                    </a:ext>
                  </a:extLst>
                </a:gridCol>
                <a:gridCol w="804645">
                  <a:extLst>
                    <a:ext uri="{9D8B030D-6E8A-4147-A177-3AD203B41FA5}">
                      <a16:colId xmlns:a16="http://schemas.microsoft.com/office/drawing/2014/main" val="744485252"/>
                    </a:ext>
                  </a:extLst>
                </a:gridCol>
                <a:gridCol w="804645">
                  <a:extLst>
                    <a:ext uri="{9D8B030D-6E8A-4147-A177-3AD203B41FA5}">
                      <a16:colId xmlns:a16="http://schemas.microsoft.com/office/drawing/2014/main" val="955145398"/>
                    </a:ext>
                  </a:extLst>
                </a:gridCol>
                <a:gridCol w="804645">
                  <a:extLst>
                    <a:ext uri="{9D8B030D-6E8A-4147-A177-3AD203B41FA5}">
                      <a16:colId xmlns:a16="http://schemas.microsoft.com/office/drawing/2014/main" val="4212424646"/>
                    </a:ext>
                  </a:extLst>
                </a:gridCol>
                <a:gridCol w="938752">
                  <a:extLst>
                    <a:ext uri="{9D8B030D-6E8A-4147-A177-3AD203B41FA5}">
                      <a16:colId xmlns:a16="http://schemas.microsoft.com/office/drawing/2014/main" val="3903501292"/>
                    </a:ext>
                  </a:extLst>
                </a:gridCol>
                <a:gridCol w="938752">
                  <a:extLst>
                    <a:ext uri="{9D8B030D-6E8A-4147-A177-3AD203B41FA5}">
                      <a16:colId xmlns:a16="http://schemas.microsoft.com/office/drawing/2014/main" val="1808660779"/>
                    </a:ext>
                  </a:extLst>
                </a:gridCol>
                <a:gridCol w="938752">
                  <a:extLst>
                    <a:ext uri="{9D8B030D-6E8A-4147-A177-3AD203B41FA5}">
                      <a16:colId xmlns:a16="http://schemas.microsoft.com/office/drawing/2014/main" val="1160124054"/>
                    </a:ext>
                  </a:extLst>
                </a:gridCol>
                <a:gridCol w="804645">
                  <a:extLst>
                    <a:ext uri="{9D8B030D-6E8A-4147-A177-3AD203B41FA5}">
                      <a16:colId xmlns:a16="http://schemas.microsoft.com/office/drawing/2014/main" val="730675168"/>
                    </a:ext>
                  </a:extLst>
                </a:gridCol>
              </a:tblGrid>
              <a:tr h="499774">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 </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a</a:t>
                      </a:r>
                      <a:r>
                        <a:rPr lang="en-US" sz="2800" baseline="-25000">
                          <a:effectLst/>
                          <a:latin typeface="Times New Roman" panose="02020603050405020304" pitchFamily="18" charset="0"/>
                          <a:ea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a</a:t>
                      </a:r>
                      <a:r>
                        <a:rPr lang="en-US" sz="2800" baseline="-25000">
                          <a:effectLst/>
                          <a:latin typeface="Times New Roman" panose="02020603050405020304" pitchFamily="18" charset="0"/>
                          <a:ea typeface="Times New Roman" panose="02020603050405020304" pitchFamily="18" charset="0"/>
                        </a:rPr>
                        <a:t>2</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a</a:t>
                      </a:r>
                      <a:r>
                        <a:rPr lang="en-US" sz="2800" baseline="-25000">
                          <a:effectLst/>
                          <a:latin typeface="Times New Roman" panose="02020603050405020304" pitchFamily="18" charset="0"/>
                          <a:ea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a</a:t>
                      </a:r>
                      <a:r>
                        <a:rPr lang="en-US" sz="2800" baseline="-25000">
                          <a:effectLst/>
                          <a:latin typeface="Times New Roman" panose="02020603050405020304" pitchFamily="18" charset="0"/>
                          <a:ea typeface="Times New Roman" panose="02020603050405020304" pitchFamily="18" charset="0"/>
                        </a:rPr>
                        <a:t>4</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a</a:t>
                      </a:r>
                      <a:r>
                        <a:rPr lang="en-US" sz="2800" baseline="-25000">
                          <a:effectLst/>
                          <a:latin typeface="Times New Roman" panose="02020603050405020304" pitchFamily="18" charset="0"/>
                          <a:ea typeface="Times New Roman" panose="02020603050405020304" pitchFamily="18" charset="0"/>
                        </a:rPr>
                        <a:t>5</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a</a:t>
                      </a:r>
                      <a:r>
                        <a:rPr lang="en-US" sz="2800" baseline="-25000">
                          <a:effectLst/>
                          <a:latin typeface="Times New Roman" panose="02020603050405020304" pitchFamily="18" charset="0"/>
                          <a:ea typeface="Times New Roman" panose="02020603050405020304" pitchFamily="18" charset="0"/>
                        </a:rPr>
                        <a:t>6</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a</a:t>
                      </a:r>
                      <a:r>
                        <a:rPr lang="en-US" sz="2800" baseline="-25000">
                          <a:effectLst/>
                          <a:latin typeface="Times New Roman" panose="02020603050405020304" pitchFamily="18" charset="0"/>
                          <a:ea typeface="Times New Roman" panose="02020603050405020304" pitchFamily="18" charset="0"/>
                        </a:rPr>
                        <a:t>7</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a</a:t>
                      </a:r>
                      <a:r>
                        <a:rPr lang="en-US" sz="2800" baseline="-25000">
                          <a:effectLst/>
                          <a:latin typeface="Times New Roman" panose="02020603050405020304" pitchFamily="18" charset="0"/>
                          <a:ea typeface="Times New Roman" panose="02020603050405020304" pitchFamily="18" charset="0"/>
                        </a:rPr>
                        <a:t>8</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435696"/>
                  </a:ext>
                </a:extLst>
              </a:tr>
              <a:tr h="499774">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Xuất phát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18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42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44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55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67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94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469995612"/>
                  </a:ext>
                </a:extLst>
              </a:tr>
              <a:tr h="499774">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Bước 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42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44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55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67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94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531862704"/>
                  </a:ext>
                </a:extLst>
              </a:tr>
              <a:tr h="499774">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Bước 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44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55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800873998"/>
                  </a:ext>
                </a:extLst>
              </a:tr>
              <a:tr h="499774">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Bươc 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44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4073434223"/>
                  </a:ext>
                </a:extLst>
              </a:tr>
            </a:tbl>
          </a:graphicData>
        </a:graphic>
      </p:graphicFrame>
    </p:spTree>
    <p:extLst>
      <p:ext uri="{BB962C8B-B14F-4D97-AF65-F5344CB8AC3E}">
        <p14:creationId xmlns:p14="http://schemas.microsoft.com/office/powerpoint/2010/main" val="324313869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arn(inVertical)">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barn(inVertical)">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barn(inVertical)">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8" name="Rectangle 2"/>
          <p:cNvSpPr>
            <a:spLocks noChangeArrowheads="1"/>
          </p:cNvSpPr>
          <p:nvPr/>
        </p:nvSpPr>
        <p:spPr bwMode="auto">
          <a:xfrm>
            <a:off x="1364337" y="0"/>
            <a:ext cx="914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defRPr/>
            </a:pPr>
            <a:r>
              <a:rPr lang="en-US" sz="2800" b="1" smtClean="0">
                <a:solidFill>
                  <a:srgbClr val="002060"/>
                </a:solidFill>
                <a:latin typeface="Times New Roman" panose="02020603050405020304" pitchFamily="18" charset="0"/>
                <a:cs typeface="Times New Roman" panose="02020603050405020304" pitchFamily="18" charset="0"/>
              </a:rPr>
              <a:t>Mô phỏng thuật toán tìm kiếm nhị phân</a:t>
            </a:r>
            <a:endParaRPr lang="en-US" sz="2800" b="1">
              <a:solidFill>
                <a:srgbClr val="002060"/>
              </a:solidFill>
              <a:latin typeface="Times New Roman" panose="02020603050405020304" pitchFamily="18" charset="0"/>
              <a:cs typeface="Times New Roman" panose="02020603050405020304" pitchFamily="18" charset="0"/>
            </a:endParaRPr>
          </a:p>
        </p:txBody>
      </p:sp>
      <p:graphicFrame>
        <p:nvGraphicFramePr>
          <p:cNvPr id="160" name="Table 159"/>
          <p:cNvGraphicFramePr>
            <a:graphicFrameLocks noGrp="1"/>
          </p:cNvGraphicFramePr>
          <p:nvPr>
            <p:extLst>
              <p:ext uri="{D42A27DB-BD31-4B8C-83A1-F6EECF244321}">
                <p14:modId xmlns:p14="http://schemas.microsoft.com/office/powerpoint/2010/main" val="4168184410"/>
              </p:ext>
            </p:extLst>
          </p:nvPr>
        </p:nvGraphicFramePr>
        <p:xfrm>
          <a:off x="1612755" y="1449015"/>
          <a:ext cx="9074604" cy="1499322"/>
        </p:xfrm>
        <a:graphic>
          <a:graphicData uri="http://schemas.openxmlformats.org/drawingml/2006/table">
            <a:tbl>
              <a:tblPr firstRow="1" firstCol="1" bandRow="1"/>
              <a:tblGrid>
                <a:gridCol w="2235123">
                  <a:extLst>
                    <a:ext uri="{9D8B030D-6E8A-4147-A177-3AD203B41FA5}">
                      <a16:colId xmlns:a16="http://schemas.microsoft.com/office/drawing/2014/main" val="913441727"/>
                    </a:ext>
                  </a:extLst>
                </a:gridCol>
                <a:gridCol w="804645">
                  <a:extLst>
                    <a:ext uri="{9D8B030D-6E8A-4147-A177-3AD203B41FA5}">
                      <a16:colId xmlns:a16="http://schemas.microsoft.com/office/drawing/2014/main" val="1052858039"/>
                    </a:ext>
                  </a:extLst>
                </a:gridCol>
                <a:gridCol w="804645">
                  <a:extLst>
                    <a:ext uri="{9D8B030D-6E8A-4147-A177-3AD203B41FA5}">
                      <a16:colId xmlns:a16="http://schemas.microsoft.com/office/drawing/2014/main" val="744485252"/>
                    </a:ext>
                  </a:extLst>
                </a:gridCol>
                <a:gridCol w="804645">
                  <a:extLst>
                    <a:ext uri="{9D8B030D-6E8A-4147-A177-3AD203B41FA5}">
                      <a16:colId xmlns:a16="http://schemas.microsoft.com/office/drawing/2014/main" val="955145398"/>
                    </a:ext>
                  </a:extLst>
                </a:gridCol>
                <a:gridCol w="804645">
                  <a:extLst>
                    <a:ext uri="{9D8B030D-6E8A-4147-A177-3AD203B41FA5}">
                      <a16:colId xmlns:a16="http://schemas.microsoft.com/office/drawing/2014/main" val="4212424646"/>
                    </a:ext>
                  </a:extLst>
                </a:gridCol>
                <a:gridCol w="938752">
                  <a:extLst>
                    <a:ext uri="{9D8B030D-6E8A-4147-A177-3AD203B41FA5}">
                      <a16:colId xmlns:a16="http://schemas.microsoft.com/office/drawing/2014/main" val="3903501292"/>
                    </a:ext>
                  </a:extLst>
                </a:gridCol>
                <a:gridCol w="938752">
                  <a:extLst>
                    <a:ext uri="{9D8B030D-6E8A-4147-A177-3AD203B41FA5}">
                      <a16:colId xmlns:a16="http://schemas.microsoft.com/office/drawing/2014/main" val="1808660779"/>
                    </a:ext>
                  </a:extLst>
                </a:gridCol>
                <a:gridCol w="938752">
                  <a:extLst>
                    <a:ext uri="{9D8B030D-6E8A-4147-A177-3AD203B41FA5}">
                      <a16:colId xmlns:a16="http://schemas.microsoft.com/office/drawing/2014/main" val="1160124054"/>
                    </a:ext>
                  </a:extLst>
                </a:gridCol>
                <a:gridCol w="804645">
                  <a:extLst>
                    <a:ext uri="{9D8B030D-6E8A-4147-A177-3AD203B41FA5}">
                      <a16:colId xmlns:a16="http://schemas.microsoft.com/office/drawing/2014/main" val="730675168"/>
                    </a:ext>
                  </a:extLst>
                </a:gridCol>
              </a:tblGrid>
              <a:tr h="499774">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 </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a</a:t>
                      </a:r>
                      <a:r>
                        <a:rPr lang="en-US" sz="2800" baseline="-25000">
                          <a:effectLst/>
                          <a:latin typeface="Times New Roman" panose="02020603050405020304" pitchFamily="18" charset="0"/>
                          <a:ea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a</a:t>
                      </a:r>
                      <a:r>
                        <a:rPr lang="en-US" sz="2800" baseline="-25000">
                          <a:effectLst/>
                          <a:latin typeface="Times New Roman" panose="02020603050405020304" pitchFamily="18" charset="0"/>
                          <a:ea typeface="Times New Roman" panose="02020603050405020304" pitchFamily="18" charset="0"/>
                        </a:rPr>
                        <a:t>2</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a</a:t>
                      </a:r>
                      <a:r>
                        <a:rPr lang="en-US" sz="2800" baseline="-25000">
                          <a:effectLst/>
                          <a:latin typeface="Times New Roman" panose="02020603050405020304" pitchFamily="18" charset="0"/>
                          <a:ea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a</a:t>
                      </a:r>
                      <a:r>
                        <a:rPr lang="en-US" sz="2800" baseline="-25000">
                          <a:effectLst/>
                          <a:latin typeface="Times New Roman" panose="02020603050405020304" pitchFamily="18" charset="0"/>
                          <a:ea typeface="Times New Roman" panose="02020603050405020304" pitchFamily="18" charset="0"/>
                        </a:rPr>
                        <a:t>4</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a</a:t>
                      </a:r>
                      <a:r>
                        <a:rPr lang="en-US" sz="2800" baseline="-25000">
                          <a:effectLst/>
                          <a:latin typeface="Times New Roman" panose="02020603050405020304" pitchFamily="18" charset="0"/>
                          <a:ea typeface="Times New Roman" panose="02020603050405020304" pitchFamily="18" charset="0"/>
                        </a:rPr>
                        <a:t>5</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a</a:t>
                      </a:r>
                      <a:r>
                        <a:rPr lang="en-US" sz="2800" baseline="-25000">
                          <a:effectLst/>
                          <a:latin typeface="Times New Roman" panose="02020603050405020304" pitchFamily="18" charset="0"/>
                          <a:ea typeface="Times New Roman" panose="02020603050405020304" pitchFamily="18" charset="0"/>
                        </a:rPr>
                        <a:t>6</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a</a:t>
                      </a:r>
                      <a:r>
                        <a:rPr lang="en-US" sz="2800" baseline="-25000">
                          <a:effectLst/>
                          <a:latin typeface="Times New Roman" panose="02020603050405020304" pitchFamily="18" charset="0"/>
                          <a:ea typeface="Times New Roman" panose="02020603050405020304" pitchFamily="18" charset="0"/>
                        </a:rPr>
                        <a:t>7</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a</a:t>
                      </a:r>
                      <a:r>
                        <a:rPr lang="en-US" sz="2800" baseline="-25000">
                          <a:effectLst/>
                          <a:latin typeface="Times New Roman" panose="02020603050405020304" pitchFamily="18" charset="0"/>
                          <a:ea typeface="Times New Roman" panose="02020603050405020304" pitchFamily="18" charset="0"/>
                        </a:rPr>
                        <a:t>8</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435696"/>
                  </a:ext>
                </a:extLst>
              </a:tr>
              <a:tr h="499774">
                <a:tc>
                  <a:txBody>
                    <a:bodyPr/>
                    <a:lstStyle/>
                    <a:p>
                      <a:pPr marL="0" marR="0" algn="ctr">
                        <a:lnSpc>
                          <a:spcPct val="115000"/>
                        </a:lnSpc>
                        <a:spcBef>
                          <a:spcPts val="600"/>
                        </a:spcBef>
                        <a:spcAft>
                          <a:spcPts val="600"/>
                        </a:spcAft>
                      </a:pPr>
                      <a:r>
                        <a:rPr lang="en-US" sz="2800" smtClean="0">
                          <a:effectLst/>
                          <a:latin typeface="Times New Roman" panose="02020603050405020304" pitchFamily="18" charset="0"/>
                          <a:ea typeface="Times New Roman" panose="02020603050405020304" pitchFamily="18" charset="0"/>
                        </a:rPr>
                        <a:t>a</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18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42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44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55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67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94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469995612"/>
                  </a:ext>
                </a:extLst>
              </a:tr>
              <a:tr h="499774">
                <a:tc>
                  <a:txBody>
                    <a:bodyPr/>
                    <a:lstStyle/>
                    <a:p>
                      <a:pPr marL="0" marR="0" algn="ctr">
                        <a:lnSpc>
                          <a:spcPct val="115000"/>
                        </a:lnSpc>
                        <a:spcBef>
                          <a:spcPts val="600"/>
                        </a:spcBef>
                        <a:spcAft>
                          <a:spcPts val="600"/>
                        </a:spcAft>
                      </a:pPr>
                      <a:r>
                        <a:rPr lang="en-US" sz="2800" smtClean="0">
                          <a:effectLst/>
                          <a:latin typeface="Times New Roman" panose="02020603050405020304" pitchFamily="18" charset="0"/>
                          <a:ea typeface="Times New Roman" panose="02020603050405020304" pitchFamily="18" charset="0"/>
                        </a:rPr>
                        <a:t>i</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en-US" sz="2800">
                          <a:solidFill>
                            <a:schemeClr val="tx1"/>
                          </a:solidFill>
                          <a:effectLst/>
                          <a:latin typeface="Times New Roman" panose="02020603050405020304" pitchFamily="18" charset="0"/>
                          <a:ea typeface="Times New Roman" panose="02020603050405020304" pitchFamily="18" charset="0"/>
                        </a:rPr>
                        <a:t> </a:t>
                      </a:r>
                      <a:r>
                        <a:rPr lang="en-US" sz="2800" smtClean="0">
                          <a:solidFill>
                            <a:schemeClr val="tx1"/>
                          </a:solidFill>
                          <a:effectLst/>
                          <a:latin typeface="Times New Roman" panose="02020603050405020304" pitchFamily="18" charset="0"/>
                          <a:ea typeface="Times New Roman" panose="02020603050405020304" pitchFamily="18" charset="0"/>
                        </a:rPr>
                        <a:t>1</a:t>
                      </a:r>
                      <a:endParaRPr lang="en-US" sz="28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600"/>
                        </a:spcBef>
                        <a:spcAft>
                          <a:spcPts val="600"/>
                        </a:spcAft>
                      </a:pPr>
                      <a:r>
                        <a:rPr lang="en-US" sz="2800" smtClean="0">
                          <a:solidFill>
                            <a:schemeClr val="tx1"/>
                          </a:solidFill>
                          <a:effectLst/>
                          <a:latin typeface="Times New Roman" panose="02020603050405020304" pitchFamily="18" charset="0"/>
                          <a:ea typeface="Times New Roman" panose="02020603050405020304" pitchFamily="18" charset="0"/>
                        </a:rPr>
                        <a:t>2</a:t>
                      </a:r>
                      <a:endParaRPr lang="en-US" sz="28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600"/>
                        </a:spcBef>
                        <a:spcAft>
                          <a:spcPts val="600"/>
                        </a:spcAft>
                      </a:pPr>
                      <a:r>
                        <a:rPr lang="en-US" sz="2800" smtClean="0">
                          <a:solidFill>
                            <a:schemeClr val="tx1"/>
                          </a:solidFill>
                          <a:effectLst/>
                          <a:latin typeface="Times New Roman" panose="02020603050405020304" pitchFamily="18" charset="0"/>
                          <a:ea typeface="Times New Roman" panose="02020603050405020304" pitchFamily="18" charset="0"/>
                        </a:rPr>
                        <a:t>3</a:t>
                      </a:r>
                      <a:endParaRPr lang="en-US" sz="28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600"/>
                        </a:spcBef>
                        <a:spcAft>
                          <a:spcPts val="600"/>
                        </a:spcAft>
                      </a:pPr>
                      <a:r>
                        <a:rPr lang="en-US" sz="2800" smtClean="0">
                          <a:solidFill>
                            <a:schemeClr val="tx1"/>
                          </a:solidFill>
                          <a:effectLst/>
                          <a:latin typeface="Times New Roman" panose="02020603050405020304" pitchFamily="18" charset="0"/>
                          <a:ea typeface="Times New Roman" panose="02020603050405020304" pitchFamily="18" charset="0"/>
                        </a:rPr>
                        <a:t>4</a:t>
                      </a:r>
                      <a:endParaRPr lang="en-US" sz="28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600"/>
                        </a:spcBef>
                        <a:spcAft>
                          <a:spcPts val="600"/>
                        </a:spcAft>
                      </a:pPr>
                      <a:r>
                        <a:rPr lang="en-US" sz="2800" smtClean="0">
                          <a:solidFill>
                            <a:schemeClr val="tx1"/>
                          </a:solidFill>
                          <a:effectLst/>
                          <a:latin typeface="Times New Roman" panose="02020603050405020304" pitchFamily="18" charset="0"/>
                          <a:ea typeface="Times New Roman" panose="02020603050405020304" pitchFamily="18" charset="0"/>
                        </a:rPr>
                        <a:t>5</a:t>
                      </a:r>
                      <a:endParaRPr lang="en-US" sz="28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600"/>
                        </a:spcBef>
                        <a:spcAft>
                          <a:spcPts val="600"/>
                        </a:spcAft>
                      </a:pPr>
                      <a:r>
                        <a:rPr lang="en-US" sz="2800" smtClean="0">
                          <a:solidFill>
                            <a:schemeClr val="tx1"/>
                          </a:solidFill>
                          <a:effectLst/>
                          <a:latin typeface="Times New Roman" panose="02020603050405020304" pitchFamily="18" charset="0"/>
                          <a:ea typeface="Times New Roman" panose="02020603050405020304" pitchFamily="18" charset="0"/>
                        </a:rPr>
                        <a:t>6</a:t>
                      </a:r>
                      <a:endParaRPr lang="en-US" sz="28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600"/>
                        </a:spcBef>
                        <a:spcAft>
                          <a:spcPts val="600"/>
                        </a:spcAft>
                      </a:pPr>
                      <a:r>
                        <a:rPr lang="en-US" sz="2800" smtClean="0">
                          <a:solidFill>
                            <a:schemeClr val="tx1"/>
                          </a:solidFill>
                          <a:effectLst/>
                          <a:latin typeface="Times New Roman" panose="02020603050405020304" pitchFamily="18" charset="0"/>
                          <a:ea typeface="Times New Roman" panose="02020603050405020304" pitchFamily="18" charset="0"/>
                        </a:rPr>
                        <a:t>7</a:t>
                      </a:r>
                      <a:endParaRPr lang="en-US" sz="28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600"/>
                        </a:spcBef>
                        <a:spcAft>
                          <a:spcPts val="600"/>
                        </a:spcAft>
                      </a:pPr>
                      <a:r>
                        <a:rPr lang="en-US" sz="2800" smtClean="0">
                          <a:solidFill>
                            <a:schemeClr val="tx1"/>
                          </a:solidFill>
                          <a:effectLst/>
                          <a:latin typeface="Times New Roman" panose="02020603050405020304" pitchFamily="18" charset="0"/>
                          <a:ea typeface="Times New Roman" panose="02020603050405020304" pitchFamily="18" charset="0"/>
                        </a:rPr>
                        <a:t>8</a:t>
                      </a:r>
                      <a:endParaRPr lang="en-US" sz="28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531862704"/>
                  </a:ext>
                </a:extLst>
              </a:tr>
            </a:tbl>
          </a:graphicData>
        </a:graphic>
      </p:graphicFrame>
      <p:sp>
        <p:nvSpPr>
          <p:cNvPr id="161" name="Rectangle 42"/>
          <p:cNvSpPr>
            <a:spLocks noChangeArrowheads="1"/>
          </p:cNvSpPr>
          <p:nvPr/>
        </p:nvSpPr>
        <p:spPr bwMode="auto">
          <a:xfrm>
            <a:off x="1564368" y="3577772"/>
            <a:ext cx="8763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spcBef>
                <a:spcPct val="50000"/>
              </a:spcBef>
              <a:defRPr/>
            </a:pPr>
            <a:r>
              <a:rPr lang="en-US" sz="2800" smtClean="0">
                <a:solidFill>
                  <a:srgbClr val="0070C0"/>
                </a:solidFill>
                <a:latin typeface="Times New Roman" panose="02020603050405020304" pitchFamily="18" charset="0"/>
                <a:cs typeface="Times New Roman" panose="02020603050405020304" pitchFamily="18" charset="0"/>
                <a:sym typeface="Wingdings" pitchFamily="2" charset="2"/>
              </a:rPr>
              <a:t>L­ượt thứ nhất</a:t>
            </a:r>
            <a:r>
              <a:rPr lang="en-US" sz="2800">
                <a:solidFill>
                  <a:srgbClr val="0070C0"/>
                </a:solidFill>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a</a:t>
            </a:r>
            <a:r>
              <a:rPr lang="en-US" sz="2800" baseline="-25000" smtClean="0">
                <a:latin typeface="Times New Roman" panose="02020603050405020304" pitchFamily="18" charset="0"/>
                <a:cs typeface="Times New Roman" panose="02020603050405020304" pitchFamily="18" charset="0"/>
              </a:rPr>
              <a:t>giữa</a:t>
            </a:r>
            <a:r>
              <a:rPr lang="en-US" sz="2800" smtClean="0">
                <a:latin typeface="Times New Roman" panose="02020603050405020304" pitchFamily="18" charset="0"/>
                <a:cs typeface="Times New Roman" panose="02020603050405020304" pitchFamily="18" charset="0"/>
              </a:rPr>
              <a:t> là a</a:t>
            </a:r>
            <a:r>
              <a:rPr lang="en-US" sz="2800" baseline="-25000">
                <a:latin typeface="Times New Roman" panose="02020603050405020304" pitchFamily="18" charset="0"/>
                <a:cs typeface="Times New Roman" panose="02020603050405020304" pitchFamily="18" charset="0"/>
              </a:rPr>
              <a:t>4</a:t>
            </a:r>
            <a:r>
              <a:rPr lang="en-US" sz="2800" smtClean="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42; 42 &lt; 44 = x </a:t>
            </a:r>
            <a:r>
              <a:rPr lang="en-US" sz="2800">
                <a:latin typeface="Times New Roman" panose="02020603050405020304" pitchFamily="18" charset="0"/>
                <a:cs typeface="Times New Roman" panose="02020603050405020304" pitchFamily="18" charset="0"/>
              </a:rPr>
              <a:t/>
            </a:r>
            <a:br>
              <a:rPr lang="en-US" sz="2800">
                <a:latin typeface="Times New Roman" panose="02020603050405020304" pitchFamily="18" charset="0"/>
                <a:cs typeface="Times New Roman" panose="02020603050405020304" pitchFamily="18" charset="0"/>
              </a:rPr>
            </a:br>
            <a:r>
              <a:rPr lang="en-US" sz="2800">
                <a:latin typeface="Times New Roman" panose="02020603050405020304" pitchFamily="18" charset="0"/>
                <a:cs typeface="Times New Roman" panose="02020603050405020304" pitchFamily="18" charset="0"/>
                <a:sym typeface="Wingdings" pitchFamily="2" charset="2"/>
              </a:rPr>
              <a:t></a:t>
            </a:r>
            <a:r>
              <a:rPr lang="en-US" sz="280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vùng tìm kiếm thu hẹp </a:t>
            </a:r>
            <a:r>
              <a:rPr lang="en-US" sz="2800">
                <a:latin typeface="Times New Roman" panose="02020603050405020304" pitchFamily="18" charset="0"/>
                <a:cs typeface="Times New Roman" panose="02020603050405020304" pitchFamily="18" charset="0"/>
              </a:rPr>
              <a:t>trong </a:t>
            </a:r>
            <a:r>
              <a:rPr lang="en-US" sz="2800" smtClean="0">
                <a:latin typeface="Times New Roman" panose="02020603050405020304" pitchFamily="18" charset="0"/>
                <a:cs typeface="Times New Roman" panose="02020603050405020304" pitchFamily="18" charset="0"/>
              </a:rPr>
              <a:t>phạm </a:t>
            </a:r>
            <a:r>
              <a:rPr lang="en-US" sz="2800">
                <a:latin typeface="Times New Roman" panose="02020603050405020304" pitchFamily="18" charset="0"/>
                <a:cs typeface="Times New Roman" panose="02020603050405020304" pitchFamily="18" charset="0"/>
              </a:rPr>
              <a:t>vi </a:t>
            </a:r>
            <a:r>
              <a:rPr lang="en-US" sz="2800" smtClean="0">
                <a:latin typeface="Times New Roman" panose="02020603050405020304" pitchFamily="18" charset="0"/>
                <a:cs typeface="Times New Roman" panose="02020603050405020304" pitchFamily="18" charset="0"/>
              </a:rPr>
              <a:t>từ a</a:t>
            </a:r>
            <a:r>
              <a:rPr lang="en-US" sz="2800" baseline="-25000">
                <a:latin typeface="Times New Roman" panose="02020603050405020304" pitchFamily="18" charset="0"/>
                <a:cs typeface="Times New Roman" panose="02020603050405020304" pitchFamily="18" charset="0"/>
              </a:rPr>
              <a:t>5</a:t>
            </a:r>
            <a:r>
              <a:rPr lang="en-US" sz="2800" smtClean="0">
                <a:latin typeface="Times New Roman" panose="02020603050405020304" pitchFamily="18" charset="0"/>
                <a:cs typeface="Times New Roman" panose="02020603050405020304" pitchFamily="18" charset="0"/>
                <a:sym typeface="Wingdings" pitchFamily="2" charset="2"/>
              </a:rPr>
              <a:t> a</a:t>
            </a:r>
            <a:r>
              <a:rPr lang="en-US" sz="2800" baseline="-25000">
                <a:latin typeface="Times New Roman" panose="02020603050405020304" pitchFamily="18" charset="0"/>
                <a:cs typeface="Times New Roman" panose="02020603050405020304" pitchFamily="18" charset="0"/>
                <a:sym typeface="Wingdings" pitchFamily="2" charset="2"/>
              </a:rPr>
              <a:t>8</a:t>
            </a:r>
            <a:r>
              <a:rPr lang="en-US" sz="2800" smtClean="0">
                <a:latin typeface="Times New Roman" panose="02020603050405020304" pitchFamily="18" charset="0"/>
                <a:cs typeface="Times New Roman" panose="02020603050405020304" pitchFamily="18" charset="0"/>
                <a:sym typeface="Wingdings" pitchFamily="2" charset="2"/>
              </a:rPr>
              <a:t>;</a:t>
            </a:r>
            <a:endParaRPr lang="en-US" sz="2800">
              <a:latin typeface="Times New Roman" panose="02020603050405020304" pitchFamily="18" charset="0"/>
              <a:cs typeface="Times New Roman" panose="02020603050405020304" pitchFamily="18" charset="0"/>
              <a:sym typeface="Wingdings" pitchFamily="2" charset="2"/>
            </a:endParaRPr>
          </a:p>
        </p:txBody>
      </p:sp>
      <p:sp>
        <p:nvSpPr>
          <p:cNvPr id="162" name="Rectangle 161"/>
          <p:cNvSpPr/>
          <p:nvPr/>
        </p:nvSpPr>
        <p:spPr>
          <a:xfrm>
            <a:off x="1564368" y="949632"/>
            <a:ext cx="1194558" cy="523220"/>
          </a:xfrm>
          <a:prstGeom prst="rect">
            <a:avLst/>
          </a:prstGeom>
        </p:spPr>
        <p:txBody>
          <a:bodyPr wrap="none">
            <a:spAutoFit/>
          </a:bodyPr>
          <a:lstStyle/>
          <a:p>
            <a:r>
              <a:rPr lang="en-US" sz="2800">
                <a:latin typeface="Times New Roman" panose="02020603050405020304" pitchFamily="18" charset="0"/>
                <a:ea typeface="Times New Roman" panose="02020603050405020304" pitchFamily="18" charset="0"/>
              </a:rPr>
              <a:t>x = 44 </a:t>
            </a:r>
            <a:endParaRPr lang="en-US" sz="2800"/>
          </a:p>
        </p:txBody>
      </p:sp>
      <p:sp>
        <p:nvSpPr>
          <p:cNvPr id="164" name="Rectangle 44"/>
          <p:cNvSpPr>
            <a:spLocks noChangeArrowheads="1"/>
          </p:cNvSpPr>
          <p:nvPr/>
        </p:nvSpPr>
        <p:spPr bwMode="auto">
          <a:xfrm>
            <a:off x="6212116" y="1943996"/>
            <a:ext cx="856204" cy="50936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smtClean="0">
                <a:solidFill>
                  <a:srgbClr val="0000FF"/>
                </a:solidFill>
                <a:latin typeface="Times New Roman" panose="02020603050405020304" pitchFamily="18" charset="0"/>
                <a:cs typeface="Times New Roman" panose="02020603050405020304" pitchFamily="18" charset="0"/>
              </a:rPr>
              <a:t>42</a:t>
            </a:r>
            <a:endParaRPr lang="en-US" altLang="en-US" sz="2800">
              <a:solidFill>
                <a:srgbClr val="0000FF"/>
              </a:solidFill>
              <a:latin typeface="Times New Roman" panose="02020603050405020304" pitchFamily="18" charset="0"/>
              <a:cs typeface="Times New Roman" panose="02020603050405020304" pitchFamily="18" charset="0"/>
            </a:endParaRPr>
          </a:p>
        </p:txBody>
      </p:sp>
      <p:graphicFrame>
        <p:nvGraphicFramePr>
          <p:cNvPr id="165" name="Table 164"/>
          <p:cNvGraphicFramePr>
            <a:graphicFrameLocks noGrp="1"/>
          </p:cNvGraphicFramePr>
          <p:nvPr>
            <p:extLst>
              <p:ext uri="{D42A27DB-BD31-4B8C-83A1-F6EECF244321}">
                <p14:modId xmlns:p14="http://schemas.microsoft.com/office/powerpoint/2010/main" val="873195928"/>
              </p:ext>
            </p:extLst>
          </p:nvPr>
        </p:nvGraphicFramePr>
        <p:xfrm>
          <a:off x="7130439" y="1961325"/>
          <a:ext cx="3552075" cy="499774"/>
        </p:xfrm>
        <a:graphic>
          <a:graphicData uri="http://schemas.openxmlformats.org/drawingml/2006/table">
            <a:tbl>
              <a:tblPr firstRow="1" firstCol="1" bandRow="1"/>
              <a:tblGrid>
                <a:gridCol w="883637">
                  <a:extLst>
                    <a:ext uri="{9D8B030D-6E8A-4147-A177-3AD203B41FA5}">
                      <a16:colId xmlns:a16="http://schemas.microsoft.com/office/drawing/2014/main" val="3708081327"/>
                    </a:ext>
                  </a:extLst>
                </a:gridCol>
                <a:gridCol w="926839">
                  <a:extLst>
                    <a:ext uri="{9D8B030D-6E8A-4147-A177-3AD203B41FA5}">
                      <a16:colId xmlns:a16="http://schemas.microsoft.com/office/drawing/2014/main" val="990163229"/>
                    </a:ext>
                  </a:extLst>
                </a:gridCol>
                <a:gridCol w="928799">
                  <a:extLst>
                    <a:ext uri="{9D8B030D-6E8A-4147-A177-3AD203B41FA5}">
                      <a16:colId xmlns:a16="http://schemas.microsoft.com/office/drawing/2014/main" val="1928397221"/>
                    </a:ext>
                  </a:extLst>
                </a:gridCol>
                <a:gridCol w="812800">
                  <a:extLst>
                    <a:ext uri="{9D8B030D-6E8A-4147-A177-3AD203B41FA5}">
                      <a16:colId xmlns:a16="http://schemas.microsoft.com/office/drawing/2014/main" val="1856231234"/>
                    </a:ext>
                  </a:extLst>
                </a:gridCol>
              </a:tblGrid>
              <a:tr h="499774">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44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55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67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rPr>
                        <a:t>94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531813209"/>
                  </a:ext>
                </a:extLst>
              </a:tr>
            </a:tbl>
          </a:graphicData>
        </a:graphic>
      </p:graphicFrame>
      <p:sp>
        <p:nvSpPr>
          <p:cNvPr id="167" name="Rectangle 51"/>
          <p:cNvSpPr>
            <a:spLocks noChangeArrowheads="1"/>
          </p:cNvSpPr>
          <p:nvPr/>
        </p:nvSpPr>
        <p:spPr bwMode="auto">
          <a:xfrm>
            <a:off x="8010047" y="1958509"/>
            <a:ext cx="916238" cy="489711"/>
          </a:xfrm>
          <a:prstGeom prst="rect">
            <a:avLst/>
          </a:prstGeom>
          <a:solidFill>
            <a:srgbClr val="66FF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smtClean="0">
                <a:solidFill>
                  <a:srgbClr val="0000FF"/>
                </a:solidFill>
                <a:latin typeface="Times New Roman" panose="02020603050405020304" pitchFamily="18" charset="0"/>
                <a:cs typeface="Times New Roman" panose="02020603050405020304" pitchFamily="18" charset="0"/>
              </a:rPr>
              <a:t>55</a:t>
            </a:r>
            <a:endParaRPr lang="en-US" altLang="en-US" sz="2800">
              <a:solidFill>
                <a:srgbClr val="0000FF"/>
              </a:solidFill>
              <a:latin typeface="Times New Roman" panose="02020603050405020304" pitchFamily="18" charset="0"/>
              <a:cs typeface="Times New Roman" panose="02020603050405020304" pitchFamily="18" charset="0"/>
            </a:endParaRPr>
          </a:p>
        </p:txBody>
      </p:sp>
      <p:sp>
        <p:nvSpPr>
          <p:cNvPr id="168" name="Rectangle 48"/>
          <p:cNvSpPr>
            <a:spLocks noChangeArrowheads="1"/>
          </p:cNvSpPr>
          <p:nvPr/>
        </p:nvSpPr>
        <p:spPr bwMode="auto">
          <a:xfrm>
            <a:off x="1554837" y="4611914"/>
            <a:ext cx="8763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spcBef>
                <a:spcPct val="50000"/>
              </a:spcBef>
            </a:pPr>
            <a:r>
              <a:rPr lang="en-US" sz="2800">
                <a:solidFill>
                  <a:srgbClr val="0070C0"/>
                </a:solidFill>
                <a:latin typeface="Times New Roman" panose="02020603050405020304" pitchFamily="18" charset="0"/>
                <a:cs typeface="Times New Roman" panose="02020603050405020304" pitchFamily="18" charset="0"/>
                <a:sym typeface="Wingdings" pitchFamily="2" charset="2"/>
              </a:rPr>
              <a:t>L­ượt thứ </a:t>
            </a:r>
            <a:r>
              <a:rPr lang="en-US" sz="2800">
                <a:solidFill>
                  <a:srgbClr val="0070C0"/>
                </a:solidFill>
                <a:latin typeface="Times New Roman" panose="02020603050405020304" pitchFamily="18" charset="0"/>
                <a:cs typeface="Times New Roman" panose="02020603050405020304" pitchFamily="18" charset="0"/>
                <a:sym typeface="Wingdings" pitchFamily="2" charset="2"/>
              </a:rPr>
              <a:t>hai</a:t>
            </a:r>
            <a:r>
              <a:rPr lang="en-US" sz="2800">
                <a:solidFill>
                  <a:srgbClr val="0070C0"/>
                </a:solidFill>
                <a:latin typeface="Times New Roman" panose="02020603050405020304" pitchFamily="18" charset="0"/>
                <a:cs typeface="Times New Roman" panose="02020603050405020304" pitchFamily="18" charset="0"/>
                <a:sym typeface="Wingdings" pitchFamily="2" charset="2"/>
              </a:rPr>
              <a:t>: </a:t>
            </a:r>
            <a:r>
              <a:rPr lang="en-US" sz="2800">
                <a:latin typeface="Times New Roman" panose="02020603050405020304" pitchFamily="18" charset="0"/>
                <a:cs typeface="Times New Roman" panose="02020603050405020304" pitchFamily="18" charset="0"/>
              </a:rPr>
              <a:t>a</a:t>
            </a:r>
            <a:r>
              <a:rPr lang="en-US" sz="2800" baseline="-25000">
                <a:latin typeface="Times New Roman" panose="02020603050405020304" pitchFamily="18" charset="0"/>
                <a:cs typeface="Times New Roman" panose="02020603050405020304" pitchFamily="18" charset="0"/>
              </a:rPr>
              <a:t>giữa</a:t>
            </a:r>
            <a:r>
              <a:rPr lang="en-US" sz="280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là </a:t>
            </a:r>
            <a:r>
              <a:rPr lang="en-US" sz="2800" smtClean="0">
                <a:latin typeface="Times New Roman" panose="02020603050405020304" pitchFamily="18" charset="0"/>
                <a:cs typeface="Times New Roman" panose="02020603050405020304" pitchFamily="18" charset="0"/>
                <a:sym typeface="Wingdings" pitchFamily="2" charset="2"/>
              </a:rPr>
              <a:t>a</a:t>
            </a:r>
            <a:r>
              <a:rPr lang="en-US" sz="2800" baseline="-25000">
                <a:latin typeface="Times New Roman" panose="02020603050405020304" pitchFamily="18" charset="0"/>
                <a:cs typeface="Times New Roman" panose="02020603050405020304" pitchFamily="18" charset="0"/>
                <a:sym typeface="Wingdings" pitchFamily="2" charset="2"/>
              </a:rPr>
              <a:t>6</a:t>
            </a:r>
            <a:r>
              <a:rPr lang="en-US" sz="2800" smtClean="0">
                <a:latin typeface="Times New Roman" panose="02020603050405020304" pitchFamily="18" charset="0"/>
                <a:cs typeface="Times New Roman" panose="02020603050405020304" pitchFamily="18" charset="0"/>
                <a:sym typeface="Wingdings" pitchFamily="2" charset="2"/>
              </a:rPr>
              <a:t> </a:t>
            </a:r>
            <a:r>
              <a:rPr lang="en-US" sz="2800">
                <a:latin typeface="Times New Roman" panose="02020603050405020304" pitchFamily="18" charset="0"/>
                <a:cs typeface="Times New Roman" panose="02020603050405020304" pitchFamily="18" charset="0"/>
                <a:sym typeface="Wingdings" pitchFamily="2" charset="2"/>
              </a:rPr>
              <a:t>= </a:t>
            </a:r>
            <a:r>
              <a:rPr lang="en-US" sz="2800" smtClean="0">
                <a:latin typeface="Times New Roman" panose="02020603050405020304" pitchFamily="18" charset="0"/>
                <a:cs typeface="Times New Roman" panose="02020603050405020304" pitchFamily="18" charset="0"/>
                <a:sym typeface="Wingdings" pitchFamily="2" charset="2"/>
              </a:rPr>
              <a:t>55; 55 </a:t>
            </a:r>
            <a:r>
              <a:rPr lang="en-US" sz="2800">
                <a:latin typeface="Times New Roman" panose="02020603050405020304" pitchFamily="18" charset="0"/>
                <a:cs typeface="Times New Roman" panose="02020603050405020304" pitchFamily="18" charset="0"/>
                <a:sym typeface="Wingdings" pitchFamily="2" charset="2"/>
              </a:rPr>
              <a:t>&gt; </a:t>
            </a:r>
            <a:r>
              <a:rPr lang="en-US" sz="2800" smtClean="0">
                <a:latin typeface="Times New Roman" panose="02020603050405020304" pitchFamily="18" charset="0"/>
                <a:cs typeface="Times New Roman" panose="02020603050405020304" pitchFamily="18" charset="0"/>
                <a:sym typeface="Wingdings" pitchFamily="2" charset="2"/>
              </a:rPr>
              <a:t>44</a:t>
            </a:r>
            <a:r>
              <a:rPr lang="en-US" sz="2800">
                <a:latin typeface="Times New Roman" panose="02020603050405020304" pitchFamily="18" charset="0"/>
                <a:cs typeface="Times New Roman" panose="02020603050405020304" pitchFamily="18" charset="0"/>
                <a:sym typeface="Wingdings" pitchFamily="2" charset="2"/>
              </a:rPr>
              <a:t/>
            </a:r>
            <a:br>
              <a:rPr lang="en-US" sz="2800">
                <a:latin typeface="Times New Roman" panose="02020603050405020304" pitchFamily="18" charset="0"/>
                <a:cs typeface="Times New Roman" panose="02020603050405020304" pitchFamily="18" charset="0"/>
                <a:sym typeface="Wingdings" pitchFamily="2" charset="2"/>
              </a:rPr>
            </a:br>
            <a:r>
              <a:rPr lang="en-US" sz="2800">
                <a:latin typeface="Times New Roman" panose="02020603050405020304" pitchFamily="18" charset="0"/>
                <a:cs typeface="Times New Roman" panose="02020603050405020304" pitchFamily="18" charset="0"/>
                <a:sym typeface="Wingdings" pitchFamily="2" charset="2"/>
              </a:rPr>
              <a:t></a:t>
            </a:r>
            <a:r>
              <a:rPr lang="en-US" sz="280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vùng tìm kiếm thu hẹp trong phạm </a:t>
            </a:r>
            <a:r>
              <a:rPr lang="en-US" sz="2800">
                <a:latin typeface="Times New Roman" panose="02020603050405020304" pitchFamily="18" charset="0"/>
                <a:cs typeface="Times New Roman" panose="02020603050405020304" pitchFamily="18" charset="0"/>
              </a:rPr>
              <a:t>vi </a:t>
            </a:r>
            <a:r>
              <a:rPr lang="en-US" sz="2800" smtClean="0">
                <a:latin typeface="Times New Roman" panose="02020603050405020304" pitchFamily="18" charset="0"/>
                <a:cs typeface="Times New Roman" panose="02020603050405020304" pitchFamily="18" charset="0"/>
              </a:rPr>
              <a:t>là a</a:t>
            </a:r>
            <a:r>
              <a:rPr lang="en-US" sz="2800" baseline="-25000" smtClean="0">
                <a:latin typeface="Times New Roman" panose="02020603050405020304" pitchFamily="18" charset="0"/>
                <a:cs typeface="Times New Roman" panose="02020603050405020304" pitchFamily="18" charset="0"/>
              </a:rPr>
              <a:t>5</a:t>
            </a:r>
            <a:endParaRPr lang="en-US" sz="2800">
              <a:latin typeface="Times New Roman" panose="02020603050405020304" pitchFamily="18" charset="0"/>
              <a:cs typeface="Times New Roman" panose="02020603050405020304" pitchFamily="18" charset="0"/>
              <a:sym typeface="Wingdings" pitchFamily="2" charset="2"/>
            </a:endParaRPr>
          </a:p>
        </p:txBody>
      </p:sp>
      <p:sp>
        <p:nvSpPr>
          <p:cNvPr id="170" name="Rectangle 53"/>
          <p:cNvSpPr>
            <a:spLocks noChangeArrowheads="1"/>
          </p:cNvSpPr>
          <p:nvPr/>
        </p:nvSpPr>
        <p:spPr bwMode="auto">
          <a:xfrm>
            <a:off x="7082831" y="2452914"/>
            <a:ext cx="914400" cy="511792"/>
          </a:xfrm>
          <a:prstGeom prst="rect">
            <a:avLst/>
          </a:prstGeom>
          <a:solidFill>
            <a:srgbClr val="FF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smtClean="0">
                <a:solidFill>
                  <a:srgbClr val="FFFF00"/>
                </a:solidFill>
                <a:latin typeface="Times New Roman" panose="02020603050405020304" pitchFamily="18" charset="0"/>
                <a:cs typeface="Times New Roman" panose="02020603050405020304" pitchFamily="18" charset="0"/>
              </a:rPr>
              <a:t>5</a:t>
            </a:r>
            <a:endParaRPr lang="en-US" altLang="en-US" sz="2800">
              <a:solidFill>
                <a:srgbClr val="FFFF00"/>
              </a:solidFill>
              <a:latin typeface="Times New Roman" panose="02020603050405020304" pitchFamily="18" charset="0"/>
              <a:cs typeface="Times New Roman" panose="02020603050405020304" pitchFamily="18" charset="0"/>
            </a:endParaRPr>
          </a:p>
        </p:txBody>
      </p:sp>
      <p:sp>
        <p:nvSpPr>
          <p:cNvPr id="171" name="Rectangle 54"/>
          <p:cNvSpPr>
            <a:spLocks noChangeArrowheads="1"/>
          </p:cNvSpPr>
          <p:nvPr/>
        </p:nvSpPr>
        <p:spPr bwMode="auto">
          <a:xfrm>
            <a:off x="7082833" y="1944518"/>
            <a:ext cx="914400" cy="508396"/>
          </a:xfrm>
          <a:prstGeom prst="rect">
            <a:avLst/>
          </a:prstGeom>
          <a:solidFill>
            <a:srgbClr val="FF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smtClean="0">
                <a:solidFill>
                  <a:srgbClr val="0000FF"/>
                </a:solidFill>
                <a:latin typeface="Times New Roman" panose="02020603050405020304" pitchFamily="18" charset="0"/>
                <a:cs typeface="Times New Roman" panose="02020603050405020304" pitchFamily="18" charset="0"/>
              </a:rPr>
              <a:t>44</a:t>
            </a:r>
            <a:endParaRPr lang="en-US" altLang="en-US" sz="2800">
              <a:solidFill>
                <a:srgbClr val="0000FF"/>
              </a:solidFill>
              <a:latin typeface="Times New Roman" panose="02020603050405020304" pitchFamily="18" charset="0"/>
              <a:cs typeface="Times New Roman" panose="02020603050405020304" pitchFamily="18" charset="0"/>
            </a:endParaRPr>
          </a:p>
        </p:txBody>
      </p:sp>
      <p:sp>
        <p:nvSpPr>
          <p:cNvPr id="172" name="Rectangle 49"/>
          <p:cNvSpPr>
            <a:spLocks noChangeArrowheads="1"/>
          </p:cNvSpPr>
          <p:nvPr/>
        </p:nvSpPr>
        <p:spPr bwMode="auto">
          <a:xfrm>
            <a:off x="1554837" y="5553999"/>
            <a:ext cx="8763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spcBef>
                <a:spcPct val="50000"/>
              </a:spcBef>
            </a:pPr>
            <a:r>
              <a:rPr lang="en-US" sz="2800">
                <a:solidFill>
                  <a:srgbClr val="0070C0"/>
                </a:solidFill>
                <a:latin typeface="Times New Roman" panose="02020603050405020304" pitchFamily="18" charset="0"/>
                <a:cs typeface="Times New Roman" panose="02020603050405020304" pitchFamily="18" charset="0"/>
                <a:sym typeface="Wingdings" pitchFamily="2" charset="2"/>
              </a:rPr>
              <a:t>L­ượt thứ </a:t>
            </a:r>
            <a:r>
              <a:rPr lang="en-US" sz="2800">
                <a:solidFill>
                  <a:srgbClr val="0070C0"/>
                </a:solidFill>
                <a:latin typeface="Times New Roman" panose="02020603050405020304" pitchFamily="18" charset="0"/>
                <a:cs typeface="Times New Roman" panose="02020603050405020304" pitchFamily="18" charset="0"/>
                <a:sym typeface="Wingdings" pitchFamily="2" charset="2"/>
              </a:rPr>
              <a:t>ba</a:t>
            </a:r>
            <a:r>
              <a:rPr lang="en-US" sz="2800">
                <a:solidFill>
                  <a:srgbClr val="0070C0"/>
                </a:solidFill>
                <a:latin typeface="Times New Roman" panose="02020603050405020304" pitchFamily="18" charset="0"/>
                <a:cs typeface="Times New Roman" panose="02020603050405020304" pitchFamily="18" charset="0"/>
                <a:sym typeface="Wingdings" pitchFamily="2" charset="2"/>
              </a:rPr>
              <a:t>: </a:t>
            </a:r>
            <a:r>
              <a:rPr lang="en-US" sz="2800">
                <a:latin typeface="Times New Roman" panose="02020603050405020304" pitchFamily="18" charset="0"/>
                <a:cs typeface="Times New Roman" panose="02020603050405020304" pitchFamily="18" charset="0"/>
              </a:rPr>
              <a:t>a</a:t>
            </a:r>
            <a:r>
              <a:rPr lang="en-US" sz="2800" baseline="-25000">
                <a:latin typeface="Times New Roman" panose="02020603050405020304" pitchFamily="18" charset="0"/>
                <a:cs typeface="Times New Roman" panose="02020603050405020304" pitchFamily="18" charset="0"/>
              </a:rPr>
              <a:t>giữa</a:t>
            </a:r>
            <a:r>
              <a:rPr lang="en-US" sz="280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là </a:t>
            </a:r>
            <a:r>
              <a:rPr lang="en-US" sz="2800" smtClean="0">
                <a:latin typeface="Times New Roman" panose="02020603050405020304" pitchFamily="18" charset="0"/>
                <a:cs typeface="Times New Roman" panose="02020603050405020304" pitchFamily="18" charset="0"/>
                <a:sym typeface="Wingdings" pitchFamily="2" charset="2"/>
              </a:rPr>
              <a:t>a</a:t>
            </a:r>
            <a:r>
              <a:rPr lang="en-US" sz="2800" baseline="-25000">
                <a:latin typeface="Times New Roman" panose="02020603050405020304" pitchFamily="18" charset="0"/>
                <a:cs typeface="Times New Roman" panose="02020603050405020304" pitchFamily="18" charset="0"/>
                <a:sym typeface="Wingdings" pitchFamily="2" charset="2"/>
              </a:rPr>
              <a:t>5</a:t>
            </a:r>
            <a:r>
              <a:rPr lang="en-US" sz="2800" smtClean="0">
                <a:latin typeface="Times New Roman" panose="02020603050405020304" pitchFamily="18" charset="0"/>
                <a:cs typeface="Times New Roman" panose="02020603050405020304" pitchFamily="18" charset="0"/>
                <a:sym typeface="Wingdings" pitchFamily="2" charset="2"/>
              </a:rPr>
              <a:t> </a:t>
            </a:r>
            <a:r>
              <a:rPr lang="en-US" sz="2800">
                <a:latin typeface="Times New Roman" panose="02020603050405020304" pitchFamily="18" charset="0"/>
                <a:cs typeface="Times New Roman" panose="02020603050405020304" pitchFamily="18" charset="0"/>
                <a:sym typeface="Wingdings" pitchFamily="2" charset="2"/>
              </a:rPr>
              <a:t>= </a:t>
            </a:r>
            <a:r>
              <a:rPr lang="en-US" sz="2800" smtClean="0">
                <a:latin typeface="Times New Roman" panose="02020603050405020304" pitchFamily="18" charset="0"/>
                <a:cs typeface="Times New Roman" panose="02020603050405020304" pitchFamily="18" charset="0"/>
                <a:sym typeface="Wingdings" pitchFamily="2" charset="2"/>
              </a:rPr>
              <a:t>44; 44 = 44 = x</a:t>
            </a:r>
            <a:r>
              <a:rPr lang="en-US" sz="2800">
                <a:latin typeface="Times New Roman" panose="02020603050405020304" pitchFamily="18" charset="0"/>
                <a:cs typeface="Times New Roman" panose="02020603050405020304" pitchFamily="18" charset="0"/>
                <a:sym typeface="Wingdings" pitchFamily="2" charset="2"/>
              </a:rPr>
              <a:t/>
            </a:r>
            <a:br>
              <a:rPr lang="en-US" sz="2800">
                <a:latin typeface="Times New Roman" panose="02020603050405020304" pitchFamily="18" charset="0"/>
                <a:cs typeface="Times New Roman" panose="02020603050405020304" pitchFamily="18" charset="0"/>
                <a:sym typeface="Wingdings" pitchFamily="2" charset="2"/>
              </a:rPr>
            </a:br>
            <a:r>
              <a:rPr lang="en-US" sz="2800">
                <a:latin typeface="Times New Roman" panose="02020603050405020304" pitchFamily="18" charset="0"/>
                <a:cs typeface="Times New Roman" panose="02020603050405020304" pitchFamily="18" charset="0"/>
                <a:sym typeface="Wingdings" pitchFamily="2" charset="2"/>
              </a:rPr>
              <a:t>		</a:t>
            </a:r>
            <a:r>
              <a:rPr lang="en-US" sz="2800">
                <a:latin typeface="Times New Roman" panose="02020603050405020304" pitchFamily="18" charset="0"/>
                <a:cs typeface="Times New Roman" panose="02020603050405020304" pitchFamily="18" charset="0"/>
                <a:sym typeface="Wingdings" pitchFamily="2" charset="2"/>
              </a:rPr>
              <a:t></a:t>
            </a:r>
            <a:r>
              <a:rPr lang="en-US" sz="280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Vậy số cần tìm là </a:t>
            </a:r>
            <a:r>
              <a:rPr lang="en-US" sz="2800">
                <a:latin typeface="Times New Roman" panose="02020603050405020304" pitchFamily="18" charset="0"/>
                <a:cs typeface="Times New Roman" panose="02020603050405020304" pitchFamily="18" charset="0"/>
              </a:rPr>
              <a:t>i </a:t>
            </a:r>
            <a:r>
              <a:rPr lang="en-US" sz="280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5.</a:t>
            </a:r>
            <a:endParaRPr lang="en-US" sz="2800">
              <a:latin typeface="Times New Roman" panose="02020603050405020304" pitchFamily="18" charset="0"/>
              <a:cs typeface="Times New Roman" panose="02020603050405020304" pitchFamily="18" charset="0"/>
              <a:sym typeface="Wingdings" pitchFamily="2" charset="2"/>
            </a:endParaRPr>
          </a:p>
        </p:txBody>
      </p:sp>
    </p:spTree>
    <p:extLst>
      <p:ext uri="{BB962C8B-B14F-4D97-AF65-F5344CB8AC3E}">
        <p14:creationId xmlns:p14="http://schemas.microsoft.com/office/powerpoint/2010/main" val="176476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strips(downRight)">
                                      <p:cBhvr>
                                        <p:cTn id="7" dur="500"/>
                                        <p:tgtEl>
                                          <p:spTgt spid="161"/>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64"/>
                                        </p:tgtEl>
                                        <p:attrNameLst>
                                          <p:attrName>style.visibility</p:attrName>
                                        </p:attrNameLst>
                                      </p:cBhvr>
                                      <p:to>
                                        <p:strVal val="visible"/>
                                      </p:to>
                                    </p:set>
                                    <p:anim calcmode="lin" valueType="num">
                                      <p:cBhvr>
                                        <p:cTn id="10" dur="500" fill="hold"/>
                                        <p:tgtEl>
                                          <p:spTgt spid="164"/>
                                        </p:tgtEl>
                                        <p:attrNameLst>
                                          <p:attrName>ppt_w</p:attrName>
                                        </p:attrNameLst>
                                      </p:cBhvr>
                                      <p:tavLst>
                                        <p:tav tm="0">
                                          <p:val>
                                            <p:fltVal val="0"/>
                                          </p:val>
                                        </p:tav>
                                        <p:tav tm="100000">
                                          <p:val>
                                            <p:strVal val="#ppt_w"/>
                                          </p:val>
                                        </p:tav>
                                      </p:tavLst>
                                    </p:anim>
                                    <p:anim calcmode="lin" valueType="num">
                                      <p:cBhvr>
                                        <p:cTn id="11" dur="500" fill="hold"/>
                                        <p:tgtEl>
                                          <p:spTgt spid="164"/>
                                        </p:tgtEl>
                                        <p:attrNameLst>
                                          <p:attrName>ppt_h</p:attrName>
                                        </p:attrNameLst>
                                      </p:cBhvr>
                                      <p:tavLst>
                                        <p:tav tm="0">
                                          <p:val>
                                            <p:flt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65"/>
                                        </p:tgtEl>
                                        <p:attrNameLst>
                                          <p:attrName>style.visibility</p:attrName>
                                        </p:attrNameLst>
                                      </p:cBhvr>
                                      <p:to>
                                        <p:strVal val="visible"/>
                                      </p:to>
                                    </p:set>
                                    <p:animEffect transition="in" filter="barn(inVertical)">
                                      <p:cBhvr>
                                        <p:cTn id="16" dur="500"/>
                                        <p:tgtEl>
                                          <p:spTgt spid="16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168"/>
                                        </p:tgtEl>
                                        <p:attrNameLst>
                                          <p:attrName>style.visibility</p:attrName>
                                        </p:attrNameLst>
                                      </p:cBhvr>
                                      <p:to>
                                        <p:strVal val="visible"/>
                                      </p:to>
                                    </p:set>
                                    <p:animEffect transition="in" filter="strips(downRight)">
                                      <p:cBhvr>
                                        <p:cTn id="21" dur="500"/>
                                        <p:tgtEl>
                                          <p:spTgt spid="168"/>
                                        </p:tgtEl>
                                      </p:cBhvr>
                                    </p:animEffect>
                                  </p:childTnLst>
                                </p:cTn>
                              </p:par>
                            </p:childTnLst>
                          </p:cTn>
                        </p:par>
                        <p:par>
                          <p:cTn id="22" fill="hold">
                            <p:stCondLst>
                              <p:cond delay="500"/>
                            </p:stCondLst>
                            <p:childTnLst>
                              <p:par>
                                <p:cTn id="23" presetID="23" presetClass="entr" presetSubtype="16" fill="hold" grpId="0" nodeType="afterEffect">
                                  <p:stCondLst>
                                    <p:cond delay="0"/>
                                  </p:stCondLst>
                                  <p:childTnLst>
                                    <p:set>
                                      <p:cBhvr>
                                        <p:cTn id="24" dur="1" fill="hold">
                                          <p:stCondLst>
                                            <p:cond delay="0"/>
                                          </p:stCondLst>
                                        </p:cTn>
                                        <p:tgtEl>
                                          <p:spTgt spid="167"/>
                                        </p:tgtEl>
                                        <p:attrNameLst>
                                          <p:attrName>style.visibility</p:attrName>
                                        </p:attrNameLst>
                                      </p:cBhvr>
                                      <p:to>
                                        <p:strVal val="visible"/>
                                      </p:to>
                                    </p:set>
                                    <p:anim calcmode="lin" valueType="num">
                                      <p:cBhvr>
                                        <p:cTn id="25" dur="500" fill="hold"/>
                                        <p:tgtEl>
                                          <p:spTgt spid="167"/>
                                        </p:tgtEl>
                                        <p:attrNameLst>
                                          <p:attrName>ppt_w</p:attrName>
                                        </p:attrNameLst>
                                      </p:cBhvr>
                                      <p:tavLst>
                                        <p:tav tm="0">
                                          <p:val>
                                            <p:fltVal val="0"/>
                                          </p:val>
                                        </p:tav>
                                        <p:tav tm="100000">
                                          <p:val>
                                            <p:strVal val="#ppt_w"/>
                                          </p:val>
                                        </p:tav>
                                      </p:tavLst>
                                    </p:anim>
                                    <p:anim calcmode="lin" valueType="num">
                                      <p:cBhvr>
                                        <p:cTn id="26" dur="500" fill="hold"/>
                                        <p:tgtEl>
                                          <p:spTgt spid="167"/>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8" presetClass="entr" presetSubtype="6" fill="hold" grpId="0" nodeType="clickEffect">
                                  <p:stCondLst>
                                    <p:cond delay="0"/>
                                  </p:stCondLst>
                                  <p:childTnLst>
                                    <p:set>
                                      <p:cBhvr>
                                        <p:cTn id="30" dur="1" fill="hold">
                                          <p:stCondLst>
                                            <p:cond delay="0"/>
                                          </p:stCondLst>
                                        </p:cTn>
                                        <p:tgtEl>
                                          <p:spTgt spid="172"/>
                                        </p:tgtEl>
                                        <p:attrNameLst>
                                          <p:attrName>style.visibility</p:attrName>
                                        </p:attrNameLst>
                                      </p:cBhvr>
                                      <p:to>
                                        <p:strVal val="visible"/>
                                      </p:to>
                                    </p:set>
                                    <p:animEffect transition="in" filter="strips(downRight)">
                                      <p:cBhvr>
                                        <p:cTn id="31" dur="500"/>
                                        <p:tgtEl>
                                          <p:spTgt spid="172"/>
                                        </p:tgtEl>
                                      </p:cBhvr>
                                    </p:animEffect>
                                  </p:childTnLst>
                                </p:cTn>
                              </p:par>
                            </p:childTnLst>
                          </p:cTn>
                        </p:par>
                        <p:par>
                          <p:cTn id="32" fill="hold">
                            <p:stCondLst>
                              <p:cond delay="500"/>
                            </p:stCondLst>
                            <p:childTnLst>
                              <p:par>
                                <p:cTn id="33" presetID="23" presetClass="entr" presetSubtype="16" fill="hold" grpId="0" nodeType="afterEffect">
                                  <p:stCondLst>
                                    <p:cond delay="0"/>
                                  </p:stCondLst>
                                  <p:childTnLst>
                                    <p:set>
                                      <p:cBhvr>
                                        <p:cTn id="34" dur="1" fill="hold">
                                          <p:stCondLst>
                                            <p:cond delay="0"/>
                                          </p:stCondLst>
                                        </p:cTn>
                                        <p:tgtEl>
                                          <p:spTgt spid="170"/>
                                        </p:tgtEl>
                                        <p:attrNameLst>
                                          <p:attrName>style.visibility</p:attrName>
                                        </p:attrNameLst>
                                      </p:cBhvr>
                                      <p:to>
                                        <p:strVal val="visible"/>
                                      </p:to>
                                    </p:set>
                                    <p:anim calcmode="lin" valueType="num">
                                      <p:cBhvr>
                                        <p:cTn id="35" dur="500" fill="hold"/>
                                        <p:tgtEl>
                                          <p:spTgt spid="170"/>
                                        </p:tgtEl>
                                        <p:attrNameLst>
                                          <p:attrName>ppt_w</p:attrName>
                                        </p:attrNameLst>
                                      </p:cBhvr>
                                      <p:tavLst>
                                        <p:tav tm="0">
                                          <p:val>
                                            <p:fltVal val="0"/>
                                          </p:val>
                                        </p:tav>
                                        <p:tav tm="100000">
                                          <p:val>
                                            <p:strVal val="#ppt_w"/>
                                          </p:val>
                                        </p:tav>
                                      </p:tavLst>
                                    </p:anim>
                                    <p:anim calcmode="lin" valueType="num">
                                      <p:cBhvr>
                                        <p:cTn id="36" dur="500" fill="hold"/>
                                        <p:tgtEl>
                                          <p:spTgt spid="170"/>
                                        </p:tgtEl>
                                        <p:attrNameLst>
                                          <p:attrName>ppt_h</p:attrName>
                                        </p:attrNameLst>
                                      </p:cBhvr>
                                      <p:tavLst>
                                        <p:tav tm="0">
                                          <p:val>
                                            <p:fltVal val="0"/>
                                          </p:val>
                                        </p:tav>
                                        <p:tav tm="100000">
                                          <p:val>
                                            <p:strVal val="#ppt_h"/>
                                          </p:val>
                                        </p:tav>
                                      </p:tavLst>
                                    </p:anim>
                                  </p:childTnLst>
                                </p:cTn>
                              </p:par>
                            </p:childTnLst>
                          </p:cTn>
                        </p:par>
                        <p:par>
                          <p:cTn id="37" fill="hold">
                            <p:stCondLst>
                              <p:cond delay="1000"/>
                            </p:stCondLst>
                            <p:childTnLst>
                              <p:par>
                                <p:cTn id="38" presetID="23" presetClass="entr" presetSubtype="16" fill="hold" grpId="0" nodeType="afterEffect">
                                  <p:stCondLst>
                                    <p:cond delay="0"/>
                                  </p:stCondLst>
                                  <p:childTnLst>
                                    <p:set>
                                      <p:cBhvr>
                                        <p:cTn id="39" dur="1" fill="hold">
                                          <p:stCondLst>
                                            <p:cond delay="0"/>
                                          </p:stCondLst>
                                        </p:cTn>
                                        <p:tgtEl>
                                          <p:spTgt spid="171"/>
                                        </p:tgtEl>
                                        <p:attrNameLst>
                                          <p:attrName>style.visibility</p:attrName>
                                        </p:attrNameLst>
                                      </p:cBhvr>
                                      <p:to>
                                        <p:strVal val="visible"/>
                                      </p:to>
                                    </p:set>
                                    <p:anim calcmode="lin" valueType="num">
                                      <p:cBhvr>
                                        <p:cTn id="40" dur="500" fill="hold"/>
                                        <p:tgtEl>
                                          <p:spTgt spid="171"/>
                                        </p:tgtEl>
                                        <p:attrNameLst>
                                          <p:attrName>ppt_w</p:attrName>
                                        </p:attrNameLst>
                                      </p:cBhvr>
                                      <p:tavLst>
                                        <p:tav tm="0">
                                          <p:val>
                                            <p:fltVal val="0"/>
                                          </p:val>
                                        </p:tav>
                                        <p:tav tm="100000">
                                          <p:val>
                                            <p:strVal val="#ppt_w"/>
                                          </p:val>
                                        </p:tav>
                                      </p:tavLst>
                                    </p:anim>
                                    <p:anim calcmode="lin" valueType="num">
                                      <p:cBhvr>
                                        <p:cTn id="41" dur="500" fill="hold"/>
                                        <p:tgtEl>
                                          <p:spTgt spid="17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P spid="164" grpId="0" animBg="1"/>
      <p:bldP spid="167" grpId="0" animBg="1"/>
      <p:bldP spid="168" grpId="0"/>
      <p:bldP spid="170" grpId="0" animBg="1"/>
      <p:bldP spid="171" grpId="0" animBg="1"/>
      <p:bldP spid="172"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9" name="Rectangle 4"/>
          <p:cNvSpPr>
            <a:spLocks noChangeArrowheads="1"/>
          </p:cNvSpPr>
          <p:nvPr/>
        </p:nvSpPr>
        <p:spPr bwMode="auto">
          <a:xfrm>
            <a:off x="8450937" y="2406649"/>
            <a:ext cx="6096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latin typeface="Times New Roman" panose="02020603050405020304" pitchFamily="18" charset="0"/>
                <a:cs typeface="Times New Roman" panose="02020603050405020304" pitchFamily="18" charset="0"/>
              </a:rPr>
              <a:t>10</a:t>
            </a:r>
          </a:p>
        </p:txBody>
      </p:sp>
      <p:sp>
        <p:nvSpPr>
          <p:cNvPr id="110" name="Rectangle 5"/>
          <p:cNvSpPr>
            <a:spLocks noChangeArrowheads="1"/>
          </p:cNvSpPr>
          <p:nvPr/>
        </p:nvSpPr>
        <p:spPr bwMode="auto">
          <a:xfrm>
            <a:off x="7841337" y="2406649"/>
            <a:ext cx="6096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latin typeface="Times New Roman" panose="02020603050405020304" pitchFamily="18" charset="0"/>
                <a:cs typeface="Times New Roman" panose="02020603050405020304" pitchFamily="18" charset="0"/>
              </a:rPr>
              <a:t>9</a:t>
            </a:r>
          </a:p>
        </p:txBody>
      </p:sp>
      <p:sp>
        <p:nvSpPr>
          <p:cNvPr id="111" name="Rectangle 6"/>
          <p:cNvSpPr>
            <a:spLocks noChangeArrowheads="1"/>
          </p:cNvSpPr>
          <p:nvPr/>
        </p:nvSpPr>
        <p:spPr bwMode="auto">
          <a:xfrm>
            <a:off x="7231737" y="2406649"/>
            <a:ext cx="6096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latin typeface="Times New Roman" panose="02020603050405020304" pitchFamily="18" charset="0"/>
                <a:cs typeface="Times New Roman" panose="02020603050405020304" pitchFamily="18" charset="0"/>
              </a:rPr>
              <a:t>8</a:t>
            </a:r>
          </a:p>
        </p:txBody>
      </p:sp>
      <p:sp>
        <p:nvSpPr>
          <p:cNvPr id="112" name="Rectangle 7"/>
          <p:cNvSpPr>
            <a:spLocks noChangeArrowheads="1"/>
          </p:cNvSpPr>
          <p:nvPr/>
        </p:nvSpPr>
        <p:spPr bwMode="auto">
          <a:xfrm>
            <a:off x="6622137" y="2406649"/>
            <a:ext cx="6096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latin typeface="Times New Roman" panose="02020603050405020304" pitchFamily="18" charset="0"/>
                <a:cs typeface="Times New Roman" panose="02020603050405020304" pitchFamily="18" charset="0"/>
              </a:rPr>
              <a:t>7</a:t>
            </a:r>
          </a:p>
        </p:txBody>
      </p:sp>
      <p:sp>
        <p:nvSpPr>
          <p:cNvPr id="113" name="Rectangle 8"/>
          <p:cNvSpPr>
            <a:spLocks noChangeArrowheads="1"/>
          </p:cNvSpPr>
          <p:nvPr/>
        </p:nvSpPr>
        <p:spPr bwMode="auto">
          <a:xfrm>
            <a:off x="6014125" y="2406649"/>
            <a:ext cx="608012" cy="673100"/>
          </a:xfrm>
          <a:prstGeom prst="rect">
            <a:avLst/>
          </a:prstGeom>
          <a:noFill/>
          <a:ln>
            <a:noFill/>
          </a:ln>
          <a:effectLst/>
          <a:extLst>
            <a:ext uri="{909E8E84-426E-40DD-AFC4-6F175D3DCCD1}">
              <a14:hiddenFill xmlns:a14="http://schemas.microsoft.com/office/drawing/2010/main">
                <a:solidFill>
                  <a:srgbClr val="FF00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latin typeface="Times New Roman" panose="02020603050405020304" pitchFamily="18" charset="0"/>
                <a:cs typeface="Times New Roman" panose="02020603050405020304" pitchFamily="18" charset="0"/>
              </a:rPr>
              <a:t>6</a:t>
            </a:r>
          </a:p>
        </p:txBody>
      </p:sp>
      <p:sp>
        <p:nvSpPr>
          <p:cNvPr id="114" name="Rectangle 9"/>
          <p:cNvSpPr>
            <a:spLocks noChangeArrowheads="1"/>
          </p:cNvSpPr>
          <p:nvPr/>
        </p:nvSpPr>
        <p:spPr bwMode="auto">
          <a:xfrm>
            <a:off x="5402937" y="2406649"/>
            <a:ext cx="611188"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latin typeface="Times New Roman" panose="02020603050405020304" pitchFamily="18" charset="0"/>
                <a:cs typeface="Times New Roman" panose="02020603050405020304" pitchFamily="18" charset="0"/>
              </a:rPr>
              <a:t>5</a:t>
            </a:r>
          </a:p>
        </p:txBody>
      </p:sp>
      <p:sp>
        <p:nvSpPr>
          <p:cNvPr id="115" name="Rectangle 10"/>
          <p:cNvSpPr>
            <a:spLocks noChangeArrowheads="1"/>
          </p:cNvSpPr>
          <p:nvPr/>
        </p:nvSpPr>
        <p:spPr bwMode="auto">
          <a:xfrm>
            <a:off x="4793337" y="2406649"/>
            <a:ext cx="6096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latin typeface="Times New Roman" panose="02020603050405020304" pitchFamily="18" charset="0"/>
                <a:cs typeface="Times New Roman" panose="02020603050405020304" pitchFamily="18" charset="0"/>
              </a:rPr>
              <a:t>4</a:t>
            </a:r>
          </a:p>
        </p:txBody>
      </p:sp>
      <p:sp>
        <p:nvSpPr>
          <p:cNvPr id="116" name="Rectangle 11"/>
          <p:cNvSpPr>
            <a:spLocks noChangeArrowheads="1"/>
          </p:cNvSpPr>
          <p:nvPr/>
        </p:nvSpPr>
        <p:spPr bwMode="auto">
          <a:xfrm>
            <a:off x="4183737" y="2406649"/>
            <a:ext cx="6096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latin typeface="Times New Roman" panose="02020603050405020304" pitchFamily="18" charset="0"/>
                <a:cs typeface="Times New Roman" panose="02020603050405020304" pitchFamily="18" charset="0"/>
              </a:rPr>
              <a:t>3</a:t>
            </a:r>
          </a:p>
        </p:txBody>
      </p:sp>
      <p:sp>
        <p:nvSpPr>
          <p:cNvPr id="117" name="Rectangle 12"/>
          <p:cNvSpPr>
            <a:spLocks noChangeArrowheads="1"/>
          </p:cNvSpPr>
          <p:nvPr/>
        </p:nvSpPr>
        <p:spPr bwMode="auto">
          <a:xfrm>
            <a:off x="3574137" y="2406649"/>
            <a:ext cx="6096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latin typeface="Times New Roman" panose="02020603050405020304" pitchFamily="18" charset="0"/>
                <a:cs typeface="Times New Roman" panose="02020603050405020304" pitchFamily="18" charset="0"/>
              </a:rPr>
              <a:t>2</a:t>
            </a:r>
          </a:p>
        </p:txBody>
      </p:sp>
      <p:sp>
        <p:nvSpPr>
          <p:cNvPr id="118" name="Rectangle 13"/>
          <p:cNvSpPr>
            <a:spLocks noChangeArrowheads="1"/>
          </p:cNvSpPr>
          <p:nvPr/>
        </p:nvSpPr>
        <p:spPr bwMode="auto">
          <a:xfrm>
            <a:off x="2964537" y="2406649"/>
            <a:ext cx="6096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latin typeface="Times New Roman" panose="02020603050405020304" pitchFamily="18" charset="0"/>
                <a:cs typeface="Times New Roman" panose="02020603050405020304" pitchFamily="18" charset="0"/>
              </a:rPr>
              <a:t>1</a:t>
            </a:r>
          </a:p>
        </p:txBody>
      </p:sp>
      <p:sp>
        <p:nvSpPr>
          <p:cNvPr id="119" name="Rectangle 14"/>
          <p:cNvSpPr>
            <a:spLocks noChangeArrowheads="1"/>
          </p:cNvSpPr>
          <p:nvPr/>
        </p:nvSpPr>
        <p:spPr bwMode="auto">
          <a:xfrm>
            <a:off x="2354937" y="2406649"/>
            <a:ext cx="6096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latin typeface="Times New Roman" panose="02020603050405020304" pitchFamily="18" charset="0"/>
                <a:cs typeface="Times New Roman" panose="02020603050405020304" pitchFamily="18" charset="0"/>
              </a:rPr>
              <a:t>i</a:t>
            </a:r>
          </a:p>
        </p:txBody>
      </p:sp>
      <p:sp>
        <p:nvSpPr>
          <p:cNvPr id="120" name="Rectangle 15"/>
          <p:cNvSpPr>
            <a:spLocks noChangeArrowheads="1"/>
          </p:cNvSpPr>
          <p:nvPr/>
        </p:nvSpPr>
        <p:spPr bwMode="auto">
          <a:xfrm>
            <a:off x="8450937" y="1733549"/>
            <a:ext cx="6096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latin typeface="Times New Roman" panose="02020603050405020304" pitchFamily="18" charset="0"/>
                <a:cs typeface="Times New Roman" panose="02020603050405020304" pitchFamily="18" charset="0"/>
              </a:rPr>
              <a:t>33</a:t>
            </a:r>
          </a:p>
        </p:txBody>
      </p:sp>
      <p:sp>
        <p:nvSpPr>
          <p:cNvPr id="121" name="Rectangle 16"/>
          <p:cNvSpPr>
            <a:spLocks noChangeArrowheads="1"/>
          </p:cNvSpPr>
          <p:nvPr/>
        </p:nvSpPr>
        <p:spPr bwMode="auto">
          <a:xfrm>
            <a:off x="7841337" y="1733549"/>
            <a:ext cx="6096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latin typeface="Times New Roman" panose="02020603050405020304" pitchFamily="18" charset="0"/>
                <a:cs typeface="Times New Roman" panose="02020603050405020304" pitchFamily="18" charset="0"/>
              </a:rPr>
              <a:t>31</a:t>
            </a:r>
          </a:p>
        </p:txBody>
      </p:sp>
      <p:sp>
        <p:nvSpPr>
          <p:cNvPr id="122" name="Rectangle 17"/>
          <p:cNvSpPr>
            <a:spLocks noChangeArrowheads="1"/>
          </p:cNvSpPr>
          <p:nvPr/>
        </p:nvSpPr>
        <p:spPr bwMode="auto">
          <a:xfrm>
            <a:off x="7231737" y="1733549"/>
            <a:ext cx="6096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latin typeface="Times New Roman" panose="02020603050405020304" pitchFamily="18" charset="0"/>
                <a:cs typeface="Times New Roman" panose="02020603050405020304" pitchFamily="18" charset="0"/>
              </a:rPr>
              <a:t>30</a:t>
            </a:r>
          </a:p>
        </p:txBody>
      </p:sp>
      <p:sp>
        <p:nvSpPr>
          <p:cNvPr id="123" name="Rectangle 18"/>
          <p:cNvSpPr>
            <a:spLocks noChangeArrowheads="1"/>
          </p:cNvSpPr>
          <p:nvPr/>
        </p:nvSpPr>
        <p:spPr bwMode="auto">
          <a:xfrm>
            <a:off x="6622137" y="1733549"/>
            <a:ext cx="6096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latin typeface="Times New Roman" panose="02020603050405020304" pitchFamily="18" charset="0"/>
                <a:cs typeface="Times New Roman" panose="02020603050405020304" pitchFamily="18" charset="0"/>
              </a:rPr>
              <a:t>22</a:t>
            </a:r>
          </a:p>
        </p:txBody>
      </p:sp>
      <p:sp>
        <p:nvSpPr>
          <p:cNvPr id="124" name="Rectangle 19"/>
          <p:cNvSpPr>
            <a:spLocks noChangeArrowheads="1"/>
          </p:cNvSpPr>
          <p:nvPr/>
        </p:nvSpPr>
        <p:spPr bwMode="auto">
          <a:xfrm>
            <a:off x="6014125" y="1733549"/>
            <a:ext cx="608012"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latin typeface="Times New Roman" panose="02020603050405020304" pitchFamily="18" charset="0"/>
                <a:cs typeface="Times New Roman" panose="02020603050405020304" pitchFamily="18" charset="0"/>
              </a:rPr>
              <a:t>21</a:t>
            </a:r>
          </a:p>
        </p:txBody>
      </p:sp>
      <p:sp>
        <p:nvSpPr>
          <p:cNvPr id="125" name="Rectangle 20"/>
          <p:cNvSpPr>
            <a:spLocks noChangeArrowheads="1"/>
          </p:cNvSpPr>
          <p:nvPr/>
        </p:nvSpPr>
        <p:spPr bwMode="auto">
          <a:xfrm>
            <a:off x="5402937" y="1708149"/>
            <a:ext cx="611188"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latin typeface="Times New Roman" panose="02020603050405020304" pitchFamily="18" charset="0"/>
                <a:cs typeface="Times New Roman" panose="02020603050405020304" pitchFamily="18" charset="0"/>
              </a:rPr>
              <a:t>9</a:t>
            </a:r>
          </a:p>
        </p:txBody>
      </p:sp>
      <p:sp>
        <p:nvSpPr>
          <p:cNvPr id="126" name="Rectangle 21"/>
          <p:cNvSpPr>
            <a:spLocks noChangeArrowheads="1"/>
          </p:cNvSpPr>
          <p:nvPr/>
        </p:nvSpPr>
        <p:spPr bwMode="auto">
          <a:xfrm>
            <a:off x="4793337" y="1733549"/>
            <a:ext cx="6096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latin typeface="Times New Roman" panose="02020603050405020304" pitchFamily="18" charset="0"/>
                <a:cs typeface="Times New Roman" panose="02020603050405020304" pitchFamily="18" charset="0"/>
              </a:rPr>
              <a:t>6</a:t>
            </a:r>
          </a:p>
        </p:txBody>
      </p:sp>
      <p:sp>
        <p:nvSpPr>
          <p:cNvPr id="127" name="Rectangle 22"/>
          <p:cNvSpPr>
            <a:spLocks noChangeArrowheads="1"/>
          </p:cNvSpPr>
          <p:nvPr/>
        </p:nvSpPr>
        <p:spPr bwMode="auto">
          <a:xfrm>
            <a:off x="4183737" y="1733549"/>
            <a:ext cx="6096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latin typeface="Times New Roman" panose="02020603050405020304" pitchFamily="18" charset="0"/>
                <a:cs typeface="Times New Roman" panose="02020603050405020304" pitchFamily="18" charset="0"/>
              </a:rPr>
              <a:t>5</a:t>
            </a:r>
          </a:p>
        </p:txBody>
      </p:sp>
      <p:sp>
        <p:nvSpPr>
          <p:cNvPr id="128" name="Rectangle 23"/>
          <p:cNvSpPr>
            <a:spLocks noChangeArrowheads="1"/>
          </p:cNvSpPr>
          <p:nvPr/>
        </p:nvSpPr>
        <p:spPr bwMode="auto">
          <a:xfrm>
            <a:off x="3574137" y="1733549"/>
            <a:ext cx="6096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latin typeface="Times New Roman" panose="02020603050405020304" pitchFamily="18" charset="0"/>
                <a:cs typeface="Times New Roman" panose="02020603050405020304" pitchFamily="18" charset="0"/>
              </a:rPr>
              <a:t>4</a:t>
            </a:r>
          </a:p>
        </p:txBody>
      </p:sp>
      <p:sp>
        <p:nvSpPr>
          <p:cNvPr id="129" name="Rectangle 24"/>
          <p:cNvSpPr>
            <a:spLocks noChangeArrowheads="1"/>
          </p:cNvSpPr>
          <p:nvPr/>
        </p:nvSpPr>
        <p:spPr bwMode="auto">
          <a:xfrm>
            <a:off x="2964537" y="1733549"/>
            <a:ext cx="6096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latin typeface="Times New Roman" panose="02020603050405020304" pitchFamily="18" charset="0"/>
                <a:cs typeface="Times New Roman" panose="02020603050405020304" pitchFamily="18" charset="0"/>
              </a:rPr>
              <a:t>2</a:t>
            </a:r>
          </a:p>
        </p:txBody>
      </p:sp>
      <p:sp>
        <p:nvSpPr>
          <p:cNvPr id="130" name="Rectangle 25"/>
          <p:cNvSpPr>
            <a:spLocks noChangeArrowheads="1"/>
          </p:cNvSpPr>
          <p:nvPr/>
        </p:nvSpPr>
        <p:spPr bwMode="auto">
          <a:xfrm>
            <a:off x="2354937" y="1733549"/>
            <a:ext cx="6096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latin typeface="Times New Roman" panose="02020603050405020304" pitchFamily="18" charset="0"/>
                <a:cs typeface="Times New Roman" panose="02020603050405020304" pitchFamily="18" charset="0"/>
              </a:rPr>
              <a:t>A</a:t>
            </a:r>
          </a:p>
        </p:txBody>
      </p:sp>
      <p:sp>
        <p:nvSpPr>
          <p:cNvPr id="131" name="Line 26"/>
          <p:cNvSpPr>
            <a:spLocks noChangeShapeType="1"/>
          </p:cNvSpPr>
          <p:nvPr/>
        </p:nvSpPr>
        <p:spPr bwMode="auto">
          <a:xfrm>
            <a:off x="2354937" y="1733549"/>
            <a:ext cx="6705600"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132" name="Line 27"/>
          <p:cNvSpPr>
            <a:spLocks noChangeShapeType="1"/>
          </p:cNvSpPr>
          <p:nvPr/>
        </p:nvSpPr>
        <p:spPr bwMode="auto">
          <a:xfrm>
            <a:off x="2354937" y="2406649"/>
            <a:ext cx="67056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133" name="Line 28"/>
          <p:cNvSpPr>
            <a:spLocks noChangeShapeType="1"/>
          </p:cNvSpPr>
          <p:nvPr/>
        </p:nvSpPr>
        <p:spPr bwMode="auto">
          <a:xfrm>
            <a:off x="2354937" y="3079749"/>
            <a:ext cx="6705600"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134" name="Line 29"/>
          <p:cNvSpPr>
            <a:spLocks noChangeShapeType="1"/>
          </p:cNvSpPr>
          <p:nvPr/>
        </p:nvSpPr>
        <p:spPr bwMode="auto">
          <a:xfrm>
            <a:off x="2354937" y="1733549"/>
            <a:ext cx="0" cy="134620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135" name="Line 30"/>
          <p:cNvSpPr>
            <a:spLocks noChangeShapeType="1"/>
          </p:cNvSpPr>
          <p:nvPr/>
        </p:nvSpPr>
        <p:spPr bwMode="auto">
          <a:xfrm>
            <a:off x="2964537" y="1733549"/>
            <a:ext cx="0" cy="1346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136" name="Line 31"/>
          <p:cNvSpPr>
            <a:spLocks noChangeShapeType="1"/>
          </p:cNvSpPr>
          <p:nvPr/>
        </p:nvSpPr>
        <p:spPr bwMode="auto">
          <a:xfrm>
            <a:off x="3574137" y="1733549"/>
            <a:ext cx="0" cy="1346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137" name="Line 32"/>
          <p:cNvSpPr>
            <a:spLocks noChangeShapeType="1"/>
          </p:cNvSpPr>
          <p:nvPr/>
        </p:nvSpPr>
        <p:spPr bwMode="auto">
          <a:xfrm>
            <a:off x="4183737" y="1733549"/>
            <a:ext cx="0" cy="1346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138" name="Line 33"/>
          <p:cNvSpPr>
            <a:spLocks noChangeShapeType="1"/>
          </p:cNvSpPr>
          <p:nvPr/>
        </p:nvSpPr>
        <p:spPr bwMode="auto">
          <a:xfrm>
            <a:off x="4793337" y="1733549"/>
            <a:ext cx="0" cy="1346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139" name="Line 34"/>
          <p:cNvSpPr>
            <a:spLocks noChangeShapeType="1"/>
          </p:cNvSpPr>
          <p:nvPr/>
        </p:nvSpPr>
        <p:spPr bwMode="auto">
          <a:xfrm>
            <a:off x="5402937" y="1733549"/>
            <a:ext cx="0" cy="1346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140" name="Line 35"/>
          <p:cNvSpPr>
            <a:spLocks noChangeShapeType="1"/>
          </p:cNvSpPr>
          <p:nvPr/>
        </p:nvSpPr>
        <p:spPr bwMode="auto">
          <a:xfrm>
            <a:off x="6014125" y="1733549"/>
            <a:ext cx="0" cy="1346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141" name="Line 36"/>
          <p:cNvSpPr>
            <a:spLocks noChangeShapeType="1"/>
          </p:cNvSpPr>
          <p:nvPr/>
        </p:nvSpPr>
        <p:spPr bwMode="auto">
          <a:xfrm>
            <a:off x="6622137" y="1733549"/>
            <a:ext cx="0" cy="1346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142" name="Line 37"/>
          <p:cNvSpPr>
            <a:spLocks noChangeShapeType="1"/>
          </p:cNvSpPr>
          <p:nvPr/>
        </p:nvSpPr>
        <p:spPr bwMode="auto">
          <a:xfrm>
            <a:off x="7231737" y="1733549"/>
            <a:ext cx="0" cy="1346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143" name="Line 38"/>
          <p:cNvSpPr>
            <a:spLocks noChangeShapeType="1"/>
          </p:cNvSpPr>
          <p:nvPr/>
        </p:nvSpPr>
        <p:spPr bwMode="auto">
          <a:xfrm>
            <a:off x="7841337" y="1733549"/>
            <a:ext cx="0" cy="1346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144" name="Line 39"/>
          <p:cNvSpPr>
            <a:spLocks noChangeShapeType="1"/>
          </p:cNvSpPr>
          <p:nvPr/>
        </p:nvSpPr>
        <p:spPr bwMode="auto">
          <a:xfrm>
            <a:off x="8450937" y="1733549"/>
            <a:ext cx="0" cy="1346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145" name="Line 40"/>
          <p:cNvSpPr>
            <a:spLocks noChangeShapeType="1"/>
          </p:cNvSpPr>
          <p:nvPr/>
        </p:nvSpPr>
        <p:spPr bwMode="auto">
          <a:xfrm>
            <a:off x="9060537" y="1733549"/>
            <a:ext cx="0" cy="134620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147" name="Rectangle 42"/>
          <p:cNvSpPr>
            <a:spLocks noChangeArrowheads="1"/>
          </p:cNvSpPr>
          <p:nvPr/>
        </p:nvSpPr>
        <p:spPr bwMode="auto">
          <a:xfrm>
            <a:off x="1592937" y="3543299"/>
            <a:ext cx="8763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spcBef>
                <a:spcPct val="50000"/>
              </a:spcBef>
              <a:defRPr/>
            </a:pPr>
            <a:r>
              <a:rPr lang="en-US" sz="2800" smtClean="0">
                <a:solidFill>
                  <a:srgbClr val="0070C0"/>
                </a:solidFill>
                <a:latin typeface="Times New Roman" panose="02020603050405020304" pitchFamily="18" charset="0"/>
                <a:cs typeface="Times New Roman" panose="02020603050405020304" pitchFamily="18" charset="0"/>
                <a:sym typeface="Wingdings" pitchFamily="2" charset="2"/>
              </a:rPr>
              <a:t>L­ượt thứ nhất</a:t>
            </a:r>
            <a:r>
              <a:rPr lang="en-US" sz="2800">
                <a:solidFill>
                  <a:srgbClr val="0070C0"/>
                </a:solidFill>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a</a:t>
            </a:r>
            <a:r>
              <a:rPr lang="en-US" sz="2800" baseline="-25000" smtClean="0">
                <a:latin typeface="Times New Roman" panose="02020603050405020304" pitchFamily="18" charset="0"/>
                <a:cs typeface="Times New Roman" panose="02020603050405020304" pitchFamily="18" charset="0"/>
              </a:rPr>
              <a:t>giữa</a:t>
            </a:r>
            <a:r>
              <a:rPr lang="en-US" sz="2800" smtClean="0">
                <a:latin typeface="Times New Roman" panose="02020603050405020304" pitchFamily="18" charset="0"/>
                <a:cs typeface="Times New Roman" panose="02020603050405020304" pitchFamily="18" charset="0"/>
              </a:rPr>
              <a:t> là </a:t>
            </a:r>
            <a:r>
              <a:rPr lang="en-US" sz="2800">
                <a:latin typeface="Times New Roman" panose="02020603050405020304" pitchFamily="18" charset="0"/>
                <a:cs typeface="Times New Roman" panose="02020603050405020304" pitchFamily="18" charset="0"/>
              </a:rPr>
              <a:t>a</a:t>
            </a:r>
            <a:r>
              <a:rPr lang="en-US" sz="2800" baseline="-25000">
                <a:latin typeface="Times New Roman" panose="02020603050405020304" pitchFamily="18" charset="0"/>
                <a:cs typeface="Times New Roman" panose="02020603050405020304" pitchFamily="18" charset="0"/>
              </a:rPr>
              <a:t>5</a:t>
            </a:r>
            <a:r>
              <a:rPr lang="en-US" sz="2800">
                <a:latin typeface="Times New Roman" panose="02020603050405020304" pitchFamily="18" charset="0"/>
                <a:cs typeface="Times New Roman" panose="02020603050405020304" pitchFamily="18" charset="0"/>
              </a:rPr>
              <a:t> = 9; 9 &lt; 21 </a:t>
            </a:r>
            <a:br>
              <a:rPr lang="en-US" sz="2800">
                <a:latin typeface="Times New Roman" panose="02020603050405020304" pitchFamily="18" charset="0"/>
                <a:cs typeface="Times New Roman" panose="02020603050405020304" pitchFamily="18" charset="0"/>
              </a:rPr>
            </a:br>
            <a:r>
              <a:rPr lang="en-US" sz="2800">
                <a:latin typeface="Times New Roman" panose="02020603050405020304" pitchFamily="18" charset="0"/>
                <a:cs typeface="Times New Roman" panose="02020603050405020304" pitchFamily="18" charset="0"/>
                <a:sym typeface="Wingdings" pitchFamily="2" charset="2"/>
              </a:rPr>
              <a:t></a:t>
            </a:r>
            <a:r>
              <a:rPr lang="en-US" sz="280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vùng tìm kiếm thu hẹp </a:t>
            </a:r>
            <a:r>
              <a:rPr lang="en-US" sz="2800">
                <a:latin typeface="Times New Roman" panose="02020603050405020304" pitchFamily="18" charset="0"/>
                <a:cs typeface="Times New Roman" panose="02020603050405020304" pitchFamily="18" charset="0"/>
              </a:rPr>
              <a:t>trong </a:t>
            </a:r>
            <a:r>
              <a:rPr lang="en-US" sz="2800" smtClean="0">
                <a:latin typeface="Times New Roman" panose="02020603050405020304" pitchFamily="18" charset="0"/>
                <a:cs typeface="Times New Roman" panose="02020603050405020304" pitchFamily="18" charset="0"/>
              </a:rPr>
              <a:t>phạm </a:t>
            </a:r>
            <a:r>
              <a:rPr lang="en-US" sz="2800">
                <a:latin typeface="Times New Roman" panose="02020603050405020304" pitchFamily="18" charset="0"/>
                <a:cs typeface="Times New Roman" panose="02020603050405020304" pitchFamily="18" charset="0"/>
              </a:rPr>
              <a:t>vi </a:t>
            </a:r>
            <a:r>
              <a:rPr lang="en-US" sz="2800" smtClean="0">
                <a:latin typeface="Times New Roman" panose="02020603050405020304" pitchFamily="18" charset="0"/>
                <a:cs typeface="Times New Roman" panose="02020603050405020304" pitchFamily="18" charset="0"/>
              </a:rPr>
              <a:t>từ </a:t>
            </a:r>
            <a:r>
              <a:rPr lang="en-US" sz="2800">
                <a:latin typeface="Times New Roman" panose="02020603050405020304" pitchFamily="18" charset="0"/>
                <a:cs typeface="Times New Roman" panose="02020603050405020304" pitchFamily="18" charset="0"/>
              </a:rPr>
              <a:t>a</a:t>
            </a:r>
            <a:r>
              <a:rPr lang="en-US" sz="2800" baseline="-25000">
                <a:latin typeface="Times New Roman" panose="02020603050405020304" pitchFamily="18" charset="0"/>
                <a:cs typeface="Times New Roman" panose="02020603050405020304" pitchFamily="18" charset="0"/>
              </a:rPr>
              <a:t>6</a:t>
            </a:r>
            <a:r>
              <a:rPr lang="en-US" sz="2800">
                <a:latin typeface="Times New Roman" panose="02020603050405020304" pitchFamily="18" charset="0"/>
                <a:cs typeface="Times New Roman" panose="02020603050405020304" pitchFamily="18" charset="0"/>
                <a:sym typeface="Wingdings" pitchFamily="2" charset="2"/>
              </a:rPr>
              <a:t> a</a:t>
            </a:r>
            <a:r>
              <a:rPr lang="en-US" sz="2800" baseline="-25000">
                <a:latin typeface="Times New Roman" panose="02020603050405020304" pitchFamily="18" charset="0"/>
                <a:cs typeface="Times New Roman" panose="02020603050405020304" pitchFamily="18" charset="0"/>
                <a:sym typeface="Wingdings" pitchFamily="2" charset="2"/>
              </a:rPr>
              <a:t>10</a:t>
            </a:r>
            <a:r>
              <a:rPr lang="en-US" sz="2800">
                <a:latin typeface="Times New Roman" panose="02020603050405020304" pitchFamily="18" charset="0"/>
                <a:cs typeface="Times New Roman" panose="02020603050405020304" pitchFamily="18" charset="0"/>
                <a:sym typeface="Wingdings" pitchFamily="2" charset="2"/>
              </a:rPr>
              <a:t>;</a:t>
            </a:r>
          </a:p>
        </p:txBody>
      </p:sp>
      <p:sp>
        <p:nvSpPr>
          <p:cNvPr id="148" name="Rectangle 43"/>
          <p:cNvSpPr>
            <a:spLocks noChangeArrowheads="1"/>
          </p:cNvSpPr>
          <p:nvPr/>
        </p:nvSpPr>
        <p:spPr bwMode="auto">
          <a:xfrm>
            <a:off x="8450937" y="1720849"/>
            <a:ext cx="609600" cy="6731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solidFill>
                  <a:srgbClr val="0000FF"/>
                </a:solidFill>
                <a:latin typeface="Times New Roman" panose="02020603050405020304" pitchFamily="18" charset="0"/>
                <a:cs typeface="Times New Roman" panose="02020603050405020304" pitchFamily="18" charset="0"/>
              </a:rPr>
              <a:t>33</a:t>
            </a:r>
          </a:p>
        </p:txBody>
      </p:sp>
      <p:sp>
        <p:nvSpPr>
          <p:cNvPr id="149" name="Rectangle 44"/>
          <p:cNvSpPr>
            <a:spLocks noChangeArrowheads="1"/>
          </p:cNvSpPr>
          <p:nvPr/>
        </p:nvSpPr>
        <p:spPr bwMode="auto">
          <a:xfrm>
            <a:off x="7841337" y="1720849"/>
            <a:ext cx="609600" cy="6731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solidFill>
                  <a:srgbClr val="0000FF"/>
                </a:solidFill>
                <a:latin typeface="Times New Roman" panose="02020603050405020304" pitchFamily="18" charset="0"/>
                <a:cs typeface="Times New Roman" panose="02020603050405020304" pitchFamily="18" charset="0"/>
              </a:rPr>
              <a:t>31</a:t>
            </a:r>
          </a:p>
        </p:txBody>
      </p:sp>
      <p:sp>
        <p:nvSpPr>
          <p:cNvPr id="150" name="Rectangle 45"/>
          <p:cNvSpPr>
            <a:spLocks noChangeArrowheads="1"/>
          </p:cNvSpPr>
          <p:nvPr/>
        </p:nvSpPr>
        <p:spPr bwMode="auto">
          <a:xfrm>
            <a:off x="7231737" y="1720849"/>
            <a:ext cx="609600" cy="6731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solidFill>
                  <a:srgbClr val="0000FF"/>
                </a:solidFill>
                <a:latin typeface="Times New Roman" panose="02020603050405020304" pitchFamily="18" charset="0"/>
                <a:cs typeface="Times New Roman" panose="02020603050405020304" pitchFamily="18" charset="0"/>
              </a:rPr>
              <a:t>30</a:t>
            </a:r>
          </a:p>
        </p:txBody>
      </p:sp>
      <p:sp>
        <p:nvSpPr>
          <p:cNvPr id="151" name="Rectangle 46"/>
          <p:cNvSpPr>
            <a:spLocks noChangeArrowheads="1"/>
          </p:cNvSpPr>
          <p:nvPr/>
        </p:nvSpPr>
        <p:spPr bwMode="auto">
          <a:xfrm>
            <a:off x="6622137" y="1720849"/>
            <a:ext cx="609600" cy="6731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solidFill>
                  <a:srgbClr val="0000FF"/>
                </a:solidFill>
                <a:latin typeface="Times New Roman" panose="02020603050405020304" pitchFamily="18" charset="0"/>
                <a:cs typeface="Times New Roman" panose="02020603050405020304" pitchFamily="18" charset="0"/>
              </a:rPr>
              <a:t>22</a:t>
            </a:r>
          </a:p>
        </p:txBody>
      </p:sp>
      <p:sp>
        <p:nvSpPr>
          <p:cNvPr id="152" name="Rectangle 47"/>
          <p:cNvSpPr>
            <a:spLocks noChangeArrowheads="1"/>
          </p:cNvSpPr>
          <p:nvPr/>
        </p:nvSpPr>
        <p:spPr bwMode="auto">
          <a:xfrm>
            <a:off x="6014125" y="1720849"/>
            <a:ext cx="608012" cy="6731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solidFill>
                  <a:srgbClr val="0000FF"/>
                </a:solidFill>
                <a:latin typeface="Times New Roman" panose="02020603050405020304" pitchFamily="18" charset="0"/>
                <a:cs typeface="Times New Roman" panose="02020603050405020304" pitchFamily="18" charset="0"/>
              </a:rPr>
              <a:t>21</a:t>
            </a:r>
          </a:p>
        </p:txBody>
      </p:sp>
      <p:sp>
        <p:nvSpPr>
          <p:cNvPr id="153" name="Rectangle 48"/>
          <p:cNvSpPr>
            <a:spLocks noChangeArrowheads="1"/>
          </p:cNvSpPr>
          <p:nvPr/>
        </p:nvSpPr>
        <p:spPr bwMode="auto">
          <a:xfrm>
            <a:off x="1592937" y="4533899"/>
            <a:ext cx="8763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spcBef>
                <a:spcPct val="50000"/>
              </a:spcBef>
            </a:pPr>
            <a:r>
              <a:rPr lang="en-US" sz="2800">
                <a:solidFill>
                  <a:srgbClr val="0070C0"/>
                </a:solidFill>
                <a:latin typeface="Times New Roman" panose="02020603050405020304" pitchFamily="18" charset="0"/>
                <a:cs typeface="Times New Roman" panose="02020603050405020304" pitchFamily="18" charset="0"/>
                <a:sym typeface="Wingdings" pitchFamily="2" charset="2"/>
              </a:rPr>
              <a:t>L­ượt thứ </a:t>
            </a:r>
            <a:r>
              <a:rPr lang="en-US" sz="2800">
                <a:solidFill>
                  <a:srgbClr val="0070C0"/>
                </a:solidFill>
                <a:latin typeface="Times New Roman" panose="02020603050405020304" pitchFamily="18" charset="0"/>
                <a:cs typeface="Times New Roman" panose="02020603050405020304" pitchFamily="18" charset="0"/>
                <a:sym typeface="Wingdings" pitchFamily="2" charset="2"/>
              </a:rPr>
              <a:t>hai</a:t>
            </a:r>
            <a:r>
              <a:rPr lang="en-US" sz="2800">
                <a:solidFill>
                  <a:srgbClr val="0070C0"/>
                </a:solidFill>
                <a:latin typeface="Times New Roman" panose="02020603050405020304" pitchFamily="18" charset="0"/>
                <a:cs typeface="Times New Roman" panose="02020603050405020304" pitchFamily="18" charset="0"/>
                <a:sym typeface="Wingdings" pitchFamily="2" charset="2"/>
              </a:rPr>
              <a:t>: </a:t>
            </a:r>
            <a:r>
              <a:rPr lang="en-US" sz="2800">
                <a:latin typeface="Times New Roman" panose="02020603050405020304" pitchFamily="18" charset="0"/>
                <a:cs typeface="Times New Roman" panose="02020603050405020304" pitchFamily="18" charset="0"/>
              </a:rPr>
              <a:t>a</a:t>
            </a:r>
            <a:r>
              <a:rPr lang="en-US" sz="2800" baseline="-25000">
                <a:latin typeface="Times New Roman" panose="02020603050405020304" pitchFamily="18" charset="0"/>
                <a:cs typeface="Times New Roman" panose="02020603050405020304" pitchFamily="18" charset="0"/>
              </a:rPr>
              <a:t>giữa</a:t>
            </a:r>
            <a:r>
              <a:rPr lang="en-US" sz="280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là </a:t>
            </a:r>
            <a:r>
              <a:rPr lang="en-US" sz="2800" smtClean="0">
                <a:latin typeface="Times New Roman" panose="02020603050405020304" pitchFamily="18" charset="0"/>
                <a:cs typeface="Times New Roman" panose="02020603050405020304" pitchFamily="18" charset="0"/>
                <a:sym typeface="Wingdings" pitchFamily="2" charset="2"/>
              </a:rPr>
              <a:t>a</a:t>
            </a:r>
            <a:r>
              <a:rPr lang="en-US" sz="2800" baseline="-25000" smtClean="0">
                <a:latin typeface="Times New Roman" panose="02020603050405020304" pitchFamily="18" charset="0"/>
                <a:cs typeface="Times New Roman" panose="02020603050405020304" pitchFamily="18" charset="0"/>
                <a:sym typeface="Wingdings" pitchFamily="2" charset="2"/>
              </a:rPr>
              <a:t>8</a:t>
            </a:r>
            <a:r>
              <a:rPr lang="en-US" sz="2800" smtClean="0">
                <a:latin typeface="Times New Roman" panose="02020603050405020304" pitchFamily="18" charset="0"/>
                <a:cs typeface="Times New Roman" panose="02020603050405020304" pitchFamily="18" charset="0"/>
                <a:sym typeface="Wingdings" pitchFamily="2" charset="2"/>
              </a:rPr>
              <a:t> </a:t>
            </a:r>
            <a:r>
              <a:rPr lang="en-US" sz="2800">
                <a:latin typeface="Times New Roman" panose="02020603050405020304" pitchFamily="18" charset="0"/>
                <a:cs typeface="Times New Roman" panose="02020603050405020304" pitchFamily="18" charset="0"/>
                <a:sym typeface="Wingdings" pitchFamily="2" charset="2"/>
              </a:rPr>
              <a:t>= 30; 30 &gt; 21</a:t>
            </a:r>
            <a:br>
              <a:rPr lang="en-US" sz="2800">
                <a:latin typeface="Times New Roman" panose="02020603050405020304" pitchFamily="18" charset="0"/>
                <a:cs typeface="Times New Roman" panose="02020603050405020304" pitchFamily="18" charset="0"/>
                <a:sym typeface="Wingdings" pitchFamily="2" charset="2"/>
              </a:rPr>
            </a:br>
            <a:r>
              <a:rPr lang="en-US" sz="2800">
                <a:latin typeface="Times New Roman" panose="02020603050405020304" pitchFamily="18" charset="0"/>
                <a:cs typeface="Times New Roman" panose="02020603050405020304" pitchFamily="18" charset="0"/>
                <a:sym typeface="Wingdings" pitchFamily="2" charset="2"/>
              </a:rPr>
              <a:t></a:t>
            </a:r>
            <a:r>
              <a:rPr lang="en-US" sz="280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vùng tìm kiếm thu hẹp trong phạm vi từ </a:t>
            </a:r>
            <a:r>
              <a:rPr lang="en-US" sz="2800" smtClean="0">
                <a:latin typeface="Times New Roman" panose="02020603050405020304" pitchFamily="18" charset="0"/>
                <a:cs typeface="Times New Roman" panose="02020603050405020304" pitchFamily="18" charset="0"/>
              </a:rPr>
              <a:t>a6</a:t>
            </a:r>
            <a:r>
              <a:rPr lang="en-US" sz="2800">
                <a:latin typeface="Times New Roman" panose="02020603050405020304" pitchFamily="18" charset="0"/>
                <a:cs typeface="Times New Roman" panose="02020603050405020304" pitchFamily="18" charset="0"/>
                <a:sym typeface="Wingdings" pitchFamily="2" charset="2"/>
              </a:rPr>
              <a:t> a7;</a:t>
            </a:r>
          </a:p>
        </p:txBody>
      </p:sp>
      <p:sp>
        <p:nvSpPr>
          <p:cNvPr id="154" name="Rectangle 49"/>
          <p:cNvSpPr>
            <a:spLocks noChangeArrowheads="1"/>
          </p:cNvSpPr>
          <p:nvPr/>
        </p:nvSpPr>
        <p:spPr bwMode="auto">
          <a:xfrm>
            <a:off x="1592937" y="5676899"/>
            <a:ext cx="8763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spcBef>
                <a:spcPct val="50000"/>
              </a:spcBef>
            </a:pPr>
            <a:r>
              <a:rPr lang="en-US" sz="2800">
                <a:solidFill>
                  <a:srgbClr val="0070C0"/>
                </a:solidFill>
                <a:latin typeface="Times New Roman" panose="02020603050405020304" pitchFamily="18" charset="0"/>
                <a:cs typeface="Times New Roman" panose="02020603050405020304" pitchFamily="18" charset="0"/>
                <a:sym typeface="Wingdings" pitchFamily="2" charset="2"/>
              </a:rPr>
              <a:t>L­ượt thứ </a:t>
            </a:r>
            <a:r>
              <a:rPr lang="en-US" sz="2800">
                <a:solidFill>
                  <a:srgbClr val="0070C0"/>
                </a:solidFill>
                <a:latin typeface="Times New Roman" panose="02020603050405020304" pitchFamily="18" charset="0"/>
                <a:cs typeface="Times New Roman" panose="02020603050405020304" pitchFamily="18" charset="0"/>
                <a:sym typeface="Wingdings" pitchFamily="2" charset="2"/>
              </a:rPr>
              <a:t>ba</a:t>
            </a:r>
            <a:r>
              <a:rPr lang="en-US" sz="2800">
                <a:solidFill>
                  <a:srgbClr val="0070C0"/>
                </a:solidFill>
                <a:latin typeface="Times New Roman" panose="02020603050405020304" pitchFamily="18" charset="0"/>
                <a:cs typeface="Times New Roman" panose="02020603050405020304" pitchFamily="18" charset="0"/>
                <a:sym typeface="Wingdings" pitchFamily="2" charset="2"/>
              </a:rPr>
              <a:t>: </a:t>
            </a:r>
            <a:r>
              <a:rPr lang="en-US" sz="2800">
                <a:latin typeface="Times New Roman" panose="02020603050405020304" pitchFamily="18" charset="0"/>
                <a:cs typeface="Times New Roman" panose="02020603050405020304" pitchFamily="18" charset="0"/>
              </a:rPr>
              <a:t>a</a:t>
            </a:r>
            <a:r>
              <a:rPr lang="en-US" sz="2800" baseline="-25000">
                <a:latin typeface="Times New Roman" panose="02020603050405020304" pitchFamily="18" charset="0"/>
                <a:cs typeface="Times New Roman" panose="02020603050405020304" pitchFamily="18" charset="0"/>
              </a:rPr>
              <a:t>giữa</a:t>
            </a:r>
            <a:r>
              <a:rPr lang="en-US" sz="280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là </a:t>
            </a:r>
            <a:r>
              <a:rPr lang="en-US" sz="2800" smtClean="0">
                <a:latin typeface="Times New Roman" panose="02020603050405020304" pitchFamily="18" charset="0"/>
                <a:cs typeface="Times New Roman" panose="02020603050405020304" pitchFamily="18" charset="0"/>
                <a:sym typeface="Wingdings" pitchFamily="2" charset="2"/>
              </a:rPr>
              <a:t>a</a:t>
            </a:r>
            <a:r>
              <a:rPr lang="en-US" sz="2800" baseline="-25000" smtClean="0">
                <a:latin typeface="Times New Roman" panose="02020603050405020304" pitchFamily="18" charset="0"/>
                <a:cs typeface="Times New Roman" panose="02020603050405020304" pitchFamily="18" charset="0"/>
                <a:sym typeface="Wingdings" pitchFamily="2" charset="2"/>
              </a:rPr>
              <a:t>6</a:t>
            </a:r>
            <a:r>
              <a:rPr lang="en-US" sz="2800" smtClean="0">
                <a:latin typeface="Times New Roman" panose="02020603050405020304" pitchFamily="18" charset="0"/>
                <a:cs typeface="Times New Roman" panose="02020603050405020304" pitchFamily="18" charset="0"/>
                <a:sym typeface="Wingdings" pitchFamily="2" charset="2"/>
              </a:rPr>
              <a:t> </a:t>
            </a:r>
            <a:r>
              <a:rPr lang="en-US" sz="2800">
                <a:latin typeface="Times New Roman" panose="02020603050405020304" pitchFamily="18" charset="0"/>
                <a:cs typeface="Times New Roman" panose="02020603050405020304" pitchFamily="18" charset="0"/>
                <a:sym typeface="Wingdings" pitchFamily="2" charset="2"/>
              </a:rPr>
              <a:t>= 21; 21= 21 </a:t>
            </a:r>
            <a:br>
              <a:rPr lang="en-US" sz="2800">
                <a:latin typeface="Times New Roman" panose="02020603050405020304" pitchFamily="18" charset="0"/>
                <a:cs typeface="Times New Roman" panose="02020603050405020304" pitchFamily="18" charset="0"/>
                <a:sym typeface="Wingdings" pitchFamily="2" charset="2"/>
              </a:rPr>
            </a:br>
            <a:r>
              <a:rPr lang="en-US" sz="2800">
                <a:latin typeface="Times New Roman" panose="02020603050405020304" pitchFamily="18" charset="0"/>
                <a:cs typeface="Times New Roman" panose="02020603050405020304" pitchFamily="18" charset="0"/>
                <a:sym typeface="Wingdings" pitchFamily="2" charset="2"/>
              </a:rPr>
              <a:t>		</a:t>
            </a:r>
            <a:r>
              <a:rPr lang="en-US" sz="2800">
                <a:latin typeface="Times New Roman" panose="02020603050405020304" pitchFamily="18" charset="0"/>
                <a:cs typeface="Times New Roman" panose="02020603050405020304" pitchFamily="18" charset="0"/>
                <a:sym typeface="Wingdings" pitchFamily="2" charset="2"/>
              </a:rPr>
              <a:t></a:t>
            </a:r>
            <a:r>
              <a:rPr lang="en-US" sz="280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Vậy số cần tìm là </a:t>
            </a:r>
            <a:r>
              <a:rPr lang="en-US" sz="2800">
                <a:latin typeface="Times New Roman" panose="02020603050405020304" pitchFamily="18" charset="0"/>
                <a:cs typeface="Times New Roman" panose="02020603050405020304" pitchFamily="18" charset="0"/>
              </a:rPr>
              <a:t>i = 6.</a:t>
            </a:r>
            <a:endParaRPr lang="en-US" sz="2800">
              <a:latin typeface="Times New Roman" panose="02020603050405020304" pitchFamily="18" charset="0"/>
              <a:cs typeface="Times New Roman" panose="02020603050405020304" pitchFamily="18" charset="0"/>
              <a:sym typeface="Wingdings" pitchFamily="2" charset="2"/>
            </a:endParaRPr>
          </a:p>
        </p:txBody>
      </p:sp>
      <p:sp>
        <p:nvSpPr>
          <p:cNvPr id="155" name="Rectangle 50"/>
          <p:cNvSpPr>
            <a:spLocks noChangeArrowheads="1"/>
          </p:cNvSpPr>
          <p:nvPr/>
        </p:nvSpPr>
        <p:spPr bwMode="auto">
          <a:xfrm>
            <a:off x="6622137" y="1720849"/>
            <a:ext cx="609600" cy="673100"/>
          </a:xfrm>
          <a:prstGeom prst="rect">
            <a:avLst/>
          </a:prstGeom>
          <a:solidFill>
            <a:srgbClr val="66FF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solidFill>
                  <a:srgbClr val="0000FF"/>
                </a:solidFill>
                <a:latin typeface="Times New Roman" panose="02020603050405020304" pitchFamily="18" charset="0"/>
                <a:cs typeface="Times New Roman" panose="02020603050405020304" pitchFamily="18" charset="0"/>
              </a:rPr>
              <a:t>22</a:t>
            </a:r>
          </a:p>
        </p:txBody>
      </p:sp>
      <p:sp>
        <p:nvSpPr>
          <p:cNvPr id="156" name="Rectangle 51"/>
          <p:cNvSpPr>
            <a:spLocks noChangeArrowheads="1"/>
          </p:cNvSpPr>
          <p:nvPr/>
        </p:nvSpPr>
        <p:spPr bwMode="auto">
          <a:xfrm>
            <a:off x="6012537" y="1720849"/>
            <a:ext cx="608013" cy="673100"/>
          </a:xfrm>
          <a:prstGeom prst="rect">
            <a:avLst/>
          </a:prstGeom>
          <a:solidFill>
            <a:srgbClr val="66FF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solidFill>
                  <a:srgbClr val="0000FF"/>
                </a:solidFill>
                <a:latin typeface="Times New Roman" panose="02020603050405020304" pitchFamily="18" charset="0"/>
                <a:cs typeface="Times New Roman" panose="02020603050405020304" pitchFamily="18" charset="0"/>
              </a:rPr>
              <a:t>21</a:t>
            </a:r>
          </a:p>
        </p:txBody>
      </p:sp>
      <p:sp>
        <p:nvSpPr>
          <p:cNvPr id="157" name="Rectangle 52"/>
          <p:cNvSpPr>
            <a:spLocks noChangeArrowheads="1"/>
          </p:cNvSpPr>
          <p:nvPr/>
        </p:nvSpPr>
        <p:spPr bwMode="auto">
          <a:xfrm>
            <a:off x="6012537" y="2393949"/>
            <a:ext cx="608013" cy="673100"/>
          </a:xfrm>
          <a:prstGeom prst="rect">
            <a:avLst/>
          </a:prstGeom>
          <a:noFill/>
          <a:ln>
            <a:noFill/>
          </a:ln>
          <a:effectLst/>
          <a:extLst>
            <a:ext uri="{909E8E84-426E-40DD-AFC4-6F175D3DCCD1}">
              <a14:hiddenFill xmlns:a14="http://schemas.microsoft.com/office/drawing/2010/main">
                <a:solidFill>
                  <a:srgbClr val="FF00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latin typeface="Times New Roman" panose="02020603050405020304" pitchFamily="18" charset="0"/>
                <a:cs typeface="Times New Roman" panose="02020603050405020304" pitchFamily="18" charset="0"/>
              </a:rPr>
              <a:t>6</a:t>
            </a:r>
          </a:p>
        </p:txBody>
      </p:sp>
      <p:sp>
        <p:nvSpPr>
          <p:cNvPr id="158" name="Rectangle 53"/>
          <p:cNvSpPr>
            <a:spLocks noChangeArrowheads="1"/>
          </p:cNvSpPr>
          <p:nvPr/>
        </p:nvSpPr>
        <p:spPr bwMode="auto">
          <a:xfrm>
            <a:off x="6012537" y="2393949"/>
            <a:ext cx="608013" cy="673100"/>
          </a:xfrm>
          <a:prstGeom prst="rect">
            <a:avLst/>
          </a:prstGeom>
          <a:solidFill>
            <a:srgbClr val="FF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solidFill>
                  <a:srgbClr val="FFFF00"/>
                </a:solidFill>
                <a:latin typeface="Times New Roman" panose="02020603050405020304" pitchFamily="18" charset="0"/>
                <a:cs typeface="Times New Roman" panose="02020603050405020304" pitchFamily="18" charset="0"/>
              </a:rPr>
              <a:t>6</a:t>
            </a:r>
          </a:p>
        </p:txBody>
      </p:sp>
      <p:sp>
        <p:nvSpPr>
          <p:cNvPr id="159" name="Rectangle 54"/>
          <p:cNvSpPr>
            <a:spLocks noChangeArrowheads="1"/>
          </p:cNvSpPr>
          <p:nvPr/>
        </p:nvSpPr>
        <p:spPr bwMode="auto">
          <a:xfrm>
            <a:off x="6012537" y="1720849"/>
            <a:ext cx="608013" cy="673100"/>
          </a:xfrm>
          <a:prstGeom prst="rect">
            <a:avLst/>
          </a:prstGeom>
          <a:solidFill>
            <a:srgbClr val="FF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buFontTx/>
              <a:buNone/>
            </a:pPr>
            <a:r>
              <a:rPr lang="en-US" altLang="en-US" sz="2800">
                <a:solidFill>
                  <a:srgbClr val="0000FF"/>
                </a:solidFill>
                <a:latin typeface="Times New Roman" panose="02020603050405020304" pitchFamily="18" charset="0"/>
                <a:cs typeface="Times New Roman" panose="02020603050405020304" pitchFamily="18" charset="0"/>
              </a:rPr>
              <a:t>21</a:t>
            </a:r>
          </a:p>
        </p:txBody>
      </p:sp>
      <p:sp>
        <p:nvSpPr>
          <p:cNvPr id="54" name="Rectangle 53"/>
          <p:cNvSpPr/>
          <p:nvPr/>
        </p:nvSpPr>
        <p:spPr>
          <a:xfrm>
            <a:off x="740227" y="404095"/>
            <a:ext cx="10914743" cy="587853"/>
          </a:xfrm>
          <a:prstGeom prst="rect">
            <a:avLst/>
          </a:prstGeom>
        </p:spPr>
        <p:txBody>
          <a:bodyPr wrap="square">
            <a:spAutoFit/>
          </a:bodyPr>
          <a:lstStyle/>
          <a:p>
            <a:pPr algn="just">
              <a:lnSpc>
                <a:spcPct val="115000"/>
              </a:lnSpc>
              <a:spcBef>
                <a:spcPts val="600"/>
              </a:spcBef>
              <a:spcAft>
                <a:spcPts val="600"/>
              </a:spcAft>
            </a:pPr>
            <a:r>
              <a:rPr lang="en-US" sz="2800" i="1">
                <a:solidFill>
                  <a:srgbClr val="0070C0"/>
                </a:solidFill>
                <a:latin typeface="Times New Roman" panose="02020603050405020304" pitchFamily="18" charset="0"/>
                <a:ea typeface="Times New Roman" panose="02020603050405020304" pitchFamily="18" charset="0"/>
              </a:rPr>
              <a:t>Ví </a:t>
            </a:r>
            <a:r>
              <a:rPr lang="en-US" sz="2800" i="1">
                <a:solidFill>
                  <a:srgbClr val="0070C0"/>
                </a:solidFill>
                <a:latin typeface="Times New Roman" panose="02020603050405020304" pitchFamily="18" charset="0"/>
                <a:ea typeface="Times New Roman" panose="02020603050405020304" pitchFamily="18" charset="0"/>
              </a:rPr>
              <a:t>dụ </a:t>
            </a:r>
            <a:r>
              <a:rPr lang="en-US" sz="2800" i="1" smtClean="0">
                <a:solidFill>
                  <a:srgbClr val="0070C0"/>
                </a:solidFill>
                <a:latin typeface="Times New Roman" panose="02020603050405020304" pitchFamily="18" charset="0"/>
                <a:ea typeface="Times New Roman" panose="02020603050405020304" pitchFamily="18" charset="0"/>
              </a:rPr>
              <a:t>2: </a:t>
            </a:r>
            <a:r>
              <a:rPr lang="en-US" sz="2800">
                <a:latin typeface="Times New Roman" panose="02020603050405020304" pitchFamily="18" charset="0"/>
                <a:ea typeface="Times New Roman" panose="02020603050405020304" pitchFamily="18" charset="0"/>
              </a:rPr>
              <a:t>Tìm x </a:t>
            </a:r>
            <a:r>
              <a:rPr lang="en-US" sz="2800">
                <a:latin typeface="Times New Roman" panose="02020603050405020304" pitchFamily="18" charset="0"/>
                <a:ea typeface="Times New Roman" panose="02020603050405020304" pitchFamily="18" charset="0"/>
              </a:rPr>
              <a:t>= </a:t>
            </a:r>
            <a:r>
              <a:rPr lang="en-US" sz="2800" smtClean="0">
                <a:latin typeface="Times New Roman" panose="02020603050405020304" pitchFamily="18" charset="0"/>
                <a:ea typeface="Times New Roman" panose="02020603050405020304" pitchFamily="18" charset="0"/>
              </a:rPr>
              <a:t>21 </a:t>
            </a:r>
            <a:r>
              <a:rPr lang="en-US" sz="2800">
                <a:latin typeface="Times New Roman" panose="02020603050405020304" pitchFamily="18" charset="0"/>
                <a:ea typeface="Times New Roman" panose="02020603050405020304" pitchFamily="18" charset="0"/>
              </a:rPr>
              <a:t>trong </a:t>
            </a:r>
            <a:r>
              <a:rPr lang="en-US" sz="2800">
                <a:latin typeface="Times New Roman" panose="02020603050405020304" pitchFamily="18" charset="0"/>
                <a:ea typeface="Times New Roman" panose="02020603050405020304" pitchFamily="18" charset="0"/>
              </a:rPr>
              <a:t>dãy </a:t>
            </a:r>
            <a:r>
              <a:rPr lang="en-US" sz="2800" smtClean="0">
                <a:latin typeface="Times New Roman" panose="02020603050405020304" pitchFamily="18" charset="0"/>
                <a:ea typeface="Times New Roman" panose="02020603050405020304" pitchFamily="18" charset="0"/>
              </a:rPr>
              <a:t>10 </a:t>
            </a:r>
            <a:r>
              <a:rPr lang="en-US" sz="2800">
                <a:latin typeface="Times New Roman" panose="02020603050405020304" pitchFamily="18" charset="0"/>
                <a:ea typeface="Times New Roman" panose="02020603050405020304" pitchFamily="18" charset="0"/>
              </a:rPr>
              <a:t>phần tử đã sắp xếp thứ tự không giảm</a:t>
            </a:r>
          </a:p>
        </p:txBody>
      </p:sp>
    </p:spTree>
    <p:extLst>
      <p:ext uri="{BB962C8B-B14F-4D97-AF65-F5344CB8AC3E}">
        <p14:creationId xmlns:p14="http://schemas.microsoft.com/office/powerpoint/2010/main" val="387952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strips(downRight)">
                                      <p:cBhvr>
                                        <p:cTn id="7" dur="500"/>
                                        <p:tgtEl>
                                          <p:spTgt spid="147"/>
                                        </p:tgtEl>
                                      </p:cBhvr>
                                    </p:animEffect>
                                  </p:childTnLst>
                                </p:cTn>
                              </p:par>
                            </p:childTnLst>
                          </p:cTn>
                        </p:par>
                        <p:par>
                          <p:cTn id="8" fill="hold">
                            <p:stCondLst>
                              <p:cond delay="500"/>
                            </p:stCondLst>
                            <p:childTnLst>
                              <p:par>
                                <p:cTn id="9" presetID="3" presetClass="emph" presetSubtype="2" fill="hold" grpId="0" nodeType="afterEffect">
                                  <p:stCondLst>
                                    <p:cond delay="0"/>
                                  </p:stCondLst>
                                  <p:childTnLst>
                                    <p:animClr clrSpc="rgb" dir="cw">
                                      <p:cBhvr override="childStyle">
                                        <p:cTn id="10" dur="500" fill="hold"/>
                                        <p:tgtEl>
                                          <p:spTgt spid="114"/>
                                        </p:tgtEl>
                                        <p:attrNameLst>
                                          <p:attrName>style.color</p:attrName>
                                        </p:attrNameLst>
                                      </p:cBhvr>
                                      <p:to>
                                        <a:srgbClr val="FF0066"/>
                                      </p:to>
                                    </p:animClr>
                                  </p:childTnLst>
                                </p:cTn>
                              </p:par>
                            </p:childTnLst>
                          </p:cTn>
                        </p:par>
                        <p:par>
                          <p:cTn id="11" fill="hold">
                            <p:stCondLst>
                              <p:cond delay="1000"/>
                            </p:stCondLst>
                            <p:childTnLst>
                              <p:par>
                                <p:cTn id="12" presetID="3" presetClass="emph" presetSubtype="2" fill="hold" grpId="0" nodeType="afterEffect">
                                  <p:stCondLst>
                                    <p:cond delay="0"/>
                                  </p:stCondLst>
                                  <p:childTnLst>
                                    <p:animClr clrSpc="rgb" dir="cw">
                                      <p:cBhvr override="childStyle">
                                        <p:cTn id="13" dur="500" fill="hold"/>
                                        <p:tgtEl>
                                          <p:spTgt spid="125"/>
                                        </p:tgtEl>
                                        <p:attrNameLst>
                                          <p:attrName>style.color</p:attrName>
                                        </p:attrNameLst>
                                      </p:cBhvr>
                                      <p:to>
                                        <a:srgbClr val="FF0066"/>
                                      </p:to>
                                    </p:animClr>
                                  </p:childTnLst>
                                </p:cTn>
                              </p:par>
                            </p:childTnLst>
                          </p:cTn>
                        </p:par>
                        <p:par>
                          <p:cTn id="14" fill="hold">
                            <p:stCondLst>
                              <p:cond delay="1500"/>
                            </p:stCondLst>
                            <p:childTnLst>
                              <p:par>
                                <p:cTn id="15" presetID="23" presetClass="entr" presetSubtype="16" fill="hold" grpId="0" nodeType="afterEffect">
                                  <p:stCondLst>
                                    <p:cond delay="0"/>
                                  </p:stCondLst>
                                  <p:childTnLst>
                                    <p:set>
                                      <p:cBhvr>
                                        <p:cTn id="16" dur="1" fill="hold">
                                          <p:stCondLst>
                                            <p:cond delay="0"/>
                                          </p:stCondLst>
                                        </p:cTn>
                                        <p:tgtEl>
                                          <p:spTgt spid="152"/>
                                        </p:tgtEl>
                                        <p:attrNameLst>
                                          <p:attrName>style.visibility</p:attrName>
                                        </p:attrNameLst>
                                      </p:cBhvr>
                                      <p:to>
                                        <p:strVal val="visible"/>
                                      </p:to>
                                    </p:set>
                                    <p:anim calcmode="lin" valueType="num">
                                      <p:cBhvr>
                                        <p:cTn id="17" dur="500" fill="hold"/>
                                        <p:tgtEl>
                                          <p:spTgt spid="152"/>
                                        </p:tgtEl>
                                        <p:attrNameLst>
                                          <p:attrName>ppt_w</p:attrName>
                                        </p:attrNameLst>
                                      </p:cBhvr>
                                      <p:tavLst>
                                        <p:tav tm="0">
                                          <p:val>
                                            <p:fltVal val="0"/>
                                          </p:val>
                                        </p:tav>
                                        <p:tav tm="100000">
                                          <p:val>
                                            <p:strVal val="#ppt_w"/>
                                          </p:val>
                                        </p:tav>
                                      </p:tavLst>
                                    </p:anim>
                                    <p:anim calcmode="lin" valueType="num">
                                      <p:cBhvr>
                                        <p:cTn id="18" dur="500" fill="hold"/>
                                        <p:tgtEl>
                                          <p:spTgt spid="152"/>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151"/>
                                        </p:tgtEl>
                                        <p:attrNameLst>
                                          <p:attrName>style.visibility</p:attrName>
                                        </p:attrNameLst>
                                      </p:cBhvr>
                                      <p:to>
                                        <p:strVal val="visible"/>
                                      </p:to>
                                    </p:set>
                                    <p:anim calcmode="lin" valueType="num">
                                      <p:cBhvr>
                                        <p:cTn id="21" dur="500" fill="hold"/>
                                        <p:tgtEl>
                                          <p:spTgt spid="151"/>
                                        </p:tgtEl>
                                        <p:attrNameLst>
                                          <p:attrName>ppt_w</p:attrName>
                                        </p:attrNameLst>
                                      </p:cBhvr>
                                      <p:tavLst>
                                        <p:tav tm="0">
                                          <p:val>
                                            <p:fltVal val="0"/>
                                          </p:val>
                                        </p:tav>
                                        <p:tav tm="100000">
                                          <p:val>
                                            <p:strVal val="#ppt_w"/>
                                          </p:val>
                                        </p:tav>
                                      </p:tavLst>
                                    </p:anim>
                                    <p:anim calcmode="lin" valueType="num">
                                      <p:cBhvr>
                                        <p:cTn id="22" dur="500" fill="hold"/>
                                        <p:tgtEl>
                                          <p:spTgt spid="151"/>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150"/>
                                        </p:tgtEl>
                                        <p:attrNameLst>
                                          <p:attrName>style.visibility</p:attrName>
                                        </p:attrNameLst>
                                      </p:cBhvr>
                                      <p:to>
                                        <p:strVal val="visible"/>
                                      </p:to>
                                    </p:set>
                                    <p:anim calcmode="lin" valueType="num">
                                      <p:cBhvr>
                                        <p:cTn id="25" dur="500" fill="hold"/>
                                        <p:tgtEl>
                                          <p:spTgt spid="150"/>
                                        </p:tgtEl>
                                        <p:attrNameLst>
                                          <p:attrName>ppt_w</p:attrName>
                                        </p:attrNameLst>
                                      </p:cBhvr>
                                      <p:tavLst>
                                        <p:tav tm="0">
                                          <p:val>
                                            <p:fltVal val="0"/>
                                          </p:val>
                                        </p:tav>
                                        <p:tav tm="100000">
                                          <p:val>
                                            <p:strVal val="#ppt_w"/>
                                          </p:val>
                                        </p:tav>
                                      </p:tavLst>
                                    </p:anim>
                                    <p:anim calcmode="lin" valueType="num">
                                      <p:cBhvr>
                                        <p:cTn id="26" dur="500" fill="hold"/>
                                        <p:tgtEl>
                                          <p:spTgt spid="150"/>
                                        </p:tgtEl>
                                        <p:attrNameLst>
                                          <p:attrName>ppt_h</p:attrName>
                                        </p:attrNameLst>
                                      </p:cBhvr>
                                      <p:tavLst>
                                        <p:tav tm="0">
                                          <p:val>
                                            <p:fltVal val="0"/>
                                          </p:val>
                                        </p:tav>
                                        <p:tav tm="100000">
                                          <p:val>
                                            <p:strVal val="#ppt_h"/>
                                          </p:val>
                                        </p:tav>
                                      </p:tavLst>
                                    </p:anim>
                                  </p:childTnLst>
                                </p:cTn>
                              </p:par>
                              <p:par>
                                <p:cTn id="27" presetID="23" presetClass="entr" presetSubtype="16" fill="hold" grpId="0" nodeType="withEffect">
                                  <p:stCondLst>
                                    <p:cond delay="0"/>
                                  </p:stCondLst>
                                  <p:childTnLst>
                                    <p:set>
                                      <p:cBhvr>
                                        <p:cTn id="28" dur="1" fill="hold">
                                          <p:stCondLst>
                                            <p:cond delay="0"/>
                                          </p:stCondLst>
                                        </p:cTn>
                                        <p:tgtEl>
                                          <p:spTgt spid="149"/>
                                        </p:tgtEl>
                                        <p:attrNameLst>
                                          <p:attrName>style.visibility</p:attrName>
                                        </p:attrNameLst>
                                      </p:cBhvr>
                                      <p:to>
                                        <p:strVal val="visible"/>
                                      </p:to>
                                    </p:set>
                                    <p:anim calcmode="lin" valueType="num">
                                      <p:cBhvr>
                                        <p:cTn id="29" dur="500" fill="hold"/>
                                        <p:tgtEl>
                                          <p:spTgt spid="149"/>
                                        </p:tgtEl>
                                        <p:attrNameLst>
                                          <p:attrName>ppt_w</p:attrName>
                                        </p:attrNameLst>
                                      </p:cBhvr>
                                      <p:tavLst>
                                        <p:tav tm="0">
                                          <p:val>
                                            <p:fltVal val="0"/>
                                          </p:val>
                                        </p:tav>
                                        <p:tav tm="100000">
                                          <p:val>
                                            <p:strVal val="#ppt_w"/>
                                          </p:val>
                                        </p:tav>
                                      </p:tavLst>
                                    </p:anim>
                                    <p:anim calcmode="lin" valueType="num">
                                      <p:cBhvr>
                                        <p:cTn id="30" dur="500" fill="hold"/>
                                        <p:tgtEl>
                                          <p:spTgt spid="149"/>
                                        </p:tgtEl>
                                        <p:attrNameLst>
                                          <p:attrName>ppt_h</p:attrName>
                                        </p:attrNameLst>
                                      </p:cBhvr>
                                      <p:tavLst>
                                        <p:tav tm="0">
                                          <p:val>
                                            <p:fltVal val="0"/>
                                          </p:val>
                                        </p:tav>
                                        <p:tav tm="100000">
                                          <p:val>
                                            <p:strVal val="#ppt_h"/>
                                          </p:val>
                                        </p:tav>
                                      </p:tavLst>
                                    </p:anim>
                                  </p:childTnLst>
                                </p:cTn>
                              </p:par>
                              <p:par>
                                <p:cTn id="31" presetID="23" presetClass="entr" presetSubtype="16" fill="hold" grpId="0" nodeType="withEffect">
                                  <p:stCondLst>
                                    <p:cond delay="0"/>
                                  </p:stCondLst>
                                  <p:childTnLst>
                                    <p:set>
                                      <p:cBhvr>
                                        <p:cTn id="32" dur="1" fill="hold">
                                          <p:stCondLst>
                                            <p:cond delay="0"/>
                                          </p:stCondLst>
                                        </p:cTn>
                                        <p:tgtEl>
                                          <p:spTgt spid="148"/>
                                        </p:tgtEl>
                                        <p:attrNameLst>
                                          <p:attrName>style.visibility</p:attrName>
                                        </p:attrNameLst>
                                      </p:cBhvr>
                                      <p:to>
                                        <p:strVal val="visible"/>
                                      </p:to>
                                    </p:set>
                                    <p:anim calcmode="lin" valueType="num">
                                      <p:cBhvr>
                                        <p:cTn id="33" dur="500" fill="hold"/>
                                        <p:tgtEl>
                                          <p:spTgt spid="148"/>
                                        </p:tgtEl>
                                        <p:attrNameLst>
                                          <p:attrName>ppt_w</p:attrName>
                                        </p:attrNameLst>
                                      </p:cBhvr>
                                      <p:tavLst>
                                        <p:tav tm="0">
                                          <p:val>
                                            <p:fltVal val="0"/>
                                          </p:val>
                                        </p:tav>
                                        <p:tav tm="100000">
                                          <p:val>
                                            <p:strVal val="#ppt_w"/>
                                          </p:val>
                                        </p:tav>
                                      </p:tavLst>
                                    </p:anim>
                                    <p:anim calcmode="lin" valueType="num">
                                      <p:cBhvr>
                                        <p:cTn id="34" dur="500" fill="hold"/>
                                        <p:tgtEl>
                                          <p:spTgt spid="148"/>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8" presetClass="entr" presetSubtype="6" fill="hold" grpId="0" nodeType="clickEffect">
                                  <p:stCondLst>
                                    <p:cond delay="0"/>
                                  </p:stCondLst>
                                  <p:childTnLst>
                                    <p:set>
                                      <p:cBhvr>
                                        <p:cTn id="38" dur="1" fill="hold">
                                          <p:stCondLst>
                                            <p:cond delay="0"/>
                                          </p:stCondLst>
                                        </p:cTn>
                                        <p:tgtEl>
                                          <p:spTgt spid="153"/>
                                        </p:tgtEl>
                                        <p:attrNameLst>
                                          <p:attrName>style.visibility</p:attrName>
                                        </p:attrNameLst>
                                      </p:cBhvr>
                                      <p:to>
                                        <p:strVal val="visible"/>
                                      </p:to>
                                    </p:set>
                                    <p:animEffect transition="in" filter="strips(downRight)">
                                      <p:cBhvr>
                                        <p:cTn id="39" dur="500"/>
                                        <p:tgtEl>
                                          <p:spTgt spid="153"/>
                                        </p:tgtEl>
                                      </p:cBhvr>
                                    </p:animEffect>
                                  </p:childTnLst>
                                </p:cTn>
                              </p:par>
                            </p:childTnLst>
                          </p:cTn>
                        </p:par>
                        <p:par>
                          <p:cTn id="40" fill="hold">
                            <p:stCondLst>
                              <p:cond delay="500"/>
                            </p:stCondLst>
                            <p:childTnLst>
                              <p:par>
                                <p:cTn id="41" presetID="3" presetClass="emph" presetSubtype="2" fill="hold" grpId="0" nodeType="afterEffect">
                                  <p:stCondLst>
                                    <p:cond delay="0"/>
                                  </p:stCondLst>
                                  <p:childTnLst>
                                    <p:animClr clrSpc="rgb" dir="cw">
                                      <p:cBhvr override="childStyle">
                                        <p:cTn id="42" dur="500" fill="hold"/>
                                        <p:tgtEl>
                                          <p:spTgt spid="111"/>
                                        </p:tgtEl>
                                        <p:attrNameLst>
                                          <p:attrName>style.color</p:attrName>
                                        </p:attrNameLst>
                                      </p:cBhvr>
                                      <p:to>
                                        <a:srgbClr val="FF0066"/>
                                      </p:to>
                                    </p:animClr>
                                  </p:childTnLst>
                                </p:cTn>
                              </p:par>
                            </p:childTnLst>
                          </p:cTn>
                        </p:par>
                        <p:par>
                          <p:cTn id="43" fill="hold">
                            <p:stCondLst>
                              <p:cond delay="1000"/>
                            </p:stCondLst>
                            <p:childTnLst>
                              <p:par>
                                <p:cTn id="44" presetID="23" presetClass="entr" presetSubtype="16" fill="hold" grpId="0" nodeType="afterEffect">
                                  <p:stCondLst>
                                    <p:cond delay="0"/>
                                  </p:stCondLst>
                                  <p:childTnLst>
                                    <p:set>
                                      <p:cBhvr>
                                        <p:cTn id="45" dur="1" fill="hold">
                                          <p:stCondLst>
                                            <p:cond delay="0"/>
                                          </p:stCondLst>
                                        </p:cTn>
                                        <p:tgtEl>
                                          <p:spTgt spid="156"/>
                                        </p:tgtEl>
                                        <p:attrNameLst>
                                          <p:attrName>style.visibility</p:attrName>
                                        </p:attrNameLst>
                                      </p:cBhvr>
                                      <p:to>
                                        <p:strVal val="visible"/>
                                      </p:to>
                                    </p:set>
                                    <p:anim calcmode="lin" valueType="num">
                                      <p:cBhvr>
                                        <p:cTn id="46" dur="500" fill="hold"/>
                                        <p:tgtEl>
                                          <p:spTgt spid="156"/>
                                        </p:tgtEl>
                                        <p:attrNameLst>
                                          <p:attrName>ppt_w</p:attrName>
                                        </p:attrNameLst>
                                      </p:cBhvr>
                                      <p:tavLst>
                                        <p:tav tm="0">
                                          <p:val>
                                            <p:fltVal val="0"/>
                                          </p:val>
                                        </p:tav>
                                        <p:tav tm="100000">
                                          <p:val>
                                            <p:strVal val="#ppt_w"/>
                                          </p:val>
                                        </p:tav>
                                      </p:tavLst>
                                    </p:anim>
                                    <p:anim calcmode="lin" valueType="num">
                                      <p:cBhvr>
                                        <p:cTn id="47" dur="500" fill="hold"/>
                                        <p:tgtEl>
                                          <p:spTgt spid="156"/>
                                        </p:tgtEl>
                                        <p:attrNameLst>
                                          <p:attrName>ppt_h</p:attrName>
                                        </p:attrNameLst>
                                      </p:cBhvr>
                                      <p:tavLst>
                                        <p:tav tm="0">
                                          <p:val>
                                            <p:fltVal val="0"/>
                                          </p:val>
                                        </p:tav>
                                        <p:tav tm="100000">
                                          <p:val>
                                            <p:strVal val="#ppt_h"/>
                                          </p:val>
                                        </p:tav>
                                      </p:tavLst>
                                    </p:anim>
                                  </p:childTnLst>
                                </p:cTn>
                              </p:par>
                              <p:par>
                                <p:cTn id="48" presetID="23" presetClass="entr" presetSubtype="16" fill="hold" grpId="0" nodeType="withEffect">
                                  <p:stCondLst>
                                    <p:cond delay="0"/>
                                  </p:stCondLst>
                                  <p:childTnLst>
                                    <p:set>
                                      <p:cBhvr>
                                        <p:cTn id="49" dur="1" fill="hold">
                                          <p:stCondLst>
                                            <p:cond delay="0"/>
                                          </p:stCondLst>
                                        </p:cTn>
                                        <p:tgtEl>
                                          <p:spTgt spid="155"/>
                                        </p:tgtEl>
                                        <p:attrNameLst>
                                          <p:attrName>style.visibility</p:attrName>
                                        </p:attrNameLst>
                                      </p:cBhvr>
                                      <p:to>
                                        <p:strVal val="visible"/>
                                      </p:to>
                                    </p:set>
                                    <p:anim calcmode="lin" valueType="num">
                                      <p:cBhvr>
                                        <p:cTn id="50" dur="500" fill="hold"/>
                                        <p:tgtEl>
                                          <p:spTgt spid="155"/>
                                        </p:tgtEl>
                                        <p:attrNameLst>
                                          <p:attrName>ppt_w</p:attrName>
                                        </p:attrNameLst>
                                      </p:cBhvr>
                                      <p:tavLst>
                                        <p:tav tm="0">
                                          <p:val>
                                            <p:fltVal val="0"/>
                                          </p:val>
                                        </p:tav>
                                        <p:tav tm="100000">
                                          <p:val>
                                            <p:strVal val="#ppt_w"/>
                                          </p:val>
                                        </p:tav>
                                      </p:tavLst>
                                    </p:anim>
                                    <p:anim calcmode="lin" valueType="num">
                                      <p:cBhvr>
                                        <p:cTn id="51" dur="500" fill="hold"/>
                                        <p:tgtEl>
                                          <p:spTgt spid="155"/>
                                        </p:tgtEl>
                                        <p:attrNameLst>
                                          <p:attrName>ppt_h</p:attrName>
                                        </p:attrNameLst>
                                      </p:cBhvr>
                                      <p:tavLst>
                                        <p:tav tm="0">
                                          <p:val>
                                            <p:fltVal val="0"/>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18" presetClass="entr" presetSubtype="6" fill="hold" grpId="0" nodeType="clickEffect">
                                  <p:stCondLst>
                                    <p:cond delay="0"/>
                                  </p:stCondLst>
                                  <p:childTnLst>
                                    <p:set>
                                      <p:cBhvr>
                                        <p:cTn id="55" dur="1" fill="hold">
                                          <p:stCondLst>
                                            <p:cond delay="0"/>
                                          </p:stCondLst>
                                        </p:cTn>
                                        <p:tgtEl>
                                          <p:spTgt spid="154"/>
                                        </p:tgtEl>
                                        <p:attrNameLst>
                                          <p:attrName>style.visibility</p:attrName>
                                        </p:attrNameLst>
                                      </p:cBhvr>
                                      <p:to>
                                        <p:strVal val="visible"/>
                                      </p:to>
                                    </p:set>
                                    <p:animEffect transition="in" filter="strips(downRight)">
                                      <p:cBhvr>
                                        <p:cTn id="56" dur="500"/>
                                        <p:tgtEl>
                                          <p:spTgt spid="154"/>
                                        </p:tgtEl>
                                      </p:cBhvr>
                                    </p:animEffect>
                                  </p:childTnLst>
                                </p:cTn>
                              </p:par>
                            </p:childTnLst>
                          </p:cTn>
                        </p:par>
                        <p:par>
                          <p:cTn id="57" fill="hold">
                            <p:stCondLst>
                              <p:cond delay="500"/>
                            </p:stCondLst>
                            <p:childTnLst>
                              <p:par>
                                <p:cTn id="58" presetID="23" presetClass="entr" presetSubtype="16" fill="hold" grpId="0" nodeType="afterEffect">
                                  <p:stCondLst>
                                    <p:cond delay="0"/>
                                  </p:stCondLst>
                                  <p:childTnLst>
                                    <p:set>
                                      <p:cBhvr>
                                        <p:cTn id="59" dur="1" fill="hold">
                                          <p:stCondLst>
                                            <p:cond delay="0"/>
                                          </p:stCondLst>
                                        </p:cTn>
                                        <p:tgtEl>
                                          <p:spTgt spid="157"/>
                                        </p:tgtEl>
                                        <p:attrNameLst>
                                          <p:attrName>style.visibility</p:attrName>
                                        </p:attrNameLst>
                                      </p:cBhvr>
                                      <p:to>
                                        <p:strVal val="visible"/>
                                      </p:to>
                                    </p:set>
                                    <p:anim calcmode="lin" valueType="num">
                                      <p:cBhvr>
                                        <p:cTn id="60" dur="500" fill="hold"/>
                                        <p:tgtEl>
                                          <p:spTgt spid="157"/>
                                        </p:tgtEl>
                                        <p:attrNameLst>
                                          <p:attrName>ppt_w</p:attrName>
                                        </p:attrNameLst>
                                      </p:cBhvr>
                                      <p:tavLst>
                                        <p:tav tm="0">
                                          <p:val>
                                            <p:fltVal val="0"/>
                                          </p:val>
                                        </p:tav>
                                        <p:tav tm="100000">
                                          <p:val>
                                            <p:strVal val="#ppt_w"/>
                                          </p:val>
                                        </p:tav>
                                      </p:tavLst>
                                    </p:anim>
                                    <p:anim calcmode="lin" valueType="num">
                                      <p:cBhvr>
                                        <p:cTn id="61" dur="500" fill="hold"/>
                                        <p:tgtEl>
                                          <p:spTgt spid="157"/>
                                        </p:tgtEl>
                                        <p:attrNameLst>
                                          <p:attrName>ppt_h</p:attrName>
                                        </p:attrNameLst>
                                      </p:cBhvr>
                                      <p:tavLst>
                                        <p:tav tm="0">
                                          <p:val>
                                            <p:fltVal val="0"/>
                                          </p:val>
                                        </p:tav>
                                        <p:tav tm="100000">
                                          <p:val>
                                            <p:strVal val="#ppt_h"/>
                                          </p:val>
                                        </p:tav>
                                      </p:tavLst>
                                    </p:anim>
                                  </p:childTnLst>
                                </p:cTn>
                              </p:par>
                            </p:childTnLst>
                          </p:cTn>
                        </p:par>
                        <p:par>
                          <p:cTn id="62" fill="hold">
                            <p:stCondLst>
                              <p:cond delay="1000"/>
                            </p:stCondLst>
                            <p:childTnLst>
                              <p:par>
                                <p:cTn id="63" presetID="23" presetClass="entr" presetSubtype="16" fill="hold" grpId="0" nodeType="afterEffect">
                                  <p:stCondLst>
                                    <p:cond delay="0"/>
                                  </p:stCondLst>
                                  <p:childTnLst>
                                    <p:set>
                                      <p:cBhvr>
                                        <p:cTn id="64" dur="1" fill="hold">
                                          <p:stCondLst>
                                            <p:cond delay="0"/>
                                          </p:stCondLst>
                                        </p:cTn>
                                        <p:tgtEl>
                                          <p:spTgt spid="158"/>
                                        </p:tgtEl>
                                        <p:attrNameLst>
                                          <p:attrName>style.visibility</p:attrName>
                                        </p:attrNameLst>
                                      </p:cBhvr>
                                      <p:to>
                                        <p:strVal val="visible"/>
                                      </p:to>
                                    </p:set>
                                    <p:anim calcmode="lin" valueType="num">
                                      <p:cBhvr>
                                        <p:cTn id="65" dur="500" fill="hold"/>
                                        <p:tgtEl>
                                          <p:spTgt spid="158"/>
                                        </p:tgtEl>
                                        <p:attrNameLst>
                                          <p:attrName>ppt_w</p:attrName>
                                        </p:attrNameLst>
                                      </p:cBhvr>
                                      <p:tavLst>
                                        <p:tav tm="0">
                                          <p:val>
                                            <p:fltVal val="0"/>
                                          </p:val>
                                        </p:tav>
                                        <p:tav tm="100000">
                                          <p:val>
                                            <p:strVal val="#ppt_w"/>
                                          </p:val>
                                        </p:tav>
                                      </p:tavLst>
                                    </p:anim>
                                    <p:anim calcmode="lin" valueType="num">
                                      <p:cBhvr>
                                        <p:cTn id="66" dur="500" fill="hold"/>
                                        <p:tgtEl>
                                          <p:spTgt spid="158"/>
                                        </p:tgtEl>
                                        <p:attrNameLst>
                                          <p:attrName>ppt_h</p:attrName>
                                        </p:attrNameLst>
                                      </p:cBhvr>
                                      <p:tavLst>
                                        <p:tav tm="0">
                                          <p:val>
                                            <p:fltVal val="0"/>
                                          </p:val>
                                        </p:tav>
                                        <p:tav tm="100000">
                                          <p:val>
                                            <p:strVal val="#ppt_h"/>
                                          </p:val>
                                        </p:tav>
                                      </p:tavLst>
                                    </p:anim>
                                  </p:childTnLst>
                                </p:cTn>
                              </p:par>
                            </p:childTnLst>
                          </p:cTn>
                        </p:par>
                        <p:par>
                          <p:cTn id="67" fill="hold">
                            <p:stCondLst>
                              <p:cond delay="1500"/>
                            </p:stCondLst>
                            <p:childTnLst>
                              <p:par>
                                <p:cTn id="68" presetID="23" presetClass="entr" presetSubtype="16" fill="hold" grpId="0" nodeType="afterEffect">
                                  <p:stCondLst>
                                    <p:cond delay="0"/>
                                  </p:stCondLst>
                                  <p:childTnLst>
                                    <p:set>
                                      <p:cBhvr>
                                        <p:cTn id="69" dur="1" fill="hold">
                                          <p:stCondLst>
                                            <p:cond delay="0"/>
                                          </p:stCondLst>
                                        </p:cTn>
                                        <p:tgtEl>
                                          <p:spTgt spid="159"/>
                                        </p:tgtEl>
                                        <p:attrNameLst>
                                          <p:attrName>style.visibility</p:attrName>
                                        </p:attrNameLst>
                                      </p:cBhvr>
                                      <p:to>
                                        <p:strVal val="visible"/>
                                      </p:to>
                                    </p:set>
                                    <p:anim calcmode="lin" valueType="num">
                                      <p:cBhvr>
                                        <p:cTn id="70" dur="500" fill="hold"/>
                                        <p:tgtEl>
                                          <p:spTgt spid="159"/>
                                        </p:tgtEl>
                                        <p:attrNameLst>
                                          <p:attrName>ppt_w</p:attrName>
                                        </p:attrNameLst>
                                      </p:cBhvr>
                                      <p:tavLst>
                                        <p:tav tm="0">
                                          <p:val>
                                            <p:fltVal val="0"/>
                                          </p:val>
                                        </p:tav>
                                        <p:tav tm="100000">
                                          <p:val>
                                            <p:strVal val="#ppt_w"/>
                                          </p:val>
                                        </p:tav>
                                      </p:tavLst>
                                    </p:anim>
                                    <p:anim calcmode="lin" valueType="num">
                                      <p:cBhvr>
                                        <p:cTn id="71" dur="500" fill="hold"/>
                                        <p:tgtEl>
                                          <p:spTgt spid="15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114" grpId="0"/>
      <p:bldP spid="125" grpId="0"/>
      <p:bldP spid="147" grpId="0"/>
      <p:bldP spid="148" grpId="0" animBg="1"/>
      <p:bldP spid="149" grpId="0" animBg="1"/>
      <p:bldP spid="150" grpId="0" animBg="1"/>
      <p:bldP spid="151" grpId="0" animBg="1"/>
      <p:bldP spid="152" grpId="0" animBg="1"/>
      <p:bldP spid="153" grpId="0"/>
      <p:bldP spid="154" grpId="0"/>
      <p:bldP spid="155" grpId="0" animBg="1"/>
      <p:bldP spid="156" grpId="0" animBg="1"/>
      <p:bldP spid="157" grpId="0"/>
      <p:bldP spid="158" grpId="0" animBg="1"/>
      <p:bldP spid="159"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818292" y="1717844"/>
            <a:ext cx="10546394" cy="1732782"/>
          </a:xfrm>
          <a:prstGeom prst="rect">
            <a:avLst/>
          </a:prstGeom>
        </p:spPr>
        <p:txBody>
          <a:bodyPr wrap="square">
            <a:spAutoFit/>
          </a:bodyPr>
          <a:lstStyle/>
          <a:p>
            <a:pPr algn="just">
              <a:lnSpc>
                <a:spcPct val="115000"/>
              </a:lnSpc>
              <a:spcBef>
                <a:spcPts val="600"/>
              </a:spcBef>
              <a:spcAft>
                <a:spcPts val="600"/>
              </a:spcAft>
            </a:pPr>
            <a:r>
              <a:rPr lang="en-US" sz="2800" smtClean="0">
                <a:latin typeface="Times New Roman" panose="02020603050405020304" pitchFamily="18" charset="0"/>
                <a:ea typeface="Times New Roman" panose="02020603050405020304" pitchFamily="18" charset="0"/>
              </a:rPr>
              <a:t>- </a:t>
            </a:r>
            <a:r>
              <a:rPr lang="en-US" sz="2800">
                <a:latin typeface="Times New Roman" panose="02020603050405020304" pitchFamily="18" charset="0"/>
                <a:ea typeface="Times New Roman" panose="02020603050405020304" pitchFamily="18" charset="0"/>
              </a:rPr>
              <a:t>Thuật toán tìm kiếm nhị phân là thuật toán tìm kiếm x trong dãy đã sắp thứ tự với ý tưởng chia đôi dần để giảm nhanh phạm vi tìm kiếm.</a:t>
            </a:r>
          </a:p>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 Mô tả thuật toán:</a:t>
            </a:r>
          </a:p>
        </p:txBody>
      </p:sp>
      <p:sp>
        <p:nvSpPr>
          <p:cNvPr id="3" name="Title 1">
            <a:extLst>
              <a:ext uri="{FF2B5EF4-FFF2-40B4-BE49-F238E27FC236}">
                <a16:creationId xmlns:a16="http://schemas.microsoft.com/office/drawing/2014/main" id="{33AC33DE-C148-4E17-91DE-E993D03EF823}"/>
              </a:ext>
            </a:extLst>
          </p:cNvPr>
          <p:cNvSpPr>
            <a:spLocks noGrp="1"/>
          </p:cNvSpPr>
          <p:nvPr>
            <p:ph type="title"/>
          </p:nvPr>
        </p:nvSpPr>
        <p:spPr>
          <a:xfrm>
            <a:off x="1155914" y="213757"/>
            <a:ext cx="10357543" cy="1175300"/>
          </a:xfrm>
        </p:spPr>
        <p:txBody>
          <a:bodyPr vert="horz" lIns="91440" tIns="45720" rIns="91440" bIns="45720" rtlCol="0" anchor="ctr">
            <a:noAutofit/>
          </a:bodyPr>
          <a:lstStyle/>
          <a:p>
            <a:pPr algn="just"/>
            <a:r>
              <a:rPr lang="en-US" sz="3200" b="1">
                <a:solidFill>
                  <a:srgbClr val="FF0000"/>
                </a:solidFill>
                <a:latin typeface="Tahoma" panose="020B0604030504040204" pitchFamily="34" charset="0"/>
                <a:ea typeface="Tahoma" panose="020B0604030504040204" pitchFamily="34" charset="0"/>
                <a:cs typeface="Tahoma" panose="020B0604030504040204" pitchFamily="34" charset="0"/>
              </a:rPr>
              <a:t>2</a:t>
            </a:r>
            <a:r>
              <a:rPr lang="en-US" sz="3200" b="1" smtClean="0">
                <a:solidFill>
                  <a:srgbClr val="FF0000"/>
                </a:solidFill>
                <a:latin typeface="Tahoma" panose="020B0604030504040204" pitchFamily="34" charset="0"/>
                <a:ea typeface="Tahoma" panose="020B0604030504040204" pitchFamily="34" charset="0"/>
                <a:cs typeface="Tahoma" panose="020B0604030504040204" pitchFamily="34" charset="0"/>
              </a:rPr>
              <a:t>. Thuật toán tìm kiếm nhị phân</a:t>
            </a:r>
            <a:endParaRPr lang="en-US" sz="3200" b="1">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3AA73167-91DB-4BAD-95FD-344A2EBEB02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9657" y="351407"/>
            <a:ext cx="996257" cy="900000"/>
          </a:xfrm>
          <a:prstGeom prst="rect">
            <a:avLst/>
          </a:prstGeom>
        </p:spPr>
      </p:pic>
    </p:spTree>
    <p:extLst>
      <p:ext uri="{BB962C8B-B14F-4D97-AF65-F5344CB8AC3E}">
        <p14:creationId xmlns:p14="http://schemas.microsoft.com/office/powerpoint/2010/main" val="208692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62857" y="145143"/>
            <a:ext cx="11480801" cy="658641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spcBef>
                <a:spcPts val="600"/>
              </a:spcBef>
              <a:spcAft>
                <a:spcPts val="600"/>
              </a:spcAft>
            </a:pPr>
            <a:r>
              <a:rPr lang="en-US" sz="2600" i="1">
                <a:latin typeface="Times New Roman" panose="02020603050405020304" pitchFamily="18" charset="0"/>
                <a:ea typeface="Times New Roman" panose="02020603050405020304" pitchFamily="18" charset="0"/>
              </a:rPr>
              <a:t>Bước 1.</a:t>
            </a:r>
            <a:r>
              <a:rPr lang="en-US" sz="2600">
                <a:latin typeface="Times New Roman" panose="02020603050405020304" pitchFamily="18" charset="0"/>
                <a:ea typeface="Times New Roman" panose="02020603050405020304" pitchFamily="18" charset="0"/>
              </a:rPr>
              <a:t> </a:t>
            </a:r>
            <a:r>
              <a:rPr lang="en-US" sz="2600" i="1">
                <a:solidFill>
                  <a:srgbClr val="C00000"/>
                </a:solidFill>
                <a:latin typeface="Times New Roman" panose="02020603050405020304" pitchFamily="18" charset="0"/>
                <a:ea typeface="Times New Roman" panose="02020603050405020304" pitchFamily="18" charset="0"/>
              </a:rPr>
              <a:t>Phạm vi tìm kiếm </a:t>
            </a:r>
            <a:r>
              <a:rPr lang="en-US" sz="2600">
                <a:latin typeface="Times New Roman" panose="02020603050405020304" pitchFamily="18" charset="0"/>
                <a:ea typeface="Times New Roman" panose="02020603050405020304" pitchFamily="18" charset="0"/>
              </a:rPr>
              <a:t> là dãy ban đầu</a:t>
            </a:r>
          </a:p>
          <a:p>
            <a:pPr algn="just">
              <a:spcBef>
                <a:spcPts val="600"/>
              </a:spcBef>
              <a:spcAft>
                <a:spcPts val="600"/>
              </a:spcAft>
            </a:pPr>
            <a:r>
              <a:rPr lang="en-US" sz="2600" i="1">
                <a:latin typeface="Times New Roman" panose="02020603050405020304" pitchFamily="18" charset="0"/>
                <a:ea typeface="Times New Roman" panose="02020603050405020304" pitchFamily="18" charset="0"/>
              </a:rPr>
              <a:t>Bước 2.</a:t>
            </a:r>
            <a:r>
              <a:rPr lang="en-US" sz="2600">
                <a:latin typeface="Times New Roman" panose="02020603050405020304" pitchFamily="18" charset="0"/>
                <a:ea typeface="Times New Roman" panose="02020603050405020304" pitchFamily="18" charset="0"/>
              </a:rPr>
              <a:t> </a:t>
            </a:r>
            <a:r>
              <a:rPr lang="en-US" sz="2600" b="1">
                <a:latin typeface="Times New Roman" panose="02020603050405020304" pitchFamily="18" charset="0"/>
                <a:ea typeface="Times New Roman" panose="02020603050405020304" pitchFamily="18" charset="0"/>
              </a:rPr>
              <a:t>Lặp khi</a:t>
            </a:r>
            <a:r>
              <a:rPr lang="en-US" sz="2600">
                <a:latin typeface="Times New Roman" panose="02020603050405020304" pitchFamily="18" charset="0"/>
                <a:ea typeface="Times New Roman" panose="02020603050405020304" pitchFamily="18" charset="0"/>
              </a:rPr>
              <a:t> vẫn còn </a:t>
            </a:r>
            <a:r>
              <a:rPr lang="en-US" sz="2600" i="1">
                <a:solidFill>
                  <a:srgbClr val="C00000"/>
                </a:solidFill>
                <a:latin typeface="Times New Roman" panose="02020603050405020304" pitchFamily="18" charset="0"/>
                <a:ea typeface="Times New Roman" panose="02020603050405020304" pitchFamily="18" charset="0"/>
              </a:rPr>
              <a:t>Phạm vi tìm kiếm</a:t>
            </a:r>
            <a:r>
              <a:rPr lang="en-US" sz="2600">
                <a:latin typeface="Times New Roman" panose="02020603050405020304" pitchFamily="18" charset="0"/>
                <a:ea typeface="Times New Roman" panose="02020603050405020304" pitchFamily="18" charset="0"/>
              </a:rPr>
              <a:t> </a:t>
            </a:r>
          </a:p>
          <a:p>
            <a:pPr algn="just">
              <a:spcBef>
                <a:spcPts val="600"/>
              </a:spcBef>
              <a:spcAft>
                <a:spcPts val="600"/>
              </a:spcAft>
            </a:pPr>
            <a:r>
              <a:rPr lang="en-US" sz="2600" b="1">
                <a:latin typeface="Times New Roman" panose="02020603050405020304" pitchFamily="18" charset="0"/>
                <a:ea typeface="Times New Roman" panose="02020603050405020304" pitchFamily="18" charset="0"/>
              </a:rPr>
              <a:t>                 a) </a:t>
            </a:r>
            <a:r>
              <a:rPr lang="en-US" sz="2600">
                <a:latin typeface="Times New Roman" panose="02020603050405020304" pitchFamily="18" charset="0"/>
                <a:ea typeface="Times New Roman" panose="02020603050405020304" pitchFamily="18" charset="0"/>
              </a:rPr>
              <a:t>Xác định phần tử a</a:t>
            </a:r>
            <a:r>
              <a:rPr lang="en-US" sz="2600" baseline="-25000">
                <a:latin typeface="Times New Roman" panose="02020603050405020304" pitchFamily="18" charset="0"/>
                <a:ea typeface="Times New Roman" panose="02020603050405020304" pitchFamily="18" charset="0"/>
              </a:rPr>
              <a:t>m</a:t>
            </a:r>
            <a:r>
              <a:rPr lang="en-US" sz="2600">
                <a:latin typeface="Times New Roman" panose="02020603050405020304" pitchFamily="18" charset="0"/>
                <a:ea typeface="Times New Roman" panose="02020603050405020304" pitchFamily="18" charset="0"/>
              </a:rPr>
              <a:t> ở giữa </a:t>
            </a:r>
            <a:r>
              <a:rPr lang="en-US" sz="2600" i="1">
                <a:solidFill>
                  <a:srgbClr val="C00000"/>
                </a:solidFill>
                <a:latin typeface="Times New Roman" panose="02020603050405020304" pitchFamily="18" charset="0"/>
                <a:ea typeface="Times New Roman" panose="02020603050405020304" pitchFamily="18" charset="0"/>
              </a:rPr>
              <a:t>Phạm vi tìm kiếm </a:t>
            </a:r>
            <a:endParaRPr lang="en-US" sz="2600">
              <a:latin typeface="Times New Roman" panose="02020603050405020304" pitchFamily="18" charset="0"/>
              <a:ea typeface="Times New Roman" panose="02020603050405020304" pitchFamily="18" charset="0"/>
            </a:endParaRPr>
          </a:p>
          <a:p>
            <a:pPr algn="just">
              <a:spcBef>
                <a:spcPts val="600"/>
              </a:spcBef>
              <a:spcAft>
                <a:spcPts val="600"/>
              </a:spcAft>
            </a:pPr>
            <a:r>
              <a:rPr lang="en-US" sz="2600">
                <a:latin typeface="Times New Roman" panose="02020603050405020304" pitchFamily="18" charset="0"/>
                <a:ea typeface="Times New Roman" panose="02020603050405020304" pitchFamily="18" charset="0"/>
              </a:rPr>
              <a:t>                 b) Nếu x = a</a:t>
            </a:r>
            <a:r>
              <a:rPr lang="en-US" sz="2600" baseline="-25000">
                <a:latin typeface="Times New Roman" panose="02020603050405020304" pitchFamily="18" charset="0"/>
                <a:ea typeface="Times New Roman" panose="02020603050405020304" pitchFamily="18" charset="0"/>
              </a:rPr>
              <a:t>m</a:t>
            </a:r>
            <a:r>
              <a:rPr lang="en-US" sz="2600">
                <a:latin typeface="Times New Roman" panose="02020603050405020304" pitchFamily="18" charset="0"/>
                <a:ea typeface="Times New Roman" panose="02020603050405020304" pitchFamily="18" charset="0"/>
              </a:rPr>
              <a:t>:</a:t>
            </a:r>
          </a:p>
          <a:p>
            <a:pPr algn="just">
              <a:spcBef>
                <a:spcPts val="600"/>
              </a:spcBef>
              <a:spcAft>
                <a:spcPts val="600"/>
              </a:spcAft>
            </a:pPr>
            <a:r>
              <a:rPr lang="en-US" sz="2600" b="1">
                <a:latin typeface="Times New Roman" panose="02020603050405020304" pitchFamily="18" charset="0"/>
                <a:ea typeface="Times New Roman" panose="02020603050405020304" pitchFamily="18" charset="0"/>
              </a:rPr>
              <a:t>                           </a:t>
            </a:r>
            <a:r>
              <a:rPr lang="en-US" sz="2600">
                <a:latin typeface="Times New Roman" panose="02020603050405020304" pitchFamily="18" charset="0"/>
                <a:ea typeface="Times New Roman" panose="02020603050405020304" pitchFamily="18" charset="0"/>
              </a:rPr>
              <a:t>Thông báo vị trí tìm thấy x ở vị trí m</a:t>
            </a:r>
          </a:p>
          <a:p>
            <a:pPr algn="just">
              <a:spcBef>
                <a:spcPts val="600"/>
              </a:spcBef>
              <a:spcAft>
                <a:spcPts val="600"/>
              </a:spcAft>
            </a:pPr>
            <a:r>
              <a:rPr lang="en-US" sz="2600">
                <a:latin typeface="Times New Roman" panose="02020603050405020304" pitchFamily="18" charset="0"/>
                <a:ea typeface="Times New Roman" panose="02020603050405020304" pitchFamily="18" charset="0"/>
              </a:rPr>
              <a:t>                           Kết thúc thuật toán  </a:t>
            </a:r>
          </a:p>
          <a:p>
            <a:pPr algn="just">
              <a:spcBef>
                <a:spcPts val="600"/>
              </a:spcBef>
              <a:spcAft>
                <a:spcPts val="600"/>
              </a:spcAft>
            </a:pPr>
            <a:r>
              <a:rPr lang="en-US" sz="2600" b="1">
                <a:latin typeface="Times New Roman" panose="02020603050405020304" pitchFamily="18" charset="0"/>
                <a:ea typeface="Times New Roman" panose="02020603050405020304" pitchFamily="18" charset="0"/>
              </a:rPr>
              <a:t>                     Trái lại:</a:t>
            </a:r>
            <a:endParaRPr lang="en-US" sz="2600">
              <a:latin typeface="Times New Roman" panose="02020603050405020304" pitchFamily="18" charset="0"/>
              <a:ea typeface="Times New Roman" panose="02020603050405020304" pitchFamily="18" charset="0"/>
            </a:endParaRPr>
          </a:p>
          <a:p>
            <a:pPr algn="just">
              <a:spcBef>
                <a:spcPts val="600"/>
              </a:spcBef>
              <a:spcAft>
                <a:spcPts val="600"/>
              </a:spcAft>
            </a:pPr>
            <a:r>
              <a:rPr lang="en-US" sz="2600">
                <a:latin typeface="Times New Roman" panose="02020603050405020304" pitchFamily="18" charset="0"/>
                <a:ea typeface="Times New Roman" panose="02020603050405020304" pitchFamily="18" charset="0"/>
              </a:rPr>
              <a:t>                           Loại bỏ nửa dãy chắc chắn không chứa x</a:t>
            </a:r>
          </a:p>
          <a:p>
            <a:pPr algn="just">
              <a:spcBef>
                <a:spcPts val="600"/>
              </a:spcBef>
              <a:spcAft>
                <a:spcPts val="600"/>
              </a:spcAft>
            </a:pPr>
            <a:r>
              <a:rPr lang="en-US" sz="2600" i="1">
                <a:solidFill>
                  <a:srgbClr val="C00000"/>
                </a:solidFill>
                <a:latin typeface="Times New Roman" panose="02020603050405020304" pitchFamily="18" charset="0"/>
                <a:ea typeface="Times New Roman" panose="02020603050405020304" pitchFamily="18" charset="0"/>
              </a:rPr>
              <a:t>                           Phạm vi tìm kiếm</a:t>
            </a:r>
            <a:r>
              <a:rPr lang="en-US" sz="2600">
                <a:solidFill>
                  <a:srgbClr val="C00000"/>
                </a:solidFill>
                <a:latin typeface="Times New Roman" panose="02020603050405020304" pitchFamily="18" charset="0"/>
                <a:ea typeface="Times New Roman" panose="02020603050405020304" pitchFamily="18" charset="0"/>
              </a:rPr>
              <a:t> </a:t>
            </a:r>
            <a:r>
              <a:rPr lang="en-US" sz="2600">
                <a:latin typeface="Times New Roman" panose="02020603050405020304" pitchFamily="18" charset="0"/>
                <a:ea typeface="Times New Roman" panose="02020603050405020304" pitchFamily="18" charset="0"/>
              </a:rPr>
              <a:t>= nửa dãy còn lại</a:t>
            </a:r>
          </a:p>
          <a:p>
            <a:pPr algn="just">
              <a:spcBef>
                <a:spcPts val="600"/>
              </a:spcBef>
              <a:spcAft>
                <a:spcPts val="600"/>
              </a:spcAft>
            </a:pPr>
            <a:r>
              <a:rPr lang="en-US" sz="2600" b="1">
                <a:latin typeface="Times New Roman" panose="02020603050405020304" pitchFamily="18" charset="0"/>
                <a:ea typeface="Times New Roman" panose="02020603050405020304" pitchFamily="18" charset="0"/>
              </a:rPr>
              <a:t>                 Hết nhánh</a:t>
            </a:r>
            <a:endParaRPr lang="en-US" sz="2600">
              <a:latin typeface="Times New Roman" panose="02020603050405020304" pitchFamily="18" charset="0"/>
              <a:ea typeface="Times New Roman" panose="02020603050405020304" pitchFamily="18" charset="0"/>
            </a:endParaRPr>
          </a:p>
          <a:p>
            <a:pPr algn="just">
              <a:spcBef>
                <a:spcPts val="600"/>
              </a:spcBef>
              <a:spcAft>
                <a:spcPts val="600"/>
              </a:spcAft>
            </a:pPr>
            <a:r>
              <a:rPr lang="en-US" sz="2600" b="1">
                <a:latin typeface="Times New Roman" panose="02020603050405020304" pitchFamily="18" charset="0"/>
                <a:ea typeface="Times New Roman" panose="02020603050405020304" pitchFamily="18" charset="0"/>
              </a:rPr>
              <a:t>              Hết lặp</a:t>
            </a:r>
            <a:endParaRPr lang="en-US" sz="2600">
              <a:latin typeface="Times New Roman" panose="02020603050405020304" pitchFamily="18" charset="0"/>
              <a:ea typeface="Times New Roman" panose="02020603050405020304" pitchFamily="18" charset="0"/>
            </a:endParaRPr>
          </a:p>
          <a:p>
            <a:pPr algn="just">
              <a:spcBef>
                <a:spcPts val="600"/>
              </a:spcBef>
              <a:spcAft>
                <a:spcPts val="600"/>
              </a:spcAft>
            </a:pPr>
            <a:r>
              <a:rPr lang="en-US" sz="2600" i="1">
                <a:latin typeface="Times New Roman" panose="02020603050405020304" pitchFamily="18" charset="0"/>
                <a:ea typeface="Times New Roman" panose="02020603050405020304" pitchFamily="18" charset="0"/>
              </a:rPr>
              <a:t>Bước 3.</a:t>
            </a:r>
            <a:r>
              <a:rPr lang="en-US" sz="2600">
                <a:latin typeface="Times New Roman" panose="02020603050405020304" pitchFamily="18" charset="0"/>
                <a:ea typeface="Times New Roman" panose="02020603050405020304" pitchFamily="18" charset="0"/>
              </a:rPr>
              <a:t> (</a:t>
            </a:r>
            <a:r>
              <a:rPr lang="en-US" sz="2600" i="1">
                <a:latin typeface="Times New Roman" panose="02020603050405020304" pitchFamily="18" charset="0"/>
                <a:ea typeface="Times New Roman" panose="02020603050405020304" pitchFamily="18" charset="0"/>
              </a:rPr>
              <a:t>Đã hết dãy số mà không thấy x): Thông</a:t>
            </a:r>
            <a:r>
              <a:rPr lang="en-US" sz="2600">
                <a:latin typeface="Times New Roman" panose="02020603050405020304" pitchFamily="18" charset="0"/>
                <a:ea typeface="Times New Roman" panose="02020603050405020304" pitchFamily="18" charset="0"/>
              </a:rPr>
              <a:t> báo không có x trong dãy</a:t>
            </a:r>
            <a:endParaRPr lang="en-US" sz="26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531948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1099</TotalTime>
  <Words>902</Words>
  <Application>Microsoft Office PowerPoint</Application>
  <PresentationFormat>Widescreen</PresentationFormat>
  <Paragraphs>164</Paragraphs>
  <Slides>15</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Tahoma</vt:lpstr>
      <vt:lpstr>Times New Roman</vt:lpstr>
      <vt:lpstr>Wingdings</vt:lpstr>
      <vt:lpstr>Office Theme</vt:lpstr>
      <vt:lpstr>PowerPoint Presentation</vt:lpstr>
      <vt:lpstr>MỞ ĐẦU</vt:lpstr>
      <vt:lpstr>HOẠT ĐỘNG</vt:lpstr>
      <vt:lpstr>PowerPoint Presentation</vt:lpstr>
      <vt:lpstr>1. Chia đôi dần để tìm kiếm một số trong dãy số đã sắp thứ tự</vt:lpstr>
      <vt:lpstr>PowerPoint Presentation</vt:lpstr>
      <vt:lpstr>PowerPoint Presentation</vt:lpstr>
      <vt:lpstr>2. Thuật toán tìm kiếm nhị phân</vt:lpstr>
      <vt:lpstr>PowerPoint Presentation</vt:lpstr>
      <vt:lpstr>PowerPoint Presentation</vt:lpstr>
      <vt:lpstr>PowerPoint Presentation</vt:lpstr>
      <vt:lpstr>3. Phương pháp chia để trị với bài toán tìm kiếm</vt:lpstr>
      <vt:lpstr>PowerPoint Presentation</vt:lpstr>
      <vt:lpstr>LUYỆN TẬP</vt:lpstr>
      <vt:lpstr>VẬN DỤNG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 Máy tính – Những người bạn mới</dc:title>
  <dc:creator>Phuc Nguyen</dc:creator>
  <cp:lastModifiedBy>admin</cp:lastModifiedBy>
  <cp:revision>36</cp:revision>
  <dcterms:created xsi:type="dcterms:W3CDTF">2022-03-29T00:23:22Z</dcterms:created>
  <dcterms:modified xsi:type="dcterms:W3CDTF">2022-06-18T03:41:44Z</dcterms:modified>
</cp:coreProperties>
</file>