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3"/>
    <p:sldId id="256" r:id="rId4"/>
    <p:sldId id="257" r:id="rId5"/>
    <p:sldId id="259" r:id="rId6"/>
    <p:sldId id="260" r:id="rId7"/>
    <p:sldId id="261" r:id="rId8"/>
    <p:sldId id="262" r:id="rId9"/>
    <p:sldId id="263" r:id="rId10"/>
    <p:sldId id="264" r:id="rId11"/>
    <p:sldId id="276" r:id="rId12"/>
    <p:sldId id="277" r:id="rId13"/>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0099"/>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07" d="100"/>
          <a:sy n="107" d="100"/>
        </p:scale>
        <p:origin x="-163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dirty="0"/>
              <a:t>Click to edit Master title style</a:t>
            </a:r>
            <a:endParaRPr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050" name="Rectangle 2"/>
          <p:cNvSpPr>
            <a:spLocks noGrp="1"/>
          </p:cNvSpPr>
          <p:nvPr>
            <p:ph type="title"/>
          </p:nvPr>
        </p:nvSpPr>
        <p:spPr/>
        <p:txBody>
          <a:bodyPr vert="horz" wrap="square" lIns="91440" tIns="45720" rIns="91440" bIns="45720" anchor="ctr" anchorCtr="0"/>
          <a:p>
            <a:pPr eaLnBrk="1" hangingPunct="1"/>
            <a:r>
              <a:rPr sz="1800" dirty="0">
                <a:solidFill>
                  <a:srgbClr val="CC0099"/>
                </a:solidFill>
              </a:rPr>
              <a:t>UBND HUYỆN VĨNH BẢO</a:t>
            </a:r>
            <a:br>
              <a:rPr sz="1800" dirty="0">
                <a:solidFill>
                  <a:srgbClr val="CC0099"/>
                </a:solidFill>
              </a:rPr>
            </a:br>
            <a:r>
              <a:rPr sz="2000" b="1" u="sng" dirty="0">
                <a:solidFill>
                  <a:srgbClr val="CC0099"/>
                </a:solidFill>
              </a:rPr>
              <a:t>TRƯỜNG THCS ĐỒNG MINH</a:t>
            </a:r>
            <a:endParaRPr sz="2000" b="1" u="sng" dirty="0">
              <a:solidFill>
                <a:srgbClr val="CC0099"/>
              </a:solidFill>
            </a:endParaRPr>
          </a:p>
        </p:txBody>
      </p:sp>
      <p:sp>
        <p:nvSpPr>
          <p:cNvPr id="2051" name="Rectangle 3"/>
          <p:cNvSpPr>
            <a:spLocks noGrp="1"/>
          </p:cNvSpPr>
          <p:nvPr>
            <p:ph idx="1"/>
          </p:nvPr>
        </p:nvSpPr>
        <p:spPr>
          <a:xfrm>
            <a:off x="609600" y="2286000"/>
            <a:ext cx="8229600" cy="2514600"/>
          </a:xfrm>
        </p:spPr>
        <p:txBody>
          <a:bodyPr vert="horz" wrap="square" lIns="91440" tIns="45720" rIns="91440" bIns="45720" anchor="t" anchorCtr="0"/>
          <a:p>
            <a:pPr algn="ctr" eaLnBrk="1" hangingPunct="1">
              <a:buNone/>
            </a:pPr>
            <a:r>
              <a:rPr sz="8000" b="1" dirty="0">
                <a:solidFill>
                  <a:srgbClr val="CC0099"/>
                </a:solidFill>
              </a:rPr>
              <a:t>HỘI NGHỊ</a:t>
            </a:r>
            <a:r>
              <a:rPr sz="2400" b="1" dirty="0">
                <a:solidFill>
                  <a:srgbClr val="CC0099"/>
                </a:solidFill>
              </a:rPr>
              <a:t> </a:t>
            </a:r>
            <a:endParaRPr sz="2400" b="1" dirty="0">
              <a:solidFill>
                <a:srgbClr val="CC0099"/>
              </a:solidFill>
            </a:endParaRPr>
          </a:p>
          <a:p>
            <a:pPr algn="ctr" eaLnBrk="1" hangingPunct="1">
              <a:buNone/>
            </a:pPr>
            <a:r>
              <a:rPr sz="2400" b="1" dirty="0">
                <a:solidFill>
                  <a:srgbClr val="CC0099"/>
                </a:solidFill>
              </a:rPr>
              <a:t>CÁN BỘ VIÊN CHỨC NGƯỜI LAO ĐỘNG</a:t>
            </a:r>
            <a:endParaRPr sz="2400" b="1" dirty="0">
              <a:solidFill>
                <a:srgbClr val="CC0099"/>
              </a:solidFill>
            </a:endParaRPr>
          </a:p>
          <a:p>
            <a:pPr algn="ctr" eaLnBrk="1" hangingPunct="1">
              <a:buNone/>
            </a:pPr>
            <a:r>
              <a:rPr sz="2400" b="1" dirty="0">
                <a:solidFill>
                  <a:srgbClr val="CC0099"/>
                </a:solidFill>
              </a:rPr>
              <a:t>NĂM HỌC 202</a:t>
            </a:r>
            <a:r>
              <a:rPr lang="en-US" sz="2400" b="1" dirty="0">
                <a:solidFill>
                  <a:srgbClr val="CC0099"/>
                </a:solidFill>
              </a:rPr>
              <a:t>3</a:t>
            </a:r>
            <a:r>
              <a:rPr sz="2400" b="1" dirty="0">
                <a:solidFill>
                  <a:srgbClr val="CC0099"/>
                </a:solidFill>
              </a:rPr>
              <a:t>-202</a:t>
            </a:r>
            <a:r>
              <a:rPr lang="en-US" sz="2400" b="1" dirty="0">
                <a:solidFill>
                  <a:srgbClr val="CC0099"/>
                </a:solidFill>
              </a:rPr>
              <a:t>4</a:t>
            </a:r>
            <a:endParaRPr lang="en-US" sz="2400" b="1" dirty="0">
              <a:solidFill>
                <a:srgbClr val="CC0099"/>
              </a:solidFill>
            </a:endParaRPr>
          </a:p>
        </p:txBody>
      </p:sp>
      <p:sp>
        <p:nvSpPr>
          <p:cNvPr id="2052" name="Rectangle 4"/>
          <p:cNvSpPr/>
          <p:nvPr/>
        </p:nvSpPr>
        <p:spPr>
          <a:xfrm>
            <a:off x="457200" y="4114800"/>
            <a:ext cx="8229600" cy="1981200"/>
          </a:xfrm>
          <a:prstGeom prst="rect">
            <a:avLst/>
          </a:prstGeom>
          <a:noFill/>
          <a:ln w="9525">
            <a:noFill/>
          </a:ln>
        </p:spPr>
        <p:txBody>
          <a:bodyPr/>
          <a:p>
            <a:pPr marL="342900" indent="-342900">
              <a:spcBef>
                <a:spcPct val="20000"/>
              </a:spcBef>
              <a:buChar char="•"/>
            </a:pPr>
            <a:endParaRPr sz="3200" dirty="0">
              <a:latin typeface="Arial" panose="020B0604020202020204" pitchFamily="34" charset="0"/>
            </a:endParaRPr>
          </a:p>
        </p:txBody>
      </p:sp>
      <p:sp>
        <p:nvSpPr>
          <p:cNvPr id="2053" name="Rectangle 5"/>
          <p:cNvSpPr/>
          <p:nvPr/>
        </p:nvSpPr>
        <p:spPr>
          <a:xfrm>
            <a:off x="838200" y="5410200"/>
            <a:ext cx="8229600" cy="838200"/>
          </a:xfrm>
          <a:prstGeom prst="rect">
            <a:avLst/>
          </a:prstGeom>
          <a:noFill/>
          <a:ln w="9525">
            <a:noFill/>
          </a:ln>
        </p:spPr>
        <p:txBody>
          <a:bodyPr/>
          <a:p>
            <a:pPr marL="342900" indent="-342900" algn="ctr">
              <a:spcBef>
                <a:spcPct val="20000"/>
              </a:spcBef>
            </a:pPr>
            <a:r>
              <a:rPr b="1" i="1" dirty="0">
                <a:solidFill>
                  <a:srgbClr val="CC0099"/>
                </a:solidFill>
                <a:latin typeface="Arial" panose="020B0604020202020204" pitchFamily="34" charset="0"/>
              </a:rPr>
              <a:t>Đồng Minh, ngày 29 tháng 9 năm 202</a:t>
            </a:r>
            <a:r>
              <a:rPr lang="en-US" b="1" i="1" dirty="0">
                <a:solidFill>
                  <a:srgbClr val="CC0099"/>
                </a:solidFill>
                <a:latin typeface="Arial" panose="020B0604020202020204" pitchFamily="34" charset="0"/>
              </a:rPr>
              <a:t>3</a:t>
            </a:r>
            <a:endParaRPr lang="en-US" b="1" i="1" dirty="0">
              <a:solidFill>
                <a:srgbClr val="CC0099"/>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0722" name="Rectangle 2"/>
          <p:cNvSpPr>
            <a:spLocks noGrp="1"/>
          </p:cNvSpPr>
          <p:nvPr>
            <p:ph type="title"/>
          </p:nvPr>
        </p:nvSpPr>
        <p:spPr>
          <a:xfrm>
            <a:off x="990600" y="274638"/>
            <a:ext cx="8229600" cy="1143000"/>
          </a:xfrm>
        </p:spPr>
        <p:txBody>
          <a:bodyPr vert="horz" wrap="square" lIns="91440" tIns="45720" rIns="91440" bIns="45720" anchor="ctr" anchorCtr="0"/>
          <a:p>
            <a:pPr eaLnBrk="1" hangingPunct="1"/>
            <a:r>
              <a:rPr lang="en-US" sz="2000" b="1" dirty="0">
                <a:solidFill>
                  <a:srgbClr val="FF0000"/>
                </a:solidFill>
              </a:rPr>
              <a:t>NỘI HÀM 10 NHÓM NHIỆM VỤ GIẢI PHÁP CHÍNH</a:t>
            </a:r>
            <a:endParaRPr lang="en-US" sz="2000" b="1" dirty="0">
              <a:solidFill>
                <a:srgbClr val="FF0000"/>
              </a:solidFill>
            </a:endParaRPr>
          </a:p>
        </p:txBody>
      </p:sp>
      <p:sp>
        <p:nvSpPr>
          <p:cNvPr id="30723" name="Rectangle 3"/>
          <p:cNvSpPr>
            <a:spLocks noGrp="1"/>
          </p:cNvSpPr>
          <p:nvPr>
            <p:ph idx="1"/>
          </p:nvPr>
        </p:nvSpPr>
        <p:spPr>
          <a:xfrm>
            <a:off x="457200" y="2057400"/>
            <a:ext cx="8229600" cy="4343400"/>
          </a:xfrm>
        </p:spPr>
        <p:txBody>
          <a:bodyPr vert="horz" wrap="square" lIns="91440" tIns="45720" rIns="91440" bIns="45720" anchor="t" anchorCtr="0"/>
          <a:p>
            <a:pPr marL="0" indent="0" algn="ctr" eaLnBrk="1" hangingPunct="1">
              <a:lnSpc>
                <a:spcPct val="80000"/>
              </a:lnSpc>
              <a:buNone/>
            </a:pPr>
            <a:r>
              <a:rPr lang="en-US" b="1" u="sng" dirty="0">
                <a:solidFill>
                  <a:srgbClr val="FF0000"/>
                </a:solidFill>
              </a:rPr>
              <a:t>CHÚ Ý THỰC HIỆN</a:t>
            </a:r>
            <a:endParaRPr lang="en-US" b="1" u="sng" dirty="0">
              <a:solidFill>
                <a:srgbClr val="FF0000"/>
              </a:solidFill>
            </a:endParaRPr>
          </a:p>
          <a:p>
            <a:pPr marL="0" indent="0" algn="just" eaLnBrk="1" hangingPunct="1">
              <a:lnSpc>
                <a:spcPct val="80000"/>
              </a:lnSpc>
              <a:buNone/>
            </a:pPr>
            <a:endParaRPr lang="en-US" dirty="0"/>
          </a:p>
          <a:p>
            <a:pPr algn="just" eaLnBrk="1" hangingPunct="1">
              <a:lnSpc>
                <a:spcPct val="80000"/>
              </a:lnSpc>
            </a:pPr>
            <a:r>
              <a:rPr lang="en-US" dirty="0">
                <a:solidFill>
                  <a:srgbClr val="0000FF"/>
                </a:solidFill>
              </a:rPr>
              <a:t>Quản lý phải khoa học, sáng tạo;</a:t>
            </a:r>
            <a:endParaRPr lang="en-US" dirty="0">
              <a:solidFill>
                <a:srgbClr val="0000FF"/>
              </a:solidFill>
            </a:endParaRPr>
          </a:p>
          <a:p>
            <a:pPr algn="just" eaLnBrk="1" hangingPunct="1">
              <a:lnSpc>
                <a:spcPct val="80000"/>
              </a:lnSpc>
            </a:pPr>
            <a:r>
              <a:rPr lang="en-US" dirty="0">
                <a:solidFill>
                  <a:srgbClr val="0000FF"/>
                </a:solidFill>
              </a:rPr>
              <a:t>CBGV nghiêm túc, tận tụy;</a:t>
            </a:r>
            <a:endParaRPr lang="en-US" dirty="0">
              <a:solidFill>
                <a:srgbClr val="0000FF"/>
              </a:solidFill>
            </a:endParaRPr>
          </a:p>
          <a:p>
            <a:pPr algn="just" eaLnBrk="1" hangingPunct="1">
              <a:lnSpc>
                <a:spcPct val="80000"/>
              </a:lnSpc>
            </a:pPr>
            <a:r>
              <a:rPr lang="en-US" dirty="0">
                <a:solidFill>
                  <a:srgbClr val="0000FF"/>
                </a:solidFill>
              </a:rPr>
              <a:t>Có vậy HS mới có thể chăm ngoan học giỏi!</a:t>
            </a:r>
            <a:endParaRPr lang="en-US" dirty="0">
              <a:solidFill>
                <a:srgbClr val="0000FF"/>
              </a:solidFill>
            </a:endParaRPr>
          </a:p>
          <a:p>
            <a:pPr algn="just" eaLnBrk="1" hangingPunct="1">
              <a:lnSpc>
                <a:spcPct val="80000"/>
              </a:lnSpc>
            </a:pPr>
            <a:r>
              <a:rPr lang="en-US" dirty="0">
                <a:solidFill>
                  <a:srgbClr val="0000FF"/>
                </a:solidFill>
              </a:rPr>
              <a:t>Trường mới ra trường, lớp mới ra lớp, thầy mới ra thầy, trò mới ra trò!</a:t>
            </a:r>
            <a:endParaRPr lang="en-US" dirty="0">
              <a:solidFill>
                <a:srgbClr val="0000FF"/>
              </a:solidFill>
            </a:endParaRPr>
          </a:p>
          <a:p>
            <a:pPr algn="just" eaLnBrk="1" hangingPunct="1">
              <a:lnSpc>
                <a:spcPct val="80000"/>
              </a:lnSpc>
            </a:pPr>
            <a:endParaRPr lang="en-US" dirty="0">
              <a:solidFill>
                <a:srgbClr val="0000FF"/>
              </a:solidFill>
            </a:endParaRPr>
          </a:p>
        </p:txBody>
      </p:sp>
      <p:sp>
        <p:nvSpPr>
          <p:cNvPr id="30724" name="Rectangle 4"/>
          <p:cNvSpPr/>
          <p:nvPr/>
        </p:nvSpPr>
        <p:spPr>
          <a:xfrm>
            <a:off x="457200" y="1143000"/>
            <a:ext cx="8229600" cy="762000"/>
          </a:xfrm>
          <a:prstGeom prst="rect">
            <a:avLst/>
          </a:prstGeom>
          <a:noFill/>
          <a:ln w="9525">
            <a:noFill/>
          </a:ln>
        </p:spPr>
        <p:txBody>
          <a:bodyPr anchor="ctr" anchorCtr="0"/>
          <a:p>
            <a:pPr algn="ctr"/>
            <a:r>
              <a:rPr lang="en-US" sz="1800" b="1" i="1" dirty="0">
                <a:solidFill>
                  <a:srgbClr val="0000FF"/>
                </a:solidFill>
                <a:latin typeface="Arial" panose="020B0604020202020204" pitchFamily="34" charset="0"/>
              </a:rPr>
              <a:t>(Hiệu trưởng đã gửi trên nhóm Zalo cho mọi người cùng nghiên cứu!)</a:t>
            </a:r>
            <a:endParaRPr lang="en-US" sz="1800" b="1" i="1" dirty="0">
              <a:solidFill>
                <a:srgbClr val="0000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ppt_x"/>
                                          </p:val>
                                        </p:tav>
                                        <p:tav tm="100000">
                                          <p:val>
                                            <p:strVal val="#ppt_x"/>
                                          </p:val>
                                        </p:tav>
                                      </p:tavLst>
                                    </p:anim>
                                    <p:anim calcmode="lin" valueType="num">
                                      <p:cBhvr additive="base">
                                        <p:cTn id="8"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0724"/>
                                        </p:tgtEl>
                                        <p:attrNameLst>
                                          <p:attrName>style.visibility</p:attrName>
                                        </p:attrNameLst>
                                      </p:cBhvr>
                                      <p:to>
                                        <p:strVal val="visible"/>
                                      </p:to>
                                    </p:set>
                                    <p:animEffect transition="in" filter="slide(fromBottom)">
                                      <p:cBhvr>
                                        <p:cTn id="13" dur="500"/>
                                        <p:tgtEl>
                                          <p:spTgt spid="30724"/>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30723">
                                            <p:txEl>
                                              <p:charRg st="1" end="1"/>
                                            </p:txEl>
                                          </p:spTgt>
                                        </p:tgtEl>
                                        <p:attrNameLst>
                                          <p:attrName>style.visibility</p:attrName>
                                        </p:attrNameLst>
                                      </p:cBhvr>
                                      <p:to>
                                        <p:strVal val="visible"/>
                                      </p:to>
                                    </p:set>
                                    <p:animEffect transition="in" filter="plus(in)">
                                      <p:cBhvr>
                                        <p:cTn id="18" dur="2000"/>
                                        <p:tgtEl>
                                          <p:spTgt spid="30723">
                                            <p:txEl>
                                              <p:char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30723">
                                            <p:txEl>
                                              <p:charRg st="2" end="2"/>
                                            </p:txEl>
                                          </p:spTgt>
                                        </p:tgtEl>
                                        <p:attrNameLst>
                                          <p:attrName>style.visibility</p:attrName>
                                        </p:attrNameLst>
                                      </p:cBhvr>
                                      <p:to>
                                        <p:strVal val="visible"/>
                                      </p:to>
                                    </p:set>
                                    <p:animEffect transition="in" filter="plus(in)">
                                      <p:cBhvr>
                                        <p:cTn id="23" dur="2000"/>
                                        <p:tgtEl>
                                          <p:spTgt spid="30723">
                                            <p:txEl>
                                              <p:char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30723">
                                            <p:txEl>
                                              <p:charRg st="3" end="3"/>
                                            </p:txEl>
                                          </p:spTgt>
                                        </p:tgtEl>
                                        <p:attrNameLst>
                                          <p:attrName>style.visibility</p:attrName>
                                        </p:attrNameLst>
                                      </p:cBhvr>
                                      <p:to>
                                        <p:strVal val="visible"/>
                                      </p:to>
                                    </p:set>
                                    <p:animEffect transition="in" filter="plus(in)">
                                      <p:cBhvr>
                                        <p:cTn id="28" dur="2000"/>
                                        <p:tgtEl>
                                          <p:spTgt spid="30723">
                                            <p:txEl>
                                              <p:char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30723">
                                            <p:txEl>
                                              <p:charRg st="4" end="4"/>
                                            </p:txEl>
                                          </p:spTgt>
                                        </p:tgtEl>
                                        <p:attrNameLst>
                                          <p:attrName>style.visibility</p:attrName>
                                        </p:attrNameLst>
                                      </p:cBhvr>
                                      <p:to>
                                        <p:strVal val="visible"/>
                                      </p:to>
                                    </p:set>
                                    <p:animEffect transition="in" filter="plus(in)">
                                      <p:cBhvr>
                                        <p:cTn id="33" dur="2000"/>
                                        <p:tgtEl>
                                          <p:spTgt spid="30723">
                                            <p:txEl>
                                              <p:char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grpId="0" nodeType="clickEffect">
                                  <p:stCondLst>
                                    <p:cond delay="0"/>
                                  </p:stCondLst>
                                  <p:childTnLst>
                                    <p:set>
                                      <p:cBhvr>
                                        <p:cTn id="37" dur="1" fill="hold">
                                          <p:stCondLst>
                                            <p:cond delay="0"/>
                                          </p:stCondLst>
                                        </p:cTn>
                                        <p:tgtEl>
                                          <p:spTgt spid="30723">
                                            <p:txEl>
                                              <p:charRg st="5" end="5"/>
                                            </p:txEl>
                                          </p:spTgt>
                                        </p:tgtEl>
                                        <p:attrNameLst>
                                          <p:attrName>style.visibility</p:attrName>
                                        </p:attrNameLst>
                                      </p:cBhvr>
                                      <p:to>
                                        <p:strVal val="visible"/>
                                      </p:to>
                                    </p:set>
                                    <p:animEffect transition="in" filter="plus(in)">
                                      <p:cBhvr>
                                        <p:cTn id="38" dur="2000"/>
                                        <p:tgtEl>
                                          <p:spTgt spid="30723">
                                            <p:txEl>
                                              <p:char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P spid="307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1746" name="Rectangle 2"/>
          <p:cNvSpPr>
            <a:spLocks noGrp="1"/>
          </p:cNvSpPr>
          <p:nvPr>
            <p:ph type="title"/>
          </p:nvPr>
        </p:nvSpPr>
        <p:spPr>
          <a:xfrm>
            <a:off x="609600" y="655638"/>
            <a:ext cx="8229600" cy="868362"/>
          </a:xfrm>
        </p:spPr>
        <p:txBody>
          <a:bodyPr vert="horz" wrap="square" lIns="91440" tIns="45720" rIns="91440" bIns="45720" anchor="ctr" anchorCtr="0"/>
          <a:p>
            <a:pPr marL="1117600" indent="-1117600" eaLnBrk="1" hangingPunct="1"/>
            <a:r>
              <a:rPr lang="vi-VN" altLang="x-none" sz="2400" b="1" u="sng" dirty="0">
                <a:solidFill>
                  <a:srgbClr val="FF0000"/>
                </a:solidFill>
              </a:rPr>
              <a:t>IV. </a:t>
            </a:r>
            <a:r>
              <a:rPr sz="2400" b="1" u="sng" dirty="0">
                <a:solidFill>
                  <a:srgbClr val="FF0000"/>
                </a:solidFill>
              </a:rPr>
              <a:t>TỔ CHỨC THỰC HIỆN</a:t>
            </a:r>
            <a:br>
              <a:rPr sz="2800" u="sng" dirty="0">
                <a:solidFill>
                  <a:srgbClr val="FF0000"/>
                </a:solidFill>
              </a:rPr>
            </a:br>
            <a:endParaRPr sz="2800" u="sng" dirty="0">
              <a:solidFill>
                <a:srgbClr val="FF0000"/>
              </a:solidFill>
            </a:endParaRPr>
          </a:p>
        </p:txBody>
      </p:sp>
      <p:sp>
        <p:nvSpPr>
          <p:cNvPr id="31747" name="Rectangle 3"/>
          <p:cNvSpPr>
            <a:spLocks noGrp="1"/>
          </p:cNvSpPr>
          <p:nvPr>
            <p:ph idx="1"/>
          </p:nvPr>
        </p:nvSpPr>
        <p:spPr>
          <a:xfrm>
            <a:off x="838200" y="1219200"/>
            <a:ext cx="7848600" cy="5029200"/>
          </a:xfrm>
        </p:spPr>
        <p:txBody>
          <a:bodyPr vert="horz" wrap="square" lIns="91440" tIns="45720" rIns="91440" bIns="45720" anchor="t" anchorCtr="0"/>
          <a:p>
            <a:pPr algn="just" eaLnBrk="1" hangingPunct="1">
              <a:lnSpc>
                <a:spcPct val="80000"/>
              </a:lnSpc>
            </a:pPr>
            <a:r>
              <a:rPr sz="2000" b="1" dirty="0">
                <a:solidFill>
                  <a:srgbClr val="0000FF"/>
                </a:solidFill>
              </a:rPr>
              <a:t>Sớm kiện toàn các bộ ph</a:t>
            </a:r>
            <a:r>
              <a:rPr lang="en-US" sz="2000" b="1" dirty="0">
                <a:solidFill>
                  <a:srgbClr val="0000FF"/>
                </a:solidFill>
              </a:rPr>
              <a:t>ậ</a:t>
            </a:r>
            <a:r>
              <a:rPr sz="2000" b="1" dirty="0">
                <a:solidFill>
                  <a:srgbClr val="0000FF"/>
                </a:solidFill>
              </a:rPr>
              <a:t>n trong trường theo quy định - Các bộ phận bám sát QCLV&amp;KHNH để thực hiện. </a:t>
            </a:r>
            <a:endParaRPr sz="2000" b="1" dirty="0">
              <a:solidFill>
                <a:srgbClr val="0000FF"/>
              </a:solidFill>
            </a:endParaRPr>
          </a:p>
          <a:p>
            <a:pPr algn="just" eaLnBrk="1" hangingPunct="1">
              <a:lnSpc>
                <a:spcPct val="80000"/>
              </a:lnSpc>
            </a:pPr>
            <a:r>
              <a:rPr sz="2000" b="1" dirty="0">
                <a:solidFill>
                  <a:srgbClr val="0000FF"/>
                </a:solidFill>
              </a:rPr>
              <a:t>Hàng tháng, hàng tuần tổ chức giao ban lãnh đạo </a:t>
            </a:r>
            <a:r>
              <a:rPr sz="2000" b="1" i="1" dirty="0">
                <a:solidFill>
                  <a:srgbClr val="0000FF"/>
                </a:solidFill>
              </a:rPr>
              <a:t>(Trực tiếp, trực tuyến)</a:t>
            </a:r>
            <a:r>
              <a:rPr sz="2000" b="1" dirty="0">
                <a:solidFill>
                  <a:srgbClr val="0000FF"/>
                </a:solidFill>
              </a:rPr>
              <a:t> </a:t>
            </a:r>
            <a:r>
              <a:rPr sz="2000" b="1" dirty="0">
                <a:solidFill>
                  <a:srgbClr val="0000FF"/>
                </a:solidFill>
                <a:sym typeface="Wingdings" panose="05000000000000000000" pitchFamily="2" charset="2"/>
              </a:rPr>
              <a:t></a:t>
            </a:r>
            <a:r>
              <a:rPr sz="2000" b="1" dirty="0">
                <a:solidFill>
                  <a:srgbClr val="0000FF"/>
                </a:solidFill>
              </a:rPr>
              <a:t> Tăng cường công tác quản lý trong trường học</a:t>
            </a:r>
            <a:r>
              <a:rPr lang="en-US" sz="2000" b="1" dirty="0">
                <a:solidFill>
                  <a:srgbClr val="0000FF"/>
                </a:solidFill>
              </a:rPr>
              <a:t>.</a:t>
            </a:r>
            <a:endParaRPr sz="2000" b="1" i="1" dirty="0">
              <a:solidFill>
                <a:srgbClr val="0000FF"/>
              </a:solidFill>
            </a:endParaRPr>
          </a:p>
          <a:p>
            <a:pPr algn="just" eaLnBrk="1" hangingPunct="1">
              <a:lnSpc>
                <a:spcPct val="80000"/>
              </a:lnSpc>
            </a:pPr>
            <a:r>
              <a:rPr sz="2000" b="1" dirty="0">
                <a:solidFill>
                  <a:srgbClr val="0000FF"/>
                </a:solidFill>
              </a:rPr>
              <a:t>Đầu mỗi tháng tổ chức họp hội đồng nhằm đánh giá công tác tháng và triển khai bàn bạc nhiệm vụ tháng sau.</a:t>
            </a:r>
            <a:endParaRPr sz="2000" b="1" dirty="0">
              <a:solidFill>
                <a:srgbClr val="0000FF"/>
              </a:solidFill>
            </a:endParaRPr>
          </a:p>
          <a:p>
            <a:pPr algn="just" eaLnBrk="1" hangingPunct="1">
              <a:lnSpc>
                <a:spcPct val="80000"/>
              </a:lnSpc>
            </a:pPr>
            <a:r>
              <a:rPr sz="2000" b="1" dirty="0">
                <a:solidFill>
                  <a:srgbClr val="0000FF"/>
                </a:solidFill>
              </a:rPr>
              <a:t>Ngày 05/9/202</a:t>
            </a:r>
            <a:r>
              <a:rPr lang="en-US" sz="2000" b="1" dirty="0">
                <a:solidFill>
                  <a:srgbClr val="0000FF"/>
                </a:solidFill>
              </a:rPr>
              <a:t>3</a:t>
            </a:r>
            <a:r>
              <a:rPr sz="2000" b="1" dirty="0">
                <a:solidFill>
                  <a:srgbClr val="0000FF"/>
                </a:solidFill>
              </a:rPr>
              <a:t> tổ chức khai giảng năm học 202</a:t>
            </a:r>
            <a:r>
              <a:rPr lang="en-US" sz="2000" b="1" dirty="0">
                <a:solidFill>
                  <a:srgbClr val="0000FF"/>
                </a:solidFill>
              </a:rPr>
              <a:t>3</a:t>
            </a:r>
            <a:r>
              <a:rPr sz="2000" b="1" dirty="0">
                <a:solidFill>
                  <a:srgbClr val="0000FF"/>
                </a:solidFill>
              </a:rPr>
              <a:t>-202</a:t>
            </a:r>
            <a:r>
              <a:rPr lang="en-US" sz="2000" b="1" dirty="0">
                <a:solidFill>
                  <a:srgbClr val="0000FF"/>
                </a:solidFill>
              </a:rPr>
              <a:t>4</a:t>
            </a:r>
            <a:r>
              <a:rPr sz="2000" b="1" dirty="0">
                <a:solidFill>
                  <a:srgbClr val="0000FF"/>
                </a:solidFill>
              </a:rPr>
              <a:t> theo quy định. Ngày 06/9/202</a:t>
            </a:r>
            <a:r>
              <a:rPr lang="en-US" sz="2000" b="1" dirty="0">
                <a:solidFill>
                  <a:srgbClr val="0000FF"/>
                </a:solidFill>
              </a:rPr>
              <a:t>3</a:t>
            </a:r>
            <a:r>
              <a:rPr sz="2000" b="1" dirty="0">
                <a:solidFill>
                  <a:srgbClr val="0000FF"/>
                </a:solidFill>
              </a:rPr>
              <a:t> học chính khóa buổi đầu tiên HK1. Ngày 15/01/202</a:t>
            </a:r>
            <a:r>
              <a:rPr lang="en-US" sz="2000" b="1" dirty="0">
                <a:solidFill>
                  <a:srgbClr val="0000FF"/>
                </a:solidFill>
              </a:rPr>
              <a:t>4</a:t>
            </a:r>
            <a:r>
              <a:rPr sz="2000" b="1" dirty="0">
                <a:solidFill>
                  <a:srgbClr val="0000FF"/>
                </a:solidFill>
              </a:rPr>
              <a:t> kết thúc HK1 năm học 202</a:t>
            </a:r>
            <a:r>
              <a:rPr lang="en-US" sz="2000" b="1" dirty="0">
                <a:solidFill>
                  <a:srgbClr val="0000FF"/>
                </a:solidFill>
              </a:rPr>
              <a:t>3</a:t>
            </a:r>
            <a:r>
              <a:rPr sz="2000" b="1" dirty="0">
                <a:solidFill>
                  <a:srgbClr val="0000FF"/>
                </a:solidFill>
              </a:rPr>
              <a:t>-202</a:t>
            </a:r>
            <a:r>
              <a:rPr lang="en-US" sz="2000" b="1" dirty="0">
                <a:solidFill>
                  <a:srgbClr val="0000FF"/>
                </a:solidFill>
              </a:rPr>
              <a:t>4</a:t>
            </a:r>
            <a:r>
              <a:rPr sz="2000" b="1" dirty="0">
                <a:solidFill>
                  <a:srgbClr val="0000FF"/>
                </a:solidFill>
              </a:rPr>
              <a:t>. Ngày 31/5/202</a:t>
            </a:r>
            <a:r>
              <a:rPr lang="en-US" sz="2000" b="1" dirty="0">
                <a:solidFill>
                  <a:srgbClr val="0000FF"/>
                </a:solidFill>
              </a:rPr>
              <a:t>4</a:t>
            </a:r>
            <a:r>
              <a:rPr sz="2000" b="1" dirty="0">
                <a:solidFill>
                  <a:srgbClr val="0000FF"/>
                </a:solidFill>
              </a:rPr>
              <a:t> bế giảng, tổng kết năm học 202</a:t>
            </a:r>
            <a:r>
              <a:rPr lang="en-US" sz="2000" b="1" dirty="0">
                <a:solidFill>
                  <a:srgbClr val="0000FF"/>
                </a:solidFill>
              </a:rPr>
              <a:t>3</a:t>
            </a:r>
            <a:r>
              <a:rPr sz="2000" b="1" dirty="0">
                <a:solidFill>
                  <a:srgbClr val="0000FF"/>
                </a:solidFill>
              </a:rPr>
              <a:t>-202</a:t>
            </a:r>
            <a:r>
              <a:rPr lang="en-US" sz="2000" b="1" dirty="0">
                <a:solidFill>
                  <a:srgbClr val="0000FF"/>
                </a:solidFill>
              </a:rPr>
              <a:t>4</a:t>
            </a:r>
            <a:r>
              <a:rPr sz="2000" b="1" dirty="0">
                <a:solidFill>
                  <a:srgbClr val="0000FF"/>
                </a:solidFill>
              </a:rPr>
              <a:t> </a:t>
            </a:r>
            <a:r>
              <a:rPr sz="2000" b="1" i="1" dirty="0">
                <a:solidFill>
                  <a:srgbClr val="0000FF"/>
                </a:solidFill>
              </a:rPr>
              <a:t>(Lịch công tác toàn năm </a:t>
            </a:r>
            <a:r>
              <a:rPr lang="en-US" sz="2000" b="1" i="1" dirty="0">
                <a:solidFill>
                  <a:srgbClr val="0000FF"/>
                </a:solidFill>
              </a:rPr>
              <a:t>xem tại bản KHGD nhà trường đã gửi</a:t>
            </a:r>
            <a:r>
              <a:rPr sz="2000" b="1" i="1" dirty="0">
                <a:solidFill>
                  <a:srgbClr val="0000FF"/>
                </a:solidFill>
              </a:rPr>
              <a:t>).</a:t>
            </a:r>
            <a:endParaRPr sz="2000" b="1" dirty="0">
              <a:solidFill>
                <a:srgbClr val="0000FF"/>
              </a:solidFill>
            </a:endParaRPr>
          </a:p>
          <a:p>
            <a:pPr algn="just" eaLnBrk="1" hangingPunct="1">
              <a:lnSpc>
                <a:spcPct val="80000"/>
              </a:lnSpc>
            </a:pPr>
            <a:r>
              <a:rPr sz="2000" b="1" dirty="0">
                <a:solidFill>
                  <a:srgbClr val="0000FF"/>
                </a:solidFill>
              </a:rPr>
              <a:t>Trên cơ sở KHNH, các bộ phận trong nhà trường cần xây dựng kế hoạch cụ thể để thực hiện thắng lợi nhiệm vụ năm học 202</a:t>
            </a:r>
            <a:r>
              <a:rPr lang="en-US" sz="2000" b="1" dirty="0">
                <a:solidFill>
                  <a:srgbClr val="0000FF"/>
                </a:solidFill>
              </a:rPr>
              <a:t>3</a:t>
            </a:r>
            <a:r>
              <a:rPr sz="2000" b="1" dirty="0">
                <a:solidFill>
                  <a:srgbClr val="0000FF"/>
                </a:solidFill>
              </a:rPr>
              <a:t>-202</a:t>
            </a:r>
            <a:r>
              <a:rPr lang="en-US" sz="2000" b="1" dirty="0">
                <a:solidFill>
                  <a:srgbClr val="0000FF"/>
                </a:solidFill>
              </a:rPr>
              <a:t>4</a:t>
            </a:r>
            <a:r>
              <a:rPr sz="2000" b="1" dirty="0">
                <a:solidFill>
                  <a:srgbClr val="0000FF"/>
                </a:solidFill>
              </a:rPr>
              <a:t>.</a:t>
            </a:r>
            <a:endParaRPr sz="2000" b="1" dirty="0">
              <a:solidFill>
                <a:srgbClr val="0000FF"/>
              </a:solidFill>
            </a:endParaRPr>
          </a:p>
          <a:p>
            <a:pPr algn="just" eaLnBrk="1" hangingPunct="1">
              <a:lnSpc>
                <a:spcPct val="80000"/>
              </a:lnSpc>
            </a:pPr>
            <a:r>
              <a:rPr sz="2000" b="1" dirty="0">
                <a:solidFill>
                  <a:srgbClr val="0000FF"/>
                </a:solidFill>
              </a:rPr>
              <a:t>Mọi khó khăn thắc mắc của CBGV cần kịp thời liên hệ với BGH để giải quyết, tháo gỡ./.</a:t>
            </a:r>
            <a:endParaRPr sz="2000" b="1" dirty="0">
              <a:solidFill>
                <a:srgbClr val="0000FF"/>
              </a:solidFill>
            </a:endParaRPr>
          </a:p>
          <a:p>
            <a:pPr marL="0" indent="0" algn="ctr" eaLnBrk="1" hangingPunct="1">
              <a:lnSpc>
                <a:spcPct val="80000"/>
              </a:lnSpc>
              <a:buNone/>
            </a:pPr>
            <a:r>
              <a:rPr lang="en-US" sz="1600" b="1" dirty="0">
                <a:solidFill>
                  <a:srgbClr val="FF0000"/>
                </a:solidFill>
              </a:rPr>
              <a:t>Xin trân trọng cám ơn!</a:t>
            </a:r>
            <a:endParaRPr lang="en-US"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edge">
                                      <p:cBhvr>
                                        <p:cTn id="7" dur="20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747">
                                            <p:txEl>
                                              <p:charRg st="0" end="100"/>
                                            </p:txEl>
                                          </p:spTgt>
                                        </p:tgtEl>
                                        <p:attrNameLst>
                                          <p:attrName>style.visibility</p:attrName>
                                        </p:attrNameLst>
                                      </p:cBhvr>
                                      <p:to>
                                        <p:strVal val="visible"/>
                                      </p:to>
                                    </p:set>
                                    <p:animEffect transition="in" filter="wipe(down)">
                                      <p:cBhvr>
                                        <p:cTn id="12" dur="500"/>
                                        <p:tgtEl>
                                          <p:spTgt spid="31747">
                                            <p:txEl>
                                              <p:charRg st="0" end="10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1747">
                                            <p:txEl>
                                              <p:charRg st="100" end="318"/>
                                            </p:txEl>
                                          </p:spTgt>
                                        </p:tgtEl>
                                        <p:attrNameLst>
                                          <p:attrName>style.visibility</p:attrName>
                                        </p:attrNameLst>
                                      </p:cBhvr>
                                      <p:to>
                                        <p:strVal val="visible"/>
                                      </p:to>
                                    </p:set>
                                    <p:animEffect transition="in" filter="wipe(down)">
                                      <p:cBhvr>
                                        <p:cTn id="17" dur="500"/>
                                        <p:tgtEl>
                                          <p:spTgt spid="31747">
                                            <p:txEl>
                                              <p:charRg st="100" end="31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1747">
                                            <p:txEl>
                                              <p:charRg st="318" end="424"/>
                                            </p:txEl>
                                          </p:spTgt>
                                        </p:tgtEl>
                                        <p:attrNameLst>
                                          <p:attrName>style.visibility</p:attrName>
                                        </p:attrNameLst>
                                      </p:cBhvr>
                                      <p:to>
                                        <p:strVal val="visible"/>
                                      </p:to>
                                    </p:set>
                                    <p:animEffect transition="in" filter="wipe(down)">
                                      <p:cBhvr>
                                        <p:cTn id="22" dur="500"/>
                                        <p:tgtEl>
                                          <p:spTgt spid="31747">
                                            <p:txEl>
                                              <p:charRg st="318" end="42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1747">
                                            <p:txEl>
                                              <p:charRg st="424" end="675"/>
                                            </p:txEl>
                                          </p:spTgt>
                                        </p:tgtEl>
                                        <p:attrNameLst>
                                          <p:attrName>style.visibility</p:attrName>
                                        </p:attrNameLst>
                                      </p:cBhvr>
                                      <p:to>
                                        <p:strVal val="visible"/>
                                      </p:to>
                                    </p:set>
                                    <p:animEffect transition="in" filter="wipe(down)">
                                      <p:cBhvr>
                                        <p:cTn id="27" dur="500"/>
                                        <p:tgtEl>
                                          <p:spTgt spid="31747">
                                            <p:txEl>
                                              <p:charRg st="424" end="67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1747">
                                            <p:txEl>
                                              <p:charRg st="675" end="801"/>
                                            </p:txEl>
                                          </p:spTgt>
                                        </p:tgtEl>
                                        <p:attrNameLst>
                                          <p:attrName>style.visibility</p:attrName>
                                        </p:attrNameLst>
                                      </p:cBhvr>
                                      <p:to>
                                        <p:strVal val="visible"/>
                                      </p:to>
                                    </p:set>
                                    <p:animEffect transition="in" filter="wipe(down)">
                                      <p:cBhvr>
                                        <p:cTn id="32" dur="500"/>
                                        <p:tgtEl>
                                          <p:spTgt spid="31747">
                                            <p:txEl>
                                              <p:charRg st="675" end="80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1747">
                                            <p:txEl>
                                              <p:charRg st="801" end="887"/>
                                            </p:txEl>
                                          </p:spTgt>
                                        </p:tgtEl>
                                        <p:attrNameLst>
                                          <p:attrName>style.visibility</p:attrName>
                                        </p:attrNameLst>
                                      </p:cBhvr>
                                      <p:to>
                                        <p:strVal val="visible"/>
                                      </p:to>
                                    </p:set>
                                    <p:animEffect transition="in" filter="wipe(down)">
                                      <p:cBhvr>
                                        <p:cTn id="37" dur="500"/>
                                        <p:tgtEl>
                                          <p:spTgt spid="31747">
                                            <p:txEl>
                                              <p:charRg st="801" end="88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1747">
                                            <p:txEl>
                                              <p:charRg st="6" end="6"/>
                                            </p:txEl>
                                          </p:spTgt>
                                        </p:tgtEl>
                                        <p:attrNameLst>
                                          <p:attrName>style.visibility</p:attrName>
                                        </p:attrNameLst>
                                      </p:cBhvr>
                                      <p:to>
                                        <p:strVal val="visible"/>
                                      </p:to>
                                    </p:set>
                                    <p:animEffect transition="in" filter="wipe(down)">
                                      <p:cBhvr>
                                        <p:cTn id="42" dur="500"/>
                                        <p:tgtEl>
                                          <p:spTgt spid="31747">
                                            <p:txEl>
                                              <p:char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074" name="Rectangle 2"/>
          <p:cNvSpPr>
            <a:spLocks noGrp="1"/>
          </p:cNvSpPr>
          <p:nvPr>
            <p:ph type="ctrTitle"/>
          </p:nvPr>
        </p:nvSpPr>
        <p:spPr>
          <a:xfrm>
            <a:off x="838200" y="609600"/>
            <a:ext cx="7772400" cy="990600"/>
          </a:xfrm>
        </p:spPr>
        <p:txBody>
          <a:bodyPr vert="horz" wrap="square" lIns="91440" tIns="45720" rIns="91440" bIns="45720" anchor="ctr" anchorCtr="0"/>
          <a:p>
            <a:pPr eaLnBrk="1" hangingPunct="1">
              <a:buClrTx/>
              <a:buSzTx/>
              <a:buFontTx/>
            </a:pPr>
            <a:r>
              <a:rPr sz="1800" dirty="0"/>
              <a:t>UBND HUYỆN VĨNH BẢO</a:t>
            </a:r>
            <a:br>
              <a:rPr sz="1800" dirty="0"/>
            </a:br>
            <a:r>
              <a:rPr sz="2000" b="1" u="sng" dirty="0"/>
              <a:t>TRƯỜNG THCS ĐỒNG MINH</a:t>
            </a:r>
            <a:endParaRPr sz="2000" b="1" u="sng" dirty="0"/>
          </a:p>
        </p:txBody>
      </p:sp>
      <p:sp>
        <p:nvSpPr>
          <p:cNvPr id="3075" name="Rectangle 3"/>
          <p:cNvSpPr>
            <a:spLocks noGrp="1"/>
          </p:cNvSpPr>
          <p:nvPr>
            <p:ph type="subTitle" idx="1"/>
          </p:nvPr>
        </p:nvSpPr>
        <p:spPr>
          <a:xfrm>
            <a:off x="1524000" y="2362200"/>
            <a:ext cx="6400800" cy="1676400"/>
          </a:xfrm>
        </p:spPr>
        <p:txBody>
          <a:bodyPr vert="horz" wrap="square" lIns="91440" tIns="45720" rIns="91440" bIns="45720" anchor="t" anchorCtr="0"/>
          <a:p>
            <a:pPr eaLnBrk="1" hangingPunct="1">
              <a:buClrTx/>
              <a:buSzTx/>
              <a:buFontTx/>
            </a:pPr>
            <a:r>
              <a:rPr sz="6000" b="1" dirty="0">
                <a:latin typeface="+mn-lt"/>
                <a:ea typeface="+mn-ea"/>
                <a:cs typeface="+mn-cs"/>
              </a:rPr>
              <a:t>KẾ HOẠCH</a:t>
            </a:r>
            <a:r>
              <a:rPr b="1" dirty="0">
                <a:latin typeface="+mn-lt"/>
                <a:ea typeface="+mn-ea"/>
                <a:cs typeface="+mn-cs"/>
              </a:rPr>
              <a:t> </a:t>
            </a:r>
            <a:endParaRPr lang="vi-VN" altLang="x-none" b="1" dirty="0">
              <a:latin typeface="+mn-lt"/>
              <a:ea typeface="+mn-ea"/>
              <a:cs typeface="+mn-cs"/>
            </a:endParaRPr>
          </a:p>
          <a:p>
            <a:pPr eaLnBrk="1" hangingPunct="1">
              <a:buClrTx/>
              <a:buSzTx/>
              <a:buFontTx/>
            </a:pPr>
            <a:r>
              <a:rPr b="1" dirty="0">
                <a:latin typeface="+mn-lt"/>
                <a:ea typeface="+mn-ea"/>
                <a:cs typeface="+mn-cs"/>
              </a:rPr>
              <a:t>NĂM HỌC 202</a:t>
            </a:r>
            <a:r>
              <a:rPr lang="en-US" b="1" dirty="0">
                <a:latin typeface="+mn-lt"/>
                <a:ea typeface="+mn-ea"/>
                <a:cs typeface="+mn-cs"/>
              </a:rPr>
              <a:t>3</a:t>
            </a:r>
            <a:r>
              <a:rPr b="1" dirty="0">
                <a:latin typeface="+mn-lt"/>
                <a:ea typeface="+mn-ea"/>
                <a:cs typeface="+mn-cs"/>
              </a:rPr>
              <a:t>-202</a:t>
            </a:r>
            <a:r>
              <a:rPr lang="en-US" b="1" dirty="0">
                <a:latin typeface="+mn-lt"/>
                <a:ea typeface="+mn-ea"/>
                <a:cs typeface="+mn-cs"/>
              </a:rPr>
              <a:t>4</a:t>
            </a:r>
            <a:endParaRPr lang="en-US" b="1" dirty="0">
              <a:latin typeface="+mn-lt"/>
              <a:ea typeface="+mn-ea"/>
              <a:cs typeface="+mn-cs"/>
            </a:endParaRPr>
          </a:p>
        </p:txBody>
      </p:sp>
      <p:sp>
        <p:nvSpPr>
          <p:cNvPr id="3076" name="Rectangle 4"/>
          <p:cNvSpPr/>
          <p:nvPr/>
        </p:nvSpPr>
        <p:spPr>
          <a:xfrm>
            <a:off x="1600200" y="5181600"/>
            <a:ext cx="6400800" cy="762000"/>
          </a:xfrm>
          <a:prstGeom prst="rect">
            <a:avLst/>
          </a:prstGeom>
          <a:noFill/>
          <a:ln w="9525">
            <a:noFill/>
          </a:ln>
        </p:spPr>
        <p:txBody>
          <a:bodyPr/>
          <a:p>
            <a:pPr algn="ctr">
              <a:spcBef>
                <a:spcPct val="20000"/>
              </a:spcBef>
            </a:pPr>
            <a:r>
              <a:rPr i="1" dirty="0">
                <a:latin typeface="Arial" panose="020B0604020202020204" pitchFamily="34" charset="0"/>
              </a:rPr>
              <a:t>Đồng Minh, ngày 29 tháng 9 năm 202</a:t>
            </a:r>
            <a:r>
              <a:rPr lang="en-US" i="1" dirty="0">
                <a:latin typeface="Arial" panose="020B0604020202020204" pitchFamily="34" charset="0"/>
              </a:rPr>
              <a:t>3</a:t>
            </a:r>
            <a:endParaRPr lang="en-US" i="1" dirty="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074" name="Rectangle 2"/>
          <p:cNvSpPr>
            <a:spLocks noGrp="1"/>
          </p:cNvSpPr>
          <p:nvPr>
            <p:ph type="title"/>
          </p:nvPr>
        </p:nvSpPr>
        <p:spPr>
          <a:xfrm>
            <a:off x="762000" y="762000"/>
            <a:ext cx="8229600" cy="457200"/>
          </a:xfrm>
        </p:spPr>
        <p:txBody>
          <a:bodyPr vert="horz" wrap="square" lIns="91440" tIns="45720" rIns="91440" bIns="45720" anchor="ctr" anchorCtr="0"/>
          <a:p>
            <a:pPr marL="838200" indent="-838200" eaLnBrk="1" hangingPunct="1"/>
            <a:r>
              <a:rPr sz="2000" b="1" u="sng" dirty="0">
                <a:solidFill>
                  <a:srgbClr val="FF0000"/>
                </a:solidFill>
              </a:rPr>
              <a:t>A. ĐÁNH GIÁ CHUNG VỀ KẾT QUẢ NĂM HỌC 202</a:t>
            </a:r>
            <a:r>
              <a:rPr lang="en-US" sz="2000" b="1" u="sng" dirty="0">
                <a:solidFill>
                  <a:srgbClr val="FF0000"/>
                </a:solidFill>
              </a:rPr>
              <a:t>2</a:t>
            </a:r>
            <a:r>
              <a:rPr sz="2000" b="1" u="sng" dirty="0">
                <a:solidFill>
                  <a:srgbClr val="FF0000"/>
                </a:solidFill>
              </a:rPr>
              <a:t>-202</a:t>
            </a:r>
            <a:r>
              <a:rPr lang="en-US" sz="2000" b="1" u="sng" dirty="0">
                <a:solidFill>
                  <a:srgbClr val="FF0000"/>
                </a:solidFill>
              </a:rPr>
              <a:t>3</a:t>
            </a:r>
            <a:br>
              <a:rPr sz="2000" u="sng" dirty="0"/>
            </a:br>
            <a:endParaRPr sz="2000" u="sng" dirty="0"/>
          </a:p>
        </p:txBody>
      </p:sp>
      <p:sp>
        <p:nvSpPr>
          <p:cNvPr id="3075" name="Rectangle 3"/>
          <p:cNvSpPr>
            <a:spLocks noGrp="1"/>
          </p:cNvSpPr>
          <p:nvPr>
            <p:ph idx="1"/>
          </p:nvPr>
        </p:nvSpPr>
        <p:spPr>
          <a:xfrm>
            <a:off x="533400" y="1752600"/>
            <a:ext cx="8229600" cy="4495800"/>
          </a:xfrm>
        </p:spPr>
        <p:txBody>
          <a:bodyPr vert="horz" wrap="square" lIns="91440" tIns="45720" rIns="91440" bIns="45720" anchor="t" anchorCtr="0"/>
          <a:p>
            <a:pPr marL="609600" indent="-609600" algn="just" eaLnBrk="1" hangingPunct="1">
              <a:lnSpc>
                <a:spcPct val="80000"/>
              </a:lnSpc>
            </a:pPr>
            <a:r>
              <a:rPr sz="1600" dirty="0"/>
              <a:t>Năm học 2022-2023 tuy còn rất nhiều khó khăn, song dưới sự chỉ đạo của Đảng ủy, HĐND, UBND xã, sự ủng hộ nhiệt tình của PHHS, sự cố gắng nỗ lực phấn đấu của tập thể cán bộ công nhân viên giáo viên và học sinh toàn trường, trường THCS Đồng Minh đã hoàn thành thắng lợi nhiệm vụ năm học: </a:t>
            </a:r>
            <a:endParaRPr sz="1600" dirty="0"/>
          </a:p>
          <a:p>
            <a:pPr marL="609600" indent="-609600" algn="just" eaLnBrk="1" hangingPunct="1">
              <a:lnSpc>
                <a:spcPct val="80000"/>
              </a:lnSpc>
            </a:pPr>
            <a:r>
              <a:rPr sz="1600" dirty="0"/>
              <a:t>Công tác phòng chống dịch đạt hiệu quả cao. </a:t>
            </a:r>
            <a:endParaRPr sz="1600" dirty="0"/>
          </a:p>
          <a:p>
            <a:pPr marL="609600" indent="-609600" algn="just" eaLnBrk="1" hangingPunct="1">
              <a:lnSpc>
                <a:spcPct val="80000"/>
              </a:lnSpc>
            </a:pPr>
            <a:r>
              <a:rPr sz="1600" dirty="0"/>
              <a:t>Đại đa số học sinh chăm ngoan học giỏi. </a:t>
            </a:r>
            <a:endParaRPr sz="1600" dirty="0"/>
          </a:p>
          <a:p>
            <a:pPr marL="609600" indent="-609600" algn="just" eaLnBrk="1" hangingPunct="1">
              <a:lnSpc>
                <a:spcPct val="80000"/>
              </a:lnSpc>
            </a:pPr>
            <a:r>
              <a:rPr sz="1600" dirty="0"/>
              <a:t>Chất lượng mũi nhọn tiếp tục được nâng cao, hơn 1/3 số HS của trường có giải HSG cấp huyện tăng gần gấp đôi năm học trước; có 8 giải HSG cấp thành phố, đứng thứ 2 toàn huyện chỉ sau trường chuyên NBK; </a:t>
            </a:r>
            <a:endParaRPr sz="1600" dirty="0"/>
          </a:p>
          <a:p>
            <a:pPr marL="609600" indent="-609600" algn="just" eaLnBrk="1" hangingPunct="1">
              <a:lnSpc>
                <a:spcPct val="80000"/>
              </a:lnSpc>
            </a:pPr>
            <a:r>
              <a:rPr sz="1600" dirty="0"/>
              <a:t>Chất lượng dạy và học đại trà đạt kết quả tốt. Tỉ lệ lên lớp đạt 99,7%; Tỉ lệ tốt nghiệp THCS đạt 100%; Trúng tuyển vào THPT trường đứng ở tốp 10 khá cao.</a:t>
            </a:r>
            <a:endParaRPr sz="1600" dirty="0"/>
          </a:p>
          <a:p>
            <a:pPr marL="609600" indent="-609600" algn="just" eaLnBrk="1" hangingPunct="1">
              <a:lnSpc>
                <a:spcPct val="80000"/>
              </a:lnSpc>
            </a:pPr>
            <a:r>
              <a:rPr sz="1600" dirty="0"/>
              <a:t>Số lượng học sinh được công nhận cháu ngoan Bác Hồ chiếm trên 70%.</a:t>
            </a:r>
            <a:endParaRPr sz="1600" dirty="0"/>
          </a:p>
          <a:p>
            <a:pPr marL="609600" indent="-609600" algn="just" eaLnBrk="1" hangingPunct="1">
              <a:lnSpc>
                <a:spcPct val="80000"/>
              </a:lnSpc>
            </a:pPr>
            <a:r>
              <a:rPr sz="1600" dirty="0"/>
              <a:t>Công tác PCGD được duy trì.</a:t>
            </a:r>
            <a:endParaRPr sz="1600" dirty="0"/>
          </a:p>
          <a:p>
            <a:pPr marL="609600" indent="-609600" algn="just" eaLnBrk="1" hangingPunct="1">
              <a:lnSpc>
                <a:spcPct val="80000"/>
              </a:lnSpc>
            </a:pPr>
            <a:r>
              <a:rPr sz="1600" dirty="0"/>
              <a:t>Công tác ATAN được đảm bảo.</a:t>
            </a:r>
            <a:endParaRPr sz="1600" dirty="0"/>
          </a:p>
          <a:p>
            <a:pPr marL="609600" indent="-609600" algn="just" eaLnBrk="1" hangingPunct="1">
              <a:lnSpc>
                <a:spcPct val="80000"/>
              </a:lnSpc>
            </a:pPr>
            <a:r>
              <a:rPr sz="1600" dirty="0"/>
              <a:t>Công tác Đảng, văn thư văn phòng… hoàn thành tốt nhiệm vụ; </a:t>
            </a:r>
            <a:endParaRPr sz="1600" dirty="0"/>
          </a:p>
          <a:p>
            <a:pPr marL="609600" indent="-609600" algn="just" eaLnBrk="1" hangingPunct="1">
              <a:lnSpc>
                <a:spcPct val="80000"/>
              </a:lnSpc>
            </a:pPr>
            <a:r>
              <a:rPr sz="1600" dirty="0"/>
              <a:t>Công đoàn, Liên đội trường được Huyện xếp loại xuất sắc. </a:t>
            </a:r>
            <a:endParaRPr sz="1600" dirty="0"/>
          </a:p>
          <a:p>
            <a:pPr marL="609600" indent="-609600" algn="just" eaLnBrk="1" hangingPunct="1">
              <a:lnSpc>
                <a:spcPct val="80000"/>
              </a:lnSpc>
            </a:pPr>
            <a:r>
              <a:rPr sz="1600" dirty="0"/>
              <a:t>Niềm tin trong hội đồng nhà trường được củng cố, nội bộ đoàn kết, tương thân tương ái đùm bọc lẫn nhau, đặc biệt trong lúc khó khăn (sức khỏe…). </a:t>
            </a:r>
            <a:endParaRPr sz="1600" dirty="0"/>
          </a:p>
          <a:p>
            <a:pPr marL="609600" indent="-609600" algn="just" eaLnBrk="1" hangingPunct="1">
              <a:lnSpc>
                <a:spcPct val="80000"/>
              </a:lnSpc>
            </a:pPr>
            <a:r>
              <a:rPr sz="1600" dirty="0"/>
              <a:t>PHHS quan tâm nhiều hơn tới việc học tập của con em mình. </a:t>
            </a:r>
            <a:endParaRPr sz="1600" dirty="0"/>
          </a:p>
          <a:p>
            <a:pPr marL="609600" indent="-609600" algn="just" eaLnBrk="1" hangingPunct="1">
              <a:lnSpc>
                <a:spcPct val="80000"/>
              </a:lnSpc>
            </a:pPr>
            <a:r>
              <a:rPr sz="1600" dirty="0"/>
              <a:t>Tập thể nhà trường được công nhận danh hiệu </a:t>
            </a:r>
            <a:r>
              <a:rPr sz="1600" b="1" dirty="0">
                <a:solidFill>
                  <a:srgbClr val="FF0000"/>
                </a:solidFill>
              </a:rPr>
              <a:t>“Tập thể lao động xuất sắc</a:t>
            </a:r>
            <a:r>
              <a:rPr sz="1600" dirty="0"/>
              <a:t>” cấp thành phố (QĐ: 2487/QĐ-CT, ngày 17/8/2023 của UBND TP HP).</a:t>
            </a:r>
            <a:endParaRPr sz="1600" dirty="0"/>
          </a:p>
        </p:txBody>
      </p:sp>
      <p:sp>
        <p:nvSpPr>
          <p:cNvPr id="3076" name="Rectangle 4"/>
          <p:cNvSpPr/>
          <p:nvPr/>
        </p:nvSpPr>
        <p:spPr>
          <a:xfrm>
            <a:off x="609600" y="1143000"/>
            <a:ext cx="8229600" cy="381000"/>
          </a:xfrm>
          <a:prstGeom prst="rect">
            <a:avLst/>
          </a:prstGeom>
          <a:noFill/>
          <a:ln w="9525">
            <a:noFill/>
          </a:ln>
        </p:spPr>
        <p:txBody>
          <a:bodyPr/>
          <a:p>
            <a:pPr marL="609600" indent="-609600" algn="ctr">
              <a:lnSpc>
                <a:spcPct val="80000"/>
              </a:lnSpc>
              <a:spcBef>
                <a:spcPct val="20000"/>
              </a:spcBef>
            </a:pPr>
            <a:r>
              <a:rPr sz="2000" b="1" u="sng" dirty="0">
                <a:solidFill>
                  <a:srgbClr val="FF0000"/>
                </a:solidFill>
                <a:latin typeface="Arial" panose="020B0604020202020204" pitchFamily="34" charset="0"/>
              </a:rPr>
              <a:t>I. MẶT ĐƯỢC</a:t>
            </a:r>
            <a:endParaRPr sz="2000" u="sng"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amond(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additive="base">
                                        <p:cTn id="12" dur="500" fill="hold"/>
                                        <p:tgtEl>
                                          <p:spTgt spid="3076"/>
                                        </p:tgtEl>
                                        <p:attrNameLst>
                                          <p:attrName>ppt_x</p:attrName>
                                        </p:attrNameLst>
                                      </p:cBhvr>
                                      <p:tavLst>
                                        <p:tav tm="0">
                                          <p:val>
                                            <p:strVal val="#ppt_x"/>
                                          </p:val>
                                        </p:tav>
                                        <p:tav tm="100000">
                                          <p:val>
                                            <p:strVal val="#ppt_x"/>
                                          </p:val>
                                        </p:tav>
                                      </p:tavLst>
                                    </p:anim>
                                    <p:anim calcmode="lin" valueType="num">
                                      <p:cBhvr additive="base">
                                        <p:cTn id="13"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3075">
                                            <p:txEl>
                                              <p:charRg st="0" end="114"/>
                                            </p:txEl>
                                          </p:spTgt>
                                        </p:tgtEl>
                                        <p:attrNameLst>
                                          <p:attrName>style.visibility</p:attrName>
                                        </p:attrNameLst>
                                      </p:cBhvr>
                                      <p:to>
                                        <p:strVal val="visible"/>
                                      </p:to>
                                    </p:set>
                                    <p:anim calcmode="discrete" valueType="clr">
                                      <p:cBhvr override="childStyle">
                                        <p:cTn id="18" dur="80"/>
                                        <p:tgtEl>
                                          <p:spTgt spid="3075">
                                            <p:txEl>
                                              <p:charRg st="0" end="11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075">
                                            <p:txEl>
                                              <p:charRg st="0" end="114"/>
                                            </p:txEl>
                                          </p:spTgt>
                                        </p:tgtEl>
                                        <p:attrNameLst>
                                          <p:attrName>fillcolor</p:attrName>
                                        </p:attrNameLst>
                                      </p:cBhvr>
                                      <p:tavLst>
                                        <p:tav tm="0">
                                          <p:val>
                                            <p:clrVal>
                                              <a:schemeClr val="accent2"/>
                                            </p:clrVal>
                                          </p:val>
                                        </p:tav>
                                        <p:tav tm="50000">
                                          <p:val>
                                            <p:clrVal>
                                              <a:schemeClr val="hlink"/>
                                            </p:clrVal>
                                          </p:val>
                                        </p:tav>
                                      </p:tavLst>
                                    </p:anim>
                                    <p:set>
                                      <p:cBhvr>
                                        <p:cTn id="20" dur="80"/>
                                        <p:tgtEl>
                                          <p:spTgt spid="3075">
                                            <p:txEl>
                                              <p:charRg st="0" end="114"/>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3075">
                                            <p:txEl>
                                              <p:charRg st="1" end="1"/>
                                            </p:txEl>
                                          </p:spTgt>
                                        </p:tgtEl>
                                        <p:attrNameLst>
                                          <p:attrName>style.visibility</p:attrName>
                                        </p:attrNameLst>
                                      </p:cBhvr>
                                      <p:to>
                                        <p:strVal val="visible"/>
                                      </p:to>
                                    </p:set>
                                    <p:anim calcmode="discrete" valueType="clr">
                                      <p:cBhvr override="childStyle">
                                        <p:cTn id="25" dur="80"/>
                                        <p:tgtEl>
                                          <p:spTgt spid="3075">
                                            <p:txEl>
                                              <p:char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075">
                                            <p:txEl>
                                              <p:charRg st="1" end="1"/>
                                            </p:txEl>
                                          </p:spTgt>
                                        </p:tgtEl>
                                        <p:attrNameLst>
                                          <p:attrName>fillcolor</p:attrName>
                                        </p:attrNameLst>
                                      </p:cBhvr>
                                      <p:tavLst>
                                        <p:tav tm="0">
                                          <p:val>
                                            <p:clrVal>
                                              <a:schemeClr val="accent2"/>
                                            </p:clrVal>
                                          </p:val>
                                        </p:tav>
                                        <p:tav tm="50000">
                                          <p:val>
                                            <p:clrVal>
                                              <a:schemeClr val="hlink"/>
                                            </p:clrVal>
                                          </p:val>
                                        </p:tav>
                                      </p:tavLst>
                                    </p:anim>
                                    <p:set>
                                      <p:cBhvr>
                                        <p:cTn id="27" dur="80"/>
                                        <p:tgtEl>
                                          <p:spTgt spid="3075">
                                            <p:txEl>
                                              <p:charRg st="1" end="1"/>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3075">
                                            <p:txEl>
                                              <p:charRg st="2" end="2"/>
                                            </p:txEl>
                                          </p:spTgt>
                                        </p:tgtEl>
                                        <p:attrNameLst>
                                          <p:attrName>style.visibility</p:attrName>
                                        </p:attrNameLst>
                                      </p:cBhvr>
                                      <p:to>
                                        <p:strVal val="visible"/>
                                      </p:to>
                                    </p:set>
                                    <p:anim calcmode="discrete" valueType="clr">
                                      <p:cBhvr override="childStyle">
                                        <p:cTn id="32" dur="80"/>
                                        <p:tgtEl>
                                          <p:spTgt spid="3075">
                                            <p:txEl>
                                              <p:char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3075">
                                            <p:txEl>
                                              <p:charRg st="2" end="2"/>
                                            </p:txEl>
                                          </p:spTgt>
                                        </p:tgtEl>
                                        <p:attrNameLst>
                                          <p:attrName>fillcolor</p:attrName>
                                        </p:attrNameLst>
                                      </p:cBhvr>
                                      <p:tavLst>
                                        <p:tav tm="0">
                                          <p:val>
                                            <p:clrVal>
                                              <a:schemeClr val="accent2"/>
                                            </p:clrVal>
                                          </p:val>
                                        </p:tav>
                                        <p:tav tm="50000">
                                          <p:val>
                                            <p:clrVal>
                                              <a:schemeClr val="hlink"/>
                                            </p:clrVal>
                                          </p:val>
                                        </p:tav>
                                      </p:tavLst>
                                    </p:anim>
                                    <p:set>
                                      <p:cBhvr>
                                        <p:cTn id="34" dur="80"/>
                                        <p:tgtEl>
                                          <p:spTgt spid="3075">
                                            <p:txEl>
                                              <p:charRg st="2" end="2"/>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3075">
                                            <p:txEl>
                                              <p:charRg st="3" end="3"/>
                                            </p:txEl>
                                          </p:spTgt>
                                        </p:tgtEl>
                                        <p:attrNameLst>
                                          <p:attrName>style.visibility</p:attrName>
                                        </p:attrNameLst>
                                      </p:cBhvr>
                                      <p:to>
                                        <p:strVal val="visible"/>
                                      </p:to>
                                    </p:set>
                                    <p:anim calcmode="discrete" valueType="clr">
                                      <p:cBhvr override="childStyle">
                                        <p:cTn id="39" dur="80"/>
                                        <p:tgtEl>
                                          <p:spTgt spid="3075">
                                            <p:txEl>
                                              <p:char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3075">
                                            <p:txEl>
                                              <p:charRg st="3" end="3"/>
                                            </p:txEl>
                                          </p:spTgt>
                                        </p:tgtEl>
                                        <p:attrNameLst>
                                          <p:attrName>fillcolor</p:attrName>
                                        </p:attrNameLst>
                                      </p:cBhvr>
                                      <p:tavLst>
                                        <p:tav tm="0">
                                          <p:val>
                                            <p:clrVal>
                                              <a:schemeClr val="accent2"/>
                                            </p:clrVal>
                                          </p:val>
                                        </p:tav>
                                        <p:tav tm="50000">
                                          <p:val>
                                            <p:clrVal>
                                              <a:schemeClr val="hlink"/>
                                            </p:clrVal>
                                          </p:val>
                                        </p:tav>
                                      </p:tavLst>
                                    </p:anim>
                                    <p:set>
                                      <p:cBhvr>
                                        <p:cTn id="41" dur="80"/>
                                        <p:tgtEl>
                                          <p:spTgt spid="3075">
                                            <p:txEl>
                                              <p:charRg st="3" end="3"/>
                                            </p:txEl>
                                          </p:spTgt>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3075">
                                            <p:txEl>
                                              <p:charRg st="4" end="4"/>
                                            </p:txEl>
                                          </p:spTgt>
                                        </p:tgtEl>
                                        <p:attrNameLst>
                                          <p:attrName>style.visibility</p:attrName>
                                        </p:attrNameLst>
                                      </p:cBhvr>
                                      <p:to>
                                        <p:strVal val="visible"/>
                                      </p:to>
                                    </p:set>
                                    <p:anim calcmode="discrete" valueType="clr">
                                      <p:cBhvr override="childStyle">
                                        <p:cTn id="46" dur="80"/>
                                        <p:tgtEl>
                                          <p:spTgt spid="3075">
                                            <p:txEl>
                                              <p:char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3075">
                                            <p:txEl>
                                              <p:charRg st="4" end="4"/>
                                            </p:txEl>
                                          </p:spTgt>
                                        </p:tgtEl>
                                        <p:attrNameLst>
                                          <p:attrName>fillcolor</p:attrName>
                                        </p:attrNameLst>
                                      </p:cBhvr>
                                      <p:tavLst>
                                        <p:tav tm="0">
                                          <p:val>
                                            <p:clrVal>
                                              <a:schemeClr val="accent2"/>
                                            </p:clrVal>
                                          </p:val>
                                        </p:tav>
                                        <p:tav tm="50000">
                                          <p:val>
                                            <p:clrVal>
                                              <a:schemeClr val="hlink"/>
                                            </p:clrVal>
                                          </p:val>
                                        </p:tav>
                                      </p:tavLst>
                                    </p:anim>
                                    <p:set>
                                      <p:cBhvr>
                                        <p:cTn id="48" dur="80"/>
                                        <p:tgtEl>
                                          <p:spTgt spid="3075">
                                            <p:txEl>
                                              <p:charRg st="4" end="4"/>
                                            </p:txEl>
                                          </p:spTgt>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3075">
                                            <p:txEl>
                                              <p:charRg st="5" end="5"/>
                                            </p:txEl>
                                          </p:spTgt>
                                        </p:tgtEl>
                                        <p:attrNameLst>
                                          <p:attrName>style.visibility</p:attrName>
                                        </p:attrNameLst>
                                      </p:cBhvr>
                                      <p:to>
                                        <p:strVal val="visible"/>
                                      </p:to>
                                    </p:set>
                                    <p:anim calcmode="discrete" valueType="clr">
                                      <p:cBhvr override="childStyle">
                                        <p:cTn id="53" dur="80"/>
                                        <p:tgtEl>
                                          <p:spTgt spid="3075">
                                            <p:txEl>
                                              <p:char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3075">
                                            <p:txEl>
                                              <p:charRg st="5" end="5"/>
                                            </p:txEl>
                                          </p:spTgt>
                                        </p:tgtEl>
                                        <p:attrNameLst>
                                          <p:attrName>fillcolor</p:attrName>
                                        </p:attrNameLst>
                                      </p:cBhvr>
                                      <p:tavLst>
                                        <p:tav tm="0">
                                          <p:val>
                                            <p:clrVal>
                                              <a:schemeClr val="accent2"/>
                                            </p:clrVal>
                                          </p:val>
                                        </p:tav>
                                        <p:tav tm="50000">
                                          <p:val>
                                            <p:clrVal>
                                              <a:schemeClr val="hlink"/>
                                            </p:clrVal>
                                          </p:val>
                                        </p:tav>
                                      </p:tavLst>
                                    </p:anim>
                                    <p:set>
                                      <p:cBhvr>
                                        <p:cTn id="55" dur="80"/>
                                        <p:tgtEl>
                                          <p:spTgt spid="3075">
                                            <p:txEl>
                                              <p:charRg st="5" end="5"/>
                                            </p:txEl>
                                          </p:spTgt>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grpId="0" nodeType="clickEffect">
                                  <p:stCondLst>
                                    <p:cond delay="0"/>
                                  </p:stCondLst>
                                  <p:iterate type="lt">
                                    <p:tmPct val="50000"/>
                                  </p:iterate>
                                  <p:childTnLst>
                                    <p:set>
                                      <p:cBhvr>
                                        <p:cTn id="59" dur="1" fill="hold">
                                          <p:stCondLst>
                                            <p:cond delay="0"/>
                                          </p:stCondLst>
                                        </p:cTn>
                                        <p:tgtEl>
                                          <p:spTgt spid="3075">
                                            <p:txEl>
                                              <p:charRg st="6" end="6"/>
                                            </p:txEl>
                                          </p:spTgt>
                                        </p:tgtEl>
                                        <p:attrNameLst>
                                          <p:attrName>style.visibility</p:attrName>
                                        </p:attrNameLst>
                                      </p:cBhvr>
                                      <p:to>
                                        <p:strVal val="visible"/>
                                      </p:to>
                                    </p:set>
                                    <p:anim calcmode="discrete" valueType="clr">
                                      <p:cBhvr override="childStyle">
                                        <p:cTn id="60" dur="80"/>
                                        <p:tgtEl>
                                          <p:spTgt spid="3075">
                                            <p:txEl>
                                              <p:char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3075">
                                            <p:txEl>
                                              <p:charRg st="6" end="6"/>
                                            </p:txEl>
                                          </p:spTgt>
                                        </p:tgtEl>
                                        <p:attrNameLst>
                                          <p:attrName>fillcolor</p:attrName>
                                        </p:attrNameLst>
                                      </p:cBhvr>
                                      <p:tavLst>
                                        <p:tav tm="0">
                                          <p:val>
                                            <p:clrVal>
                                              <a:schemeClr val="accent2"/>
                                            </p:clrVal>
                                          </p:val>
                                        </p:tav>
                                        <p:tav tm="50000">
                                          <p:val>
                                            <p:clrVal>
                                              <a:schemeClr val="hlink"/>
                                            </p:clrVal>
                                          </p:val>
                                        </p:tav>
                                      </p:tavLst>
                                    </p:anim>
                                    <p:set>
                                      <p:cBhvr>
                                        <p:cTn id="62" dur="80"/>
                                        <p:tgtEl>
                                          <p:spTgt spid="3075">
                                            <p:txEl>
                                              <p:charRg st="6" end="6"/>
                                            </p:txEl>
                                          </p:spTgt>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27" presetClass="entr" presetSubtype="0" fill="hold" grpId="0" nodeType="clickEffect">
                                  <p:stCondLst>
                                    <p:cond delay="0"/>
                                  </p:stCondLst>
                                  <p:iterate type="lt">
                                    <p:tmPct val="50000"/>
                                  </p:iterate>
                                  <p:childTnLst>
                                    <p:set>
                                      <p:cBhvr>
                                        <p:cTn id="66" dur="1" fill="hold">
                                          <p:stCondLst>
                                            <p:cond delay="0"/>
                                          </p:stCondLst>
                                        </p:cTn>
                                        <p:tgtEl>
                                          <p:spTgt spid="3075">
                                            <p:txEl>
                                              <p:charRg st="7" end="7"/>
                                            </p:txEl>
                                          </p:spTgt>
                                        </p:tgtEl>
                                        <p:attrNameLst>
                                          <p:attrName>style.visibility</p:attrName>
                                        </p:attrNameLst>
                                      </p:cBhvr>
                                      <p:to>
                                        <p:strVal val="visible"/>
                                      </p:to>
                                    </p:set>
                                    <p:anim calcmode="discrete" valueType="clr">
                                      <p:cBhvr override="childStyle">
                                        <p:cTn id="67" dur="80"/>
                                        <p:tgtEl>
                                          <p:spTgt spid="3075">
                                            <p:txEl>
                                              <p:char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3075">
                                            <p:txEl>
                                              <p:charRg st="7" end="7"/>
                                            </p:txEl>
                                          </p:spTgt>
                                        </p:tgtEl>
                                        <p:attrNameLst>
                                          <p:attrName>fillcolor</p:attrName>
                                        </p:attrNameLst>
                                      </p:cBhvr>
                                      <p:tavLst>
                                        <p:tav tm="0">
                                          <p:val>
                                            <p:clrVal>
                                              <a:schemeClr val="accent2"/>
                                            </p:clrVal>
                                          </p:val>
                                        </p:tav>
                                        <p:tav tm="50000">
                                          <p:val>
                                            <p:clrVal>
                                              <a:schemeClr val="hlink"/>
                                            </p:clrVal>
                                          </p:val>
                                        </p:tav>
                                      </p:tavLst>
                                    </p:anim>
                                    <p:set>
                                      <p:cBhvr>
                                        <p:cTn id="69" dur="80"/>
                                        <p:tgtEl>
                                          <p:spTgt spid="3075">
                                            <p:txEl>
                                              <p:charRg st="7" end="7"/>
                                            </p:txEl>
                                          </p:spTgt>
                                        </p:tgtEl>
                                        <p:attrNameLst>
                                          <p:attrName>fill.type</p:attrName>
                                        </p:attrNameLst>
                                      </p:cBhvr>
                                      <p:to>
                                        <p:strVal val="solid"/>
                                      </p:to>
                                    </p:set>
                                  </p:childTnLst>
                                </p:cTn>
                              </p:par>
                            </p:childTnLst>
                          </p:cTn>
                        </p:par>
                      </p:childTnLst>
                    </p:cTn>
                  </p:par>
                  <p:par>
                    <p:cTn id="70" fill="hold">
                      <p:stCondLst>
                        <p:cond delay="indefinite"/>
                      </p:stCondLst>
                      <p:childTnLst>
                        <p:par>
                          <p:cTn id="71" fill="hold">
                            <p:stCondLst>
                              <p:cond delay="0"/>
                            </p:stCondLst>
                            <p:childTnLst>
                              <p:par>
                                <p:cTn id="72" presetID="27" presetClass="entr" presetSubtype="0" fill="hold" grpId="0" nodeType="clickEffect">
                                  <p:stCondLst>
                                    <p:cond delay="0"/>
                                  </p:stCondLst>
                                  <p:iterate type="lt">
                                    <p:tmPct val="50000"/>
                                  </p:iterate>
                                  <p:childTnLst>
                                    <p:set>
                                      <p:cBhvr>
                                        <p:cTn id="73" dur="1" fill="hold">
                                          <p:stCondLst>
                                            <p:cond delay="0"/>
                                          </p:stCondLst>
                                        </p:cTn>
                                        <p:tgtEl>
                                          <p:spTgt spid="3075">
                                            <p:txEl>
                                              <p:charRg st="8" end="8"/>
                                            </p:txEl>
                                          </p:spTgt>
                                        </p:tgtEl>
                                        <p:attrNameLst>
                                          <p:attrName>style.visibility</p:attrName>
                                        </p:attrNameLst>
                                      </p:cBhvr>
                                      <p:to>
                                        <p:strVal val="visible"/>
                                      </p:to>
                                    </p:set>
                                    <p:anim calcmode="discrete" valueType="clr">
                                      <p:cBhvr override="childStyle">
                                        <p:cTn id="74" dur="80"/>
                                        <p:tgtEl>
                                          <p:spTgt spid="3075">
                                            <p:txEl>
                                              <p:char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5" dur="80"/>
                                        <p:tgtEl>
                                          <p:spTgt spid="3075">
                                            <p:txEl>
                                              <p:charRg st="8" end="8"/>
                                            </p:txEl>
                                          </p:spTgt>
                                        </p:tgtEl>
                                        <p:attrNameLst>
                                          <p:attrName>fillcolor</p:attrName>
                                        </p:attrNameLst>
                                      </p:cBhvr>
                                      <p:tavLst>
                                        <p:tav tm="0">
                                          <p:val>
                                            <p:clrVal>
                                              <a:schemeClr val="accent2"/>
                                            </p:clrVal>
                                          </p:val>
                                        </p:tav>
                                        <p:tav tm="50000">
                                          <p:val>
                                            <p:clrVal>
                                              <a:schemeClr val="hlink"/>
                                            </p:clrVal>
                                          </p:val>
                                        </p:tav>
                                      </p:tavLst>
                                    </p:anim>
                                    <p:set>
                                      <p:cBhvr>
                                        <p:cTn id="76" dur="80"/>
                                        <p:tgtEl>
                                          <p:spTgt spid="3075">
                                            <p:txEl>
                                              <p:charRg st="8" end="8"/>
                                            </p:txEl>
                                          </p:spTgt>
                                        </p:tgtEl>
                                        <p:attrNameLst>
                                          <p:attrName>fill.type</p:attrName>
                                        </p:attrNameLst>
                                      </p:cBhvr>
                                      <p:to>
                                        <p:strVal val="solid"/>
                                      </p:to>
                                    </p:set>
                                  </p:childTnLst>
                                </p:cTn>
                              </p:par>
                            </p:childTnLst>
                          </p:cTn>
                        </p:par>
                      </p:childTnLst>
                    </p:cTn>
                  </p:par>
                  <p:par>
                    <p:cTn id="77" fill="hold">
                      <p:stCondLst>
                        <p:cond delay="indefinite"/>
                      </p:stCondLst>
                      <p:childTnLst>
                        <p:par>
                          <p:cTn id="78" fill="hold">
                            <p:stCondLst>
                              <p:cond delay="0"/>
                            </p:stCondLst>
                            <p:childTnLst>
                              <p:par>
                                <p:cTn id="79" presetID="27" presetClass="entr" presetSubtype="0" fill="hold" grpId="0" nodeType="clickEffect">
                                  <p:stCondLst>
                                    <p:cond delay="0"/>
                                  </p:stCondLst>
                                  <p:iterate type="lt">
                                    <p:tmPct val="50000"/>
                                  </p:iterate>
                                  <p:childTnLst>
                                    <p:set>
                                      <p:cBhvr>
                                        <p:cTn id="80" dur="1" fill="hold">
                                          <p:stCondLst>
                                            <p:cond delay="0"/>
                                          </p:stCondLst>
                                        </p:cTn>
                                        <p:tgtEl>
                                          <p:spTgt spid="3075">
                                            <p:txEl>
                                              <p:charRg st="9" end="9"/>
                                            </p:txEl>
                                          </p:spTgt>
                                        </p:tgtEl>
                                        <p:attrNameLst>
                                          <p:attrName>style.visibility</p:attrName>
                                        </p:attrNameLst>
                                      </p:cBhvr>
                                      <p:to>
                                        <p:strVal val="visible"/>
                                      </p:to>
                                    </p:set>
                                    <p:anim calcmode="discrete" valueType="clr">
                                      <p:cBhvr override="childStyle">
                                        <p:cTn id="81" dur="80"/>
                                        <p:tgtEl>
                                          <p:spTgt spid="3075">
                                            <p:txEl>
                                              <p:char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2" dur="80"/>
                                        <p:tgtEl>
                                          <p:spTgt spid="3075">
                                            <p:txEl>
                                              <p:charRg st="9" end="9"/>
                                            </p:txEl>
                                          </p:spTgt>
                                        </p:tgtEl>
                                        <p:attrNameLst>
                                          <p:attrName>fillcolor</p:attrName>
                                        </p:attrNameLst>
                                      </p:cBhvr>
                                      <p:tavLst>
                                        <p:tav tm="0">
                                          <p:val>
                                            <p:clrVal>
                                              <a:schemeClr val="accent2"/>
                                            </p:clrVal>
                                          </p:val>
                                        </p:tav>
                                        <p:tav tm="50000">
                                          <p:val>
                                            <p:clrVal>
                                              <a:schemeClr val="hlink"/>
                                            </p:clrVal>
                                          </p:val>
                                        </p:tav>
                                      </p:tavLst>
                                    </p:anim>
                                    <p:set>
                                      <p:cBhvr>
                                        <p:cTn id="83" dur="80"/>
                                        <p:tgtEl>
                                          <p:spTgt spid="3075">
                                            <p:txEl>
                                              <p:charRg st="9" end="9"/>
                                            </p:txEl>
                                          </p:spTgt>
                                        </p:tgtEl>
                                        <p:attrNameLst>
                                          <p:attrName>fill.type</p:attrName>
                                        </p:attrNameLst>
                                      </p:cBhvr>
                                      <p:to>
                                        <p:strVal val="solid"/>
                                      </p:to>
                                    </p:set>
                                  </p:childTnLst>
                                </p:cTn>
                              </p:par>
                            </p:childTnLst>
                          </p:cTn>
                        </p:par>
                      </p:childTnLst>
                    </p:cTn>
                  </p:par>
                  <p:par>
                    <p:cTn id="84" fill="hold">
                      <p:stCondLst>
                        <p:cond delay="indefinite"/>
                      </p:stCondLst>
                      <p:childTnLst>
                        <p:par>
                          <p:cTn id="85" fill="hold">
                            <p:stCondLst>
                              <p:cond delay="0"/>
                            </p:stCondLst>
                            <p:childTnLst>
                              <p:par>
                                <p:cTn id="86" presetID="27" presetClass="entr" presetSubtype="0" fill="hold" grpId="0" nodeType="clickEffect">
                                  <p:stCondLst>
                                    <p:cond delay="0"/>
                                  </p:stCondLst>
                                  <p:iterate type="lt">
                                    <p:tmPct val="50000"/>
                                  </p:iterate>
                                  <p:childTnLst>
                                    <p:set>
                                      <p:cBhvr>
                                        <p:cTn id="87" dur="1" fill="hold">
                                          <p:stCondLst>
                                            <p:cond delay="0"/>
                                          </p:stCondLst>
                                        </p:cTn>
                                        <p:tgtEl>
                                          <p:spTgt spid="3075">
                                            <p:txEl>
                                              <p:charRg st="10" end="10"/>
                                            </p:txEl>
                                          </p:spTgt>
                                        </p:tgtEl>
                                        <p:attrNameLst>
                                          <p:attrName>style.visibility</p:attrName>
                                        </p:attrNameLst>
                                      </p:cBhvr>
                                      <p:to>
                                        <p:strVal val="visible"/>
                                      </p:to>
                                    </p:set>
                                    <p:anim calcmode="discrete" valueType="clr">
                                      <p:cBhvr override="childStyle">
                                        <p:cTn id="88" dur="80"/>
                                        <p:tgtEl>
                                          <p:spTgt spid="3075">
                                            <p:txEl>
                                              <p:char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9" dur="80"/>
                                        <p:tgtEl>
                                          <p:spTgt spid="3075">
                                            <p:txEl>
                                              <p:charRg st="10" end="10"/>
                                            </p:txEl>
                                          </p:spTgt>
                                        </p:tgtEl>
                                        <p:attrNameLst>
                                          <p:attrName>fillcolor</p:attrName>
                                        </p:attrNameLst>
                                      </p:cBhvr>
                                      <p:tavLst>
                                        <p:tav tm="0">
                                          <p:val>
                                            <p:clrVal>
                                              <a:schemeClr val="accent2"/>
                                            </p:clrVal>
                                          </p:val>
                                        </p:tav>
                                        <p:tav tm="50000">
                                          <p:val>
                                            <p:clrVal>
                                              <a:schemeClr val="hlink"/>
                                            </p:clrVal>
                                          </p:val>
                                        </p:tav>
                                      </p:tavLst>
                                    </p:anim>
                                    <p:set>
                                      <p:cBhvr>
                                        <p:cTn id="90" dur="80"/>
                                        <p:tgtEl>
                                          <p:spTgt spid="3075">
                                            <p:txEl>
                                              <p:charRg st="10" end="10"/>
                                            </p:txEl>
                                          </p:spTgt>
                                        </p:tgtEl>
                                        <p:attrNameLst>
                                          <p:attrName>fill.type</p:attrName>
                                        </p:attrNameLst>
                                      </p:cBhvr>
                                      <p:to>
                                        <p:strVal val="solid"/>
                                      </p:to>
                                    </p:set>
                                  </p:childTnLst>
                                </p:cTn>
                              </p:par>
                            </p:childTnLst>
                          </p:cTn>
                        </p:par>
                      </p:childTnLst>
                    </p:cTn>
                  </p:par>
                  <p:par>
                    <p:cTn id="91" fill="hold">
                      <p:stCondLst>
                        <p:cond delay="indefinite"/>
                      </p:stCondLst>
                      <p:childTnLst>
                        <p:par>
                          <p:cTn id="92" fill="hold">
                            <p:stCondLst>
                              <p:cond delay="0"/>
                            </p:stCondLst>
                            <p:childTnLst>
                              <p:par>
                                <p:cTn id="93" presetID="27" presetClass="entr" presetSubtype="0" fill="hold" grpId="0" nodeType="clickEffect">
                                  <p:stCondLst>
                                    <p:cond delay="0"/>
                                  </p:stCondLst>
                                  <p:iterate type="lt">
                                    <p:tmPct val="50000"/>
                                  </p:iterate>
                                  <p:childTnLst>
                                    <p:set>
                                      <p:cBhvr>
                                        <p:cTn id="94" dur="1" fill="hold">
                                          <p:stCondLst>
                                            <p:cond delay="0"/>
                                          </p:stCondLst>
                                        </p:cTn>
                                        <p:tgtEl>
                                          <p:spTgt spid="3075">
                                            <p:txEl>
                                              <p:charRg st="11" end="11"/>
                                            </p:txEl>
                                          </p:spTgt>
                                        </p:tgtEl>
                                        <p:attrNameLst>
                                          <p:attrName>style.visibility</p:attrName>
                                        </p:attrNameLst>
                                      </p:cBhvr>
                                      <p:to>
                                        <p:strVal val="visible"/>
                                      </p:to>
                                    </p:set>
                                    <p:anim calcmode="discrete" valueType="clr">
                                      <p:cBhvr override="childStyle">
                                        <p:cTn id="95" dur="80"/>
                                        <p:tgtEl>
                                          <p:spTgt spid="3075">
                                            <p:txEl>
                                              <p:char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6" dur="80"/>
                                        <p:tgtEl>
                                          <p:spTgt spid="3075">
                                            <p:txEl>
                                              <p:charRg st="11" end="11"/>
                                            </p:txEl>
                                          </p:spTgt>
                                        </p:tgtEl>
                                        <p:attrNameLst>
                                          <p:attrName>fillcolor</p:attrName>
                                        </p:attrNameLst>
                                      </p:cBhvr>
                                      <p:tavLst>
                                        <p:tav tm="0">
                                          <p:val>
                                            <p:clrVal>
                                              <a:schemeClr val="accent2"/>
                                            </p:clrVal>
                                          </p:val>
                                        </p:tav>
                                        <p:tav tm="50000">
                                          <p:val>
                                            <p:clrVal>
                                              <a:schemeClr val="hlink"/>
                                            </p:clrVal>
                                          </p:val>
                                        </p:tav>
                                      </p:tavLst>
                                    </p:anim>
                                    <p:set>
                                      <p:cBhvr>
                                        <p:cTn id="97" dur="80"/>
                                        <p:tgtEl>
                                          <p:spTgt spid="3075">
                                            <p:txEl>
                                              <p:charRg st="11" end="11"/>
                                            </p:txEl>
                                          </p:spTgt>
                                        </p:tgtEl>
                                        <p:attrNameLst>
                                          <p:attrName>fill.type</p:attrName>
                                        </p:attrNameLst>
                                      </p:cBhvr>
                                      <p:to>
                                        <p:strVal val="solid"/>
                                      </p:to>
                                    </p:set>
                                  </p:childTnLst>
                                </p:cTn>
                              </p:par>
                            </p:childTnLst>
                          </p:cTn>
                        </p:par>
                      </p:childTnLst>
                    </p:cTn>
                  </p:par>
                  <p:par>
                    <p:cTn id="98" fill="hold">
                      <p:stCondLst>
                        <p:cond delay="indefinite"/>
                      </p:stCondLst>
                      <p:childTnLst>
                        <p:par>
                          <p:cTn id="99" fill="hold">
                            <p:stCondLst>
                              <p:cond delay="0"/>
                            </p:stCondLst>
                            <p:childTnLst>
                              <p:par>
                                <p:cTn id="100" presetID="27" presetClass="entr" presetSubtype="0" fill="hold" grpId="0" nodeType="clickEffect">
                                  <p:stCondLst>
                                    <p:cond delay="0"/>
                                  </p:stCondLst>
                                  <p:iterate type="lt">
                                    <p:tmPct val="50000"/>
                                  </p:iterate>
                                  <p:childTnLst>
                                    <p:set>
                                      <p:cBhvr>
                                        <p:cTn id="101" dur="1" fill="hold">
                                          <p:stCondLst>
                                            <p:cond delay="0"/>
                                          </p:stCondLst>
                                        </p:cTn>
                                        <p:tgtEl>
                                          <p:spTgt spid="3075">
                                            <p:txEl>
                                              <p:charRg st="12" end="12"/>
                                            </p:txEl>
                                          </p:spTgt>
                                        </p:tgtEl>
                                        <p:attrNameLst>
                                          <p:attrName>style.visibility</p:attrName>
                                        </p:attrNameLst>
                                      </p:cBhvr>
                                      <p:to>
                                        <p:strVal val="visible"/>
                                      </p:to>
                                    </p:set>
                                    <p:anim calcmode="discrete" valueType="clr">
                                      <p:cBhvr override="childStyle">
                                        <p:cTn id="102" dur="80"/>
                                        <p:tgtEl>
                                          <p:spTgt spid="3075">
                                            <p:txEl>
                                              <p:charRg st="12" end="1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03" dur="80"/>
                                        <p:tgtEl>
                                          <p:spTgt spid="3075">
                                            <p:txEl>
                                              <p:charRg st="12" end="12"/>
                                            </p:txEl>
                                          </p:spTgt>
                                        </p:tgtEl>
                                        <p:attrNameLst>
                                          <p:attrName>fillcolor</p:attrName>
                                        </p:attrNameLst>
                                      </p:cBhvr>
                                      <p:tavLst>
                                        <p:tav tm="0">
                                          <p:val>
                                            <p:clrVal>
                                              <a:schemeClr val="accent2"/>
                                            </p:clrVal>
                                          </p:val>
                                        </p:tav>
                                        <p:tav tm="50000">
                                          <p:val>
                                            <p:clrVal>
                                              <a:schemeClr val="hlink"/>
                                            </p:clrVal>
                                          </p:val>
                                        </p:tav>
                                      </p:tavLst>
                                    </p:anim>
                                    <p:set>
                                      <p:cBhvr>
                                        <p:cTn id="104" dur="80"/>
                                        <p:tgtEl>
                                          <p:spTgt spid="3075">
                                            <p:txEl>
                                              <p:charRg st="12" end="1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P spid="307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3314" name="Rectangle 2"/>
          <p:cNvSpPr>
            <a:spLocks noGrp="1"/>
          </p:cNvSpPr>
          <p:nvPr>
            <p:ph type="title"/>
          </p:nvPr>
        </p:nvSpPr>
        <p:spPr>
          <a:xfrm>
            <a:off x="457200" y="304800"/>
            <a:ext cx="8229600" cy="1143000"/>
          </a:xfrm>
        </p:spPr>
        <p:txBody>
          <a:bodyPr vert="horz" wrap="square" lIns="91440" tIns="45720" rIns="91440" bIns="45720" anchor="ctr" anchorCtr="0"/>
          <a:p>
            <a:pPr eaLnBrk="1" hangingPunct="1"/>
            <a:r>
              <a:rPr sz="2400" b="1" u="sng" dirty="0">
                <a:solidFill>
                  <a:srgbClr val="FF0000"/>
                </a:solidFill>
              </a:rPr>
              <a:t>II. CHƯA ĐƯỢC</a:t>
            </a:r>
            <a:endParaRPr sz="2400" b="1" u="sng" dirty="0">
              <a:solidFill>
                <a:srgbClr val="FF0000"/>
              </a:solidFill>
            </a:endParaRPr>
          </a:p>
        </p:txBody>
      </p:sp>
      <p:sp>
        <p:nvSpPr>
          <p:cNvPr id="13315" name="Rectangle 3"/>
          <p:cNvSpPr>
            <a:spLocks noGrp="1"/>
          </p:cNvSpPr>
          <p:nvPr>
            <p:ph idx="1"/>
          </p:nvPr>
        </p:nvSpPr>
        <p:spPr/>
        <p:txBody>
          <a:bodyPr vert="horz" wrap="square" lIns="91440" tIns="45720" rIns="91440" bIns="45720" anchor="t" anchorCtr="0"/>
          <a:p>
            <a:pPr algn="just" eaLnBrk="1" hangingPunct="1"/>
            <a:r>
              <a:rPr sz="2800" dirty="0"/>
              <a:t>Tuy nhiên vẫn còn một bộ phận nhỏ học sinh chưa chăm, chưa ngoan nằm ở các lớp B, còn hơn 10 em phải thi lại; việc thu nộp của các lớp còn chậm.</a:t>
            </a:r>
            <a:endParaRP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randombar(horizontal)">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3315">
                                            <p:txEl>
                                              <p:charRg st="0" end="88"/>
                                            </p:txEl>
                                          </p:spTgt>
                                        </p:tgtEl>
                                        <p:attrNameLst>
                                          <p:attrName>style.visibility</p:attrName>
                                        </p:attrNameLst>
                                      </p:cBhvr>
                                      <p:to>
                                        <p:strVal val="visible"/>
                                      </p:to>
                                    </p:set>
                                    <p:anim calcmode="discrete" valueType="clr">
                                      <p:cBhvr override="childStyle">
                                        <p:cTn id="12" dur="80"/>
                                        <p:tgtEl>
                                          <p:spTgt spid="13315">
                                            <p:txEl>
                                              <p:charRg st="0" end="8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315">
                                            <p:txEl>
                                              <p:charRg st="0" end="88"/>
                                            </p:txEl>
                                          </p:spTgt>
                                        </p:tgtEl>
                                        <p:attrNameLst>
                                          <p:attrName>fillcolor</p:attrName>
                                        </p:attrNameLst>
                                      </p:cBhvr>
                                      <p:tavLst>
                                        <p:tav tm="0">
                                          <p:val>
                                            <p:clrVal>
                                              <a:schemeClr val="accent2"/>
                                            </p:clrVal>
                                          </p:val>
                                        </p:tav>
                                        <p:tav tm="50000">
                                          <p:val>
                                            <p:clrVal>
                                              <a:schemeClr val="hlink"/>
                                            </p:clrVal>
                                          </p:val>
                                        </p:tav>
                                      </p:tavLst>
                                    </p:anim>
                                    <p:set>
                                      <p:cBhvr>
                                        <p:cTn id="14" dur="80"/>
                                        <p:tgtEl>
                                          <p:spTgt spid="13315">
                                            <p:txEl>
                                              <p:charRg st="0" end="88"/>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13314"/>
                                        </p:tgtEl>
                                        <p:attrNameLst>
                                          <p:attrName>ppt_x</p:attrName>
                                        </p:attrNameLst>
                                      </p:cBhvr>
                                      <p:tavLst>
                                        <p:tav tm="0">
                                          <p:val>
                                            <p:strVal val="ppt_x"/>
                                          </p:val>
                                        </p:tav>
                                        <p:tav tm="100000">
                                          <p:val>
                                            <p:strVal val="ppt_x"/>
                                          </p:val>
                                        </p:tav>
                                      </p:tavLst>
                                    </p:anim>
                                    <p:anim calcmode="lin" valueType="num">
                                      <p:cBhvr additive="base">
                                        <p:cTn id="19" dur="500"/>
                                        <p:tgtEl>
                                          <p:spTgt spid="13314"/>
                                        </p:tgtEl>
                                        <p:attrNameLst>
                                          <p:attrName>ppt_y</p:attrName>
                                        </p:attrNameLst>
                                      </p:cBhvr>
                                      <p:tavLst>
                                        <p:tav tm="0">
                                          <p:val>
                                            <p:strVal val="ppt_y"/>
                                          </p:val>
                                        </p:tav>
                                        <p:tav tm="100000">
                                          <p:val>
                                            <p:strVal val="1+ppt_h/2"/>
                                          </p:val>
                                        </p:tav>
                                      </p:tavLst>
                                    </p:anim>
                                    <p:set>
                                      <p:cBhvr>
                                        <p:cTn id="20" dur="1" fill="hold">
                                          <p:stCondLst>
                                            <p:cond delay="499"/>
                                          </p:stCondLst>
                                        </p:cTn>
                                        <p:tgtEl>
                                          <p:spTgt spid="133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4" grpId="1"/>
      <p:bldP spid="133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4338" name="Rectangle 2"/>
          <p:cNvSpPr>
            <a:spLocks noGrp="1"/>
          </p:cNvSpPr>
          <p:nvPr>
            <p:ph type="title"/>
          </p:nvPr>
        </p:nvSpPr>
        <p:spPr>
          <a:xfrm>
            <a:off x="457200" y="457200"/>
            <a:ext cx="8229600" cy="715963"/>
          </a:xfrm>
        </p:spPr>
        <p:txBody>
          <a:bodyPr vert="horz" wrap="square" lIns="91440" tIns="45720" rIns="91440" bIns="45720" anchor="ctr" anchorCtr="0"/>
          <a:p>
            <a:pPr marL="838200" indent="-838200" eaLnBrk="1" hangingPunct="1"/>
            <a:r>
              <a:rPr sz="2000" b="1" u="sng" dirty="0">
                <a:solidFill>
                  <a:srgbClr val="FF0000"/>
                </a:solidFill>
              </a:rPr>
              <a:t>B. PHƯƠNG HƯỚNG NHIỆM VỤ NĂM HỌC 202</a:t>
            </a:r>
            <a:r>
              <a:rPr lang="en-US" sz="2000" b="1" u="sng" dirty="0">
                <a:solidFill>
                  <a:srgbClr val="FF0000"/>
                </a:solidFill>
              </a:rPr>
              <a:t>3</a:t>
            </a:r>
            <a:r>
              <a:rPr sz="2000" b="1" u="sng" dirty="0">
                <a:solidFill>
                  <a:srgbClr val="FF0000"/>
                </a:solidFill>
              </a:rPr>
              <a:t>-202</a:t>
            </a:r>
            <a:r>
              <a:rPr lang="en-US" sz="2000" b="1" u="sng" dirty="0">
                <a:solidFill>
                  <a:srgbClr val="FF0000"/>
                </a:solidFill>
              </a:rPr>
              <a:t>4</a:t>
            </a:r>
            <a:br>
              <a:rPr sz="2000" u="sng" dirty="0">
                <a:solidFill>
                  <a:srgbClr val="FF0000"/>
                </a:solidFill>
              </a:rPr>
            </a:br>
            <a:endParaRPr sz="2000" u="sng" dirty="0">
              <a:solidFill>
                <a:srgbClr val="FF0000"/>
              </a:solidFill>
            </a:endParaRPr>
          </a:p>
        </p:txBody>
      </p:sp>
      <p:sp>
        <p:nvSpPr>
          <p:cNvPr id="14339" name="Rectangle 3"/>
          <p:cNvSpPr>
            <a:spLocks noGrp="1"/>
          </p:cNvSpPr>
          <p:nvPr>
            <p:ph idx="1"/>
          </p:nvPr>
        </p:nvSpPr>
        <p:spPr>
          <a:xfrm>
            <a:off x="457200" y="2209800"/>
            <a:ext cx="8229600" cy="3962400"/>
          </a:xfrm>
        </p:spPr>
        <p:txBody>
          <a:bodyPr vert="horz" wrap="square" lIns="91440" tIns="45720" rIns="91440" bIns="45720" anchor="t" anchorCtr="0"/>
          <a:p>
            <a:pPr algn="just" eaLnBrk="1" hangingPunct="1">
              <a:lnSpc>
                <a:spcPct val="90000"/>
              </a:lnSpc>
            </a:pPr>
            <a:r>
              <a:rPr sz="2400" dirty="0"/>
              <a:t>Được sự chỉ đạo của Phòng GD-ĐT Vĩnh Bảo, Đảng ủy, HĐND, UBND xã Đồng Minh. </a:t>
            </a:r>
            <a:endParaRPr sz="2400" dirty="0"/>
          </a:p>
          <a:p>
            <a:pPr algn="just" eaLnBrk="1" hangingPunct="1">
              <a:lnSpc>
                <a:spcPct val="90000"/>
              </a:lnSpc>
            </a:pPr>
            <a:r>
              <a:rPr sz="2400" dirty="0"/>
              <a:t>Sự ủng hộ nhiệt tình của phần đông PHHS, đặc biệt là Ban thường trực Hội CMHS.</a:t>
            </a:r>
            <a:endParaRPr sz="2400" dirty="0"/>
          </a:p>
          <a:p>
            <a:pPr algn="just" eaLnBrk="1" hangingPunct="1">
              <a:lnSpc>
                <a:spcPct val="90000"/>
              </a:lnSpc>
            </a:pPr>
            <a:r>
              <a:rPr sz="2400" dirty="0"/>
              <a:t>Nội bộ đoàn kết; </a:t>
            </a:r>
            <a:r>
              <a:rPr sz="2400" b="1" dirty="0">
                <a:solidFill>
                  <a:srgbClr val="0000FF"/>
                </a:solidFill>
              </a:rPr>
              <a:t>100% GV đạt chuẩn và trên chuẩn</a:t>
            </a:r>
            <a:r>
              <a:rPr sz="2400" dirty="0"/>
              <a:t>; trên 70% CBGV là đảng viên, về cơ bản đại đa số CBGV yêu nghề mến trẻ có ý thức trong giảng dạy tốt.</a:t>
            </a:r>
            <a:endParaRPr sz="2400" dirty="0"/>
          </a:p>
          <a:p>
            <a:pPr algn="just" eaLnBrk="1" hangingPunct="1">
              <a:lnSpc>
                <a:spcPct val="90000"/>
              </a:lnSpc>
            </a:pPr>
            <a:r>
              <a:rPr sz="2400" dirty="0"/>
              <a:t>Một bộ phận lớn học sinh chăm ngoan có ý thức trong học tập, tập trung nhiều ở các lớp A.</a:t>
            </a:r>
            <a:endParaRPr sz="2400" dirty="0"/>
          </a:p>
          <a:p>
            <a:pPr algn="just" eaLnBrk="1" hangingPunct="1">
              <a:lnSpc>
                <a:spcPct val="90000"/>
              </a:lnSpc>
            </a:pPr>
            <a:r>
              <a:rPr sz="2400" dirty="0"/>
              <a:t>Trường đã đạt chuẩn QG mức độ 1.</a:t>
            </a:r>
            <a:endParaRPr sz="2400" dirty="0"/>
          </a:p>
        </p:txBody>
      </p:sp>
      <p:sp>
        <p:nvSpPr>
          <p:cNvPr id="14340" name="Rectangle 4"/>
          <p:cNvSpPr/>
          <p:nvPr/>
        </p:nvSpPr>
        <p:spPr>
          <a:xfrm>
            <a:off x="457200" y="990600"/>
            <a:ext cx="8229600" cy="533400"/>
          </a:xfrm>
          <a:prstGeom prst="rect">
            <a:avLst/>
          </a:prstGeom>
          <a:noFill/>
          <a:ln w="9525">
            <a:noFill/>
          </a:ln>
        </p:spPr>
        <p:txBody>
          <a:bodyPr anchor="ctr" anchorCtr="0"/>
          <a:p>
            <a:pPr marL="838200" indent="-838200" algn="ctr"/>
            <a:r>
              <a:rPr sz="2000" b="1" u="sng" dirty="0">
                <a:solidFill>
                  <a:srgbClr val="FF0000"/>
                </a:solidFill>
                <a:latin typeface="Arial" panose="020B0604020202020204" pitchFamily="34" charset="0"/>
              </a:rPr>
              <a:t>I. ĐẶC ĐIỂM TÌNH HÌNH</a:t>
            </a:r>
            <a:r>
              <a:rPr sz="2000" u="sng" dirty="0">
                <a:solidFill>
                  <a:schemeClr val="tx2"/>
                </a:solidFill>
                <a:latin typeface="Arial" panose="020B0604020202020204" pitchFamily="34" charset="0"/>
              </a:rPr>
              <a:t> </a:t>
            </a:r>
            <a:endParaRPr sz="2000" u="sng" dirty="0">
              <a:solidFill>
                <a:schemeClr val="tx2"/>
              </a:solidFill>
              <a:latin typeface="Arial" panose="020B0604020202020204" pitchFamily="34" charset="0"/>
            </a:endParaRPr>
          </a:p>
        </p:txBody>
      </p:sp>
      <p:sp>
        <p:nvSpPr>
          <p:cNvPr id="14341" name="Rectangle 5"/>
          <p:cNvSpPr/>
          <p:nvPr/>
        </p:nvSpPr>
        <p:spPr>
          <a:xfrm>
            <a:off x="381000" y="1600200"/>
            <a:ext cx="8229600" cy="533400"/>
          </a:xfrm>
          <a:prstGeom prst="rect">
            <a:avLst/>
          </a:prstGeom>
          <a:noFill/>
          <a:ln w="9525">
            <a:noFill/>
          </a:ln>
        </p:spPr>
        <p:txBody>
          <a:bodyPr anchor="ctr" anchorCtr="0"/>
          <a:p>
            <a:pPr marL="838200" indent="-838200" algn="ctr"/>
            <a:r>
              <a:rPr b="1" dirty="0">
                <a:solidFill>
                  <a:srgbClr val="FF0000"/>
                </a:solidFill>
                <a:latin typeface="Arial" panose="020B0604020202020204" pitchFamily="34" charset="0"/>
              </a:rPr>
              <a:t>1. THUẬN LỢI</a:t>
            </a:r>
            <a:endParaRPr b="1"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heel(4)">
                                      <p:cBhvr>
                                        <p:cTn id="7" dur="20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randombar(horizontal)">
                                      <p:cBhvr>
                                        <p:cTn id="12" dur="500"/>
                                        <p:tgtEl>
                                          <p:spTgt spid="1434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4341"/>
                                        </p:tgtEl>
                                        <p:attrNameLst>
                                          <p:attrName>style.visibility</p:attrName>
                                        </p:attrNameLst>
                                      </p:cBhvr>
                                      <p:to>
                                        <p:strVal val="visible"/>
                                      </p:to>
                                    </p:set>
                                    <p:animEffect transition="in" filter="slide(fromBottom)">
                                      <p:cBhvr>
                                        <p:cTn id="17" dur="500"/>
                                        <p:tgtEl>
                                          <p:spTgt spid="1434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39">
                                            <p:txEl>
                                              <p:charRg st="0" end="77"/>
                                            </p:txEl>
                                          </p:spTgt>
                                        </p:tgtEl>
                                        <p:attrNameLst>
                                          <p:attrName>style.visibility</p:attrName>
                                        </p:attrNameLst>
                                      </p:cBhvr>
                                      <p:to>
                                        <p:strVal val="visible"/>
                                      </p:to>
                                    </p:set>
                                    <p:animEffect transition="in" filter="dissolve">
                                      <p:cBhvr>
                                        <p:cTn id="22" dur="500"/>
                                        <p:tgtEl>
                                          <p:spTgt spid="14339">
                                            <p:txEl>
                                              <p:charRg st="0" end="7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39">
                                            <p:txEl>
                                              <p:charRg st="77" end="156"/>
                                            </p:txEl>
                                          </p:spTgt>
                                        </p:tgtEl>
                                        <p:attrNameLst>
                                          <p:attrName>style.visibility</p:attrName>
                                        </p:attrNameLst>
                                      </p:cBhvr>
                                      <p:to>
                                        <p:strVal val="visible"/>
                                      </p:to>
                                    </p:set>
                                    <p:animEffect transition="in" filter="dissolve">
                                      <p:cBhvr>
                                        <p:cTn id="27" dur="500"/>
                                        <p:tgtEl>
                                          <p:spTgt spid="14339">
                                            <p:txEl>
                                              <p:charRg st="77" end="15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339">
                                            <p:txEl>
                                              <p:charRg st="156" end="307"/>
                                            </p:txEl>
                                          </p:spTgt>
                                        </p:tgtEl>
                                        <p:attrNameLst>
                                          <p:attrName>style.visibility</p:attrName>
                                        </p:attrNameLst>
                                      </p:cBhvr>
                                      <p:to>
                                        <p:strVal val="visible"/>
                                      </p:to>
                                    </p:set>
                                    <p:animEffect transition="in" filter="dissolve">
                                      <p:cBhvr>
                                        <p:cTn id="32" dur="500"/>
                                        <p:tgtEl>
                                          <p:spTgt spid="14339">
                                            <p:txEl>
                                              <p:charRg st="156" end="30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339">
                                            <p:txEl>
                                              <p:charRg st="307" end="397"/>
                                            </p:txEl>
                                          </p:spTgt>
                                        </p:tgtEl>
                                        <p:attrNameLst>
                                          <p:attrName>style.visibility</p:attrName>
                                        </p:attrNameLst>
                                      </p:cBhvr>
                                      <p:to>
                                        <p:strVal val="visible"/>
                                      </p:to>
                                    </p:set>
                                    <p:animEffect transition="in" filter="dissolve">
                                      <p:cBhvr>
                                        <p:cTn id="37" dur="500"/>
                                        <p:tgtEl>
                                          <p:spTgt spid="14339">
                                            <p:txEl>
                                              <p:charRg st="307" end="39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339">
                                            <p:txEl>
                                              <p:charRg st="397" end="430"/>
                                            </p:txEl>
                                          </p:spTgt>
                                        </p:tgtEl>
                                        <p:attrNameLst>
                                          <p:attrName>style.visibility</p:attrName>
                                        </p:attrNameLst>
                                      </p:cBhvr>
                                      <p:to>
                                        <p:strVal val="visible"/>
                                      </p:to>
                                    </p:set>
                                    <p:animEffect transition="in" filter="dissolve">
                                      <p:cBhvr>
                                        <p:cTn id="42" dur="500"/>
                                        <p:tgtEl>
                                          <p:spTgt spid="14339">
                                            <p:txEl>
                                              <p:charRg st="397" end="43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P spid="14340" grpId="0"/>
      <p:bldP spid="143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5362" name="Rectangle 2"/>
          <p:cNvSpPr>
            <a:spLocks noGrp="1"/>
          </p:cNvSpPr>
          <p:nvPr>
            <p:ph type="title"/>
          </p:nvPr>
        </p:nvSpPr>
        <p:spPr>
          <a:xfrm>
            <a:off x="457200" y="457200"/>
            <a:ext cx="8229600" cy="1143000"/>
          </a:xfrm>
        </p:spPr>
        <p:txBody>
          <a:bodyPr vert="horz" wrap="square" lIns="91440" tIns="45720" rIns="91440" bIns="45720" anchor="ctr" anchorCtr="0"/>
          <a:p>
            <a:pPr eaLnBrk="1" hangingPunct="1"/>
            <a:r>
              <a:rPr sz="2400" b="1" dirty="0">
                <a:solidFill>
                  <a:srgbClr val="FF0000"/>
                </a:solidFill>
              </a:rPr>
              <a:t>2. KHÓ KHĂN THÁCH THỨC</a:t>
            </a:r>
            <a:endParaRPr sz="2400" b="1" dirty="0">
              <a:solidFill>
                <a:srgbClr val="FF0000"/>
              </a:solidFill>
            </a:endParaRPr>
          </a:p>
        </p:txBody>
      </p:sp>
      <p:sp>
        <p:nvSpPr>
          <p:cNvPr id="15363" name="Rectangle 3"/>
          <p:cNvSpPr>
            <a:spLocks noGrp="1"/>
          </p:cNvSpPr>
          <p:nvPr>
            <p:ph idx="1"/>
          </p:nvPr>
        </p:nvSpPr>
        <p:spPr>
          <a:xfrm>
            <a:off x="457200" y="1447800"/>
            <a:ext cx="8229600" cy="4525963"/>
          </a:xfrm>
        </p:spPr>
        <p:txBody>
          <a:bodyPr vert="horz" wrap="square" lIns="91440" tIns="45720" rIns="91440" bIns="45720" anchor="t" anchorCtr="0"/>
          <a:p>
            <a:pPr algn="just" eaLnBrk="1" hangingPunct="1"/>
            <a:r>
              <a:rPr sz="3000" dirty="0"/>
              <a:t>CSVC còn nhiều thiếu thốn về trang thiết bị dạy học.</a:t>
            </a:r>
            <a:r>
              <a:rPr lang="en-US" sz="3000" dirty="0"/>
              <a:t> Thiếu GV, NV!</a:t>
            </a:r>
            <a:endParaRPr sz="3000" dirty="0"/>
          </a:p>
          <a:p>
            <a:pPr algn="just" eaLnBrk="1" hangingPunct="1"/>
            <a:r>
              <a:rPr sz="3000" dirty="0"/>
              <a:t>Do trường nhỏ nên </a:t>
            </a:r>
            <a:r>
              <a:rPr sz="3000" b="1" dirty="0">
                <a:solidFill>
                  <a:srgbClr val="0000FF"/>
                </a:solidFill>
              </a:rPr>
              <a:t>tài chính của trường quá eo hẹp</a:t>
            </a:r>
            <a:r>
              <a:rPr lang="en-US" sz="3000" b="1" dirty="0">
                <a:solidFill>
                  <a:srgbClr val="0000FF"/>
                </a:solidFill>
              </a:rPr>
              <a:t>.</a:t>
            </a:r>
            <a:endParaRPr sz="3000" i="1" dirty="0"/>
          </a:p>
          <a:p>
            <a:pPr algn="just" eaLnBrk="1" hangingPunct="1"/>
            <a:r>
              <a:rPr sz="3000" dirty="0"/>
              <a:t>Một bộ phận PHHS chưa thực sự quan tâm đến việc học tập của con em mình</a:t>
            </a:r>
            <a:r>
              <a:rPr lang="en-US" sz="3000" dirty="0"/>
              <a:t>; T</a:t>
            </a:r>
            <a:r>
              <a:rPr lang="en-US" sz="3000" dirty="0">
                <a:sym typeface="+mn-ea"/>
              </a:rPr>
              <a:t>ỉ lệ số gia đình không trọn vẹn trong hôn nhân tại địa phương khá cao.</a:t>
            </a:r>
            <a:endParaRPr sz="3000" dirty="0"/>
          </a:p>
          <a:p>
            <a:pPr algn="just" eaLnBrk="1" hangingPunct="1"/>
            <a:r>
              <a:rPr sz="3000" dirty="0"/>
              <a:t>Phải đối phó với: </a:t>
            </a:r>
            <a:r>
              <a:rPr lang="en-US" sz="3000" dirty="0"/>
              <a:t>Các tại</a:t>
            </a:r>
            <a:r>
              <a:rPr sz="3000" dirty="0"/>
              <a:t>, tệ nạn XH …</a:t>
            </a:r>
            <a:r>
              <a:rPr lang="en-US" sz="3000" dirty="0"/>
              <a:t> </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strVal val="#ppt_w*0.70"/>
                                          </p:val>
                                        </p:tav>
                                        <p:tav tm="100000">
                                          <p:val>
                                            <p:strVal val="#ppt_w"/>
                                          </p:val>
                                        </p:tav>
                                      </p:tavLst>
                                    </p:anim>
                                    <p:anim calcmode="lin" valueType="num">
                                      <p:cBhvr>
                                        <p:cTn id="8" dur="1000" fill="hold"/>
                                        <p:tgtEl>
                                          <p:spTgt spid="15362"/>
                                        </p:tgtEl>
                                        <p:attrNameLst>
                                          <p:attrName>ppt_h</p:attrName>
                                        </p:attrNameLst>
                                      </p:cBhvr>
                                      <p:tavLst>
                                        <p:tav tm="0">
                                          <p:val>
                                            <p:strVal val="#ppt_h"/>
                                          </p:val>
                                        </p:tav>
                                        <p:tav tm="100000">
                                          <p:val>
                                            <p:strVal val="#ppt_h"/>
                                          </p:val>
                                        </p:tav>
                                      </p:tavLst>
                                    </p:anim>
                                    <p:animEffect transition="in" filter="fade">
                                      <p:cBhvr>
                                        <p:cTn id="9" dur="1000"/>
                                        <p:tgtEl>
                                          <p:spTgt spid="1536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5363">
                                            <p:txEl>
                                              <p:charRg st="0" end="53"/>
                                            </p:txEl>
                                          </p:spTgt>
                                        </p:tgtEl>
                                        <p:attrNameLst>
                                          <p:attrName>style.visibility</p:attrName>
                                        </p:attrNameLst>
                                      </p:cBhvr>
                                      <p:to>
                                        <p:strVal val="visible"/>
                                      </p:to>
                                    </p:set>
                                    <p:animEffect transition="in" filter="dissolve">
                                      <p:cBhvr>
                                        <p:cTn id="14" dur="500"/>
                                        <p:tgtEl>
                                          <p:spTgt spid="15363">
                                            <p:txEl>
                                              <p:charRg st="0" end="5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5363">
                                            <p:txEl>
                                              <p:charRg st="53" end="145"/>
                                            </p:txEl>
                                          </p:spTgt>
                                        </p:tgtEl>
                                        <p:attrNameLst>
                                          <p:attrName>style.visibility</p:attrName>
                                        </p:attrNameLst>
                                      </p:cBhvr>
                                      <p:to>
                                        <p:strVal val="visible"/>
                                      </p:to>
                                    </p:set>
                                    <p:animEffect transition="in" filter="dissolve">
                                      <p:cBhvr>
                                        <p:cTn id="19" dur="500"/>
                                        <p:tgtEl>
                                          <p:spTgt spid="15363">
                                            <p:txEl>
                                              <p:charRg st="53" end="14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5363">
                                            <p:txEl>
                                              <p:charRg st="145" end="218"/>
                                            </p:txEl>
                                          </p:spTgt>
                                        </p:tgtEl>
                                        <p:attrNameLst>
                                          <p:attrName>style.visibility</p:attrName>
                                        </p:attrNameLst>
                                      </p:cBhvr>
                                      <p:to>
                                        <p:strVal val="visible"/>
                                      </p:to>
                                    </p:set>
                                    <p:animEffect transition="in" filter="dissolve">
                                      <p:cBhvr>
                                        <p:cTn id="24" dur="500"/>
                                        <p:tgtEl>
                                          <p:spTgt spid="15363">
                                            <p:txEl>
                                              <p:charRg st="145" end="21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5363">
                                            <p:txEl>
                                              <p:charRg st="218" end="259"/>
                                            </p:txEl>
                                          </p:spTgt>
                                        </p:tgtEl>
                                        <p:attrNameLst>
                                          <p:attrName>style.visibility</p:attrName>
                                        </p:attrNameLst>
                                      </p:cBhvr>
                                      <p:to>
                                        <p:strVal val="visible"/>
                                      </p:to>
                                    </p:set>
                                    <p:animEffect transition="in" filter="dissolve">
                                      <p:cBhvr>
                                        <p:cTn id="29" dur="500"/>
                                        <p:tgtEl>
                                          <p:spTgt spid="15363">
                                            <p:txEl>
                                              <p:charRg st="218" end="25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6386" name="Rectangle 2"/>
          <p:cNvSpPr>
            <a:spLocks noGrp="1"/>
          </p:cNvSpPr>
          <p:nvPr>
            <p:ph type="title"/>
          </p:nvPr>
        </p:nvSpPr>
        <p:spPr>
          <a:xfrm>
            <a:off x="457200" y="655638"/>
            <a:ext cx="8229600" cy="639762"/>
          </a:xfrm>
        </p:spPr>
        <p:txBody>
          <a:bodyPr vert="horz" wrap="square" lIns="91440" tIns="45720" rIns="91440" bIns="45720" anchor="ctr" anchorCtr="0"/>
          <a:p>
            <a:pPr marL="1117600" indent="-1117600" eaLnBrk="1" hangingPunct="1"/>
            <a:r>
              <a:rPr sz="2400" b="1" u="sng" dirty="0">
                <a:solidFill>
                  <a:srgbClr val="0000FF"/>
                </a:solidFill>
              </a:rPr>
              <a:t>II. MỤC TIÊU PHẤN ĐẤU</a:t>
            </a:r>
            <a:r>
              <a:rPr sz="2000" u="sng" dirty="0">
                <a:solidFill>
                  <a:srgbClr val="0000FF"/>
                </a:solidFill>
              </a:rPr>
              <a:t> </a:t>
            </a:r>
            <a:r>
              <a:rPr sz="2400" i="1" u="sng" dirty="0">
                <a:solidFill>
                  <a:srgbClr val="0000FF"/>
                </a:solidFill>
              </a:rPr>
              <a:t>(Căn cứ)</a:t>
            </a:r>
            <a:endParaRPr sz="2400" i="1" u="sng" dirty="0">
              <a:solidFill>
                <a:srgbClr val="0000FF"/>
              </a:solidFill>
            </a:endParaRPr>
          </a:p>
        </p:txBody>
      </p:sp>
      <p:sp>
        <p:nvSpPr>
          <p:cNvPr id="16387" name="Rectangle 3"/>
          <p:cNvSpPr>
            <a:spLocks noGrp="1"/>
          </p:cNvSpPr>
          <p:nvPr>
            <p:ph idx="1"/>
          </p:nvPr>
        </p:nvSpPr>
        <p:spPr>
          <a:xfrm>
            <a:off x="457200" y="1752600"/>
            <a:ext cx="8229600" cy="4038600"/>
          </a:xfrm>
        </p:spPr>
        <p:txBody>
          <a:bodyPr vert="horz" wrap="square" lIns="91440" tIns="45720" rIns="91440" bIns="45720" anchor="t" anchorCtr="0"/>
          <a:p>
            <a:pPr algn="just" eaLnBrk="1" hangingPunct="1">
              <a:lnSpc>
                <a:spcPct val="80000"/>
              </a:lnSpc>
            </a:pPr>
            <a:r>
              <a:rPr sz="2200" i="1" dirty="0"/>
              <a:t>Căn cứ Quyết định số 2457/BGDĐT, ngày 23/8/2023 của Bộ Trưởng Bộ GD-ĐT về ban hành kế hoạch nhiệm vụ, giải pháp trọng tâm năm học 2023-2024 của ngành giáo dục; </a:t>
            </a:r>
            <a:endParaRPr sz="2200" i="1" dirty="0"/>
          </a:p>
          <a:p>
            <a:pPr algn="just" eaLnBrk="1" hangingPunct="1">
              <a:lnSpc>
                <a:spcPct val="80000"/>
              </a:lnSpc>
            </a:pPr>
            <a:r>
              <a:rPr sz="2200" i="1" dirty="0"/>
              <a:t>Căn cứ Công văn hướng dẫn số 3899/BGDĐT-GDTrH, ngày 03/8/2023 của Bộ GD-ĐT về hướng dẫn thực hiện nhiệm vụ giáo dục trung học năm học 2023-2024; </a:t>
            </a:r>
            <a:endParaRPr sz="2200" i="1" dirty="0"/>
          </a:p>
          <a:p>
            <a:pPr algn="just" eaLnBrk="1" hangingPunct="1">
              <a:lnSpc>
                <a:spcPct val="80000"/>
              </a:lnSpc>
            </a:pPr>
            <a:r>
              <a:rPr sz="2200" i="1" dirty="0"/>
              <a:t>Căn cứ Quyết định số 2400/QĐ-UBND ngày 10/8/2023 của UBND Thành phố Hải Phòng v/v ban hành khung kế hoạch thời gian năm học 2023-2024; Căn cứ Nghị quyết Chi bộ nhiệm kỳ 2022-2025;</a:t>
            </a:r>
            <a:r>
              <a:rPr lang="en-US" sz="2200" i="1" dirty="0"/>
              <a:t> Và các văn bản khác của cấp trên.</a:t>
            </a:r>
            <a:endParaRPr sz="2200" i="1" dirty="0"/>
          </a:p>
          <a:p>
            <a:pPr algn="just" eaLnBrk="1" hangingPunct="1">
              <a:lnSpc>
                <a:spcPct val="80000"/>
              </a:lnSpc>
            </a:pPr>
            <a:r>
              <a:rPr sz="2200" i="1" dirty="0"/>
              <a:t>Trên cơ sở thực tiễn của nhà trường (Thuận lợi, khó khăn thách thức, những việc đã làm được, chưa được …); </a:t>
            </a:r>
            <a:endParaRPr sz="2200" i="1" dirty="0"/>
          </a:p>
          <a:p>
            <a:pPr algn="just" eaLnBrk="1" hangingPunct="1">
              <a:lnSpc>
                <a:spcPct val="80000"/>
              </a:lnSpc>
            </a:pPr>
            <a:r>
              <a:rPr sz="2200" i="1" dirty="0"/>
              <a:t>Trường THCS Đồng Minh đề ra mục tiêu phấn đấu trong năm học 202</a:t>
            </a:r>
            <a:r>
              <a:rPr lang="en-US" sz="2200" i="1" dirty="0"/>
              <a:t>3</a:t>
            </a:r>
            <a:r>
              <a:rPr sz="2200" i="1" dirty="0"/>
              <a:t>-202</a:t>
            </a:r>
            <a:r>
              <a:rPr lang="en-US" sz="2200" i="1" dirty="0"/>
              <a:t>4</a:t>
            </a:r>
            <a:r>
              <a:rPr sz="2200" i="1" dirty="0"/>
              <a:t> cụ thể như sau:</a:t>
            </a:r>
            <a:endParaRPr sz="2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plus(in)">
                                      <p:cBhvr>
                                        <p:cTn id="7" dur="20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387">
                                            <p:txEl>
                                              <p:charRg st="0" end="0"/>
                                            </p:txEl>
                                          </p:spTgt>
                                        </p:tgtEl>
                                        <p:attrNameLst>
                                          <p:attrName>style.visibility</p:attrName>
                                        </p:attrNameLst>
                                      </p:cBhvr>
                                      <p:to>
                                        <p:strVal val="visible"/>
                                      </p:to>
                                    </p:set>
                                    <p:animEffect transition="in" filter="slide(fromBottom)">
                                      <p:cBhvr>
                                        <p:cTn id="12" dur="500"/>
                                        <p:tgtEl>
                                          <p:spTgt spid="16387">
                                            <p:txEl>
                                              <p:char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6387">
                                            <p:txEl>
                                              <p:charRg st="1" end="1"/>
                                            </p:txEl>
                                          </p:spTgt>
                                        </p:tgtEl>
                                        <p:attrNameLst>
                                          <p:attrName>style.visibility</p:attrName>
                                        </p:attrNameLst>
                                      </p:cBhvr>
                                      <p:to>
                                        <p:strVal val="visible"/>
                                      </p:to>
                                    </p:set>
                                    <p:animEffect transition="in" filter="slide(fromBottom)">
                                      <p:cBhvr>
                                        <p:cTn id="17" dur="500"/>
                                        <p:tgtEl>
                                          <p:spTgt spid="16387">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6387">
                                            <p:txEl>
                                              <p:charRg st="159" end="204"/>
                                            </p:txEl>
                                          </p:spTgt>
                                        </p:tgtEl>
                                        <p:attrNameLst>
                                          <p:attrName>style.visibility</p:attrName>
                                        </p:attrNameLst>
                                      </p:cBhvr>
                                      <p:to>
                                        <p:strVal val="visible"/>
                                      </p:to>
                                    </p:set>
                                    <p:animEffect transition="in" filter="slide(fromBottom)">
                                      <p:cBhvr>
                                        <p:cTn id="22" dur="500"/>
                                        <p:tgtEl>
                                          <p:spTgt spid="16387">
                                            <p:txEl>
                                              <p:charRg st="159" end="20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6387">
                                            <p:txEl>
                                              <p:charRg st="204" end="312"/>
                                            </p:txEl>
                                          </p:spTgt>
                                        </p:tgtEl>
                                        <p:attrNameLst>
                                          <p:attrName>style.visibility</p:attrName>
                                        </p:attrNameLst>
                                      </p:cBhvr>
                                      <p:to>
                                        <p:strVal val="visible"/>
                                      </p:to>
                                    </p:set>
                                    <p:animEffect transition="in" filter="slide(fromBottom)">
                                      <p:cBhvr>
                                        <p:cTn id="27" dur="500"/>
                                        <p:tgtEl>
                                          <p:spTgt spid="16387">
                                            <p:txEl>
                                              <p:charRg st="204" end="31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6387">
                                            <p:txEl>
                                              <p:charRg st="312" end="398"/>
                                            </p:txEl>
                                          </p:spTgt>
                                        </p:tgtEl>
                                        <p:attrNameLst>
                                          <p:attrName>style.visibility</p:attrName>
                                        </p:attrNameLst>
                                      </p:cBhvr>
                                      <p:to>
                                        <p:strVal val="visible"/>
                                      </p:to>
                                    </p:set>
                                    <p:animEffect transition="in" filter="slide(fromBottom)">
                                      <p:cBhvr>
                                        <p:cTn id="32" dur="500"/>
                                        <p:tgtEl>
                                          <p:spTgt spid="16387">
                                            <p:txEl>
                                              <p:charRg st="312" end="39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7410" name="Rectangle 2"/>
          <p:cNvSpPr>
            <a:spLocks noGrp="1"/>
          </p:cNvSpPr>
          <p:nvPr>
            <p:ph type="title"/>
          </p:nvPr>
        </p:nvSpPr>
        <p:spPr>
          <a:xfrm>
            <a:off x="533400" y="609600"/>
            <a:ext cx="8229600" cy="914400"/>
          </a:xfrm>
        </p:spPr>
        <p:txBody>
          <a:bodyPr vert="horz" wrap="square" lIns="91440" tIns="45720" rIns="91440" bIns="45720" anchor="ctr" anchorCtr="0"/>
          <a:p>
            <a:pPr eaLnBrk="1" hangingPunct="1"/>
            <a:r>
              <a:rPr sz="2400" b="1" u="sng" dirty="0">
                <a:solidFill>
                  <a:srgbClr val="FF0000"/>
                </a:solidFill>
              </a:rPr>
              <a:t>II. MỤC TIÊU PHẤN ĐẤU</a:t>
            </a:r>
            <a:endParaRPr sz="2400" b="1" u="sng" dirty="0">
              <a:solidFill>
                <a:srgbClr val="FF0000"/>
              </a:solidFill>
            </a:endParaRPr>
          </a:p>
        </p:txBody>
      </p:sp>
      <p:sp>
        <p:nvSpPr>
          <p:cNvPr id="17411" name="Rectangle 3"/>
          <p:cNvSpPr>
            <a:spLocks noGrp="1"/>
          </p:cNvSpPr>
          <p:nvPr>
            <p:ph idx="1"/>
          </p:nvPr>
        </p:nvSpPr>
        <p:spPr>
          <a:xfrm>
            <a:off x="762000" y="1447800"/>
            <a:ext cx="8229600" cy="4876800"/>
          </a:xfrm>
        </p:spPr>
        <p:txBody>
          <a:bodyPr vert="horz" wrap="square" lIns="91440" tIns="45720" rIns="91440" bIns="45720" anchor="t" anchorCtr="0"/>
          <a:p>
            <a:pPr algn="just" eaLnBrk="1" hangingPunct="1">
              <a:lnSpc>
                <a:spcPct val="80000"/>
              </a:lnSpc>
            </a:pPr>
            <a:r>
              <a:rPr sz="1900" b="1" dirty="0">
                <a:solidFill>
                  <a:srgbClr val="0000FF"/>
                </a:solidFill>
              </a:rPr>
              <a:t>100% CBGV hoàn thành tốt nhiệm vụ, đạt chuẩn về chuyên môn, nghiệp vụ để đảm đương được nhiệm vụ; không có giáo viên vi phạm kỷ luật.</a:t>
            </a:r>
            <a:endParaRPr sz="1900" b="1" dirty="0">
              <a:solidFill>
                <a:srgbClr val="0000FF"/>
              </a:solidFill>
            </a:endParaRPr>
          </a:p>
          <a:p>
            <a:pPr algn="just" eaLnBrk="1" hangingPunct="1">
              <a:lnSpc>
                <a:spcPct val="80000"/>
              </a:lnSpc>
            </a:pPr>
            <a:r>
              <a:rPr sz="1900" b="1" dirty="0">
                <a:solidFill>
                  <a:srgbClr val="0000FF"/>
                </a:solidFill>
              </a:rPr>
              <a:t>100% cán bộ Giáo viên tích cực sử dụng và ứng dụng công nghệ thông tin vào giảng dạy.</a:t>
            </a:r>
            <a:endParaRPr sz="1900" b="1" dirty="0">
              <a:solidFill>
                <a:srgbClr val="0000FF"/>
              </a:solidFill>
            </a:endParaRPr>
          </a:p>
          <a:p>
            <a:pPr algn="just" eaLnBrk="1" hangingPunct="1">
              <a:lnSpc>
                <a:spcPct val="80000"/>
              </a:lnSpc>
            </a:pPr>
            <a:r>
              <a:rPr sz="1900" b="1" dirty="0">
                <a:solidFill>
                  <a:srgbClr val="0000FF"/>
                </a:solidFill>
              </a:rPr>
              <a:t>Huy động 100% học sinh trong độ tuổi ra lớp; Học sinh khá, giỏi toàn diện… đạt trên 70%; Tỷ lệ Lên lớp đạt trên: 99%; Tốt nghiệp THCS đạt: 100%; Trúng tuyển vào lớp 10 đạt 90% trở lên; Duy trì và nâng cao chất lượng phổ cập giáo dục THCS và phổ cập giáo dục TH&amp;Nghề.</a:t>
            </a:r>
            <a:endParaRPr sz="1900" b="1" dirty="0">
              <a:solidFill>
                <a:srgbClr val="0000FF"/>
              </a:solidFill>
            </a:endParaRPr>
          </a:p>
          <a:p>
            <a:pPr algn="just" eaLnBrk="1" hangingPunct="1">
              <a:lnSpc>
                <a:spcPct val="80000"/>
              </a:lnSpc>
            </a:pPr>
            <a:r>
              <a:rPr sz="1900" b="1" dirty="0">
                <a:solidFill>
                  <a:srgbClr val="0000FF"/>
                </a:solidFill>
              </a:rPr>
              <a:t>Học sinh giỏi cấp huyện luôn có từ 70 đến 100 giải; Có giải HSG cấp TP.</a:t>
            </a:r>
            <a:endParaRPr sz="1900" b="1" dirty="0">
              <a:solidFill>
                <a:srgbClr val="0000FF"/>
              </a:solidFill>
            </a:endParaRPr>
          </a:p>
          <a:p>
            <a:pPr algn="just" eaLnBrk="1" hangingPunct="1">
              <a:lnSpc>
                <a:spcPct val="80000"/>
              </a:lnSpc>
            </a:pPr>
            <a:r>
              <a:rPr sz="1900" b="1" dirty="0">
                <a:solidFill>
                  <a:srgbClr val="0000FF"/>
                </a:solidFill>
              </a:rPr>
              <a:t>Duy trì và phát huy thành quả trường chuẩn Quốc gia góp phần vào công cuộc xây dựng nông thôn mới của địa phương.</a:t>
            </a:r>
            <a:endParaRPr sz="1900" b="1" dirty="0">
              <a:solidFill>
                <a:srgbClr val="0000FF"/>
              </a:solidFill>
            </a:endParaRPr>
          </a:p>
          <a:p>
            <a:pPr algn="just" eaLnBrk="1" hangingPunct="1">
              <a:lnSpc>
                <a:spcPct val="80000"/>
              </a:lnSpc>
            </a:pPr>
            <a:r>
              <a:rPr sz="1900" b="1" dirty="0">
                <a:solidFill>
                  <a:srgbClr val="0000FF"/>
                </a:solidFill>
              </a:rPr>
              <a:t>Đẩy mạnh công tác xã hội hóa giáo dục hướng đến mục tiêu người người, nhà nhà quan tâm chăm lo tới việc học tập của con em mình.</a:t>
            </a:r>
            <a:endParaRPr sz="1900" b="1" dirty="0">
              <a:solidFill>
                <a:srgbClr val="0000FF"/>
              </a:solidFill>
            </a:endParaRPr>
          </a:p>
          <a:p>
            <a:pPr algn="just" eaLnBrk="1" hangingPunct="1">
              <a:lnSpc>
                <a:spcPct val="80000"/>
              </a:lnSpc>
            </a:pPr>
            <a:r>
              <a:rPr sz="1900" b="1" dirty="0">
                <a:solidFill>
                  <a:srgbClr val="0000FF"/>
                </a:solidFill>
              </a:rPr>
              <a:t>Tập thể nhà trường đạt danh hiệu: Lao động tiên tiến (tiên tiến xuất sắc). Tổ chức công đoàn đạt vững mạnh xuất sắc; Chi bộ đạt Hoàn thành tốt NV trở lên.</a:t>
            </a:r>
            <a:endParaRPr sz="19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7411">
                                            <p:txEl>
                                              <p:charRg st="0" end="134"/>
                                            </p:txEl>
                                          </p:spTgt>
                                        </p:tgtEl>
                                        <p:attrNameLst>
                                          <p:attrName>style.visibility</p:attrName>
                                        </p:attrNameLst>
                                      </p:cBhvr>
                                      <p:to>
                                        <p:strVal val="visible"/>
                                      </p:to>
                                    </p:set>
                                    <p:animEffect transition="in" filter="slide(fromBottom)">
                                      <p:cBhvr>
                                        <p:cTn id="13" dur="500"/>
                                        <p:tgtEl>
                                          <p:spTgt spid="17411">
                                            <p:txEl>
                                              <p:charRg st="0" end="13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7411">
                                            <p:txEl>
                                              <p:charRg st="1" end="1"/>
                                            </p:txEl>
                                          </p:spTgt>
                                        </p:tgtEl>
                                        <p:attrNameLst>
                                          <p:attrName>style.visibility</p:attrName>
                                        </p:attrNameLst>
                                      </p:cBhvr>
                                      <p:to>
                                        <p:strVal val="visible"/>
                                      </p:to>
                                    </p:set>
                                    <p:animEffect transition="in" filter="slide(fromBottom)">
                                      <p:cBhvr>
                                        <p:cTn id="18" dur="500"/>
                                        <p:tgtEl>
                                          <p:spTgt spid="17411">
                                            <p:txEl>
                                              <p:char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7411">
                                            <p:txEl>
                                              <p:charRg st="2" end="2"/>
                                            </p:txEl>
                                          </p:spTgt>
                                        </p:tgtEl>
                                        <p:attrNameLst>
                                          <p:attrName>style.visibility</p:attrName>
                                        </p:attrNameLst>
                                      </p:cBhvr>
                                      <p:to>
                                        <p:strVal val="visible"/>
                                      </p:to>
                                    </p:set>
                                    <p:animEffect transition="in" filter="slide(fromBottom)">
                                      <p:cBhvr>
                                        <p:cTn id="23" dur="500"/>
                                        <p:tgtEl>
                                          <p:spTgt spid="17411">
                                            <p:txEl>
                                              <p:char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7411">
                                            <p:txEl>
                                              <p:charRg st="3" end="3"/>
                                            </p:txEl>
                                          </p:spTgt>
                                        </p:tgtEl>
                                        <p:attrNameLst>
                                          <p:attrName>style.visibility</p:attrName>
                                        </p:attrNameLst>
                                      </p:cBhvr>
                                      <p:to>
                                        <p:strVal val="visible"/>
                                      </p:to>
                                    </p:set>
                                    <p:animEffect transition="in" filter="slide(fromBottom)">
                                      <p:cBhvr>
                                        <p:cTn id="28" dur="500"/>
                                        <p:tgtEl>
                                          <p:spTgt spid="17411">
                                            <p:txEl>
                                              <p:char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7411">
                                            <p:txEl>
                                              <p:charRg st="4" end="4"/>
                                            </p:txEl>
                                          </p:spTgt>
                                        </p:tgtEl>
                                        <p:attrNameLst>
                                          <p:attrName>style.visibility</p:attrName>
                                        </p:attrNameLst>
                                      </p:cBhvr>
                                      <p:to>
                                        <p:strVal val="visible"/>
                                      </p:to>
                                    </p:set>
                                    <p:animEffect transition="in" filter="slide(fromBottom)">
                                      <p:cBhvr>
                                        <p:cTn id="33" dur="500"/>
                                        <p:tgtEl>
                                          <p:spTgt spid="17411">
                                            <p:txEl>
                                              <p:char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17411">
                                            <p:txEl>
                                              <p:charRg st="5" end="5"/>
                                            </p:txEl>
                                          </p:spTgt>
                                        </p:tgtEl>
                                        <p:attrNameLst>
                                          <p:attrName>style.visibility</p:attrName>
                                        </p:attrNameLst>
                                      </p:cBhvr>
                                      <p:to>
                                        <p:strVal val="visible"/>
                                      </p:to>
                                    </p:set>
                                    <p:animEffect transition="in" filter="slide(fromBottom)">
                                      <p:cBhvr>
                                        <p:cTn id="38" dur="500"/>
                                        <p:tgtEl>
                                          <p:spTgt spid="17411">
                                            <p:txEl>
                                              <p:char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7411">
                                            <p:txEl>
                                              <p:charRg st="6" end="6"/>
                                            </p:txEl>
                                          </p:spTgt>
                                        </p:tgtEl>
                                        <p:attrNameLst>
                                          <p:attrName>style.visibility</p:attrName>
                                        </p:attrNameLst>
                                      </p:cBhvr>
                                      <p:to>
                                        <p:strVal val="visible"/>
                                      </p:to>
                                    </p:set>
                                    <p:animEffect transition="in" filter="slide(fromBottom)">
                                      <p:cBhvr>
                                        <p:cTn id="43" dur="500"/>
                                        <p:tgtEl>
                                          <p:spTgt spid="17411">
                                            <p:txEl>
                                              <p:char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8434" name="Rectangle 2"/>
          <p:cNvSpPr>
            <a:spLocks noGrp="1"/>
          </p:cNvSpPr>
          <p:nvPr>
            <p:ph type="title"/>
          </p:nvPr>
        </p:nvSpPr>
        <p:spPr>
          <a:xfrm>
            <a:off x="1752600" y="503238"/>
            <a:ext cx="5638800" cy="868362"/>
          </a:xfrm>
        </p:spPr>
        <p:txBody>
          <a:bodyPr vert="horz" wrap="square" lIns="91440" tIns="45720" rIns="91440" bIns="45720" anchor="ctr" anchorCtr="0"/>
          <a:p>
            <a:pPr eaLnBrk="1" hangingPunct="1"/>
            <a:r>
              <a:rPr sz="1800" b="1" u="sng" dirty="0">
                <a:solidFill>
                  <a:srgbClr val="FF0000"/>
                </a:solidFill>
              </a:rPr>
              <a:t>III. NHIỆM VỤ - GIẢI PHÁP</a:t>
            </a:r>
            <a:br>
              <a:rPr sz="2000" b="1" u="sng" dirty="0"/>
            </a:br>
            <a:br>
              <a:rPr sz="2000" b="1" u="sng" dirty="0"/>
            </a:br>
            <a:r>
              <a:rPr sz="1400" b="1" dirty="0">
                <a:solidFill>
                  <a:srgbClr val="CC0099"/>
                </a:solidFill>
              </a:rPr>
              <a:t>(</a:t>
            </a:r>
            <a:r>
              <a:rPr lang="en-US" sz="2000" b="1" i="1" dirty="0">
                <a:solidFill>
                  <a:srgbClr val="CC0099"/>
                </a:solidFill>
              </a:rPr>
              <a:t>Tiếp tục thực hiện tốt m</a:t>
            </a:r>
            <a:r>
              <a:rPr sz="2000" b="1" i="1" dirty="0">
                <a:solidFill>
                  <a:srgbClr val="CC0099"/>
                </a:solidFill>
              </a:rPr>
              <a:t>ười nhóm </a:t>
            </a:r>
            <a:br>
              <a:rPr sz="2000" b="1" i="1" dirty="0">
                <a:solidFill>
                  <a:srgbClr val="CC0099"/>
                </a:solidFill>
              </a:rPr>
            </a:br>
            <a:r>
              <a:rPr sz="2000" b="1" i="1" dirty="0">
                <a:solidFill>
                  <a:srgbClr val="CC0099"/>
                </a:solidFill>
              </a:rPr>
              <a:t>nhiệm vụ giải pháp chính)</a:t>
            </a:r>
            <a:br>
              <a:rPr sz="1400" dirty="0">
                <a:solidFill>
                  <a:srgbClr val="CC0099"/>
                </a:solidFill>
              </a:rPr>
            </a:br>
            <a:endParaRPr sz="1400" dirty="0">
              <a:solidFill>
                <a:srgbClr val="CC0099"/>
              </a:solidFill>
            </a:endParaRPr>
          </a:p>
        </p:txBody>
      </p:sp>
      <p:sp>
        <p:nvSpPr>
          <p:cNvPr id="18435" name="Rectangle 3"/>
          <p:cNvSpPr>
            <a:spLocks noGrp="1"/>
          </p:cNvSpPr>
          <p:nvPr>
            <p:ph idx="1"/>
          </p:nvPr>
        </p:nvSpPr>
        <p:spPr>
          <a:xfrm>
            <a:off x="381000" y="1752600"/>
            <a:ext cx="8610600" cy="3505200"/>
          </a:xfrm>
        </p:spPr>
        <p:txBody>
          <a:bodyPr vert="horz" wrap="square" lIns="91440" tIns="45720" rIns="91440" bIns="45720" anchor="t" anchorCtr="0"/>
          <a:p>
            <a:pPr eaLnBrk="1" hangingPunct="1">
              <a:lnSpc>
                <a:spcPct val="80000"/>
              </a:lnSpc>
            </a:pPr>
            <a:r>
              <a:rPr sz="2000" b="1" i="1" dirty="0"/>
              <a:t>Một là:</a:t>
            </a:r>
            <a:r>
              <a:rPr sz="2000" b="1" dirty="0"/>
              <a:t> 	</a:t>
            </a:r>
            <a:r>
              <a:rPr sz="2000" b="1" dirty="0">
                <a:solidFill>
                  <a:srgbClr val="0000FF"/>
                </a:solidFill>
              </a:rPr>
              <a:t>Yêu cầu CBGV nắm vững luật và làm theo luật.</a:t>
            </a:r>
            <a:endParaRPr sz="2000" b="1" i="1" dirty="0">
              <a:solidFill>
                <a:srgbClr val="0000FF"/>
              </a:solidFill>
            </a:endParaRPr>
          </a:p>
          <a:p>
            <a:pPr eaLnBrk="1" hangingPunct="1">
              <a:lnSpc>
                <a:spcPct val="80000"/>
              </a:lnSpc>
            </a:pPr>
            <a:r>
              <a:rPr sz="2000" b="1" i="1" dirty="0"/>
              <a:t>Hai là:</a:t>
            </a:r>
            <a:r>
              <a:rPr sz="2000" b="1" dirty="0"/>
              <a:t> 	</a:t>
            </a:r>
            <a:r>
              <a:rPr sz="2000" b="1" dirty="0">
                <a:solidFill>
                  <a:srgbClr val="0000FF"/>
                </a:solidFill>
              </a:rPr>
              <a:t>Tăng cường </a:t>
            </a:r>
            <a:r>
              <a:rPr lang="en-US" sz="2000" b="1" dirty="0">
                <a:solidFill>
                  <a:srgbClr val="0000FF"/>
                </a:solidFill>
              </a:rPr>
              <a:t>BD</a:t>
            </a:r>
            <a:r>
              <a:rPr sz="2000" b="1" dirty="0">
                <a:solidFill>
                  <a:srgbClr val="0000FF"/>
                </a:solidFill>
              </a:rPr>
              <a:t> ý thức nghề nghiệp, tình yêu nghề</a:t>
            </a:r>
            <a:endParaRPr sz="2000" b="1" i="1" dirty="0">
              <a:solidFill>
                <a:srgbClr val="0000FF"/>
              </a:solidFill>
            </a:endParaRPr>
          </a:p>
          <a:p>
            <a:pPr eaLnBrk="1" hangingPunct="1">
              <a:lnSpc>
                <a:spcPct val="80000"/>
              </a:lnSpc>
            </a:pPr>
            <a:r>
              <a:rPr sz="2000" b="1" i="1" dirty="0"/>
              <a:t>Ba là:</a:t>
            </a:r>
            <a:r>
              <a:rPr sz="2000" b="1" dirty="0"/>
              <a:t> 	</a:t>
            </a:r>
            <a:r>
              <a:rPr sz="2000" b="1" dirty="0">
                <a:solidFill>
                  <a:srgbClr val="0000FF"/>
                </a:solidFill>
              </a:rPr>
              <a:t>Thường xuyên bồi dưỡng chuyên môn nghiệp vụ.</a:t>
            </a:r>
            <a:endParaRPr sz="2000" b="1" i="1" dirty="0">
              <a:solidFill>
                <a:srgbClr val="0000FF"/>
              </a:solidFill>
            </a:endParaRPr>
          </a:p>
          <a:p>
            <a:pPr eaLnBrk="1" hangingPunct="1">
              <a:lnSpc>
                <a:spcPct val="80000"/>
              </a:lnSpc>
            </a:pPr>
            <a:r>
              <a:rPr sz="2000" b="1" i="1" dirty="0"/>
              <a:t>Bốn là:</a:t>
            </a:r>
            <a:r>
              <a:rPr sz="2000" b="1" dirty="0"/>
              <a:t> 	</a:t>
            </a:r>
            <a:r>
              <a:rPr sz="2000" b="1" dirty="0">
                <a:solidFill>
                  <a:srgbClr val="0000FF"/>
                </a:solidFill>
              </a:rPr>
              <a:t>Tích cực </a:t>
            </a:r>
            <a:r>
              <a:rPr lang="en-US" sz="2000" b="1" dirty="0">
                <a:solidFill>
                  <a:srgbClr val="0000FF"/>
                </a:solidFill>
              </a:rPr>
              <a:t>ĐM PP GD</a:t>
            </a:r>
            <a:r>
              <a:rPr sz="2000" b="1" dirty="0">
                <a:solidFill>
                  <a:srgbClr val="0000FF"/>
                </a:solidFill>
              </a:rPr>
              <a:t>; chấp hành tốt QCCM</a:t>
            </a:r>
            <a:r>
              <a:rPr lang="en-US" sz="2000" b="1" dirty="0">
                <a:solidFill>
                  <a:srgbClr val="0000FF"/>
                </a:solidFill>
              </a:rPr>
              <a:t>.</a:t>
            </a:r>
            <a:endParaRPr sz="2000" b="1" i="1" dirty="0">
              <a:solidFill>
                <a:srgbClr val="0000FF"/>
              </a:solidFill>
            </a:endParaRPr>
          </a:p>
          <a:p>
            <a:pPr eaLnBrk="1" hangingPunct="1">
              <a:lnSpc>
                <a:spcPct val="80000"/>
              </a:lnSpc>
            </a:pPr>
            <a:r>
              <a:rPr sz="2000" b="1" i="1" dirty="0"/>
              <a:t>Năm là:</a:t>
            </a:r>
            <a:r>
              <a:rPr sz="2000" b="1" dirty="0"/>
              <a:t> 	</a:t>
            </a:r>
            <a:r>
              <a:rPr sz="2000" b="1" dirty="0">
                <a:solidFill>
                  <a:srgbClr val="0000FF"/>
                </a:solidFill>
              </a:rPr>
              <a:t>Nâng cao chất lượng dạy thêm học thêm.</a:t>
            </a:r>
            <a:endParaRPr sz="2000" b="1" i="1" dirty="0"/>
          </a:p>
          <a:p>
            <a:pPr eaLnBrk="1" hangingPunct="1">
              <a:lnSpc>
                <a:spcPct val="80000"/>
              </a:lnSpc>
            </a:pPr>
            <a:r>
              <a:rPr sz="2000" b="1" i="1" dirty="0"/>
              <a:t>Sáu là:</a:t>
            </a:r>
            <a:r>
              <a:rPr sz="2000" b="1" dirty="0"/>
              <a:t> 	</a:t>
            </a:r>
            <a:r>
              <a:rPr sz="2000" b="1" dirty="0">
                <a:solidFill>
                  <a:srgbClr val="0000FF"/>
                </a:solidFill>
              </a:rPr>
              <a:t>Chú trọng công tác bồi dưỡng học sinh giỏi.</a:t>
            </a:r>
            <a:endParaRPr sz="2000" b="1" i="1" dirty="0">
              <a:solidFill>
                <a:srgbClr val="0000FF"/>
              </a:solidFill>
            </a:endParaRPr>
          </a:p>
          <a:p>
            <a:pPr eaLnBrk="1" hangingPunct="1">
              <a:lnSpc>
                <a:spcPct val="80000"/>
              </a:lnSpc>
            </a:pPr>
            <a:r>
              <a:rPr sz="2000" b="1" i="1" dirty="0"/>
              <a:t>Bẩy là:</a:t>
            </a:r>
            <a:r>
              <a:rPr sz="2000" b="1" dirty="0"/>
              <a:t> 	</a:t>
            </a:r>
            <a:r>
              <a:rPr sz="2000" b="1" dirty="0">
                <a:solidFill>
                  <a:srgbClr val="0000FF"/>
                </a:solidFill>
              </a:rPr>
              <a:t>Quan tâm các hoạt động phong trào hội đội.</a:t>
            </a:r>
            <a:endParaRPr sz="2000" b="1" i="1" dirty="0">
              <a:solidFill>
                <a:srgbClr val="0000FF"/>
              </a:solidFill>
            </a:endParaRPr>
          </a:p>
          <a:p>
            <a:pPr eaLnBrk="1" hangingPunct="1">
              <a:lnSpc>
                <a:spcPct val="80000"/>
              </a:lnSpc>
            </a:pPr>
            <a:r>
              <a:rPr sz="2000" b="1" i="1" dirty="0"/>
              <a:t>Tám Là:</a:t>
            </a:r>
            <a:r>
              <a:rPr sz="2000" b="1" dirty="0"/>
              <a:t> 	</a:t>
            </a:r>
            <a:r>
              <a:rPr sz="2000" b="1" dirty="0">
                <a:solidFill>
                  <a:srgbClr val="0000FF"/>
                </a:solidFill>
              </a:rPr>
              <a:t>Đẩy mạnh công tác XHHGD.</a:t>
            </a:r>
            <a:endParaRPr sz="2000" b="1" i="1" dirty="0">
              <a:solidFill>
                <a:srgbClr val="0000FF"/>
              </a:solidFill>
            </a:endParaRPr>
          </a:p>
          <a:p>
            <a:pPr eaLnBrk="1" hangingPunct="1">
              <a:lnSpc>
                <a:spcPct val="80000"/>
              </a:lnSpc>
            </a:pPr>
            <a:r>
              <a:rPr sz="2000" b="1" i="1" dirty="0"/>
              <a:t>Chín là:</a:t>
            </a:r>
            <a:r>
              <a:rPr sz="2000" b="1" dirty="0"/>
              <a:t> 	</a:t>
            </a:r>
            <a:r>
              <a:rPr sz="2000" b="1" dirty="0">
                <a:solidFill>
                  <a:srgbClr val="0000FF"/>
                </a:solidFill>
              </a:rPr>
              <a:t>Song song giữa phát động TĐ với việc thanh KT uốn nắn kịp thời.</a:t>
            </a:r>
            <a:endParaRPr sz="2000" b="1" i="1" dirty="0"/>
          </a:p>
          <a:p>
            <a:pPr eaLnBrk="1" hangingPunct="1">
              <a:lnSpc>
                <a:spcPct val="80000"/>
              </a:lnSpc>
            </a:pPr>
            <a:r>
              <a:rPr sz="2000" b="1" i="1" dirty="0"/>
              <a:t>Mười là:</a:t>
            </a:r>
            <a:r>
              <a:rPr sz="2000" b="1" dirty="0"/>
              <a:t> 	</a:t>
            </a:r>
            <a:r>
              <a:rPr sz="2000" b="1" dirty="0">
                <a:solidFill>
                  <a:srgbClr val="0000FF"/>
                </a:solidFill>
              </a:rPr>
              <a:t>Bổ sung CSVC phục vụ dạy học; </a:t>
            </a:r>
            <a:r>
              <a:rPr lang="en-US" sz="2000" b="1" dirty="0">
                <a:solidFill>
                  <a:srgbClr val="0000FF"/>
                </a:solidFill>
              </a:rPr>
              <a:t>QL </a:t>
            </a:r>
            <a:r>
              <a:rPr sz="2000" b="1" dirty="0">
                <a:solidFill>
                  <a:srgbClr val="0000FF"/>
                </a:solidFill>
              </a:rPr>
              <a:t>tốt công tác </a:t>
            </a:r>
            <a:r>
              <a:rPr lang="en-US" sz="2000" b="1" dirty="0">
                <a:solidFill>
                  <a:srgbClr val="0000FF"/>
                </a:solidFill>
              </a:rPr>
              <a:t>TC.</a:t>
            </a:r>
            <a:endParaRPr lang="en-US" sz="20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8435">
                                            <p:txEl>
                                              <p:charRg st="0" end="54"/>
                                            </p:txEl>
                                          </p:spTgt>
                                        </p:tgtEl>
                                        <p:attrNameLst>
                                          <p:attrName>style.visibility</p:attrName>
                                        </p:attrNameLst>
                                      </p:cBhvr>
                                      <p:to>
                                        <p:strVal val="visible"/>
                                      </p:to>
                                    </p:set>
                                    <p:animEffect transition="in" filter="fade">
                                      <p:cBhvr>
                                        <p:cTn id="13" dur="1000"/>
                                        <p:tgtEl>
                                          <p:spTgt spid="18435">
                                            <p:txEl>
                                              <p:charRg st="0" end="54"/>
                                            </p:txEl>
                                          </p:spTgt>
                                        </p:tgtEl>
                                      </p:cBhvr>
                                    </p:animEffect>
                                    <p:anim calcmode="lin" valueType="num">
                                      <p:cBhvr>
                                        <p:cTn id="14" dur="1000" fill="hold"/>
                                        <p:tgtEl>
                                          <p:spTgt spid="18435">
                                            <p:txEl>
                                              <p:charRg st="0" end="54"/>
                                            </p:txEl>
                                          </p:spTgt>
                                        </p:tgtEl>
                                        <p:attrNameLst>
                                          <p:attrName>ppt_x</p:attrName>
                                        </p:attrNameLst>
                                      </p:cBhvr>
                                      <p:tavLst>
                                        <p:tav tm="0">
                                          <p:val>
                                            <p:strVal val="#ppt_x"/>
                                          </p:val>
                                        </p:tav>
                                        <p:tav tm="100000">
                                          <p:val>
                                            <p:strVal val="#ppt_x"/>
                                          </p:val>
                                        </p:tav>
                                      </p:tavLst>
                                    </p:anim>
                                    <p:anim calcmode="lin" valueType="num">
                                      <p:cBhvr>
                                        <p:cTn id="15" dur="1000" fill="hold"/>
                                        <p:tgtEl>
                                          <p:spTgt spid="18435">
                                            <p:txEl>
                                              <p:charRg st="0" end="54"/>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8435">
                                            <p:txEl>
                                              <p:charRg st="54" end="118"/>
                                            </p:txEl>
                                          </p:spTgt>
                                        </p:tgtEl>
                                        <p:attrNameLst>
                                          <p:attrName>style.visibility</p:attrName>
                                        </p:attrNameLst>
                                      </p:cBhvr>
                                      <p:to>
                                        <p:strVal val="visible"/>
                                      </p:to>
                                    </p:set>
                                    <p:animEffect transition="in" filter="fade">
                                      <p:cBhvr>
                                        <p:cTn id="20" dur="1000"/>
                                        <p:tgtEl>
                                          <p:spTgt spid="18435">
                                            <p:txEl>
                                              <p:charRg st="54" end="118"/>
                                            </p:txEl>
                                          </p:spTgt>
                                        </p:tgtEl>
                                      </p:cBhvr>
                                    </p:animEffect>
                                    <p:anim calcmode="lin" valueType="num">
                                      <p:cBhvr>
                                        <p:cTn id="21" dur="1000" fill="hold"/>
                                        <p:tgtEl>
                                          <p:spTgt spid="18435">
                                            <p:txEl>
                                              <p:charRg st="54" end="118"/>
                                            </p:txEl>
                                          </p:spTgt>
                                        </p:tgtEl>
                                        <p:attrNameLst>
                                          <p:attrName>ppt_x</p:attrName>
                                        </p:attrNameLst>
                                      </p:cBhvr>
                                      <p:tavLst>
                                        <p:tav tm="0">
                                          <p:val>
                                            <p:strVal val="#ppt_x"/>
                                          </p:val>
                                        </p:tav>
                                        <p:tav tm="100000">
                                          <p:val>
                                            <p:strVal val="#ppt_x"/>
                                          </p:val>
                                        </p:tav>
                                      </p:tavLst>
                                    </p:anim>
                                    <p:anim calcmode="lin" valueType="num">
                                      <p:cBhvr>
                                        <p:cTn id="22" dur="1000" fill="hold"/>
                                        <p:tgtEl>
                                          <p:spTgt spid="18435">
                                            <p:txEl>
                                              <p:charRg st="54" end="118"/>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8435">
                                            <p:txEl>
                                              <p:charRg st="118" end="171"/>
                                            </p:txEl>
                                          </p:spTgt>
                                        </p:tgtEl>
                                        <p:attrNameLst>
                                          <p:attrName>style.visibility</p:attrName>
                                        </p:attrNameLst>
                                      </p:cBhvr>
                                      <p:to>
                                        <p:strVal val="visible"/>
                                      </p:to>
                                    </p:set>
                                    <p:animEffect transition="in" filter="fade">
                                      <p:cBhvr>
                                        <p:cTn id="27" dur="1000"/>
                                        <p:tgtEl>
                                          <p:spTgt spid="18435">
                                            <p:txEl>
                                              <p:charRg st="118" end="171"/>
                                            </p:txEl>
                                          </p:spTgt>
                                        </p:tgtEl>
                                      </p:cBhvr>
                                    </p:animEffect>
                                    <p:anim calcmode="lin" valueType="num">
                                      <p:cBhvr>
                                        <p:cTn id="28" dur="1000" fill="hold"/>
                                        <p:tgtEl>
                                          <p:spTgt spid="18435">
                                            <p:txEl>
                                              <p:charRg st="118" end="171"/>
                                            </p:txEl>
                                          </p:spTgt>
                                        </p:tgtEl>
                                        <p:attrNameLst>
                                          <p:attrName>ppt_x</p:attrName>
                                        </p:attrNameLst>
                                      </p:cBhvr>
                                      <p:tavLst>
                                        <p:tav tm="0">
                                          <p:val>
                                            <p:strVal val="#ppt_x"/>
                                          </p:val>
                                        </p:tav>
                                        <p:tav tm="100000">
                                          <p:val>
                                            <p:strVal val="#ppt_x"/>
                                          </p:val>
                                        </p:tav>
                                      </p:tavLst>
                                    </p:anim>
                                    <p:anim calcmode="lin" valueType="num">
                                      <p:cBhvr>
                                        <p:cTn id="29" dur="1000" fill="hold"/>
                                        <p:tgtEl>
                                          <p:spTgt spid="18435">
                                            <p:txEl>
                                              <p:charRg st="118" end="17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8435">
                                            <p:txEl>
                                              <p:charRg st="171" end="239"/>
                                            </p:txEl>
                                          </p:spTgt>
                                        </p:tgtEl>
                                        <p:attrNameLst>
                                          <p:attrName>style.visibility</p:attrName>
                                        </p:attrNameLst>
                                      </p:cBhvr>
                                      <p:to>
                                        <p:strVal val="visible"/>
                                      </p:to>
                                    </p:set>
                                    <p:animEffect transition="in" filter="fade">
                                      <p:cBhvr>
                                        <p:cTn id="34" dur="1000"/>
                                        <p:tgtEl>
                                          <p:spTgt spid="18435">
                                            <p:txEl>
                                              <p:charRg st="171" end="239"/>
                                            </p:txEl>
                                          </p:spTgt>
                                        </p:tgtEl>
                                      </p:cBhvr>
                                    </p:animEffect>
                                    <p:anim calcmode="lin" valueType="num">
                                      <p:cBhvr>
                                        <p:cTn id="35" dur="1000" fill="hold"/>
                                        <p:tgtEl>
                                          <p:spTgt spid="18435">
                                            <p:txEl>
                                              <p:charRg st="171" end="239"/>
                                            </p:txEl>
                                          </p:spTgt>
                                        </p:tgtEl>
                                        <p:attrNameLst>
                                          <p:attrName>ppt_x</p:attrName>
                                        </p:attrNameLst>
                                      </p:cBhvr>
                                      <p:tavLst>
                                        <p:tav tm="0">
                                          <p:val>
                                            <p:strVal val="#ppt_x"/>
                                          </p:val>
                                        </p:tav>
                                        <p:tav tm="100000">
                                          <p:val>
                                            <p:strVal val="#ppt_x"/>
                                          </p:val>
                                        </p:tav>
                                      </p:tavLst>
                                    </p:anim>
                                    <p:anim calcmode="lin" valueType="num">
                                      <p:cBhvr>
                                        <p:cTn id="36" dur="1000" fill="hold"/>
                                        <p:tgtEl>
                                          <p:spTgt spid="18435">
                                            <p:txEl>
                                              <p:charRg st="171" end="239"/>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8435">
                                            <p:txEl>
                                              <p:charRg st="239" end="287"/>
                                            </p:txEl>
                                          </p:spTgt>
                                        </p:tgtEl>
                                        <p:attrNameLst>
                                          <p:attrName>style.visibility</p:attrName>
                                        </p:attrNameLst>
                                      </p:cBhvr>
                                      <p:to>
                                        <p:strVal val="visible"/>
                                      </p:to>
                                    </p:set>
                                    <p:animEffect transition="in" filter="fade">
                                      <p:cBhvr>
                                        <p:cTn id="41" dur="1000"/>
                                        <p:tgtEl>
                                          <p:spTgt spid="18435">
                                            <p:txEl>
                                              <p:charRg st="239" end="287"/>
                                            </p:txEl>
                                          </p:spTgt>
                                        </p:tgtEl>
                                      </p:cBhvr>
                                    </p:animEffect>
                                    <p:anim calcmode="lin" valueType="num">
                                      <p:cBhvr>
                                        <p:cTn id="42" dur="1000" fill="hold"/>
                                        <p:tgtEl>
                                          <p:spTgt spid="18435">
                                            <p:txEl>
                                              <p:charRg st="239" end="287"/>
                                            </p:txEl>
                                          </p:spTgt>
                                        </p:tgtEl>
                                        <p:attrNameLst>
                                          <p:attrName>ppt_x</p:attrName>
                                        </p:attrNameLst>
                                      </p:cBhvr>
                                      <p:tavLst>
                                        <p:tav tm="0">
                                          <p:val>
                                            <p:strVal val="#ppt_x"/>
                                          </p:val>
                                        </p:tav>
                                        <p:tav tm="100000">
                                          <p:val>
                                            <p:strVal val="#ppt_x"/>
                                          </p:val>
                                        </p:tav>
                                      </p:tavLst>
                                    </p:anim>
                                    <p:anim calcmode="lin" valueType="num">
                                      <p:cBhvr>
                                        <p:cTn id="43" dur="1000" fill="hold"/>
                                        <p:tgtEl>
                                          <p:spTgt spid="18435">
                                            <p:txEl>
                                              <p:charRg st="239" end="287"/>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8435">
                                            <p:txEl>
                                              <p:charRg st="287" end="340"/>
                                            </p:txEl>
                                          </p:spTgt>
                                        </p:tgtEl>
                                        <p:attrNameLst>
                                          <p:attrName>style.visibility</p:attrName>
                                        </p:attrNameLst>
                                      </p:cBhvr>
                                      <p:to>
                                        <p:strVal val="visible"/>
                                      </p:to>
                                    </p:set>
                                    <p:animEffect transition="in" filter="fade">
                                      <p:cBhvr>
                                        <p:cTn id="48" dur="1000"/>
                                        <p:tgtEl>
                                          <p:spTgt spid="18435">
                                            <p:txEl>
                                              <p:charRg st="287" end="340"/>
                                            </p:txEl>
                                          </p:spTgt>
                                        </p:tgtEl>
                                      </p:cBhvr>
                                    </p:animEffect>
                                    <p:anim calcmode="lin" valueType="num">
                                      <p:cBhvr>
                                        <p:cTn id="49" dur="1000" fill="hold"/>
                                        <p:tgtEl>
                                          <p:spTgt spid="18435">
                                            <p:txEl>
                                              <p:charRg st="287" end="340"/>
                                            </p:txEl>
                                          </p:spTgt>
                                        </p:tgtEl>
                                        <p:attrNameLst>
                                          <p:attrName>ppt_x</p:attrName>
                                        </p:attrNameLst>
                                      </p:cBhvr>
                                      <p:tavLst>
                                        <p:tav tm="0">
                                          <p:val>
                                            <p:strVal val="#ppt_x"/>
                                          </p:val>
                                        </p:tav>
                                        <p:tav tm="100000">
                                          <p:val>
                                            <p:strVal val="#ppt_x"/>
                                          </p:val>
                                        </p:tav>
                                      </p:tavLst>
                                    </p:anim>
                                    <p:anim calcmode="lin" valueType="num">
                                      <p:cBhvr>
                                        <p:cTn id="50" dur="1000" fill="hold"/>
                                        <p:tgtEl>
                                          <p:spTgt spid="18435">
                                            <p:txEl>
                                              <p:charRg st="287" end="34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8435">
                                            <p:txEl>
                                              <p:charRg st="340" end="392"/>
                                            </p:txEl>
                                          </p:spTgt>
                                        </p:tgtEl>
                                        <p:attrNameLst>
                                          <p:attrName>style.visibility</p:attrName>
                                        </p:attrNameLst>
                                      </p:cBhvr>
                                      <p:to>
                                        <p:strVal val="visible"/>
                                      </p:to>
                                    </p:set>
                                    <p:animEffect transition="in" filter="fade">
                                      <p:cBhvr>
                                        <p:cTn id="55" dur="1000"/>
                                        <p:tgtEl>
                                          <p:spTgt spid="18435">
                                            <p:txEl>
                                              <p:charRg st="340" end="392"/>
                                            </p:txEl>
                                          </p:spTgt>
                                        </p:tgtEl>
                                      </p:cBhvr>
                                    </p:animEffect>
                                    <p:anim calcmode="lin" valueType="num">
                                      <p:cBhvr>
                                        <p:cTn id="56" dur="1000" fill="hold"/>
                                        <p:tgtEl>
                                          <p:spTgt spid="18435">
                                            <p:txEl>
                                              <p:charRg st="340" end="392"/>
                                            </p:txEl>
                                          </p:spTgt>
                                        </p:tgtEl>
                                        <p:attrNameLst>
                                          <p:attrName>ppt_x</p:attrName>
                                        </p:attrNameLst>
                                      </p:cBhvr>
                                      <p:tavLst>
                                        <p:tav tm="0">
                                          <p:val>
                                            <p:strVal val="#ppt_x"/>
                                          </p:val>
                                        </p:tav>
                                        <p:tav tm="100000">
                                          <p:val>
                                            <p:strVal val="#ppt_x"/>
                                          </p:val>
                                        </p:tav>
                                      </p:tavLst>
                                    </p:anim>
                                    <p:anim calcmode="lin" valueType="num">
                                      <p:cBhvr>
                                        <p:cTn id="57" dur="1000" fill="hold"/>
                                        <p:tgtEl>
                                          <p:spTgt spid="18435">
                                            <p:txEl>
                                              <p:charRg st="340" end="392"/>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18435">
                                            <p:txEl>
                                              <p:charRg st="392" end="426"/>
                                            </p:txEl>
                                          </p:spTgt>
                                        </p:tgtEl>
                                        <p:attrNameLst>
                                          <p:attrName>style.visibility</p:attrName>
                                        </p:attrNameLst>
                                      </p:cBhvr>
                                      <p:to>
                                        <p:strVal val="visible"/>
                                      </p:to>
                                    </p:set>
                                    <p:animEffect transition="in" filter="fade">
                                      <p:cBhvr>
                                        <p:cTn id="62" dur="1000"/>
                                        <p:tgtEl>
                                          <p:spTgt spid="18435">
                                            <p:txEl>
                                              <p:charRg st="392" end="426"/>
                                            </p:txEl>
                                          </p:spTgt>
                                        </p:tgtEl>
                                      </p:cBhvr>
                                    </p:animEffect>
                                    <p:anim calcmode="lin" valueType="num">
                                      <p:cBhvr>
                                        <p:cTn id="63" dur="1000" fill="hold"/>
                                        <p:tgtEl>
                                          <p:spTgt spid="18435">
                                            <p:txEl>
                                              <p:charRg st="392" end="426"/>
                                            </p:txEl>
                                          </p:spTgt>
                                        </p:tgtEl>
                                        <p:attrNameLst>
                                          <p:attrName>ppt_x</p:attrName>
                                        </p:attrNameLst>
                                      </p:cBhvr>
                                      <p:tavLst>
                                        <p:tav tm="0">
                                          <p:val>
                                            <p:strVal val="#ppt_x"/>
                                          </p:val>
                                        </p:tav>
                                        <p:tav tm="100000">
                                          <p:val>
                                            <p:strVal val="#ppt_x"/>
                                          </p:val>
                                        </p:tav>
                                      </p:tavLst>
                                    </p:anim>
                                    <p:anim calcmode="lin" valueType="num">
                                      <p:cBhvr>
                                        <p:cTn id="64" dur="1000" fill="hold"/>
                                        <p:tgtEl>
                                          <p:spTgt spid="18435">
                                            <p:txEl>
                                              <p:charRg st="392" end="426"/>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18435">
                                            <p:txEl>
                                              <p:charRg st="426" end="500"/>
                                            </p:txEl>
                                          </p:spTgt>
                                        </p:tgtEl>
                                        <p:attrNameLst>
                                          <p:attrName>style.visibility</p:attrName>
                                        </p:attrNameLst>
                                      </p:cBhvr>
                                      <p:to>
                                        <p:strVal val="visible"/>
                                      </p:to>
                                    </p:set>
                                    <p:animEffect transition="in" filter="fade">
                                      <p:cBhvr>
                                        <p:cTn id="69" dur="1000"/>
                                        <p:tgtEl>
                                          <p:spTgt spid="18435">
                                            <p:txEl>
                                              <p:charRg st="426" end="500"/>
                                            </p:txEl>
                                          </p:spTgt>
                                        </p:tgtEl>
                                      </p:cBhvr>
                                    </p:animEffect>
                                    <p:anim calcmode="lin" valueType="num">
                                      <p:cBhvr>
                                        <p:cTn id="70" dur="1000" fill="hold"/>
                                        <p:tgtEl>
                                          <p:spTgt spid="18435">
                                            <p:txEl>
                                              <p:charRg st="426" end="500"/>
                                            </p:txEl>
                                          </p:spTgt>
                                        </p:tgtEl>
                                        <p:attrNameLst>
                                          <p:attrName>ppt_x</p:attrName>
                                        </p:attrNameLst>
                                      </p:cBhvr>
                                      <p:tavLst>
                                        <p:tav tm="0">
                                          <p:val>
                                            <p:strVal val="#ppt_x"/>
                                          </p:val>
                                        </p:tav>
                                        <p:tav tm="100000">
                                          <p:val>
                                            <p:strVal val="#ppt_x"/>
                                          </p:val>
                                        </p:tav>
                                      </p:tavLst>
                                    </p:anim>
                                    <p:anim calcmode="lin" valueType="num">
                                      <p:cBhvr>
                                        <p:cTn id="71" dur="1000" fill="hold"/>
                                        <p:tgtEl>
                                          <p:spTgt spid="18435">
                                            <p:txEl>
                                              <p:charRg st="426" end="500"/>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18435">
                                            <p:txEl>
                                              <p:charRg st="500" end="572"/>
                                            </p:txEl>
                                          </p:spTgt>
                                        </p:tgtEl>
                                        <p:attrNameLst>
                                          <p:attrName>style.visibility</p:attrName>
                                        </p:attrNameLst>
                                      </p:cBhvr>
                                      <p:to>
                                        <p:strVal val="visible"/>
                                      </p:to>
                                    </p:set>
                                    <p:animEffect transition="in" filter="fade">
                                      <p:cBhvr>
                                        <p:cTn id="76" dur="1000"/>
                                        <p:tgtEl>
                                          <p:spTgt spid="18435">
                                            <p:txEl>
                                              <p:charRg st="500" end="572"/>
                                            </p:txEl>
                                          </p:spTgt>
                                        </p:tgtEl>
                                      </p:cBhvr>
                                    </p:animEffect>
                                    <p:anim calcmode="lin" valueType="num">
                                      <p:cBhvr>
                                        <p:cTn id="77" dur="1000" fill="hold"/>
                                        <p:tgtEl>
                                          <p:spTgt spid="18435">
                                            <p:txEl>
                                              <p:charRg st="500" end="572"/>
                                            </p:txEl>
                                          </p:spTgt>
                                        </p:tgtEl>
                                        <p:attrNameLst>
                                          <p:attrName>ppt_x</p:attrName>
                                        </p:attrNameLst>
                                      </p:cBhvr>
                                      <p:tavLst>
                                        <p:tav tm="0">
                                          <p:val>
                                            <p:strVal val="#ppt_x"/>
                                          </p:val>
                                        </p:tav>
                                        <p:tav tm="100000">
                                          <p:val>
                                            <p:strVal val="#ppt_x"/>
                                          </p:val>
                                        </p:tav>
                                      </p:tavLst>
                                    </p:anim>
                                    <p:anim calcmode="lin" valueType="num">
                                      <p:cBhvr>
                                        <p:cTn id="78" dur="1000" fill="hold"/>
                                        <p:tgtEl>
                                          <p:spTgt spid="18435">
                                            <p:txEl>
                                              <p:charRg st="500" end="57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6036</Words>
  <Application>WPS Presentation</Application>
  <PresentationFormat/>
  <Paragraphs>109</Paragraphs>
  <Slides>11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11</vt:i4>
      </vt:variant>
    </vt:vector>
  </HeadingPairs>
  <TitlesOfParts>
    <vt:vector size="18" baseType="lpstr">
      <vt:lpstr>Arial</vt:lpstr>
      <vt:lpstr>SimSun</vt:lpstr>
      <vt:lpstr>Wingdings</vt:lpstr>
      <vt:lpstr>Microsoft YaHei</vt:lpstr>
      <vt:lpstr>Arial Unicode MS</vt:lpstr>
      <vt:lpstr>Calibri</vt:lpstr>
      <vt:lpstr>Default Design</vt:lpstr>
      <vt:lpstr>UBND HUYỆN VĨNH BẢO TRƯỜNG THCS ĐỒNG MINH</vt:lpstr>
      <vt:lpstr>UBND HUYỆN VĨNH BẢO TRƯỜNG THCS ĐỒNG MINH</vt:lpstr>
      <vt:lpstr>A. ĐÁNH GIÁ CHUNG VỀ KẾT QUẢ NĂM HỌC 2022-2023 </vt:lpstr>
      <vt:lpstr>II. CHƯA ĐƯỢC</vt:lpstr>
      <vt:lpstr>B. PHƯƠNG HƯỚNG NHIỆM VỤ NĂM HỌC 2023-2024 </vt:lpstr>
      <vt:lpstr>2. KHÓ KHĂN THÁCH THỨC</vt:lpstr>
      <vt:lpstr>II. MỤC TIÊU PHẤN ĐẤU (Căn cứ)</vt:lpstr>
      <vt:lpstr>II. MỤC TIÊU PHẤN ĐẤU</vt:lpstr>
      <vt:lpstr>III. NHIỆM VỤ - GIẢI PHÁP  (Tiếp tục thực hiện tốt mười nhóm  nhiệm vụ giải pháp chính) </vt:lpstr>
      <vt:lpstr>NỘI HÀM 10 NHÓM NHIỆM VỤ GIẢI PHÁP CHÍNH</vt:lpstr>
      <vt:lpstr>IV. TỔ CHỨC THỰC HIỆN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cp:lastModifiedBy>
  <cp:revision>4</cp:revision>
  <dcterms:created xsi:type="dcterms:W3CDTF">2022-09-16T01:07:00Z</dcterms:created>
  <dcterms:modified xsi:type="dcterms:W3CDTF">2023-09-28T07:40:33Z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D03A389CF9FC4DE7862710486710F611_12</vt:lpwstr>
  </property>
  <property fmtid="{D5CDD505-2E9C-101B-9397-08002B2CF9AE}" pid="3" name="KSOProductBuildVer">
    <vt:lpwstr>1033-12.2.0.13215</vt:lpwstr>
  </property>
</Properties>
</file>