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840" r:id="rId2"/>
    <p:sldMasterId id="2147483864" r:id="rId3"/>
    <p:sldMasterId id="2147483893" r:id="rId4"/>
  </p:sldMasterIdLst>
  <p:notesMasterIdLst>
    <p:notesMasterId r:id="rId18"/>
  </p:notesMasterIdLst>
  <p:sldIdLst>
    <p:sldId id="300" r:id="rId5"/>
    <p:sldId id="610" r:id="rId6"/>
    <p:sldId id="611" r:id="rId7"/>
    <p:sldId id="614" r:id="rId8"/>
    <p:sldId id="612" r:id="rId9"/>
    <p:sldId id="613" r:id="rId10"/>
    <p:sldId id="615" r:id="rId11"/>
    <p:sldId id="616" r:id="rId12"/>
    <p:sldId id="617" r:id="rId13"/>
    <p:sldId id="618" r:id="rId14"/>
    <p:sldId id="619" r:id="rId15"/>
    <p:sldId id="631" r:id="rId16"/>
    <p:sldId id="63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3" clrIdx="0">
    <p:extLst>
      <p:ext uri="{19B8F6BF-5375-455C-9EA6-DF929625EA0E}">
        <p15:presenceInfo xmlns:p15="http://schemas.microsoft.com/office/powerpoint/2012/main" userId="Adm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40" autoAdjust="0"/>
    <p:restoredTop sz="88364" autoAdjust="0"/>
  </p:normalViewPr>
  <p:slideViewPr>
    <p:cSldViewPr snapToGrid="0">
      <p:cViewPr varScale="1">
        <p:scale>
          <a:sx n="59" d="100"/>
          <a:sy n="59" d="100"/>
        </p:scale>
        <p:origin x="8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5540EB-EEAA-4D09-AF54-3A9449BC3A64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24B5DE-225C-41E8-9F41-5438617C7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125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8835EE-2367-4BA3-B595-FC7387852BCD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24B5DE-225C-41E8-9F41-5438617C75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85420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24B5DE-225C-41E8-9F41-5438617C75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19998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24B5DE-225C-41E8-9F41-5438617C75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47968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24B5DE-225C-41E8-9F41-5438617C755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5973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24B5DE-225C-41E8-9F41-5438617C75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13928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24B5DE-225C-41E8-9F41-5438617C75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64976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24B5DE-225C-41E8-9F41-5438617C75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757539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24B5DE-225C-41E8-9F41-5438617C75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37537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24B5DE-225C-41E8-9F41-5438617C75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61945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24B5DE-225C-41E8-9F41-5438617C75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75713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24B5DE-225C-41E8-9F41-5438617C75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85476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BAC54D-9949-44C8-95C1-F0F4AF37D8C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7/11/2023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1AEBDF-79D5-4CA6-8037-4D34F43F8B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5381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BAC54D-9949-44C8-95C1-F0F4AF37D8C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7/11/2023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1AEBDF-79D5-4CA6-8037-4D34F43F8B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4759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BAC54D-9949-44C8-95C1-F0F4AF37D8C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7/11/2023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1AEBDF-79D5-4CA6-8037-4D34F43F8B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09824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5109E-2004-4A98-B305-E40FC4E57AC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5CFFA-3B53-4A65-AF25-6B1C3BBD008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9837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5109E-2004-4A98-B305-E40FC4E57AC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5CFFA-3B53-4A65-AF25-6B1C3BBD008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985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5109E-2004-4A98-B305-E40FC4E57AC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5CFFA-3B53-4A65-AF25-6B1C3BBD008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66658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5109E-2004-4A98-B305-E40FC4E57AC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5CFFA-3B53-4A65-AF25-6B1C3BBD008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38493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5109E-2004-4A98-B305-E40FC4E57AC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5CFFA-3B53-4A65-AF25-6B1C3BBD008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12570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5109E-2004-4A98-B305-E40FC4E57AC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5CFFA-3B53-4A65-AF25-6B1C3BBD008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18299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5109E-2004-4A98-B305-E40FC4E57AC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5CFFA-3B53-4A65-AF25-6B1C3BBD008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75674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5109E-2004-4A98-B305-E40FC4E57AC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5CFFA-3B53-4A65-AF25-6B1C3BBD008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318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BAC54D-9949-44C8-95C1-F0F4AF37D8C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7/11/2023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1AEBDF-79D5-4CA6-8037-4D34F43F8B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01879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5109E-2004-4A98-B305-E40FC4E57AC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5CFFA-3B53-4A65-AF25-6B1C3BBD008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45121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5109E-2004-4A98-B305-E40FC4E57AC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5CFFA-3B53-4A65-AF25-6B1C3BBD008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42013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5109E-2004-4A98-B305-E40FC4E57AC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5CFFA-3B53-4A65-AF25-6B1C3BBD008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619156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9281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3520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40425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10182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5846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3375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191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BAC54D-9949-44C8-95C1-F0F4AF37D8C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7/11/2023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1AEBDF-79D5-4CA6-8037-4D34F43F8B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606123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21750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09325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49703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6143225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81146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2111126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49472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49781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42915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655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BAC54D-9949-44C8-95C1-F0F4AF37D8C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7/11/2023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1AEBDF-79D5-4CA6-8037-4D34F43F8B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591082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13445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21738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78425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26223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69334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2533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34014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01900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61769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10016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BAC54D-9949-44C8-95C1-F0F4AF37D8C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7/11/2023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1AEBDF-79D5-4CA6-8037-4D34F43F8B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461038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32075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001308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05347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51905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618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BAC54D-9949-44C8-95C1-F0F4AF37D8C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7/11/2023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1AEBDF-79D5-4CA6-8037-4D34F43F8B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4235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BAC54D-9949-44C8-95C1-F0F4AF37D8C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7/11/2023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1AEBDF-79D5-4CA6-8037-4D34F43F8B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1984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BAC54D-9949-44C8-95C1-F0F4AF37D8C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7/11/2023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1AEBDF-79D5-4CA6-8037-4D34F43F8B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92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BAC54D-9949-44C8-95C1-F0F4AF37D8C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7/11/2023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1AEBDF-79D5-4CA6-8037-4D34F43F8B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2623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13" Type="http://schemas.openxmlformats.org/officeDocument/2006/relationships/slideLayout" Target="../slideLayouts/slideLayout51.xml"/><Relationship Id="rId3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5.xml"/><Relationship Id="rId12" Type="http://schemas.openxmlformats.org/officeDocument/2006/relationships/slideLayout" Target="../slideLayouts/slideLayout50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40.xml"/><Relationship Id="rId16" Type="http://schemas.openxmlformats.org/officeDocument/2006/relationships/slideLayout" Target="../slideLayouts/slideLayout54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3.xml"/><Relationship Id="rId1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48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Relationship Id="rId14" Type="http://schemas.openxmlformats.org/officeDocument/2006/relationships/slideLayout" Target="../slideLayouts/slideLayout5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BAC54D-9949-44C8-95C1-F0F4AF37D8C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7/11/2023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1AEBDF-79D5-4CA6-8037-4D34F43F8B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7182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C5109E-2004-4A98-B305-E40FC4E57AC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5CFFA-3B53-4A65-AF25-6B1C3BBD008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6795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BAC54D-9949-44C8-95C1-F0F4AF37D8C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7/11/2023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1AEBDF-79D5-4CA6-8037-4D34F43F8B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1449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  <p:sldLayoutId id="2147483876" r:id="rId12"/>
    <p:sldLayoutId id="2147483877" r:id="rId13"/>
    <p:sldLayoutId id="2147483878" r:id="rId14"/>
    <p:sldLayoutId id="2147483879" r:id="rId15"/>
    <p:sldLayoutId id="214748388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BAC54D-9949-44C8-95C1-F0F4AF37D8C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7/11/2023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1AEBDF-79D5-4CA6-8037-4D34F43F8B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0314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4" r:id="rId1"/>
    <p:sldLayoutId id="2147483895" r:id="rId2"/>
    <p:sldLayoutId id="2147483896" r:id="rId3"/>
    <p:sldLayoutId id="2147483897" r:id="rId4"/>
    <p:sldLayoutId id="2147483898" r:id="rId5"/>
    <p:sldLayoutId id="2147483899" r:id="rId6"/>
    <p:sldLayoutId id="2147483900" r:id="rId7"/>
    <p:sldLayoutId id="2147483901" r:id="rId8"/>
    <p:sldLayoutId id="2147483902" r:id="rId9"/>
    <p:sldLayoutId id="2147483903" r:id="rId10"/>
    <p:sldLayoutId id="2147483904" r:id="rId11"/>
    <p:sldLayoutId id="2147483905" r:id="rId12"/>
    <p:sldLayoutId id="2147483906" r:id="rId13"/>
    <p:sldLayoutId id="2147483907" r:id="rId14"/>
    <p:sldLayoutId id="2147483908" r:id="rId15"/>
    <p:sldLayoutId id="214748390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9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707572" y="1815903"/>
            <a:ext cx="9956800" cy="2932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56" tIns="54428" rIns="108856" bIns="54428">
            <a:spAutoFit/>
          </a:bodyPr>
          <a:lstStyle/>
          <a:p>
            <a:pPr algn="ctr" defTabSz="609630">
              <a:lnSpc>
                <a:spcPct val="160000"/>
              </a:lnSpc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PHẦN VIẾT:</a:t>
            </a:r>
            <a:r>
              <a:rPr lang="en-US" sz="36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VIẾT BÀI VĂN KỂ LẠI MỘT TRẢI NGHIỆM CỦA EM</a:t>
            </a:r>
          </a:p>
          <a:p>
            <a:pPr algn="ctr" defTabSz="609630">
              <a:lnSpc>
                <a:spcPct val="160000"/>
              </a:lnSpc>
              <a:spcBef>
                <a:spcPct val="50000"/>
              </a:spcBef>
              <a:defRPr/>
            </a:pPr>
            <a:r>
              <a:rPr lang="vi-VN" sz="36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Trườ</a:t>
            </a:r>
            <a:r>
              <a:rPr lang="en-US" sz="36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ng: THCS </a:t>
            </a:r>
            <a:r>
              <a:rPr lang="en-US" sz="3600" b="1" dirty="0" err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36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Tây</a:t>
            </a:r>
            <a:r>
              <a:rPr lang="en-US" sz="36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Hưng</a:t>
            </a:r>
            <a:endParaRPr lang="en-US" sz="3600" b="1" dirty="0">
              <a:solidFill>
                <a:srgbClr val="99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3" name="Oval 7"/>
          <p:cNvSpPr>
            <a:spLocks noChangeArrowheads="1"/>
          </p:cNvSpPr>
          <p:nvPr/>
        </p:nvSpPr>
        <p:spPr bwMode="auto">
          <a:xfrm>
            <a:off x="224971" y="0"/>
            <a:ext cx="6807200" cy="16764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8856" tIns="54428" rIns="108856" bIns="54428" anchor="ctr"/>
          <a:lstStyle/>
          <a:p>
            <a:pPr algn="ctr" defTabSz="609630">
              <a:defRPr/>
            </a:pPr>
            <a:r>
              <a:rPr lang="en-US" sz="2867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1: TÔI VÀ CÁC BẠN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63004170"/>
      </p:ext>
    </p:extLst>
  </p:cSld>
  <p:clrMapOvr>
    <a:masterClrMapping/>
  </p:clrMapOvr>
  <p:transition advClick="0" advTm="2145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/>
      <p:bldP spid="410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897195" y="312863"/>
            <a:ext cx="85255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3.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Viết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bài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: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Viết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bài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văn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kể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lại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một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trải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nghiệm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của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em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97195" y="836083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Bước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1: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Chọn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lựa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đề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tài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</a:t>
            </a: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ước 2:</a:t>
            </a: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Tìm ý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(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điền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phiếu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tìm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ý)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97195" y="1686951"/>
            <a:ext cx="20932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Bước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3: </a:t>
            </a: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Viết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97195" y="2452111"/>
            <a:ext cx="10178843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50000"/>
              </a:lnSpc>
              <a:spcAft>
                <a:spcPts val="0"/>
              </a:spcAft>
              <a:tabLst>
                <a:tab pos="1386840" algn="l"/>
              </a:tabLst>
            </a:pP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*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Kiểm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tra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điều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chỉnh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bài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viết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.</a:t>
            </a:r>
            <a:endParaRPr lang="en-US" sz="28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1386840" algn="l"/>
              </a:tabLst>
            </a:pPr>
            <a:r>
              <a:rPr lang="en-US" sz="2800" dirty="0">
                <a:latin typeface="Times New Roman" panose="02020603050405020304" pitchFamily="18" charset="0"/>
                <a:ea typeface="MS Mincho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ea typeface="MS Mincho"/>
              </a:rPr>
              <a:t>Đọc</a:t>
            </a:r>
            <a:r>
              <a:rPr lang="en-US" sz="28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/>
              </a:rPr>
              <a:t>kĩ</a:t>
            </a:r>
            <a:r>
              <a:rPr lang="en-US" sz="28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/>
              </a:rPr>
              <a:t>mình</a:t>
            </a:r>
            <a:r>
              <a:rPr lang="en-US" sz="28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/>
              </a:rPr>
              <a:t>khoanh</a:t>
            </a:r>
            <a:r>
              <a:rPr lang="en-US" sz="28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/>
              </a:rPr>
              <a:t>tròn</a:t>
            </a:r>
            <a:r>
              <a:rPr lang="en-US" sz="28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/>
              </a:rPr>
              <a:t>lỗi</a:t>
            </a:r>
            <a:r>
              <a:rPr lang="en-US" sz="28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/>
              </a:rPr>
              <a:t>chính</a:t>
            </a:r>
            <a:r>
              <a:rPr lang="en-US" sz="28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/>
              </a:rPr>
              <a:t>tả</a:t>
            </a:r>
            <a:r>
              <a:rPr lang="en-US" sz="2800" dirty="0"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MS Mincho"/>
              </a:rPr>
              <a:t>lỗi</a:t>
            </a:r>
            <a:r>
              <a:rPr lang="en-US" sz="28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/>
              </a:rPr>
              <a:t>ngữ</a:t>
            </a:r>
            <a:r>
              <a:rPr lang="en-US" sz="2800" dirty="0">
                <a:latin typeface="Times New Roman" panose="02020603050405020304" pitchFamily="18" charset="0"/>
                <a:ea typeface="MS Mincho"/>
              </a:rPr>
              <a:t> (</a:t>
            </a:r>
            <a:r>
              <a:rPr lang="en-US" sz="2800" dirty="0" err="1">
                <a:latin typeface="Times New Roman" panose="02020603050405020304" pitchFamily="18" charset="0"/>
                <a:ea typeface="MS Mincho"/>
              </a:rPr>
              <a:t>nếu</a:t>
            </a:r>
            <a:r>
              <a:rPr lang="en-US" sz="28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ea typeface="MS Mincho"/>
              </a:rPr>
              <a:t>). </a:t>
            </a:r>
            <a:r>
              <a:rPr lang="en-US" sz="2800" dirty="0" err="1">
                <a:latin typeface="Times New Roman" panose="02020603050405020304" pitchFamily="18" charset="0"/>
                <a:ea typeface="MS Mincho"/>
              </a:rPr>
              <a:t>Sau</a:t>
            </a:r>
            <a:r>
              <a:rPr lang="en-US" sz="28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/>
              </a:rPr>
              <a:t>đó</a:t>
            </a:r>
            <a:r>
              <a:rPr lang="en-US" sz="28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/>
              </a:rPr>
              <a:t>sửa</a:t>
            </a:r>
            <a:r>
              <a:rPr lang="en-US" sz="28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/>
              </a:rPr>
              <a:t>lại</a:t>
            </a:r>
            <a:r>
              <a:rPr lang="en-US" sz="28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/>
              </a:rPr>
              <a:t>lỗi</a:t>
            </a:r>
            <a:r>
              <a:rPr lang="en-US" sz="28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/>
              </a:rPr>
              <a:t>đó</a:t>
            </a:r>
            <a:r>
              <a:rPr lang="en-US" sz="2800" dirty="0">
                <a:latin typeface="Times New Roman" panose="02020603050405020304" pitchFamily="18" charset="0"/>
                <a:ea typeface="MS Mincho"/>
              </a:rPr>
              <a:t>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ea typeface="MS Mincho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ea typeface="MS Mincho"/>
              </a:rPr>
              <a:t>Gạch</a:t>
            </a:r>
            <a:r>
              <a:rPr lang="en-US" sz="28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/>
              </a:rPr>
              <a:t>chân</a:t>
            </a:r>
            <a:r>
              <a:rPr lang="en-US" sz="28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/>
              </a:rPr>
              <a:t>sai</a:t>
            </a:r>
            <a:r>
              <a:rPr lang="en-US" sz="28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/>
              </a:rPr>
              <a:t>ngữ</a:t>
            </a:r>
            <a:r>
              <a:rPr lang="en-US" sz="28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/>
              </a:rPr>
              <a:t>pháp</a:t>
            </a:r>
            <a:r>
              <a:rPr lang="en-US" sz="28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/>
              </a:rPr>
              <a:t>bằng</a:t>
            </a:r>
            <a:r>
              <a:rPr lang="en-US" sz="28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/>
              </a:rPr>
              <a:t>cách</a:t>
            </a:r>
            <a:r>
              <a:rPr lang="en-US" sz="28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/>
              </a:rPr>
              <a:t>phân</a:t>
            </a:r>
            <a:r>
              <a:rPr lang="en-US" sz="28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/>
              </a:rPr>
              <a:t>tích</a:t>
            </a:r>
            <a:r>
              <a:rPr lang="en-US" sz="28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/>
              </a:rPr>
              <a:t>cấu</a:t>
            </a:r>
            <a:r>
              <a:rPr lang="en-US" sz="28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/>
              </a:rPr>
              <a:t>trúc</a:t>
            </a:r>
            <a:r>
              <a:rPr lang="en-US" sz="28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/>
              </a:rPr>
              <a:t>ngữ</a:t>
            </a:r>
            <a:r>
              <a:rPr lang="en-US" sz="28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/>
              </a:rPr>
              <a:t>pháp</a:t>
            </a:r>
            <a:r>
              <a:rPr lang="en-US" sz="28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/>
              </a:rPr>
              <a:t>sửa</a:t>
            </a:r>
            <a:r>
              <a:rPr lang="en-US" sz="28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/>
              </a:rPr>
              <a:t>lại</a:t>
            </a:r>
            <a:r>
              <a:rPr lang="en-US" sz="28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/>
              </a:rPr>
              <a:t>đúng</a:t>
            </a:r>
            <a:r>
              <a:rPr lang="en-US" sz="2800" dirty="0">
                <a:latin typeface="Times New Roman" panose="02020603050405020304" pitchFamily="18" charset="0"/>
                <a:ea typeface="MS Mincho"/>
              </a:rPr>
              <a:t> (</a:t>
            </a:r>
            <a:r>
              <a:rPr lang="en-US" sz="2800" dirty="0" err="1">
                <a:latin typeface="Times New Roman" panose="02020603050405020304" pitchFamily="18" charset="0"/>
                <a:ea typeface="MS Mincho"/>
              </a:rPr>
              <a:t>nếu</a:t>
            </a:r>
            <a:r>
              <a:rPr lang="en-US" sz="28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ea typeface="MS Mincho"/>
              </a:rPr>
              <a:t>).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425191" y="2057091"/>
            <a:ext cx="7911140" cy="548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>
              <a:lnSpc>
                <a:spcPct val="115000"/>
              </a:lnSpc>
              <a:spcAft>
                <a:spcPts val="0"/>
              </a:spcAft>
              <a:tabLst>
                <a:tab pos="1386840" algn="l"/>
              </a:tabLst>
            </a:pP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Bước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4: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Xem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lại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và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chỉnh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sửa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rút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kinh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nghiệm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6969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39940" y="403902"/>
            <a:ext cx="7911140" cy="548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8684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Bước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4: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Xem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lại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và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chỉnh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sửa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,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rút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kinh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nghiệm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89139" y="1059717"/>
            <a:ext cx="9013722" cy="4493538"/>
          </a:xfrm>
          <a:prstGeom prst="rect">
            <a:avLst/>
          </a:prstGeom>
          <a:ln w="28575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1386840" algn="l"/>
              </a:tabLst>
            </a:pPr>
            <a: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PHIẾU CHỈNH SỬA BÀI VIẾT</a:t>
            </a:r>
            <a:endParaRPr lang="en-US" sz="22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2200" b="1" dirty="0" err="1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Nhiệm</a:t>
            </a:r>
            <a:r>
              <a:rPr lang="en-US" sz="22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vụ</a:t>
            </a:r>
            <a:r>
              <a:rPr lang="en-US" sz="22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: </a:t>
            </a:r>
            <a:r>
              <a:rPr lang="en-US" sz="2200" b="1" dirty="0" err="1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Hãy</a:t>
            </a:r>
            <a:r>
              <a:rPr lang="en-US" sz="22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đọc</a:t>
            </a:r>
            <a:r>
              <a:rPr lang="en-US" sz="22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bài</a:t>
            </a:r>
            <a:r>
              <a:rPr lang="en-US" sz="22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viết</a:t>
            </a:r>
            <a:r>
              <a:rPr lang="en-US" sz="22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của</a:t>
            </a:r>
            <a:r>
              <a:rPr lang="en-US" sz="22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mình</a:t>
            </a:r>
            <a:r>
              <a:rPr lang="en-US" sz="22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và</a:t>
            </a:r>
            <a:r>
              <a:rPr lang="en-US" sz="22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hoàn</a:t>
            </a:r>
            <a:r>
              <a:rPr lang="en-US" sz="22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chỉnh</a:t>
            </a:r>
            <a:r>
              <a:rPr lang="en-US" sz="22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bài</a:t>
            </a:r>
            <a:r>
              <a:rPr lang="en-US" sz="22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viết</a:t>
            </a:r>
            <a:r>
              <a:rPr lang="en-US" sz="22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bằng</a:t>
            </a:r>
            <a:r>
              <a:rPr lang="en-US" sz="22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 </a:t>
            </a:r>
            <a:endParaRPr lang="en-US" sz="2200" dirty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2200" b="1" dirty="0" err="1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cách</a:t>
            </a:r>
            <a:r>
              <a:rPr lang="en-US" sz="22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trả</a:t>
            </a:r>
            <a:r>
              <a:rPr lang="en-US" sz="22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lời</a:t>
            </a:r>
            <a:r>
              <a:rPr lang="en-US" sz="22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các</a:t>
            </a:r>
            <a:r>
              <a:rPr lang="en-US" sz="22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câu</a:t>
            </a:r>
            <a:r>
              <a:rPr lang="en-US" sz="22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hỏi</a:t>
            </a:r>
            <a:r>
              <a:rPr lang="en-US" sz="22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sau</a:t>
            </a:r>
            <a:r>
              <a:rPr lang="en-US" sz="22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:</a:t>
            </a:r>
            <a:endParaRPr lang="en-US" sz="2200" dirty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386840" algn="l"/>
              </a:tabLst>
            </a:pPr>
            <a:r>
              <a:rPr lang="en-US" sz="2200" dirty="0">
                <a:latin typeface="Times New Roman" panose="02020603050405020304" pitchFamily="18" charset="0"/>
                <a:ea typeface="MS Mincho"/>
              </a:rPr>
              <a:t>1. 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Bài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viết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đã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giới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thiệu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được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trải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nghiệm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đáng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nhớ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chưa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?................................</a:t>
            </a:r>
            <a:endParaRPr lang="en-US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386840" algn="l"/>
              </a:tabLst>
            </a:pPr>
            <a:r>
              <a:rPr lang="en-US" sz="2200" dirty="0">
                <a:latin typeface="Times New Roman" panose="02020603050405020304" pitchFamily="18" charset="0"/>
                <a:ea typeface="MS Mincho"/>
              </a:rPr>
              <a:t>2.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Nội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dung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bài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viết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đã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được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sắp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xếp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theo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trình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tự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thời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gian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chưa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?(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Nếu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chưa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,</a:t>
            </a:r>
            <a:endParaRPr lang="en-US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386840" algn="l"/>
              </a:tabLst>
            </a:pP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hãy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thay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đổi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như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thế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nào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cho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hợp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lí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)...................................................................</a:t>
            </a:r>
            <a:endParaRPr lang="en-US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386840" algn="l"/>
              </a:tabLst>
            </a:pPr>
            <a:r>
              <a:rPr lang="en-US" sz="2200" dirty="0">
                <a:latin typeface="Times New Roman" panose="02020603050405020304" pitchFamily="18" charset="0"/>
                <a:ea typeface="MS Mincho"/>
              </a:rPr>
              <a:t>3.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Bài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có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sử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dụng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nhất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quán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từ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ngữ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xưng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hô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không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?...........................................</a:t>
            </a:r>
            <a:endParaRPr lang="en-US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386840" algn="l"/>
              </a:tabLst>
            </a:pPr>
            <a:r>
              <a:rPr lang="en-US" sz="2200" dirty="0">
                <a:latin typeface="Times New Roman" panose="02020603050405020304" pitchFamily="18" charset="0"/>
                <a:ea typeface="MS Mincho"/>
              </a:rPr>
              <a:t>4.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Có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nên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bổ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sung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nội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dung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cho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bài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viết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không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? (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Nếu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có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hãy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viết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rõ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ý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cần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bổ</a:t>
            </a:r>
            <a:endParaRPr lang="en-US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386840" algn="l"/>
              </a:tabLst>
            </a:pPr>
            <a:r>
              <a:rPr lang="en-US" sz="2200" dirty="0">
                <a:latin typeface="Times New Roman" panose="02020603050405020304" pitchFamily="18" charset="0"/>
                <a:ea typeface="MS Mincho"/>
              </a:rPr>
              <a:t>sung.)..................................................................................................................</a:t>
            </a:r>
            <a:endParaRPr lang="en-US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386840" algn="l"/>
              </a:tabLst>
            </a:pPr>
            <a:r>
              <a:rPr lang="en-US" sz="2200" dirty="0">
                <a:latin typeface="Times New Roman" panose="02020603050405020304" pitchFamily="18" charset="0"/>
                <a:ea typeface="MS Mincho"/>
              </a:rPr>
              <a:t>5.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Có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nên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lược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bỏ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các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câu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trong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bài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viết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không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? (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Nếu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có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hãy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viết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rõ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câu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endParaRPr lang="en-US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386840" algn="l"/>
              </a:tabLst>
            </a:pPr>
            <a:r>
              <a:rPr lang="en-US" sz="2200" dirty="0">
                <a:latin typeface="Times New Roman" panose="02020603050405020304" pitchFamily="18" charset="0"/>
                <a:ea typeface="MS Mincho"/>
              </a:rPr>
              <a:t>hay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đoạn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cần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lược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bỏ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.)…………………………………………………………</a:t>
            </a:r>
            <a:endParaRPr lang="en-US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386840" algn="l"/>
              </a:tabLst>
            </a:pPr>
            <a:r>
              <a:rPr lang="en-US" sz="2200" dirty="0">
                <a:latin typeface="Times New Roman" panose="02020603050405020304" pitchFamily="18" charset="0"/>
                <a:ea typeface="MS Mincho"/>
              </a:rPr>
              <a:t>6.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Bài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viết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có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mắc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lỗi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chính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tả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hay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lỗi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diễn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đạt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không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? (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Nếu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có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hãy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viết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rõ</a:t>
            </a:r>
            <a:endParaRPr lang="en-US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386840" algn="l"/>
              </a:tabLst>
            </a:pP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các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mắc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lỗi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chính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tả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hay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lỗi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diễn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đạt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cần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sửa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MS Mincho"/>
              </a:rPr>
              <a:t>chữa</a:t>
            </a:r>
            <a:r>
              <a:rPr lang="en-US" sz="2200" dirty="0">
                <a:latin typeface="Times New Roman" panose="02020603050405020304" pitchFamily="18" charset="0"/>
                <a:ea typeface="MS Mincho"/>
              </a:rPr>
              <a:t>.)………………………….</a:t>
            </a:r>
            <a:endParaRPr lang="en-US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47091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0"/>
            <a:ext cx="12191999" cy="702071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314419" y="1953557"/>
            <a:ext cx="789038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Đề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.Trong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đoạn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trích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đời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tiên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nhờ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Dế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Choắt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Dế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Mèn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rút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mình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đoạn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trích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Nếu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cậu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muốn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...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bày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tỏ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nếu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hoàng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tử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bé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cuộc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đời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sẽ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thay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đổi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mặt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trời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chiếu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sáng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Hãy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kể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trải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nghiệm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cực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thân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mà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nhờ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bè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3890171" y="1254583"/>
            <a:ext cx="44116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VẬN DỤNG</a:t>
            </a:r>
            <a:endParaRPr lang="en-US" sz="280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39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E6CBF-4BA2-43F0-9903-567804436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799" y="183091"/>
            <a:ext cx="11408229" cy="6674909"/>
          </a:xfrm>
        </p:spPr>
        <p:txBody>
          <a:bodyPr>
            <a:normAutofit/>
          </a:bodyPr>
          <a:lstStyle/>
          <a:p>
            <a:pPr indent="-1905" algn="l" fontAlgn="t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</a:t>
            </a:r>
            <a:r>
              <a:rPr lang="en-US" sz="3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HƯỚNG DẪN TỰ HỌC</a:t>
            </a:r>
            <a:br>
              <a:rPr lang="en-US" sz="3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br>
              <a:rPr lang="en-US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Kể lại một trải nghiệm của </a:t>
            </a:r>
            <a:r>
              <a:rPr lang="en-US" sz="3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bản</a:t>
            </a:r>
            <a:r>
              <a:rPr lang="en-US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thân</a:t>
            </a:r>
            <a:r>
              <a:rPr lang="en-US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em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.</a:t>
            </a:r>
            <a:b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2561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667767" y="280219"/>
            <a:ext cx="6344236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</a:p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 VỀ MỘT TRẢI NGHIỆM CỦA EM</a:t>
            </a:r>
          </a:p>
        </p:txBody>
      </p:sp>
      <p:sp>
        <p:nvSpPr>
          <p:cNvPr id="6" name="Rectangle 5"/>
          <p:cNvSpPr/>
          <p:nvPr/>
        </p:nvSpPr>
        <p:spPr>
          <a:xfrm>
            <a:off x="987665" y="1405284"/>
            <a:ext cx="7145995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1386840" algn="l"/>
              </a:tabLst>
            </a:pP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1.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Yêu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cầu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đối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với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bài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văn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kể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một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trải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nghiệm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87665" y="2128811"/>
            <a:ext cx="9704439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1386840" algn="l"/>
              </a:tabLst>
            </a:pP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Được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kể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kể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chuyện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ngôi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thứ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nhất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.</a:t>
            </a: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1386840" algn="l"/>
              </a:tabLst>
            </a:pPr>
            <a:r>
              <a:rPr lang="en-US" sz="3200" dirty="0">
                <a:latin typeface="Times New Roman" panose="02020603050405020304" pitchFamily="18" charset="0"/>
                <a:ea typeface="MS Mincho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Giới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thiệu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được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trải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nghiệm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đáng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nhớ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.</a:t>
            </a: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1386840" algn="l"/>
              </a:tabLst>
            </a:pPr>
            <a:r>
              <a:rPr lang="en-US" sz="3200" dirty="0">
                <a:latin typeface="Times New Roman" panose="02020603050405020304" pitchFamily="18" charset="0"/>
                <a:ea typeface="MS Mincho"/>
              </a:rPr>
              <a:t>-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Tập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trung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vào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sự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việc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đã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xảy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ra.</a:t>
            </a: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1386840" algn="l"/>
              </a:tabLst>
            </a:pPr>
            <a:r>
              <a:rPr lang="en-US" sz="3200" dirty="0">
                <a:latin typeface="Times New Roman" panose="02020603050405020304" pitchFamily="18" charset="0"/>
                <a:ea typeface="MS Mincho"/>
              </a:rPr>
              <a:t>-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Thể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hiện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được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cảm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xúc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viết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trước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sự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việc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được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kể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5119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667767" y="280219"/>
            <a:ext cx="6344236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VIẾT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KỂ VỀ MỘT TRẢI NGHIỆM CỦA EM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4294" y="1343666"/>
            <a:ext cx="9107848" cy="711089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1024293" y="2130081"/>
            <a:ext cx="9388067" cy="29585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  <a:tabLst>
                <a:tab pos="1386840" algn="l"/>
              </a:tabLst>
            </a:pP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* </a:t>
            </a:r>
            <a:r>
              <a:rPr lang="en-US" sz="3200" b="1" u="sng" dirty="0" err="1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Bước</a:t>
            </a:r>
            <a:r>
              <a:rPr lang="en-US" sz="3200" b="1" u="sng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 1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: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Đọc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văn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bản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Trải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nghiệm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buồn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của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tôi</a:t>
            </a:r>
            <a:endParaRPr lang="en-US" sz="3200" dirty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1386840" algn="l"/>
              </a:tabLst>
            </a:pPr>
            <a:r>
              <a:rPr lang="en-US" sz="3200" dirty="0">
                <a:latin typeface="Times New Roman" panose="02020603050405020304" pitchFamily="18" charset="0"/>
                <a:ea typeface="MS Mincho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Đọc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lại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tác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phẩm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truyện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cần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kể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lại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.</a:t>
            </a: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1386840" algn="l"/>
              </a:tabLst>
            </a:pPr>
            <a:r>
              <a:rPr lang="en-US" sz="3200" dirty="0">
                <a:latin typeface="Times New Roman" panose="02020603050405020304" pitchFamily="18" charset="0"/>
                <a:ea typeface="MS Mincho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Xem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xét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 chi 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tiết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ảnh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biểu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thêm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(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thúc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truyện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0132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667767" y="280219"/>
            <a:ext cx="6344236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VIẾT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KỂ VỀ MỘT TRẢI NGHIỆM CỦA EM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4294" y="1343666"/>
            <a:ext cx="9107848" cy="71108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024294" y="2188512"/>
            <a:ext cx="6615722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1386840" algn="l"/>
              </a:tabLs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HOẠT ĐỘNG THẢO LUẬN THEO BÀN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25882" y="2938987"/>
            <a:ext cx="10140235" cy="2640723"/>
          </a:xfrm>
          <a:prstGeom prst="rect">
            <a:avLst/>
          </a:prstGeom>
          <a:ln w="28575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1386840" algn="l"/>
              </a:tabLst>
            </a:pPr>
            <a:r>
              <a:rPr lang="en-US" sz="2400" dirty="0">
                <a:latin typeface="Times New Roman" panose="02020603050405020304" pitchFamily="18" charset="0"/>
                <a:ea typeface="MS Mincho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ea typeface="MS Mincho"/>
              </a:rPr>
              <a:t>Vì</a:t>
            </a:r>
            <a:r>
              <a:rPr lang="en-US" sz="24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MS Mincho"/>
              </a:rPr>
              <a:t>sao</a:t>
            </a:r>
            <a:r>
              <a:rPr lang="en-US" sz="24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MS Mincho"/>
              </a:rPr>
              <a:t>em</a:t>
            </a:r>
            <a:r>
              <a:rPr lang="en-US" sz="24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MS Mincho"/>
              </a:rPr>
              <a:t>biết</a:t>
            </a:r>
            <a:r>
              <a:rPr lang="en-US" sz="24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MS Mincho"/>
              </a:rPr>
              <a:t>câu</a:t>
            </a:r>
            <a:r>
              <a:rPr lang="en-US" sz="24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MS Mincho"/>
              </a:rPr>
              <a:t>chuyện</a:t>
            </a:r>
            <a:r>
              <a:rPr lang="en-US" sz="24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MS Mincho"/>
              </a:rPr>
              <a:t>này</a:t>
            </a:r>
            <a:r>
              <a:rPr lang="en-US" sz="24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MS Mincho"/>
              </a:rPr>
              <a:t>được</a:t>
            </a:r>
            <a:r>
              <a:rPr lang="en-US" sz="24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MS Mincho"/>
              </a:rPr>
              <a:t>kể</a:t>
            </a:r>
            <a:r>
              <a:rPr lang="en-US" sz="2400" dirty="0">
                <a:latin typeface="Times New Roman" panose="02020603050405020304" pitchFamily="18" charset="0"/>
                <a:ea typeface="MS Mincho"/>
              </a:rPr>
              <a:t> ở </a:t>
            </a:r>
            <a:r>
              <a:rPr lang="en-US" sz="2400" dirty="0" err="1">
                <a:latin typeface="Times New Roman" panose="02020603050405020304" pitchFamily="18" charset="0"/>
                <a:ea typeface="MS Mincho"/>
              </a:rPr>
              <a:t>ngôi</a:t>
            </a:r>
            <a:r>
              <a:rPr lang="en-US" sz="24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MS Mincho"/>
              </a:rPr>
              <a:t>thứ</a:t>
            </a:r>
            <a:r>
              <a:rPr lang="en-US" sz="24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MS Mincho"/>
              </a:rPr>
              <a:t>nhất</a:t>
            </a:r>
            <a:r>
              <a:rPr lang="en-US" sz="2400" dirty="0">
                <a:latin typeface="Times New Roman" panose="02020603050405020304" pitchFamily="18" charset="0"/>
                <a:ea typeface="MS Mincho"/>
              </a:rPr>
              <a:t>?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1386840" algn="l"/>
              </a:tabLst>
            </a:pPr>
            <a:r>
              <a:rPr lang="en-US" sz="2400" dirty="0">
                <a:latin typeface="Times New Roman" panose="02020603050405020304" pitchFamily="18" charset="0"/>
                <a:ea typeface="MS Mincho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ea typeface="MS Mincho"/>
              </a:rPr>
              <a:t>Phần</a:t>
            </a:r>
            <a:r>
              <a:rPr lang="en-US" sz="24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MS Mincho"/>
              </a:rPr>
              <a:t>đoạn</a:t>
            </a:r>
            <a:r>
              <a:rPr lang="en-US" sz="2400" dirty="0"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MS Mincho"/>
              </a:rPr>
              <a:t>đoạn</a:t>
            </a:r>
            <a:r>
              <a:rPr lang="en-US" sz="24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MS Mincho"/>
              </a:rPr>
              <a:t>nào</a:t>
            </a:r>
            <a:r>
              <a:rPr lang="en-US" sz="24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MS Mincho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MS Mincho"/>
              </a:rPr>
              <a:t>bài</a:t>
            </a:r>
            <a:r>
              <a:rPr lang="en-US" sz="24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MS Mincho"/>
              </a:rPr>
              <a:t>viết</a:t>
            </a:r>
            <a:r>
              <a:rPr lang="en-US" sz="24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MS Mincho"/>
              </a:rPr>
              <a:t>giới</a:t>
            </a:r>
            <a:r>
              <a:rPr lang="en-US" sz="24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MS Mincho"/>
              </a:rPr>
              <a:t>thiệu</a:t>
            </a:r>
            <a:r>
              <a:rPr lang="en-US" sz="24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MS Mincho"/>
              </a:rPr>
              <a:t>câu</a:t>
            </a:r>
            <a:r>
              <a:rPr lang="en-US" sz="24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MS Mincho"/>
              </a:rPr>
              <a:t>chuyện</a:t>
            </a:r>
            <a:r>
              <a:rPr lang="en-US" sz="2400" dirty="0">
                <a:latin typeface="Times New Roman" panose="02020603050405020304" pitchFamily="18" charset="0"/>
                <a:ea typeface="MS Mincho"/>
              </a:rPr>
              <a:t>?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1386840" algn="l"/>
              </a:tabLst>
            </a:pPr>
            <a:r>
              <a:rPr lang="en-US" sz="2400" dirty="0">
                <a:latin typeface="Times New Roman" panose="02020603050405020304" pitchFamily="18" charset="0"/>
                <a:ea typeface="MS Mincho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ea typeface="MS Mincho"/>
              </a:rPr>
              <a:t>Bài</a:t>
            </a:r>
            <a:r>
              <a:rPr lang="en-US" sz="24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MS Mincho"/>
              </a:rPr>
              <a:t>viết</a:t>
            </a:r>
            <a:r>
              <a:rPr lang="en-US" sz="24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MS Mincho"/>
              </a:rPr>
              <a:t>tập</a:t>
            </a:r>
            <a:r>
              <a:rPr lang="en-US" sz="24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MS Mincho"/>
              </a:rPr>
              <a:t>trung</a:t>
            </a:r>
            <a:r>
              <a:rPr lang="en-US" sz="24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MS Mincho"/>
              </a:rPr>
              <a:t>kể</a:t>
            </a:r>
            <a:r>
              <a:rPr lang="en-US" sz="24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MS Mincho"/>
              </a:rPr>
              <a:t>vào</a:t>
            </a:r>
            <a:r>
              <a:rPr lang="en-US" sz="24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MS Mincho"/>
              </a:rPr>
              <a:t>sự</a:t>
            </a:r>
            <a:r>
              <a:rPr lang="en-US" sz="24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MS Mincho"/>
              </a:rPr>
              <a:t>việc</a:t>
            </a:r>
            <a:r>
              <a:rPr lang="en-US" sz="24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MS Mincho"/>
              </a:rPr>
              <a:t>nào</a:t>
            </a:r>
            <a:r>
              <a:rPr lang="en-US" sz="2400" dirty="0">
                <a:latin typeface="Times New Roman" panose="02020603050405020304" pitchFamily="18" charset="0"/>
                <a:ea typeface="MS Mincho"/>
              </a:rPr>
              <a:t>?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1386840" algn="l"/>
              </a:tabLs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xúc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kể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trước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kể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1386840" algn="l"/>
              </a:tabLs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Dòng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đoạn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lí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do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trải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nghiệm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ý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nghĩa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giúp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thay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đổi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thái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độ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8838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667767" y="280219"/>
            <a:ext cx="6344236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VIẾT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KỂ VỀ MỘT TRẢI NGHIỆM CỦA EM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4294" y="1343666"/>
            <a:ext cx="9107848" cy="71108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120401" y="1972031"/>
            <a:ext cx="943896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vi-VN" sz="32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* </a:t>
            </a:r>
            <a:r>
              <a:rPr lang="vi-VN" sz="3200" b="1" u="sng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Bước 2</a:t>
            </a:r>
            <a:r>
              <a:rPr lang="vi-VN" sz="32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</a:rPr>
              <a:t>:</a:t>
            </a:r>
            <a:r>
              <a:rPr lang="vi-VN" sz="32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Nhận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xét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phân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tích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yêu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cầu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cụ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thể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endParaRPr lang="en-US" sz="3200" dirty="0">
              <a:solidFill>
                <a:srgbClr val="7030A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</a:rPr>
              <a:t>+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Ngôi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kể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thứ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nhất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vì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kể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chuyện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xưng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“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tôi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”: </a:t>
            </a:r>
          </a:p>
          <a:p>
            <a:pPr>
              <a:lnSpc>
                <a:spcPct val="150000"/>
              </a:lnSpc>
            </a:pP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</a:rPr>
              <a:t>+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Mở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Phần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đầu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đã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giới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thiệu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trải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nghiệm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cùng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người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bạn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nhỏ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ấy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chuyện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đáng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nhớ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với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cả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ba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mẹ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con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tôi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9607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667767" y="280219"/>
            <a:ext cx="6344236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VIẾT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KỂ VỀ MỘT TRẢI NGHIỆM CỦA EM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4294" y="1343666"/>
            <a:ext cx="9107848" cy="711089"/>
          </a:xfrm>
          <a:prstGeom prst="rect">
            <a:avLst/>
          </a:prstGeom>
        </p:spPr>
      </p:pic>
      <p:grpSp>
        <p:nvGrpSpPr>
          <p:cNvPr id="2" name="Group 1"/>
          <p:cNvGrpSpPr/>
          <p:nvPr/>
        </p:nvGrpSpPr>
        <p:grpSpPr>
          <a:xfrm>
            <a:off x="1609977" y="2158874"/>
            <a:ext cx="8706573" cy="3323479"/>
            <a:chOff x="1609977" y="2158874"/>
            <a:chExt cx="8706573" cy="3323479"/>
          </a:xfrm>
        </p:grpSpPr>
        <p:sp>
          <p:nvSpPr>
            <p:cNvPr id="3" name="Freeform 2"/>
            <p:cNvSpPr/>
            <p:nvPr/>
          </p:nvSpPr>
          <p:spPr>
            <a:xfrm>
              <a:off x="5948516" y="3178737"/>
              <a:ext cx="3348170" cy="428342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214171"/>
                  </a:lnTo>
                  <a:lnTo>
                    <a:pt x="3348170" y="214171"/>
                  </a:lnTo>
                  <a:lnTo>
                    <a:pt x="3348170" y="428342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" name="Freeform 5"/>
            <p:cNvSpPr/>
            <p:nvPr/>
          </p:nvSpPr>
          <p:spPr>
            <a:xfrm>
              <a:off x="5948516" y="3178737"/>
              <a:ext cx="1160298" cy="428342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214171"/>
                  </a:lnTo>
                  <a:lnTo>
                    <a:pt x="1160298" y="214171"/>
                  </a:lnTo>
                  <a:lnTo>
                    <a:pt x="1160298" y="428342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Freeform 6"/>
            <p:cNvSpPr/>
            <p:nvPr/>
          </p:nvSpPr>
          <p:spPr>
            <a:xfrm>
              <a:off x="4832460" y="3178737"/>
              <a:ext cx="1116056" cy="428342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1116056" y="0"/>
                  </a:moveTo>
                  <a:lnTo>
                    <a:pt x="1116056" y="214171"/>
                  </a:lnTo>
                  <a:lnTo>
                    <a:pt x="0" y="214171"/>
                  </a:lnTo>
                  <a:lnTo>
                    <a:pt x="0" y="428342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Freeform 7"/>
            <p:cNvSpPr/>
            <p:nvPr/>
          </p:nvSpPr>
          <p:spPr>
            <a:xfrm>
              <a:off x="2629840" y="3178737"/>
              <a:ext cx="3318676" cy="428342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3318676" y="0"/>
                  </a:moveTo>
                  <a:lnTo>
                    <a:pt x="3318676" y="214171"/>
                  </a:lnTo>
                  <a:lnTo>
                    <a:pt x="0" y="214171"/>
                  </a:lnTo>
                  <a:lnTo>
                    <a:pt x="0" y="428342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Freeform 8"/>
            <p:cNvSpPr/>
            <p:nvPr/>
          </p:nvSpPr>
          <p:spPr>
            <a:xfrm>
              <a:off x="4626080" y="2158874"/>
              <a:ext cx="2644873" cy="1019863"/>
            </a:xfrm>
            <a:custGeom>
              <a:avLst/>
              <a:gdLst>
                <a:gd name="connsiteX0" fmla="*/ 0 w 2644873"/>
                <a:gd name="connsiteY0" fmla="*/ 0 h 1019863"/>
                <a:gd name="connsiteX1" fmla="*/ 2644873 w 2644873"/>
                <a:gd name="connsiteY1" fmla="*/ 0 h 1019863"/>
                <a:gd name="connsiteX2" fmla="*/ 2644873 w 2644873"/>
                <a:gd name="connsiteY2" fmla="*/ 1019863 h 1019863"/>
                <a:gd name="connsiteX3" fmla="*/ 0 w 2644873"/>
                <a:gd name="connsiteY3" fmla="*/ 1019863 h 1019863"/>
                <a:gd name="connsiteX4" fmla="*/ 0 w 2644873"/>
                <a:gd name="connsiteY4" fmla="*/ 0 h 10198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44873" h="1019863">
                  <a:moveTo>
                    <a:pt x="0" y="0"/>
                  </a:moveTo>
                  <a:lnTo>
                    <a:pt x="2644873" y="0"/>
                  </a:lnTo>
                  <a:lnTo>
                    <a:pt x="2644873" y="1019863"/>
                  </a:lnTo>
                  <a:lnTo>
                    <a:pt x="0" y="10198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7780" tIns="17780" rIns="17780" bIns="177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b="1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Sự</a:t>
              </a:r>
              <a:r>
                <a:rPr lang="en-US" sz="2800" b="1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việc</a:t>
              </a:r>
              <a:r>
                <a:rPr lang="en-US" sz="2800" b="1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chính</a:t>
              </a:r>
              <a:r>
                <a:rPr lang="en-US" sz="2800" b="1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endPara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Freeform 9"/>
            <p:cNvSpPr/>
            <p:nvPr/>
          </p:nvSpPr>
          <p:spPr>
            <a:xfrm>
              <a:off x="1609977" y="3607080"/>
              <a:ext cx="2039726" cy="1868604"/>
            </a:xfrm>
            <a:custGeom>
              <a:avLst/>
              <a:gdLst>
                <a:gd name="connsiteX0" fmla="*/ 0 w 2039726"/>
                <a:gd name="connsiteY0" fmla="*/ 0 h 1868604"/>
                <a:gd name="connsiteX1" fmla="*/ 2039726 w 2039726"/>
                <a:gd name="connsiteY1" fmla="*/ 0 h 1868604"/>
                <a:gd name="connsiteX2" fmla="*/ 2039726 w 2039726"/>
                <a:gd name="connsiteY2" fmla="*/ 1868604 h 1868604"/>
                <a:gd name="connsiteX3" fmla="*/ 0 w 2039726"/>
                <a:gd name="connsiteY3" fmla="*/ 1868604 h 1868604"/>
                <a:gd name="connsiteX4" fmla="*/ 0 w 2039726"/>
                <a:gd name="connsiteY4" fmla="*/ 0 h 18686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39726" h="1868604">
                  <a:moveTo>
                    <a:pt x="0" y="0"/>
                  </a:moveTo>
                  <a:lnTo>
                    <a:pt x="2039726" y="0"/>
                  </a:lnTo>
                  <a:lnTo>
                    <a:pt x="2039726" y="1868604"/>
                  </a:lnTo>
                  <a:lnTo>
                    <a:pt x="0" y="18686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875" tIns="15875" rIns="15875" bIns="15875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500" b="1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Sự</a:t>
              </a:r>
              <a:r>
                <a:rPr lang="en-US" sz="2500" b="1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việc1: </a:t>
              </a:r>
              <a:r>
                <a:rPr lang="en-US" sz="25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Ngôi</a:t>
              </a:r>
              <a:r>
                <a:rPr lang="en-US" sz="25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5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nhà</a:t>
              </a:r>
              <a:r>
                <a:rPr lang="en-US" sz="25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5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sz="25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5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ba</a:t>
              </a:r>
              <a:r>
                <a:rPr lang="en-US" sz="25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5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mẹ</a:t>
              </a:r>
              <a:r>
                <a:rPr lang="en-US" sz="25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con </a:t>
              </a:r>
              <a:r>
                <a:rPr lang="en-US" sz="25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xinh</a:t>
              </a:r>
              <a:r>
                <a:rPr lang="en-US" sz="25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5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xăn</a:t>
              </a:r>
              <a:r>
                <a:rPr lang="en-US" sz="25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5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nhưng</a:t>
              </a:r>
              <a:r>
                <a:rPr lang="en-US" sz="25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5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rất</a:t>
              </a:r>
              <a:r>
                <a:rPr lang="en-US" sz="25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5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nhiều</a:t>
              </a:r>
              <a:r>
                <a:rPr lang="en-US" sz="25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5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chuột</a:t>
              </a:r>
              <a:r>
                <a:rPr lang="en-US" sz="25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1" name="Freeform 10"/>
            <p:cNvSpPr/>
            <p:nvPr/>
          </p:nvSpPr>
          <p:spPr>
            <a:xfrm>
              <a:off x="3812596" y="3607080"/>
              <a:ext cx="2039726" cy="1868604"/>
            </a:xfrm>
            <a:custGeom>
              <a:avLst/>
              <a:gdLst>
                <a:gd name="connsiteX0" fmla="*/ 0 w 2039726"/>
                <a:gd name="connsiteY0" fmla="*/ 0 h 1868604"/>
                <a:gd name="connsiteX1" fmla="*/ 2039726 w 2039726"/>
                <a:gd name="connsiteY1" fmla="*/ 0 h 1868604"/>
                <a:gd name="connsiteX2" fmla="*/ 2039726 w 2039726"/>
                <a:gd name="connsiteY2" fmla="*/ 1868604 h 1868604"/>
                <a:gd name="connsiteX3" fmla="*/ 0 w 2039726"/>
                <a:gd name="connsiteY3" fmla="*/ 1868604 h 1868604"/>
                <a:gd name="connsiteX4" fmla="*/ 0 w 2039726"/>
                <a:gd name="connsiteY4" fmla="*/ 0 h 18686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39726" h="1868604">
                  <a:moveTo>
                    <a:pt x="0" y="0"/>
                  </a:moveTo>
                  <a:lnTo>
                    <a:pt x="2039726" y="0"/>
                  </a:lnTo>
                  <a:lnTo>
                    <a:pt x="2039726" y="1868604"/>
                  </a:lnTo>
                  <a:lnTo>
                    <a:pt x="0" y="18686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875" tIns="15875" rIns="15875" bIns="15875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500" b="1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Sự</a:t>
              </a:r>
              <a:r>
                <a:rPr lang="en-US" sz="2500" b="1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việc2: </a:t>
              </a:r>
              <a:r>
                <a:rPr lang="en-US" sz="25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Bà</a:t>
              </a:r>
              <a:r>
                <a:rPr lang="en-US" sz="25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5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ngoại</a:t>
              </a:r>
              <a:r>
                <a:rPr lang="en-US" sz="25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5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gửi</a:t>
              </a:r>
              <a:r>
                <a:rPr lang="en-US" sz="25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5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cho</a:t>
              </a:r>
              <a:r>
                <a:rPr lang="en-US" sz="25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5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ba</a:t>
              </a:r>
              <a:r>
                <a:rPr lang="en-US" sz="25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5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mẹ</a:t>
              </a:r>
              <a:r>
                <a:rPr lang="en-US" sz="25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con </a:t>
              </a:r>
              <a:r>
                <a:rPr lang="en-US" sz="25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</a:t>
              </a:r>
              <a:r>
                <a:rPr lang="en-US" sz="25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con </a:t>
              </a:r>
              <a:r>
                <a:rPr lang="en-US" sz="25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mèo</a:t>
              </a:r>
              <a:r>
                <a:rPr lang="en-US" sz="25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3" name="Freeform 12"/>
            <p:cNvSpPr/>
            <p:nvPr/>
          </p:nvSpPr>
          <p:spPr>
            <a:xfrm>
              <a:off x="6088952" y="3607080"/>
              <a:ext cx="2039726" cy="1875273"/>
            </a:xfrm>
            <a:custGeom>
              <a:avLst/>
              <a:gdLst>
                <a:gd name="connsiteX0" fmla="*/ 0 w 2039726"/>
                <a:gd name="connsiteY0" fmla="*/ 0 h 1875273"/>
                <a:gd name="connsiteX1" fmla="*/ 2039726 w 2039726"/>
                <a:gd name="connsiteY1" fmla="*/ 0 h 1875273"/>
                <a:gd name="connsiteX2" fmla="*/ 2039726 w 2039726"/>
                <a:gd name="connsiteY2" fmla="*/ 1875273 h 1875273"/>
                <a:gd name="connsiteX3" fmla="*/ 0 w 2039726"/>
                <a:gd name="connsiteY3" fmla="*/ 1875273 h 1875273"/>
                <a:gd name="connsiteX4" fmla="*/ 0 w 2039726"/>
                <a:gd name="connsiteY4" fmla="*/ 0 h 18752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39726" h="1875273">
                  <a:moveTo>
                    <a:pt x="0" y="0"/>
                  </a:moveTo>
                  <a:lnTo>
                    <a:pt x="2039726" y="0"/>
                  </a:lnTo>
                  <a:lnTo>
                    <a:pt x="2039726" y="1875273"/>
                  </a:lnTo>
                  <a:lnTo>
                    <a:pt x="0" y="18752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875" tIns="15875" rIns="15875" bIns="15875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500" b="1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Sự</a:t>
              </a:r>
              <a:r>
                <a:rPr lang="en-US" sz="2500" b="1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việc3: </a:t>
              </a:r>
              <a:r>
                <a:rPr lang="en-US" sz="25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Ngôi</a:t>
              </a:r>
              <a:r>
                <a:rPr lang="en-US" sz="25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5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nhà</a:t>
              </a:r>
              <a:r>
                <a:rPr lang="en-US" sz="25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5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nhỏ</a:t>
              </a:r>
              <a:r>
                <a:rPr lang="en-US" sz="25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5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thay</a:t>
              </a:r>
              <a:r>
                <a:rPr lang="en-US" sz="25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5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đổi</a:t>
              </a:r>
              <a:r>
                <a:rPr lang="en-US" sz="25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5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từ</a:t>
              </a:r>
              <a:r>
                <a:rPr lang="en-US" sz="25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5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khi</a:t>
              </a:r>
              <a:r>
                <a:rPr lang="en-US" sz="25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5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sz="25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5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Mun</a:t>
              </a:r>
              <a:endParaRPr lang="en-US" sz="2500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Freeform 13"/>
            <p:cNvSpPr/>
            <p:nvPr/>
          </p:nvSpPr>
          <p:spPr>
            <a:xfrm>
              <a:off x="8276824" y="3607080"/>
              <a:ext cx="2039726" cy="1809604"/>
            </a:xfrm>
            <a:custGeom>
              <a:avLst/>
              <a:gdLst>
                <a:gd name="connsiteX0" fmla="*/ 0 w 2039726"/>
                <a:gd name="connsiteY0" fmla="*/ 0 h 1809604"/>
                <a:gd name="connsiteX1" fmla="*/ 2039726 w 2039726"/>
                <a:gd name="connsiteY1" fmla="*/ 0 h 1809604"/>
                <a:gd name="connsiteX2" fmla="*/ 2039726 w 2039726"/>
                <a:gd name="connsiteY2" fmla="*/ 1809604 h 1809604"/>
                <a:gd name="connsiteX3" fmla="*/ 0 w 2039726"/>
                <a:gd name="connsiteY3" fmla="*/ 1809604 h 1809604"/>
                <a:gd name="connsiteX4" fmla="*/ 0 w 2039726"/>
                <a:gd name="connsiteY4" fmla="*/ 0 h 18096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39726" h="1809604">
                  <a:moveTo>
                    <a:pt x="0" y="0"/>
                  </a:moveTo>
                  <a:lnTo>
                    <a:pt x="2039726" y="0"/>
                  </a:lnTo>
                  <a:lnTo>
                    <a:pt x="2039726" y="1809604"/>
                  </a:lnTo>
                  <a:lnTo>
                    <a:pt x="0" y="18096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875" tIns="15875" rIns="15875" bIns="15875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500" b="1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Sự</a:t>
              </a:r>
              <a:r>
                <a:rPr lang="en-US" sz="2500" b="1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việc4: </a:t>
              </a:r>
              <a:r>
                <a:rPr lang="en-US" sz="25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</a:t>
              </a:r>
              <a:r>
                <a:rPr lang="en-US" sz="25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5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buổi</a:t>
              </a:r>
              <a:r>
                <a:rPr lang="en-US" sz="25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5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chiều</a:t>
              </a:r>
              <a:r>
                <a:rPr lang="en-US" sz="25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5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Mun</a:t>
              </a:r>
              <a:r>
                <a:rPr lang="en-US" sz="25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5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đã</a:t>
              </a:r>
              <a:r>
                <a:rPr lang="en-US" sz="25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5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bị</a:t>
              </a:r>
              <a:r>
                <a:rPr lang="en-US" sz="25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5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mất</a:t>
              </a:r>
              <a:r>
                <a:rPr lang="en-US" sz="25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5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tích</a:t>
              </a:r>
              <a:endParaRPr lang="en-US" sz="2500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064209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897195" y="312863"/>
            <a:ext cx="85255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3.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Viết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bài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: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Viết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bài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văn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kể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lại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một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trải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nghiệm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của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em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97195" y="836083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ea typeface="MS Mincho"/>
              </a:rPr>
              <a:t>Bước</a:t>
            </a:r>
            <a:r>
              <a:rPr lang="en-US" sz="2800" b="1" dirty="0">
                <a:latin typeface="Times New Roman" panose="02020603050405020304" pitchFamily="18" charset="0"/>
                <a:ea typeface="MS Mincho"/>
              </a:rPr>
              <a:t> 1: </a:t>
            </a:r>
            <a:r>
              <a:rPr lang="en-US" sz="2800" b="1" dirty="0" err="1">
                <a:latin typeface="Times New Roman" panose="02020603050405020304" pitchFamily="18" charset="0"/>
                <a:ea typeface="MS Mincho"/>
              </a:rPr>
              <a:t>Chọn</a:t>
            </a:r>
            <a:r>
              <a:rPr lang="en-US" sz="2800" b="1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MS Mincho"/>
              </a:rPr>
              <a:t>lựa</a:t>
            </a:r>
            <a:r>
              <a:rPr lang="en-US" sz="2800" b="1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MS Mincho"/>
              </a:rPr>
              <a:t>đề</a:t>
            </a:r>
            <a:r>
              <a:rPr lang="en-US" sz="2800" b="1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MS Mincho"/>
              </a:rPr>
              <a:t>tài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2800" b="1" dirty="0">
                <a:latin typeface="Times New Roman" panose="02020603050405020304" pitchFamily="18" charset="0"/>
                <a:ea typeface="MS Mincho"/>
              </a:rPr>
              <a:t>B</a:t>
            </a:r>
            <a:r>
              <a:rPr lang="vi-VN" sz="2800" b="1" dirty="0">
                <a:latin typeface="Times New Roman" panose="02020603050405020304" pitchFamily="18" charset="0"/>
                <a:ea typeface="MS Mincho"/>
              </a:rPr>
              <a:t>ước 2:</a:t>
            </a: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vi-VN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Tìm ý 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(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điền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phiếu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tìm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ý)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70822" y="1790190"/>
            <a:ext cx="24704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PHIẾU TÌM Ý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5228645"/>
              </p:ext>
            </p:extLst>
          </p:nvPr>
        </p:nvGraphicFramePr>
        <p:xfrm>
          <a:off x="1081548" y="2313410"/>
          <a:ext cx="10028903" cy="341376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7182464">
                  <a:extLst>
                    <a:ext uri="{9D8B030D-6E8A-4147-A177-3AD203B41FA5}">
                      <a16:colId xmlns:a16="http://schemas.microsoft.com/office/drawing/2014/main" val="1280515475"/>
                    </a:ext>
                  </a:extLst>
                </a:gridCol>
                <a:gridCol w="2846439">
                  <a:extLst>
                    <a:ext uri="{9D8B030D-6E8A-4147-A177-3AD203B41FA5}">
                      <a16:colId xmlns:a16="http://schemas.microsoft.com/office/drawing/2014/main" val="12103548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Đó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là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chuyện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gì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?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Xảy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ra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ở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đâu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?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khi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nào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38183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Những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đã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tham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gia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vào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câu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chuyện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?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Họ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như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thế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nào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?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Họ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đã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có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lời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nói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hành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động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cử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chỉ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gì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56827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Diễn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biến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của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câu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chuyện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Điều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gì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đã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xảy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ra?theo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thứ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tự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như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thế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nào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?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67032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Vì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sao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câu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chuyện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lại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xảy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ra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như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vậy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215734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Cảm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xúc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của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em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như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thế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nào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khi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câu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chuyện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diễn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ra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và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khi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kể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lại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50198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4574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897195" y="312863"/>
            <a:ext cx="85255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3.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Viết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bài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: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Viết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bài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văn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kể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lại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một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trải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nghiệm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của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em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97195" y="836083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Bước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1: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Chọn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lựa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đề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tài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</a:t>
            </a: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ước 2:</a:t>
            </a: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Tìm ý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(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điền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phiếu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tìm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ý)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97195" y="1773511"/>
            <a:ext cx="10252586" cy="38928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8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Lập dàn ý bằng cách dựa vào các ý đã tìm được, sắp xếp lại theo ba phần lớn của bài văn, gồm:</a:t>
            </a:r>
            <a:endParaRPr lang="en-US" sz="28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1386840" algn="l"/>
              </a:tabLst>
            </a:pP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+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Mở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bài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: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Giới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thiệu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câu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chuyện</a:t>
            </a:r>
            <a:endParaRPr lang="en-US" sz="28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1386840" algn="l"/>
              </a:tabLst>
            </a:pP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+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Thân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bài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: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Kể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lại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diễn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biến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của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câu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chuyện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theo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trình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nhất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định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(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tự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thời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gian,không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gian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...)</a:t>
            </a:r>
            <a:endParaRPr lang="en-US" sz="28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1386840" algn="l"/>
              </a:tabLst>
            </a:pP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+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Kết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bài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: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Nêu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cảm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nghĩ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về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câu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chuyện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vừa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kể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.</a:t>
            </a:r>
            <a:endParaRPr lang="en-US" sz="28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874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897195" y="312863"/>
            <a:ext cx="85255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3.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Viết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bài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: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Viết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bài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văn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kể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lại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một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trải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nghiệm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của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em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97195" y="836083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Bước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1: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Chọn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lựa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đề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tài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</a:t>
            </a: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ước 2:</a:t>
            </a: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Tìm ý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(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điền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phiếu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tìm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ý)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97195" y="1686951"/>
            <a:ext cx="20932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Bước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3: </a:t>
            </a:r>
            <a:r>
              <a:rPr lang="vi-VN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Viết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78476" y="2522430"/>
            <a:ext cx="573955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Dựa vào dàn ý, viết thành bài văn kể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về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trải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nghiệm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mình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316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SLIDE_TITLE" val="CHÀO MỪNG ĐẾN VỚI TIẾT HỌC"/>
  <p:tag name="ISPRING_SLIDE_INDENT_LEVEL" val="0"/>
  <p:tag name="ISPRING_PRESENTER_ID" val="{DFF31A8B-C198-421D-9D0B-45D932A69C34}"/>
  <p:tag name="TIMING" val="|2.467|3.422"/>
  <p:tag name="GENSWF_ADVANCE_TIME" val="21.454"/>
  <p:tag name="ISPRING_SLIDE_ID_2" val="{5F8CB751-BC5E-495B-974E-3EA86F818745}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5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4.xml><?xml version="1.0" encoding="utf-8"?>
<a:theme xmlns:a="http://schemas.openxmlformats.org/drawingml/2006/main" name="1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4146</TotalTime>
  <Words>1111</Words>
  <Application>Microsoft Office PowerPoint</Application>
  <PresentationFormat>Widescreen</PresentationFormat>
  <Paragraphs>94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Trebuchet MS</vt:lpstr>
      <vt:lpstr>Wingdings 3</vt:lpstr>
      <vt:lpstr>1_Office Theme</vt:lpstr>
      <vt:lpstr>15_Office Theme</vt:lpstr>
      <vt:lpstr>Facet</vt:lpstr>
      <vt:lpstr>1_Facet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                            HƯỚNG DẪN TỰ HỌC  - Luyện tập viết bài văn Kể về một việc tốt mà em đã làm - Chuẩn bị bài Nói và nghe Kể lại một trải nghiệm của bản thân em.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287</cp:revision>
  <dcterms:created xsi:type="dcterms:W3CDTF">2021-06-18T15:04:24Z</dcterms:created>
  <dcterms:modified xsi:type="dcterms:W3CDTF">2023-11-07T07:54:09Z</dcterms:modified>
</cp:coreProperties>
</file>