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71" r:id="rId3"/>
    <p:sldId id="258" r:id="rId4"/>
    <p:sldId id="260" r:id="rId5"/>
    <p:sldId id="261" r:id="rId6"/>
    <p:sldId id="272" r:id="rId7"/>
    <p:sldId id="264" r:id="rId8"/>
    <p:sldId id="265" r:id="rId9"/>
    <p:sldId id="274" r:id="rId10"/>
    <p:sldId id="275" r:id="rId11"/>
    <p:sldId id="276" r:id="rId12"/>
    <p:sldId id="266" r:id="rId13"/>
    <p:sldId id="270" r:id="rId14"/>
    <p:sldId id="280" r:id="rId15"/>
    <p:sldId id="279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11/6/2023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11/6/2023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11/6/2023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31273" y="958273"/>
            <a:ext cx="10474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7: EM VỚI THIÊN NHIÊN VÀ MÔI TRƯỜNG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437408" y="2135909"/>
            <a:ext cx="10307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26: 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TỒN CẢNH QUAN THIÊN NHIÊN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25309" y="354799"/>
            <a:ext cx="5060414" cy="30742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8373" y="3429000"/>
            <a:ext cx="4856379" cy="30447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28372" y="564448"/>
            <a:ext cx="4160696" cy="196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xả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133" spc="37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ác</a:t>
            </a:r>
            <a:r>
              <a:rPr lang="en-US" sz="2133" spc="37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huỷ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túi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nilon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vỏ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chai </a:t>
            </a:r>
            <a:r>
              <a:rPr lang="en-US" sz="2133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nhựa</a:t>
            </a:r>
            <a:r>
              <a:rPr lang="en-US" sz="2133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,...)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74407" y="4353024"/>
            <a:ext cx="494607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Tuyên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nhắc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nhở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400" spc="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46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400" spc="46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spc="46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8524" y="4177533"/>
            <a:ext cx="5257840" cy="221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Rectangle 6"/>
          <p:cNvSpPr/>
          <p:nvPr/>
        </p:nvSpPr>
        <p:spPr>
          <a:xfrm>
            <a:off x="787192" y="410923"/>
            <a:ext cx="4546808" cy="221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078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431881"/>
            <a:ext cx="4966083" cy="28747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0247" y="3432492"/>
            <a:ext cx="4433185" cy="27397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5800" y="654051"/>
            <a:ext cx="4557632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chặt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tuyên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hoang</a:t>
            </a:r>
            <a:r>
              <a:rPr lang="en-US" sz="2400" spc="3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37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dã</a:t>
            </a:r>
            <a:r>
              <a:rPr lang="en-US" sz="2400" spc="37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spc="37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59237" y="4233208"/>
            <a:ext cx="463203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Gương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gìn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spc="5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400" spc="5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3579" y="3956210"/>
            <a:ext cx="5377912" cy="221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Rectangle 6"/>
          <p:cNvSpPr/>
          <p:nvPr/>
        </p:nvSpPr>
        <p:spPr>
          <a:xfrm>
            <a:off x="457200" y="654051"/>
            <a:ext cx="4978400" cy="221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3987078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662" y="0"/>
            <a:ext cx="1209833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tiểu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tồn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".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3362" y="1101725"/>
            <a:ext cx="58435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6" descr="https://hoc24.vn/source/Ho%E1%BA%A1t%20%C4%91%E1%BB%99ng%20tr%E1%BA%A3i%20nghi%E1%BB%87m%206/2021-07-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54107"/>
            <a:ext cx="5948363" cy="471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/>
          <p:nvPr/>
        </p:nvSpPr>
        <p:spPr>
          <a:xfrm>
            <a:off x="263525" y="3208337"/>
            <a:ext cx="422211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0"/>
          <p:cNvSpPr txBox="1"/>
          <p:nvPr/>
        </p:nvSpPr>
        <p:spPr>
          <a:xfrm>
            <a:off x="263525" y="4330065"/>
            <a:ext cx="590867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Chia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/>
          <p:nvPr/>
        </p:nvSpPr>
        <p:spPr>
          <a:xfrm>
            <a:off x="3658235" y="236855"/>
            <a:ext cx="449643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</a:p>
        </p:txBody>
      </p:sp>
      <p:sp>
        <p:nvSpPr>
          <p:cNvPr id="4" name="Text Box 1"/>
          <p:cNvSpPr txBox="1"/>
          <p:nvPr/>
        </p:nvSpPr>
        <p:spPr>
          <a:xfrm>
            <a:off x="466233" y="1185949"/>
            <a:ext cx="1143944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/>
          <p:nvPr/>
        </p:nvSpPr>
        <p:spPr>
          <a:xfrm>
            <a:off x="3658235" y="236855"/>
            <a:ext cx="616002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"/>
          <p:cNvSpPr txBox="1"/>
          <p:nvPr/>
        </p:nvSpPr>
        <p:spPr>
          <a:xfrm>
            <a:off x="466233" y="1185949"/>
            <a:ext cx="11439440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8A7719-635D-842F-7BE8-A1B9FFEB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6165F4F-BDE8-AA5E-6DC2-6E3C82B35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72569"/>
            <a:ext cx="5791200" cy="33564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2B5DB8-E2EA-C102-D5BE-54BBEF9EF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72570"/>
            <a:ext cx="6139543" cy="3356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754A73-8601-23A7-E49D-09C8853B0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9" y="3501569"/>
            <a:ext cx="11771084" cy="33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50946" y="308874"/>
            <a:ext cx="767460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spc="-48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HƯỚNG DẪN VỀ NHÀ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13252" y="1822470"/>
            <a:ext cx="3248193" cy="3195897"/>
            <a:chOff x="0" y="0"/>
            <a:chExt cx="1648157" cy="9353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48157" cy="935318"/>
            </a:xfrm>
            <a:custGeom>
              <a:avLst/>
              <a:gdLst/>
              <a:ahLst/>
              <a:cxnLst/>
              <a:rect l="l" t="t" r="r" b="b"/>
              <a:pathLst>
                <a:path w="1648157" h="935318">
                  <a:moveTo>
                    <a:pt x="1523697" y="935318"/>
                  </a:moveTo>
                  <a:lnTo>
                    <a:pt x="124460" y="935318"/>
                  </a:lnTo>
                  <a:cubicBezTo>
                    <a:pt x="55880" y="935318"/>
                    <a:pt x="0" y="879438"/>
                    <a:pt x="0" y="8108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23697" y="0"/>
                  </a:lnTo>
                  <a:cubicBezTo>
                    <a:pt x="1592277" y="0"/>
                    <a:pt x="1648157" y="55880"/>
                    <a:pt x="1648157" y="124460"/>
                  </a:cubicBezTo>
                  <a:lnTo>
                    <a:pt x="1648157" y="810858"/>
                  </a:lnTo>
                  <a:cubicBezTo>
                    <a:pt x="1648157" y="879438"/>
                    <a:pt x="1592277" y="935318"/>
                    <a:pt x="1523697" y="9353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475040" y="1822470"/>
            <a:ext cx="3248193" cy="3195897"/>
            <a:chOff x="0" y="0"/>
            <a:chExt cx="1648157" cy="9353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8157" cy="935318"/>
            </a:xfrm>
            <a:custGeom>
              <a:avLst/>
              <a:gdLst/>
              <a:ahLst/>
              <a:cxnLst/>
              <a:rect l="l" t="t" r="r" b="b"/>
              <a:pathLst>
                <a:path w="1648157" h="935318">
                  <a:moveTo>
                    <a:pt x="1523697" y="935318"/>
                  </a:moveTo>
                  <a:lnTo>
                    <a:pt x="124460" y="935318"/>
                  </a:lnTo>
                  <a:cubicBezTo>
                    <a:pt x="55880" y="935318"/>
                    <a:pt x="0" y="879438"/>
                    <a:pt x="0" y="8108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23697" y="0"/>
                  </a:lnTo>
                  <a:cubicBezTo>
                    <a:pt x="1592277" y="0"/>
                    <a:pt x="1648157" y="55880"/>
                    <a:pt x="1648157" y="124460"/>
                  </a:cubicBezTo>
                  <a:lnTo>
                    <a:pt x="1648157" y="810858"/>
                  </a:lnTo>
                  <a:cubicBezTo>
                    <a:pt x="1648157" y="879438"/>
                    <a:pt x="1592277" y="935318"/>
                    <a:pt x="1523697" y="9353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261144" y="1822470"/>
            <a:ext cx="3248193" cy="3195897"/>
            <a:chOff x="0" y="0"/>
            <a:chExt cx="1648157" cy="9353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8157" cy="935318"/>
            </a:xfrm>
            <a:custGeom>
              <a:avLst/>
              <a:gdLst/>
              <a:ahLst/>
              <a:cxnLst/>
              <a:rect l="l" t="t" r="r" b="b"/>
              <a:pathLst>
                <a:path w="1648157" h="935318">
                  <a:moveTo>
                    <a:pt x="1523697" y="935318"/>
                  </a:moveTo>
                  <a:lnTo>
                    <a:pt x="124460" y="935318"/>
                  </a:lnTo>
                  <a:cubicBezTo>
                    <a:pt x="55880" y="935318"/>
                    <a:pt x="0" y="879438"/>
                    <a:pt x="0" y="8108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23697" y="0"/>
                  </a:lnTo>
                  <a:cubicBezTo>
                    <a:pt x="1592277" y="0"/>
                    <a:pt x="1648157" y="55880"/>
                    <a:pt x="1648157" y="124460"/>
                  </a:cubicBezTo>
                  <a:lnTo>
                    <a:pt x="1648157" y="810858"/>
                  </a:lnTo>
                  <a:cubicBezTo>
                    <a:pt x="1648157" y="879438"/>
                    <a:pt x="1592277" y="935318"/>
                    <a:pt x="1523697" y="9353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245098" y="1630218"/>
            <a:ext cx="384501" cy="384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5906887" y="1630218"/>
            <a:ext cx="384501" cy="3845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692990" y="1630218"/>
            <a:ext cx="384501" cy="38450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00760" y="2148939"/>
            <a:ext cx="2473177" cy="135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>
                <a:latin typeface="Arial" pitchFamily="34" charset="0"/>
                <a:cs typeface="Arial" pitchFamily="34" charset="0"/>
              </a:rPr>
              <a:t>Ôn tập lại bài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62549" y="2148938"/>
            <a:ext cx="2473177" cy="203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>
                <a:latin typeface="Arial" pitchFamily="34" charset="0"/>
                <a:cs typeface="Arial" pitchFamily="34" charset="0"/>
              </a:rPr>
              <a:t>Chia sẻ lại bài học cho gia đình, bạn bè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67743" y="2337772"/>
            <a:ext cx="2473177" cy="270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933">
                <a:latin typeface="Arial" pitchFamily="34" charset="0"/>
                <a:cs typeface="Arial" pitchFamily="34" charset="0"/>
              </a:rPr>
              <a:t>Chuẩn bị tiết học sau: Ứng phó với biến đổi khí hậu</a:t>
            </a:r>
            <a:endParaRPr lang="en-US" sz="2933" spc="37">
              <a:solidFill>
                <a:srgbClr val="14110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49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15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1-dulich.vnecdn.net/2020/11/30/ba-be-cao-anh-tuan-1606718583.jpg?w=1200&amp;h=0&amp;q=100&amp;dpr=1&amp;fit=crop&amp;s=ejXEUKe6UsKmJe097-XaQ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" y="522752"/>
            <a:ext cx="3766437" cy="25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1-dulich.vnecdn.net/2020/11/30/vnexpress-1606722068.png?w=1200&amp;h=0&amp;q=100&amp;dpr=1&amp;fit=crop&amp;s=xjG2Mt49C36X-julPjNN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37" y="492734"/>
            <a:ext cx="3799320" cy="252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1-dulich.vnecdn.net/2020/11/26/ban-gioc-CB-Xuan-Truong-1606364517.jpg?w=1200&amp;h=0&amp;q=100&amp;dpr=1&amp;fit=crop&amp;s=xXr6u7mmj5ILpFrJhyl3Y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10" y="492734"/>
            <a:ext cx="3463637" cy="25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1-dulich.vnecdn.net/2020/11/26/ha-long-2360915-1920-1606363249.jpg?w=1200&amp;h=0&amp;q=100&amp;dpr=1&amp;fit=crop&amp;s=OtghlYWJBAY8mpviBofj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" y="3602182"/>
            <a:ext cx="3675883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1-dulich.vnecdn.net/2020/11/26/phong-nha-ke-bang-1606363454.jpg?w=1200&amp;h=0&amp;q=100&amp;dpr=1&amp;fit=crop&amp;s=1yXmHZXvnPvaGmWhEp5Z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54" y="3602183"/>
            <a:ext cx="356513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1-dulich.vnecdn.net/2020/11/26/son-doong-1606364136.jpg?w=1200&amp;h=0&amp;q=100&amp;dpr=1&amp;fit=crop&amp;s=fOgEDRwemF94fqFovr6p5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143" y="3564948"/>
            <a:ext cx="3697720" cy="25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84729" y="3071091"/>
            <a:ext cx="3177308" cy="471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65784" y="3071090"/>
            <a:ext cx="3403598" cy="471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689974" y="3066185"/>
            <a:ext cx="3177308" cy="471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4729" y="6262254"/>
            <a:ext cx="3177308" cy="471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75437" y="6257195"/>
            <a:ext cx="3177308" cy="471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833139" y="6234104"/>
            <a:ext cx="3177308" cy="471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Đoòng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948" y="32328"/>
            <a:ext cx="1884217" cy="400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89383" y="63790"/>
            <a:ext cx="4833793" cy="312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948" y="2604653"/>
            <a:ext cx="462816" cy="3740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75437" y="2636979"/>
            <a:ext cx="462816" cy="3740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8546810" y="2627897"/>
            <a:ext cx="462816" cy="3740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5184" y="5731161"/>
            <a:ext cx="462816" cy="3740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4187354" y="5749631"/>
            <a:ext cx="462816" cy="3740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8370323" y="5749632"/>
            <a:ext cx="462816" cy="3740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51702" y="-23058"/>
            <a:ext cx="6797098" cy="5458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75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3" grpId="1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398" y="68579"/>
            <a:ext cx="11087302" cy="5727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Hoạt động 1: Chia sẻ hiểu biết về bảo tồn cảnh quan thiên nhiên.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624494"/>
              </p:ext>
            </p:extLst>
          </p:nvPr>
        </p:nvGraphicFramePr>
        <p:xfrm>
          <a:off x="171248" y="681566"/>
          <a:ext cx="11839777" cy="60335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61183"/>
                <a:gridCol w="778594"/>
              </a:tblGrid>
              <a:tr h="555543">
                <a:tc gridSpan="2">
                  <a:txBody>
                    <a:bodyPr/>
                    <a:lstStyle/>
                    <a:p>
                      <a:pPr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hành động nào dưới đây góp phần bảo tồn cảnh quan thiên nhiên?</a:t>
                      </a:r>
                      <a:endParaRPr lang="vi-VN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543">
                <a:tc>
                  <a:txBody>
                    <a:bodyPr/>
                    <a:lstStyle/>
                    <a:p>
                      <a:pPr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sử dụng các đồ dùng có nguồn gốc từ động vật quý hiếm.</a:t>
                      </a:r>
                      <a:endParaRPr lang="vi-VN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543">
                <a:tc>
                  <a:txBody>
                    <a:bodyPr/>
                    <a:lstStyle/>
                    <a:p>
                      <a:pPr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buôn bán động vật hoang dã.</a:t>
                      </a:r>
                      <a:endParaRPr lang="vi-VN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vứt rác xuống sông, hồ và nơi công cộng.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543">
                <a:tc>
                  <a:txBody>
                    <a:bodyPr/>
                    <a:lstStyle/>
                    <a:p>
                      <a:pPr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 cá và bao nilon đựng cá xuống sông, hồ vào ngày 23 tháng Chạp.</a:t>
                      </a:r>
                      <a:endParaRPr lang="vi-VN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Chặt cây to, cổ thụ, gỗ quý trong rừng.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543">
                <a:tc>
                  <a:txBody>
                    <a:bodyPr/>
                    <a:lstStyle/>
                    <a:p>
                      <a:pPr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Tham gia trồng cây, gây rừng và chăm sóc cây.</a:t>
                      </a:r>
                      <a:endParaRPr lang="vi-VN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543">
                <a:tc>
                  <a:txBody>
                    <a:bodyPr/>
                    <a:lstStyle/>
                    <a:p>
                      <a:pPr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 gom rác, làm sạch môi trường ở những nơi công cộng.</a:t>
                      </a:r>
                      <a:endParaRPr lang="vi-VN" sz="2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1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Tuyên truyền mọi người không xả rác bừa bãi ở những nơi công cộng.</a:t>
                      </a:r>
                      <a:endParaRPr lang="en-US" sz="280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3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r>
                        <a:rPr lang="en-US" sz="28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Sử dụng hợp lí các tài nguyên thiên nhiên như: đất, nước, động vật, thực vật...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699" y="1323976"/>
            <a:ext cx="50742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9" y="1876426"/>
            <a:ext cx="50742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224" y="2419351"/>
            <a:ext cx="50742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699" y="4086226"/>
            <a:ext cx="50742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4" y="4648201"/>
            <a:ext cx="50742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4" y="5238751"/>
            <a:ext cx="50742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4" y="5838826"/>
            <a:ext cx="50742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81425" y="556000"/>
            <a:ext cx="4791075" cy="29389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14"/>
          <p:cNvSpPr txBox="1"/>
          <p:nvPr/>
        </p:nvSpPr>
        <p:spPr>
          <a:xfrm>
            <a:off x="246380" y="0"/>
            <a:ext cx="4142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5" name="Text Box 15"/>
          <p:cNvSpPr txBox="1"/>
          <p:nvPr/>
        </p:nvSpPr>
        <p:spPr>
          <a:xfrm>
            <a:off x="1366982" y="3827368"/>
            <a:ext cx="10082067" cy="11918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DBF92FF-C363-891C-542D-9621E18F0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8006" y="521947"/>
            <a:ext cx="4875894" cy="58280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xmlns="" id="{C4252D85-7731-5EB3-AEC3-566786847C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17" y="2590784"/>
            <a:ext cx="3065922" cy="2209013"/>
          </a:xfrm>
        </p:spPr>
      </p:pic>
      <p:sp>
        <p:nvSpPr>
          <p:cNvPr id="2" name="Rectangle 1"/>
          <p:cNvSpPr/>
          <p:nvPr/>
        </p:nvSpPr>
        <p:spPr>
          <a:xfrm>
            <a:off x="172356" y="114985"/>
            <a:ext cx="11771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 phần bảo tồn cảnh quan thiên nhiên: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2356" y="638205"/>
            <a:ext cx="4298044" cy="61245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Không vứt rác xuống sông, hồ và nơi công cộng.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Tham gia trồng cây, gây rừng và chăm sóc cây.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Thu gom rác, làm sạch môi trường ở những nơi công cộng.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Tuyên truyền mọi người không xả rác bừa bãi ở những nơi công cộng.</a:t>
            </a:r>
          </a:p>
        </p:txBody>
      </p:sp>
      <p:pic>
        <p:nvPicPr>
          <p:cNvPr id="1026" name="Picture 2" descr="https://btnmt.1cdn.vn/2020/04/23/phong-trao-thu-gom-rac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81" y="4706866"/>
            <a:ext cx="2982794" cy="20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dantocmiennui.vn/t620/uploaddtmn/2016/2/1/6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7" y="535413"/>
            <a:ext cx="3065922" cy="204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trẻ biết trồng cây x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139" y="521947"/>
            <a:ext cx="3826014" cy="29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ung tay Bảo vệ môi trường số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139" y="3435973"/>
            <a:ext cx="3939861" cy="33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38796" y="1122319"/>
            <a:ext cx="997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X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0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74220" cy="6847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4"/>
          <p:cNvSpPr txBox="1"/>
          <p:nvPr/>
        </p:nvSpPr>
        <p:spPr>
          <a:xfrm>
            <a:off x="104486" y="729320"/>
            <a:ext cx="4695825" cy="2108299"/>
          </a:xfrm>
          <a:prstGeom prst="cloudCallout">
            <a:avLst>
              <a:gd name="adj1" fmla="val 48206"/>
              <a:gd name="adj2" fmla="val 830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42909" y="1025236"/>
            <a:ext cx="4763366" cy="5646779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8404" y="0"/>
            <a:ext cx="338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1774" y="0"/>
            <a:ext cx="1178877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Muli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Xác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tồn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Muli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Muli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9900" y="954107"/>
            <a:ext cx="3435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2"/>
                </a:solidFill>
                <a:latin typeface="Muli"/>
              </a:rPr>
              <a:t>Thảo</a:t>
            </a:r>
            <a:r>
              <a:rPr lang="en-US" sz="3200" b="1" dirty="0">
                <a:solidFill>
                  <a:schemeClr val="tx2"/>
                </a:solidFill>
                <a:latin typeface="Muli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Muli"/>
              </a:rPr>
              <a:t>luận</a:t>
            </a:r>
            <a:r>
              <a:rPr lang="en-US" sz="3200" b="1" dirty="0">
                <a:solidFill>
                  <a:schemeClr val="tx2"/>
                </a:solidFill>
                <a:latin typeface="Muli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Muli"/>
              </a:rPr>
              <a:t>nhóm</a:t>
            </a:r>
            <a:endParaRPr lang="en-US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695318"/>
              </p:ext>
            </p:extLst>
          </p:nvPr>
        </p:nvGraphicFramePr>
        <p:xfrm>
          <a:off x="403224" y="1838323"/>
          <a:ext cx="11445874" cy="364807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2638">
                  <a:extLst>
                    <a:ext uri="{9D8B030D-6E8A-4147-A177-3AD203B41FA5}">
                      <a16:colId xmlns:a16="http://schemas.microsoft.com/office/drawing/2014/main" xmlns="" val="2238609881"/>
                    </a:ext>
                  </a:extLst>
                </a:gridCol>
                <a:gridCol w="3242064">
                  <a:extLst>
                    <a:ext uri="{9D8B030D-6E8A-4147-A177-3AD203B41FA5}">
                      <a16:colId xmlns:a16="http://schemas.microsoft.com/office/drawing/2014/main" xmlns="" val="1229548173"/>
                    </a:ext>
                  </a:extLst>
                </a:gridCol>
                <a:gridCol w="4921172">
                  <a:extLst>
                    <a:ext uri="{9D8B030D-6E8A-4147-A177-3AD203B41FA5}">
                      <a16:colId xmlns:a16="http://schemas.microsoft.com/office/drawing/2014/main" xmlns="" val="313088344"/>
                    </a:ext>
                  </a:extLst>
                </a:gridCol>
              </a:tblGrid>
              <a:tr h="12133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dirty="0" err="1">
                          <a:effectLst/>
                        </a:rPr>
                        <a:t>Cảnh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quan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thiên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nhiên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7" marB="3337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dirty="0" err="1">
                          <a:effectLst/>
                        </a:rPr>
                        <a:t>Những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việc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nên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làm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7" marB="3337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dirty="0" err="1">
                          <a:effectLst/>
                        </a:rPr>
                        <a:t>Những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việc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không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nên</a:t>
                      </a:r>
                      <a:r>
                        <a:rPr lang="en-US" sz="3200" b="1" i="0" dirty="0">
                          <a:effectLst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</a:rPr>
                        <a:t>làm</a:t>
                      </a:r>
                      <a:endParaRPr lang="en-US" sz="3200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7" marB="3337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4270964"/>
                  </a:ext>
                </a:extLst>
              </a:tr>
              <a:tr h="12131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dirty="0" err="1">
                          <a:effectLst/>
                        </a:rPr>
                        <a:t>Biển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và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bãi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biển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7" marB="333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3337" marR="3337" marT="3337" marB="3337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3337" marR="3337" marT="3337" marB="3337" anchor="ctr"/>
                </a:tc>
                <a:extLst>
                  <a:ext uri="{0D108BD9-81ED-4DB2-BD59-A6C34878D82A}">
                    <a16:rowId xmlns:a16="http://schemas.microsoft.com/office/drawing/2014/main" xmlns="" val="3875786493"/>
                  </a:ext>
                </a:extLst>
              </a:tr>
              <a:tr h="6107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dirty="0" err="1">
                          <a:effectLst/>
                        </a:rPr>
                        <a:t>Sông</a:t>
                      </a:r>
                      <a:r>
                        <a:rPr lang="en-US" sz="3200" dirty="0">
                          <a:effectLst/>
                        </a:rPr>
                        <a:t>, </a:t>
                      </a:r>
                      <a:r>
                        <a:rPr lang="en-US" sz="3200" dirty="0" err="1">
                          <a:effectLst/>
                        </a:rPr>
                        <a:t>hồ</a:t>
                      </a:r>
                      <a:r>
                        <a:rPr lang="en-US" sz="3200" dirty="0">
                          <a:effectLst/>
                        </a:rPr>
                        <a:t>, </a:t>
                      </a:r>
                      <a:r>
                        <a:rPr lang="en-US" sz="3200" dirty="0" err="1">
                          <a:effectLst/>
                        </a:rPr>
                        <a:t>suối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7" marB="333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3337" marR="3337" marT="3337" marB="3337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3337" marR="3337" marT="3337" marB="3337" anchor="ctr"/>
                </a:tc>
                <a:extLst>
                  <a:ext uri="{0D108BD9-81ED-4DB2-BD59-A6C34878D82A}">
                    <a16:rowId xmlns:a16="http://schemas.microsoft.com/office/drawing/2014/main" xmlns="" val="880796180"/>
                  </a:ext>
                </a:extLst>
              </a:tr>
              <a:tr h="6107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dirty="0" err="1">
                          <a:effectLst/>
                        </a:rPr>
                        <a:t>Núi</a:t>
                      </a:r>
                      <a:r>
                        <a:rPr lang="en-US" sz="3200" dirty="0">
                          <a:effectLst/>
                        </a:rPr>
                        <a:t>, </a:t>
                      </a:r>
                      <a:r>
                        <a:rPr lang="en-US" sz="3200" dirty="0" err="1">
                          <a:effectLst/>
                        </a:rPr>
                        <a:t>rừng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7" marB="333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3337" marR="3337" marT="3337" marB="3337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3337" marR="3337" marT="3337" marB="3337" anchor="ctr"/>
                </a:tc>
                <a:extLst>
                  <a:ext uri="{0D108BD9-81ED-4DB2-BD59-A6C34878D82A}">
                    <a16:rowId xmlns:a16="http://schemas.microsoft.com/office/drawing/2014/main" xmlns="" val="2945674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617644"/>
              </p:ext>
            </p:extLst>
          </p:nvPr>
        </p:nvGraphicFramePr>
        <p:xfrm>
          <a:off x="180974" y="238125"/>
          <a:ext cx="11896725" cy="647700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105026">
                  <a:extLst>
                    <a:ext uri="{9D8B030D-6E8A-4147-A177-3AD203B41FA5}">
                      <a16:colId xmlns:a16="http://schemas.microsoft.com/office/drawing/2014/main" xmlns="" val="522807831"/>
                    </a:ext>
                  </a:extLst>
                </a:gridCol>
                <a:gridCol w="5826124">
                  <a:extLst>
                    <a:ext uri="{9D8B030D-6E8A-4147-A177-3AD203B41FA5}">
                      <a16:colId xmlns:a16="http://schemas.microsoft.com/office/drawing/2014/main" xmlns="" val="3909115163"/>
                    </a:ext>
                  </a:extLst>
                </a:gridCol>
                <a:gridCol w="3965575">
                  <a:extLst>
                    <a:ext uri="{9D8B030D-6E8A-4147-A177-3AD203B41FA5}">
                      <a16:colId xmlns:a16="http://schemas.microsoft.com/office/drawing/2014/main" xmlns="" val="128016489"/>
                    </a:ext>
                  </a:extLst>
                </a:gridCol>
              </a:tblGrid>
              <a:tr h="7595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8" marB="333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8" marB="333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7" marR="3337" marT="3338" marB="333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7212289"/>
                  </a:ext>
                </a:extLst>
              </a:tr>
              <a:tr h="2262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Vứt rác đúng nơi quy định.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dùng kem chống nắng có chất gây ô nhiễm biển.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tự ý săn bắt, động chạm động vật biển quý hiếm.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Tuyên truyền bảo vệ cảnh quan biển, bãi biển.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Vứt rác bừa bãi.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Dùng kem chống nắng có hại cho môi trường.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Săn bắt động vật quý hiểm, bẻ san hô,...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0431700"/>
                  </a:ext>
                </a:extLst>
              </a:tr>
              <a:tr h="11927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Vứt rác đúng nơi quy định.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giặt quần áo nơi sông, hồ, suối.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Tuyên truyền bảo vệ cảnh quan sông, hồ, suối.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Vứt rác bừa bãi.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Giặt đồ, rửa bát,... nơi sông, hồ, suối.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8505000"/>
                  </a:ext>
                </a:extLst>
              </a:tr>
              <a:tr h="2262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đốt rừng làm nương rẫy.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Vứt rác đúng nơi quy định.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chặt phá rừng bừa bãi.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Trồng cây, gây rừng.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săn bắt thú rừng bừa bãi.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Tuyên truyền bảo vệ cảnh quan núi rừng.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Đốt rừng làm nương rẫy.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Vứt rác bừa bãi.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Chặt phá rừng.</a:t>
                      </a:r>
                    </a:p>
                    <a:p>
                      <a:pPr algn="just" fontAlgn="ctr"/>
                      <a:r>
                        <a:rPr lang="vi-VN" sz="2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Săn bắt thú rừng quý hiếm.</a:t>
                      </a:r>
                    </a:p>
                  </a:txBody>
                  <a:tcPr marL="3337" marR="3337" marT="3338" marB="333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7145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5046"/>
            <a:ext cx="12192000" cy="6776279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17195" y="38100"/>
            <a:ext cx="11205210" cy="1938992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72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188</TotalTime>
  <Words>1042</Words>
  <Application>Microsoft Office PowerPoint</Application>
  <PresentationFormat>Widescreen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Muli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11</dc:creator>
  <cp:lastModifiedBy>Windows 11</cp:lastModifiedBy>
  <cp:revision>21</cp:revision>
  <dcterms:created xsi:type="dcterms:W3CDTF">2023-10-11T13:02:14Z</dcterms:created>
  <dcterms:modified xsi:type="dcterms:W3CDTF">2023-11-06T12:46:25Z</dcterms:modified>
</cp:coreProperties>
</file>