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0" r:id="rId2"/>
    <p:sldId id="280" r:id="rId3"/>
    <p:sldId id="282" r:id="rId4"/>
    <p:sldId id="283" r:id="rId5"/>
    <p:sldId id="284" r:id="rId6"/>
    <p:sldId id="285" r:id="rId7"/>
    <p:sldId id="327" r:id="rId8"/>
    <p:sldId id="328" r:id="rId9"/>
    <p:sldId id="329" r:id="rId10"/>
    <p:sldId id="330" r:id="rId11"/>
    <p:sldId id="331" r:id="rId12"/>
    <p:sldId id="334" r:id="rId13"/>
    <p:sldId id="286" r:id="rId14"/>
    <p:sldId id="287" r:id="rId15"/>
    <p:sldId id="288" r:id="rId16"/>
    <p:sldId id="289" r:id="rId17"/>
    <p:sldId id="290" r:id="rId18"/>
    <p:sldId id="335" r:id="rId19"/>
    <p:sldId id="336" r:id="rId20"/>
    <p:sldId id="337" r:id="rId21"/>
    <p:sldId id="338" r:id="rId22"/>
    <p:sldId id="291" r:id="rId23"/>
    <p:sldId id="292" r:id="rId24"/>
    <p:sldId id="296" r:id="rId25"/>
    <p:sldId id="340" r:id="rId26"/>
    <p:sldId id="339" r:id="rId27"/>
    <p:sldId id="298" r:id="rId28"/>
    <p:sldId id="294" r:id="rId29"/>
    <p:sldId id="295" r:id="rId30"/>
    <p:sldId id="301" r:id="rId31"/>
    <p:sldId id="300" r:id="rId32"/>
    <p:sldId id="341" r:id="rId33"/>
    <p:sldId id="342" r:id="rId34"/>
    <p:sldId id="299" r:id="rId35"/>
    <p:sldId id="343" r:id="rId36"/>
    <p:sldId id="34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BF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8A499-111D-4A1A-A508-C83AD3AE8F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92212-B932-44AB-841C-2BF41F81A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78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9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6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3C03C-B3D8-4BA9-BA84-045AD05FF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38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9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1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62C84-252B-49A7-95E1-260C4D5FB66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AC79-84F6-444C-B5A8-0A93AEF1A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P. Hải Phòng - VOV Du lịch - Trang tin tức của Truyền hình VOV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182" y="-3882484"/>
            <a:ext cx="13985205" cy="924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57182" y="-1452282"/>
            <a:ext cx="142518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5</a:t>
            </a:r>
            <a:endParaRPr lang="en-US" sz="44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ĐỊA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 TỰ NHIÊN HẢI PHÒNG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25"/>
          <p:cNvGrpSpPr>
            <a:grpSpLocks/>
          </p:cNvGrpSpPr>
          <p:nvPr/>
        </p:nvGrpSpPr>
        <p:grpSpPr bwMode="auto">
          <a:xfrm>
            <a:off x="2313314" y="1177241"/>
            <a:ext cx="7071045" cy="1322119"/>
            <a:chOff x="1248" y="912"/>
            <a:chExt cx="3357" cy="384"/>
          </a:xfrm>
        </p:grpSpPr>
        <p:sp>
          <p:nvSpPr>
            <p:cNvPr id="2054" name="Rectangle 26"/>
            <p:cNvSpPr>
              <a:spLocks noChangeArrowheads="1"/>
            </p:cNvSpPr>
            <p:nvPr/>
          </p:nvSpPr>
          <p:spPr bwMode="auto">
            <a:xfrm>
              <a:off x="3048" y="912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4800" dirty="0">
                  <a:solidFill>
                    <a:schemeClr val="bg2"/>
                  </a:solidFill>
                  <a:cs typeface="Times New Roman" panose="02020603050405020304" pitchFamily="18" charset="0"/>
                </a:rPr>
                <a:t>N</a:t>
              </a:r>
            </a:p>
          </p:txBody>
        </p:sp>
        <p:grpSp>
          <p:nvGrpSpPr>
            <p:cNvPr id="2055" name="Group 27"/>
            <p:cNvGrpSpPr>
              <a:grpSpLocks/>
            </p:cNvGrpSpPr>
            <p:nvPr/>
          </p:nvGrpSpPr>
          <p:grpSpPr bwMode="auto">
            <a:xfrm>
              <a:off x="1248" y="912"/>
              <a:ext cx="3357" cy="384"/>
              <a:chOff x="1248" y="912"/>
              <a:chExt cx="3357" cy="384"/>
            </a:xfrm>
          </p:grpSpPr>
          <p:sp>
            <p:nvSpPr>
              <p:cNvPr id="2056" name="Rectangle 28"/>
              <p:cNvSpPr>
                <a:spLocks noChangeArrowheads="1"/>
              </p:cNvSpPr>
              <p:nvPr/>
            </p:nvSpPr>
            <p:spPr bwMode="auto">
              <a:xfrm>
                <a:off x="4173" y="912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5400" dirty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2057" name="Rectangle 29"/>
              <p:cNvSpPr>
                <a:spLocks noChangeArrowheads="1"/>
              </p:cNvSpPr>
              <p:nvPr/>
            </p:nvSpPr>
            <p:spPr bwMode="auto">
              <a:xfrm>
                <a:off x="3629" y="912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5400" dirty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Ú</a:t>
                </a:r>
              </a:p>
            </p:txBody>
          </p:sp>
          <p:sp>
            <p:nvSpPr>
              <p:cNvPr id="2058" name="Rectangle 30"/>
              <p:cNvSpPr>
                <a:spLocks noChangeArrowheads="1"/>
              </p:cNvSpPr>
              <p:nvPr/>
            </p:nvSpPr>
            <p:spPr bwMode="auto">
              <a:xfrm>
                <a:off x="1248" y="912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6000" dirty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Đ</a:t>
                </a:r>
              </a:p>
            </p:txBody>
          </p:sp>
          <p:sp>
            <p:nvSpPr>
              <p:cNvPr id="2059" name="Rectangle 31"/>
              <p:cNvSpPr>
                <a:spLocks noChangeArrowheads="1"/>
              </p:cNvSpPr>
              <p:nvPr/>
            </p:nvSpPr>
            <p:spPr bwMode="auto">
              <a:xfrm>
                <a:off x="1728" y="912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5400" dirty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Ồ</a:t>
                </a:r>
              </a:p>
            </p:txBody>
          </p:sp>
          <p:sp>
            <p:nvSpPr>
              <p:cNvPr id="2060" name="Rectangle 32"/>
              <p:cNvSpPr>
                <a:spLocks noChangeArrowheads="1"/>
              </p:cNvSpPr>
              <p:nvPr/>
            </p:nvSpPr>
            <p:spPr bwMode="auto">
              <a:xfrm>
                <a:off x="2208" y="912"/>
                <a:ext cx="384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5400" dirty="0">
                    <a:solidFill>
                      <a:schemeClr val="bg2"/>
                    </a:solidFill>
                    <a:cs typeface="Times New Roman" panose="02020603050405020304" pitchFamily="18" charset="0"/>
                  </a:rPr>
                  <a:t>I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52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20629" y="97281"/>
            <a:ext cx="11206975" cy="1200329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Ô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13 </a:t>
            </a:r>
            <a:r>
              <a:rPr lang="en-US" alt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cái</a:t>
            </a:r>
            <a:r>
              <a:rPr lang="en-US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vùng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đất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ven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trồng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rừng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ngập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mặn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sú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vẹt</a:t>
            </a:r>
            <a:r>
              <a:rPr lang="en-US" altLang="en-US" sz="36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..</a:t>
            </a:r>
            <a:endParaRPr lang="en-US" altLang="en-US" sz="3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Đi Cát bà khám phá rừng ngập mặn Phù Long – Du lịch Cát Bà Hải Phò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69" y="1421910"/>
            <a:ext cx="8849087" cy="52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0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2757" y="1664060"/>
            <a:ext cx="8169802" cy="2734492"/>
            <a:chOff x="2483157" y="4870490"/>
            <a:chExt cx="9207008" cy="1326695"/>
          </a:xfrm>
        </p:grpSpPr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2483157" y="4870492"/>
              <a:ext cx="3955790" cy="1325562"/>
              <a:chOff x="2208" y="912"/>
              <a:chExt cx="1968" cy="385"/>
            </a:xfrm>
          </p:grpSpPr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3141" y="913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6600" dirty="0">
                    <a:cs typeface="Times New Roman" panose="02020603050405020304" pitchFamily="18" charset="0"/>
                  </a:rPr>
                  <a:t>I</a:t>
                </a:r>
              </a:p>
            </p:txBody>
          </p:sp>
          <p:grpSp>
            <p:nvGrpSpPr>
              <p:cNvPr id="19" name="Group 27"/>
              <p:cNvGrpSpPr>
                <a:grpSpLocks/>
              </p:cNvGrpSpPr>
              <p:nvPr/>
            </p:nvGrpSpPr>
            <p:grpSpPr bwMode="auto">
              <a:xfrm>
                <a:off x="2208" y="912"/>
                <a:ext cx="1968" cy="385"/>
                <a:chOff x="2208" y="912"/>
                <a:chExt cx="1968" cy="385"/>
              </a:xfrm>
            </p:grpSpPr>
            <p:sp>
              <p:nvSpPr>
                <p:cNvPr id="20" name="Rectangle 29"/>
                <p:cNvSpPr>
                  <a:spLocks noChangeArrowheads="1"/>
                </p:cNvSpPr>
                <p:nvPr/>
              </p:nvSpPr>
              <p:spPr bwMode="auto">
                <a:xfrm>
                  <a:off x="3744" y="912"/>
                  <a:ext cx="432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600" dirty="0" smtClean="0">
                      <a:cs typeface="Times New Roman" panose="02020603050405020304" pitchFamily="18" charset="0"/>
                    </a:rPr>
                    <a:t>B</a:t>
                  </a:r>
                  <a:endParaRPr lang="en-US" altLang="en-US" sz="66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32"/>
                <p:cNvSpPr>
                  <a:spLocks noChangeArrowheads="1"/>
                </p:cNvSpPr>
                <p:nvPr/>
              </p:nvSpPr>
              <p:spPr bwMode="auto">
                <a:xfrm>
                  <a:off x="2208" y="912"/>
                  <a:ext cx="384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600" dirty="0"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2" name="Rectangle 33"/>
                <p:cNvSpPr>
                  <a:spLocks noChangeArrowheads="1"/>
                </p:cNvSpPr>
                <p:nvPr/>
              </p:nvSpPr>
              <p:spPr bwMode="auto">
                <a:xfrm>
                  <a:off x="2661" y="913"/>
                  <a:ext cx="432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600" dirty="0">
                      <a:cs typeface="Times New Roman" panose="02020603050405020304" pitchFamily="18" charset="0"/>
                    </a:rPr>
                    <a:t>Ã</a:t>
                  </a:r>
                </a:p>
              </p:txBody>
            </p:sp>
          </p:grpSp>
        </p:grp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7502961" y="4870490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 dirty="0"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8716916" y="4870490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 dirty="0"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9752118" y="4870490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 dirty="0"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10780218" y="4875066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 dirty="0">
                  <a:cs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3770294" y="1664060"/>
            <a:ext cx="770522" cy="27250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dirty="0" smtClean="0">
                <a:cs typeface="Times New Roman" panose="02020603050405020304" pitchFamily="18" charset="0"/>
              </a:rPr>
              <a:t>Ồ</a:t>
            </a:r>
            <a:endParaRPr lang="en-US" altLang="en-US" sz="6600" dirty="0">
              <a:cs typeface="Times New Roman" panose="02020603050405020304" pitchFamily="18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8770337" y="1664060"/>
            <a:ext cx="770522" cy="27250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dirty="0" smtClean="0">
                <a:cs typeface="Times New Roman" panose="02020603050405020304" pitchFamily="18" charset="0"/>
              </a:rPr>
              <a:t>B</a:t>
            </a:r>
            <a:endParaRPr lang="en-US" altLang="en-US" sz="6600" dirty="0">
              <a:cs typeface="Times New Roman" panose="02020603050405020304" pitchFamily="18" charset="0"/>
            </a:endParaRPr>
          </a:p>
        </p:txBody>
      </p:sp>
      <p:sp>
        <p:nvSpPr>
          <p:cNvPr id="25" name="Rectangle 29"/>
          <p:cNvSpPr>
            <a:spLocks noChangeArrowheads="1"/>
          </p:cNvSpPr>
          <p:nvPr/>
        </p:nvSpPr>
        <p:spPr bwMode="auto">
          <a:xfrm>
            <a:off x="9678818" y="1664060"/>
            <a:ext cx="770522" cy="27250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dirty="0" smtClean="0">
                <a:cs typeface="Times New Roman" panose="02020603050405020304" pitchFamily="18" charset="0"/>
              </a:rPr>
              <a:t>I</a:t>
            </a:r>
            <a:endParaRPr lang="en-US" altLang="en-US" sz="6600" dirty="0">
              <a:cs typeface="Times New Roman" panose="02020603050405020304" pitchFamily="18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10535132" y="1664060"/>
            <a:ext cx="770522" cy="27250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dirty="0">
                <a:cs typeface="Times New Roman" panose="02020603050405020304" pitchFamily="18" charset="0"/>
              </a:rPr>
              <a:t>Ể</a:t>
            </a: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11391446" y="1664060"/>
            <a:ext cx="770522" cy="272506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600" dirty="0"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35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95" y="1062446"/>
            <a:ext cx="10519954" cy="2494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714500" algn="l"/>
              </a:tabLst>
            </a:pPr>
            <a:r>
              <a:rPr lang="nl-NL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luận câu </a:t>
            </a:r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 theo nhóm đôi: </a:t>
            </a:r>
            <a:endParaRPr lang="nl-NL" sz="4400" dirty="0" smtClean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714500" algn="l"/>
              </a:tabLst>
            </a:pPr>
            <a:r>
              <a:rPr lang="en-US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2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74" y="238552"/>
            <a:ext cx="11591109" cy="6288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85%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10%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5%: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3" y="167999"/>
            <a:ext cx="1126018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CHƠI: VIẾT TIẾP SỨC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4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 Phòng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400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40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gian: ( 3 </a:t>
            </a:r>
            <a:r>
              <a:rPr lang="en-US" sz="4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74410"/>
              </p:ext>
            </p:extLst>
          </p:nvPr>
        </p:nvGraphicFramePr>
        <p:xfrm>
          <a:off x="191589" y="87086"/>
          <a:ext cx="11852366" cy="7245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2366">
                  <a:extLst>
                    <a:ext uri="{9D8B030D-6E8A-4147-A177-3AD203B41FA5}">
                      <a16:colId xmlns:a16="http://schemas.microsoft.com/office/drawing/2014/main" val="1187124735"/>
                    </a:ext>
                  </a:extLst>
                </a:gridCol>
              </a:tblGrid>
              <a:tr h="7245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SÔNG NGÒI HẢI PHÒNG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:………………………………………………………………..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:…………………………………………………………………..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:…………………………………………………………..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:……………………………………………………………………………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:………………………………………………………………….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:……………………………………………………………….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:………………………………………………………………………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40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3" y="487680"/>
            <a:ext cx="11295017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ngòi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đằng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Tray,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thuỷ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ôi bờ sông Cấ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1" y="135299"/>
            <a:ext cx="5986100" cy="414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Không có mô tả ản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40" y="2286317"/>
            <a:ext cx="5876925" cy="4149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303" y="4284615"/>
            <a:ext cx="294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9715" y="1578431"/>
            <a:ext cx="294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5 địa điểm chụp ảnh đẹp miễn chê ở Hải Ph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61" y="0"/>
            <a:ext cx="9091749" cy="68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298" y="130627"/>
            <a:ext cx="294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7908" y="130627"/>
            <a:ext cx="406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81349" y="740229"/>
            <a:ext cx="365760" cy="1027611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178834" y="657498"/>
            <a:ext cx="727166" cy="1345473"/>
          </a:xfrm>
          <a:prstGeom prst="straightConnector1">
            <a:avLst/>
          </a:prstGeom>
          <a:ln w="571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14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4" y="266701"/>
            <a:ext cx="11630025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nhanh hơn .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Sau5 giây nhóm nào HS 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1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P. Hải Phòng - Kênh truyền hình Đài Tiếng nói Việt Nam - VOV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" y="-1"/>
            <a:ext cx="12127864" cy="66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3650" y="423235"/>
            <a:ext cx="2943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u Lịch: Hồ Nước Xanh, Hang Động tuyệt đẹp tại An Sơn, Thủy Nguyên, Hải  Ph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7626" y="374904"/>
            <a:ext cx="644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" y="487056"/>
            <a:ext cx="11582400" cy="514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 NHÓM 4 nhóm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HP. </a:t>
            </a:r>
            <a:endParaRPr lang="en-US" sz="4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44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5464" y="1978294"/>
            <a:ext cx="4389120" cy="165462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LOẠI ĐẤT HẢI PHÒNG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rved Left Arrow 3"/>
          <p:cNvSpPr/>
          <p:nvPr/>
        </p:nvSpPr>
        <p:spPr>
          <a:xfrm rot="15294140">
            <a:off x="3468975" y="-185073"/>
            <a:ext cx="838059" cy="29391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415986" y="809897"/>
            <a:ext cx="4903671" cy="116839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 chua ở trong đê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328901" y="2384570"/>
            <a:ext cx="6166414" cy="1506582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 chua mặn ở ngoài đê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5503817" y="4397829"/>
            <a:ext cx="6600352" cy="1332411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 </a:t>
            </a:r>
            <a:r>
              <a:rPr lang="nl-NL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 </a:t>
            </a: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 biển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17671954" flipH="1">
            <a:off x="3333893" y="2975325"/>
            <a:ext cx="810435" cy="35097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62995" y="3013166"/>
            <a:ext cx="965906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602" y="6309901"/>
            <a:ext cx="1173915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ây hoa sữ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95" y="457564"/>
            <a:ext cx="4050793" cy="29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hiều hoạt động đặc sắc tại &amp;quot;Lễ hội Hoa phượng đỏ&amp;quot; | VTV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82" y="196232"/>
            <a:ext cx="39873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ác Loại Hoa Đào Chơi Tết Được Yêu Thích Nhấ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2" b="16628"/>
          <a:stretch/>
        </p:blipFill>
        <p:spPr bwMode="auto">
          <a:xfrm>
            <a:off x="0" y="749808"/>
            <a:ext cx="3606772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Đọc văn bản: Cây bàng và trả lời câu hỏ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223" y="3374136"/>
            <a:ext cx="4031671" cy="26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IN KHÔNG KHÍ LẠNH VÀ CẢNH BÁO GIÓ MẠNH SÓNG LỚN TRÊN BIỂ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45" y="3519457"/>
            <a:ext cx="4034790" cy="26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ải Phòng cho học sinh nghỉ học nếu thời tiết dưới 10 độ C - Giáo dụ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" y="3666744"/>
            <a:ext cx="3616228" cy="235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5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5" y="139336"/>
            <a:ext cx="11904617" cy="5520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…..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………………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:…..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………………………..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:……………………………………..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ữ liệu bảng biểu và bảng xếp hạng hàng tháng và hàng năm điều kiện khí hậu  ở Hải Phòng Việt N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50" y="283463"/>
            <a:ext cx="9710801" cy="606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005" y="139336"/>
            <a:ext cx="11904617" cy="608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5 - tháng10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rệt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7" y="373713"/>
            <a:ext cx="11434355" cy="430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Khí hậu: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Khí hậu mang tính chất nhiệt đới gió mùa, ảnh hưởng mạnh mẽ của biển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Mùa đông lạnh, khô, kéo dài từ tháng 11-T4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Mùa hè nóng, mưa nhiều, từ tháng 5-T10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" y="96697"/>
            <a:ext cx="11669486" cy="583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VÀ TRẢ LỜI CÂU HỎI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6,7;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( 1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ntn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6023" y="511284"/>
            <a:ext cx="10990218" cy="231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"/>
              </a:spcAft>
            </a:pP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video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SGK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Ý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8" y="159675"/>
            <a:ext cx="7143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256" y="289332"/>
            <a:ext cx="1136468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 điểm sinh vật của Hải Phòng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Khoáng </a:t>
            </a: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của Hải Phòng chủ yếu là dầu </a:t>
            </a:r>
            <a:r>
              <a:rPr lang="nl-NL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mỏ,</a:t>
            </a:r>
            <a:r>
              <a:rPr lang="nl-NL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242957" y="2629989"/>
            <a:ext cx="1750423" cy="8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4320" y="3438144"/>
            <a:ext cx="1984248" cy="9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8989" y="2154626"/>
            <a:ext cx="224028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56" y="2790507"/>
            <a:ext cx="251764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198428" y="4107399"/>
            <a:ext cx="1499616" cy="91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15548" y="3470212"/>
            <a:ext cx="1580388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5429" y="136569"/>
            <a:ext cx="1122534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Sinh vật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Khoáng sản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sét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CN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hé vườn Quốc gia Cát Bà thăm đường độc đạ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146431" y="220091"/>
            <a:ext cx="5715000" cy="42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our Du Lịch Cát Bà 3 Ngày 2 Đê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43" y="220091"/>
            <a:ext cx="6146161" cy="42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776" y="4928616"/>
            <a:ext cx="1118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Quy hoạch khoáng sản trên địa bàn thành phố Hải Phòng đến năm 2020, tầm  nhìn đến năm 2030 - Xi măng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38"/>
            <a:ext cx="5484109" cy="34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Xi măng Hải Phòng, biểu tượng của Thành phố Hoa Phượng đỏ “Trung dũng -  Quyết thắng” | Vật liệ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76" y="144276"/>
            <a:ext cx="6358128" cy="42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946" y="3922776"/>
            <a:ext cx="401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1802" y="4630662"/>
            <a:ext cx="491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2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044" y="182255"/>
            <a:ext cx="11556275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nl-NL" sz="40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nl-NL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 </a:t>
            </a: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là người kêu gọi đầu tư cho thành </a:t>
            </a:r>
            <a:r>
              <a:rPr lang="nl-NL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 </a:t>
            </a:r>
            <a:r>
              <a:rPr lang="nl-NL" sz="4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 Phòng , </a:t>
            </a: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sẽ giới thiệu về thành phố như thế nào để mọi người đầu tư vốn đến thành phố mình?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HS </a:t>
            </a:r>
            <a:r>
              <a:rPr lang="nl-NL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bị nội dung trong thời </a:t>
            </a:r>
            <a:r>
              <a:rPr lang="nl-NL" sz="4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 </a:t>
            </a:r>
            <a:r>
              <a:rPr lang="nl-NL" sz="40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phút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4" y="1854926"/>
            <a:ext cx="11434355" cy="456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nl-NL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4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spc="-2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2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spc="-2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.Trình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bày một bài hát về Hải Phòng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Thực hiện làm thử một món ăn đặc sản của Hải Phòng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7268" y="696685"/>
            <a:ext cx="482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691" y="1985554"/>
            <a:ext cx="846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002" y="5538652"/>
            <a:ext cx="1947590" cy="11985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131" y="291952"/>
            <a:ext cx="11874547" cy="558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50"/>
              </a:spcAft>
              <a:buFont typeface="+mj-lt"/>
              <a:buAutoNum type="arabicPeriod"/>
            </a:pP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 </a:t>
            </a:r>
            <a:r>
              <a:rPr lang="nl-NL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nl-NL" sz="40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nl-NL" sz="4000" b="1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Nằm trong vùng Đồng Bằng Sông Hồng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 giáp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-Phía bắc: Quảng Ninh,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-Phía tây: Hải Dương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-Phía nam: Thái Bình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>
                <a:latin typeface="Times New Roman" panose="02020603050405020304" pitchFamily="18" charset="0"/>
                <a:cs typeface="Times New Roman" panose="02020603050405020304" pitchFamily="18" charset="0"/>
              </a:rPr>
              <a:t>-Phía đông nam : Vịnh Bắc Bộ( thuộc Biển Đông 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Diện tích: 1507,57 km²,trong đó diện tích đất liền là 1208,49 km². trên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Đường bờ biển dài 125km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5096" y="377382"/>
            <a:ext cx="11234058" cy="557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Ý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KT-XH :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 Phòng 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 thông 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Duyên hải Bắc Bộ 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 Phòng 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0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726" y="505097"/>
            <a:ext cx="10519954" cy="479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"/>
              </a:spcAft>
            </a:pPr>
            <a:r>
              <a:rPr lang="nl-NL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 CHƠI NHÌN TRANH ĐOÁN Ô CHỮ. </a:t>
            </a:r>
          </a:p>
          <a:p>
            <a:pPr algn="just">
              <a:lnSpc>
                <a:spcPct val="115000"/>
              </a:lnSpc>
              <a:spcAft>
                <a:spcPts val="50"/>
              </a:spcAft>
            </a:pPr>
            <a:r>
              <a:rPr lang="nl-NL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Gv </a:t>
            </a:r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 các bức </a:t>
            </a:r>
            <a:r>
              <a:rPr lang="nl-NL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tranh, </a:t>
            </a:r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nhìn và đoán đó là ô chữ gì.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714500" algn="l"/>
              </a:tabLst>
            </a:pPr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 khi chơi trò chơi, trả lời câu hỏi theo nhóm đôi: 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HP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4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12470" y="97376"/>
            <a:ext cx="9749641" cy="1077218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Times New Roman" panose="02020603050405020304" pitchFamily="18" charset="0"/>
              </a:rPr>
              <a:t>Ô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gồm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11 </a:t>
            </a:r>
            <a:r>
              <a:rPr lang="en-US" altLang="en-US" sz="3200" dirty="0" err="1"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cái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dạng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địa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bằng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phẳng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thuận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lợi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trồng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lúa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nước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hoa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màu</a:t>
            </a:r>
            <a:endParaRPr lang="en-US" altLang="en-US" sz="3200" dirty="0">
              <a:latin typeface=".VnSouthern" pitchFamily="34" charset="0"/>
            </a:endParaRPr>
          </a:p>
        </p:txBody>
      </p:sp>
      <p:pic>
        <p:nvPicPr>
          <p:cNvPr id="1026" name="Picture 2" descr="Hải Phòng: Phân cấp đầu tư công cho cấp huyện, x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97" y="1283114"/>
            <a:ext cx="9353005" cy="54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662176" y="1497874"/>
            <a:ext cx="9207008" cy="2434441"/>
            <a:chOff x="2483157" y="4870490"/>
            <a:chExt cx="9207008" cy="1326695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483157" y="4870492"/>
              <a:ext cx="3955790" cy="1322119"/>
              <a:chOff x="2208" y="912"/>
              <a:chExt cx="1968" cy="384"/>
            </a:xfrm>
          </p:grpSpPr>
          <p:sp>
            <p:nvSpPr>
              <p:cNvPr id="4" name="Rectangle 26"/>
              <p:cNvSpPr>
                <a:spLocks noChangeArrowheads="1"/>
              </p:cNvSpPr>
              <p:nvPr/>
            </p:nvSpPr>
            <p:spPr bwMode="auto">
              <a:xfrm>
                <a:off x="3216" y="912"/>
                <a:ext cx="432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6600" dirty="0">
                    <a:cs typeface="Times New Roman" panose="02020603050405020304" pitchFamily="18" charset="0"/>
                  </a:rPr>
                  <a:t>N</a:t>
                </a:r>
              </a:p>
            </p:txBody>
          </p: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2208" y="912"/>
                <a:ext cx="1968" cy="384"/>
                <a:chOff x="2208" y="912"/>
                <a:chExt cx="1968" cy="384"/>
              </a:xfrm>
            </p:grpSpPr>
            <p:sp>
              <p:nvSpPr>
                <p:cNvPr id="7" name="Rectangle 29"/>
                <p:cNvSpPr>
                  <a:spLocks noChangeArrowheads="1"/>
                </p:cNvSpPr>
                <p:nvPr/>
              </p:nvSpPr>
              <p:spPr bwMode="auto">
                <a:xfrm>
                  <a:off x="3744" y="912"/>
                  <a:ext cx="432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600" dirty="0">
                      <a:cs typeface="Times New Roman" panose="02020603050405020304" pitchFamily="18" charset="0"/>
                    </a:rPr>
                    <a:t>G</a:t>
                  </a:r>
                </a:p>
              </p:txBody>
            </p:sp>
            <p:sp>
              <p:nvSpPr>
                <p:cNvPr id="10" name="Rectangle 32"/>
                <p:cNvSpPr>
                  <a:spLocks noChangeArrowheads="1"/>
                </p:cNvSpPr>
                <p:nvPr/>
              </p:nvSpPr>
              <p:spPr bwMode="auto">
                <a:xfrm>
                  <a:off x="2208" y="912"/>
                  <a:ext cx="384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600" dirty="0" smtClean="0">
                      <a:cs typeface="Times New Roman" panose="02020603050405020304" pitchFamily="18" charset="0"/>
                    </a:rPr>
                    <a:t>Đ</a:t>
                  </a:r>
                  <a:endParaRPr lang="en-US" altLang="en-US" sz="6600" dirty="0"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33"/>
                <p:cNvSpPr>
                  <a:spLocks noChangeArrowheads="1"/>
                </p:cNvSpPr>
                <p:nvPr/>
              </p:nvSpPr>
              <p:spPr bwMode="auto">
                <a:xfrm>
                  <a:off x="2688" y="912"/>
                  <a:ext cx="432" cy="38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6600" dirty="0">
                      <a:cs typeface="Times New Roman" panose="02020603050405020304" pitchFamily="18" charset="0"/>
                    </a:rPr>
                    <a:t>Ồ</a:t>
                  </a:r>
                </a:p>
              </p:txBody>
            </p:sp>
          </p:grpSp>
        </p:grp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7502961" y="4870490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 dirty="0"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8607295" y="4870490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 dirty="0">
                  <a:cs typeface="Times New Roman" panose="02020603050405020304" pitchFamily="18" charset="0"/>
                </a:rPr>
                <a:t>Ằ</a:t>
              </a:r>
            </a:p>
          </p:txBody>
        </p: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9711629" y="4870490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10780218" y="4875066"/>
              <a:ext cx="909947" cy="1322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6600" smtClean="0">
                  <a:cs typeface="Times New Roman" panose="02020603050405020304" pitchFamily="18" charset="0"/>
                </a:rPr>
                <a:t>G</a:t>
              </a:r>
              <a:endParaRPr lang="en-US" altLang="en-US" sz="660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584266" y="176547"/>
            <a:ext cx="10865921" cy="1077218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Times New Roman" panose="02020603050405020304" pitchFamily="18" charset="0"/>
              </a:rPr>
              <a:t>Ô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chữ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gồm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6 </a:t>
            </a:r>
            <a:r>
              <a:rPr lang="en-US" altLang="en-US" sz="3200" dirty="0" err="1">
                <a:cs typeface="Times New Roman" panose="02020603050405020304" pitchFamily="18" charset="0"/>
              </a:rPr>
              <a:t>c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hữ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cái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là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dạng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địa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nhô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cao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đỉnh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tròn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sườn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thoải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.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Thuận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lợi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trồng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rừng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trồng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cây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công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cs typeface="Times New Roman" panose="02020603050405020304" pitchFamily="18" charset="0"/>
              </a:rPr>
              <a:t>nghiệp</a:t>
            </a:r>
            <a:endParaRPr lang="en-US" altLang="en-US" sz="3200" dirty="0">
              <a:latin typeface=".VnSouthern" pitchFamily="34" charset="0"/>
            </a:endParaRPr>
          </a:p>
        </p:txBody>
      </p:sp>
      <p:pic>
        <p:nvPicPr>
          <p:cNvPr id="2050" name="Picture 2" descr="leo núi ở vườn quốc gia - Cát B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82" y="1350917"/>
            <a:ext cx="9515487" cy="53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62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960121741,C:\Documents and Settings\Vinaghost\Desktop\bai giang dien tu\GIU GIN VA PHAT HUY TRUYEN THONG TOT DEP CUA GIA DINH, DONG HO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960121741,C:\Documents and Settings\Vinaghost\Desktop\bai giang dien tu\GIU GIN VA PHAT HUY TRUYEN THONG TOT DEP CUA GIA DINH, DONG HO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960121741,C:\Documents and Settings\Vinaghost\Desktop\bai giang dien tu\GIU GIN VA PHAT HUY TRUYEN THONG TOT DEP CUA GIA DINH, DONG 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1391</Words>
  <Application>Microsoft Office PowerPoint</Application>
  <PresentationFormat>Widescreen</PresentationFormat>
  <Paragraphs>156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.VnSouthern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83</cp:revision>
  <dcterms:created xsi:type="dcterms:W3CDTF">2021-07-23T01:48:51Z</dcterms:created>
  <dcterms:modified xsi:type="dcterms:W3CDTF">2023-11-07T08:02:42Z</dcterms:modified>
</cp:coreProperties>
</file>