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4" r:id="rId2"/>
    <p:sldId id="256" r:id="rId3"/>
    <p:sldId id="270" r:id="rId4"/>
    <p:sldId id="301" r:id="rId5"/>
    <p:sldId id="302" r:id="rId6"/>
    <p:sldId id="258" r:id="rId7"/>
    <p:sldId id="259" r:id="rId8"/>
    <p:sldId id="260" r:id="rId9"/>
    <p:sldId id="303" r:id="rId10"/>
    <p:sldId id="261" r:id="rId11"/>
    <p:sldId id="262" r:id="rId12"/>
    <p:sldId id="304" r:id="rId13"/>
    <p:sldId id="263" r:id="rId14"/>
    <p:sldId id="264" r:id="rId15"/>
    <p:sldId id="265" r:id="rId16"/>
    <p:sldId id="266" r:id="rId17"/>
    <p:sldId id="267" r:id="rId18"/>
    <p:sldId id="305" r:id="rId19"/>
    <p:sldId id="306" r:id="rId20"/>
    <p:sldId id="307" r:id="rId21"/>
    <p:sldId id="308" r:id="rId22"/>
    <p:sldId id="309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 varScale="1">
        <p:scale>
          <a:sx n="65" d="100"/>
          <a:sy n="65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97C37F6-5070-4E20-B015-F756DB3929B2}" type="slidenum">
              <a:rPr lang="en-US" smtClean="0">
                <a:latin typeface="Arial" charset="0"/>
              </a:rPr>
              <a:pPr eaLnBrk="1" hangingPunct="1"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47555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5" descr="bonmua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29"/>
          <a:stretch>
            <a:fillRect/>
          </a:stretch>
        </p:blipFill>
        <p:spPr bwMode="auto">
          <a:xfrm>
            <a:off x="0" y="289434"/>
            <a:ext cx="9144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8" descr="Purple mesh"/>
          <p:cNvSpPr txBox="1">
            <a:spLocks noChangeArrowheads="1"/>
          </p:cNvSpPr>
          <p:nvPr/>
        </p:nvSpPr>
        <p:spPr bwMode="auto">
          <a:xfrm>
            <a:off x="1400175" y="320183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xuân</a:t>
            </a:r>
          </a:p>
        </p:txBody>
      </p:sp>
      <p:sp>
        <p:nvSpPr>
          <p:cNvPr id="9" name="Text Box 10" descr="Purple mesh"/>
          <p:cNvSpPr txBox="1">
            <a:spLocks noChangeArrowheads="1"/>
          </p:cNvSpPr>
          <p:nvPr/>
        </p:nvSpPr>
        <p:spPr bwMode="auto">
          <a:xfrm>
            <a:off x="4628690" y="3216118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</a:t>
            </a:r>
            <a:r>
              <a:rPr lang="en-US" sz="1800" b="1" smtClean="0">
                <a:solidFill>
                  <a:srgbClr val="FFFFCC"/>
                </a:solidFill>
              </a:rPr>
              <a:t>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10" name="Text Box 11" descr="Purple mesh"/>
          <p:cNvSpPr txBox="1">
            <a:spLocks noChangeArrowheads="1"/>
          </p:cNvSpPr>
          <p:nvPr/>
        </p:nvSpPr>
        <p:spPr bwMode="auto">
          <a:xfrm>
            <a:off x="4623261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thu</a:t>
            </a:r>
          </a:p>
        </p:txBody>
      </p:sp>
      <p:sp>
        <p:nvSpPr>
          <p:cNvPr id="11" name="Text Box 12" descr="Purple mesh"/>
          <p:cNvSpPr txBox="1">
            <a:spLocks noChangeArrowheads="1"/>
          </p:cNvSpPr>
          <p:nvPr/>
        </p:nvSpPr>
        <p:spPr bwMode="auto">
          <a:xfrm>
            <a:off x="1400636" y="6169740"/>
            <a:ext cx="3108960" cy="3667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rgbClr val="FFFFCC"/>
                </a:solidFill>
              </a:rPr>
              <a:t>Phong cảnh mùa đông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26808" y="122904"/>
            <a:ext cx="78946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 tả phong cảnh 4 mùa trong các bức tranh?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7624645" cy="3556933"/>
            <a:chOff x="693484" y="1152525"/>
            <a:chExt cx="7624645" cy="3556933"/>
          </a:xfrm>
        </p:grpSpPr>
        <p:sp>
          <p:nvSpPr>
            <p:cNvPr id="6" name="Rectangle 5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44196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hình 1, 2 và thông tin trong mục 2, cho biết: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6, nửa cầu Bắc đang là mùa gì, nửa cầu Nam đang là mùa 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ì?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- Vào ngày 22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12, nửa cầu Bắc đang là mùa gì, nửa cầu Nam đang là mùa gì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Tại sao?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êu sự khác nhau về thời gian diễn ra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của hai nửa cầu.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C:\Users\ADMIN\Desktop\Capture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66989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 nhóm (5 phút)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22/6 (HẠ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hoạt động nhóm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22/12 (ĐÔNG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</p:spTree>
    <p:extLst>
      <p:ext uri="{BB962C8B-B14F-4D97-AF65-F5344CB8AC3E}">
        <p14:creationId xmlns:p14="http://schemas.microsoft.com/office/powerpoint/2010/main" val="40345234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3555" y="2819400"/>
            <a:ext cx="7624645" cy="38522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737289"/>
              </p:ext>
            </p:extLst>
          </p:nvPr>
        </p:nvGraphicFramePr>
        <p:xfrm>
          <a:off x="304800" y="717863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4574" y="136456"/>
            <a:ext cx="8608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4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156198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23404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154746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2485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4501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172024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1018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345607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171432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06992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43423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125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Dựa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vào hình 3, nêu sự khác nhau về hiện tượng mùa theo </a:t>
            </a:r>
            <a:r>
              <a:rPr lang="vi-VN" sz="2200" i="1">
                <a:latin typeface="Times New Roman" pitchFamily="18" charset="0"/>
                <a:cs typeface="Times New Roman" pitchFamily="18" charset="0"/>
              </a:rPr>
              <a:t>vĩ </a:t>
            </a:r>
            <a:r>
              <a:rPr lang="vi-VN" sz="2200" i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i="1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thấp (đới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các vĩ độ cao (đới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): ………………………………………………..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Ở các vĩ độ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bình (đới ôn hoà): …………………………………......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C:\Users\ADMIN\Desktop\Captur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" y="457200"/>
            <a:ext cx="809575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39028" y="4143828"/>
            <a:ext cx="31101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nóng quanh năm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4596" y="4468129"/>
            <a:ext cx="30315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Hầu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 </a:t>
            </a:r>
            <a:r>
              <a:rPr lang="en-US" sz="2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năm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4821458"/>
            <a:ext cx="3945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năm chia thành 4 mùa (xuân, hạ, thu, đông)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8520" y="5791200"/>
            <a:ext cx="4889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248" y="536454"/>
            <a:ext cx="5881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2 nửa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04583"/>
              </p:ext>
            </p:extLst>
          </p:nvPr>
        </p:nvGraphicFramePr>
        <p:xfrm>
          <a:off x="2286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2115" y="191091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9615" y="258298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0579" y="189640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079" y="259749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222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1" y="279913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1471" y="2069179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5950" y="245074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3163" y="1694544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7677" y="206326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4937" y="241885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32917" y="278317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248" y="3244538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" name="Picture 2" descr="C:\Users\ADMIN\Desktop\Tay_cam_but_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979717" cy="8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ADMIN\Desktop\Capture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4" y="1676400"/>
            <a:ext cx="8261779" cy="42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0" y="539746"/>
            <a:ext cx="5134428" cy="1150612"/>
          </a:xfrm>
          <a:prstGeom prst="roundRect">
            <a:avLst>
              <a:gd name="adj" fmla="val 65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ADMIN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724400" cy="100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874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Nhận </a:t>
            </a:r>
            <a:r>
              <a:rPr lang="en-US" sz="2400" b="1" i="1">
                <a:solidFill>
                  <a:srgbClr val="C00000"/>
                </a:solidFill>
              </a:rPr>
              <a:t>xét đường phân chia sáng tối và </a:t>
            </a:r>
            <a:r>
              <a:rPr lang="en-US" sz="2400" b="1" i="1">
                <a:solidFill>
                  <a:srgbClr val="C00000"/>
                </a:solidFill>
              </a:rPr>
              <a:t>trục </a:t>
            </a:r>
            <a:r>
              <a:rPr lang="en-US" sz="2400" b="1" i="1" smtClean="0">
                <a:solidFill>
                  <a:srgbClr val="C00000"/>
                </a:solidFill>
              </a:rPr>
              <a:t>Trái Đất </a:t>
            </a:r>
          </a:p>
          <a:p>
            <a:pPr algn="ctr"/>
            <a:r>
              <a:rPr lang="en-US" sz="2400" b="1" i="1" smtClean="0">
                <a:solidFill>
                  <a:srgbClr val="C00000"/>
                </a:solidFill>
              </a:rPr>
              <a:t>ở </a:t>
            </a:r>
            <a:r>
              <a:rPr lang="en-US" sz="2400" b="1" i="1">
                <a:solidFill>
                  <a:srgbClr val="C00000"/>
                </a:solidFill>
              </a:rPr>
              <a:t>các ngày 22/6 </a:t>
            </a:r>
            <a:r>
              <a:rPr lang="en-US" sz="2400" b="1" i="1">
                <a:solidFill>
                  <a:srgbClr val="C00000"/>
                </a:solidFill>
              </a:rPr>
              <a:t>và </a:t>
            </a:r>
            <a:r>
              <a:rPr lang="en-US" sz="2400" b="1" i="1" smtClean="0">
                <a:solidFill>
                  <a:srgbClr val="C00000"/>
                </a:solidFill>
              </a:rPr>
              <a:t>22/12 ?</a:t>
            </a:r>
            <a:endParaRPr lang="en-US" sz="2400" b="1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452880" y="194818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33600" y="192532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121400" y="1950720"/>
            <a:ext cx="1371600" cy="319278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02120" y="1915160"/>
            <a:ext cx="0" cy="3154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936111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821677"/>
            <a:ext cx="7880779" cy="3978923"/>
            <a:chOff x="533400" y="547357"/>
            <a:chExt cx="8261779" cy="4253243"/>
          </a:xfrm>
        </p:grpSpPr>
        <p:pic>
          <p:nvPicPr>
            <p:cNvPr id="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810" y="434340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Điền </a:t>
            </a:r>
            <a:r>
              <a:rPr kumimoji="0" lang="en-US" sz="24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bảng sau:</a:t>
            </a: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943428" y="1411699"/>
            <a:ext cx="7162800" cy="3465101"/>
            <a:chOff x="533400" y="547357"/>
            <a:chExt cx="8261779" cy="4253243"/>
          </a:xfrm>
        </p:grpSpPr>
        <p:pic>
          <p:nvPicPr>
            <p:cNvPr id="24" name="Picture 10" descr="C:\Users\ADMIN\Desktop\Capture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47357"/>
              <a:ext cx="8261779" cy="4253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1431106" y="81913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111826" y="79627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99626" y="821677"/>
              <a:ext cx="1371600" cy="3192780"/>
            </a:xfrm>
            <a:prstGeom prst="line">
              <a:avLst/>
            </a:prstGeom>
            <a:ln>
              <a:solidFill>
                <a:srgbClr val="0000CC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780346" y="786117"/>
              <a:ext cx="0" cy="31546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294519"/>
              </p:ext>
            </p:extLst>
          </p:nvPr>
        </p:nvGraphicFramePr>
        <p:xfrm>
          <a:off x="267797" y="4848607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108858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2392" y="57666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109537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76800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804284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12405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14439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91200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6301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118535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19200" y="4935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0" y="504932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ADMIN\Desktop\Capture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2" y="1676400"/>
            <a:ext cx="883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844" y="18288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b="1" cap="all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 M</a:t>
            </a:r>
            <a:r>
              <a:rPr lang="en-US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sz="3600" b="1" cap="all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sz="3600" cap="all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TU LIEU DIA LI\ban do tgioi\Ban do T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138"/>
            <a:ext cx="9144000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146" idx="1"/>
          </p:cNvCxnSpPr>
          <p:nvPr/>
        </p:nvCxnSpPr>
        <p:spPr>
          <a:xfrm flipH="1" flipV="1">
            <a:off x="0" y="3831813"/>
            <a:ext cx="9144002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" y="3374613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Xích đạo</a:t>
            </a:r>
            <a:endParaRPr lang="en-US" sz="2800" b="1"/>
          </a:p>
        </p:txBody>
      </p:sp>
      <p:sp>
        <p:nvSpPr>
          <p:cNvPr id="9" name="Rounded Rectangular Callout 8"/>
          <p:cNvSpPr/>
          <p:nvPr/>
        </p:nvSpPr>
        <p:spPr>
          <a:xfrm>
            <a:off x="7315200" y="2612613"/>
            <a:ext cx="1752602" cy="533400"/>
          </a:xfrm>
          <a:prstGeom prst="wedgeRoundRectCallout">
            <a:avLst>
              <a:gd name="adj1" fmla="val -55335"/>
              <a:gd name="adj2" fmla="val 11503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Việt Nam</a:t>
            </a:r>
            <a:endParaRPr lang="en-US" sz="2400" b="1"/>
          </a:p>
        </p:txBody>
      </p:sp>
      <p:sp>
        <p:nvSpPr>
          <p:cNvPr id="11" name="Rounded Rectangular Callout 10"/>
          <p:cNvSpPr/>
          <p:nvPr/>
        </p:nvSpPr>
        <p:spPr>
          <a:xfrm>
            <a:off x="5333998" y="4974813"/>
            <a:ext cx="1752602" cy="533400"/>
          </a:xfrm>
          <a:prstGeom prst="wedgeRoundRectCallout">
            <a:avLst>
              <a:gd name="adj1" fmla="val 71733"/>
              <a:gd name="adj2" fmla="val -89573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Ô-xtrây-li-a</a:t>
            </a:r>
            <a:endParaRPr lang="en-US" sz="2400" b="1"/>
          </a:p>
        </p:txBody>
      </p:sp>
      <p:pic>
        <p:nvPicPr>
          <p:cNvPr id="12" name="Picture 11" descr="C:\Users\ADMIN\Desktop\Capture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2" t="59982" r="4176" b="10724"/>
          <a:stretch/>
        </p:blipFill>
        <p:spPr bwMode="auto">
          <a:xfrm>
            <a:off x="304800" y="183740"/>
            <a:ext cx="8096864" cy="82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2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2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nghiêng và hướng của trục: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………………………………………….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86926"/>
            <a:ext cx="5652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823157"/>
            <a:ext cx="5003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0212" y="2168046"/>
            <a:ext cx="505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Trục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nghiêng 66</a:t>
            </a:r>
            <a:r>
              <a:rPr lang="en-US" sz="22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’ trên mặt phẳng quỹ đạo và không đổi hướng.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44" y="2531013"/>
            <a:ext cx="26897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2815141"/>
            <a:ext cx="54072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2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768881"/>
              </p:ext>
            </p:extLst>
          </p:nvPr>
        </p:nvGraphicFramePr>
        <p:xfrm>
          <a:off x="228600" y="32422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39753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45849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39562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45612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37743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471860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0771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4144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3759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0643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3825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46878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5101141"/>
            <a:ext cx="40847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/>
              </a:rPr>
              <a:t>-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ở các vĩ độ cũng khác nhau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400" y="5405941"/>
            <a:ext cx="5943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750004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5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2628900" y="1125538"/>
            <a:ext cx="3887788" cy="5327650"/>
            <a:chOff x="1610" y="482"/>
            <a:chExt cx="2449" cy="3356"/>
          </a:xfrm>
        </p:grpSpPr>
        <p:sp>
          <p:nvSpPr>
            <p:cNvPr id="8196" name="Line 5"/>
            <p:cNvSpPr>
              <a:spLocks noChangeShapeType="1"/>
            </p:cNvSpPr>
            <p:nvPr/>
          </p:nvSpPr>
          <p:spPr bwMode="auto">
            <a:xfrm flipH="1">
              <a:off x="2200" y="482"/>
              <a:ext cx="1134" cy="33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4" descr="EART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935"/>
              <a:ext cx="244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smtClean="0">
                <a:cs typeface="Times New Roman" pitchFamily="18" charset="0"/>
              </a:rPr>
              <a:t>Sự vận động tự quay quanh trục của Trái Đất</a:t>
            </a:r>
            <a:endParaRPr lang="en-US" sz="28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21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5720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ADMIN\Desktop\Cap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479929" cy="400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2884" y="90714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THÔNG TIN PHẢN HỒI PHIẾU HỌC TẬP SỐ 1 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5334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/>
              <a:t>Thảo luận theo cặp. Thời gian: 5 phút</a:t>
            </a:r>
            <a:endParaRPr lang="en-US" sz="2000" b="1"/>
          </a:p>
        </p:txBody>
      </p:sp>
      <p:sp>
        <p:nvSpPr>
          <p:cNvPr id="2" name="TextBox 1"/>
          <p:cNvSpPr txBox="1"/>
          <p:nvPr/>
        </p:nvSpPr>
        <p:spPr>
          <a:xfrm>
            <a:off x="2717796" y="51685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396" y="54808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1996" y="57847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5756" y="60886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30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1735"/>
            <a:ext cx="6156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4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9348" y="2514600"/>
            <a:ext cx="3962400" cy="3429000"/>
            <a:chOff x="2529348" y="2514600"/>
            <a:chExt cx="3962400" cy="3429000"/>
          </a:xfrm>
        </p:grpSpPr>
        <p:sp>
          <p:nvSpPr>
            <p:cNvPr id="10" name="Rounded Rectangle 9"/>
            <p:cNvSpPr/>
            <p:nvPr/>
          </p:nvSpPr>
          <p:spPr>
            <a:xfrm>
              <a:off x="2529348" y="2743200"/>
              <a:ext cx="3962400" cy="3200400"/>
            </a:xfrm>
            <a:prstGeom prst="roundRect">
              <a:avLst>
                <a:gd name="adj" fmla="val 655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C:\Users\ADMIN\Desktop\7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7" t="18904" r="8379" b="8322"/>
            <a:stretch/>
          </p:blipFill>
          <p:spPr bwMode="auto">
            <a:xfrm>
              <a:off x="2635044" y="3052917"/>
              <a:ext cx="3751006" cy="2772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2590800" y="2514600"/>
              <a:ext cx="2286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i="1" smtClean="0"/>
                <a:t>Em có biết ?</a:t>
              </a:r>
              <a:endParaRPr lang="en-US" sz="2800" b="1" i="1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400" y="505361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7796" y="5055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2396" y="788838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996" y="110709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5756" y="1410966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Tay_cam_but_b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544" y="372208"/>
            <a:ext cx="1158456" cy="97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onmua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9" t="5901" r="4653" b="4830"/>
          <a:stretch/>
        </p:blipFill>
        <p:spPr bwMode="auto">
          <a:xfrm>
            <a:off x="538317" y="1066800"/>
            <a:ext cx="7919883" cy="561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8" descr="Purple mesh"/>
          <p:cNvSpPr txBox="1">
            <a:spLocks noChangeArrowheads="1"/>
          </p:cNvSpPr>
          <p:nvPr/>
        </p:nvSpPr>
        <p:spPr bwMode="auto">
          <a:xfrm>
            <a:off x="1566763" y="3412397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xuân</a:t>
            </a:r>
          </a:p>
        </p:txBody>
      </p:sp>
      <p:sp>
        <p:nvSpPr>
          <p:cNvPr id="6" name="Text Box 10" descr="Purple mesh"/>
          <p:cNvSpPr txBox="1">
            <a:spLocks noChangeArrowheads="1"/>
          </p:cNvSpPr>
          <p:nvPr/>
        </p:nvSpPr>
        <p:spPr bwMode="auto">
          <a:xfrm>
            <a:off x="4606948" y="3425798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hạ</a:t>
            </a:r>
            <a:endParaRPr lang="en-US" sz="1800" b="1">
              <a:solidFill>
                <a:srgbClr val="FFFFCC"/>
              </a:solidFill>
            </a:endParaRPr>
          </a:p>
        </p:txBody>
      </p:sp>
      <p:sp>
        <p:nvSpPr>
          <p:cNvPr id="7" name="Text Box 11" descr="Purple mesh"/>
          <p:cNvSpPr txBox="1">
            <a:spLocks noChangeArrowheads="1"/>
          </p:cNvSpPr>
          <p:nvPr/>
        </p:nvSpPr>
        <p:spPr bwMode="auto">
          <a:xfrm>
            <a:off x="4601836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thu</a:t>
            </a:r>
          </a:p>
        </p:txBody>
      </p:sp>
      <p:sp>
        <p:nvSpPr>
          <p:cNvPr id="8" name="Text Box 12" descr="Purple mesh"/>
          <p:cNvSpPr txBox="1">
            <a:spLocks noChangeArrowheads="1"/>
          </p:cNvSpPr>
          <p:nvPr/>
        </p:nvSpPr>
        <p:spPr bwMode="auto">
          <a:xfrm>
            <a:off x="1567197" y="6195972"/>
            <a:ext cx="2927604" cy="36933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FFFFCC"/>
                </a:solidFill>
              </a:rPr>
              <a:t>Mùa </a:t>
            </a:r>
            <a:r>
              <a:rPr lang="en-US" sz="1800" b="1">
                <a:solidFill>
                  <a:srgbClr val="FFFFCC"/>
                </a:solidFill>
              </a:rPr>
              <a:t>đông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559713"/>
            <a:ext cx="8915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Mùa là khoảng thời gian trong năm có đặc điểm riêng về thời tiết, khí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hậu.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3484" y="381000"/>
            <a:ext cx="7624645" cy="4004608"/>
            <a:chOff x="693484" y="762000"/>
            <a:chExt cx="7624645" cy="4004608"/>
          </a:xfrm>
        </p:grpSpPr>
        <p:pic>
          <p:nvPicPr>
            <p:cNvPr id="4" name="Picture 7" descr="C:\Users\ADMIN\Desktop\Captur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5000"/>
                      </a14:imgEffect>
                      <a14:imgEffect>
                        <a14:brightnessContrast bright="2000" contras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2000"/>
              <a:ext cx="7479929" cy="400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705600" y="3867150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248400" y="4023658"/>
              <a:ext cx="1612529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5000" y="4210050"/>
              <a:ext cx="1612529" cy="499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47301" y="1152525"/>
              <a:ext cx="247214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38201" y="1257300"/>
              <a:ext cx="2057400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3484" y="1485900"/>
              <a:ext cx="1614899" cy="342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71735"/>
            <a:ext cx="2916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smtClean="0">
                <a:latin typeface="Times New Roman" pitchFamily="18" charset="0"/>
                <a:cs typeface="Times New Roman" pitchFamily="18" charset="0"/>
              </a:rPr>
              <a:t>2. Mùa trên Trái Đất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 descr="C:\Users\ADMIN\Desktop\Capture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4" y="700314"/>
            <a:ext cx="7804845" cy="37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Capture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04" y="4696060"/>
            <a:ext cx="7929557" cy="17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57200" y="4557252"/>
            <a:ext cx="8165729" cy="1995948"/>
          </a:xfrm>
          <a:prstGeom prst="roundRect">
            <a:avLst>
              <a:gd name="adj" fmla="val 6550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86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1253</Words>
  <Application>Microsoft Office PowerPoint</Application>
  <PresentationFormat>On-screen Show (4:3)</PresentationFormat>
  <Paragraphs>234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185</cp:revision>
  <dcterms:created xsi:type="dcterms:W3CDTF">2021-08-09T09:16:11Z</dcterms:created>
  <dcterms:modified xsi:type="dcterms:W3CDTF">2021-08-11T08:39:47Z</dcterms:modified>
</cp:coreProperties>
</file>