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78" r:id="rId3"/>
    <p:sldId id="265" r:id="rId4"/>
    <p:sldId id="256" r:id="rId5"/>
    <p:sldId id="257" r:id="rId6"/>
    <p:sldId id="259" r:id="rId7"/>
    <p:sldId id="260" r:id="rId8"/>
    <p:sldId id="289" r:id="rId9"/>
    <p:sldId id="290" r:id="rId10"/>
    <p:sldId id="308" r:id="rId11"/>
    <p:sldId id="309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9" r:id="rId20"/>
    <p:sldId id="300" r:id="rId21"/>
    <p:sldId id="301" r:id="rId22"/>
    <p:sldId id="302" r:id="rId23"/>
    <p:sldId id="310" r:id="rId24"/>
    <p:sldId id="311" r:id="rId25"/>
    <p:sldId id="312" r:id="rId26"/>
    <p:sldId id="319" r:id="rId27"/>
    <p:sldId id="320" r:id="rId28"/>
    <p:sldId id="321" r:id="rId29"/>
    <p:sldId id="325" r:id="rId30"/>
    <p:sldId id="323" r:id="rId31"/>
    <p:sldId id="324" r:id="rId32"/>
    <p:sldId id="303" r:id="rId33"/>
    <p:sldId id="304" r:id="rId34"/>
    <p:sldId id="305" r:id="rId35"/>
    <p:sldId id="326" r:id="rId36"/>
    <p:sldId id="306" r:id="rId37"/>
    <p:sldId id="307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4660"/>
  </p:normalViewPr>
  <p:slideViewPr>
    <p:cSldViewPr>
      <p:cViewPr varScale="1">
        <p:scale>
          <a:sx n="72" d="100"/>
          <a:sy n="72" d="100"/>
        </p:scale>
        <p:origin x="15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D5E20-0B40-4FAF-81F7-F0EB8B039C8F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4977B-C55E-410C-8164-5BD62E44B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6690C-8B4F-44B6-8D36-641FC1607F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3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ED83D-2B49-48F1-B40B-B62DD2995C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ED83D-2B49-48F1-B40B-B62DD2995C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ED83D-2B49-48F1-B40B-B62DD2995C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5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ED83D-2B49-48F1-B40B-B62DD2995C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7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5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4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88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47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5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37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31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7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2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4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41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0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8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4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0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9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1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1.gif"/><Relationship Id="rId5" Type="http://schemas.openxmlformats.org/officeDocument/2006/relationships/audio" Target="../media/audio4.wav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19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2.gif"/><Relationship Id="rId18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1.gif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2.gif"/><Relationship Id="rId1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1.gif"/><Relationship Id="rId17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4.wav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2.gif"/><Relationship Id="rId1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62.gif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6.wav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19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gif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8.png"/><Relationship Id="rId7" Type="http://schemas.openxmlformats.org/officeDocument/2006/relationships/audio" Target="../media/audio7.wav"/><Relationship Id="rId12" Type="http://schemas.openxmlformats.org/officeDocument/2006/relationships/image" Target="../media/image49.gif"/><Relationship Id="rId17" Type="http://schemas.openxmlformats.org/officeDocument/2006/relationships/image" Target="../media/image62.gif"/><Relationship Id="rId2" Type="http://schemas.openxmlformats.org/officeDocument/2006/relationships/audio" Target="../media/media5.mp3"/><Relationship Id="rId16" Type="http://schemas.openxmlformats.org/officeDocument/2006/relationships/image" Target="../media/image54.gif"/><Relationship Id="rId20" Type="http://schemas.openxmlformats.org/officeDocument/2006/relationships/image" Target="../media/image64.png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53.gif"/><Relationship Id="rId10" Type="http://schemas.openxmlformats.org/officeDocument/2006/relationships/image" Target="../media/image55.gif"/><Relationship Id="rId19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jpeg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6.gif"/><Relationship Id="rId7" Type="http://schemas.openxmlformats.org/officeDocument/2006/relationships/image" Target="../media/image50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10" Type="http://schemas.openxmlformats.org/officeDocument/2006/relationships/image" Target="../media/image71.gif"/><Relationship Id="rId4" Type="http://schemas.openxmlformats.org/officeDocument/2006/relationships/image" Target="../media/image67.gif"/><Relationship Id="rId9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yPC\Downloads\GI&#194;M%20C&#192;NH%20TRONG%20B&#7846;U.mp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gif"/><Relationship Id="rId5" Type="http://schemas.openxmlformats.org/officeDocument/2006/relationships/image" Target="../media/image15.gif"/><Relationship Id="rId10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gif"/><Relationship Id="rId5" Type="http://schemas.openxmlformats.org/officeDocument/2006/relationships/image" Target="../media/image15.gif"/><Relationship Id="rId10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jpeg"/><Relationship Id="rId5" Type="http://schemas.openxmlformats.org/officeDocument/2006/relationships/slide" Target="slide7.xml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1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viders_8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867400"/>
            <a:ext cx="5943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00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68313" y="0"/>
            <a:ext cx="19050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ividers_8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127750"/>
            <a:ext cx="6172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flowers_20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9550" y="5661025"/>
            <a:ext cx="1314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flowers_20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flower2DivWHT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1562100" y="3771900"/>
            <a:ext cx="373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flower2DivWHT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781800" y="36576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flowers_14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71600"/>
            <a:ext cx="13716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 descr="Bellcol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56550" y="1125538"/>
            <a:ext cx="91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WordArt 15"/>
          <p:cNvSpPr>
            <a:spLocks noChangeArrowheads="1" noChangeShapeType="1" noTextEdit="1"/>
          </p:cNvSpPr>
          <p:nvPr/>
        </p:nvSpPr>
        <p:spPr bwMode="auto">
          <a:xfrm>
            <a:off x="1018540" y="986631"/>
            <a:ext cx="6953250" cy="603488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endParaRPr lang="en-US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19100" y="182677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TRƯỜNG THCS GIANG BIÊN</a:t>
            </a:r>
            <a:r>
              <a:rPr lang="en-US" altLang="vi-VN" sz="2800" b="1" dirty="0" smtClean="0">
                <a:solidFill>
                  <a:srgbClr val="CC0099"/>
                </a:solidFill>
              </a:rPr>
              <a:t> </a:t>
            </a:r>
            <a:endParaRPr lang="en-US" altLang="vi-VN" sz="2800" b="1" dirty="0">
              <a:solidFill>
                <a:srgbClr val="CC0099"/>
              </a:solidFill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650160" y="4267200"/>
            <a:ext cx="39604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CÔNG NGHỆ </a:t>
            </a:r>
            <a:r>
              <a:rPr lang="en-US" altLang="vi-VN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7</a:t>
            </a:r>
            <a:endParaRPr lang="en-US" altLang="vi-V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vi-VN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Văn Công</a:t>
            </a:r>
            <a:endParaRPr lang="vi-VN" alt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4495" y="819409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i="1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i="1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540" y="2038004"/>
            <a:ext cx="7395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QUÝ  THẦY CÔ VÀ CÁC EM HỌC SINH VỀ DỰ GIỜ HỌC HÔM NAY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2978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uhoi"/>
          <p:cNvSpPr txBox="1"/>
          <p:nvPr/>
        </p:nvSpPr>
        <p:spPr>
          <a:xfrm>
            <a:off x="609600" y="1295400"/>
            <a:ext cx="7906815" cy="35394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HỌC:</a:t>
            </a:r>
          </a:p>
          <a:p>
            <a:pPr marL="457200" indent="-457200">
              <a:buFontTx/>
              <a:buChar char="-"/>
            </a:pPr>
            <a:r>
              <a:rPr lang="vi-VN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kỹ thuật nhân giống cây trồng bằng giâm cành.</a:t>
            </a:r>
          </a:p>
          <a:p>
            <a:pPr marL="457200" indent="-457200">
              <a:buFontTx/>
              <a:buChar char="-"/>
            </a:pPr>
            <a:r>
              <a:rPr lang="vi-VN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việc nhân giống cây trồng bằng phương pháp giâm cành.</a:t>
            </a:r>
          </a:p>
          <a:p>
            <a:pPr marL="457200" indent="-457200">
              <a:buFontTx/>
              <a:buChar char="-"/>
            </a:pPr>
            <a:r>
              <a:rPr lang="vi-VN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an toàn lao động và vệ sinh môi trường.</a:t>
            </a:r>
            <a:endParaRPr lang="vi-VN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87" y="4806112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54737"/>
            <a:ext cx="490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BÀN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643739"/>
            <a:ext cx="831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95879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64" y="2564904"/>
            <a:ext cx="828092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853236"/>
            <a:ext cx="828092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720" y="404664"/>
            <a:ext cx="2414072" cy="504056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7545" y="1019606"/>
            <a:ext cx="8549827" cy="12241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69432" y="3430284"/>
            <a:ext cx="8405811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" name="AutoShape 2" descr="Công nghệ 7 Bài 11: Sản xuất và bảo quản giống cây tr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436" y="2443549"/>
            <a:ext cx="842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6118" y="5042796"/>
            <a:ext cx="8168281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phương pháp nhân giống vô tính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88024" y="1244825"/>
            <a:ext cx="4160879" cy="2734730"/>
            <a:chOff x="4788024" y="1244825"/>
            <a:chExt cx="4160879" cy="273473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244825"/>
              <a:ext cx="4160879" cy="273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806140" y="3508902"/>
              <a:ext cx="518807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02537" y="320997"/>
            <a:ext cx="864636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511" y="1244825"/>
            <a:ext cx="4248473" cy="2734731"/>
            <a:chOff x="179511" y="1244825"/>
            <a:chExt cx="4503211" cy="27347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1" y="1244825"/>
              <a:ext cx="4503211" cy="273473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9511" y="3517890"/>
              <a:ext cx="518807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99792" y="3988861"/>
            <a:ext cx="4320480" cy="2752507"/>
            <a:chOff x="2699792" y="3988861"/>
            <a:chExt cx="4320480" cy="27525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3988861"/>
              <a:ext cx="4320480" cy="275250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699792" y="6279703"/>
              <a:ext cx="518807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62092" y="1304713"/>
            <a:ext cx="18722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8204" y="1304713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23928" y="4221088"/>
            <a:ext cx="18722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3543" y="1080179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51" y="188640"/>
            <a:ext cx="896448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010372"/>
              </p:ext>
            </p:extLst>
          </p:nvPr>
        </p:nvGraphicFramePr>
        <p:xfrm>
          <a:off x="143507" y="1554480"/>
          <a:ext cx="8892481" cy="530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4482">
                  <a:extLst>
                    <a:ext uri="{9D8B030D-6E8A-4147-A177-3AD203B41FA5}">
                      <a16:colId xmlns="" xmlns:a16="http://schemas.microsoft.com/office/drawing/2014/main" val="1889723767"/>
                    </a:ext>
                  </a:extLst>
                </a:gridCol>
                <a:gridCol w="1897806">
                  <a:extLst>
                    <a:ext uri="{9D8B030D-6E8A-4147-A177-3AD203B41FA5}">
                      <a16:colId xmlns="" xmlns:a16="http://schemas.microsoft.com/office/drawing/2014/main" val="4146027472"/>
                    </a:ext>
                  </a:extLst>
                </a:gridCol>
                <a:gridCol w="3175716">
                  <a:extLst>
                    <a:ext uri="{9D8B030D-6E8A-4147-A177-3AD203B41FA5}">
                      <a16:colId xmlns="" xmlns:a16="http://schemas.microsoft.com/office/drawing/2014/main" val="4018109017"/>
                    </a:ext>
                  </a:extLst>
                </a:gridCol>
                <a:gridCol w="1911762">
                  <a:extLst>
                    <a:ext uri="{9D8B030D-6E8A-4147-A177-3AD203B41FA5}">
                      <a16:colId xmlns="" xmlns:a16="http://schemas.microsoft.com/office/drawing/2014/main" val="572739847"/>
                    </a:ext>
                  </a:extLst>
                </a:gridCol>
                <a:gridCol w="1212715">
                  <a:extLst>
                    <a:ext uri="{9D8B030D-6E8A-4147-A177-3AD203B41FA5}">
                      <a16:colId xmlns="" xmlns:a16="http://schemas.microsoft.com/office/drawing/2014/main" val="3481748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ượng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312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1173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94274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6621189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2463" y="1074207"/>
            <a:ext cx="2250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40159"/>
              </p:ext>
            </p:extLst>
          </p:nvPr>
        </p:nvGraphicFramePr>
        <p:xfrm>
          <a:off x="0" y="0"/>
          <a:ext cx="9252519" cy="6858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2600">
                  <a:extLst>
                    <a:ext uri="{9D8B030D-6E8A-4147-A177-3AD203B41FA5}">
                      <a16:colId xmlns="" xmlns:a16="http://schemas.microsoft.com/office/drawing/2014/main" val="1889723767"/>
                    </a:ext>
                  </a:extLst>
                </a:gridCol>
                <a:gridCol w="1207744">
                  <a:extLst>
                    <a:ext uri="{9D8B030D-6E8A-4147-A177-3AD203B41FA5}">
                      <a16:colId xmlns="" xmlns:a16="http://schemas.microsoft.com/office/drawing/2014/main" val="4146027472"/>
                    </a:ext>
                  </a:extLst>
                </a:gridCol>
                <a:gridCol w="3424541">
                  <a:extLst>
                    <a:ext uri="{9D8B030D-6E8A-4147-A177-3AD203B41FA5}">
                      <a16:colId xmlns="" xmlns:a16="http://schemas.microsoft.com/office/drawing/2014/main" val="4018109017"/>
                    </a:ext>
                  </a:extLst>
                </a:gridCol>
                <a:gridCol w="2404465">
                  <a:extLst>
                    <a:ext uri="{9D8B030D-6E8A-4147-A177-3AD203B41FA5}">
                      <a16:colId xmlns="" xmlns:a16="http://schemas.microsoft.com/office/drawing/2014/main" val="572739847"/>
                    </a:ext>
                  </a:extLst>
                </a:gridCol>
                <a:gridCol w="1493169">
                  <a:extLst>
                    <a:ext uri="{9D8B030D-6E8A-4147-A177-3AD203B41FA5}">
                      <a16:colId xmlns="" xmlns:a16="http://schemas.microsoft.com/office/drawing/2014/main" val="3481748815"/>
                    </a:ext>
                  </a:extLst>
                </a:gridCol>
              </a:tblGrid>
              <a:tr h="730967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ượng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312598"/>
                  </a:ext>
                </a:extLst>
              </a:tr>
              <a:tr h="1977693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Giâm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nhúng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algn="l"/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1173805"/>
                  </a:ext>
                </a:extLst>
              </a:tr>
              <a:tr h="214712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ưỡng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chồi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94274756"/>
                  </a:ext>
                </a:extLst>
              </a:tr>
              <a:tr h="200221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nylon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6621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98966"/>
            <a:ext cx="292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GIÂM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9220"/>
            <a:ext cx="4176464" cy="2664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5244"/>
            <a:ext cx="4067944" cy="26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4" y="3712073"/>
            <a:ext cx="4248472" cy="2852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91" y="3712944"/>
            <a:ext cx="4059777" cy="2852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1691680" y="2276872"/>
            <a:ext cx="5616623" cy="2088232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4554258"/>
            <a:ext cx="763284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phương pháp và kỹ thuật ghép cây trồng hiệu quả nhất 2022 - Hoa Cảnh  Quang V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12451"/>
            <a:ext cx="4104456" cy="28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2" y="701500"/>
            <a:ext cx="4147864" cy="287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94" y="3789040"/>
            <a:ext cx="4104278" cy="2736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142774"/>
            <a:ext cx="179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GHÉP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 descr="Ghep m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6" y="3789040"/>
            <a:ext cx="4165879" cy="2808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7035"/>
            <a:ext cx="275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CHIẾT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9" y="908720"/>
            <a:ext cx="4143345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07850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8" y="3861048"/>
            <a:ext cx="4143345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861048"/>
            <a:ext cx="410785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loud 1"/>
          <p:cNvSpPr/>
          <p:nvPr/>
        </p:nvSpPr>
        <p:spPr>
          <a:xfrm>
            <a:off x="1475656" y="1754232"/>
            <a:ext cx="6048671" cy="25388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4526540"/>
            <a:ext cx="763284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ững</a:t>
            </a:r>
            <a:r>
              <a:rPr lang="vi-V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vi-V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ở đỉnh ngọn, </a:t>
            </a:r>
            <a:r>
              <a:rPr lang="vi-V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cành vượt mọc ở trên thân chính hoặc ở phía chân các</a:t>
            </a:r>
            <a:r>
              <a:rPr lang="vi-V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 lớn, </a:t>
            </a:r>
            <a:r>
              <a:rPr lang="vi-V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</a:t>
            </a:r>
            <a:r>
              <a:rPr lang="vi-V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rễ do nhiều nước, lóng dài đường bột tích lũy </a:t>
            </a:r>
            <a:r>
              <a:rPr lang="vi-V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/>
          <p:nvPr/>
        </p:nvSpPr>
        <p:spPr>
          <a:xfrm>
            <a:off x="128504" y="1065626"/>
            <a:ext cx="5004843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ngặt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Công nghệ 7 Bài 11: Sản xuất và bảo quản giống cây tr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Title 1"/>
          <p:cNvSpPr txBox="1"/>
          <p:nvPr/>
        </p:nvSpPr>
        <p:spPr>
          <a:xfrm>
            <a:off x="3203848" y="111711"/>
            <a:ext cx="3672408" cy="644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 CẤY MÔ TẾ BÀO</a:t>
            </a:r>
          </a:p>
        </p:txBody>
      </p:sp>
      <p:sp>
        <p:nvSpPr>
          <p:cNvPr id="5" name="AutoShape 5" descr="Khơi Dậy Kỹ Năng Sáng Tạo Giúp Con Tự Tin Khám Phá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4" descr="Cách ghép cây bưởi sử dụng phương pháp Ghép chồ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2" descr="Hướng dẫn kỹ thuật chiết cành cây cơ bả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5" descr="Kỹ thuật nhân giống cây ăn quả bằng phương pháp chiết cành - Báo Nam Định  điện tử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820683" cy="286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9938"/>
            <a:ext cx="3818135" cy="2801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6592" y="188882"/>
            <a:ext cx="148003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046622" y="908720"/>
            <a:ext cx="0" cy="5673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2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6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28600" y="457200"/>
            <a:ext cx="3311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67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87" y="152402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06" y="1132454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7620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7710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BẮT ĐẦU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-2403648"/>
            <a:ext cx="809642" cy="38884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563499"/>
            <a:ext cx="8928992" cy="928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662" y="1492193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	b.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    d.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2373486"/>
            <a:ext cx="8928992" cy="928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3338988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b.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d.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3100627" y="44625"/>
            <a:ext cx="2697088" cy="504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0703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 ỆN T ẬP</a:t>
            </a:r>
          </a:p>
        </p:txBody>
      </p:sp>
      <p:sp>
        <p:nvSpPr>
          <p:cNvPr id="16" name="Oval 15"/>
          <p:cNvSpPr/>
          <p:nvPr/>
        </p:nvSpPr>
        <p:spPr>
          <a:xfrm>
            <a:off x="814481" y="1560001"/>
            <a:ext cx="533400" cy="457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7" name="Oval 16"/>
          <p:cNvSpPr/>
          <p:nvPr/>
        </p:nvSpPr>
        <p:spPr>
          <a:xfrm>
            <a:off x="4427984" y="3708755"/>
            <a:ext cx="432048" cy="457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179512" y="4213644"/>
            <a:ext cx="8928992" cy="928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So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chiết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5185997"/>
            <a:ext cx="9487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Giống </a:t>
            </a:r>
            <a:r>
              <a:rPr lang="vi-VN" sz="2400" dirty="0" smtClean="0"/>
              <a:t>nhau: </a:t>
            </a:r>
            <a:r>
              <a:rPr lang="vi-VN" sz="2400" dirty="0"/>
              <a:t>Cả 3 đều dùng để nhân giống cây trồng</a:t>
            </a:r>
          </a:p>
          <a:p>
            <a:r>
              <a:rPr lang="vi-VN" sz="2400" dirty="0"/>
              <a:t>Khác </a:t>
            </a:r>
            <a:r>
              <a:rPr lang="vi-VN" sz="2400" dirty="0" smtClean="0"/>
              <a:t>nhau:</a:t>
            </a:r>
            <a:r>
              <a:rPr lang="en-US" sz="2400" dirty="0" smtClean="0"/>
              <a:t>  </a:t>
            </a:r>
            <a:r>
              <a:rPr lang="vi-VN" sz="2400" dirty="0" smtClean="0"/>
              <a:t>Giâm </a:t>
            </a:r>
            <a:r>
              <a:rPr lang="vi-VN" sz="2400" dirty="0"/>
              <a:t>cành : Cắt một đoạn cánh bành tẻ</a:t>
            </a:r>
          </a:p>
          <a:p>
            <a:r>
              <a:rPr lang="en-US" sz="2400" dirty="0" smtClean="0"/>
              <a:t>                         </a:t>
            </a:r>
            <a:r>
              <a:rPr lang="vi-VN" sz="2400" dirty="0" smtClean="0"/>
              <a:t>Ghép </a:t>
            </a:r>
            <a:r>
              <a:rPr lang="vi-VN" sz="2400" dirty="0"/>
              <a:t>cành : Dùng một bộ phận sinh dưỡng</a:t>
            </a:r>
          </a:p>
          <a:p>
            <a:r>
              <a:rPr lang="en-US" sz="2400" dirty="0" smtClean="0"/>
              <a:t>                         </a:t>
            </a:r>
            <a:r>
              <a:rPr lang="vi-VN" sz="2400" dirty="0" smtClean="0"/>
              <a:t>Chiết </a:t>
            </a:r>
            <a:r>
              <a:rPr lang="vi-VN" sz="2400" dirty="0"/>
              <a:t>cành : Tách một đoạn vỏ của cây </a:t>
            </a:r>
          </a:p>
        </p:txBody>
      </p:sp>
    </p:spTree>
    <p:extLst>
      <p:ext uri="{BB962C8B-B14F-4D97-AF65-F5344CB8AC3E}">
        <p14:creationId xmlns:p14="http://schemas.microsoft.com/office/powerpoint/2010/main" val="25825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6" grpId="0" animBg="1"/>
      <p:bldP spid="17" grpId="0" animBg="1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8367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162880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530" y="804441"/>
            <a:ext cx="6298941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380691" y="2828838"/>
            <a:ext cx="6382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>
                <a:ln w="38100"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2438400" y="5156937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6702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1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4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5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308123" y="3848439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79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3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3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3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3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3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3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791421" y="1056190"/>
            <a:ext cx="7561162" cy="47456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129979" y="1659285"/>
            <a:ext cx="68840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6160916" y="656080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white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15424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22301"/>
            <a:ext cx="6203840" cy="1482655"/>
            <a:chOff x="0" y="5007"/>
            <a:chExt cx="6980525" cy="28528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6"/>
              <a:ext cx="6980525" cy="28168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185591" y="5007"/>
              <a:ext cx="6502114" cy="230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nl-NL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vi-VN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cây con được tạo ra bằng hình thức nhân giống vô tính có đặc </a:t>
              </a:r>
              <a:r>
                <a:rPr lang="vi-VN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nl-NL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1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38" y="300064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299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18" y="1976968"/>
            <a:ext cx="2525906" cy="4382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6591113" y="-142550"/>
            <a:ext cx="2280805" cy="229109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73" y="4397857"/>
            <a:ext cx="7757210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0824" y="2590175"/>
            <a:ext cx="7460176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2800" b="1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+mj-lt"/>
              </a:rPr>
              <a:t>M</a:t>
            </a:r>
            <a:r>
              <a:rPr lang="vi-VN" sz="2800" b="1" smtClean="0">
                <a:latin typeface="+mj-lt"/>
              </a:rPr>
              <a:t>ang </a:t>
            </a:r>
            <a:r>
              <a:rPr lang="vi-VN" sz="2800" b="1">
                <a:latin typeface="+mj-lt"/>
              </a:rPr>
              <a:t>các đặc điểm giống với cây mẹ</a:t>
            </a:r>
            <a:endParaRPr lang="vi-VN" sz="2800" b="1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4554" y="3489073"/>
            <a:ext cx="7466446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đặc điểm không tốt bằng cây mẹ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9426" y="4460459"/>
            <a:ext cx="7558844" cy="982591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nửa đặc điểm của bố và một nửa đặc điểm của mẹ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39987" y="2553504"/>
            <a:ext cx="645634" cy="7124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323228" y="4864601"/>
            <a:ext cx="671483" cy="5876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79" y="3569782"/>
            <a:ext cx="645991" cy="5676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5618" y="1732673"/>
            <a:ext cx="7495382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đặc điểm tốt hơn cây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129599" y="1878962"/>
            <a:ext cx="565360" cy="4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6" grpId="0" animBg="1"/>
      <p:bldP spid="22" grpId="0" animBg="1"/>
      <p:bldP spid="23" grpId="0" animBg="1"/>
      <p:bldP spid="25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" y="41005"/>
            <a:ext cx="6856123" cy="1856319"/>
            <a:chOff x="-2" y="41006"/>
            <a:chExt cx="8873548" cy="172046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" y="41006"/>
              <a:ext cx="8873548" cy="17204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1187977" y="217112"/>
              <a:ext cx="6941426" cy="1283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</a:t>
              </a: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giống vô tính thường </a:t>
              </a:r>
              <a:r>
                <a:rPr lang="vi-VN" sz="28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vi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áp dụng cho đối tượng cây trồng nào sau đây</a:t>
              </a:r>
              <a:r>
                <a:rPr lang="vi-VN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1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03" y="311562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299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5" y="2576219"/>
            <a:ext cx="252590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3735" y="3640347"/>
            <a:ext cx="7114999" cy="65034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vi-VN" sz="2800" u="sng">
                <a:latin typeface="+mj-lt"/>
              </a:rPr>
              <a:t>Cây lấy hạt như lúa, ngô, lạc (đậu phộng)</a:t>
            </a:r>
            <a:endParaRPr lang="vi-VN" sz="2800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079" y="1906266"/>
            <a:ext cx="6934200" cy="65017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vi-VN" sz="2800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>
                <a:latin typeface="+mj-lt"/>
              </a:rPr>
              <a:t>Cây ăn quả như táo, xoài, bưởi</a:t>
            </a:r>
            <a:endParaRPr lang="vi-VN" sz="2800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3079" y="4430901"/>
            <a:ext cx="7105655" cy="55312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kern="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sz="2800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>
                <a:latin typeface="+mj-lt"/>
              </a:rPr>
              <a:t>Cây lấy gỗ như cây keo, bạch đàn</a:t>
            </a:r>
            <a:endParaRPr lang="vi-VN" sz="2800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26185" y="3693213"/>
            <a:ext cx="732549" cy="5859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672818" y="4440064"/>
            <a:ext cx="614461" cy="5377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53" y="1997628"/>
            <a:ext cx="622244" cy="546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6925489" y="19995"/>
            <a:ext cx="2180734" cy="21905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43735" y="2779121"/>
            <a:ext cx="7004084" cy="67419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kern="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2800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>
                <a:latin typeface="+mj-lt"/>
              </a:rPr>
              <a:t>Cây hoa như hoa hồng, hoa lan, hoa cúc</a:t>
            </a:r>
            <a:endParaRPr lang="vi-VN" sz="2800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40" y="2865135"/>
            <a:ext cx="618367" cy="5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  <p:bldP spid="29" grpId="0" animBg="1"/>
      <p:bldP spid="3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154382"/>
            <a:ext cx="6858000" cy="211739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04241" y="371227"/>
              <a:ext cx="6184654" cy="162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  <a:r>
                <a:rPr lang="nl-NL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hình thức nhân giống vô tính, cây con có thể được hình thành từ những bộ phận nào của cơ thể mẹ</a:t>
              </a:r>
              <a:r>
                <a:rPr lang="vi-VN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1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19" y="255531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299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12" y="1624129"/>
            <a:ext cx="2525906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6834241" y="125123"/>
            <a:ext cx="2209620" cy="191763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7417" y="3996331"/>
            <a:ext cx="4660923" cy="60163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2800" b="1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vi-VN" sz="2800" b="1">
                <a:latin typeface="+mj-lt"/>
              </a:rPr>
              <a:t>Lá, thân, cành, rễ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199" y="2307571"/>
            <a:ext cx="4647337" cy="63163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vi-VN" sz="2800" b="1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+mj-lt"/>
              </a:rPr>
              <a:t>Rễ, cành, lá, hoa</a:t>
            </a:r>
            <a:endParaRPr lang="vi-VN" sz="2800" b="1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1003" y="3113957"/>
            <a:ext cx="4647337" cy="70009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2800" b="1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+mj-lt"/>
              </a:rPr>
              <a:t>Thân, lá, hoa, quả</a:t>
            </a:r>
            <a:endParaRPr lang="vi-VN" sz="2800" b="1" kern="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8544" y="4049793"/>
            <a:ext cx="633565" cy="5068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6143" y="3191002"/>
            <a:ext cx="620909" cy="543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10" y="2355394"/>
            <a:ext cx="664342" cy="58381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11003" y="4791497"/>
            <a:ext cx="4647337" cy="70009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2800" b="1" kern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+mj-lt"/>
              </a:rPr>
              <a:t>Thân, cành, quả, </a:t>
            </a:r>
            <a:r>
              <a:rPr lang="vi-VN" sz="2800" b="1" smtClean="0">
                <a:latin typeface="+mj-lt"/>
              </a:rPr>
              <a:t>hạt</a:t>
            </a:r>
            <a:endParaRPr lang="vi-VN" sz="2800" b="1"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1001" y="4846716"/>
            <a:ext cx="671192" cy="5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6"/>
            <a:ext cx="6359969" cy="1896162"/>
            <a:chOff x="0" y="41007"/>
            <a:chExt cx="6980525" cy="2638158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0262" y="666559"/>
              <a:ext cx="6770262" cy="201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 chuẩn chọn cành giâm là</a:t>
              </a:r>
              <a:r>
                <a:rPr lang="nl-NL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1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12" y="246428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299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8"/>
            <a:ext cx="2525906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6303148" y="260555"/>
            <a:ext cx="2766413" cy="2364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924" y="4754402"/>
            <a:ext cx="7336361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cành bánh tẻ, khỏe mạnh; không bị sâu, bệnh.</a:t>
            </a:r>
            <a:endParaRPr 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211" y="2034941"/>
            <a:ext cx="7383608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cành non, khỏe mạnh; không bị sâu, bệnh.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514" y="3770202"/>
            <a:ext cx="7390482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cành non hoặc bánh tẻ, khỏe mạnh; không bị sâu, bệnh.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993681" y="4856794"/>
            <a:ext cx="821489" cy="4975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252102" y="4005521"/>
            <a:ext cx="703610" cy="4700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26" y="2259151"/>
            <a:ext cx="682686" cy="45423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200" y="2868532"/>
            <a:ext cx="7383608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cành già, khỏe mạnh; không bị sâu, bệnh.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11" y="3051836"/>
            <a:ext cx="682686" cy="4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" y="-202596"/>
            <a:ext cx="6271786" cy="2091361"/>
            <a:chOff x="0" y="-425400"/>
            <a:chExt cx="6980525" cy="4261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41006"/>
              <a:ext cx="6980525" cy="37947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21487" y="-425400"/>
              <a:ext cx="6137557" cy="3476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90170" algn="l"/>
                  <a:tab pos="180340" algn="l"/>
                  <a:tab pos="270510" algn="l"/>
                </a:tabLst>
              </a:pPr>
              <a:endPara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tabLst>
                  <a:tab pos="90170" algn="l"/>
                  <a:tab pos="180340" algn="l"/>
                  <a:tab pos="270510" algn="l"/>
                </a:tabLst>
              </a:pPr>
              <a:r>
                <a:rPr lang="nl-NL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  <a:r>
                <a:rPr lang="nl-NL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kĩ thuật giâm cành, việc cắt bớt phiến lá của cành giâm nhằm mục đích </a:t>
              </a:r>
              <a:r>
                <a:rPr lang="vi-VN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nl-NL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1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09" y="3019755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299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2049333"/>
            <a:ext cx="2279173" cy="43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6163133" y="276422"/>
            <a:ext cx="2639938" cy="225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44001" y="4029625"/>
            <a:ext cx="365522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199" y="2923892"/>
            <a:ext cx="6835217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Giảm sự thoát hơi nước của cành giâm</a:t>
            </a:r>
            <a:endParaRPr 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773" y="2046979"/>
            <a:ext cx="6870943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thích cành giâm hình thành lá mới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452" y="4668725"/>
            <a:ext cx="6853264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Giúp cây tăng khả năng quang hợp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565210" y="3055632"/>
            <a:ext cx="834952" cy="509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454512" y="4783193"/>
            <a:ext cx="749598" cy="4982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10" y="2203098"/>
            <a:ext cx="727206" cy="4853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9153" y="3809608"/>
            <a:ext cx="6853264" cy="684964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Kích thích cành giâm nhanh ra rễ</a:t>
            </a:r>
            <a:endParaRPr lang="vi-VN" sz="28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429213" y="3924076"/>
            <a:ext cx="749598" cy="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84" y="4615334"/>
            <a:ext cx="1567186" cy="1979454"/>
          </a:xfrm>
          <a:prstGeom prst="rect">
            <a:avLst/>
          </a:prstGeom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4" y="218239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3" y="553270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6306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6" y="3303165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240773" y="2255580"/>
            <a:ext cx="7369828" cy="954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bảo sự tổn thất nhỏ nhất và chất lượng sản phẩm thu được tốt nhất.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1251988" y="3398580"/>
            <a:ext cx="7358612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Giúp cây trồng sinh trưởng, phát triển tốt và cho năng suất cao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206399" y="4562028"/>
            <a:ext cx="7404200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Giúp cây trồng sinh trưởng, phát triển tốt và nâng cao chất lượng sản phẩm thu được.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1231731" y="5605061"/>
            <a:ext cx="7378868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Nâng cao khả năng chống chịu sâu, bệnh hại của cây trồng.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457200" y="29021"/>
            <a:ext cx="7543800" cy="216079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326373" y="327978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402928" y="551670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402928" y="447016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1337228" y="457201"/>
            <a:ext cx="6573843" cy="138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+mj-lt"/>
              </a:rPr>
              <a:t>Câu 1: Thu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hoạch sản phẩm trồng trọt đúng thời điểm, đúng phương pháp nhằm mục đích nào sau đây?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623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4095256" y="239216"/>
            <a:ext cx="4591544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815501"/>
            <a:ext cx="4670235" cy="5042499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69776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TẬP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578" y="1346572"/>
            <a:ext cx="8019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/>
            <a:r>
              <a:rPr lang="en-GB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257" y="3593341"/>
            <a:ext cx="7896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..),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đất, thuốc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903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322365"/>
            <a:ext cx="7864425" cy="585610"/>
          </a:xfrm>
        </p:spPr>
        <p:txBody>
          <a:bodyPr>
            <a:noAutofit/>
          </a:bodyPr>
          <a:lstStyle/>
          <a:p>
            <a:pPr algn="l"/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876" y="11055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573" y="198884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14096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Dao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7975" y="35078"/>
            <a:ext cx="8229600" cy="796908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GB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83082" y="1894651"/>
            <a:ext cx="5090034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5 - 10 cm,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ông nghệ 7 Bài 11: Sản xuất và bảo quản giống cây tr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Title 1"/>
          <p:cNvSpPr txBox="1"/>
          <p:nvPr/>
        </p:nvSpPr>
        <p:spPr>
          <a:xfrm>
            <a:off x="85421" y="1223003"/>
            <a:ext cx="5688632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hay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GB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 descr="Khơi Dậy Kỹ Năng Sáng Tạo Giúp Con Tự Tin Khám Phá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4" descr="Cách ghép cây bưởi sử dụng phương pháp Ghép chồ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2" descr="Hướng dẫn kỹ thuật chiết cành cây cơ bả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5" descr="Kỹ thuật nhân giống cây ăn quả bằng phương pháp chiết cành - Báo Nam Định  điện tử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37" y="1219014"/>
            <a:ext cx="3635896" cy="465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1924644" y="43582"/>
            <a:ext cx="4176464" cy="2252290"/>
          </a:xfrm>
          <a:prstGeom prst="cloudCallout">
            <a:avLst>
              <a:gd name="adj1" fmla="val 63744"/>
              <a:gd name="adj2" fmla="val 2523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67632" y="2892900"/>
            <a:ext cx="5152440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131189" y="5071016"/>
            <a:ext cx="5041927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kiẻm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ontent Placeholder 2"/>
          <p:cNvSpPr txBox="1"/>
          <p:nvPr/>
        </p:nvSpPr>
        <p:spPr>
          <a:xfrm>
            <a:off x="126629" y="3861048"/>
            <a:ext cx="5046487" cy="161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3-5 cm,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cm X 5 cm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hoậc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X 10 cm.</a:t>
            </a:r>
          </a:p>
          <a:p>
            <a:pPr algn="just">
              <a:buFontTx/>
              <a:buChar char="-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990600" y="381000"/>
            <a:ext cx="707527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GB" sz="2400" b="1" smtClean="0">
              <a:solidFill>
                <a:srgbClr val="0703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kĩ </a:t>
            </a:r>
            <a:r>
              <a:rPr lang="en-GB" sz="2400" b="1" dirty="0" err="1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b="1" dirty="0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GB" sz="2400" b="1" dirty="0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err="1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GB" sz="2400" b="1" smtClean="0">
                <a:solidFill>
                  <a:srgbClr val="070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cây hoa hồng</a:t>
            </a:r>
            <a:endParaRPr lang="en-GB" sz="2400" b="1" dirty="0">
              <a:solidFill>
                <a:srgbClr val="0703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End 6">
            <a:hlinkClick r:id="rId2" action="ppaction://program" highlightClick="1"/>
          </p:cNvPr>
          <p:cNvSpPr/>
          <p:nvPr/>
        </p:nvSpPr>
        <p:spPr>
          <a:xfrm>
            <a:off x="838200" y="5791200"/>
            <a:ext cx="1143000" cy="6096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69269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34076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85293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44177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1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01634"/>
              </p:ext>
            </p:extLst>
          </p:nvPr>
        </p:nvGraphicFramePr>
        <p:xfrm>
          <a:off x="373503" y="3386770"/>
          <a:ext cx="8374959" cy="3014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267">
                  <a:extLst>
                    <a:ext uri="{9D8B030D-6E8A-4147-A177-3AD203B41FA5}">
                      <a16:colId xmlns="" xmlns:a16="http://schemas.microsoft.com/office/drawing/2014/main" val="2080255092"/>
                    </a:ext>
                  </a:extLst>
                </a:gridCol>
                <a:gridCol w="2880942">
                  <a:extLst>
                    <a:ext uri="{9D8B030D-6E8A-4147-A177-3AD203B41FA5}">
                      <a16:colId xmlns="" xmlns:a16="http://schemas.microsoft.com/office/drawing/2014/main" val="3215924123"/>
                    </a:ext>
                  </a:extLst>
                </a:gridCol>
                <a:gridCol w="1177685">
                  <a:extLst>
                    <a:ext uri="{9D8B030D-6E8A-4147-A177-3AD203B41FA5}">
                      <a16:colId xmlns="" xmlns:a16="http://schemas.microsoft.com/office/drawing/2014/main" val="1245052879"/>
                    </a:ext>
                  </a:extLst>
                </a:gridCol>
                <a:gridCol w="1178609">
                  <a:extLst>
                    <a:ext uri="{9D8B030D-6E8A-4147-A177-3AD203B41FA5}">
                      <a16:colId xmlns="" xmlns:a16="http://schemas.microsoft.com/office/drawing/2014/main" val="4289940893"/>
                    </a:ext>
                  </a:extLst>
                </a:gridCol>
                <a:gridCol w="1178609">
                  <a:extLst>
                    <a:ext uri="{9D8B030D-6E8A-4147-A177-3AD203B41FA5}">
                      <a16:colId xmlns="" xmlns:a16="http://schemas.microsoft.com/office/drawing/2014/main" val="3490015894"/>
                    </a:ext>
                  </a:extLst>
                </a:gridCol>
                <a:gridCol w="1308847">
                  <a:extLst>
                    <a:ext uri="{9D8B030D-6E8A-4147-A177-3AD203B41FA5}">
                      <a16:colId xmlns="" xmlns:a16="http://schemas.microsoft.com/office/drawing/2014/main" val="4257060423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tiêu đánh giá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101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3343405595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445799373"/>
                  </a:ext>
                </a:extLst>
              </a:tr>
              <a:tr h="448310"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cành giâm được và chất lượng cành giâm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94220579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hiện nội quy thực hành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1682634462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01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toàn lao động và vệ sinh môi trường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36502555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3688" y="4046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KẾT QUẢ THỰC HÀNH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504" y="981598"/>
            <a:ext cx="8541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NHÂN GIỐNG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 PH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PHÁP GIÂM CÀNH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1496977"/>
            <a:ext cx="62051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…. .….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……………………………………………….    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:………………………………...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:……………………………..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87" y="21921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6" y="503765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5" y="407952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6" y="314663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069933" y="4155593"/>
            <a:ext cx="257018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2069932" y="3172570"/>
            <a:ext cx="2547090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2069933" y="2255580"/>
            <a:ext cx="24104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Cà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069934" y="5118067"/>
            <a:ext cx="264921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81000" y="29022"/>
            <a:ext cx="7530070" cy="179977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1219633" y="2976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1219633" y="493962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203759" y="211325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1300216" y="457202"/>
            <a:ext cx="5938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 được sử dụng để thu hoạch sản phẩm nào sau đây?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84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17" y="160929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1" y="472987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" y="360753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7" y="254769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879794" y="4909475"/>
            <a:ext cx="657145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Thu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hoạch đúng thời điểm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1881552" y="2634966"/>
            <a:ext cx="6571453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 hoạch càng muộn càng tốt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1883312" y="3660191"/>
            <a:ext cx="6567935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 hoạch khi con người có nhu cầu sử dụng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860291" y="1672883"/>
            <a:ext cx="6574970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 hoạch càng sớm càng tốt</a:t>
            </a:r>
          </a:p>
        </p:txBody>
      </p:sp>
      <p:sp>
        <p:nvSpPr>
          <p:cNvPr id="22" name="cauhoi"/>
          <p:cNvSpPr/>
          <p:nvPr/>
        </p:nvSpPr>
        <p:spPr>
          <a:xfrm>
            <a:off x="457200" y="29021"/>
            <a:ext cx="7453871" cy="151021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hanb"/>
          <p:cNvSpPr/>
          <p:nvPr/>
        </p:nvSpPr>
        <p:spPr>
          <a:xfrm>
            <a:off x="930452" y="250634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893752" y="159329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997635" y="344189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1107343" y="203641"/>
            <a:ext cx="6577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Thu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 sản phẩm trồng trọt vào thời điểm nào sau đây là đúng nhất?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84" y="4615334"/>
            <a:ext cx="1567186" cy="1979454"/>
          </a:xfrm>
          <a:prstGeom prst="rect">
            <a:avLst/>
          </a:prstGeom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3" y="2240924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6" y="54907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3" y="43452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8" y="327301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259407" y="4374200"/>
            <a:ext cx="7038647" cy="954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 hoạch hết sản phẩm cùng một thời điểm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1252039" y="3244223"/>
            <a:ext cx="7036926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dụng cụ thu hoạch phù hợp đối với từng loại cây trồng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1229590" y="2481808"/>
            <a:ext cx="7059375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Nhanh gọn, cẩn thận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1241993" y="5470517"/>
            <a:ext cx="7046972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Áp dụng phương pháp thu hoạch phù hợp đối với từng loại cây trồng.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304800" y="29022"/>
            <a:ext cx="7772400" cy="202608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337639" y="324422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442101" y="551375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327593" y="226947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1194983" y="339859"/>
            <a:ext cx="6625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Nội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nào sau đây không phải là một trong những yêu cầu khi thu hoạch sản phẩm trồng trọt?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68952" cy="6264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0" y="332656"/>
            <a:ext cx="8594422" cy="6264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4964"/>
            <a:ext cx="8568952" cy="6262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0" y="332655"/>
            <a:ext cx="8594422" cy="5953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0" y="336668"/>
            <a:ext cx="8594422" cy="5949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0" y="332654"/>
            <a:ext cx="8615591" cy="6192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9" y="340611"/>
            <a:ext cx="8615592" cy="61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" y="260648"/>
            <a:ext cx="2592288" cy="289239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22" y="260648"/>
            <a:ext cx="2808312" cy="289239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58" y="260648"/>
            <a:ext cx="2808312" cy="28357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" y="3414370"/>
            <a:ext cx="2592288" cy="310272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22" y="3429000"/>
            <a:ext cx="2808312" cy="308171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58" y="3394976"/>
            <a:ext cx="2880320" cy="313058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Cloud 7"/>
          <p:cNvSpPr/>
          <p:nvPr/>
        </p:nvSpPr>
        <p:spPr>
          <a:xfrm>
            <a:off x="2843808" y="2492896"/>
            <a:ext cx="3600400" cy="19442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uhoi"/>
          <p:cNvSpPr txBox="1"/>
          <p:nvPr/>
        </p:nvSpPr>
        <p:spPr>
          <a:xfrm>
            <a:off x="1134086" y="2134583"/>
            <a:ext cx="7400313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9,10: BÀI 5:</a:t>
            </a:r>
          </a:p>
          <a:p>
            <a:pPr algn="ctr"/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GIỐNG VÔ TÍNH CÂY TRỒNG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1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84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5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2229</Words>
  <Application>Microsoft Office PowerPoint</Application>
  <PresentationFormat>On-screen Show (4:3)</PresentationFormat>
  <Paragraphs>228</Paragraphs>
  <Slides>36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Khái niệm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TẬP</vt:lpstr>
      <vt:lpstr>III. Nhân giống bằng phương pháp giâm cành</vt:lpstr>
      <vt:lpstr>III. Nhân giống bằng phương pháp giâm cành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127</cp:revision>
  <dcterms:created xsi:type="dcterms:W3CDTF">2020-04-06T08:42:51Z</dcterms:created>
  <dcterms:modified xsi:type="dcterms:W3CDTF">2023-11-05T14:21:49Z</dcterms:modified>
</cp:coreProperties>
</file>