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4"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94" r:id="rId19"/>
    <p:sldId id="272" r:id="rId20"/>
    <p:sldId id="273" r:id="rId21"/>
    <p:sldId id="288" r:id="rId22"/>
  </p:sldIdLst>
  <p:sldSz cx="18288000" cy="10287000"/>
  <p:notesSz cx="6858000" cy="9144000"/>
  <p:embeddedFontLs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7008"/>
    <a:srgbClr val="FFF9F5"/>
    <a:srgbClr val="4F6664"/>
    <a:srgbClr val="A25237"/>
    <a:srgbClr val="C5D1CF"/>
    <a:srgbClr val="F4C93E"/>
    <a:srgbClr val="F8DB80"/>
    <a:srgbClr val="E7C2A7"/>
    <a:srgbClr val="F5E6DB"/>
    <a:srgbClr val="EDD2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0" d="100"/>
          <a:sy n="40" d="100"/>
        </p:scale>
        <p:origin x="-89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0.svg"/><Relationship Id="rId18" Type="http://schemas.openxmlformats.org/officeDocument/2006/relationships/image" Target="../media/image37.png"/><Relationship Id="rId3" Type="http://schemas.openxmlformats.org/officeDocument/2006/relationships/image" Target="../media/image22.svg"/><Relationship Id="rId7" Type="http://schemas.openxmlformats.org/officeDocument/2006/relationships/image" Target="../media/image47.svg"/><Relationship Id="rId12" Type="http://schemas.openxmlformats.org/officeDocument/2006/relationships/image" Target="../media/image23.png"/><Relationship Id="rId17" Type="http://schemas.openxmlformats.org/officeDocument/2006/relationships/image" Target="../media/image36.png"/><Relationship Id="rId2" Type="http://schemas.openxmlformats.org/officeDocument/2006/relationships/image" Target="../media/image12.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6.svg"/><Relationship Id="rId5" Type="http://schemas.openxmlformats.org/officeDocument/2006/relationships/image" Target="../media/image26.svg"/><Relationship Id="rId15" Type="http://schemas.openxmlformats.org/officeDocument/2006/relationships/image" Target="../media/image50.svg"/><Relationship Id="rId10" Type="http://schemas.openxmlformats.org/officeDocument/2006/relationships/image" Target="../media/image38.png"/><Relationship Id="rId19" Type="http://schemas.openxmlformats.org/officeDocument/2006/relationships/image" Target="../media/image52.svg"/><Relationship Id="rId4" Type="http://schemas.openxmlformats.org/officeDocument/2006/relationships/image" Target="../media/image15.png"/><Relationship Id="rId9" Type="http://schemas.openxmlformats.org/officeDocument/2006/relationships/image" Target="../media/image13.sv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0.svg"/><Relationship Id="rId18" Type="http://schemas.openxmlformats.org/officeDocument/2006/relationships/image" Target="../media/image43.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23.png"/><Relationship Id="rId17" Type="http://schemas.openxmlformats.org/officeDocument/2006/relationships/image" Target="../media/image42.png"/><Relationship Id="rId2" Type="http://schemas.openxmlformats.org/officeDocument/2006/relationships/image" Target="../media/image4.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4.svg"/><Relationship Id="rId5" Type="http://schemas.openxmlformats.org/officeDocument/2006/relationships/image" Target="../media/image9.svg"/><Relationship Id="rId15" Type="http://schemas.openxmlformats.org/officeDocument/2006/relationships/image" Target="../media/image50.svg"/><Relationship Id="rId10" Type="http://schemas.openxmlformats.org/officeDocument/2006/relationships/image" Target="../media/image20.png"/><Relationship Id="rId19" Type="http://schemas.openxmlformats.org/officeDocument/2006/relationships/image" Target="../media/image52.sv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0.svg"/><Relationship Id="rId18" Type="http://schemas.openxmlformats.org/officeDocument/2006/relationships/image" Target="../media/image37.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3.png"/><Relationship Id="rId17" Type="http://schemas.openxmlformats.org/officeDocument/2006/relationships/image" Target="../media/image36.png"/><Relationship Id="rId2" Type="http://schemas.openxmlformats.org/officeDocument/2006/relationships/image" Target="../media/image7.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9.svg"/><Relationship Id="rId5" Type="http://schemas.openxmlformats.org/officeDocument/2006/relationships/image" Target="../media/image15.svg"/><Relationship Id="rId15" Type="http://schemas.openxmlformats.org/officeDocument/2006/relationships/image" Target="../media/image50.svg"/><Relationship Id="rId10" Type="http://schemas.openxmlformats.org/officeDocument/2006/relationships/image" Target="../media/image44.png"/><Relationship Id="rId19" Type="http://schemas.openxmlformats.org/officeDocument/2006/relationships/image" Target="../media/image52.svg"/><Relationship Id="rId4" Type="http://schemas.openxmlformats.org/officeDocument/2006/relationships/image" Target="../media/image8.png"/><Relationship Id="rId9" Type="http://schemas.openxmlformats.org/officeDocument/2006/relationships/image" Target="../media/image19.sv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7.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3.svg"/><Relationship Id="rId4" Type="http://schemas.openxmlformats.org/officeDocument/2006/relationships/image" Target="../media/image48.png"/><Relationship Id="rId9" Type="http://schemas.openxmlformats.org/officeDocument/2006/relationships/image" Target="../media/image32.sv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3.svg"/><Relationship Id="rId4" Type="http://schemas.openxmlformats.org/officeDocument/2006/relationships/image" Target="../media/image48.png"/><Relationship Id="rId9" Type="http://schemas.openxmlformats.org/officeDocument/2006/relationships/image" Target="../media/image32.sv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2.svg"/><Relationship Id="rId7" Type="http://schemas.openxmlformats.org/officeDocument/2006/relationships/image" Target="../media/image44.svg"/><Relationship Id="rId12" Type="http://schemas.openxmlformats.org/officeDocument/2006/relationships/image" Target="../media/image49.jp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7.svg"/><Relationship Id="rId5" Type="http://schemas.openxmlformats.org/officeDocument/2006/relationships/image" Target="../media/image13.sv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5.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svg"/><Relationship Id="rId7" Type="http://schemas.openxmlformats.org/officeDocument/2006/relationships/image" Target="../media/image2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2.svg"/><Relationship Id="rId5" Type="http://schemas.openxmlformats.org/officeDocument/2006/relationships/image" Target="../media/image66.svg"/><Relationship Id="rId10" Type="http://schemas.openxmlformats.org/officeDocument/2006/relationships/image" Target="../media/image12.png"/><Relationship Id="rId4" Type="http://schemas.openxmlformats.org/officeDocument/2006/relationships/image" Target="../media/image50.png"/><Relationship Id="rId9" Type="http://schemas.openxmlformats.org/officeDocument/2006/relationships/image" Target="../media/image4.sv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2.sv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1.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8.sv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4.sv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1.svg"/><Relationship Id="rId18" Type="http://schemas.openxmlformats.org/officeDocument/2006/relationships/image" Target="../media/image22.png"/><Relationship Id="rId3" Type="http://schemas.openxmlformats.org/officeDocument/2006/relationships/image" Target="../media/image1.png"/><Relationship Id="rId21" Type="http://schemas.openxmlformats.org/officeDocument/2006/relationships/image" Target="../media/image40.svg"/><Relationship Id="rId7" Type="http://schemas.openxmlformats.org/officeDocument/2006/relationships/image" Target="../media/image7.svg"/><Relationship Id="rId12" Type="http://schemas.openxmlformats.org/officeDocument/2006/relationships/image" Target="../media/image6.png"/><Relationship Id="rId17" Type="http://schemas.openxmlformats.org/officeDocument/2006/relationships/image" Target="../media/image36.svg"/><Relationship Id="rId2" Type="http://schemas.openxmlformats.org/officeDocument/2006/relationships/image" Target="../media/image3.png"/><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8.png"/><Relationship Id="rId15" Type="http://schemas.openxmlformats.org/officeDocument/2006/relationships/image" Target="../media/image34.svg"/><Relationship Id="rId10" Type="http://schemas.openxmlformats.org/officeDocument/2006/relationships/image" Target="../media/image5.png"/><Relationship Id="rId19" Type="http://schemas.openxmlformats.org/officeDocument/2006/relationships/image" Target="../media/image38.svg"/><Relationship Id="rId4" Type="http://schemas.openxmlformats.org/officeDocument/2006/relationships/image" Target="../media/image2.svg"/><Relationship Id="rId9" Type="http://schemas.openxmlformats.org/officeDocument/2006/relationships/image" Target="../media/image32.sv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2.svg"/><Relationship Id="rId7" Type="http://schemas.openxmlformats.org/officeDocument/2006/relationships/image" Target="../media/image15.svg"/><Relationship Id="rId12"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4.svg"/><Relationship Id="rId5" Type="http://schemas.openxmlformats.org/officeDocument/2006/relationships/image" Target="../media/image13.svg"/><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6.svg"/><Relationship Id="rId7" Type="http://schemas.openxmlformats.org/officeDocument/2006/relationships/image" Target="../media/image47.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sv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4.svg"/><Relationship Id="rId18" Type="http://schemas.openxmlformats.org/officeDocument/2006/relationships/image" Target="../media/image30.png"/><Relationship Id="rId3" Type="http://schemas.openxmlformats.org/officeDocument/2006/relationships/image" Target="../media/image2.svg"/><Relationship Id="rId21" Type="http://schemas.openxmlformats.org/officeDocument/2006/relationships/image" Target="../media/image52.svg"/><Relationship Id="rId7" Type="http://schemas.openxmlformats.org/officeDocument/2006/relationships/image" Target="../media/image9.svg"/><Relationship Id="rId12" Type="http://schemas.openxmlformats.org/officeDocument/2006/relationships/image" Target="../media/image20.png"/><Relationship Id="rId17" Type="http://schemas.openxmlformats.org/officeDocument/2006/relationships/image" Target="../media/image50.sv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svg"/><Relationship Id="rId5" Type="http://schemas.openxmlformats.org/officeDocument/2006/relationships/image" Target="../media/image7.svg"/><Relationship Id="rId15" Type="http://schemas.openxmlformats.org/officeDocument/2006/relationships/image" Target="../media/image40.svg"/><Relationship Id="rId10" Type="http://schemas.openxmlformats.org/officeDocument/2006/relationships/image" Target="../media/image2.png"/><Relationship Id="rId19"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0.svg"/><Relationship Id="rId18" Type="http://schemas.openxmlformats.org/officeDocument/2006/relationships/image" Target="../media/image37.png"/><Relationship Id="rId3" Type="http://schemas.openxmlformats.org/officeDocument/2006/relationships/image" Target="../media/image42.svg"/><Relationship Id="rId7" Type="http://schemas.openxmlformats.org/officeDocument/2006/relationships/image" Target="../media/image17.svg"/><Relationship Id="rId12" Type="http://schemas.openxmlformats.org/officeDocument/2006/relationships/image" Target="../media/image23.png"/><Relationship Id="rId17" Type="http://schemas.openxmlformats.org/officeDocument/2006/relationships/image" Target="../media/image36.png"/><Relationship Id="rId2" Type="http://schemas.openxmlformats.org/officeDocument/2006/relationships/image" Target="../media/image24.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4.svg"/><Relationship Id="rId5" Type="http://schemas.openxmlformats.org/officeDocument/2006/relationships/image" Target="../media/image13.svg"/><Relationship Id="rId15" Type="http://schemas.openxmlformats.org/officeDocument/2006/relationships/image" Target="../media/image50.svg"/><Relationship Id="rId10" Type="http://schemas.openxmlformats.org/officeDocument/2006/relationships/image" Target="../media/image33.png"/><Relationship Id="rId19" Type="http://schemas.openxmlformats.org/officeDocument/2006/relationships/image" Target="../media/image52.svg"/><Relationship Id="rId4" Type="http://schemas.openxmlformats.org/officeDocument/2006/relationships/image" Target="../media/image7.png"/><Relationship Id="rId9" Type="http://schemas.openxmlformats.org/officeDocument/2006/relationships/image" Target="../media/image19.sv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84381">
            <a:off x="-2413161" y="-2179684"/>
            <a:ext cx="7268199" cy="562376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05547">
            <a:off x="12635597" y="5290257"/>
            <a:ext cx="8407110" cy="650500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00000">
            <a:off x="16435296" y="7610292"/>
            <a:ext cx="1648008" cy="32960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00000" flipH="1">
            <a:off x="-187603" y="1526418"/>
            <a:ext cx="1999077" cy="3998155"/>
          </a:xfrm>
          <a:prstGeom prst="rect">
            <a:avLst/>
          </a:prstGeom>
        </p:spPr>
      </p:pic>
      <p:pic>
        <p:nvPicPr>
          <p:cNvPr id="6" name="Picture 6"/>
          <p:cNvPicPr>
            <a:picLocks noChangeAspect="1"/>
          </p:cNvPicPr>
          <p:nvPr/>
        </p:nvPicPr>
        <p:blipFill>
          <a:blip r:embed="rId6">
            <a:alphaModFix amt="36000"/>
          </a:blip>
          <a:srcRect/>
          <a:stretch>
            <a:fillRect/>
          </a:stretch>
        </p:blipFill>
        <p:spPr>
          <a:xfrm rot="10372462">
            <a:off x="-1265516" y="6191063"/>
            <a:ext cx="6464424" cy="963042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350078">
            <a:off x="-1676002" y="6187640"/>
            <a:ext cx="5709181" cy="2854591"/>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77832">
            <a:off x="13107571" y="286144"/>
            <a:ext cx="6490970" cy="324548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16150" r="28169"/>
          <a:stretch>
            <a:fillRect/>
          </a:stretch>
        </p:blipFill>
        <p:spPr>
          <a:xfrm rot="-1997892">
            <a:off x="6187095" y="6311338"/>
            <a:ext cx="490694" cy="390222"/>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t="16150" r="28169"/>
          <a:stretch>
            <a:fillRect/>
          </a:stretch>
        </p:blipFill>
        <p:spPr>
          <a:xfrm rot="842043">
            <a:off x="10760529" y="4448590"/>
            <a:ext cx="930966" cy="740346"/>
          </a:xfrm>
          <a:prstGeom prst="rect">
            <a:avLst/>
          </a:prstGeom>
        </p:spPr>
      </p:pic>
      <p:sp>
        <p:nvSpPr>
          <p:cNvPr id="14" name="TextBox 2">
            <a:extLst>
              <a:ext uri="{FF2B5EF4-FFF2-40B4-BE49-F238E27FC236}">
                <a16:creationId xmlns:a16="http://schemas.microsoft.com/office/drawing/2014/main" xmlns="" id="{B8142939-B2C4-D406-5A1C-54534293D804}"/>
              </a:ext>
            </a:extLst>
          </p:cNvPr>
          <p:cNvSpPr txBox="1"/>
          <p:nvPr/>
        </p:nvSpPr>
        <p:spPr>
          <a:xfrm>
            <a:off x="3474726" y="2487579"/>
            <a:ext cx="11381856" cy="5311839"/>
          </a:xfrm>
          <a:prstGeom prst="rect">
            <a:avLst/>
          </a:prstGeom>
        </p:spPr>
        <p:txBody>
          <a:bodyPr wrap="square" lIns="0" tIns="0" rIns="0" bIns="0" rtlCol="0" anchor="t">
            <a:spAutoFit/>
          </a:bodyPr>
          <a:lstStyle/>
          <a:p>
            <a:pPr algn="ctr">
              <a:lnSpc>
                <a:spcPct val="150000"/>
              </a:lnSpc>
            </a:pPr>
            <a:r>
              <a:rPr lang="en-US" sz="8000" b="1">
                <a:solidFill>
                  <a:srgbClr val="4F6664"/>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53991">
            <a:off x="-1686220" y="7502604"/>
            <a:ext cx="8877979" cy="686933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a:off x="14715598" y="8956654"/>
            <a:ext cx="5321384" cy="2660692"/>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99316">
            <a:off x="15540236" y="1347038"/>
            <a:ext cx="530845" cy="819838"/>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92918" flipH="1">
            <a:off x="1259339" y="7890530"/>
            <a:ext cx="828170" cy="1279027"/>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00000">
            <a:off x="-1789251" y="-972787"/>
            <a:ext cx="5635901" cy="2817951"/>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53991">
            <a:off x="10919697" y="-4450156"/>
            <a:ext cx="8877979" cy="6869336"/>
          </a:xfrm>
          <a:prstGeom prst="rect">
            <a:avLst/>
          </a:prstGeom>
        </p:spPr>
      </p:pic>
      <p:grpSp>
        <p:nvGrpSpPr>
          <p:cNvPr id="18" name="Group 17">
            <a:extLst>
              <a:ext uri="{FF2B5EF4-FFF2-40B4-BE49-F238E27FC236}">
                <a16:creationId xmlns:a16="http://schemas.microsoft.com/office/drawing/2014/main" xmlns="" id="{BE40BDEF-EA90-6434-1C4E-CDA4BDF66CCF}"/>
              </a:ext>
            </a:extLst>
          </p:cNvPr>
          <p:cNvGrpSpPr/>
          <p:nvPr/>
        </p:nvGrpSpPr>
        <p:grpSpPr>
          <a:xfrm>
            <a:off x="7362678" y="3547650"/>
            <a:ext cx="9657696" cy="6213850"/>
            <a:chOff x="1028700" y="3669425"/>
            <a:chExt cx="9657696" cy="5525242"/>
          </a:xfrm>
        </p:grpSpPr>
        <p:pic>
          <p:nvPicPr>
            <p:cNvPr id="19" name="Picture 8">
              <a:extLst>
                <a:ext uri="{FF2B5EF4-FFF2-40B4-BE49-F238E27FC236}">
                  <a16:creationId xmlns:a16="http://schemas.microsoft.com/office/drawing/2014/main" xmlns="" id="{CD20FFFE-ECCE-A450-AC9F-DEC6F746376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8700" y="3771306"/>
              <a:ext cx="9657696" cy="5423361"/>
            </a:xfrm>
            <a:prstGeom prst="rect">
              <a:avLst/>
            </a:prstGeom>
          </p:spPr>
        </p:pic>
        <p:pic>
          <p:nvPicPr>
            <p:cNvPr id="20" name="Picture 9">
              <a:extLst>
                <a:ext uri="{FF2B5EF4-FFF2-40B4-BE49-F238E27FC236}">
                  <a16:creationId xmlns:a16="http://schemas.microsoft.com/office/drawing/2014/main" xmlns="" id="{16CDA8D4-A227-3AD7-42AD-7F2D7C3B7D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61687" y="3935624"/>
              <a:ext cx="9236073" cy="5094725"/>
            </a:xfrm>
            <a:prstGeom prst="rect">
              <a:avLst/>
            </a:prstGeom>
          </p:spPr>
        </p:pic>
        <p:pic>
          <p:nvPicPr>
            <p:cNvPr id="21" name="Picture 16">
              <a:extLst>
                <a:ext uri="{FF2B5EF4-FFF2-40B4-BE49-F238E27FC236}">
                  <a16:creationId xmlns:a16="http://schemas.microsoft.com/office/drawing/2014/main" xmlns="" id="{530853EF-A4DF-09F8-C76D-EC7F781DC4E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113758" y="3669425"/>
              <a:ext cx="1017180" cy="904564"/>
            </a:xfrm>
            <a:prstGeom prst="rect">
              <a:avLst/>
            </a:prstGeom>
          </p:spPr>
        </p:pic>
        <p:sp>
          <p:nvSpPr>
            <p:cNvPr id="22" name="TextBox 21">
              <a:extLst>
                <a:ext uri="{FF2B5EF4-FFF2-40B4-BE49-F238E27FC236}">
                  <a16:creationId xmlns:a16="http://schemas.microsoft.com/office/drawing/2014/main" xmlns="" id="{8CE7D69B-94EE-B6B2-17BA-8E90EE305A34}"/>
                </a:ext>
              </a:extLst>
            </p:cNvPr>
            <p:cNvSpPr txBox="1"/>
            <p:nvPr/>
          </p:nvSpPr>
          <p:spPr>
            <a:xfrm>
              <a:off x="1695055" y="4161873"/>
              <a:ext cx="8223598" cy="451548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1: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Di chuyển các tệp đang có trong thư mục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Documents\ThuMucTam</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sang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ThuMucMoi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trên màn hình nền.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2: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Di chuyển</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 ThuMucMoi</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thành thư mục con của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Documents</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xmlns="" id="{F726659E-E967-C76C-5519-386A49F32F3B}"/>
              </a:ext>
            </a:extLst>
          </p:cNvPr>
          <p:cNvGrpSpPr/>
          <p:nvPr/>
        </p:nvGrpSpPr>
        <p:grpSpPr>
          <a:xfrm rot="20898547">
            <a:off x="1089157" y="871400"/>
            <a:ext cx="6715683" cy="2998730"/>
            <a:chOff x="10044645" y="1280478"/>
            <a:chExt cx="6901835" cy="3727027"/>
          </a:xfrm>
        </p:grpSpPr>
        <p:pic>
          <p:nvPicPr>
            <p:cNvPr id="24" name="Picture 2">
              <a:extLst>
                <a:ext uri="{FF2B5EF4-FFF2-40B4-BE49-F238E27FC236}">
                  <a16:creationId xmlns:a16="http://schemas.microsoft.com/office/drawing/2014/main" xmlns="" id="{6DEF979B-6369-48C6-0AEE-A4C705107BA5}"/>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9759">
              <a:off x="10309544" y="1280478"/>
              <a:ext cx="6636936" cy="3727027"/>
            </a:xfrm>
            <a:prstGeom prst="rect">
              <a:avLst/>
            </a:prstGeom>
          </p:spPr>
        </p:pic>
        <p:pic>
          <p:nvPicPr>
            <p:cNvPr id="25" name="Picture 3">
              <a:extLst>
                <a:ext uri="{FF2B5EF4-FFF2-40B4-BE49-F238E27FC236}">
                  <a16:creationId xmlns:a16="http://schemas.microsoft.com/office/drawing/2014/main" xmlns="" id="{92E213AB-4F47-D2AA-3ED1-1E871E90A1A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59759">
              <a:off x="10510632" y="1393401"/>
              <a:ext cx="6234761" cy="3501183"/>
            </a:xfrm>
            <a:prstGeom prst="rect">
              <a:avLst/>
            </a:prstGeom>
          </p:spPr>
        </p:pic>
        <p:sp>
          <p:nvSpPr>
            <p:cNvPr id="26" name="TextBox 4">
              <a:extLst>
                <a:ext uri="{FF2B5EF4-FFF2-40B4-BE49-F238E27FC236}">
                  <a16:creationId xmlns:a16="http://schemas.microsoft.com/office/drawing/2014/main" xmlns="" id="{84EC8F2C-3B5D-A119-28D1-8219F320D5FE}"/>
                </a:ext>
              </a:extLst>
            </p:cNvPr>
            <p:cNvSpPr txBox="1"/>
            <p:nvPr/>
          </p:nvSpPr>
          <p:spPr>
            <a:xfrm rot="242189">
              <a:off x="10729493" y="1964138"/>
              <a:ext cx="5700921" cy="2343688"/>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3: Di chuyển </a:t>
              </a:r>
              <a:r>
                <a:rPr lang="vi-VN" sz="5400" b="1">
                  <a:latin typeface="Arial" panose="020B0604020202020204" pitchFamily="34" charset="0"/>
                  <a:cs typeface="Arial" panose="020B0604020202020204" pitchFamily="34" charset="0"/>
                </a:rPr>
                <a:t>tệp, thư mục</a:t>
              </a:r>
              <a:endParaRPr lang="en-US" sz="5400" b="1">
                <a:latin typeface="Arial" panose="020B0604020202020204" pitchFamily="34" charset="0"/>
                <a:cs typeface="Arial" panose="020B0604020202020204" pitchFamily="34" charset="0"/>
              </a:endParaRPr>
            </a:p>
          </p:txBody>
        </p:sp>
        <p:pic>
          <p:nvPicPr>
            <p:cNvPr id="27" name="Picture 5">
              <a:extLst>
                <a:ext uri="{FF2B5EF4-FFF2-40B4-BE49-F238E27FC236}">
                  <a16:creationId xmlns:a16="http://schemas.microsoft.com/office/drawing/2014/main" xmlns="" id="{5AA92AAB-EF92-3AE2-537A-7A1A162C03F2}"/>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18662">
            <a:off x="7532371" y="-5723924"/>
            <a:ext cx="10557326" cy="816873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18662">
            <a:off x="-3253793" y="5520991"/>
            <a:ext cx="10557326" cy="8168731"/>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14924">
            <a:off x="-374939" y="159824"/>
            <a:ext cx="5206177" cy="2603089"/>
          </a:xfrm>
          <a:prstGeom prst="rect">
            <a:avLst/>
          </a:prstGeom>
        </p:spPr>
      </p:pic>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226010" flipH="1">
            <a:off x="12318621" y="8594549"/>
            <a:ext cx="7149547" cy="3574773"/>
          </a:xfrm>
          <a:prstGeom prst="rect">
            <a:avLst/>
          </a:prstGeom>
        </p:spPr>
      </p:pic>
      <p:pic>
        <p:nvPicPr>
          <p:cNvPr id="29" name="Picture 2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842043">
            <a:off x="31449" y="93344"/>
            <a:ext cx="853384" cy="678650"/>
          </a:xfrm>
          <a:prstGeom prst="rect">
            <a:avLst/>
          </a:prstGeom>
        </p:spPr>
      </p:pic>
      <p:pic>
        <p:nvPicPr>
          <p:cNvPr id="30" name="Picture 3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431591">
            <a:off x="16220715" y="1037053"/>
            <a:ext cx="1626749" cy="2179898"/>
          </a:xfrm>
          <a:prstGeom prst="rect">
            <a:avLst/>
          </a:prstGeom>
        </p:spPr>
      </p:pic>
      <p:pic>
        <p:nvPicPr>
          <p:cNvPr id="31" name="Picture 3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44474" flipH="1">
            <a:off x="287545" y="7930658"/>
            <a:ext cx="1482311" cy="1986346"/>
          </a:xfrm>
          <a:prstGeom prst="rect">
            <a:avLst/>
          </a:prstGeom>
        </p:spPr>
      </p:pic>
      <p:sp>
        <p:nvSpPr>
          <p:cNvPr id="36" name="Speech Bubble: Rectangle with Corners Rounded 35">
            <a:extLst>
              <a:ext uri="{FF2B5EF4-FFF2-40B4-BE49-F238E27FC236}">
                <a16:creationId xmlns:a16="http://schemas.microsoft.com/office/drawing/2014/main" xmlns="" id="{82587155-18B8-7622-FAB5-5EB0EFD2962A}"/>
              </a:ext>
            </a:extLst>
          </p:cNvPr>
          <p:cNvSpPr/>
          <p:nvPr/>
        </p:nvSpPr>
        <p:spPr>
          <a:xfrm>
            <a:off x="1293753" y="2732677"/>
            <a:ext cx="10736817" cy="4788674"/>
          </a:xfrm>
          <a:prstGeom prst="wedgeRoundRectCallout">
            <a:avLst>
              <a:gd name="adj1" fmla="val 64381"/>
              <a:gd name="adj2" fmla="val 9590"/>
              <a:gd name="adj3" fmla="val 16667"/>
            </a:avLst>
          </a:prstGeom>
          <a:solidFill>
            <a:srgbClr val="C5D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cs typeface="Arial" panose="020B0604020202020204" pitchFamily="34" charset="0"/>
              </a:rPr>
              <a:t>Dựa vào mục </a:t>
            </a:r>
            <a:r>
              <a:rPr lang="vi-VN" sz="4400" b="1" i="1">
                <a:solidFill>
                  <a:schemeClr val="tx1"/>
                </a:solidFill>
                <a:cs typeface="Arial" panose="020B0604020202020204" pitchFamily="34" charset="0"/>
              </a:rPr>
              <a:t>1. Những điều cần biết</a:t>
            </a:r>
            <a:r>
              <a:rPr lang="vi-VN" sz="4400">
                <a:solidFill>
                  <a:schemeClr val="tx1"/>
                </a:solidFill>
                <a:cs typeface="Arial" panose="020B0604020202020204" pitchFamily="34" charset="0"/>
              </a:rPr>
              <a:t>, em hãy nêu những cách khác nhau để sao chép và di chuyển tệp, thư mục nhưng đều cho ra cùng một kết quả.</a:t>
            </a:r>
          </a:p>
        </p:txBody>
      </p:sp>
      <p:pic>
        <p:nvPicPr>
          <p:cNvPr id="38" name="Picture 17">
            <a:extLst>
              <a:ext uri="{FF2B5EF4-FFF2-40B4-BE49-F238E27FC236}">
                <a16:creationId xmlns:a16="http://schemas.microsoft.com/office/drawing/2014/main" xmlns="" id="{49E1759A-29C0-4852-C412-0798ED9BD7B6}"/>
              </a:ext>
            </a:extLst>
          </p:cNvPr>
          <p:cNvPicPr>
            <a:picLocks noChangeAspect="1"/>
          </p:cNvPicPr>
          <p:nvPr/>
        </p:nvPicPr>
        <p:blipFill>
          <a:blip r:embed="rId10"/>
          <a:srcRect/>
          <a:stretch>
            <a:fillRect/>
          </a:stretch>
        </p:blipFill>
        <p:spPr>
          <a:xfrm>
            <a:off x="12223554" y="2042547"/>
            <a:ext cx="5863646" cy="82635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right)">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00000">
            <a:off x="13801435" y="8213978"/>
            <a:ext cx="5709181" cy="285459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2409240" y="-897985"/>
            <a:ext cx="5635901" cy="2817951"/>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09161">
            <a:off x="16670892" y="405191"/>
            <a:ext cx="646228" cy="998035"/>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707768">
            <a:off x="16995720" y="9040420"/>
            <a:ext cx="952587" cy="1471177"/>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707768" flipV="1">
            <a:off x="200757" y="51863"/>
            <a:ext cx="645108" cy="996306"/>
          </a:xfrm>
          <a:prstGeom prst="rect">
            <a:avLst/>
          </a:prstGeom>
        </p:spPr>
      </p:pic>
      <p:sp>
        <p:nvSpPr>
          <p:cNvPr id="27" name="TextBox 26">
            <a:extLst>
              <a:ext uri="{FF2B5EF4-FFF2-40B4-BE49-F238E27FC236}">
                <a16:creationId xmlns:a16="http://schemas.microsoft.com/office/drawing/2014/main" xmlns="" id="{3CA4F0FE-C04B-E14C-7245-4987D722E28F}"/>
              </a:ext>
            </a:extLst>
          </p:cNvPr>
          <p:cNvSpPr txBox="1"/>
          <p:nvPr/>
        </p:nvSpPr>
        <p:spPr>
          <a:xfrm>
            <a:off x="2090737" y="645725"/>
            <a:ext cx="14106524" cy="901593"/>
          </a:xfrm>
          <a:prstGeom prst="rect">
            <a:avLst/>
          </a:prstGeom>
          <a:noFill/>
        </p:spPr>
        <p:txBody>
          <a:bodyPr wrap="square">
            <a:spAutoFit/>
          </a:bodyPr>
          <a:lstStyle/>
          <a:p>
            <a:pPr algn="ctr">
              <a:lnSpc>
                <a:spcPct val="150000"/>
              </a:lnSpc>
              <a:spcAft>
                <a:spcPts val="800"/>
              </a:spcAft>
            </a:pP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Có 3 cách khác nhau để sao chép tệp, thư mục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31" name="Table 31">
            <a:extLst>
              <a:ext uri="{FF2B5EF4-FFF2-40B4-BE49-F238E27FC236}">
                <a16:creationId xmlns:a16="http://schemas.microsoft.com/office/drawing/2014/main" xmlns="" id="{BE0FE864-4CD3-1EE5-63B4-86C145C3452E}"/>
              </a:ext>
            </a:extLst>
          </p:cNvPr>
          <p:cNvGraphicFramePr>
            <a:graphicFrameLocks noGrp="1"/>
          </p:cNvGraphicFramePr>
          <p:nvPr>
            <p:extLst>
              <p:ext uri="{D42A27DB-BD31-4B8C-83A1-F6EECF244321}">
                <p14:modId xmlns:p14="http://schemas.microsoft.com/office/powerpoint/2010/main" val="2299934951"/>
              </p:ext>
            </p:extLst>
          </p:nvPr>
        </p:nvGraphicFramePr>
        <p:xfrm>
          <a:off x="566877" y="1994216"/>
          <a:ext cx="17154243" cy="7647057"/>
        </p:xfrm>
        <a:graphic>
          <a:graphicData uri="http://schemas.openxmlformats.org/drawingml/2006/table">
            <a:tbl>
              <a:tblPr firstRow="1" bandRow="1">
                <a:tableStyleId>{E8B1032C-EA38-4F05-BA0D-38AFFFC7BED3}</a:tableStyleId>
              </a:tblPr>
              <a:tblGrid>
                <a:gridCol w="1800870">
                  <a:extLst>
                    <a:ext uri="{9D8B030D-6E8A-4147-A177-3AD203B41FA5}">
                      <a16:colId xmlns:a16="http://schemas.microsoft.com/office/drawing/2014/main" xmlns="" val="4117624535"/>
                    </a:ext>
                  </a:extLst>
                </a:gridCol>
                <a:gridCol w="7555131">
                  <a:extLst>
                    <a:ext uri="{9D8B030D-6E8A-4147-A177-3AD203B41FA5}">
                      <a16:colId xmlns:a16="http://schemas.microsoft.com/office/drawing/2014/main" xmlns="" val="3243702205"/>
                    </a:ext>
                  </a:extLst>
                </a:gridCol>
                <a:gridCol w="7798242">
                  <a:extLst>
                    <a:ext uri="{9D8B030D-6E8A-4147-A177-3AD203B41FA5}">
                      <a16:colId xmlns:a16="http://schemas.microsoft.com/office/drawing/2014/main" xmlns="" val="1260488466"/>
                    </a:ext>
                  </a:extLst>
                </a:gridCol>
              </a:tblGrid>
              <a:tr h="1086579">
                <a:tc>
                  <a:txBody>
                    <a:bodyPr/>
                    <a:lstStyle/>
                    <a:p>
                      <a:pPr algn="ctr">
                        <a:lnSpc>
                          <a:spcPct val="150000"/>
                        </a:lnSpc>
                      </a:pPr>
                      <a:endParaRPr lang="en-US" sz="360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Khi đã chọn tệp, thư mục</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Điều hướng đến thư mục đích</a:t>
                      </a:r>
                    </a:p>
                  </a:txBody>
                  <a:tcPr anchor="ctr"/>
                </a:tc>
                <a:extLst>
                  <a:ext uri="{0D108BD9-81ED-4DB2-BD59-A6C34878D82A}">
                    <a16:rowId xmlns:a16="http://schemas.microsoft.com/office/drawing/2014/main" xmlns="" val="281709352"/>
                  </a:ext>
                </a:extLst>
              </a:tr>
              <a:tr h="1086579">
                <a:tc>
                  <a:txBody>
                    <a:bodyPr/>
                    <a:lstStyle/>
                    <a:p>
                      <a:pPr algn="ctr">
                        <a:lnSpc>
                          <a:spcPct val="150000"/>
                        </a:lnSpc>
                      </a:pPr>
                      <a:r>
                        <a:rPr lang="en-US" sz="3600" b="1">
                          <a:latin typeface="Arial" panose="020B0604020202020204" pitchFamily="34" charset="0"/>
                          <a:cs typeface="Arial" panose="020B0604020202020204" pitchFamily="34" charset="0"/>
                        </a:rPr>
                        <a:t>Cách 1</a:t>
                      </a: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Dùng tổ hợp phím tắt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Ctrl + C</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571500" indent="-571500">
                        <a:lnSpc>
                          <a:spcPct val="150000"/>
                        </a:lnSpc>
                        <a:buFont typeface="Arial" panose="020B0604020202020204" pitchFamily="34" charset="0"/>
                        <a:buChar char="•"/>
                      </a:pPr>
                      <a:r>
                        <a:rPr lang="vi-VN" sz="3600">
                          <a:solidFill>
                            <a:srgbClr val="000000"/>
                          </a:solidFill>
                          <a:effectLst/>
                          <a:latin typeface="+mn-lt"/>
                          <a:ea typeface="Calibri" panose="020F0502020204030204" pitchFamily="34" charset="0"/>
                          <a:cs typeface="Arial" panose="020B0604020202020204" pitchFamily="34" charset="0"/>
                        </a:rPr>
                        <a:t>Dùng tổ hợp phím </a:t>
                      </a:r>
                      <a:r>
                        <a:rPr lang="vi-VN" sz="3600" b="1">
                          <a:solidFill>
                            <a:srgbClr val="000000"/>
                          </a:solidFill>
                          <a:effectLst/>
                          <a:latin typeface="+mn-lt"/>
                          <a:ea typeface="Calibri" panose="020F0502020204030204" pitchFamily="34" charset="0"/>
                          <a:cs typeface="Arial" panose="020B0604020202020204" pitchFamily="34" charset="0"/>
                        </a:rPr>
                        <a:t>Ctrl + V</a:t>
                      </a: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2868837942"/>
                  </a:ext>
                </a:extLst>
              </a:tr>
              <a:tr h="2186826">
                <a:tc>
                  <a:txBody>
                    <a:bodyPr/>
                    <a:lstStyle/>
                    <a:p>
                      <a:pPr algn="ctr">
                        <a:lnSpc>
                          <a:spcPct val="150000"/>
                        </a:lnSpc>
                      </a:pPr>
                      <a:r>
                        <a:rPr lang="en-US" sz="3600" b="1">
                          <a:latin typeface="Arial" panose="020B0604020202020204" pitchFamily="34" charset="0"/>
                          <a:cs typeface="Arial" panose="020B0604020202020204" pitchFamily="34" charset="0"/>
                        </a:rPr>
                        <a:t>Cách 2</a:t>
                      </a:r>
                    </a:p>
                  </a:txBody>
                  <a:tcPr anchor="ctr"/>
                </a:tc>
                <a:tc>
                  <a:txBody>
                    <a:bodyPr/>
                    <a:lstStyle/>
                    <a:p>
                      <a:pPr marL="571500" indent="-571500">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Home</a:t>
                      </a:r>
                    </a:p>
                    <a:p>
                      <a:pPr marL="0" indent="0">
                        <a:lnSpc>
                          <a:spcPct val="150000"/>
                        </a:lnSpc>
                        <a:buFont typeface="Arial" panose="020B0604020202020204" pitchFamily="34" charset="0"/>
                        <a:buNone/>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dùng nút lệnh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Copy</a:t>
                      </a:r>
                      <a:endParaRPr lang="en-US" sz="3600">
                        <a:latin typeface="Arial" panose="020B0604020202020204" pitchFamily="34" charset="0"/>
                        <a:cs typeface="Arial" panose="020B0604020202020204" pitchFamily="34" charset="0"/>
                      </a:endParaRPr>
                    </a:p>
                  </a:txBody>
                  <a:tcPr anchor="ctr"/>
                </a:tc>
                <a:tc>
                  <a:txBody>
                    <a:bodyPr/>
                    <a:lstStyle/>
                    <a:p>
                      <a:pPr marL="571500" indent="-571500">
                        <a:lnSpc>
                          <a:spcPct val="150000"/>
                        </a:lnSpc>
                        <a:buFont typeface="Arial" panose="020B0604020202020204" pitchFamily="34" charset="0"/>
                        <a:buChar char="•"/>
                      </a:pPr>
                      <a:r>
                        <a:rPr lang="vi-VN" sz="3600">
                          <a:solidFill>
                            <a:srgbClr val="000000"/>
                          </a:solidFill>
                          <a:effectLst/>
                          <a:latin typeface="+mn-lt"/>
                          <a:ea typeface="Calibri" panose="020F0502020204030204" pitchFamily="34" charset="0"/>
                          <a:cs typeface="Arial" panose="020B0604020202020204" pitchFamily="34" charset="0"/>
                        </a:rPr>
                        <a:t>Chọn Home </a:t>
                      </a:r>
                      <a:endParaRPr lang="en-US" sz="3600">
                        <a:solidFill>
                          <a:srgbClr val="000000"/>
                        </a:solidFill>
                        <a:effectLst/>
                        <a:latin typeface="+mn-lt"/>
                        <a:ea typeface="Calibri" panose="020F0502020204030204" pitchFamily="34" charset="0"/>
                        <a:cs typeface="Arial" panose="020B0604020202020204" pitchFamily="34" charset="0"/>
                      </a:endParaRPr>
                    </a:p>
                    <a:p>
                      <a:pPr marL="0" indent="0">
                        <a:lnSpc>
                          <a:spcPct val="150000"/>
                        </a:lnSpc>
                        <a:buFont typeface="Arial" panose="020B0604020202020204" pitchFamily="34" charset="0"/>
                        <a:buNone/>
                      </a:pPr>
                      <a:r>
                        <a:rPr lang="vi-VN" sz="3600">
                          <a:solidFill>
                            <a:srgbClr val="000000"/>
                          </a:solidFill>
                          <a:effectLst/>
                          <a:latin typeface="+mn-lt"/>
                          <a:ea typeface="Calibri" panose="020F0502020204030204" pitchFamily="34" charset="0"/>
                          <a:cs typeface="Arial" panose="020B0604020202020204" pitchFamily="34" charset="0"/>
                        </a:rPr>
                        <a:t>→ dùng nút lệnh </a:t>
                      </a:r>
                      <a:r>
                        <a:rPr lang="vi-VN" sz="3600" b="1">
                          <a:solidFill>
                            <a:srgbClr val="000000"/>
                          </a:solidFill>
                          <a:effectLst/>
                          <a:latin typeface="+mn-lt"/>
                          <a:ea typeface="Calibri" panose="020F0502020204030204" pitchFamily="34" charset="0"/>
                          <a:cs typeface="Arial" panose="020B0604020202020204" pitchFamily="34" charset="0"/>
                        </a:rPr>
                        <a:t>Paste</a:t>
                      </a: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711904694"/>
                  </a:ext>
                </a:extLst>
              </a:tr>
              <a:tr h="3287073">
                <a:tc>
                  <a:txBody>
                    <a:bodyPr/>
                    <a:lstStyle/>
                    <a:p>
                      <a:pPr algn="ctr">
                        <a:lnSpc>
                          <a:spcPct val="150000"/>
                        </a:lnSpc>
                      </a:pPr>
                      <a:r>
                        <a:rPr lang="en-US" sz="3600" b="1">
                          <a:latin typeface="Arial" panose="020B0604020202020204" pitchFamily="34" charset="0"/>
                          <a:cs typeface="Arial" panose="020B0604020202020204" pitchFamily="34" charset="0"/>
                        </a:rPr>
                        <a:t>Cách 3</a:t>
                      </a: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Nhấn chuột phải vào tệp để bảng chọn nổi lên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nháy 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Copy</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vi-VN" sz="3600">
                          <a:solidFill>
                            <a:srgbClr val="000000"/>
                          </a:solidFill>
                          <a:effectLst/>
                          <a:latin typeface="+mn-lt"/>
                          <a:ea typeface="Calibri" panose="020F0502020204030204" pitchFamily="34" charset="0"/>
                          <a:cs typeface="Arial" panose="020B0604020202020204" pitchFamily="34" charset="0"/>
                        </a:rPr>
                        <a:t>Nhấn chuột phải vào tệp để bảng chọn nổi lên </a:t>
                      </a:r>
                      <a:endParaRPr lang="en-US" sz="3600">
                        <a:solidFill>
                          <a:srgbClr val="000000"/>
                        </a:solidFill>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vi-VN" sz="3600">
                          <a:solidFill>
                            <a:srgbClr val="000000"/>
                          </a:solidFill>
                          <a:effectLst/>
                          <a:latin typeface="+mn-lt"/>
                          <a:ea typeface="Calibri" panose="020F0502020204030204" pitchFamily="34" charset="0"/>
                          <a:cs typeface="Arial" panose="020B0604020202020204" pitchFamily="34" charset="0"/>
                        </a:rPr>
                        <a:t>→ nháy chọn </a:t>
                      </a:r>
                      <a:r>
                        <a:rPr lang="vi-VN" sz="3600" b="1">
                          <a:solidFill>
                            <a:srgbClr val="000000"/>
                          </a:solidFill>
                          <a:effectLst/>
                          <a:latin typeface="+mn-lt"/>
                          <a:ea typeface="Calibri" panose="020F0502020204030204" pitchFamily="34" charset="0"/>
                          <a:cs typeface="Arial" panose="020B0604020202020204" pitchFamily="34" charset="0"/>
                        </a:rPr>
                        <a:t>Paste</a:t>
                      </a:r>
                      <a:r>
                        <a:rPr lang="vi-VN" sz="3600">
                          <a:solidFill>
                            <a:srgbClr val="000000"/>
                          </a:solidFill>
                          <a:effectLst/>
                          <a:latin typeface="+mn-lt"/>
                          <a:ea typeface="Calibri" panose="020F0502020204030204" pitchFamily="34" charset="0"/>
                          <a:cs typeface="Arial" panose="020B0604020202020204" pitchFamily="34" charset="0"/>
                        </a:rPr>
                        <a:t>.</a:t>
                      </a:r>
                    </a:p>
                  </a:txBody>
                  <a:tcPr anchor="ctr"/>
                </a:tc>
                <a:extLst>
                  <a:ext uri="{0D108BD9-81ED-4DB2-BD59-A6C34878D82A}">
                    <a16:rowId xmlns:a16="http://schemas.microsoft.com/office/drawing/2014/main" xmlns="" val="2087088994"/>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496995" flipH="1">
            <a:off x="-2405408" y="7774856"/>
            <a:ext cx="7161641" cy="3580821"/>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418656" flipH="1">
            <a:off x="14769711" y="-554250"/>
            <a:ext cx="4979181" cy="2489591"/>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518472" y="-61980"/>
            <a:ext cx="781931" cy="120761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631744" flipV="1">
            <a:off x="17275773" y="6444240"/>
            <a:ext cx="767156" cy="1184797"/>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320577" y="8733087"/>
            <a:ext cx="1177723" cy="1818877"/>
          </a:xfrm>
          <a:prstGeom prst="rect">
            <a:avLst/>
          </a:prstGeom>
        </p:spPr>
      </p:pic>
      <p:sp>
        <p:nvSpPr>
          <p:cNvPr id="18" name="TextBox 17">
            <a:extLst>
              <a:ext uri="{FF2B5EF4-FFF2-40B4-BE49-F238E27FC236}">
                <a16:creationId xmlns:a16="http://schemas.microsoft.com/office/drawing/2014/main" xmlns="" id="{6F8F1949-6260-A425-1985-C01490F55C86}"/>
              </a:ext>
            </a:extLst>
          </p:cNvPr>
          <p:cNvSpPr txBox="1"/>
          <p:nvPr/>
        </p:nvSpPr>
        <p:spPr>
          <a:xfrm>
            <a:off x="2090737" y="645725"/>
            <a:ext cx="14106524" cy="901593"/>
          </a:xfrm>
          <a:prstGeom prst="rect">
            <a:avLst/>
          </a:prstGeom>
          <a:noFill/>
        </p:spPr>
        <p:txBody>
          <a:bodyPr wrap="square">
            <a:spAutoFit/>
          </a:bodyPr>
          <a:lstStyle/>
          <a:p>
            <a:pPr algn="ctr">
              <a:lnSpc>
                <a:spcPct val="150000"/>
              </a:lnSpc>
              <a:spcAft>
                <a:spcPts val="800"/>
              </a:spcAft>
            </a:pP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Có 3 cách khác nhau để di chuyển tệp, thư mục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9" name="Table 31">
            <a:extLst>
              <a:ext uri="{FF2B5EF4-FFF2-40B4-BE49-F238E27FC236}">
                <a16:creationId xmlns:a16="http://schemas.microsoft.com/office/drawing/2014/main" xmlns="" id="{BE52FCC6-AFC7-8E5F-7944-00BFD36EF09E}"/>
              </a:ext>
            </a:extLst>
          </p:cNvPr>
          <p:cNvGraphicFramePr>
            <a:graphicFrameLocks noGrp="1"/>
          </p:cNvGraphicFramePr>
          <p:nvPr>
            <p:extLst>
              <p:ext uri="{D42A27DB-BD31-4B8C-83A1-F6EECF244321}">
                <p14:modId xmlns:p14="http://schemas.microsoft.com/office/powerpoint/2010/main" val="2729943933"/>
              </p:ext>
            </p:extLst>
          </p:nvPr>
        </p:nvGraphicFramePr>
        <p:xfrm>
          <a:off x="566877" y="1994216"/>
          <a:ext cx="17154243" cy="7647057"/>
        </p:xfrm>
        <a:graphic>
          <a:graphicData uri="http://schemas.openxmlformats.org/drawingml/2006/table">
            <a:tbl>
              <a:tblPr firstRow="1" bandRow="1">
                <a:tableStyleId>{E8B1032C-EA38-4F05-BA0D-38AFFFC7BED3}</a:tableStyleId>
              </a:tblPr>
              <a:tblGrid>
                <a:gridCol w="1800870">
                  <a:extLst>
                    <a:ext uri="{9D8B030D-6E8A-4147-A177-3AD203B41FA5}">
                      <a16:colId xmlns:a16="http://schemas.microsoft.com/office/drawing/2014/main" xmlns="" val="4117624535"/>
                    </a:ext>
                  </a:extLst>
                </a:gridCol>
                <a:gridCol w="7555131">
                  <a:extLst>
                    <a:ext uri="{9D8B030D-6E8A-4147-A177-3AD203B41FA5}">
                      <a16:colId xmlns:a16="http://schemas.microsoft.com/office/drawing/2014/main" xmlns="" val="3243702205"/>
                    </a:ext>
                  </a:extLst>
                </a:gridCol>
                <a:gridCol w="7798242">
                  <a:extLst>
                    <a:ext uri="{9D8B030D-6E8A-4147-A177-3AD203B41FA5}">
                      <a16:colId xmlns:a16="http://schemas.microsoft.com/office/drawing/2014/main" xmlns="" val="1260488466"/>
                    </a:ext>
                  </a:extLst>
                </a:gridCol>
              </a:tblGrid>
              <a:tr h="1086579">
                <a:tc>
                  <a:txBody>
                    <a:bodyPr/>
                    <a:lstStyle/>
                    <a:p>
                      <a:pPr algn="ctr">
                        <a:lnSpc>
                          <a:spcPct val="150000"/>
                        </a:lnSpc>
                      </a:pPr>
                      <a:endParaRPr lang="en-US" sz="360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Khi đã chọn tệp, thư mục</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Điều hướng đến thư mục đích</a:t>
                      </a:r>
                    </a:p>
                  </a:txBody>
                  <a:tcPr anchor="ctr"/>
                </a:tc>
                <a:extLst>
                  <a:ext uri="{0D108BD9-81ED-4DB2-BD59-A6C34878D82A}">
                    <a16:rowId xmlns:a16="http://schemas.microsoft.com/office/drawing/2014/main" xmlns="" val="281709352"/>
                  </a:ext>
                </a:extLst>
              </a:tr>
              <a:tr h="1086579">
                <a:tc>
                  <a:txBody>
                    <a:bodyPr/>
                    <a:lstStyle/>
                    <a:p>
                      <a:pPr algn="ctr">
                        <a:lnSpc>
                          <a:spcPct val="150000"/>
                        </a:lnSpc>
                      </a:pPr>
                      <a:r>
                        <a:rPr lang="en-US" sz="3600" b="1">
                          <a:latin typeface="Arial" panose="020B0604020202020204" pitchFamily="34" charset="0"/>
                          <a:cs typeface="Arial" panose="020B0604020202020204" pitchFamily="34" charset="0"/>
                        </a:rPr>
                        <a:t>Cách 1</a:t>
                      </a: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Dùng tổ hợp phím tắt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Ctrl + X</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571500" indent="-571500">
                        <a:lnSpc>
                          <a:spcPct val="150000"/>
                        </a:lnSpc>
                        <a:buFont typeface="Arial" panose="020B0604020202020204" pitchFamily="34" charset="0"/>
                        <a:buChar char="•"/>
                      </a:pPr>
                      <a:r>
                        <a:rPr lang="vi-VN" sz="3600">
                          <a:solidFill>
                            <a:srgbClr val="000000"/>
                          </a:solidFill>
                          <a:effectLst/>
                          <a:latin typeface="+mn-lt"/>
                          <a:ea typeface="Calibri" panose="020F0502020204030204" pitchFamily="34" charset="0"/>
                          <a:cs typeface="Arial" panose="020B0604020202020204" pitchFamily="34" charset="0"/>
                        </a:rPr>
                        <a:t>Dùng tổ hợp phím </a:t>
                      </a:r>
                      <a:r>
                        <a:rPr lang="vi-VN" sz="3600" b="1">
                          <a:solidFill>
                            <a:srgbClr val="000000"/>
                          </a:solidFill>
                          <a:effectLst/>
                          <a:latin typeface="+mn-lt"/>
                          <a:ea typeface="Calibri" panose="020F0502020204030204" pitchFamily="34" charset="0"/>
                          <a:cs typeface="Arial" panose="020B0604020202020204" pitchFamily="34" charset="0"/>
                        </a:rPr>
                        <a:t>Ctrl + V</a:t>
                      </a: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2868837942"/>
                  </a:ext>
                </a:extLst>
              </a:tr>
              <a:tr h="2186826">
                <a:tc>
                  <a:txBody>
                    <a:bodyPr/>
                    <a:lstStyle/>
                    <a:p>
                      <a:pPr algn="ctr">
                        <a:lnSpc>
                          <a:spcPct val="150000"/>
                        </a:lnSpc>
                      </a:pPr>
                      <a:r>
                        <a:rPr lang="en-US" sz="3600" b="1">
                          <a:latin typeface="Arial" panose="020B0604020202020204" pitchFamily="34" charset="0"/>
                          <a:cs typeface="Arial" panose="020B0604020202020204" pitchFamily="34" charset="0"/>
                        </a:rPr>
                        <a:t>Cách 2</a:t>
                      </a:r>
                    </a:p>
                  </a:txBody>
                  <a:tcPr anchor="ctr"/>
                </a:tc>
                <a:tc>
                  <a:txBody>
                    <a:bodyPr/>
                    <a:lstStyle/>
                    <a:p>
                      <a:pPr marL="571500" indent="-571500">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Home</a:t>
                      </a:r>
                    </a:p>
                    <a:p>
                      <a:pPr marL="0" indent="0">
                        <a:lnSpc>
                          <a:spcPct val="150000"/>
                        </a:lnSpc>
                        <a:buFont typeface="Arial" panose="020B0604020202020204" pitchFamily="34" charset="0"/>
                        <a:buNone/>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dùng nút lệnh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Cut</a:t>
                      </a:r>
                      <a:endParaRPr lang="en-US" sz="3600">
                        <a:latin typeface="Arial" panose="020B0604020202020204" pitchFamily="34" charset="0"/>
                        <a:cs typeface="Arial" panose="020B0604020202020204" pitchFamily="34" charset="0"/>
                      </a:endParaRPr>
                    </a:p>
                  </a:txBody>
                  <a:tcPr anchor="ctr"/>
                </a:tc>
                <a:tc>
                  <a:txBody>
                    <a:bodyPr/>
                    <a:lstStyle/>
                    <a:p>
                      <a:pPr marL="571500" indent="-571500">
                        <a:lnSpc>
                          <a:spcPct val="150000"/>
                        </a:lnSpc>
                        <a:buFont typeface="Arial" panose="020B0604020202020204" pitchFamily="34" charset="0"/>
                        <a:buChar char="•"/>
                      </a:pPr>
                      <a:r>
                        <a:rPr lang="vi-VN" sz="3600">
                          <a:solidFill>
                            <a:srgbClr val="000000"/>
                          </a:solidFill>
                          <a:effectLst/>
                          <a:latin typeface="+mn-lt"/>
                          <a:ea typeface="Calibri" panose="020F0502020204030204" pitchFamily="34" charset="0"/>
                          <a:cs typeface="Arial" panose="020B0604020202020204" pitchFamily="34" charset="0"/>
                        </a:rPr>
                        <a:t>Chọn Home </a:t>
                      </a:r>
                      <a:endParaRPr lang="en-US" sz="3600">
                        <a:solidFill>
                          <a:srgbClr val="000000"/>
                        </a:solidFill>
                        <a:effectLst/>
                        <a:latin typeface="+mn-lt"/>
                        <a:ea typeface="Calibri" panose="020F0502020204030204" pitchFamily="34" charset="0"/>
                        <a:cs typeface="Arial" panose="020B0604020202020204" pitchFamily="34" charset="0"/>
                      </a:endParaRPr>
                    </a:p>
                    <a:p>
                      <a:pPr marL="0" indent="0">
                        <a:lnSpc>
                          <a:spcPct val="150000"/>
                        </a:lnSpc>
                        <a:buFont typeface="Arial" panose="020B0604020202020204" pitchFamily="34" charset="0"/>
                        <a:buNone/>
                      </a:pPr>
                      <a:r>
                        <a:rPr lang="vi-VN" sz="3600">
                          <a:solidFill>
                            <a:srgbClr val="000000"/>
                          </a:solidFill>
                          <a:effectLst/>
                          <a:latin typeface="+mn-lt"/>
                          <a:ea typeface="Calibri" panose="020F0502020204030204" pitchFamily="34" charset="0"/>
                          <a:cs typeface="Arial" panose="020B0604020202020204" pitchFamily="34" charset="0"/>
                        </a:rPr>
                        <a:t>→ dùng nút lệnh </a:t>
                      </a:r>
                      <a:r>
                        <a:rPr lang="vi-VN" sz="3600" b="1">
                          <a:solidFill>
                            <a:srgbClr val="000000"/>
                          </a:solidFill>
                          <a:effectLst/>
                          <a:latin typeface="+mn-lt"/>
                          <a:ea typeface="Calibri" panose="020F0502020204030204" pitchFamily="34" charset="0"/>
                          <a:cs typeface="Arial" panose="020B0604020202020204" pitchFamily="34" charset="0"/>
                        </a:rPr>
                        <a:t>Paste</a:t>
                      </a: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711904694"/>
                  </a:ext>
                </a:extLst>
              </a:tr>
              <a:tr h="3287073">
                <a:tc>
                  <a:txBody>
                    <a:bodyPr/>
                    <a:lstStyle/>
                    <a:p>
                      <a:pPr algn="ctr">
                        <a:lnSpc>
                          <a:spcPct val="150000"/>
                        </a:lnSpc>
                      </a:pPr>
                      <a:r>
                        <a:rPr lang="en-US" sz="3600" b="1">
                          <a:latin typeface="Arial" panose="020B0604020202020204" pitchFamily="34" charset="0"/>
                          <a:cs typeface="Arial" panose="020B0604020202020204" pitchFamily="34" charset="0"/>
                        </a:rPr>
                        <a:t>Cách 3</a:t>
                      </a: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Nhấn chuột phải vào tệp để bảng chọn nổi lên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nháy 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Cut</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vi-VN" sz="3600">
                          <a:solidFill>
                            <a:srgbClr val="000000"/>
                          </a:solidFill>
                          <a:effectLst/>
                          <a:latin typeface="+mn-lt"/>
                          <a:ea typeface="Calibri" panose="020F0502020204030204" pitchFamily="34" charset="0"/>
                          <a:cs typeface="Arial" panose="020B0604020202020204" pitchFamily="34" charset="0"/>
                        </a:rPr>
                        <a:t>Nhấn chuột phải vào tệp để bảng chọn nổi lên </a:t>
                      </a:r>
                      <a:endParaRPr lang="en-US" sz="3600">
                        <a:solidFill>
                          <a:srgbClr val="000000"/>
                        </a:solidFill>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vi-VN" sz="3600">
                          <a:solidFill>
                            <a:srgbClr val="000000"/>
                          </a:solidFill>
                          <a:effectLst/>
                          <a:latin typeface="+mn-lt"/>
                          <a:ea typeface="Calibri" panose="020F0502020204030204" pitchFamily="34" charset="0"/>
                          <a:cs typeface="Arial" panose="020B0604020202020204" pitchFamily="34" charset="0"/>
                        </a:rPr>
                        <a:t>→ nháy chọn </a:t>
                      </a:r>
                      <a:r>
                        <a:rPr lang="vi-VN" sz="3600" b="1">
                          <a:solidFill>
                            <a:srgbClr val="000000"/>
                          </a:solidFill>
                          <a:effectLst/>
                          <a:latin typeface="+mn-lt"/>
                          <a:ea typeface="Calibri" panose="020F0502020204030204" pitchFamily="34" charset="0"/>
                          <a:cs typeface="Arial" panose="020B0604020202020204" pitchFamily="34" charset="0"/>
                        </a:rPr>
                        <a:t>Paste</a:t>
                      </a:r>
                      <a:r>
                        <a:rPr lang="vi-VN" sz="3600">
                          <a:solidFill>
                            <a:srgbClr val="000000"/>
                          </a:solidFill>
                          <a:effectLst/>
                          <a:latin typeface="+mn-lt"/>
                          <a:ea typeface="Calibri" panose="020F0502020204030204" pitchFamily="34" charset="0"/>
                          <a:cs typeface="Arial" panose="020B0604020202020204" pitchFamily="34" charset="0"/>
                        </a:rPr>
                        <a:t>.</a:t>
                      </a:r>
                    </a:p>
                  </a:txBody>
                  <a:tcPr anchor="ctr"/>
                </a:tc>
                <a:extLst>
                  <a:ext uri="{0D108BD9-81ED-4DB2-BD59-A6C34878D82A}">
                    <a16:rowId xmlns:a16="http://schemas.microsoft.com/office/drawing/2014/main" xmlns="" val="2087088994"/>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7832">
            <a:off x="13498842" y="-66222"/>
            <a:ext cx="6490970" cy="324548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6150" r="28169"/>
          <a:stretch>
            <a:fillRect/>
          </a:stretch>
        </p:blipFill>
        <p:spPr>
          <a:xfrm rot="-1997892">
            <a:off x="204956" y="144379"/>
            <a:ext cx="599040" cy="47638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842043">
            <a:off x="17365067" y="9557150"/>
            <a:ext cx="853384" cy="678650"/>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453238">
            <a:off x="-1093715" y="7850940"/>
            <a:ext cx="5709181" cy="2854591"/>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836728">
            <a:off x="16630764" y="-567405"/>
            <a:ext cx="1968639" cy="393727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00000" flipH="1">
            <a:off x="23831" y="5282347"/>
            <a:ext cx="1761616" cy="3523231"/>
          </a:xfrm>
          <a:prstGeom prst="rect">
            <a:avLst/>
          </a:prstGeom>
        </p:spPr>
      </p:pic>
      <p:grpSp>
        <p:nvGrpSpPr>
          <p:cNvPr id="14" name="Group 13">
            <a:extLst>
              <a:ext uri="{FF2B5EF4-FFF2-40B4-BE49-F238E27FC236}">
                <a16:creationId xmlns:a16="http://schemas.microsoft.com/office/drawing/2014/main" xmlns="" id="{F8003B19-9E2F-E3C5-F7D8-27613061A19E}"/>
              </a:ext>
            </a:extLst>
          </p:cNvPr>
          <p:cNvGrpSpPr/>
          <p:nvPr/>
        </p:nvGrpSpPr>
        <p:grpSpPr>
          <a:xfrm>
            <a:off x="2177514" y="3720479"/>
            <a:ext cx="9657696" cy="5623718"/>
            <a:chOff x="1028700" y="3570949"/>
            <a:chExt cx="9657696" cy="5623718"/>
          </a:xfrm>
        </p:grpSpPr>
        <p:pic>
          <p:nvPicPr>
            <p:cNvPr id="15" name="Picture 8">
              <a:extLst>
                <a:ext uri="{FF2B5EF4-FFF2-40B4-BE49-F238E27FC236}">
                  <a16:creationId xmlns:a16="http://schemas.microsoft.com/office/drawing/2014/main" xmlns="" id="{A9B3829A-67F5-F50C-B845-A36E02AB932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8700" y="3771306"/>
              <a:ext cx="9657696" cy="5423361"/>
            </a:xfrm>
            <a:prstGeom prst="rect">
              <a:avLst/>
            </a:prstGeom>
          </p:spPr>
        </p:pic>
        <p:pic>
          <p:nvPicPr>
            <p:cNvPr id="16" name="Picture 9">
              <a:extLst>
                <a:ext uri="{FF2B5EF4-FFF2-40B4-BE49-F238E27FC236}">
                  <a16:creationId xmlns:a16="http://schemas.microsoft.com/office/drawing/2014/main" xmlns="" id="{CB68A1EA-8798-7F87-484E-6A0F46B390C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61687" y="3935624"/>
              <a:ext cx="9236073" cy="5094725"/>
            </a:xfrm>
            <a:prstGeom prst="rect">
              <a:avLst/>
            </a:prstGeom>
          </p:spPr>
        </p:pic>
        <p:pic>
          <p:nvPicPr>
            <p:cNvPr id="17" name="Picture 16">
              <a:extLst>
                <a:ext uri="{FF2B5EF4-FFF2-40B4-BE49-F238E27FC236}">
                  <a16:creationId xmlns:a16="http://schemas.microsoft.com/office/drawing/2014/main" xmlns="" id="{3EA8A2DC-E22D-D52E-EC46-857747D09B4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411842" y="3570949"/>
              <a:ext cx="916128" cy="1017920"/>
            </a:xfrm>
            <a:prstGeom prst="rect">
              <a:avLst/>
            </a:prstGeom>
          </p:spPr>
        </p:pic>
        <p:sp>
          <p:nvSpPr>
            <p:cNvPr id="18" name="TextBox 17">
              <a:extLst>
                <a:ext uri="{FF2B5EF4-FFF2-40B4-BE49-F238E27FC236}">
                  <a16:creationId xmlns:a16="http://schemas.microsoft.com/office/drawing/2014/main" xmlns="" id="{23D34573-1EDC-A0BF-168E-43962A6D15AF}"/>
                </a:ext>
              </a:extLst>
            </p:cNvPr>
            <p:cNvSpPr txBox="1"/>
            <p:nvPr/>
          </p:nvSpPr>
          <p:spPr>
            <a:xfrm>
              <a:off x="1831163" y="4623682"/>
              <a:ext cx="7906110" cy="3671583"/>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Tạo thư mục mới tên là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ThuMucMoi</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trên màn hình nền Desktop và thư mục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ThuMucTam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nằm trong thư mục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Documents</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xmlns="" id="{A467905A-C20C-298E-B35B-5019606FBE7C}"/>
              </a:ext>
            </a:extLst>
          </p:cNvPr>
          <p:cNvGrpSpPr/>
          <p:nvPr/>
        </p:nvGrpSpPr>
        <p:grpSpPr>
          <a:xfrm>
            <a:off x="11344289" y="1556520"/>
            <a:ext cx="5548799" cy="2830294"/>
            <a:chOff x="10044645" y="1280479"/>
            <a:chExt cx="6901835" cy="3727027"/>
          </a:xfrm>
        </p:grpSpPr>
        <p:pic>
          <p:nvPicPr>
            <p:cNvPr id="20" name="Picture 2">
              <a:extLst>
                <a:ext uri="{FF2B5EF4-FFF2-40B4-BE49-F238E27FC236}">
                  <a16:creationId xmlns:a16="http://schemas.microsoft.com/office/drawing/2014/main" xmlns="" id="{D540C922-096C-7C6F-BC69-3C1F594DEDD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9759">
              <a:off x="10309544" y="1280479"/>
              <a:ext cx="6636936" cy="3727027"/>
            </a:xfrm>
            <a:prstGeom prst="rect">
              <a:avLst/>
            </a:prstGeom>
          </p:spPr>
        </p:pic>
        <p:pic>
          <p:nvPicPr>
            <p:cNvPr id="21" name="Picture 3">
              <a:extLst>
                <a:ext uri="{FF2B5EF4-FFF2-40B4-BE49-F238E27FC236}">
                  <a16:creationId xmlns:a16="http://schemas.microsoft.com/office/drawing/2014/main" xmlns="" id="{09A454F0-0471-B87F-066F-404EA201B09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59759">
              <a:off x="10510632" y="1393401"/>
              <a:ext cx="6234761" cy="3501183"/>
            </a:xfrm>
            <a:prstGeom prst="rect">
              <a:avLst/>
            </a:prstGeom>
          </p:spPr>
        </p:pic>
        <p:sp>
          <p:nvSpPr>
            <p:cNvPr id="22" name="TextBox 4">
              <a:extLst>
                <a:ext uri="{FF2B5EF4-FFF2-40B4-BE49-F238E27FC236}">
                  <a16:creationId xmlns:a16="http://schemas.microsoft.com/office/drawing/2014/main" xmlns="" id="{93A93394-32A6-7847-204B-739C45384F3C}"/>
                </a:ext>
              </a:extLst>
            </p:cNvPr>
            <p:cNvSpPr txBox="1"/>
            <p:nvPr/>
          </p:nvSpPr>
          <p:spPr>
            <a:xfrm rot="459759">
              <a:off x="10585511" y="1946041"/>
              <a:ext cx="6145169" cy="2483165"/>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4: Đổi tên tệp, thư mục</a:t>
              </a:r>
            </a:p>
          </p:txBody>
        </p:sp>
        <p:pic>
          <p:nvPicPr>
            <p:cNvPr id="23" name="Picture 5">
              <a:extLst>
                <a:ext uri="{FF2B5EF4-FFF2-40B4-BE49-F238E27FC236}">
                  <a16:creationId xmlns:a16="http://schemas.microsoft.com/office/drawing/2014/main" xmlns="" id="{B3FCCBE7-51AC-5EF5-0410-1E0125A6C58F}"/>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00000">
            <a:off x="14818901" y="8185265"/>
            <a:ext cx="5709181" cy="285459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173598" y="-646391"/>
            <a:ext cx="6181774" cy="309088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6150" r="28169"/>
          <a:stretch>
            <a:fillRect/>
          </a:stretch>
        </p:blipFill>
        <p:spPr>
          <a:xfrm rot="-1997892">
            <a:off x="89049" y="9630300"/>
            <a:ext cx="653782" cy="51991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842043">
            <a:off x="17145109" y="40646"/>
            <a:ext cx="1056767" cy="84038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310042" flipH="1">
            <a:off x="3356703" y="6729526"/>
            <a:ext cx="1395778" cy="187038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566543" flipH="1">
            <a:off x="396325" y="263101"/>
            <a:ext cx="691678" cy="926872"/>
          </a:xfrm>
          <a:prstGeom prst="rect">
            <a:avLst/>
          </a:prstGeom>
        </p:spPr>
      </p:pic>
      <p:grpSp>
        <p:nvGrpSpPr>
          <p:cNvPr id="15" name="Group 14">
            <a:extLst>
              <a:ext uri="{FF2B5EF4-FFF2-40B4-BE49-F238E27FC236}">
                <a16:creationId xmlns:a16="http://schemas.microsoft.com/office/drawing/2014/main" xmlns="" id="{3E512B74-CD20-BF2C-8E5F-C6677563D30F}"/>
              </a:ext>
            </a:extLst>
          </p:cNvPr>
          <p:cNvGrpSpPr/>
          <p:nvPr/>
        </p:nvGrpSpPr>
        <p:grpSpPr>
          <a:xfrm>
            <a:off x="7362678" y="3547650"/>
            <a:ext cx="9657696" cy="6213850"/>
            <a:chOff x="1028700" y="3669425"/>
            <a:chExt cx="9657696" cy="5525242"/>
          </a:xfrm>
        </p:grpSpPr>
        <p:pic>
          <p:nvPicPr>
            <p:cNvPr id="16" name="Picture 8">
              <a:extLst>
                <a:ext uri="{FF2B5EF4-FFF2-40B4-BE49-F238E27FC236}">
                  <a16:creationId xmlns:a16="http://schemas.microsoft.com/office/drawing/2014/main" xmlns="" id="{F4172B15-029E-5669-F1C3-91D4E1084E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8700" y="3771306"/>
              <a:ext cx="9657696" cy="5423361"/>
            </a:xfrm>
            <a:prstGeom prst="rect">
              <a:avLst/>
            </a:prstGeom>
          </p:spPr>
        </p:pic>
        <p:pic>
          <p:nvPicPr>
            <p:cNvPr id="17" name="Picture 9">
              <a:extLst>
                <a:ext uri="{FF2B5EF4-FFF2-40B4-BE49-F238E27FC236}">
                  <a16:creationId xmlns:a16="http://schemas.microsoft.com/office/drawing/2014/main" xmlns="" id="{BE4F120B-D823-1D87-A840-23B2B67F91F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61687" y="3935624"/>
              <a:ext cx="9236073" cy="5094725"/>
            </a:xfrm>
            <a:prstGeom prst="rect">
              <a:avLst/>
            </a:prstGeom>
          </p:spPr>
        </p:pic>
        <p:pic>
          <p:nvPicPr>
            <p:cNvPr id="18" name="Picture 16">
              <a:extLst>
                <a:ext uri="{FF2B5EF4-FFF2-40B4-BE49-F238E27FC236}">
                  <a16:creationId xmlns:a16="http://schemas.microsoft.com/office/drawing/2014/main" xmlns="" id="{F2B9DB9B-48C4-98BE-B96E-290B825D70E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113758" y="3669425"/>
              <a:ext cx="1017180" cy="904564"/>
            </a:xfrm>
            <a:prstGeom prst="rect">
              <a:avLst/>
            </a:prstGeom>
          </p:spPr>
        </p:pic>
        <p:sp>
          <p:nvSpPr>
            <p:cNvPr id="19" name="TextBox 18">
              <a:extLst>
                <a:ext uri="{FF2B5EF4-FFF2-40B4-BE49-F238E27FC236}">
                  <a16:creationId xmlns:a16="http://schemas.microsoft.com/office/drawing/2014/main" xmlns="" id="{2373B2C3-5F26-1AFC-6965-2C6435561D4F}"/>
                </a:ext>
              </a:extLst>
            </p:cNvPr>
            <p:cNvSpPr txBox="1"/>
            <p:nvPr/>
          </p:nvSpPr>
          <p:spPr>
            <a:xfrm>
              <a:off x="1622348" y="4962536"/>
              <a:ext cx="8093127" cy="3037672"/>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1: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Xóa các tệp trong ThuMucXoa.</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2: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Xóa tất cả các thư mục vừa tạo ra trong bài thực hành.</a:t>
              </a:r>
            </a:p>
          </p:txBody>
        </p:sp>
      </p:grpSp>
      <p:grpSp>
        <p:nvGrpSpPr>
          <p:cNvPr id="20" name="Group 19">
            <a:extLst>
              <a:ext uri="{FF2B5EF4-FFF2-40B4-BE49-F238E27FC236}">
                <a16:creationId xmlns:a16="http://schemas.microsoft.com/office/drawing/2014/main" xmlns="" id="{18563F6B-371A-30AA-0331-AC7F614CCA33}"/>
              </a:ext>
            </a:extLst>
          </p:cNvPr>
          <p:cNvGrpSpPr/>
          <p:nvPr/>
        </p:nvGrpSpPr>
        <p:grpSpPr>
          <a:xfrm rot="20898547">
            <a:off x="1089157" y="871400"/>
            <a:ext cx="6715683" cy="2998730"/>
            <a:chOff x="10044645" y="1280478"/>
            <a:chExt cx="6901835" cy="3727027"/>
          </a:xfrm>
        </p:grpSpPr>
        <p:pic>
          <p:nvPicPr>
            <p:cNvPr id="21" name="Picture 2">
              <a:extLst>
                <a:ext uri="{FF2B5EF4-FFF2-40B4-BE49-F238E27FC236}">
                  <a16:creationId xmlns:a16="http://schemas.microsoft.com/office/drawing/2014/main" xmlns="" id="{E763B865-4132-058A-8FE4-962C997EDD45}"/>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9759">
              <a:off x="10309544" y="1280478"/>
              <a:ext cx="6636936" cy="3727027"/>
            </a:xfrm>
            <a:prstGeom prst="rect">
              <a:avLst/>
            </a:prstGeom>
          </p:spPr>
        </p:pic>
        <p:pic>
          <p:nvPicPr>
            <p:cNvPr id="22" name="Picture 3">
              <a:extLst>
                <a:ext uri="{FF2B5EF4-FFF2-40B4-BE49-F238E27FC236}">
                  <a16:creationId xmlns:a16="http://schemas.microsoft.com/office/drawing/2014/main" xmlns="" id="{0855ED26-A28B-D35D-DEA3-F8F8A6CFEE2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59759">
              <a:off x="10510632" y="1393401"/>
              <a:ext cx="6234761" cy="3501183"/>
            </a:xfrm>
            <a:prstGeom prst="rect">
              <a:avLst/>
            </a:prstGeom>
          </p:spPr>
        </p:pic>
        <p:sp>
          <p:nvSpPr>
            <p:cNvPr id="23" name="TextBox 4">
              <a:extLst>
                <a:ext uri="{FF2B5EF4-FFF2-40B4-BE49-F238E27FC236}">
                  <a16:creationId xmlns:a16="http://schemas.microsoft.com/office/drawing/2014/main" xmlns="" id="{6EC2AEAF-FB67-F62E-8509-AE8F5311C44C}"/>
                </a:ext>
              </a:extLst>
            </p:cNvPr>
            <p:cNvSpPr txBox="1"/>
            <p:nvPr/>
          </p:nvSpPr>
          <p:spPr>
            <a:xfrm rot="242189">
              <a:off x="10729491" y="1964138"/>
              <a:ext cx="5700921" cy="2343688"/>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5: </a:t>
              </a:r>
              <a:r>
                <a:rPr lang="vi-VN" sz="5400" b="1">
                  <a:latin typeface="Arial" panose="020B0604020202020204" pitchFamily="34" charset="0"/>
                  <a:cs typeface="Arial" panose="020B0604020202020204" pitchFamily="34" charset="0"/>
                </a:rPr>
                <a:t>Xóa tệp, xóa thư mục</a:t>
              </a:r>
              <a:endParaRPr lang="en-US" sz="5400" b="1">
                <a:latin typeface="Arial" panose="020B0604020202020204" pitchFamily="34" charset="0"/>
                <a:cs typeface="Arial" panose="020B0604020202020204" pitchFamily="34" charset="0"/>
              </a:endParaRPr>
            </a:p>
          </p:txBody>
        </p:sp>
        <p:pic>
          <p:nvPicPr>
            <p:cNvPr id="24" name="Picture 5">
              <a:extLst>
                <a:ext uri="{FF2B5EF4-FFF2-40B4-BE49-F238E27FC236}">
                  <a16:creationId xmlns:a16="http://schemas.microsoft.com/office/drawing/2014/main" xmlns="" id="{1DF5E437-2274-78CC-2251-A242929C319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926809">
            <a:off x="-1307598" y="8946672"/>
            <a:ext cx="5361307" cy="268065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76561">
            <a:off x="12097315" y="-1162933"/>
            <a:ext cx="6490970" cy="32454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8394077" y="8619861"/>
            <a:ext cx="1062201" cy="164046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158198" flipV="1">
            <a:off x="260341" y="-316159"/>
            <a:ext cx="852374" cy="1316407"/>
          </a:xfrm>
          <a:prstGeom prst="rect">
            <a:avLst/>
          </a:prstGeom>
        </p:spPr>
      </p:pic>
      <p:sp>
        <p:nvSpPr>
          <p:cNvPr id="14" name="TextBox 13">
            <a:extLst>
              <a:ext uri="{FF2B5EF4-FFF2-40B4-BE49-F238E27FC236}">
                <a16:creationId xmlns:a16="http://schemas.microsoft.com/office/drawing/2014/main" xmlns="" id="{78127A19-C94A-33F9-DC69-E5AB9BD78133}"/>
              </a:ext>
            </a:extLst>
          </p:cNvPr>
          <p:cNvSpPr txBox="1"/>
          <p:nvPr/>
        </p:nvSpPr>
        <p:spPr>
          <a:xfrm>
            <a:off x="4876800" y="318972"/>
            <a:ext cx="8857819" cy="1184876"/>
          </a:xfrm>
          <a:prstGeom prst="rect">
            <a:avLst/>
          </a:prstGeom>
          <a:noFill/>
        </p:spPr>
        <p:txBody>
          <a:bodyPr wrap="square">
            <a:spAutoFit/>
          </a:bodyPr>
          <a:lstStyle/>
          <a:p>
            <a:pPr algn="ctr">
              <a:lnSpc>
                <a:spcPct val="150000"/>
              </a:lnSpc>
            </a:pPr>
            <a:r>
              <a:rPr lang="en-US" sz="5400" b="1">
                <a:latin typeface="Arial" panose="020B0604020202020204" pitchFamily="34" charset="0"/>
                <a:cs typeface="Arial" panose="020B0604020202020204" pitchFamily="34" charset="0"/>
              </a:rPr>
              <a:t>Lưu ý</a:t>
            </a:r>
          </a:p>
        </p:txBody>
      </p:sp>
      <p:sp>
        <p:nvSpPr>
          <p:cNvPr id="16" name="TextBox 15">
            <a:extLst>
              <a:ext uri="{FF2B5EF4-FFF2-40B4-BE49-F238E27FC236}">
                <a16:creationId xmlns:a16="http://schemas.microsoft.com/office/drawing/2014/main" xmlns="" id="{32620ACE-8A05-1E21-4123-1442A793B4B5}"/>
              </a:ext>
            </a:extLst>
          </p:cNvPr>
          <p:cNvSpPr txBox="1"/>
          <p:nvPr/>
        </p:nvSpPr>
        <p:spPr>
          <a:xfrm>
            <a:off x="666750" y="2095500"/>
            <a:ext cx="8525222" cy="6854249"/>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Tên thư mục, tên tệp không được chứa một số kí tự đặc biệt sau: &lt;, &gt;, : , “ , /,\, |, ?, *</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Nếu phát hiện xóa nhầm tệp hoặc thư mục, hãy mở tìm trong thùng rác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Recycle Bin</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Khôi phục lại bằng cách nháy chuột phải vào tệp hoặc thư mục đó và chọn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Restore</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lgn="just">
              <a:lnSpc>
                <a:spcPct val="150000"/>
              </a:lnSpc>
              <a:spcAft>
                <a:spcPts val="800"/>
              </a:spcAft>
              <a:buFont typeface="Arial" panose="020B0604020202020204" pitchFamily="34" charset="0"/>
              <a:buChar char="•"/>
            </a:pPr>
            <a:r>
              <a:rPr lang="vi-VN" sz="3200">
                <a:effectLst/>
                <a:latin typeface="Arial" panose="020B0604020202020204" pitchFamily="34" charset="0"/>
                <a:ea typeface="Calibri" panose="020F0502020204030204" pitchFamily="34" charset="0"/>
                <a:cs typeface="Arial" panose="020B0604020202020204" pitchFamily="34" charset="0"/>
              </a:rPr>
              <a:t>Có một cách khác để di chuyển thư mục đó là mở 2 cửa sổ File Explorer đặt cạnh nhau và tiến hành kéo thả chuột.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descr="Graphical user interface, text, application&#10;&#10;Description automatically generated">
            <a:extLst>
              <a:ext uri="{FF2B5EF4-FFF2-40B4-BE49-F238E27FC236}">
                <a16:creationId xmlns:a16="http://schemas.microsoft.com/office/drawing/2014/main" xmlns="" id="{34136E19-1F1B-F26D-A642-43FA3AC0A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5434" y="4380632"/>
            <a:ext cx="7905816" cy="4041077"/>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xmlns="" id="{8ADED84F-C79C-018E-D0D6-D7EB3DBB3A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5434" y="2506583"/>
            <a:ext cx="7914915" cy="151604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barn(inVertical)">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barn(inVertical)">
                                      <p:cBhvr>
                                        <p:cTn id="3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93595">
            <a:off x="14758657" y="-728913"/>
            <a:ext cx="6124957" cy="3062478"/>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782662">
            <a:off x="-1440334" y="8105373"/>
            <a:ext cx="4204717" cy="210235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6150" r="28169"/>
          <a:stretch>
            <a:fillRect/>
          </a:stretch>
        </p:blipFill>
        <p:spPr>
          <a:xfrm rot="2450490">
            <a:off x="17554796" y="9626501"/>
            <a:ext cx="644126" cy="51223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1461083">
            <a:off x="76953" y="148112"/>
            <a:ext cx="644126" cy="51223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431591">
            <a:off x="16260975" y="670213"/>
            <a:ext cx="817881" cy="109598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003177">
            <a:off x="379828" y="8365776"/>
            <a:ext cx="1174915" cy="1574425"/>
          </a:xfrm>
          <a:prstGeom prst="rect">
            <a:avLst/>
          </a:prstGeom>
        </p:spPr>
      </p:pic>
      <p:sp>
        <p:nvSpPr>
          <p:cNvPr id="15" name="TextBox 2">
            <a:extLst>
              <a:ext uri="{FF2B5EF4-FFF2-40B4-BE49-F238E27FC236}">
                <a16:creationId xmlns:a16="http://schemas.microsoft.com/office/drawing/2014/main" xmlns="" id="{CDB9C72E-6329-7398-0B05-3470390AB39F}"/>
              </a:ext>
            </a:extLst>
          </p:cNvPr>
          <p:cNvSpPr txBox="1"/>
          <p:nvPr/>
        </p:nvSpPr>
        <p:spPr>
          <a:xfrm>
            <a:off x="2038200" y="500818"/>
            <a:ext cx="14211600" cy="1358064"/>
          </a:xfrm>
          <a:prstGeom prst="rect">
            <a:avLst/>
          </a:prstGeom>
        </p:spPr>
        <p:txBody>
          <a:bodyPr lIns="0" tIns="0" rIns="0" bIns="0" rtlCol="0" anchor="t">
            <a:spAutoFit/>
          </a:bodyPr>
          <a:lstStyle/>
          <a:p>
            <a:pPr algn="ctr">
              <a:lnSpc>
                <a:spcPts val="11999"/>
              </a:lnSpc>
            </a:pPr>
            <a:r>
              <a:rPr lang="en-US" sz="7200" b="1">
                <a:solidFill>
                  <a:srgbClr val="4F6664"/>
                </a:solidFill>
                <a:latin typeface="Arial" panose="020B0604020202020204" pitchFamily="34" charset="0"/>
                <a:cs typeface="Arial" panose="020B0604020202020204" pitchFamily="34" charset="0"/>
              </a:rPr>
              <a:t>LUYỆN TẬP</a:t>
            </a:r>
          </a:p>
        </p:txBody>
      </p:sp>
      <p:sp>
        <p:nvSpPr>
          <p:cNvPr id="17" name="TextBox 16">
            <a:extLst>
              <a:ext uri="{FF2B5EF4-FFF2-40B4-BE49-F238E27FC236}">
                <a16:creationId xmlns:a16="http://schemas.microsoft.com/office/drawing/2014/main" xmlns="" id="{0CC0888C-5E48-A2A3-0DFC-13277EC49846}"/>
              </a:ext>
            </a:extLst>
          </p:cNvPr>
          <p:cNvSpPr txBox="1"/>
          <p:nvPr/>
        </p:nvSpPr>
        <p:spPr>
          <a:xfrm>
            <a:off x="2038200" y="2198867"/>
            <a:ext cx="14211600" cy="7059433"/>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1: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Tạo thư mục mới tên là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Tin học 7_Lớp 7…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(ví dụ: Tin học 7­_Lớp 7A) trên màn hình Desktop và thư mục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Nhóm…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(ví dụ: Nhóm 1) nằm trong thư mục Documents.</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2: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Sao chép tệp, thư mục</a:t>
            </a:r>
            <a:endParaRPr lang="en-US" sz="3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1) Em hãy mở phần mềm MS Word, ghi tên các thành viên trong nhóm, ngày tháng năm sinh và lưu lại tệp đó với tên là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Các thành viên nhóm…</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(ví dụ: Các thành viên nhóm 1).</a:t>
            </a:r>
            <a:endParaRPr lang="en-US" sz="3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2) Sao chép tệp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Các thành viên nhóm…</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vào thư mục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endParaRPr lang="en-US" sz="3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3) Sao chép thư mục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và thư mục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Tin học 7_Lớp 7…</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93595">
            <a:off x="14758657" y="-728913"/>
            <a:ext cx="6124957" cy="3062478"/>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782662">
            <a:off x="-1440334" y="8105373"/>
            <a:ext cx="4204717" cy="210235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6150" r="28169"/>
          <a:stretch>
            <a:fillRect/>
          </a:stretch>
        </p:blipFill>
        <p:spPr>
          <a:xfrm rot="2450490">
            <a:off x="17554796" y="9626501"/>
            <a:ext cx="644126" cy="51223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1461083">
            <a:off x="76953" y="148112"/>
            <a:ext cx="644126" cy="51223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431591">
            <a:off x="16260975" y="670213"/>
            <a:ext cx="817881" cy="109598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003177">
            <a:off x="379828" y="8365776"/>
            <a:ext cx="1174915" cy="1574425"/>
          </a:xfrm>
          <a:prstGeom prst="rect">
            <a:avLst/>
          </a:prstGeom>
        </p:spPr>
      </p:pic>
      <p:sp>
        <p:nvSpPr>
          <p:cNvPr id="15" name="TextBox 2">
            <a:extLst>
              <a:ext uri="{FF2B5EF4-FFF2-40B4-BE49-F238E27FC236}">
                <a16:creationId xmlns:a16="http://schemas.microsoft.com/office/drawing/2014/main" xmlns="" id="{CDB9C72E-6329-7398-0B05-3470390AB39F}"/>
              </a:ext>
            </a:extLst>
          </p:cNvPr>
          <p:cNvSpPr txBox="1"/>
          <p:nvPr/>
        </p:nvSpPr>
        <p:spPr>
          <a:xfrm>
            <a:off x="2038200" y="500818"/>
            <a:ext cx="14211600" cy="1358064"/>
          </a:xfrm>
          <a:prstGeom prst="rect">
            <a:avLst/>
          </a:prstGeom>
        </p:spPr>
        <p:txBody>
          <a:bodyPr lIns="0" tIns="0" rIns="0" bIns="0" rtlCol="0" anchor="t">
            <a:spAutoFit/>
          </a:bodyPr>
          <a:lstStyle/>
          <a:p>
            <a:pPr algn="ctr">
              <a:lnSpc>
                <a:spcPts val="11999"/>
              </a:lnSpc>
            </a:pPr>
            <a:r>
              <a:rPr lang="en-US" sz="7200" b="1">
                <a:solidFill>
                  <a:srgbClr val="4F6664"/>
                </a:solidFill>
                <a:latin typeface="Arial" panose="020B0604020202020204" pitchFamily="34" charset="0"/>
                <a:cs typeface="Arial" panose="020B0604020202020204" pitchFamily="34" charset="0"/>
              </a:rPr>
              <a:t>LUYỆN TẬP</a:t>
            </a:r>
          </a:p>
        </p:txBody>
      </p:sp>
      <p:sp>
        <p:nvSpPr>
          <p:cNvPr id="17" name="TextBox 16">
            <a:extLst>
              <a:ext uri="{FF2B5EF4-FFF2-40B4-BE49-F238E27FC236}">
                <a16:creationId xmlns:a16="http://schemas.microsoft.com/office/drawing/2014/main" xmlns="" id="{0CC0888C-5E48-A2A3-0DFC-13277EC49846}"/>
              </a:ext>
            </a:extLst>
          </p:cNvPr>
          <p:cNvSpPr txBox="1"/>
          <p:nvPr/>
        </p:nvSpPr>
        <p:spPr>
          <a:xfrm>
            <a:off x="2286000" y="2515337"/>
            <a:ext cx="14568675" cy="6637651"/>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3600" b="1" i="1">
                <a:latin typeface="Arial" panose="020B0604020202020204" pitchFamily="34" charset="0"/>
                <a:cs typeface="Arial" panose="020B0604020202020204" pitchFamily="34" charset="0"/>
              </a:rPr>
              <a:t>Nhiệm vụ 3: </a:t>
            </a:r>
            <a:r>
              <a:rPr lang="en-US" sz="3600">
                <a:latin typeface="Arial" panose="020B0604020202020204" pitchFamily="34" charset="0"/>
                <a:cs typeface="Arial" panose="020B0604020202020204" pitchFamily="34" charset="0"/>
              </a:rPr>
              <a:t>Di chuyển tệp, thư mục</a:t>
            </a:r>
          </a:p>
          <a:p>
            <a:pPr>
              <a:lnSpc>
                <a:spcPct val="150000"/>
              </a:lnSpc>
            </a:pPr>
            <a:r>
              <a:rPr lang="en-US" sz="3600">
                <a:latin typeface="Arial" panose="020B0604020202020204" pitchFamily="34" charset="0"/>
                <a:cs typeface="Arial" panose="020B0604020202020204" pitchFamily="34" charset="0"/>
              </a:rPr>
              <a:t>1) Di chuyển tệp </a:t>
            </a:r>
            <a:r>
              <a:rPr lang="en-US" sz="3600" b="1">
                <a:latin typeface="Arial" panose="020B0604020202020204" pitchFamily="34" charset="0"/>
                <a:cs typeface="Arial" panose="020B0604020202020204" pitchFamily="34" charset="0"/>
              </a:rPr>
              <a:t>Các thành viên nhóm…</a:t>
            </a:r>
            <a:r>
              <a:rPr lang="en-US" sz="3600">
                <a:latin typeface="Arial" panose="020B0604020202020204" pitchFamily="34" charset="0"/>
                <a:cs typeface="Arial" panose="020B0604020202020204" pitchFamily="34" charset="0"/>
              </a:rPr>
              <a:t> từ thư mục </a:t>
            </a:r>
            <a:r>
              <a:rPr lang="en-US" sz="3600" b="1">
                <a:latin typeface="Arial" panose="020B0604020202020204" pitchFamily="34" charset="0"/>
                <a:cs typeface="Arial" panose="020B0604020202020204" pitchFamily="34" charset="0"/>
              </a:rPr>
              <a:t>Nhóm…</a:t>
            </a:r>
            <a:r>
              <a:rPr lang="en-US" sz="3600">
                <a:latin typeface="Arial" panose="020B0604020202020204" pitchFamily="34" charset="0"/>
                <a:cs typeface="Arial" panose="020B0604020202020204" pitchFamily="34" charset="0"/>
              </a:rPr>
              <a:t> sang thư mục </a:t>
            </a:r>
            <a:r>
              <a:rPr lang="en-US" sz="3600" b="1">
                <a:latin typeface="Arial" panose="020B0604020202020204" pitchFamily="34" charset="0"/>
                <a:cs typeface="Arial" panose="020B0604020202020204" pitchFamily="34" charset="0"/>
              </a:rPr>
              <a:t>Tin học 7_Lớp 7…</a:t>
            </a:r>
            <a:endParaRPr lang="en-US" sz="3600">
              <a:latin typeface="Arial" panose="020B0604020202020204" pitchFamily="34" charset="0"/>
              <a:cs typeface="Arial" panose="020B0604020202020204" pitchFamily="34" charset="0"/>
            </a:endParaRPr>
          </a:p>
          <a:p>
            <a:pPr>
              <a:lnSpc>
                <a:spcPct val="150000"/>
              </a:lnSpc>
            </a:pPr>
            <a:r>
              <a:rPr lang="en-US" sz="3600">
                <a:latin typeface="Arial" panose="020B0604020202020204" pitchFamily="34" charset="0"/>
                <a:cs typeface="Arial" panose="020B0604020202020204" pitchFamily="34" charset="0"/>
              </a:rPr>
              <a:t>2) Di chuyển </a:t>
            </a:r>
            <a:r>
              <a:rPr lang="en-US" sz="3600" b="1">
                <a:latin typeface="Arial" panose="020B0604020202020204" pitchFamily="34" charset="0"/>
                <a:cs typeface="Arial" panose="020B0604020202020204" pitchFamily="34" charset="0"/>
              </a:rPr>
              <a:t>Tin học 7_Lớp 7…</a:t>
            </a:r>
            <a:r>
              <a:rPr lang="en-US" sz="3600">
                <a:latin typeface="Arial" panose="020B0604020202020204" pitchFamily="34" charset="0"/>
                <a:cs typeface="Arial" panose="020B0604020202020204" pitchFamily="34" charset="0"/>
              </a:rPr>
              <a:t> thành thư mục con của </a:t>
            </a:r>
            <a:r>
              <a:rPr lang="en-US" sz="3600" b="1">
                <a:latin typeface="Arial" panose="020B0604020202020204" pitchFamily="34" charset="0"/>
                <a:cs typeface="Arial" panose="020B0604020202020204" pitchFamily="34" charset="0"/>
              </a:rPr>
              <a:t>Documents</a:t>
            </a:r>
            <a:r>
              <a:rPr lang="en-US" sz="3600">
                <a:latin typeface="Arial" panose="020B0604020202020204" pitchFamily="34" charset="0"/>
                <a:cs typeface="Arial" panose="020B0604020202020204" pitchFamily="34" charset="0"/>
              </a:rPr>
              <a:t>.</a:t>
            </a:r>
          </a:p>
          <a:p>
            <a:pPr marL="457200" indent="-457200">
              <a:lnSpc>
                <a:spcPct val="150000"/>
              </a:lnSpc>
              <a:buFont typeface="Arial" panose="020B0604020202020204" pitchFamily="34" charset="0"/>
              <a:buChar char="•"/>
            </a:pPr>
            <a:r>
              <a:rPr lang="en-US" sz="3600" b="1" i="1">
                <a:latin typeface="Arial" panose="020B0604020202020204" pitchFamily="34" charset="0"/>
                <a:cs typeface="Arial" panose="020B0604020202020204" pitchFamily="34" charset="0"/>
              </a:rPr>
              <a:t>Nhiệm vụ 4: </a:t>
            </a:r>
            <a:r>
              <a:rPr lang="en-US" sz="3600">
                <a:latin typeface="Arial" panose="020B0604020202020204" pitchFamily="34" charset="0"/>
                <a:cs typeface="Arial" panose="020B0604020202020204" pitchFamily="34" charset="0"/>
              </a:rPr>
              <a:t>Đổi tên tệp </a:t>
            </a:r>
            <a:r>
              <a:rPr lang="en-US" sz="3600" b="1">
                <a:latin typeface="Arial" panose="020B0604020202020204" pitchFamily="34" charset="0"/>
                <a:cs typeface="Arial" panose="020B0604020202020204" pitchFamily="34" charset="0"/>
              </a:rPr>
              <a:t>Các thành viên nhóm…</a:t>
            </a:r>
            <a:r>
              <a:rPr lang="en-US" sz="3600">
                <a:latin typeface="Arial" panose="020B0604020202020204" pitchFamily="34" charset="0"/>
                <a:cs typeface="Arial" panose="020B0604020202020204" pitchFamily="34" charset="0"/>
              </a:rPr>
              <a:t> thành </a:t>
            </a:r>
            <a:r>
              <a:rPr lang="en-US" sz="3600" b="1">
                <a:latin typeface="Arial" panose="020B0604020202020204" pitchFamily="34" charset="0"/>
                <a:cs typeface="Arial" panose="020B0604020202020204" pitchFamily="34" charset="0"/>
              </a:rPr>
              <a:t>Danh sách thành viên nhóm…</a:t>
            </a:r>
            <a:r>
              <a:rPr lang="en-US" sz="3600">
                <a:latin typeface="Arial" panose="020B0604020202020204" pitchFamily="34" charset="0"/>
                <a:cs typeface="Arial" panose="020B0604020202020204" pitchFamily="34" charset="0"/>
              </a:rPr>
              <a:t>.</a:t>
            </a:r>
          </a:p>
          <a:p>
            <a:pPr marL="457200" indent="-457200">
              <a:lnSpc>
                <a:spcPct val="150000"/>
              </a:lnSpc>
              <a:buFont typeface="Arial" panose="020B0604020202020204" pitchFamily="34" charset="0"/>
              <a:buChar char="•"/>
            </a:pPr>
            <a:r>
              <a:rPr lang="en-US" sz="3600" b="1" i="1">
                <a:latin typeface="Arial" panose="020B0604020202020204" pitchFamily="34" charset="0"/>
                <a:cs typeface="Arial" panose="020B0604020202020204" pitchFamily="34" charset="0"/>
              </a:rPr>
              <a:t>Nhiệm vụ 5: </a:t>
            </a:r>
            <a:r>
              <a:rPr lang="en-US" sz="3600">
                <a:latin typeface="Arial" panose="020B0604020202020204" pitchFamily="34" charset="0"/>
                <a:cs typeface="Arial" panose="020B0604020202020204" pitchFamily="34" charset="0"/>
              </a:rPr>
              <a:t>Xóa tệp </a:t>
            </a:r>
            <a:r>
              <a:rPr lang="en-US" sz="3600" b="1">
                <a:latin typeface="Arial" panose="020B0604020202020204" pitchFamily="34" charset="0"/>
                <a:cs typeface="Arial" panose="020B0604020202020204" pitchFamily="34" charset="0"/>
              </a:rPr>
              <a:t>Danh sách thành viên nhóm…</a:t>
            </a:r>
            <a:r>
              <a:rPr lang="en-US" sz="3600">
                <a:latin typeface="Arial" panose="020B0604020202020204" pitchFamily="34" charset="0"/>
                <a:cs typeface="Arial" panose="020B0604020202020204" pitchFamily="34" charset="0"/>
              </a:rPr>
              <a:t> và xóa tất cả các thư mục vừa tạo ra.</a:t>
            </a:r>
          </a:p>
        </p:txBody>
      </p:sp>
    </p:spTree>
    <p:extLst>
      <p:ext uri="{BB962C8B-B14F-4D97-AF65-F5344CB8AC3E}">
        <p14:creationId xmlns:p14="http://schemas.microsoft.com/office/powerpoint/2010/main" val="118365927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184127">
            <a:off x="10085038" y="7488411"/>
            <a:ext cx="10392975" cy="804156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47565">
            <a:off x="-2491560" y="-5281423"/>
            <a:ext cx="10392975" cy="80415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148100">
            <a:off x="14577822" y="1734115"/>
            <a:ext cx="6124957" cy="306247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630352">
            <a:off x="-1670451" y="7982752"/>
            <a:ext cx="4204717" cy="2102358"/>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909161">
            <a:off x="16255887" y="30157"/>
            <a:ext cx="813243" cy="125597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565352">
            <a:off x="1173595" y="8899209"/>
            <a:ext cx="1100606" cy="1699777"/>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753226">
            <a:off x="676418" y="-163382"/>
            <a:ext cx="704563" cy="1088129"/>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16150" r="28169"/>
          <a:stretch>
            <a:fillRect/>
          </a:stretch>
        </p:blipFill>
        <p:spPr>
          <a:xfrm rot="-1997892">
            <a:off x="5727849" y="636190"/>
            <a:ext cx="653782" cy="519917"/>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t="16150" r="28169"/>
          <a:stretch>
            <a:fillRect/>
          </a:stretch>
        </p:blipFill>
        <p:spPr>
          <a:xfrm rot="842043">
            <a:off x="12091056" y="576172"/>
            <a:ext cx="568762" cy="452305"/>
          </a:xfrm>
          <a:prstGeom prst="rect">
            <a:avLst/>
          </a:prstGeom>
        </p:spPr>
      </p:pic>
      <p:sp>
        <p:nvSpPr>
          <p:cNvPr id="17" name="TextBox 16">
            <a:extLst>
              <a:ext uri="{FF2B5EF4-FFF2-40B4-BE49-F238E27FC236}">
                <a16:creationId xmlns:a16="http://schemas.microsoft.com/office/drawing/2014/main" xmlns="" id="{05E61AEB-4E55-6388-94A3-B90F6E80EFA2}"/>
              </a:ext>
            </a:extLst>
          </p:cNvPr>
          <p:cNvSpPr txBox="1"/>
          <p:nvPr/>
        </p:nvSpPr>
        <p:spPr>
          <a:xfrm>
            <a:off x="742867" y="3045166"/>
            <a:ext cx="8565484" cy="5518242"/>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máy tính thường có một số tệp bài hát rải rác nhiều nơi. Hãy tìm và di chuyển tất cả tệp bài hát ấy tới thư mục Music và tổ chức thành các thư mục con, phân loại theo cách mà em muốn để tiện truy cập.</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2">
            <a:extLst>
              <a:ext uri="{FF2B5EF4-FFF2-40B4-BE49-F238E27FC236}">
                <a16:creationId xmlns:a16="http://schemas.microsoft.com/office/drawing/2014/main" xmlns="" id="{50B279AD-E745-8F56-416D-1E0C7DEAB454}"/>
              </a:ext>
            </a:extLst>
          </p:cNvPr>
          <p:cNvSpPr txBox="1"/>
          <p:nvPr/>
        </p:nvSpPr>
        <p:spPr>
          <a:xfrm>
            <a:off x="2038200" y="988683"/>
            <a:ext cx="14211600" cy="1358064"/>
          </a:xfrm>
          <a:prstGeom prst="rect">
            <a:avLst/>
          </a:prstGeom>
        </p:spPr>
        <p:txBody>
          <a:bodyPr lIns="0" tIns="0" rIns="0" bIns="0" rtlCol="0" anchor="t">
            <a:spAutoFit/>
          </a:bodyPr>
          <a:lstStyle/>
          <a:p>
            <a:pPr algn="ctr">
              <a:lnSpc>
                <a:spcPts val="11999"/>
              </a:lnSpc>
            </a:pPr>
            <a:r>
              <a:rPr lang="en-US" sz="7200" b="1">
                <a:solidFill>
                  <a:srgbClr val="A25237"/>
                </a:solidFill>
                <a:latin typeface="Arial" panose="020B0604020202020204" pitchFamily="34" charset="0"/>
                <a:cs typeface="Arial" panose="020B0604020202020204" pitchFamily="34" charset="0"/>
              </a:rPr>
              <a:t>VẬN DỤNG</a:t>
            </a:r>
          </a:p>
        </p:txBody>
      </p:sp>
      <p:pic>
        <p:nvPicPr>
          <p:cNvPr id="20" name="Picture 19" descr="Table&#10;&#10;Description automatically generated">
            <a:extLst>
              <a:ext uri="{FF2B5EF4-FFF2-40B4-BE49-F238E27FC236}">
                <a16:creationId xmlns:a16="http://schemas.microsoft.com/office/drawing/2014/main" xmlns="" id="{576D0E6B-18D2-1465-7E22-823C21F2B5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2426" y="3198401"/>
            <a:ext cx="8077200" cy="55530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00000">
            <a:off x="12405659" y="7831005"/>
            <a:ext cx="5709181" cy="2854591"/>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1442267" y="-1622743"/>
            <a:ext cx="6490970" cy="32454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6150" r="28169"/>
          <a:stretch>
            <a:fillRect/>
          </a:stretch>
        </p:blipFill>
        <p:spPr>
          <a:xfrm rot="-1997892">
            <a:off x="626602" y="990619"/>
            <a:ext cx="490694" cy="3902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842043">
            <a:off x="38398" y="217450"/>
            <a:ext cx="930966" cy="740346"/>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76661" y="7568110"/>
            <a:ext cx="1259280" cy="168747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310042" flipH="1">
            <a:off x="814447" y="8255930"/>
            <a:ext cx="1537888" cy="2060821"/>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47982" flipH="1">
            <a:off x="15506301" y="652714"/>
            <a:ext cx="795527" cy="1066033"/>
          </a:xfrm>
          <a:prstGeom prst="rect">
            <a:avLst/>
          </a:prstGeom>
        </p:spPr>
      </p:pic>
      <p:sp>
        <p:nvSpPr>
          <p:cNvPr id="17" name="TextBox 2">
            <a:extLst>
              <a:ext uri="{FF2B5EF4-FFF2-40B4-BE49-F238E27FC236}">
                <a16:creationId xmlns:a16="http://schemas.microsoft.com/office/drawing/2014/main" xmlns="" id="{D778306A-5D12-0061-C313-F3F6C5A86A07}"/>
              </a:ext>
            </a:extLst>
          </p:cNvPr>
          <p:cNvSpPr txBox="1"/>
          <p:nvPr/>
        </p:nvSpPr>
        <p:spPr>
          <a:xfrm>
            <a:off x="2038200" y="802327"/>
            <a:ext cx="14211600" cy="1358064"/>
          </a:xfrm>
          <a:prstGeom prst="rect">
            <a:avLst/>
          </a:prstGeom>
        </p:spPr>
        <p:txBody>
          <a:bodyPr lIns="0" tIns="0" rIns="0" bIns="0" rtlCol="0" anchor="t">
            <a:spAutoFit/>
          </a:bodyPr>
          <a:lstStyle/>
          <a:p>
            <a:pPr algn="ctr">
              <a:lnSpc>
                <a:spcPts val="11999"/>
              </a:lnSpc>
            </a:pPr>
            <a:r>
              <a:rPr lang="en-US" sz="7200" b="1">
                <a:solidFill>
                  <a:srgbClr val="A25237"/>
                </a:solidFill>
                <a:latin typeface="Arial" panose="020B0604020202020204" pitchFamily="34" charset="0"/>
                <a:cs typeface="Arial" panose="020B0604020202020204" pitchFamily="34" charset="0"/>
              </a:rPr>
              <a:t>KHỞI ĐỘNG</a:t>
            </a:r>
          </a:p>
        </p:txBody>
      </p:sp>
      <p:sp>
        <p:nvSpPr>
          <p:cNvPr id="19" name="TextBox 18">
            <a:extLst>
              <a:ext uri="{FF2B5EF4-FFF2-40B4-BE49-F238E27FC236}">
                <a16:creationId xmlns:a16="http://schemas.microsoft.com/office/drawing/2014/main" xmlns="" id="{5F7DD781-BF03-310E-1D58-73BC2B7294E6}"/>
              </a:ext>
            </a:extLst>
          </p:cNvPr>
          <p:cNvSpPr txBox="1"/>
          <p:nvPr/>
        </p:nvSpPr>
        <p:spPr>
          <a:xfrm>
            <a:off x="503882" y="3966994"/>
            <a:ext cx="7626228" cy="2850845"/>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Trình quản lí hệ thống tệp File Explorer có mấy vùng chính? </a:t>
            </a: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Đặc điểm của mỗi vùng là gì?</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0" descr="Graphical user interface, application&#10;&#10;Description automatically generated">
            <a:extLst>
              <a:ext uri="{FF2B5EF4-FFF2-40B4-BE49-F238E27FC236}">
                <a16:creationId xmlns:a16="http://schemas.microsoft.com/office/drawing/2014/main" xmlns="" id="{808C66AA-DFDA-7B59-E1A9-CEA008BA56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37431" y="2536944"/>
            <a:ext cx="9046687" cy="58040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sp>
        <p:nvSpPr>
          <p:cNvPr id="14" name="TextBox 8">
            <a:extLst>
              <a:ext uri="{FF2B5EF4-FFF2-40B4-BE49-F238E27FC236}">
                <a16:creationId xmlns:a16="http://schemas.microsoft.com/office/drawing/2014/main" xmlns="" id="{124F8CE7-6395-7402-8FDC-CD7B617CD761}"/>
              </a:ext>
            </a:extLst>
          </p:cNvPr>
          <p:cNvSpPr txBox="1"/>
          <p:nvPr/>
        </p:nvSpPr>
        <p:spPr>
          <a:xfrm>
            <a:off x="3761785" y="1427409"/>
            <a:ext cx="10764429" cy="1133515"/>
          </a:xfrm>
          <a:prstGeom prst="rect">
            <a:avLst/>
          </a:prstGeom>
        </p:spPr>
        <p:txBody>
          <a:bodyPr wrap="square" lIns="0" tIns="0" rIns="0" bIns="0" rtlCol="0" anchor="t">
            <a:spAutoFit/>
          </a:bodyPr>
          <a:lstStyle/>
          <a:p>
            <a:pPr algn="ctr">
              <a:lnSpc>
                <a:spcPts val="9600"/>
              </a:lnSpc>
            </a:pPr>
            <a:r>
              <a:rPr lang="en-US" sz="7200" b="1">
                <a:solidFill>
                  <a:srgbClr val="927008"/>
                </a:solidFill>
                <a:latin typeface="Arial" panose="020B0604020202020204" pitchFamily="34" charset="0"/>
                <a:cs typeface="Arial" panose="020B0604020202020204" pitchFamily="34" charset="0"/>
              </a:rPr>
              <a:t>HƯỚNG DẪN VỀ NHÀ</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6150" r="28169"/>
          <a:stretch>
            <a:fillRect/>
          </a:stretch>
        </p:blipFill>
        <p:spPr>
          <a:xfrm rot="-753370">
            <a:off x="3572947" y="667038"/>
            <a:ext cx="909559" cy="72332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6150" r="28169"/>
          <a:stretch>
            <a:fillRect/>
          </a:stretch>
        </p:blipFill>
        <p:spPr>
          <a:xfrm rot="685103">
            <a:off x="13810643" y="640453"/>
            <a:ext cx="909559" cy="72332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46899">
            <a:off x="14020204" y="7974159"/>
            <a:ext cx="5638004" cy="281900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98399" flipH="1" flipV="1">
            <a:off x="-800049" y="123658"/>
            <a:ext cx="5638004" cy="281900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337129">
            <a:off x="16577735" y="7895169"/>
            <a:ext cx="1363131" cy="272626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90881" flipV="1">
            <a:off x="235349" y="-805653"/>
            <a:ext cx="1834353" cy="3668706"/>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155333">
            <a:off x="13849010" y="-3658937"/>
            <a:ext cx="8877979" cy="686933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19008">
            <a:off x="-3410290" y="7155882"/>
            <a:ext cx="8877979" cy="6869336"/>
          </a:xfrm>
          <a:prstGeom prst="rect">
            <a:avLst/>
          </a:prstGeom>
        </p:spPr>
      </p:pic>
      <p:grpSp>
        <p:nvGrpSpPr>
          <p:cNvPr id="35" name="Group 34">
            <a:extLst>
              <a:ext uri="{FF2B5EF4-FFF2-40B4-BE49-F238E27FC236}">
                <a16:creationId xmlns:a16="http://schemas.microsoft.com/office/drawing/2014/main" xmlns="" id="{395D6105-5302-48EF-A2DC-83099A15D6AE}"/>
              </a:ext>
            </a:extLst>
          </p:cNvPr>
          <p:cNvGrpSpPr/>
          <p:nvPr/>
        </p:nvGrpSpPr>
        <p:grpSpPr>
          <a:xfrm>
            <a:off x="1190625" y="3673170"/>
            <a:ext cx="4913749" cy="4771158"/>
            <a:chOff x="1524000" y="3711270"/>
            <a:chExt cx="4913749" cy="4771158"/>
          </a:xfrm>
        </p:grpSpPr>
        <p:sp>
          <p:nvSpPr>
            <p:cNvPr id="33" name="Flowchart: Document 32">
              <a:extLst>
                <a:ext uri="{FF2B5EF4-FFF2-40B4-BE49-F238E27FC236}">
                  <a16:creationId xmlns:a16="http://schemas.microsoft.com/office/drawing/2014/main" xmlns="" id="{B6BFC1ED-052C-51D9-48AC-2DA581D1268A}"/>
                </a:ext>
              </a:extLst>
            </p:cNvPr>
            <p:cNvSpPr/>
            <p:nvPr/>
          </p:nvSpPr>
          <p:spPr>
            <a:xfrm>
              <a:off x="1524000" y="3711270"/>
              <a:ext cx="4724400" cy="4596228"/>
            </a:xfrm>
            <a:prstGeom prst="flowChartDocument">
              <a:avLst/>
            </a:prstGeom>
            <a:solidFill>
              <a:srgbClr val="927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ocument 33">
              <a:extLst>
                <a:ext uri="{FF2B5EF4-FFF2-40B4-BE49-F238E27FC236}">
                  <a16:creationId xmlns:a16="http://schemas.microsoft.com/office/drawing/2014/main" xmlns="" id="{24CFE485-35FA-DDD3-CA7C-F1B5B45E63FA}"/>
                </a:ext>
              </a:extLst>
            </p:cNvPr>
            <p:cNvSpPr/>
            <p:nvPr/>
          </p:nvSpPr>
          <p:spPr>
            <a:xfrm>
              <a:off x="1713349" y="3886200"/>
              <a:ext cx="4724400" cy="4596228"/>
            </a:xfrm>
            <a:prstGeom prst="flowChartDocumen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4400">
                  <a:solidFill>
                    <a:srgbClr val="000000"/>
                  </a:solidFill>
                  <a:effectLst/>
                  <a:ea typeface="Calibri" panose="020F0502020204030204" pitchFamily="34" charset="0"/>
                  <a:cs typeface="Times New Roman" panose="02020603050405020304" pitchFamily="18" charset="0"/>
                </a:rPr>
                <a:t>Ôn lại kiến thức đã học.</a:t>
              </a:r>
              <a:endParaRPr lang="en-US" sz="4400">
                <a:effectLst/>
                <a:ea typeface="Calibri" panose="020F0502020204030204" pitchFamily="34" charset="0"/>
                <a:cs typeface="Times New Roman" panose="02020603050405020304" pitchFamily="18" charset="0"/>
              </a:endParaRPr>
            </a:p>
          </p:txBody>
        </p:sp>
      </p:grpSp>
      <p:grpSp>
        <p:nvGrpSpPr>
          <p:cNvPr id="36" name="Group 35">
            <a:extLst>
              <a:ext uri="{FF2B5EF4-FFF2-40B4-BE49-F238E27FC236}">
                <a16:creationId xmlns:a16="http://schemas.microsoft.com/office/drawing/2014/main" xmlns="" id="{2F258B00-AA11-AC28-ABE9-1622C214CE3B}"/>
              </a:ext>
            </a:extLst>
          </p:cNvPr>
          <p:cNvGrpSpPr/>
          <p:nvPr/>
        </p:nvGrpSpPr>
        <p:grpSpPr>
          <a:xfrm>
            <a:off x="6687124" y="3673170"/>
            <a:ext cx="4913749" cy="4771158"/>
            <a:chOff x="1524000" y="3711270"/>
            <a:chExt cx="4913749" cy="4771158"/>
          </a:xfrm>
        </p:grpSpPr>
        <p:sp>
          <p:nvSpPr>
            <p:cNvPr id="37" name="Flowchart: Document 36">
              <a:extLst>
                <a:ext uri="{FF2B5EF4-FFF2-40B4-BE49-F238E27FC236}">
                  <a16:creationId xmlns:a16="http://schemas.microsoft.com/office/drawing/2014/main" xmlns="" id="{5C26C64C-967C-0EAC-D20F-D247BA1613E6}"/>
                </a:ext>
              </a:extLst>
            </p:cNvPr>
            <p:cNvSpPr/>
            <p:nvPr/>
          </p:nvSpPr>
          <p:spPr>
            <a:xfrm>
              <a:off x="1524000" y="3711270"/>
              <a:ext cx="4724400" cy="4596228"/>
            </a:xfrm>
            <a:prstGeom prst="flowChartDocument">
              <a:avLst/>
            </a:prstGeom>
            <a:solidFill>
              <a:srgbClr val="927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38" name="Flowchart: Document 37">
              <a:extLst>
                <a:ext uri="{FF2B5EF4-FFF2-40B4-BE49-F238E27FC236}">
                  <a16:creationId xmlns:a16="http://schemas.microsoft.com/office/drawing/2014/main" xmlns="" id="{791D06E5-8E24-CD2D-87A2-7F30931D6091}"/>
                </a:ext>
              </a:extLst>
            </p:cNvPr>
            <p:cNvSpPr/>
            <p:nvPr/>
          </p:nvSpPr>
          <p:spPr>
            <a:xfrm>
              <a:off x="1713349" y="3886200"/>
              <a:ext cx="4724400" cy="4596228"/>
            </a:xfrm>
            <a:prstGeom prst="flowChartDocumen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Đọc </a:t>
              </a: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Bài đọc thêm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 SGK tr.20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xmlns="" id="{9AA9805B-DDA4-B1A8-ECF8-A044D35F4461}"/>
              </a:ext>
            </a:extLst>
          </p:cNvPr>
          <p:cNvGrpSpPr/>
          <p:nvPr/>
        </p:nvGrpSpPr>
        <p:grpSpPr>
          <a:xfrm>
            <a:off x="12344400" y="3673170"/>
            <a:ext cx="4913749" cy="4771158"/>
            <a:chOff x="1524000" y="3711270"/>
            <a:chExt cx="4913749" cy="4771158"/>
          </a:xfrm>
        </p:grpSpPr>
        <p:sp>
          <p:nvSpPr>
            <p:cNvPr id="40" name="Flowchart: Document 39">
              <a:extLst>
                <a:ext uri="{FF2B5EF4-FFF2-40B4-BE49-F238E27FC236}">
                  <a16:creationId xmlns:a16="http://schemas.microsoft.com/office/drawing/2014/main" xmlns="" id="{A066FD56-15DA-FA2C-7E91-A253F60BB605}"/>
                </a:ext>
              </a:extLst>
            </p:cNvPr>
            <p:cNvSpPr/>
            <p:nvPr/>
          </p:nvSpPr>
          <p:spPr>
            <a:xfrm>
              <a:off x="1524000" y="3711270"/>
              <a:ext cx="4724400" cy="4596228"/>
            </a:xfrm>
            <a:prstGeom prst="flowChartDocument">
              <a:avLst/>
            </a:prstGeom>
            <a:solidFill>
              <a:srgbClr val="927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41" name="Flowchart: Document 40">
              <a:extLst>
                <a:ext uri="{FF2B5EF4-FFF2-40B4-BE49-F238E27FC236}">
                  <a16:creationId xmlns:a16="http://schemas.microsoft.com/office/drawing/2014/main" xmlns="" id="{397D50F3-269B-3370-7353-BAD612BA3801}"/>
                </a:ext>
              </a:extLst>
            </p:cNvPr>
            <p:cNvSpPr/>
            <p:nvPr/>
          </p:nvSpPr>
          <p:spPr>
            <a:xfrm>
              <a:off x="1713349" y="3886200"/>
              <a:ext cx="4724400" cy="4596228"/>
            </a:xfrm>
            <a:prstGeom prst="flowChartDocumen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Đọc và tìm hiểu trước </a:t>
              </a: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Bài </a:t>
              </a: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Giới thiệu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6000"/>
          </a:blip>
          <a:srcRect/>
          <a:stretch>
            <a:fillRect/>
          </a:stretch>
        </p:blipFill>
        <p:spPr>
          <a:xfrm rot="-1762301">
            <a:off x="-3597243" y="-6250476"/>
            <a:ext cx="16749129" cy="1101255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29788">
            <a:off x="-6242499" y="-2542818"/>
            <a:ext cx="10557326" cy="8168731"/>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29788">
            <a:off x="14601198" y="2746523"/>
            <a:ext cx="10557326" cy="816873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77832">
            <a:off x="13107571" y="286144"/>
            <a:ext cx="6490970" cy="324548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t="16150" r="28169"/>
          <a:stretch>
            <a:fillRect/>
          </a:stretch>
        </p:blipFill>
        <p:spPr>
          <a:xfrm rot="-1997892">
            <a:off x="3593523" y="2878565"/>
            <a:ext cx="599040" cy="47638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16150" r="28169"/>
          <a:stretch>
            <a:fillRect/>
          </a:stretch>
        </p:blipFill>
        <p:spPr>
          <a:xfrm rot="842043">
            <a:off x="11228844" y="1322069"/>
            <a:ext cx="853384" cy="678650"/>
          </a:xfrm>
          <a:prstGeom prst="rect">
            <a:avLst/>
          </a:prstGeom>
        </p:spPr>
      </p:pic>
      <p:pic>
        <p:nvPicPr>
          <p:cNvPr id="9" name="Picture 9"/>
          <p:cNvPicPr>
            <a:picLocks noChangeAspect="1"/>
          </p:cNvPicPr>
          <p:nvPr/>
        </p:nvPicPr>
        <p:blipFill>
          <a:blip r:embed="rId11">
            <a:alphaModFix amt="36000"/>
          </a:blip>
          <a:srcRect/>
          <a:stretch>
            <a:fillRect/>
          </a:stretch>
        </p:blipFill>
        <p:spPr>
          <a:xfrm rot="7509351">
            <a:off x="13427206" y="6742668"/>
            <a:ext cx="6464424" cy="9630427"/>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453238">
            <a:off x="-1093715" y="7850940"/>
            <a:ext cx="5709181" cy="285459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836728">
            <a:off x="16618623" y="1148118"/>
            <a:ext cx="1968639" cy="393727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00000" flipH="1">
            <a:off x="23831" y="5282347"/>
            <a:ext cx="1761616" cy="3523231"/>
          </a:xfrm>
          <a:prstGeom prst="rect">
            <a:avLst/>
          </a:prstGeom>
        </p:spPr>
      </p:pic>
      <p:sp>
        <p:nvSpPr>
          <p:cNvPr id="14" name="TextBox 2">
            <a:extLst>
              <a:ext uri="{FF2B5EF4-FFF2-40B4-BE49-F238E27FC236}">
                <a16:creationId xmlns:a16="http://schemas.microsoft.com/office/drawing/2014/main" xmlns="" id="{63B208BC-2F9B-7B46-D783-DED86D72259A}"/>
              </a:ext>
            </a:extLst>
          </p:cNvPr>
          <p:cNvSpPr txBox="1"/>
          <p:nvPr/>
        </p:nvSpPr>
        <p:spPr>
          <a:xfrm>
            <a:off x="1966696" y="2795195"/>
            <a:ext cx="14301528" cy="3465179"/>
          </a:xfrm>
          <a:prstGeom prst="rect">
            <a:avLst/>
          </a:prstGeom>
        </p:spPr>
        <p:txBody>
          <a:bodyPr wrap="square" lIns="0" tIns="0" rIns="0" bIns="0" rtlCol="0" anchor="t">
            <a:spAutoFit/>
          </a:bodyPr>
          <a:lstStyle/>
          <a:p>
            <a:pPr algn="ctr">
              <a:lnSpc>
                <a:spcPct val="150000"/>
              </a:lnSpc>
            </a:pPr>
            <a:r>
              <a:rPr lang="vi-VN" sz="8000" b="1">
                <a:solidFill>
                  <a:srgbClr val="4F6664"/>
                </a:solidFill>
                <a:latin typeface="Arial" panose="020B0604020202020204" pitchFamily="34" charset="0"/>
                <a:cs typeface="Arial" panose="020B0604020202020204" pitchFamily="34" charset="0"/>
              </a:rPr>
              <a:t>CẢM ƠN CÁC EM </a:t>
            </a:r>
          </a:p>
          <a:p>
            <a:pPr algn="ctr">
              <a:lnSpc>
                <a:spcPct val="150000"/>
              </a:lnSpc>
            </a:pPr>
            <a:r>
              <a:rPr lang="vi-VN" sz="8000" b="1">
                <a:solidFill>
                  <a:srgbClr val="4F6664"/>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210804396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00000">
            <a:off x="14188013" y="8272082"/>
            <a:ext cx="5709181" cy="2854591"/>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1442267" y="-1622743"/>
            <a:ext cx="6490970" cy="32454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6150" r="28169"/>
          <a:stretch>
            <a:fillRect/>
          </a:stretch>
        </p:blipFill>
        <p:spPr>
          <a:xfrm rot="-1997892">
            <a:off x="626602" y="990619"/>
            <a:ext cx="490694" cy="3902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842043">
            <a:off x="38398" y="217450"/>
            <a:ext cx="930966" cy="740346"/>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13708" y="8060798"/>
            <a:ext cx="1259280" cy="168747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310042" flipH="1">
            <a:off x="-209178" y="8728268"/>
            <a:ext cx="1537888" cy="2060821"/>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47982" flipH="1">
            <a:off x="15506301" y="652714"/>
            <a:ext cx="795527" cy="1066033"/>
          </a:xfrm>
          <a:prstGeom prst="rect">
            <a:avLst/>
          </a:prstGeom>
        </p:spPr>
      </p:pic>
      <p:sp>
        <p:nvSpPr>
          <p:cNvPr id="17" name="TextBox 2">
            <a:extLst>
              <a:ext uri="{FF2B5EF4-FFF2-40B4-BE49-F238E27FC236}">
                <a16:creationId xmlns:a16="http://schemas.microsoft.com/office/drawing/2014/main" xmlns="" id="{D778306A-5D12-0061-C313-F3F6C5A86A07}"/>
              </a:ext>
            </a:extLst>
          </p:cNvPr>
          <p:cNvSpPr txBox="1"/>
          <p:nvPr/>
        </p:nvSpPr>
        <p:spPr>
          <a:xfrm>
            <a:off x="2038199" y="507945"/>
            <a:ext cx="14211600" cy="1358064"/>
          </a:xfrm>
          <a:prstGeom prst="rect">
            <a:avLst/>
          </a:prstGeom>
        </p:spPr>
        <p:txBody>
          <a:bodyPr lIns="0" tIns="0" rIns="0" bIns="0" rtlCol="0" anchor="t">
            <a:spAutoFit/>
          </a:bodyPr>
          <a:lstStyle/>
          <a:p>
            <a:pPr algn="ctr">
              <a:lnSpc>
                <a:spcPts val="11999"/>
              </a:lnSpc>
            </a:pPr>
            <a:r>
              <a:rPr lang="en-US" sz="7200" b="1">
                <a:solidFill>
                  <a:srgbClr val="A25237"/>
                </a:solidFill>
                <a:latin typeface="Arial" panose="020B0604020202020204" pitchFamily="34" charset="0"/>
                <a:cs typeface="Arial" panose="020B0604020202020204" pitchFamily="34" charset="0"/>
              </a:rPr>
              <a:t>KHỞI ĐỘNG</a:t>
            </a:r>
          </a:p>
        </p:txBody>
      </p:sp>
      <p:sp>
        <p:nvSpPr>
          <p:cNvPr id="16" name="TextBox 15">
            <a:extLst>
              <a:ext uri="{FF2B5EF4-FFF2-40B4-BE49-F238E27FC236}">
                <a16:creationId xmlns:a16="http://schemas.microsoft.com/office/drawing/2014/main" xmlns="" id="{BF7873FC-91A7-556F-CCD0-D1A9A5E353D2}"/>
              </a:ext>
            </a:extLst>
          </p:cNvPr>
          <p:cNvSpPr txBox="1"/>
          <p:nvPr/>
        </p:nvSpPr>
        <p:spPr>
          <a:xfrm>
            <a:off x="1650206" y="2433894"/>
            <a:ext cx="14987587" cy="6854249"/>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Vùng nút lệnh: băng ngang dưới thanh tiêu đề, chứa nhiều nút lệnh. Để tiết kiệm diện tích, vùng này được tổ chức thành nhiều lớp chồng lên nhau, giống như các trang của cuốn sách. Để tiện lật giở từng trang, có các thẻ như: File, Home, Share, View.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Vùng điều hướng: vùng hình chữ nhật đọc bên trái cửa sổ, có tên gọi tiếng anh là Navigation Pane phỏng theo hình dáng một khung cửa chia làm nhiều phần.</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Vùng hiển thị nội dung thư mục: phần diện tích cửa sổ còn lại, hiển thị nội dung thư mục theo một số cách khác nhau. Có các cột: tên tệp, tên thư mục (Name), thời điểm sửa đổi gần nhất (Date), kiểu tệp (Type), kích thước (Size),…</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0536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53991">
            <a:off x="9245208" y="-4012153"/>
            <a:ext cx="9454816" cy="731566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53991">
            <a:off x="-2189221" y="10696830"/>
            <a:ext cx="9454816" cy="7315664"/>
          </a:xfrm>
          <a:prstGeom prst="rect">
            <a:avLst/>
          </a:prstGeom>
        </p:spPr>
      </p:pic>
      <p:pic>
        <p:nvPicPr>
          <p:cNvPr id="4" name="Picture 4"/>
          <p:cNvPicPr>
            <a:picLocks noChangeAspect="1"/>
          </p:cNvPicPr>
          <p:nvPr/>
        </p:nvPicPr>
        <p:blipFill>
          <a:blip r:embed="rId4">
            <a:alphaModFix amt="55000"/>
          </a:blip>
          <a:srcRect/>
          <a:stretch>
            <a:fillRect/>
          </a:stretch>
        </p:blipFill>
        <p:spPr>
          <a:xfrm>
            <a:off x="-7249112" y="-9815152"/>
            <a:ext cx="16137164" cy="14261219"/>
          </a:xfrm>
          <a:prstGeom prst="rect">
            <a:avLst/>
          </a:prstGeom>
        </p:spPr>
      </p:pic>
      <p:pic>
        <p:nvPicPr>
          <p:cNvPr id="5" name="Picture 5"/>
          <p:cNvPicPr>
            <a:picLocks noChangeAspect="1"/>
          </p:cNvPicPr>
          <p:nvPr/>
        </p:nvPicPr>
        <p:blipFill>
          <a:blip r:embed="rId5">
            <a:alphaModFix amt="55000"/>
          </a:blip>
          <a:srcRect/>
          <a:stretch>
            <a:fillRect/>
          </a:stretch>
        </p:blipFill>
        <p:spPr>
          <a:xfrm>
            <a:off x="9546833" y="6219245"/>
            <a:ext cx="13150238" cy="1162152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100000">
            <a:off x="12405659" y="7831005"/>
            <a:ext cx="5709181" cy="285459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00000">
            <a:off x="196872" y="-323058"/>
            <a:ext cx="6490970" cy="324548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00000">
            <a:off x="16601157" y="1696789"/>
            <a:ext cx="1648008" cy="329601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53991">
            <a:off x="-532114" y="7570012"/>
            <a:ext cx="8877979" cy="6869336"/>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00000" flipH="1">
            <a:off x="29161" y="5831555"/>
            <a:ext cx="1999077" cy="399815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t="16150" r="28169"/>
          <a:stretch>
            <a:fillRect/>
          </a:stretch>
        </p:blipFill>
        <p:spPr>
          <a:xfrm rot="-1997892">
            <a:off x="2624071" y="3637068"/>
            <a:ext cx="490694" cy="39022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t="16150" r="28169"/>
          <a:stretch>
            <a:fillRect/>
          </a:stretch>
        </p:blipFill>
        <p:spPr>
          <a:xfrm rot="842043">
            <a:off x="14695008" y="2121130"/>
            <a:ext cx="930966" cy="740346"/>
          </a:xfrm>
          <a:prstGeom prst="rect">
            <a:avLst/>
          </a:prstGeom>
        </p:spPr>
      </p:pic>
      <p:sp>
        <p:nvSpPr>
          <p:cNvPr id="17" name="TextBox 16">
            <a:extLst>
              <a:ext uri="{FF2B5EF4-FFF2-40B4-BE49-F238E27FC236}">
                <a16:creationId xmlns:a16="http://schemas.microsoft.com/office/drawing/2014/main" xmlns="" id="{33245CF7-3074-CEA0-5028-DA955C2E3B6E}"/>
              </a:ext>
            </a:extLst>
          </p:cNvPr>
          <p:cNvSpPr txBox="1"/>
          <p:nvPr/>
        </p:nvSpPr>
        <p:spPr>
          <a:xfrm>
            <a:off x="2551609" y="4085276"/>
            <a:ext cx="13150238" cy="3340979"/>
          </a:xfrm>
          <a:prstGeom prst="rect">
            <a:avLst/>
          </a:prstGeom>
          <a:noFill/>
        </p:spPr>
        <p:txBody>
          <a:bodyPr wrap="square">
            <a:spAutoFit/>
          </a:bodyPr>
          <a:lstStyle/>
          <a:p>
            <a:pPr algn="ctr">
              <a:lnSpc>
                <a:spcPct val="150000"/>
              </a:lnSpc>
              <a:spcBef>
                <a:spcPts val="200"/>
              </a:spcBef>
            </a:pPr>
            <a:r>
              <a:rPr lang="vi-VN" sz="7500" b="1">
                <a:solidFill>
                  <a:srgbClr val="927008"/>
                </a:solidFill>
                <a:effectLst/>
                <a:latin typeface="Arial" panose="020B0604020202020204" pitchFamily="34" charset="0"/>
                <a:ea typeface="Times New Roman" panose="02020603050405020304" pitchFamily="18" charset="0"/>
                <a:cs typeface="Arial" panose="020B0604020202020204" pitchFamily="34" charset="0"/>
              </a:rPr>
              <a:t>THỰC HÀNH THAO TÁC VỚI TỆP VÀ THƯ MỤC</a:t>
            </a:r>
            <a:endParaRPr lang="en-US" sz="7500" b="1">
              <a:solidFill>
                <a:srgbClr val="927008"/>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a:extLst>
              <a:ext uri="{FF2B5EF4-FFF2-40B4-BE49-F238E27FC236}">
                <a16:creationId xmlns:a16="http://schemas.microsoft.com/office/drawing/2014/main" xmlns="" id="{B202A334-648F-037E-C719-8F1EB45746C9}"/>
              </a:ext>
            </a:extLst>
          </p:cNvPr>
          <p:cNvGrpSpPr/>
          <p:nvPr/>
        </p:nvGrpSpPr>
        <p:grpSpPr>
          <a:xfrm>
            <a:off x="6706713" y="1459126"/>
            <a:ext cx="5024437" cy="2430328"/>
            <a:chOff x="6706713" y="1459126"/>
            <a:chExt cx="5024437" cy="2430328"/>
          </a:xfrm>
        </p:grpSpPr>
        <p:pic>
          <p:nvPicPr>
            <p:cNvPr id="16" name="Picture 6">
              <a:extLst>
                <a:ext uri="{FF2B5EF4-FFF2-40B4-BE49-F238E27FC236}">
                  <a16:creationId xmlns:a16="http://schemas.microsoft.com/office/drawing/2014/main" xmlns="" id="{ADE8B558-E154-2203-EDD1-8480E8EE840E}"/>
                </a:ext>
              </a:extLst>
            </p:cNvPr>
            <p:cNvPicPr>
              <a:picLocks noChangeAspect="1"/>
            </p:cNvPicPr>
            <p:nvPr/>
          </p:nvPicPr>
          <p:blipFill rotWithShape="1">
            <a:blip r:embed="rId14"/>
            <a:srcRect l="17862" r="19434"/>
            <a:stretch/>
          </p:blipFill>
          <p:spPr>
            <a:xfrm rot="-90760">
              <a:off x="6916003" y="1459126"/>
              <a:ext cx="4530222" cy="2430328"/>
            </a:xfrm>
            <a:prstGeom prst="rect">
              <a:avLst/>
            </a:prstGeom>
          </p:spPr>
        </p:pic>
        <p:sp>
          <p:nvSpPr>
            <p:cNvPr id="19" name="TextBox 18">
              <a:extLst>
                <a:ext uri="{FF2B5EF4-FFF2-40B4-BE49-F238E27FC236}">
                  <a16:creationId xmlns:a16="http://schemas.microsoft.com/office/drawing/2014/main" xmlns="" id="{ECE8E497-55BD-E744-2A76-4CBE6EE013DC}"/>
                </a:ext>
              </a:extLst>
            </p:cNvPr>
            <p:cNvSpPr txBox="1"/>
            <p:nvPr/>
          </p:nvSpPr>
          <p:spPr>
            <a:xfrm>
              <a:off x="6706713" y="1638300"/>
              <a:ext cx="5024437" cy="1710853"/>
            </a:xfrm>
            <a:prstGeom prst="rect">
              <a:avLst/>
            </a:prstGeom>
            <a:noFill/>
          </p:spPr>
          <p:txBody>
            <a:bodyPr wrap="square">
              <a:spAutoFit/>
            </a:bodyPr>
            <a:lstStyle/>
            <a:p>
              <a:pPr algn="ctr">
                <a:lnSpc>
                  <a:spcPct val="150000"/>
                </a:lnSpc>
                <a:spcBef>
                  <a:spcPts val="200"/>
                </a:spcBef>
              </a:pPr>
              <a:r>
                <a:rPr lang="en-US" sz="80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BÀI 6: </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E9E8"/>
        </a:solidFill>
        <a:effectLst/>
      </p:bgPr>
    </p:bg>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alphaModFix amt="36000"/>
          </a:blip>
          <a:srcRect/>
          <a:stretch>
            <a:fillRect/>
          </a:stretch>
        </p:blipFill>
        <p:spPr>
          <a:xfrm rot="7080285">
            <a:off x="9089732" y="-5161204"/>
            <a:ext cx="6464424" cy="9630427"/>
          </a:xfrm>
          <a:prstGeom prst="rect">
            <a:avLst/>
          </a:prstGeom>
        </p:spPr>
      </p:pic>
      <p:pic>
        <p:nvPicPr>
          <p:cNvPr id="3" name="Picture 3"/>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557533">
            <a:off x="-2413962" y="-3297670"/>
            <a:ext cx="9977723" cy="7720263"/>
          </a:xfrm>
          <a:prstGeom prst="rect">
            <a:avLst/>
          </a:prstGeom>
        </p:spPr>
      </p:pic>
      <p:pic>
        <p:nvPicPr>
          <p:cNvPr id="4" name="Picture 4"/>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557533">
            <a:off x="13571720" y="6176912"/>
            <a:ext cx="9454816" cy="7315664"/>
          </a:xfrm>
          <a:prstGeom prst="rect">
            <a:avLst/>
          </a:prstGeom>
        </p:spPr>
      </p:pic>
      <p:pic>
        <p:nvPicPr>
          <p:cNvPr id="5" name="Picture 5"/>
          <p:cNvPicPr>
            <a:picLocks noGrp="1" noRot="1" noChangeAspect="1" noMove="1" noResize="1" noEditPoints="1" noAdjustHandles="1" noChangeArrowheads="1" noChangeShapeType="1" noCrop="1"/>
          </p:cNvPicPr>
          <p:nvPr/>
        </p:nvPicPr>
        <p:blipFill>
          <a:blip r:embed="rId5">
            <a:alphaModFix amt="36000"/>
          </a:blip>
          <a:srcRect/>
          <a:stretch>
            <a:fillRect/>
          </a:stretch>
        </p:blipFill>
        <p:spPr>
          <a:xfrm rot="-1326468">
            <a:off x="625337" y="5940306"/>
            <a:ext cx="16749129" cy="1101255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3211">
            <a:off x="13664026" y="-165057"/>
            <a:ext cx="6490970" cy="324548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074419">
            <a:off x="1381116" y="8308966"/>
            <a:ext cx="7024900" cy="351245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48168">
            <a:off x="16872795" y="1575406"/>
            <a:ext cx="1016145" cy="136166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03373" flipH="1">
            <a:off x="3567901" y="8222721"/>
            <a:ext cx="1545602" cy="207115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t="16150" r="28169"/>
          <a:stretch>
            <a:fillRect/>
          </a:stretch>
        </p:blipFill>
        <p:spPr>
          <a:xfrm rot="-1997892">
            <a:off x="6646499" y="625879"/>
            <a:ext cx="687312" cy="54658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t="16150" r="28169"/>
          <a:stretch>
            <a:fillRect/>
          </a:stretch>
        </p:blipFill>
        <p:spPr>
          <a:xfrm rot="842043">
            <a:off x="16664752" y="4246040"/>
            <a:ext cx="930966" cy="740346"/>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941767">
            <a:off x="1095258" y="1840883"/>
            <a:ext cx="851301" cy="1140771"/>
          </a:xfrm>
          <a:prstGeom prst="rect">
            <a:avLst/>
          </a:prstGeom>
        </p:spPr>
      </p:pic>
      <p:sp>
        <p:nvSpPr>
          <p:cNvPr id="16" name="TextBox 8">
            <a:extLst>
              <a:ext uri="{FF2B5EF4-FFF2-40B4-BE49-F238E27FC236}">
                <a16:creationId xmlns:a16="http://schemas.microsoft.com/office/drawing/2014/main" xmlns="" id="{616EABED-6C50-F727-0C33-5C6501FB553A}"/>
              </a:ext>
            </a:extLst>
          </p:cNvPr>
          <p:cNvSpPr txBox="1"/>
          <p:nvPr/>
        </p:nvSpPr>
        <p:spPr>
          <a:xfrm>
            <a:off x="3761785" y="1427409"/>
            <a:ext cx="10764429" cy="1133515"/>
          </a:xfrm>
          <a:prstGeom prst="rect">
            <a:avLst/>
          </a:prstGeom>
        </p:spPr>
        <p:txBody>
          <a:bodyPr wrap="square" lIns="0" tIns="0" rIns="0" bIns="0" rtlCol="0" anchor="t">
            <a:spAutoFit/>
          </a:bodyPr>
          <a:lstStyle/>
          <a:p>
            <a:pPr algn="ctr">
              <a:lnSpc>
                <a:spcPts val="9600"/>
              </a:lnSpc>
            </a:pPr>
            <a:r>
              <a:rPr lang="en-US" sz="7200" b="1">
                <a:solidFill>
                  <a:srgbClr val="4F6664"/>
                </a:solidFill>
                <a:latin typeface="Arial" panose="020B0604020202020204" pitchFamily="34" charset="0"/>
                <a:cs typeface="Arial" panose="020B0604020202020204" pitchFamily="34" charset="0"/>
              </a:rPr>
              <a:t>NỘI DUNG BÀI HỌC</a:t>
            </a:r>
          </a:p>
        </p:txBody>
      </p:sp>
      <p:sp>
        <p:nvSpPr>
          <p:cNvPr id="18" name="AutoShape 7">
            <a:extLst>
              <a:ext uri="{FF2B5EF4-FFF2-40B4-BE49-F238E27FC236}">
                <a16:creationId xmlns:a16="http://schemas.microsoft.com/office/drawing/2014/main" xmlns="" id="{4D7F4CC1-08F8-EED3-B18C-7063578850AF}"/>
              </a:ext>
            </a:extLst>
          </p:cNvPr>
          <p:cNvSpPr/>
          <p:nvPr/>
        </p:nvSpPr>
        <p:spPr>
          <a:xfrm rot="-631056">
            <a:off x="153495" y="2112617"/>
            <a:ext cx="18027897" cy="3341110"/>
          </a:xfrm>
          <a:prstGeom prst="line">
            <a:avLst/>
          </a:prstGeom>
          <a:ln w="47625" cap="flat">
            <a:solidFill>
              <a:srgbClr val="4F6664"/>
            </a:solidFill>
            <a:prstDash val="solid"/>
            <a:headEnd type="none" w="sm" len="sm"/>
            <a:tailEnd type="none" w="sm" len="sm"/>
          </a:ln>
        </p:spPr>
      </p:sp>
      <p:grpSp>
        <p:nvGrpSpPr>
          <p:cNvPr id="36" name="Group 35">
            <a:extLst>
              <a:ext uri="{FF2B5EF4-FFF2-40B4-BE49-F238E27FC236}">
                <a16:creationId xmlns:a16="http://schemas.microsoft.com/office/drawing/2014/main" xmlns="" id="{8FE0AD99-809A-DB76-4A30-508D8CA6140E}"/>
              </a:ext>
            </a:extLst>
          </p:cNvPr>
          <p:cNvGrpSpPr/>
          <p:nvPr/>
        </p:nvGrpSpPr>
        <p:grpSpPr>
          <a:xfrm>
            <a:off x="1563651" y="3470317"/>
            <a:ext cx="7049452" cy="5025983"/>
            <a:chOff x="1563651" y="3248917"/>
            <a:chExt cx="7049452" cy="5025983"/>
          </a:xfrm>
        </p:grpSpPr>
        <p:grpSp>
          <p:nvGrpSpPr>
            <p:cNvPr id="28" name="Group 27">
              <a:extLst>
                <a:ext uri="{FF2B5EF4-FFF2-40B4-BE49-F238E27FC236}">
                  <a16:creationId xmlns:a16="http://schemas.microsoft.com/office/drawing/2014/main" xmlns="" id="{A98E9AD6-6D6D-E590-82E2-4E61DFD75C11}"/>
                </a:ext>
              </a:extLst>
            </p:cNvPr>
            <p:cNvGrpSpPr/>
            <p:nvPr/>
          </p:nvGrpSpPr>
          <p:grpSpPr>
            <a:xfrm>
              <a:off x="1563651" y="3248917"/>
              <a:ext cx="7049452" cy="5025983"/>
              <a:chOff x="1563651" y="3248917"/>
              <a:chExt cx="7049452" cy="5025983"/>
            </a:xfrm>
          </p:grpSpPr>
          <p:grpSp>
            <p:nvGrpSpPr>
              <p:cNvPr id="25" name="Group 24">
                <a:extLst>
                  <a:ext uri="{FF2B5EF4-FFF2-40B4-BE49-F238E27FC236}">
                    <a16:creationId xmlns:a16="http://schemas.microsoft.com/office/drawing/2014/main" xmlns="" id="{253DE02D-F6E9-76A8-31C7-765DF763B586}"/>
                  </a:ext>
                </a:extLst>
              </p:cNvPr>
              <p:cNvGrpSpPr/>
              <p:nvPr/>
            </p:nvGrpSpPr>
            <p:grpSpPr>
              <a:xfrm>
                <a:off x="1563651" y="4057229"/>
                <a:ext cx="7049452" cy="4217671"/>
                <a:chOff x="4680872" y="5203258"/>
                <a:chExt cx="6645299" cy="3731724"/>
              </a:xfrm>
            </p:grpSpPr>
            <p:pic>
              <p:nvPicPr>
                <p:cNvPr id="23" name="Picture 2">
                  <a:extLst>
                    <a:ext uri="{FF2B5EF4-FFF2-40B4-BE49-F238E27FC236}">
                      <a16:creationId xmlns:a16="http://schemas.microsoft.com/office/drawing/2014/main" xmlns="" id="{9B182F80-5B6D-4A99-A629-EB5BC892BDC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680872" y="5203258"/>
                  <a:ext cx="6645299" cy="3731724"/>
                </a:xfrm>
                <a:prstGeom prst="rect">
                  <a:avLst/>
                </a:prstGeom>
              </p:spPr>
            </p:pic>
            <p:pic>
              <p:nvPicPr>
                <p:cNvPr id="24" name="Picture 3">
                  <a:extLst>
                    <a:ext uri="{FF2B5EF4-FFF2-40B4-BE49-F238E27FC236}">
                      <a16:creationId xmlns:a16="http://schemas.microsoft.com/office/drawing/2014/main" xmlns="" id="{3727B5CC-2680-D45D-9E1C-8386B600029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4795724" y="5318372"/>
                  <a:ext cx="6372691" cy="3505595"/>
                </a:xfrm>
                <a:prstGeom prst="rect">
                  <a:avLst/>
                </a:prstGeom>
              </p:spPr>
            </p:pic>
          </p:grpSp>
          <p:pic>
            <p:nvPicPr>
              <p:cNvPr id="26" name="Picture 4">
                <a:extLst>
                  <a:ext uri="{FF2B5EF4-FFF2-40B4-BE49-F238E27FC236}">
                    <a16:creationId xmlns:a16="http://schemas.microsoft.com/office/drawing/2014/main" xmlns="" id="{C93EF689-637A-A10D-B4C0-2F0B643AA2A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2406874" flipH="1">
                <a:off x="6239179" y="3248917"/>
                <a:ext cx="1160267" cy="1354876"/>
              </a:xfrm>
              <a:prstGeom prst="rect">
                <a:avLst/>
              </a:prstGeom>
            </p:spPr>
          </p:pic>
          <p:pic>
            <p:nvPicPr>
              <p:cNvPr id="27" name="Picture 5">
                <a:extLst>
                  <a:ext uri="{FF2B5EF4-FFF2-40B4-BE49-F238E27FC236}">
                    <a16:creationId xmlns:a16="http://schemas.microsoft.com/office/drawing/2014/main" xmlns="" id="{BA7FDF5F-4C63-E358-A5FC-C2FDC666774B}"/>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2406874" flipH="1">
                <a:off x="2230544" y="3305146"/>
                <a:ext cx="1160267" cy="1354876"/>
              </a:xfrm>
              <a:prstGeom prst="rect">
                <a:avLst/>
              </a:prstGeom>
            </p:spPr>
          </p:pic>
        </p:grpSp>
        <p:sp>
          <p:nvSpPr>
            <p:cNvPr id="35" name="TextBox 34">
              <a:extLst>
                <a:ext uri="{FF2B5EF4-FFF2-40B4-BE49-F238E27FC236}">
                  <a16:creationId xmlns:a16="http://schemas.microsoft.com/office/drawing/2014/main" xmlns="" id="{869EA946-0C30-448A-9EEB-603EDC2CEC9F}"/>
                </a:ext>
              </a:extLst>
            </p:cNvPr>
            <p:cNvSpPr txBox="1"/>
            <p:nvPr/>
          </p:nvSpPr>
          <p:spPr>
            <a:xfrm>
              <a:off x="1795096" y="5532111"/>
              <a:ext cx="6420612" cy="982513"/>
            </a:xfrm>
            <a:prstGeom prst="rect">
              <a:avLst/>
            </a:prstGeom>
            <a:noFill/>
          </p:spPr>
          <p:txBody>
            <a:bodyPr wrap="square">
              <a:spAutoFit/>
            </a:bodyPr>
            <a:lstStyle/>
            <a:p>
              <a:pPr algn="ctr">
                <a:lnSpc>
                  <a:spcPct val="150000"/>
                </a:lnSpc>
              </a:pPr>
              <a:r>
                <a:rPr lang="en-US" sz="4400">
                  <a:latin typeface="Arial" panose="020B0604020202020204" pitchFamily="34" charset="0"/>
                  <a:cs typeface="Arial" panose="020B0604020202020204" pitchFamily="34" charset="0"/>
                </a:rPr>
                <a:t>1. Những điều cần biết</a:t>
              </a:r>
            </a:p>
          </p:txBody>
        </p:sp>
      </p:grpSp>
      <p:grpSp>
        <p:nvGrpSpPr>
          <p:cNvPr id="38" name="Group 37">
            <a:extLst>
              <a:ext uri="{FF2B5EF4-FFF2-40B4-BE49-F238E27FC236}">
                <a16:creationId xmlns:a16="http://schemas.microsoft.com/office/drawing/2014/main" xmlns="" id="{577EC90C-7E6C-371E-41E2-6E958CC8D1E4}"/>
              </a:ext>
            </a:extLst>
          </p:cNvPr>
          <p:cNvGrpSpPr/>
          <p:nvPr/>
        </p:nvGrpSpPr>
        <p:grpSpPr>
          <a:xfrm>
            <a:off x="9947800" y="3470317"/>
            <a:ext cx="7049452" cy="5025983"/>
            <a:chOff x="9947800" y="3248917"/>
            <a:chExt cx="7049452" cy="5025983"/>
          </a:xfrm>
        </p:grpSpPr>
        <p:grpSp>
          <p:nvGrpSpPr>
            <p:cNvPr id="29" name="Group 28">
              <a:extLst>
                <a:ext uri="{FF2B5EF4-FFF2-40B4-BE49-F238E27FC236}">
                  <a16:creationId xmlns:a16="http://schemas.microsoft.com/office/drawing/2014/main" xmlns="" id="{1AEBA37E-DBB6-61D6-497D-AE6A36AF7980}"/>
                </a:ext>
              </a:extLst>
            </p:cNvPr>
            <p:cNvGrpSpPr/>
            <p:nvPr/>
          </p:nvGrpSpPr>
          <p:grpSpPr>
            <a:xfrm>
              <a:off x="9947800" y="3248917"/>
              <a:ext cx="7049452" cy="5025983"/>
              <a:chOff x="1563651" y="3248917"/>
              <a:chExt cx="7049452" cy="5025983"/>
            </a:xfrm>
          </p:grpSpPr>
          <p:grpSp>
            <p:nvGrpSpPr>
              <p:cNvPr id="30" name="Group 29">
                <a:extLst>
                  <a:ext uri="{FF2B5EF4-FFF2-40B4-BE49-F238E27FC236}">
                    <a16:creationId xmlns:a16="http://schemas.microsoft.com/office/drawing/2014/main" xmlns="" id="{DD94D4BF-4047-EFD2-4F01-2FEC3C3CED50}"/>
                  </a:ext>
                </a:extLst>
              </p:cNvPr>
              <p:cNvGrpSpPr/>
              <p:nvPr/>
            </p:nvGrpSpPr>
            <p:grpSpPr>
              <a:xfrm>
                <a:off x="1563651" y="4057229"/>
                <a:ext cx="7049452" cy="4217671"/>
                <a:chOff x="4680872" y="5203258"/>
                <a:chExt cx="6645299" cy="3731724"/>
              </a:xfrm>
            </p:grpSpPr>
            <p:pic>
              <p:nvPicPr>
                <p:cNvPr id="33" name="Picture 2">
                  <a:extLst>
                    <a:ext uri="{FF2B5EF4-FFF2-40B4-BE49-F238E27FC236}">
                      <a16:creationId xmlns:a16="http://schemas.microsoft.com/office/drawing/2014/main" xmlns="" id="{46D70A2F-AC66-B288-2229-14817009690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680872" y="5203258"/>
                  <a:ext cx="6645299" cy="3731724"/>
                </a:xfrm>
                <a:prstGeom prst="rect">
                  <a:avLst/>
                </a:prstGeom>
              </p:spPr>
            </p:pic>
            <p:pic>
              <p:nvPicPr>
                <p:cNvPr id="34" name="Picture 3">
                  <a:extLst>
                    <a:ext uri="{FF2B5EF4-FFF2-40B4-BE49-F238E27FC236}">
                      <a16:creationId xmlns:a16="http://schemas.microsoft.com/office/drawing/2014/main" xmlns="" id="{7A5CFDAA-1FF7-874B-3770-15023B8D39BF}"/>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4795724" y="5318372"/>
                  <a:ext cx="6372691" cy="3505595"/>
                </a:xfrm>
                <a:prstGeom prst="rect">
                  <a:avLst/>
                </a:prstGeom>
              </p:spPr>
            </p:pic>
          </p:grpSp>
          <p:pic>
            <p:nvPicPr>
              <p:cNvPr id="31" name="Picture 4">
                <a:extLst>
                  <a:ext uri="{FF2B5EF4-FFF2-40B4-BE49-F238E27FC236}">
                    <a16:creationId xmlns:a16="http://schemas.microsoft.com/office/drawing/2014/main" xmlns="" id="{76CE7F8E-8DC4-14DD-6DA1-E4914FB3D04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2406874" flipH="1">
                <a:off x="6239179" y="3248917"/>
                <a:ext cx="1160267" cy="1354876"/>
              </a:xfrm>
              <a:prstGeom prst="rect">
                <a:avLst/>
              </a:prstGeom>
            </p:spPr>
          </p:pic>
          <p:pic>
            <p:nvPicPr>
              <p:cNvPr id="32" name="Picture 5">
                <a:extLst>
                  <a:ext uri="{FF2B5EF4-FFF2-40B4-BE49-F238E27FC236}">
                    <a16:creationId xmlns:a16="http://schemas.microsoft.com/office/drawing/2014/main" xmlns="" id="{602AD240-91B3-CC1B-6EA7-C948A2A3111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2406874" flipH="1">
                <a:off x="2230544" y="3305146"/>
                <a:ext cx="1160267" cy="1354876"/>
              </a:xfrm>
              <a:prstGeom prst="rect">
                <a:avLst/>
              </a:prstGeom>
            </p:spPr>
          </p:pic>
        </p:grpSp>
        <p:sp>
          <p:nvSpPr>
            <p:cNvPr id="37" name="TextBox 36">
              <a:extLst>
                <a:ext uri="{FF2B5EF4-FFF2-40B4-BE49-F238E27FC236}">
                  <a16:creationId xmlns:a16="http://schemas.microsoft.com/office/drawing/2014/main" xmlns="" id="{BC854395-F096-339F-9BE4-7B6E5D49809B}"/>
                </a:ext>
              </a:extLst>
            </p:cNvPr>
            <p:cNvSpPr txBox="1"/>
            <p:nvPr/>
          </p:nvSpPr>
          <p:spPr>
            <a:xfrm>
              <a:off x="10235306" y="5532111"/>
              <a:ext cx="6420612" cy="982513"/>
            </a:xfrm>
            <a:prstGeom prst="rect">
              <a:avLst/>
            </a:prstGeom>
            <a:noFill/>
          </p:spPr>
          <p:txBody>
            <a:bodyPr wrap="square">
              <a:spAutoFit/>
            </a:bodyPr>
            <a:lstStyle/>
            <a:p>
              <a:pPr algn="ctr">
                <a:lnSpc>
                  <a:spcPct val="150000"/>
                </a:lnSpc>
              </a:pPr>
              <a:r>
                <a:rPr lang="en-US" sz="4400">
                  <a:latin typeface="Arial" panose="020B0604020202020204" pitchFamily="34" charset="0"/>
                  <a:cs typeface="Arial" panose="020B0604020202020204" pitchFamily="34" charset="0"/>
                </a:rPr>
                <a:t>2. Thực hành</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1"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up)">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09742">
            <a:off x="11146436" y="-2622451"/>
            <a:ext cx="10392975" cy="8041564"/>
          </a:xfrm>
          <a:prstGeom prst="rect">
            <a:avLst/>
          </a:prstGeom>
        </p:spPr>
      </p:pic>
      <p:sp>
        <p:nvSpPr>
          <p:cNvPr id="19" name="Speech Bubble: Rectangle with Corners Rounded 18">
            <a:extLst>
              <a:ext uri="{FF2B5EF4-FFF2-40B4-BE49-F238E27FC236}">
                <a16:creationId xmlns:a16="http://schemas.microsoft.com/office/drawing/2014/main" xmlns="" id="{C74BD9A9-78E7-D5AE-B1B3-6135B13AC43A}"/>
              </a:ext>
            </a:extLst>
          </p:cNvPr>
          <p:cNvSpPr/>
          <p:nvPr/>
        </p:nvSpPr>
        <p:spPr>
          <a:xfrm>
            <a:off x="6400800" y="2801237"/>
            <a:ext cx="10736817" cy="4788674"/>
          </a:xfrm>
          <a:prstGeom prst="wedgeRoundRectCallout">
            <a:avLst>
              <a:gd name="adj1" fmla="val -60705"/>
              <a:gd name="adj2" fmla="val 5612"/>
              <a:gd name="adj3" fmla="val 16667"/>
            </a:avLst>
          </a:prstGeom>
          <a:solidFill>
            <a:srgbClr val="ED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Arial" panose="020B0604020202020204" pitchFamily="34" charset="0"/>
                <a:cs typeface="Arial" panose="020B0604020202020204" pitchFamily="34" charset="0"/>
              </a:rPr>
              <a:t>Em hãy nêu một số thao tác khác nhau trong hệ điều hành Windows nhưng đều cho ra cùng một kết quả.</a:t>
            </a: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53991">
            <a:off x="-2527532" y="6160452"/>
            <a:ext cx="8877979" cy="686933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a:off x="12405659" y="7831005"/>
            <a:ext cx="5709181" cy="285459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703027">
            <a:off x="-3422534" y="1471"/>
            <a:ext cx="6490970" cy="324548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1997892">
            <a:off x="4376" y="88504"/>
            <a:ext cx="653782" cy="519917"/>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16150" r="28169"/>
          <a:stretch>
            <a:fillRect/>
          </a:stretch>
        </p:blipFill>
        <p:spPr>
          <a:xfrm rot="842043">
            <a:off x="17145107" y="72721"/>
            <a:ext cx="1056767" cy="84038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999316">
            <a:off x="14137158" y="7836185"/>
            <a:ext cx="1454797" cy="224679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635687">
            <a:off x="16160344" y="734009"/>
            <a:ext cx="805104" cy="1243404"/>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415598" flipV="1">
            <a:off x="196765" y="672347"/>
            <a:ext cx="978609" cy="1511366"/>
          </a:xfrm>
          <a:prstGeom prst="rect">
            <a:avLst/>
          </a:prstGeom>
        </p:spPr>
      </p:pic>
      <p:sp>
        <p:nvSpPr>
          <p:cNvPr id="17" name="TextBox 16">
            <a:extLst>
              <a:ext uri="{FF2B5EF4-FFF2-40B4-BE49-F238E27FC236}">
                <a16:creationId xmlns:a16="http://schemas.microsoft.com/office/drawing/2014/main" xmlns="" id="{EFFF9222-EA79-CFF9-7A00-3D00AE1E86F2}"/>
              </a:ext>
            </a:extLst>
          </p:cNvPr>
          <p:cNvSpPr txBox="1"/>
          <p:nvPr/>
        </p:nvSpPr>
        <p:spPr>
          <a:xfrm>
            <a:off x="4715090" y="745203"/>
            <a:ext cx="8857819" cy="1306255"/>
          </a:xfrm>
          <a:prstGeom prst="rect">
            <a:avLst/>
          </a:prstGeom>
          <a:noFill/>
        </p:spPr>
        <p:txBody>
          <a:bodyPr wrap="square">
            <a:spAutoFit/>
          </a:bodyPr>
          <a:lstStyle/>
          <a:p>
            <a:pPr algn="ctr">
              <a:lnSpc>
                <a:spcPct val="150000"/>
              </a:lnSpc>
            </a:pPr>
            <a:r>
              <a:rPr lang="en-US" sz="6000" b="1">
                <a:latin typeface="Arial" panose="020B0604020202020204" pitchFamily="34" charset="0"/>
                <a:cs typeface="Arial" panose="020B0604020202020204" pitchFamily="34" charset="0"/>
              </a:rPr>
              <a:t>1. Những điều cần biết</a:t>
            </a:r>
          </a:p>
        </p:txBody>
      </p:sp>
      <p:pic>
        <p:nvPicPr>
          <p:cNvPr id="18" name="Picture 13">
            <a:extLst>
              <a:ext uri="{FF2B5EF4-FFF2-40B4-BE49-F238E27FC236}">
                <a16:creationId xmlns:a16="http://schemas.microsoft.com/office/drawing/2014/main" xmlns="" id="{80D74C93-0BC7-0FBC-FF44-833610B3EB56}"/>
              </a:ext>
            </a:extLst>
          </p:cNvPr>
          <p:cNvPicPr>
            <a:picLocks noChangeAspect="1"/>
          </p:cNvPicPr>
          <p:nvPr/>
        </p:nvPicPr>
        <p:blipFill>
          <a:blip r:embed="rId12"/>
          <a:srcRect/>
          <a:stretch>
            <a:fillRect/>
          </a:stretch>
        </p:blipFill>
        <p:spPr>
          <a:xfrm>
            <a:off x="19846" y="3203835"/>
            <a:ext cx="5836676" cy="70962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777399">
            <a:off x="2701268" y="8672557"/>
            <a:ext cx="5361307" cy="268065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4811">
            <a:off x="11664267" y="-429781"/>
            <a:ext cx="6490970" cy="324548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691569">
            <a:off x="15834159" y="6775867"/>
            <a:ext cx="2259877" cy="451975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flipV="1">
            <a:off x="-240884" y="1093513"/>
            <a:ext cx="1480147" cy="296029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635687">
            <a:off x="17317648" y="-21153"/>
            <a:ext cx="886698" cy="136941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16150" r="28169"/>
          <a:stretch>
            <a:fillRect/>
          </a:stretch>
        </p:blipFill>
        <p:spPr>
          <a:xfrm rot="-1997892">
            <a:off x="32329" y="195352"/>
            <a:ext cx="933720" cy="742536"/>
          </a:xfrm>
          <a:prstGeom prst="rect">
            <a:avLst/>
          </a:prstGeom>
        </p:spPr>
      </p:pic>
      <p:sp>
        <p:nvSpPr>
          <p:cNvPr id="15" name="TextBox 14">
            <a:extLst>
              <a:ext uri="{FF2B5EF4-FFF2-40B4-BE49-F238E27FC236}">
                <a16:creationId xmlns:a16="http://schemas.microsoft.com/office/drawing/2014/main" xmlns="" id="{6BAD4F4C-7770-46F5-BBB1-36BE8D75CB6F}"/>
              </a:ext>
            </a:extLst>
          </p:cNvPr>
          <p:cNvSpPr txBox="1"/>
          <p:nvPr/>
        </p:nvSpPr>
        <p:spPr>
          <a:xfrm>
            <a:off x="849778" y="2642838"/>
            <a:ext cx="8118349" cy="5180842"/>
          </a:xfrm>
          <a:prstGeom prst="rect">
            <a:avLst/>
          </a:prstGeom>
          <a:noFill/>
        </p:spPr>
        <p:txBody>
          <a:bodyPr wrap="square">
            <a:spAutoFit/>
          </a:bodyPr>
          <a:lstStyle/>
          <a:p>
            <a:pPr marL="685800" indent="-6858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Nháy nút lệnh có sẵn trong cửa sổ làm việc.</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Chọn lệnh trong bảng chọn nổi lên khi nháy chuột phải.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685800" indent="-685800">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Nhấn đồng thời 2 hoặc 3 phím (tổ hợp phím tắt)</a:t>
            </a:r>
            <a:endParaRPr lang="en-US" sz="3600">
              <a:latin typeface="Arial" panose="020B0604020202020204" pitchFamily="34" charset="0"/>
              <a:cs typeface="Arial" panose="020B0604020202020204" pitchFamily="34" charset="0"/>
            </a:endParaRPr>
          </a:p>
        </p:txBody>
      </p:sp>
      <p:pic>
        <p:nvPicPr>
          <p:cNvPr id="17" name="Picture 16" descr="Graphical user interface, application&#10;&#10;Description automatically generated">
            <a:extLst>
              <a:ext uri="{FF2B5EF4-FFF2-40B4-BE49-F238E27FC236}">
                <a16:creationId xmlns:a16="http://schemas.microsoft.com/office/drawing/2014/main" xmlns="" id="{62BFD9BF-4DFC-F70E-7392-15A419D707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40116" y="2513172"/>
            <a:ext cx="8513318" cy="56755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18662">
            <a:off x="9835107" y="-5238741"/>
            <a:ext cx="9977723" cy="7720263"/>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614890">
            <a:off x="-263694" y="8516546"/>
            <a:ext cx="9454816" cy="731566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371227">
            <a:off x="-2332294" y="-384416"/>
            <a:ext cx="4664589" cy="233229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340272" flipH="1">
            <a:off x="15335388" y="7646904"/>
            <a:ext cx="5905222" cy="295261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1997892">
            <a:off x="77505" y="265001"/>
            <a:ext cx="514432" cy="4091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16150" r="28169"/>
          <a:stretch>
            <a:fillRect/>
          </a:stretch>
        </p:blipFill>
        <p:spPr>
          <a:xfrm rot="842043">
            <a:off x="14893519" y="1198243"/>
            <a:ext cx="853384" cy="67865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700000" flipH="1">
            <a:off x="-97353" y="7003550"/>
            <a:ext cx="1679516" cy="3359033"/>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142043">
            <a:off x="16664518" y="579584"/>
            <a:ext cx="1189564" cy="2379128"/>
          </a:xfrm>
          <a:prstGeom prst="rect">
            <a:avLst/>
          </a:prstGeom>
        </p:spPr>
      </p:pic>
      <p:sp>
        <p:nvSpPr>
          <p:cNvPr id="15" name="TextBox 14">
            <a:extLst>
              <a:ext uri="{FF2B5EF4-FFF2-40B4-BE49-F238E27FC236}">
                <a16:creationId xmlns:a16="http://schemas.microsoft.com/office/drawing/2014/main" xmlns="" id="{01AC8B47-1C1B-2ECD-660A-F67E60487E33}"/>
              </a:ext>
            </a:extLst>
          </p:cNvPr>
          <p:cNvSpPr txBox="1"/>
          <p:nvPr/>
        </p:nvSpPr>
        <p:spPr>
          <a:xfrm>
            <a:off x="4894707" y="483188"/>
            <a:ext cx="8857819" cy="1306255"/>
          </a:xfrm>
          <a:prstGeom prst="rect">
            <a:avLst/>
          </a:prstGeom>
          <a:noFill/>
        </p:spPr>
        <p:txBody>
          <a:bodyPr wrap="square">
            <a:spAutoFit/>
          </a:bodyPr>
          <a:lstStyle/>
          <a:p>
            <a:pPr algn="ctr">
              <a:lnSpc>
                <a:spcPct val="150000"/>
              </a:lnSpc>
            </a:pPr>
            <a:r>
              <a:rPr lang="en-US" sz="6000" b="1">
                <a:latin typeface="Arial" panose="020B0604020202020204" pitchFamily="34" charset="0"/>
                <a:cs typeface="Arial" panose="020B0604020202020204" pitchFamily="34" charset="0"/>
              </a:rPr>
              <a:t>2. Thực hành</a:t>
            </a:r>
          </a:p>
        </p:txBody>
      </p:sp>
      <p:grpSp>
        <p:nvGrpSpPr>
          <p:cNvPr id="16" name="Group 15">
            <a:extLst>
              <a:ext uri="{FF2B5EF4-FFF2-40B4-BE49-F238E27FC236}">
                <a16:creationId xmlns:a16="http://schemas.microsoft.com/office/drawing/2014/main" xmlns="" id="{7C711389-6F71-6B98-C6DB-C1D2DE0C48B3}"/>
              </a:ext>
            </a:extLst>
          </p:cNvPr>
          <p:cNvGrpSpPr/>
          <p:nvPr/>
        </p:nvGrpSpPr>
        <p:grpSpPr>
          <a:xfrm>
            <a:off x="1942968" y="3456701"/>
            <a:ext cx="9657696" cy="5623718"/>
            <a:chOff x="1028700" y="3570949"/>
            <a:chExt cx="9657696" cy="5623718"/>
          </a:xfrm>
        </p:grpSpPr>
        <p:pic>
          <p:nvPicPr>
            <p:cNvPr id="17" name="Picture 8">
              <a:extLst>
                <a:ext uri="{FF2B5EF4-FFF2-40B4-BE49-F238E27FC236}">
                  <a16:creationId xmlns:a16="http://schemas.microsoft.com/office/drawing/2014/main" xmlns="" id="{951287D7-A0CF-4303-4973-3D3A120F8DA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28700" y="3771306"/>
              <a:ext cx="9657696" cy="5423361"/>
            </a:xfrm>
            <a:prstGeom prst="rect">
              <a:avLst/>
            </a:prstGeom>
          </p:spPr>
        </p:pic>
        <p:pic>
          <p:nvPicPr>
            <p:cNvPr id="18" name="Picture 9">
              <a:extLst>
                <a:ext uri="{FF2B5EF4-FFF2-40B4-BE49-F238E27FC236}">
                  <a16:creationId xmlns:a16="http://schemas.microsoft.com/office/drawing/2014/main" xmlns="" id="{D9998B42-1508-0026-FE36-8D5B8E613F8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61687" y="3935624"/>
              <a:ext cx="9236073" cy="5094725"/>
            </a:xfrm>
            <a:prstGeom prst="rect">
              <a:avLst/>
            </a:prstGeom>
          </p:spPr>
        </p:pic>
        <p:pic>
          <p:nvPicPr>
            <p:cNvPr id="19" name="Picture 16">
              <a:extLst>
                <a:ext uri="{FF2B5EF4-FFF2-40B4-BE49-F238E27FC236}">
                  <a16:creationId xmlns:a16="http://schemas.microsoft.com/office/drawing/2014/main" xmlns="" id="{2409647B-17CC-795B-42F2-0854B00DD87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1411842" y="3570949"/>
              <a:ext cx="916128" cy="1017920"/>
            </a:xfrm>
            <a:prstGeom prst="rect">
              <a:avLst/>
            </a:prstGeom>
          </p:spPr>
        </p:pic>
        <p:sp>
          <p:nvSpPr>
            <p:cNvPr id="20" name="TextBox 19">
              <a:extLst>
                <a:ext uri="{FF2B5EF4-FFF2-40B4-BE49-F238E27FC236}">
                  <a16:creationId xmlns:a16="http://schemas.microsoft.com/office/drawing/2014/main" xmlns="" id="{B5987C4F-0F3A-28F9-90AF-58893468D100}"/>
                </a:ext>
              </a:extLst>
            </p:cNvPr>
            <p:cNvSpPr txBox="1"/>
            <p:nvPr/>
          </p:nvSpPr>
          <p:spPr>
            <a:xfrm>
              <a:off x="1831163" y="4623682"/>
              <a:ext cx="7906110" cy="3671583"/>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Tạo thư mục mới tên là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ThuMucMoi</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trên màn hình nền Desktop và thư mục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ThuMucTam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nằm trong thư mục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Documents</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xmlns="" id="{465871CD-A90D-26A1-8F14-E818DB109E0C}"/>
              </a:ext>
            </a:extLst>
          </p:cNvPr>
          <p:cNvGrpSpPr/>
          <p:nvPr/>
        </p:nvGrpSpPr>
        <p:grpSpPr>
          <a:xfrm>
            <a:off x="11565995" y="2105576"/>
            <a:ext cx="5116324" cy="2830294"/>
            <a:chOff x="10044645" y="1280479"/>
            <a:chExt cx="6901835" cy="3727027"/>
          </a:xfrm>
        </p:grpSpPr>
        <p:pic>
          <p:nvPicPr>
            <p:cNvPr id="22" name="Picture 2">
              <a:extLst>
                <a:ext uri="{FF2B5EF4-FFF2-40B4-BE49-F238E27FC236}">
                  <a16:creationId xmlns:a16="http://schemas.microsoft.com/office/drawing/2014/main" xmlns="" id="{35600B50-6646-5B34-210A-01BD196207B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59759">
              <a:off x="10309544" y="1280479"/>
              <a:ext cx="6636936" cy="3727027"/>
            </a:xfrm>
            <a:prstGeom prst="rect">
              <a:avLst/>
            </a:prstGeom>
          </p:spPr>
        </p:pic>
        <p:pic>
          <p:nvPicPr>
            <p:cNvPr id="23" name="Picture 3">
              <a:extLst>
                <a:ext uri="{FF2B5EF4-FFF2-40B4-BE49-F238E27FC236}">
                  <a16:creationId xmlns:a16="http://schemas.microsoft.com/office/drawing/2014/main" xmlns="" id="{7CF7F910-1DB7-0B42-6CF1-5C73A805ADF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459759">
              <a:off x="10510632" y="1393401"/>
              <a:ext cx="6234761" cy="3501183"/>
            </a:xfrm>
            <a:prstGeom prst="rect">
              <a:avLst/>
            </a:prstGeom>
          </p:spPr>
        </p:pic>
        <p:sp>
          <p:nvSpPr>
            <p:cNvPr id="24" name="TextBox 4">
              <a:extLst>
                <a:ext uri="{FF2B5EF4-FFF2-40B4-BE49-F238E27FC236}">
                  <a16:creationId xmlns:a16="http://schemas.microsoft.com/office/drawing/2014/main" xmlns="" id="{80C806F5-CE9F-4A11-987B-14015289A994}"/>
                </a:ext>
              </a:extLst>
            </p:cNvPr>
            <p:cNvSpPr txBox="1"/>
            <p:nvPr/>
          </p:nvSpPr>
          <p:spPr>
            <a:xfrm rot="459759">
              <a:off x="10850927" y="1791141"/>
              <a:ext cx="5737965" cy="2483165"/>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1: Tạo thư mục mới</a:t>
              </a:r>
            </a:p>
          </p:txBody>
        </p:sp>
        <p:pic>
          <p:nvPicPr>
            <p:cNvPr id="25" name="Picture 5">
              <a:extLst>
                <a:ext uri="{FF2B5EF4-FFF2-40B4-BE49-F238E27FC236}">
                  <a16:creationId xmlns:a16="http://schemas.microsoft.com/office/drawing/2014/main" xmlns="" id="{6D87B1C7-E762-06CB-F3A8-D5BC2398C96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17944">
            <a:off x="13994111" y="2111681"/>
            <a:ext cx="10392975" cy="80415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17944">
            <a:off x="-5196487" y="-2453138"/>
            <a:ext cx="10392975" cy="80415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83579" y="0"/>
            <a:ext cx="6490970" cy="32454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36342">
            <a:off x="-596432" y="8286363"/>
            <a:ext cx="5150556" cy="2575278"/>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1997892">
            <a:off x="2765966" y="4181846"/>
            <a:ext cx="581148" cy="462155"/>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686939" y="183921"/>
            <a:ext cx="1032603" cy="1383723"/>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263214" flipH="1">
            <a:off x="1387555" y="1007742"/>
            <a:ext cx="742763" cy="995327"/>
          </a:xfrm>
          <a:prstGeom prst="rect">
            <a:avLst/>
          </a:prstGeom>
        </p:spPr>
      </p:pic>
      <p:grpSp>
        <p:nvGrpSpPr>
          <p:cNvPr id="17" name="Group 16">
            <a:extLst>
              <a:ext uri="{FF2B5EF4-FFF2-40B4-BE49-F238E27FC236}">
                <a16:creationId xmlns:a16="http://schemas.microsoft.com/office/drawing/2014/main" xmlns="" id="{26510C9A-7703-76D8-6E64-00CD68A11700}"/>
              </a:ext>
            </a:extLst>
          </p:cNvPr>
          <p:cNvGrpSpPr/>
          <p:nvPr/>
        </p:nvGrpSpPr>
        <p:grpSpPr>
          <a:xfrm>
            <a:off x="7362678" y="3547650"/>
            <a:ext cx="9657696" cy="6213850"/>
            <a:chOff x="1028700" y="3669425"/>
            <a:chExt cx="9657696" cy="5525242"/>
          </a:xfrm>
        </p:grpSpPr>
        <p:pic>
          <p:nvPicPr>
            <p:cNvPr id="18" name="Picture 8">
              <a:extLst>
                <a:ext uri="{FF2B5EF4-FFF2-40B4-BE49-F238E27FC236}">
                  <a16:creationId xmlns:a16="http://schemas.microsoft.com/office/drawing/2014/main" xmlns="" id="{414FBA83-4630-2B7F-D204-D1E6207052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8700" y="3771306"/>
              <a:ext cx="9657696" cy="5423361"/>
            </a:xfrm>
            <a:prstGeom prst="rect">
              <a:avLst/>
            </a:prstGeom>
          </p:spPr>
        </p:pic>
        <p:pic>
          <p:nvPicPr>
            <p:cNvPr id="19" name="Picture 9">
              <a:extLst>
                <a:ext uri="{FF2B5EF4-FFF2-40B4-BE49-F238E27FC236}">
                  <a16:creationId xmlns:a16="http://schemas.microsoft.com/office/drawing/2014/main" xmlns="" id="{7A62F5BD-9604-4397-0A78-8C1E8927CB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61687" y="3935624"/>
              <a:ext cx="9236073" cy="5094725"/>
            </a:xfrm>
            <a:prstGeom prst="rect">
              <a:avLst/>
            </a:prstGeom>
          </p:spPr>
        </p:pic>
        <p:pic>
          <p:nvPicPr>
            <p:cNvPr id="20" name="Picture 16">
              <a:extLst>
                <a:ext uri="{FF2B5EF4-FFF2-40B4-BE49-F238E27FC236}">
                  <a16:creationId xmlns:a16="http://schemas.microsoft.com/office/drawing/2014/main" xmlns="" id="{A19DBCCC-ABEA-1262-85FA-1C2F86E5327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113758" y="3669425"/>
              <a:ext cx="1017180" cy="904564"/>
            </a:xfrm>
            <a:prstGeom prst="rect">
              <a:avLst/>
            </a:prstGeom>
          </p:spPr>
        </p:pic>
        <p:sp>
          <p:nvSpPr>
            <p:cNvPr id="21" name="TextBox 20">
              <a:extLst>
                <a:ext uri="{FF2B5EF4-FFF2-40B4-BE49-F238E27FC236}">
                  <a16:creationId xmlns:a16="http://schemas.microsoft.com/office/drawing/2014/main" xmlns="" id="{981056FC-C7DF-5718-DB01-8385DB752346}"/>
                </a:ext>
              </a:extLst>
            </p:cNvPr>
            <p:cNvSpPr txBox="1"/>
            <p:nvPr/>
          </p:nvSpPr>
          <p:spPr>
            <a:xfrm>
              <a:off x="1695055" y="4225243"/>
              <a:ext cx="8093127" cy="451548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1: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chép vài tệp (một tệp văn bản bất kì, một tệp ảnh bất kì,…) vào thư mục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ThuMucTam</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2: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chép thư mục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ThuMucTam</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vào trong thư mục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ThuMucMoi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trên màn hình nền</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xmlns="" id="{86D6BB7C-B01F-09E8-44E2-1615CB08BD81}"/>
              </a:ext>
            </a:extLst>
          </p:cNvPr>
          <p:cNvGrpSpPr/>
          <p:nvPr/>
        </p:nvGrpSpPr>
        <p:grpSpPr>
          <a:xfrm rot="20898547">
            <a:off x="1089157" y="871400"/>
            <a:ext cx="6715683" cy="2998730"/>
            <a:chOff x="10044645" y="1280478"/>
            <a:chExt cx="6901835" cy="3727027"/>
          </a:xfrm>
        </p:grpSpPr>
        <p:pic>
          <p:nvPicPr>
            <p:cNvPr id="23" name="Picture 2">
              <a:extLst>
                <a:ext uri="{FF2B5EF4-FFF2-40B4-BE49-F238E27FC236}">
                  <a16:creationId xmlns:a16="http://schemas.microsoft.com/office/drawing/2014/main" xmlns="" id="{BC8A2AD4-46E7-4A3D-C755-BCE6F19E755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9759">
              <a:off x="10309544" y="1280478"/>
              <a:ext cx="6636936" cy="3727027"/>
            </a:xfrm>
            <a:prstGeom prst="rect">
              <a:avLst/>
            </a:prstGeom>
          </p:spPr>
        </p:pic>
        <p:pic>
          <p:nvPicPr>
            <p:cNvPr id="24" name="Picture 3">
              <a:extLst>
                <a:ext uri="{FF2B5EF4-FFF2-40B4-BE49-F238E27FC236}">
                  <a16:creationId xmlns:a16="http://schemas.microsoft.com/office/drawing/2014/main" xmlns="" id="{4F8AE99A-C3B5-FE29-59DC-57784005FCF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59759">
              <a:off x="10510632" y="1393401"/>
              <a:ext cx="6234761" cy="3501183"/>
            </a:xfrm>
            <a:prstGeom prst="rect">
              <a:avLst/>
            </a:prstGeom>
          </p:spPr>
        </p:pic>
        <p:sp>
          <p:nvSpPr>
            <p:cNvPr id="25" name="TextBox 4">
              <a:extLst>
                <a:ext uri="{FF2B5EF4-FFF2-40B4-BE49-F238E27FC236}">
                  <a16:creationId xmlns:a16="http://schemas.microsoft.com/office/drawing/2014/main" xmlns="" id="{54182A01-AC28-AA18-613B-52465026E73A}"/>
                </a:ext>
              </a:extLst>
            </p:cNvPr>
            <p:cNvSpPr txBox="1"/>
            <p:nvPr/>
          </p:nvSpPr>
          <p:spPr>
            <a:xfrm rot="242189">
              <a:off x="10729491" y="1894399"/>
              <a:ext cx="5700921" cy="2483165"/>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2: </a:t>
              </a:r>
              <a:r>
                <a:rPr lang="vi-VN" sz="5400" b="1">
                  <a:latin typeface="Arial" panose="020B0604020202020204" pitchFamily="34" charset="0"/>
                  <a:cs typeface="Arial" panose="020B0604020202020204" pitchFamily="34" charset="0"/>
                </a:rPr>
                <a:t>Sao chép tệp, thư mục</a:t>
              </a:r>
              <a:endParaRPr lang="en-US" sz="5400" b="1">
                <a:latin typeface="Arial" panose="020B0604020202020204" pitchFamily="34" charset="0"/>
                <a:cs typeface="Arial" panose="020B0604020202020204" pitchFamily="34" charset="0"/>
              </a:endParaRPr>
            </a:p>
          </p:txBody>
        </p:sp>
        <p:pic>
          <p:nvPicPr>
            <p:cNvPr id="26" name="Picture 5">
              <a:extLst>
                <a:ext uri="{FF2B5EF4-FFF2-40B4-BE49-F238E27FC236}">
                  <a16:creationId xmlns:a16="http://schemas.microsoft.com/office/drawing/2014/main" xmlns="" id="{2CDA4C37-DF36-6539-9E23-4FE3E8A2184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TotalTime>
  <Words>1119</Words>
  <Application>Microsoft Office PowerPoint</Application>
  <PresentationFormat>Custom</PresentationFormat>
  <Paragraphs>89</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cp:revision>
  <dcterms:created xsi:type="dcterms:W3CDTF">2006-08-16T00:00:00Z</dcterms:created>
  <dcterms:modified xsi:type="dcterms:W3CDTF">2022-10-10T15:53:51Z</dcterms:modified>
  <dc:identifier>DAFCwTW-n-I</dc:identifier>
</cp:coreProperties>
</file>