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64" r:id="rId2"/>
    <p:sldId id="257" r:id="rId3"/>
    <p:sldId id="256" r:id="rId4"/>
    <p:sldId id="258" r:id="rId5"/>
    <p:sldId id="266" r:id="rId6"/>
    <p:sldId id="259" r:id="rId7"/>
    <p:sldId id="284" r:id="rId8"/>
    <p:sldId id="260" r:id="rId9"/>
    <p:sldId id="261" r:id="rId10"/>
    <p:sldId id="262" r:id="rId11"/>
    <p:sldId id="274" r:id="rId12"/>
    <p:sldId id="263" r:id="rId13"/>
    <p:sldId id="285" r:id="rId14"/>
    <p:sldId id="267" r:id="rId15"/>
    <p:sldId id="268" r:id="rId16"/>
    <p:sldId id="265" r:id="rId17"/>
    <p:sldId id="271" r:id="rId18"/>
    <p:sldId id="273" r:id="rId19"/>
    <p:sldId id="286" r:id="rId20"/>
    <p:sldId id="287" r:id="rId21"/>
    <p:sldId id="290" r:id="rId22"/>
    <p:sldId id="291" r:id="rId23"/>
    <p:sldId id="292" r:id="rId24"/>
    <p:sldId id="276" r:id="rId25"/>
    <p:sldId id="277" r:id="rId26"/>
    <p:sldId id="282" r:id="rId27"/>
    <p:sldId id="269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57"/>
    <a:srgbClr val="FFCE6D"/>
    <a:srgbClr val="D1E5E7"/>
    <a:srgbClr val="DE9400"/>
    <a:srgbClr val="E1EEEF"/>
    <a:srgbClr val="407478"/>
    <a:srgbClr val="FFB521"/>
    <a:srgbClr val="FFE4AF"/>
    <a:srgbClr val="71AEB3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7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987A7-1944-41E5-A2CF-FCEAF3E2B686}" type="datetimeFigureOut">
              <a:rPr lang="en-US" smtClean="0"/>
              <a:t>05/09/2022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8003-D453-4AC2-8EB7-350663E5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5.svg"/><Relationship Id="rId7" Type="http://schemas.openxmlformats.org/officeDocument/2006/relationships/image" Target="../media/image38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7.sv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.svg"/><Relationship Id="rId7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1.sv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71.sv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9.svg"/><Relationship Id="rId7" Type="http://schemas.openxmlformats.org/officeDocument/2006/relationships/image" Target="../media/image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1.svg"/><Relationship Id="rId4" Type="http://schemas.openxmlformats.org/officeDocument/2006/relationships/image" Target="../media/image36.png"/><Relationship Id="rId9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.png"/><Relationship Id="rId7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60.png"/><Relationship Id="rId7" Type="http://schemas.openxmlformats.org/officeDocument/2006/relationships/image" Target="../media/image71.svg"/><Relationship Id="rId12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2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4.svg"/><Relationship Id="rId4" Type="http://schemas.openxmlformats.org/officeDocument/2006/relationships/image" Target="../media/image62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6.svg"/><Relationship Id="rId7" Type="http://schemas.openxmlformats.org/officeDocument/2006/relationships/image" Target="../media/image6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8.svg"/><Relationship Id="rId5" Type="http://schemas.openxmlformats.org/officeDocument/2006/relationships/image" Target="../media/image98.svg"/><Relationship Id="rId10" Type="http://schemas.openxmlformats.org/officeDocument/2006/relationships/image" Target="../media/image9.png"/><Relationship Id="rId4" Type="http://schemas.openxmlformats.org/officeDocument/2006/relationships/image" Target="../media/image65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0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.svg"/><Relationship Id="rId3" Type="http://schemas.openxmlformats.org/officeDocument/2006/relationships/image" Target="../media/image100.svg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1.svg"/><Relationship Id="rId5" Type="http://schemas.openxmlformats.org/officeDocument/2006/relationships/image" Target="../media/image102.svg"/><Relationship Id="rId15" Type="http://schemas.openxmlformats.org/officeDocument/2006/relationships/image" Target="../media/image18.svg"/><Relationship Id="rId10" Type="http://schemas.openxmlformats.org/officeDocument/2006/relationships/image" Target="../media/image36.png"/><Relationship Id="rId4" Type="http://schemas.openxmlformats.org/officeDocument/2006/relationships/image" Target="../media/image67.png"/><Relationship Id="rId9" Type="http://schemas.openxmlformats.org/officeDocument/2006/relationships/image" Target="../media/image30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6.png"/><Relationship Id="rId17" Type="http://schemas.openxmlformats.org/officeDocument/2006/relationships/image" Target="../media/image36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svg"/><Relationship Id="rId7" Type="http://schemas.openxmlformats.org/officeDocument/2006/relationships/image" Target="../media/image1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4571961" y="-1071454"/>
            <a:ext cx="8725546" cy="1204391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3822573" y="2789691"/>
            <a:ext cx="10563301" cy="5509868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7" name="TextBox 7"/>
          <p:cNvSpPr txBox="1"/>
          <p:nvPr/>
        </p:nvSpPr>
        <p:spPr>
          <a:xfrm rot="21435149">
            <a:off x="4074490" y="3097839"/>
            <a:ext cx="10142359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FFC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FC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391803" y="6490834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896A2A3-4902-5F8F-8C52-1991E61D06D7}"/>
              </a:ext>
            </a:extLst>
          </p:cNvPr>
          <p:cNvGrpSpPr/>
          <p:nvPr/>
        </p:nvGrpSpPr>
        <p:grpSpPr>
          <a:xfrm>
            <a:off x="1533260" y="1029333"/>
            <a:ext cx="15221480" cy="7423924"/>
            <a:chOff x="1237720" y="1238756"/>
            <a:chExt cx="15221480" cy="74239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5985801-C76B-3D2F-34CE-CFF11D5A1520}"/>
                </a:ext>
              </a:extLst>
            </p:cNvPr>
            <p:cNvSpPr/>
            <p:nvPr/>
          </p:nvSpPr>
          <p:spPr>
            <a:xfrm>
              <a:off x="1237720" y="2311746"/>
              <a:ext cx="15221480" cy="6350934"/>
            </a:xfrm>
            <a:custGeom>
              <a:avLst/>
              <a:gdLst>
                <a:gd name="connsiteX0" fmla="*/ 7089841 w 7089840"/>
                <a:gd name="connsiteY0" fmla="*/ 546087 h 6350934"/>
                <a:gd name="connsiteX1" fmla="*/ 7089841 w 7089840"/>
                <a:gd name="connsiteY1" fmla="*/ 911171 h 6350934"/>
                <a:gd name="connsiteX2" fmla="*/ 7077817 w 7089840"/>
                <a:gd name="connsiteY2" fmla="*/ 981244 h 6350934"/>
                <a:gd name="connsiteX3" fmla="*/ 7064069 w 7089840"/>
                <a:gd name="connsiteY3" fmla="*/ 1764762 h 6350934"/>
                <a:gd name="connsiteX4" fmla="*/ 7051257 w 7089840"/>
                <a:gd name="connsiteY4" fmla="*/ 2365815 h 6350934"/>
                <a:gd name="connsiteX5" fmla="*/ 7050648 w 7089840"/>
                <a:gd name="connsiteY5" fmla="*/ 2396225 h 6350934"/>
                <a:gd name="connsiteX6" fmla="*/ 7002716 w 7089840"/>
                <a:gd name="connsiteY6" fmla="*/ 3285663 h 6350934"/>
                <a:gd name="connsiteX7" fmla="*/ 6999879 w 7089840"/>
                <a:gd name="connsiteY7" fmla="*/ 5071940 h 6350934"/>
                <a:gd name="connsiteX8" fmla="*/ 6987416 w 7089840"/>
                <a:gd name="connsiteY8" fmla="*/ 6007683 h 6350934"/>
                <a:gd name="connsiteX9" fmla="*/ 6988523 w 7089840"/>
                <a:gd name="connsiteY9" fmla="*/ 6269212 h 6350934"/>
                <a:gd name="connsiteX10" fmla="*/ 6903070 w 7089840"/>
                <a:gd name="connsiteY10" fmla="*/ 6350921 h 6350934"/>
                <a:gd name="connsiteX11" fmla="*/ 5780297 w 7089840"/>
                <a:gd name="connsiteY11" fmla="*/ 6338560 h 6350934"/>
                <a:gd name="connsiteX12" fmla="*/ 5013191 w 7089840"/>
                <a:gd name="connsiteY12" fmla="*/ 6303510 h 6350934"/>
                <a:gd name="connsiteX13" fmla="*/ 4309140 w 7089840"/>
                <a:gd name="connsiteY13" fmla="*/ 6280130 h 6350934"/>
                <a:gd name="connsiteX14" fmla="*/ 2255011 w 7089840"/>
                <a:gd name="connsiteY14" fmla="*/ 6290745 h 6350934"/>
                <a:gd name="connsiteX15" fmla="*/ 1075713 w 7089840"/>
                <a:gd name="connsiteY15" fmla="*/ 6315562 h 6350934"/>
                <a:gd name="connsiteX16" fmla="*/ 100040 w 7089840"/>
                <a:gd name="connsiteY16" fmla="*/ 6252515 h 6350934"/>
                <a:gd name="connsiteX17" fmla="*/ 36055 w 7089840"/>
                <a:gd name="connsiteY17" fmla="*/ 6191762 h 6350934"/>
                <a:gd name="connsiteX18" fmla="*/ 25247 w 7089840"/>
                <a:gd name="connsiteY18" fmla="*/ 6046615 h 6350934"/>
                <a:gd name="connsiteX19" fmla="*/ 55 w 7089840"/>
                <a:gd name="connsiteY19" fmla="*/ 5063263 h 6350934"/>
                <a:gd name="connsiteX20" fmla="*/ 23569 w 7089840"/>
                <a:gd name="connsiteY20" fmla="*/ 4317362 h 6350934"/>
                <a:gd name="connsiteX21" fmla="*/ 50538 w 7089840"/>
                <a:gd name="connsiteY21" fmla="*/ 3881723 h 6350934"/>
                <a:gd name="connsiteX22" fmla="*/ 111719 w 7089840"/>
                <a:gd name="connsiteY22" fmla="*/ 3096708 h 6350934"/>
                <a:gd name="connsiteX23" fmla="*/ 126070 w 7089840"/>
                <a:gd name="connsiteY23" fmla="*/ 2534590 h 6350934"/>
                <a:gd name="connsiteX24" fmla="*/ 127407 w 7089840"/>
                <a:gd name="connsiteY24" fmla="*/ 1392931 h 6350934"/>
                <a:gd name="connsiteX25" fmla="*/ 153650 w 7089840"/>
                <a:gd name="connsiteY25" fmla="*/ 781104 h 6350934"/>
                <a:gd name="connsiteX26" fmla="*/ 240854 w 7089840"/>
                <a:gd name="connsiteY26" fmla="*/ 66256 h 6350934"/>
                <a:gd name="connsiteX27" fmla="*/ 291947 w 7089840"/>
                <a:gd name="connsiteY27" fmla="*/ 21583 h 6350934"/>
                <a:gd name="connsiteX28" fmla="*/ 854513 w 7089840"/>
                <a:gd name="connsiteY28" fmla="*/ 78 h 6350934"/>
                <a:gd name="connsiteX29" fmla="*/ 1988975 w 7089840"/>
                <a:gd name="connsiteY29" fmla="*/ 22525 h 6350934"/>
                <a:gd name="connsiteX30" fmla="*/ 2848511 w 7089840"/>
                <a:gd name="connsiteY30" fmla="*/ 35212 h 6350934"/>
                <a:gd name="connsiteX31" fmla="*/ 3367636 w 7089840"/>
                <a:gd name="connsiteY31" fmla="*/ 47496 h 6350934"/>
                <a:gd name="connsiteX32" fmla="*/ 3917679 w 7089840"/>
                <a:gd name="connsiteY32" fmla="*/ 70818 h 6350934"/>
                <a:gd name="connsiteX33" fmla="*/ 4731122 w 7089840"/>
                <a:gd name="connsiteY33" fmla="*/ 94613 h 6350934"/>
                <a:gd name="connsiteX34" fmla="*/ 5346480 w 7089840"/>
                <a:gd name="connsiteY34" fmla="*/ 84928 h 6350934"/>
                <a:gd name="connsiteX35" fmla="*/ 6256000 w 7089840"/>
                <a:gd name="connsiteY35" fmla="*/ 107183 h 6350934"/>
                <a:gd name="connsiteX36" fmla="*/ 6762112 w 7089840"/>
                <a:gd name="connsiteY36" fmla="*/ 120987 h 6350934"/>
                <a:gd name="connsiteX37" fmla="*/ 7077098 w 7089840"/>
                <a:gd name="connsiteY37" fmla="*/ 147151 h 6350934"/>
                <a:gd name="connsiteX38" fmla="*/ 7077684 w 7089840"/>
                <a:gd name="connsiteY38" fmla="*/ 451717 h 6350934"/>
                <a:gd name="connsiteX39" fmla="*/ 7089841 w 7089840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089840" h="6350934">
                  <a:moveTo>
                    <a:pt x="7089841" y="546087"/>
                  </a:moveTo>
                  <a:cubicBezTo>
                    <a:pt x="7089841" y="667782"/>
                    <a:pt x="7089841" y="789477"/>
                    <a:pt x="7089841" y="911171"/>
                  </a:cubicBezTo>
                  <a:cubicBezTo>
                    <a:pt x="7085669" y="934525"/>
                    <a:pt x="7078280" y="957824"/>
                    <a:pt x="7077817" y="981244"/>
                  </a:cubicBezTo>
                  <a:cubicBezTo>
                    <a:pt x="7072657" y="1242407"/>
                    <a:pt x="7068926" y="1503595"/>
                    <a:pt x="7064069" y="1764762"/>
                  </a:cubicBezTo>
                  <a:cubicBezTo>
                    <a:pt x="7060343" y="1965122"/>
                    <a:pt x="7055562" y="2165464"/>
                    <a:pt x="7051257" y="2365815"/>
                  </a:cubicBezTo>
                  <a:cubicBezTo>
                    <a:pt x="7051039" y="2375953"/>
                    <a:pt x="7051217" y="2386108"/>
                    <a:pt x="7050648" y="2396225"/>
                  </a:cubicBezTo>
                  <a:cubicBezTo>
                    <a:pt x="7033963" y="2692698"/>
                    <a:pt x="7006498" y="2989044"/>
                    <a:pt x="7002716" y="3285663"/>
                  </a:cubicBezTo>
                  <a:cubicBezTo>
                    <a:pt x="6995128" y="3881011"/>
                    <a:pt x="7001908" y="4476511"/>
                    <a:pt x="6999879" y="5071940"/>
                  </a:cubicBezTo>
                  <a:cubicBezTo>
                    <a:pt x="6998817" y="5383863"/>
                    <a:pt x="6991415" y="5695765"/>
                    <a:pt x="6987416" y="6007683"/>
                  </a:cubicBezTo>
                  <a:cubicBezTo>
                    <a:pt x="6986298" y="6094879"/>
                    <a:pt x="6982578" y="6182374"/>
                    <a:pt x="6988523" y="6269212"/>
                  </a:cubicBezTo>
                  <a:cubicBezTo>
                    <a:pt x="6992946" y="6333802"/>
                    <a:pt x="6961429" y="6351508"/>
                    <a:pt x="6903070" y="6350921"/>
                  </a:cubicBezTo>
                  <a:cubicBezTo>
                    <a:pt x="6528803" y="6347149"/>
                    <a:pt x="6154446" y="6347034"/>
                    <a:pt x="5780297" y="6338560"/>
                  </a:cubicBezTo>
                  <a:cubicBezTo>
                    <a:pt x="5524449" y="6332766"/>
                    <a:pt x="5268951" y="6314163"/>
                    <a:pt x="5013191" y="6303510"/>
                  </a:cubicBezTo>
                  <a:cubicBezTo>
                    <a:pt x="4778579" y="6293736"/>
                    <a:pt x="4543828" y="6280105"/>
                    <a:pt x="4309140" y="6280130"/>
                  </a:cubicBezTo>
                  <a:cubicBezTo>
                    <a:pt x="3624426" y="6280198"/>
                    <a:pt x="2939692" y="6284178"/>
                    <a:pt x="2255011" y="6290745"/>
                  </a:cubicBezTo>
                  <a:cubicBezTo>
                    <a:pt x="1861854" y="6294515"/>
                    <a:pt x="1468648" y="6302659"/>
                    <a:pt x="1075713" y="6315562"/>
                  </a:cubicBezTo>
                  <a:cubicBezTo>
                    <a:pt x="747716" y="6326334"/>
                    <a:pt x="425496" y="6269757"/>
                    <a:pt x="100040" y="6252515"/>
                  </a:cubicBezTo>
                  <a:cubicBezTo>
                    <a:pt x="62687" y="6250535"/>
                    <a:pt x="36523" y="6234705"/>
                    <a:pt x="36055" y="6191762"/>
                  </a:cubicBezTo>
                  <a:cubicBezTo>
                    <a:pt x="35529" y="6143352"/>
                    <a:pt x="26663" y="6095058"/>
                    <a:pt x="25247" y="6046615"/>
                  </a:cubicBezTo>
                  <a:cubicBezTo>
                    <a:pt x="15669" y="5718848"/>
                    <a:pt x="1436" y="5391077"/>
                    <a:pt x="55" y="5063263"/>
                  </a:cubicBezTo>
                  <a:cubicBezTo>
                    <a:pt x="-994" y="4814656"/>
                    <a:pt x="13287" y="4565931"/>
                    <a:pt x="23569" y="4317362"/>
                  </a:cubicBezTo>
                  <a:cubicBezTo>
                    <a:pt x="29581" y="4172035"/>
                    <a:pt x="39592" y="4026809"/>
                    <a:pt x="50538" y="3881723"/>
                  </a:cubicBezTo>
                  <a:cubicBezTo>
                    <a:pt x="70283" y="3620002"/>
                    <a:pt x="95941" y="3358628"/>
                    <a:pt x="111719" y="3096708"/>
                  </a:cubicBezTo>
                  <a:cubicBezTo>
                    <a:pt x="122986" y="2909676"/>
                    <a:pt x="125110" y="2722002"/>
                    <a:pt x="126070" y="2534590"/>
                  </a:cubicBezTo>
                  <a:cubicBezTo>
                    <a:pt x="128017" y="2154043"/>
                    <a:pt x="123588" y="1773452"/>
                    <a:pt x="127407" y="1392931"/>
                  </a:cubicBezTo>
                  <a:cubicBezTo>
                    <a:pt x="129456" y="1188880"/>
                    <a:pt x="135400" y="984307"/>
                    <a:pt x="153650" y="781104"/>
                  </a:cubicBezTo>
                  <a:cubicBezTo>
                    <a:pt x="175105" y="542217"/>
                    <a:pt x="212744" y="304657"/>
                    <a:pt x="240854" y="66256"/>
                  </a:cubicBezTo>
                  <a:cubicBezTo>
                    <a:pt x="244915" y="31818"/>
                    <a:pt x="257698" y="22781"/>
                    <a:pt x="291947" y="21583"/>
                  </a:cubicBezTo>
                  <a:cubicBezTo>
                    <a:pt x="479518" y="15020"/>
                    <a:pt x="667069" y="-1261"/>
                    <a:pt x="854513" y="78"/>
                  </a:cubicBezTo>
                  <a:cubicBezTo>
                    <a:pt x="1232703" y="2780"/>
                    <a:pt x="1610806" y="15453"/>
                    <a:pt x="1988975" y="22525"/>
                  </a:cubicBezTo>
                  <a:cubicBezTo>
                    <a:pt x="2275464" y="27882"/>
                    <a:pt x="2562010" y="30382"/>
                    <a:pt x="2848511" y="35212"/>
                  </a:cubicBezTo>
                  <a:cubicBezTo>
                    <a:pt x="3021578" y="38129"/>
                    <a:pt x="3194662" y="41611"/>
                    <a:pt x="3367636" y="47496"/>
                  </a:cubicBezTo>
                  <a:cubicBezTo>
                    <a:pt x="3551042" y="53734"/>
                    <a:pt x="3734277" y="64428"/>
                    <a:pt x="3917679" y="70818"/>
                  </a:cubicBezTo>
                  <a:cubicBezTo>
                    <a:pt x="4188779" y="80265"/>
                    <a:pt x="4459910" y="91506"/>
                    <a:pt x="4731122" y="94613"/>
                  </a:cubicBezTo>
                  <a:cubicBezTo>
                    <a:pt x="4936170" y="96962"/>
                    <a:pt x="5141424" y="82749"/>
                    <a:pt x="5346480" y="84928"/>
                  </a:cubicBezTo>
                  <a:cubicBezTo>
                    <a:pt x="5649703" y="88149"/>
                    <a:pt x="5952832" y="99376"/>
                    <a:pt x="6256000" y="107183"/>
                  </a:cubicBezTo>
                  <a:cubicBezTo>
                    <a:pt x="6424717" y="111528"/>
                    <a:pt x="6593538" y="113676"/>
                    <a:pt x="6762112" y="120987"/>
                  </a:cubicBezTo>
                  <a:cubicBezTo>
                    <a:pt x="6865498" y="125471"/>
                    <a:pt x="6968503" y="137852"/>
                    <a:pt x="7077098" y="147151"/>
                  </a:cubicBezTo>
                  <a:cubicBezTo>
                    <a:pt x="7077098" y="253681"/>
                    <a:pt x="7076094" y="352718"/>
                    <a:pt x="7077684" y="451717"/>
                  </a:cubicBezTo>
                  <a:cubicBezTo>
                    <a:pt x="7078191" y="483226"/>
                    <a:pt x="7085595" y="514634"/>
                    <a:pt x="7089841" y="546087"/>
                  </a:cubicBezTo>
                  <a:close/>
                </a:path>
              </a:pathLst>
            </a:custGeom>
            <a:solidFill>
              <a:srgbClr val="2F5457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969E1E7-0116-E658-A279-BAE085D27FE4}"/>
                </a:ext>
              </a:extLst>
            </p:cNvPr>
            <p:cNvSpPr/>
            <p:nvPr/>
          </p:nvSpPr>
          <p:spPr>
            <a:xfrm>
              <a:off x="7804427" y="1238756"/>
              <a:ext cx="1554665" cy="1550314"/>
            </a:xfrm>
            <a:custGeom>
              <a:avLst/>
              <a:gdLst>
                <a:gd name="connsiteX0" fmla="*/ 0 w 1554665"/>
                <a:gd name="connsiteY0" fmla="*/ 888902 h 1550314"/>
                <a:gd name="connsiteX1" fmla="*/ 0 w 1554665"/>
                <a:gd name="connsiteY1" fmla="*/ 753909 h 1550314"/>
                <a:gd name="connsiteX2" fmla="*/ 28780 w 1554665"/>
                <a:gd name="connsiteY2" fmla="*/ 641309 h 1550314"/>
                <a:gd name="connsiteX3" fmla="*/ 437707 w 1554665"/>
                <a:gd name="connsiteY3" fmla="*/ 118451 h 1550314"/>
                <a:gd name="connsiteX4" fmla="*/ 1490891 w 1554665"/>
                <a:gd name="connsiteY4" fmla="*/ 418858 h 1550314"/>
                <a:gd name="connsiteX5" fmla="*/ 1326004 w 1554665"/>
                <a:gd name="connsiteY5" fmla="*/ 1303827 h 1550314"/>
                <a:gd name="connsiteX6" fmla="*/ 662773 w 1554665"/>
                <a:gd name="connsiteY6" fmla="*/ 1541771 h 1550314"/>
                <a:gd name="connsiteX7" fmla="*/ 326761 w 1554665"/>
                <a:gd name="connsiteY7" fmla="*/ 1386442 h 1550314"/>
                <a:gd name="connsiteX8" fmla="*/ 19441 w 1554665"/>
                <a:gd name="connsiteY8" fmla="*/ 934463 h 1550314"/>
                <a:gd name="connsiteX9" fmla="*/ 0 w 155466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466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540" y="716362"/>
                    <a:pt x="18100" y="678562"/>
                    <a:pt x="28780" y="641309"/>
                  </a:cubicBezTo>
                  <a:cubicBezTo>
                    <a:pt x="93190" y="416631"/>
                    <a:pt x="243514" y="250712"/>
                    <a:pt x="437707" y="118451"/>
                  </a:cubicBezTo>
                  <a:cubicBezTo>
                    <a:pt x="796995" y="-126252"/>
                    <a:pt x="1337791" y="24805"/>
                    <a:pt x="1490891" y="418858"/>
                  </a:cubicBezTo>
                  <a:cubicBezTo>
                    <a:pt x="1615503" y="739585"/>
                    <a:pt x="1555924" y="1038901"/>
                    <a:pt x="1326004" y="1303827"/>
                  </a:cubicBezTo>
                  <a:cubicBezTo>
                    <a:pt x="1153714" y="1502350"/>
                    <a:pt x="928882" y="1577383"/>
                    <a:pt x="662773" y="1541771"/>
                  </a:cubicBezTo>
                  <a:cubicBezTo>
                    <a:pt x="534016" y="1524540"/>
                    <a:pt x="433049" y="1451241"/>
                    <a:pt x="326761" y="1386442"/>
                  </a:cubicBezTo>
                  <a:cubicBezTo>
                    <a:pt x="150219" y="1278816"/>
                    <a:pt x="55303" y="1125956"/>
                    <a:pt x="19441" y="934463"/>
                  </a:cubicBezTo>
                  <a:cubicBezTo>
                    <a:pt x="16484" y="918684"/>
                    <a:pt x="6643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51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252530" y="2789070"/>
              <a:ext cx="13191860" cy="53962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4800" b="1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luận: </a:t>
              </a:r>
              <a:r>
                <a:rPr lang="vi-VN" sz="4800" i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thành phần quan trọng nhất của máy tính là bộ xử lí trung tâm, bộ nhớ trong và ổ đĩa cứng (bộ nhớ ngoài), nhưng con người cũng không thể sử dụng máy tính nếu thiếu các thiết bị vào – ra cơ bản.</a:t>
              </a:r>
              <a:endParaRPr lang="en-US" sz="48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938379">
            <a:off x="414829" y="6595615"/>
            <a:ext cx="1979233" cy="37152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xmlns="" id="{8CD8FE21-DD76-CD5D-D3EA-B4B83497A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63607" y="46670"/>
            <a:ext cx="2918279" cy="36083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129798" y="-1609824"/>
            <a:ext cx="10833473" cy="1348293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7041"/>
          <a:stretch/>
        </p:blipFill>
        <p:spPr>
          <a:xfrm>
            <a:off x="5424137" y="-285093"/>
            <a:ext cx="12892464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574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0B278F-5E0A-77A4-9CFA-0A7317AED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43" y="8585429"/>
            <a:ext cx="1722283" cy="2033134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xmlns="" id="{E72B20DE-F6FA-1607-EACD-CE299621068E}"/>
              </a:ext>
            </a:extLst>
          </p:cNvPr>
          <p:cNvSpPr txBox="1"/>
          <p:nvPr/>
        </p:nvSpPr>
        <p:spPr>
          <a:xfrm>
            <a:off x="1600200" y="800100"/>
            <a:ext cx="15826109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 tay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73DAF4-32FF-F7DD-079A-C3B3D42EDD65}"/>
              </a:ext>
            </a:extLst>
          </p:cNvPr>
          <p:cNvSpPr txBox="1"/>
          <p:nvPr/>
        </p:nvSpPr>
        <p:spPr>
          <a:xfrm>
            <a:off x="1600200" y="3714091"/>
            <a:ext cx="98425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có giống với máy tính để bàn không?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điểm gì đặc biệt và khác biệt nhất so với máy tính để bàn?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ở máy tính xách tay khác gì so với máy tính để bàn.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19A183-F565-D9EE-1A4D-83D96695C1A7}"/>
              </a:ext>
            </a:extLst>
          </p:cNvPr>
          <p:cNvSpPr txBox="1"/>
          <p:nvPr/>
        </p:nvSpPr>
        <p:spPr>
          <a:xfrm>
            <a:off x="3914775" y="1790700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2, quan sát Hình 2 – SGK tr.6 và trả lời câu hỏi: 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xmlns="" id="{014BD9A0-FD52-FA2D-87C3-6D0BE9AC6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8" t="13793" r="9180" b="22514"/>
          <a:stretch/>
        </p:blipFill>
        <p:spPr>
          <a:xfrm>
            <a:off x="11857134" y="3902815"/>
            <a:ext cx="5580966" cy="48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1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F09D405-0080-C3F3-71B8-5FD5A431556F}"/>
              </a:ext>
            </a:extLst>
          </p:cNvPr>
          <p:cNvGrpSpPr/>
          <p:nvPr/>
        </p:nvGrpSpPr>
        <p:grpSpPr>
          <a:xfrm>
            <a:off x="689967" y="647700"/>
            <a:ext cx="3365233" cy="4802218"/>
            <a:chOff x="689967" y="647700"/>
            <a:chExt cx="3365233" cy="4802218"/>
          </a:xfrm>
        </p:grpSpPr>
        <p:pic>
          <p:nvPicPr>
            <p:cNvPr id="19" name="Picture 18" descr="A picture containing text, appliance, indoor, kitchen appliance&#10;&#10;Description automatically generated">
              <a:extLst>
                <a:ext uri="{FF2B5EF4-FFF2-40B4-BE49-F238E27FC236}">
                  <a16:creationId xmlns:a16="http://schemas.microsoft.com/office/drawing/2014/main" xmlns="" id="{0E0FAF94-2976-DE72-B920-49AF5E4DF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3" r="28386"/>
            <a:stretch/>
          </p:blipFill>
          <p:spPr>
            <a:xfrm>
              <a:off x="994656" y="647700"/>
              <a:ext cx="2298349" cy="409433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1B1C87-AA13-582F-9FE0-AE29B29D309A}"/>
                </a:ext>
              </a:extLst>
            </p:cNvPr>
            <p:cNvSpPr txBox="1"/>
            <p:nvPr/>
          </p:nvSpPr>
          <p:spPr>
            <a:xfrm>
              <a:off x="689967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Hộp thân máy</a:t>
              </a:r>
              <a:endParaRPr lang="en-US" sz="40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2882044-EF38-DD4F-81D3-9C342E947EFE}"/>
              </a:ext>
            </a:extLst>
          </p:cNvPr>
          <p:cNvGrpSpPr/>
          <p:nvPr/>
        </p:nvGrpSpPr>
        <p:grpSpPr>
          <a:xfrm>
            <a:off x="4036151" y="894812"/>
            <a:ext cx="3943945" cy="4555106"/>
            <a:chOff x="4036151" y="894812"/>
            <a:chExt cx="3943945" cy="4555106"/>
          </a:xfrm>
        </p:grpSpPr>
        <p:pic>
          <p:nvPicPr>
            <p:cNvPr id="20" name="Picture 19" descr="A picture containing text, monitor, electronics, display&#10;&#10;Description automatically generated">
              <a:extLst>
                <a:ext uri="{FF2B5EF4-FFF2-40B4-BE49-F238E27FC236}">
                  <a16:creationId xmlns:a16="http://schemas.microsoft.com/office/drawing/2014/main" xmlns="" id="{436AF56F-82A4-5D7B-3B8F-B0EA6A163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151" y="894812"/>
              <a:ext cx="3943945" cy="388967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415A452-2BF0-A388-4AC0-1CBFC3B52AB7}"/>
                </a:ext>
              </a:extLst>
            </p:cNvPr>
            <p:cNvSpPr txBox="1"/>
            <p:nvPr/>
          </p:nvSpPr>
          <p:spPr>
            <a:xfrm>
              <a:off x="4325506" y="4742032"/>
              <a:ext cx="33652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Màn hình</a:t>
              </a:r>
              <a:endParaRPr lang="en-US" sz="40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1B0516F-50FA-CA11-9321-6FE9E2173F75}"/>
              </a:ext>
            </a:extLst>
          </p:cNvPr>
          <p:cNvGrpSpPr/>
          <p:nvPr/>
        </p:nvGrpSpPr>
        <p:grpSpPr>
          <a:xfrm>
            <a:off x="1241918" y="5599282"/>
            <a:ext cx="5626563" cy="4155207"/>
            <a:chOff x="1241918" y="5599282"/>
            <a:chExt cx="5626563" cy="4155207"/>
          </a:xfrm>
        </p:grpSpPr>
        <p:pic>
          <p:nvPicPr>
            <p:cNvPr id="26" name="Picture 25" descr="A computer mouse and keyboard&#10;&#10;Description automatically generated with low confidence">
              <a:extLst>
                <a:ext uri="{FF2B5EF4-FFF2-40B4-BE49-F238E27FC236}">
                  <a16:creationId xmlns:a16="http://schemas.microsoft.com/office/drawing/2014/main" xmlns="" id="{67BA3B53-860C-310B-3CF3-A11C0B6C0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25" b="12077"/>
            <a:stretch/>
          </p:blipFill>
          <p:spPr>
            <a:xfrm>
              <a:off x="1463461" y="5599282"/>
              <a:ext cx="5145379" cy="344732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DD37B53-E136-E197-BFAC-E7ED0EF477FF}"/>
                </a:ext>
              </a:extLst>
            </p:cNvPr>
            <p:cNvSpPr txBox="1"/>
            <p:nvPr/>
          </p:nvSpPr>
          <p:spPr>
            <a:xfrm>
              <a:off x="1241918" y="9046603"/>
              <a:ext cx="5626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và chuột</a:t>
              </a:r>
              <a:endParaRPr lang="en-US" sz="40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003D500-42D8-1FA7-7198-99846843BE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616" y="1361988"/>
            <a:ext cx="7306747" cy="708720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4463E6-82B2-DBD9-5D8A-64B398D4BDE6}"/>
              </a:ext>
            </a:extLst>
          </p:cNvPr>
          <p:cNvSpPr txBox="1"/>
          <p:nvPr/>
        </p:nvSpPr>
        <p:spPr>
          <a:xfrm>
            <a:off x="10304027" y="7250761"/>
            <a:ext cx="7518615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</a:t>
            </a: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áy tính xách tay được tích hợp liền thành một khối.</a:t>
            </a:r>
            <a:endParaRPr lang="en-US" sz="36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94F2DE3-2213-BB06-2800-1EE27CBF04E3}"/>
              </a:ext>
            </a:extLst>
          </p:cNvPr>
          <p:cNvSpPr txBox="1"/>
          <p:nvPr/>
        </p:nvSpPr>
        <p:spPr>
          <a:xfrm>
            <a:off x="931156" y="926416"/>
            <a:ext cx="7947921" cy="843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bộ phận của máy tính xách tay cũng đảm nhiệm đầy đủ các chức năng của thiết bị vào – ra và bộ phận xử lí thông tin.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xách tay có một tấm chạm chữ nhật gọi là tấm cảm ứng.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Điểm đặc biệt và khác biệt so với máy tính để bàn.</a:t>
            </a:r>
            <a:endParaRPr lang="en-US" sz="3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 được sử dụng để thay thế cho chuột và thao tác bằng cách chạm ngón tay để điều khiển.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A9B35880-CC1D-3D5B-4F4E-965E2F2C59BF}"/>
              </a:ext>
            </a:extLst>
          </p:cNvPr>
          <p:cNvCxnSpPr>
            <a:cxnSpLocks/>
          </p:cNvCxnSpPr>
          <p:nvPr/>
        </p:nvCxnSpPr>
        <p:spPr>
          <a:xfrm flipV="1">
            <a:off x="14740272" y="5599282"/>
            <a:ext cx="2099928" cy="72390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8E27803-0ABB-6B7E-8898-43AB71C63A3D}"/>
              </a:ext>
            </a:extLst>
          </p:cNvPr>
          <p:cNvSpPr txBox="1"/>
          <p:nvPr/>
        </p:nvSpPr>
        <p:spPr>
          <a:xfrm>
            <a:off x="14935200" y="4679033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Tấm cảm ứng</a:t>
            </a:r>
            <a:endParaRPr lang="en-US" sz="360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275F9522-1BE0-F6EA-B9CB-EA595124BF02}"/>
              </a:ext>
            </a:extLst>
          </p:cNvPr>
          <p:cNvCxnSpPr>
            <a:cxnSpLocks/>
          </p:cNvCxnSpPr>
          <p:nvPr/>
        </p:nvCxnSpPr>
        <p:spPr>
          <a:xfrm flipH="1" flipV="1">
            <a:off x="12725400" y="1644926"/>
            <a:ext cx="340331" cy="1535775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88FFC8B-399D-7AEC-EE11-0A03C156F50D}"/>
              </a:ext>
            </a:extLst>
          </p:cNvPr>
          <p:cNvSpPr txBox="1"/>
          <p:nvPr/>
        </p:nvSpPr>
        <p:spPr>
          <a:xfrm>
            <a:off x="11112504" y="68949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</a:t>
            </a:r>
            <a:endParaRPr lang="en-US" sz="36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4A068453-54B8-D5BF-E121-A179F8D9EBBE}"/>
              </a:ext>
            </a:extLst>
          </p:cNvPr>
          <p:cNvCxnSpPr>
            <a:cxnSpLocks/>
          </p:cNvCxnSpPr>
          <p:nvPr/>
        </p:nvCxnSpPr>
        <p:spPr>
          <a:xfrm flipH="1">
            <a:off x="11481708" y="6784318"/>
            <a:ext cx="1393870" cy="26510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5ED1502-6D0B-03AA-CD11-DB81501717B3}"/>
              </a:ext>
            </a:extLst>
          </p:cNvPr>
          <p:cNvSpPr txBox="1"/>
          <p:nvPr/>
        </p:nvSpPr>
        <p:spPr>
          <a:xfrm>
            <a:off x="8857436" y="6323182"/>
            <a:ext cx="3214411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máy</a:t>
            </a:r>
            <a:endParaRPr lang="en-US" sz="3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59114 0.1296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64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38403 0.117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58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48698 -0.31297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1564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build="p"/>
      <p:bldP spid="46" grpId="0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5979" cy="1185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31699">
            <a:off x="16913657" y="653573"/>
            <a:ext cx="1462399" cy="6806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201AC2-5E16-3CA8-4371-2C59FB519DB0}"/>
              </a:ext>
            </a:extLst>
          </p:cNvPr>
          <p:cNvSpPr txBox="1"/>
          <p:nvPr/>
        </p:nvSpPr>
        <p:spPr>
          <a:xfrm>
            <a:off x="914400" y="633888"/>
            <a:ext cx="7799011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Loa, micro và camera thường có sẵn trong máy tính xách tay với chức năng: 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Loa: phát ra âm thanh.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Micro: thu tiếng.</a:t>
            </a:r>
            <a:endParaRPr lang="en-US" sz="3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Camera: thu hình trực tiếp.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keyboard&#10;&#10;Description automatically generated">
            <a:extLst>
              <a:ext uri="{FF2B5EF4-FFF2-40B4-BE49-F238E27FC236}">
                <a16:creationId xmlns:a16="http://schemas.microsoft.com/office/drawing/2014/main" xmlns="" id="{4C1306BE-262C-282B-734A-FC5094D10D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85377"/>
            <a:ext cx="7620000" cy="3429000"/>
          </a:xfrm>
          <a:prstGeom prst="rect">
            <a:avLst/>
          </a:prstGeom>
        </p:spPr>
      </p:pic>
      <p:pic>
        <p:nvPicPr>
          <p:cNvPr id="6" name="Picture 5" descr="A close-up of a cell phone&#10;&#10;Description automatically generated with low confidence">
            <a:extLst>
              <a:ext uri="{FF2B5EF4-FFF2-40B4-BE49-F238E27FC236}">
                <a16:creationId xmlns:a16="http://schemas.microsoft.com/office/drawing/2014/main" xmlns="" id="{974EDF0C-D5E7-A0C4-E437-9FE183905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815373"/>
            <a:ext cx="7620000" cy="428625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D636993-0E8B-80B3-0480-CF11B8703E58}"/>
              </a:ext>
            </a:extLst>
          </p:cNvPr>
          <p:cNvSpPr/>
          <p:nvPr/>
        </p:nvSpPr>
        <p:spPr>
          <a:xfrm>
            <a:off x="914400" y="6068702"/>
            <a:ext cx="8077200" cy="3341998"/>
          </a:xfrm>
          <a:prstGeom prst="roundRect">
            <a:avLst/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 nay, máy tính xách tay thường có khả năng nhận thông tin vào và xuất thông tin ra dưới dạng hình ảnh, âm thanh.</a:t>
            </a:r>
            <a:endParaRPr lang="en-US" sz="36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3332"/>
          <a:stretch/>
        </p:blipFill>
        <p:spPr>
          <a:xfrm>
            <a:off x="-424406" y="0"/>
            <a:ext cx="19136809" cy="2870636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B1B368BF-1C15-061F-0A11-20A0CD3776CF}"/>
              </a:ext>
            </a:extLst>
          </p:cNvPr>
          <p:cNvSpPr txBox="1"/>
          <p:nvPr/>
        </p:nvSpPr>
        <p:spPr>
          <a:xfrm>
            <a:off x="1230945" y="398128"/>
            <a:ext cx="15826109" cy="2065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5400" b="1">
                <a:cs typeface="Arial" panose="020B0604020202020204" pitchFamily="34" charset="0"/>
              </a:rPr>
              <a:t>Thiết bị vào – ra cơ bản cho máy tính bảng và điện thoại thông minh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83C187-FB1C-5454-750A-371947E2751D}"/>
              </a:ext>
            </a:extLst>
          </p:cNvPr>
          <p:cNvSpPr txBox="1"/>
          <p:nvPr/>
        </p:nvSpPr>
        <p:spPr>
          <a:xfrm>
            <a:off x="457200" y="3086100"/>
            <a:ext cx="89916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3 – SGK tr.6, 7, quan sát Hình 3, Hình 4 và trả lời câu hỏi: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bộ phận nào của máy tính bảng, điện thoại thông minh có chức năng tương tự với bàn phím và tấm chạm của máy tính xách tay?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64300432-77DE-2FD2-0288-2DF99AC03E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4" t="17852" r="7260" b="6409"/>
          <a:stretch/>
        </p:blipFill>
        <p:spPr>
          <a:xfrm>
            <a:off x="10134600" y="3078480"/>
            <a:ext cx="4881892" cy="3886200"/>
          </a:xfrm>
          <a:prstGeom prst="rect">
            <a:avLst/>
          </a:prstGeom>
        </p:spPr>
      </p:pic>
      <p:pic>
        <p:nvPicPr>
          <p:cNvPr id="26" name="Picture 25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xmlns="" id="{027CEA0A-904E-40F0-73A3-5B6C5FD2D3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0" t="5458" r="11800" b="4546"/>
          <a:stretch/>
        </p:blipFill>
        <p:spPr>
          <a:xfrm>
            <a:off x="14249400" y="5627599"/>
            <a:ext cx="3352800" cy="42841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759" t="9412" r="23628"/>
          <a:stretch/>
        </p:blipFill>
        <p:spPr>
          <a:xfrm>
            <a:off x="0" y="0"/>
            <a:ext cx="18288000" cy="1063451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28827" y="8343900"/>
            <a:ext cx="1570890" cy="26261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1AA0E9-B21B-02A9-C7BA-CCC310AB66B5}"/>
              </a:ext>
            </a:extLst>
          </p:cNvPr>
          <p:cNvSpPr txBox="1"/>
          <p:nvPr/>
        </p:nvSpPr>
        <p:spPr>
          <a:xfrm>
            <a:off x="600225" y="1409753"/>
            <a:ext cx="9381975" cy="7467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của máy tính bảng và điện thoại thông minh có chức năng tương tự với bàn phím và tấm chạm của máy tính xách tay.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 cảm ứng xuất hiện bàn phím ảo khi cần nhập dữ liệu và cho phép chạm ngón tay để điều khiển máy tính thay thế chuột.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BF10642-A59E-845C-3500-08D5A20BF0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31043" y="601460"/>
            <a:ext cx="6538988" cy="4904241"/>
          </a:xfrm>
          <a:prstGeom prst="rect">
            <a:avLst/>
          </a:prstGeom>
        </p:spPr>
      </p:pic>
      <p:pic>
        <p:nvPicPr>
          <p:cNvPr id="24" name="Picture 23" descr="A hand holding a calculator&#10;&#10;Description automatically generated with medium confidence">
            <a:extLst>
              <a:ext uri="{FF2B5EF4-FFF2-40B4-BE49-F238E27FC236}">
                <a16:creationId xmlns:a16="http://schemas.microsoft.com/office/drawing/2014/main" xmlns="" id="{C681DFA7-D42C-BFF7-D8EE-6E581FC66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043" y="5778999"/>
            <a:ext cx="6538988" cy="40487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216771">
            <a:off x="16733222" y="19626"/>
            <a:ext cx="1920183" cy="8937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07763">
            <a:off x="145642" y="7212564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4689" flipH="1">
            <a:off x="1461590" y="8383255"/>
            <a:ext cx="1077935" cy="2297924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C4C04B9A-ADC6-AE31-5521-C86AC7460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353801" y="4941362"/>
            <a:ext cx="6934200" cy="534563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4367D006-AE1B-4F6D-1D91-3200CDDE6EA7}"/>
              </a:ext>
            </a:extLst>
          </p:cNvPr>
          <p:cNvSpPr/>
          <p:nvPr/>
        </p:nvSpPr>
        <p:spPr>
          <a:xfrm>
            <a:off x="533401" y="647700"/>
            <a:ext cx="10820400" cy="5471595"/>
          </a:xfrm>
          <a:prstGeom prst="cloudCallout">
            <a:avLst>
              <a:gd name="adj1" fmla="val 54756"/>
              <a:gd name="adj2" fmla="val 46485"/>
            </a:avLst>
          </a:prstGeom>
          <a:solidFill>
            <a:srgbClr val="C3D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chemeClr val="tx1"/>
                </a:solidFill>
                <a:cs typeface="Arial" panose="020B0604020202020204" pitchFamily="34" charset="0"/>
              </a:rPr>
              <a:t>Em hãy nêu ưu điểm của máy tính bảng và điện thoại thông minh so với máy tính xách tay?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E7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645BBA5-F603-1205-0FC8-BC0087ED9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" t="9834" r="25059"/>
          <a:stretch/>
        </p:blipFill>
        <p:spPr>
          <a:xfrm>
            <a:off x="-76200" y="0"/>
            <a:ext cx="18364200" cy="10970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52400" y="0"/>
            <a:ext cx="1229358" cy="12498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74692" y="953802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ADDE3C-62F9-E6BE-1C3F-AB4D2ECC7D3E}"/>
              </a:ext>
            </a:extLst>
          </p:cNvPr>
          <p:cNvSpPr txBox="1"/>
          <p:nvPr/>
        </p:nvSpPr>
        <p:spPr>
          <a:xfrm>
            <a:off x="635125" y="1267830"/>
            <a:ext cx="9908271" cy="757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 điểm của máy tính bảng và điện thoại thông minh: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bảng: gọn nhẹ hơn so với máy tính xách tay, chỉ như một cuốn sổ tay nhưng vẫn thực hiện được nhiều nhiệm vụ của máy tính cá nhân.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 thoại thông minh: là một máy tính bảng thu nhỏ có thể bỏ vào túi được.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iPod&#10;&#10;Description automatically generated">
            <a:extLst>
              <a:ext uri="{FF2B5EF4-FFF2-40B4-BE49-F238E27FC236}">
                <a16:creationId xmlns:a16="http://schemas.microsoft.com/office/drawing/2014/main" xmlns="" id="{A7B6CB31-8442-208A-DEF7-28AD24A1BE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610" y="4593614"/>
            <a:ext cx="5300019" cy="5300019"/>
          </a:xfrm>
          <a:prstGeom prst="rect">
            <a:avLst/>
          </a:prstGeom>
        </p:spPr>
      </p:pic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B5B2502-124F-BDD0-EE0C-269CFBE7D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809" y="340447"/>
            <a:ext cx="4899679" cy="4899679"/>
          </a:xfrm>
          <a:prstGeom prst="rect">
            <a:avLst/>
          </a:prstGeom>
        </p:spPr>
      </p:pic>
      <p:pic>
        <p:nvPicPr>
          <p:cNvPr id="35" name="Picture 34" descr="A picture containing text, light, traffic, electronics&#10;&#10;Description automatically generated">
            <a:extLst>
              <a:ext uri="{FF2B5EF4-FFF2-40B4-BE49-F238E27FC236}">
                <a16:creationId xmlns:a16="http://schemas.microsoft.com/office/drawing/2014/main" xmlns="" id="{01EF55F9-DFD6-C858-85FA-CEA654DEC5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0" r="33915"/>
          <a:stretch/>
        </p:blipFill>
        <p:spPr>
          <a:xfrm>
            <a:off x="14576685" y="5315021"/>
            <a:ext cx="2411599" cy="46312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10382" flipH="1">
            <a:off x="17004840" y="7714735"/>
            <a:ext cx="1113694" cy="237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3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xmlns="" id="{759A70E3-FCA1-2355-D75B-F0785B01BAE0}"/>
              </a:ext>
            </a:extLst>
          </p:cNvPr>
          <p:cNvSpPr txBox="1"/>
          <p:nvPr/>
        </p:nvSpPr>
        <p:spPr>
          <a:xfrm>
            <a:off x="4553725" y="754248"/>
            <a:ext cx="92511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14FF1C68-67BF-D177-D707-2DF1FA423A3A}"/>
              </a:ext>
            </a:extLst>
          </p:cNvPr>
          <p:cNvSpPr txBox="1"/>
          <p:nvPr/>
        </p:nvSpPr>
        <p:spPr>
          <a:xfrm>
            <a:off x="1568657" y="345197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Hộp thân máy tính gồm những thành phần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10C0D91-FA20-DC29-113C-C0033801D7D2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CD39A2-9D8B-F05F-050F-EB04F80C6567}"/>
              </a:ext>
            </a:extLst>
          </p:cNvPr>
          <p:cNvSpPr/>
          <p:nvPr/>
        </p:nvSpPr>
        <p:spPr>
          <a:xfrm>
            <a:off x="1371600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bàn phím, bộ nhớ trong.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73C7128-C633-54A4-A1B5-FDE07A205A97}"/>
              </a:ext>
            </a:extLst>
          </p:cNvPr>
          <p:cNvSpPr/>
          <p:nvPr/>
        </p:nvSpPr>
        <p:spPr>
          <a:xfrm>
            <a:off x="9601202" y="4948835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bàn phím, chuột.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63A18DC-E960-510A-1245-0FE8DF01D505}"/>
              </a:ext>
            </a:extLst>
          </p:cNvPr>
          <p:cNvSpPr/>
          <p:nvPr/>
        </p:nvSpPr>
        <p:spPr>
          <a:xfrm>
            <a:off x="9601202" y="73837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màn hình,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8F9D932-4854-FD4A-E0C6-A303FE223BA7}"/>
              </a:ext>
            </a:extLst>
          </p:cNvPr>
          <p:cNvSpPr/>
          <p:nvPr/>
        </p:nvSpPr>
        <p:spPr>
          <a:xfrm>
            <a:off x="1371600" y="4948835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bộ xử lí trung tâm, bộ nhớ trong, bộ nhớ ngoài.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xmlns="" id="{9E262E78-A66B-6308-65EB-7F58D82E6C60}"/>
              </a:ext>
            </a:extLst>
          </p:cNvPr>
          <p:cNvSpPr txBox="1"/>
          <p:nvPr/>
        </p:nvSpPr>
        <p:spPr>
          <a:xfrm>
            <a:off x="4502644" y="2283078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00470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14FF1C68-67BF-D177-D707-2DF1FA423A3A}"/>
              </a:ext>
            </a:extLst>
          </p:cNvPr>
          <p:cNvSpPr txBox="1"/>
          <p:nvPr/>
        </p:nvSpPr>
        <p:spPr>
          <a:xfrm>
            <a:off x="1568657" y="1558645"/>
            <a:ext cx="15150685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4800">
                <a:cs typeface="Arial" panose="020B0604020202020204" pitchFamily="34" charset="0"/>
              </a:rPr>
              <a:t>Bàn phím có chức năng gì?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10C0D91-FA20-DC29-113C-C0033801D7D2}"/>
              </a:ext>
            </a:extLst>
          </p:cNvPr>
          <p:cNvSpPr/>
          <p:nvPr/>
        </p:nvSpPr>
        <p:spPr>
          <a:xfrm>
            <a:off x="1371600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Điều khiển hoạt động của máy tính.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CD39A2-9D8B-F05F-050F-EB04F80C6567}"/>
              </a:ext>
            </a:extLst>
          </p:cNvPr>
          <p:cNvSpPr/>
          <p:nvPr/>
        </p:nvSpPr>
        <p:spPr>
          <a:xfrm>
            <a:off x="1371600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Lưu trữ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73C7128-C633-54A4-A1B5-FDE07A205A97}"/>
              </a:ext>
            </a:extLst>
          </p:cNvPr>
          <p:cNvSpPr/>
          <p:nvPr/>
        </p:nvSpPr>
        <p:spPr>
          <a:xfrm>
            <a:off x="9601202" y="34975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63A18DC-E960-510A-1245-0FE8DF01D505}"/>
              </a:ext>
            </a:extLst>
          </p:cNvPr>
          <p:cNvSpPr/>
          <p:nvPr/>
        </p:nvSpPr>
        <p:spPr>
          <a:xfrm>
            <a:off x="9601202" y="628650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Hiển thị thông tin.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40C9B0A-1209-5BB4-794F-459B0F8B7E14}"/>
              </a:ext>
            </a:extLst>
          </p:cNvPr>
          <p:cNvSpPr/>
          <p:nvPr/>
        </p:nvSpPr>
        <p:spPr>
          <a:xfrm>
            <a:off x="9601200" y="34975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Nhập dữ liệu.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63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0382" flipH="1">
            <a:off x="17061367" y="8067646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-26681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338087">
            <a:off x="68593" y="9338499"/>
            <a:ext cx="2072195" cy="77989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CCC9635C-FCCE-C352-6738-E09DEA06F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19524" y="1104900"/>
            <a:ext cx="3863308" cy="9746879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0F490CA0-5B46-624B-31AB-39B5C73D79E4}"/>
              </a:ext>
            </a:extLst>
          </p:cNvPr>
          <p:cNvSpPr/>
          <p:nvPr/>
        </p:nvSpPr>
        <p:spPr>
          <a:xfrm>
            <a:off x="6255145" y="2427064"/>
            <a:ext cx="11029580" cy="5979036"/>
          </a:xfrm>
          <a:prstGeom prst="wedgeRoundRectCallout">
            <a:avLst>
              <a:gd name="adj1" fmla="val -72446"/>
              <a:gd name="adj2" fmla="val -37226"/>
              <a:gd name="adj3" fmla="val 16667"/>
            </a:avLst>
          </a:prstGeom>
          <a:solidFill>
            <a:srgbClr val="FFE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nên nói “một chiếc máy tính xách tay” hay “một bộ máy tính xách tay? Vì sao?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xmlns="" id="{A1796C02-E244-FE64-0AEF-098E07CFDA51}"/>
              </a:ext>
            </a:extLst>
          </p:cNvPr>
          <p:cNvSpPr txBox="1"/>
          <p:nvPr/>
        </p:nvSpPr>
        <p:spPr>
          <a:xfrm>
            <a:off x="5877726" y="911303"/>
            <a:ext cx="691674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14FF1C68-67BF-D177-D707-2DF1FA423A3A}"/>
              </a:ext>
            </a:extLst>
          </p:cNvPr>
          <p:cNvSpPr txBox="1"/>
          <p:nvPr/>
        </p:nvSpPr>
        <p:spPr>
          <a:xfrm>
            <a:off x="2194028" y="1315142"/>
            <a:ext cx="13899943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vi-VN" sz="4800">
                <a:cs typeface="Arial" panose="020B0604020202020204" pitchFamily="34" charset="0"/>
              </a:rPr>
              <a:t>Để máy tính để bàn nhận thông tin dạng hình ảnh, chúng ta cần có thiết bị nào?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kĩ thuật số.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ảnh phim.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Máy ghi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D2F77FF-814F-BC7B-B3ED-CFA40E8039C9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Webcam.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0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14FF1C68-67BF-D177-D707-2DF1FA423A3A}"/>
              </a:ext>
            </a:extLst>
          </p:cNvPr>
          <p:cNvSpPr txBox="1"/>
          <p:nvPr/>
        </p:nvSpPr>
        <p:spPr>
          <a:xfrm>
            <a:off x="1516114" y="1154813"/>
            <a:ext cx="15255772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vi-VN" sz="4800">
                <a:cs typeface="Arial" panose="020B0604020202020204" pitchFamily="34" charset="0"/>
              </a:rPr>
              <a:t>Bộ phận nào trên máy tính xách tay sẽ thay thế chuột điều khiển trên máy tính để bàn?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Loa bluetooth.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USB.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819A613-89E0-21CD-1D29-0705F882C358}"/>
              </a:ext>
            </a:extLst>
          </p:cNvPr>
          <p:cNvSpPr/>
          <p:nvPr/>
        </p:nvSpPr>
        <p:spPr>
          <a:xfrm>
            <a:off x="1371598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Tấm cảm ứng (touchpad).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31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>
            <a:off x="16687800" y="-221716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620020" cy="1807324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14FF1C68-67BF-D177-D707-2DF1FA423A3A}"/>
              </a:ext>
            </a:extLst>
          </p:cNvPr>
          <p:cNvSpPr txBox="1"/>
          <p:nvPr/>
        </p:nvSpPr>
        <p:spPr>
          <a:xfrm>
            <a:off x="2358257" y="1063373"/>
            <a:ext cx="13571486" cy="215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8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vi-VN" sz="4800">
                <a:cs typeface="Arial" panose="020B0604020202020204" pitchFamily="34" charset="0"/>
              </a:rPr>
              <a:t>Đâu vừa là thiết bị vào vừa là thiết bị ra trên máy tính bảng?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10C0D91-FA20-DC29-113C-C0033801D7D2}"/>
              </a:ext>
            </a:extLst>
          </p:cNvPr>
          <p:cNvSpPr/>
          <p:nvPr/>
        </p:nvSpPr>
        <p:spPr>
          <a:xfrm>
            <a:off x="1371600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Bàn phím.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FCD39A2-9D8B-F05F-050F-EB04F80C6567}"/>
              </a:ext>
            </a:extLst>
          </p:cNvPr>
          <p:cNvSpPr/>
          <p:nvPr/>
        </p:nvSpPr>
        <p:spPr>
          <a:xfrm>
            <a:off x="1371600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Chuột màn hình.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73C7128-C633-54A4-A1B5-FDE07A205A97}"/>
              </a:ext>
            </a:extLst>
          </p:cNvPr>
          <p:cNvSpPr/>
          <p:nvPr/>
        </p:nvSpPr>
        <p:spPr>
          <a:xfrm>
            <a:off x="9601202" y="390906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63A18DC-E960-510A-1245-0FE8DF01D505}"/>
              </a:ext>
            </a:extLst>
          </p:cNvPr>
          <p:cNvSpPr/>
          <p:nvPr/>
        </p:nvSpPr>
        <p:spPr>
          <a:xfrm>
            <a:off x="9601202" y="6697980"/>
            <a:ext cx="7315200" cy="2103120"/>
          </a:xfrm>
          <a:prstGeom prst="roundRect">
            <a:avLst/>
          </a:prstGeom>
          <a:solidFill>
            <a:srgbClr val="FFE4A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Thẻ nhớ.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EAADCE0-4FF2-9395-1494-02018B2B6CF6}"/>
              </a:ext>
            </a:extLst>
          </p:cNvPr>
          <p:cNvSpPr/>
          <p:nvPr/>
        </p:nvSpPr>
        <p:spPr>
          <a:xfrm>
            <a:off x="9601200" y="3909060"/>
            <a:ext cx="7315200" cy="2103120"/>
          </a:xfrm>
          <a:prstGeom prst="roundRect">
            <a:avLst/>
          </a:prstGeom>
          <a:solidFill>
            <a:srgbClr val="D1E5E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00"/>
              </a:lnSpc>
            </a:pPr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400">
                <a:solidFill>
                  <a:schemeClr val="tx1"/>
                </a:solidFill>
                <a:cs typeface="Arial" panose="020B0604020202020204" pitchFamily="34" charset="0"/>
              </a:rPr>
              <a:t>Màn hình cảm ứng.</a:t>
            </a:r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47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03ABC79-7B5E-7EAA-D9C0-5CD6F6B97E2C}"/>
              </a:ext>
            </a:extLst>
          </p:cNvPr>
          <p:cNvGrpSpPr/>
          <p:nvPr/>
        </p:nvGrpSpPr>
        <p:grpSpPr>
          <a:xfrm>
            <a:off x="504668" y="3348128"/>
            <a:ext cx="5617706" cy="5413249"/>
            <a:chOff x="504668" y="3348128"/>
            <a:chExt cx="5617706" cy="54132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5D8175A4-9070-7B12-6E2D-8DDF8420A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668" y="3348128"/>
              <a:ext cx="5617706" cy="541324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D08EA21-B1DB-4208-C2A4-65687E1B4A95}"/>
                </a:ext>
              </a:extLst>
            </p:cNvPr>
            <p:cNvSpPr txBox="1"/>
            <p:nvPr/>
          </p:nvSpPr>
          <p:spPr>
            <a:xfrm>
              <a:off x="632219" y="4112525"/>
              <a:ext cx="5362604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1.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 bộ máy tính gồm có những thành phần cơ bản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62BB59A-C8C4-D835-E554-0B6475FBD4AF}"/>
              </a:ext>
            </a:extLst>
          </p:cNvPr>
          <p:cNvGrpSpPr/>
          <p:nvPr/>
        </p:nvGrpSpPr>
        <p:grpSpPr>
          <a:xfrm>
            <a:off x="6327746" y="3348128"/>
            <a:ext cx="5632508" cy="5413249"/>
            <a:chOff x="6327746" y="3348128"/>
            <a:chExt cx="5632508" cy="5413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F77C277-303B-541B-9A31-D68831EC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7746" y="3348128"/>
              <a:ext cx="5632508" cy="54132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8D06F0A-90C6-D9C2-958A-C56FABAAABDE}"/>
                </a:ext>
              </a:extLst>
            </p:cNvPr>
            <p:cNvSpPr txBox="1"/>
            <p:nvPr/>
          </p:nvSpPr>
          <p:spPr>
            <a:xfrm>
              <a:off x="6708746" y="4112524"/>
              <a:ext cx="4970993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Bàn phím ảo thường có ở những thiết bị số nào?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DEED098F-B25B-2260-752D-10F56A63493E}"/>
              </a:ext>
            </a:extLst>
          </p:cNvPr>
          <p:cNvSpPr txBox="1"/>
          <p:nvPr/>
        </p:nvSpPr>
        <p:spPr>
          <a:xfrm>
            <a:off x="4518415" y="1559051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407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Tự luận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08489" y="7425004"/>
            <a:ext cx="1466850" cy="245218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E5E5FBAD-1A0E-3897-30E2-CA4FD1A1D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xmlns="" id="{5D39C21A-AD90-71AD-AEAE-6359F95DA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xmlns="" id="{6E602D99-7D55-85A3-5235-803BEB83F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9553" y="2869741"/>
            <a:ext cx="1585001" cy="17682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2DE2779-29EF-2441-7621-E3384876CBD4}"/>
              </a:ext>
            </a:extLst>
          </p:cNvPr>
          <p:cNvGrpSpPr/>
          <p:nvPr/>
        </p:nvGrpSpPr>
        <p:grpSpPr>
          <a:xfrm>
            <a:off x="12165626" y="3281272"/>
            <a:ext cx="5665174" cy="5446677"/>
            <a:chOff x="12165626" y="3281272"/>
            <a:chExt cx="5665174" cy="54466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FD084C5-3918-E981-18C6-7CA43844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65626" y="3281272"/>
              <a:ext cx="5662387" cy="544667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3673E75-2ED1-D006-D07C-7ED1BA2F350D}"/>
                </a:ext>
              </a:extLst>
            </p:cNvPr>
            <p:cNvSpPr txBox="1"/>
            <p:nvPr/>
          </p:nvSpPr>
          <p:spPr>
            <a:xfrm>
              <a:off x="12279233" y="4112524"/>
              <a:ext cx="5551567" cy="37741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3.</a:t>
              </a:r>
              <a:r>
                <a:rPr lang="en-US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vi-VN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Máy tính xách tay dùng bộ phận nào thay thế chuột máy tính?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12">
            <a:extLst>
              <a:ext uri="{FF2B5EF4-FFF2-40B4-BE49-F238E27FC236}">
                <a16:creationId xmlns:a16="http://schemas.microsoft.com/office/drawing/2014/main" xmlns="" id="{49E675D0-01C5-C6ED-A3F5-4C3A3D38DF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557012" y="3314070"/>
            <a:ext cx="1165979" cy="11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7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FDF14F0-1769-0415-F9A9-AB8755F0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21959" y="-2947209"/>
            <a:ext cx="19136809" cy="10764455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-5400000">
            <a:off x="3868028" y="-137086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450" y="3869647"/>
            <a:ext cx="19136809" cy="1076445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47BD63B8-E697-9F57-B926-06771666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 flipV="1">
            <a:off x="3125857" y="-2258363"/>
            <a:ext cx="11892689" cy="17517200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2EA3C796-A0CC-86DD-9348-6B0C1DA18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88203" y="266700"/>
            <a:ext cx="4287847" cy="990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C0B20C0-40E5-F0F4-EF72-28A4A0759C60}"/>
              </a:ext>
            </a:extLst>
          </p:cNvPr>
          <p:cNvSpPr txBox="1"/>
          <p:nvPr/>
        </p:nvSpPr>
        <p:spPr>
          <a:xfrm>
            <a:off x="2362200" y="2595677"/>
            <a:ext cx="14706600" cy="6808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Một bộ máy tính gồm có: hộp thân máy, màn hình, bàn phím và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Bàn phím ảo thường có ở máy tính bảng, điện thoại thông minh.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</a:t>
            </a:r>
            <a:r>
              <a:rPr lang="en-US" sz="4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Máy tính xách tay dùng một tấm chạm để dùng ngón tay điều khiển máy tính thay thế chuột.</a:t>
            </a:r>
            <a:endParaRPr lang="en-US" sz="4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A5D7B8BF-2650-6652-72DB-792F68C70717}"/>
              </a:ext>
            </a:extLst>
          </p:cNvPr>
          <p:cNvSpPr txBox="1"/>
          <p:nvPr/>
        </p:nvSpPr>
        <p:spPr>
          <a:xfrm>
            <a:off x="4518415" y="1485900"/>
            <a:ext cx="92511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>
                <a:solidFill>
                  <a:srgbClr val="DE9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1807158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A4B1A12-A738-6558-6FFB-661DBBDED520}"/>
              </a:ext>
            </a:extLst>
          </p:cNvPr>
          <p:cNvGrpSpPr/>
          <p:nvPr/>
        </p:nvGrpSpPr>
        <p:grpSpPr>
          <a:xfrm>
            <a:off x="1225836" y="1176111"/>
            <a:ext cx="6725732" cy="7239046"/>
            <a:chOff x="1225836" y="1176111"/>
            <a:chExt cx="6725732" cy="72390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25836" y="1176111"/>
              <a:ext cx="6725732" cy="723904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676400" y="4516875"/>
              <a:ext cx="5824604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64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38379">
            <a:off x="499340" y="6680998"/>
            <a:ext cx="2129263" cy="399691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F344079-F60A-B3A6-E585-F12F7684E0A5}"/>
              </a:ext>
            </a:extLst>
          </p:cNvPr>
          <p:cNvGrpSpPr/>
          <p:nvPr/>
        </p:nvGrpSpPr>
        <p:grpSpPr>
          <a:xfrm>
            <a:off x="10275548" y="1388489"/>
            <a:ext cx="7139288" cy="7709907"/>
            <a:chOff x="10275548" y="1562100"/>
            <a:chExt cx="7139288" cy="7709907"/>
          </a:xfrm>
        </p:grpSpPr>
        <p:grpSp>
          <p:nvGrpSpPr>
            <p:cNvPr id="6" name="Group 6"/>
            <p:cNvGrpSpPr/>
            <p:nvPr/>
          </p:nvGrpSpPr>
          <p:grpSpPr>
            <a:xfrm>
              <a:off x="10275548" y="1562100"/>
              <a:ext cx="7139288" cy="7709907"/>
              <a:chOff x="0" y="0"/>
              <a:chExt cx="2020450" cy="37253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020450" cy="372539"/>
              </a:xfrm>
              <a:custGeom>
                <a:avLst/>
                <a:gdLst/>
                <a:ahLst/>
                <a:cxnLst/>
                <a:rect l="l" t="t" r="r" b="b"/>
                <a:pathLst>
                  <a:path w="2020450" h="372539">
                    <a:moveTo>
                      <a:pt x="0" y="0"/>
                    </a:moveTo>
                    <a:lnTo>
                      <a:pt x="2020450" y="0"/>
                    </a:lnTo>
                    <a:lnTo>
                      <a:pt x="2020450" y="372539"/>
                    </a:lnTo>
                    <a:lnTo>
                      <a:pt x="0" y="372539"/>
                    </a:lnTo>
                    <a:close/>
                  </a:path>
                </a:pathLst>
              </a:custGeom>
              <a:solidFill>
                <a:srgbClr val="F6F6E9"/>
              </a:solidFill>
            </p:spPr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A74348C-185C-6DBF-2E32-DDBD34420A8B}"/>
                </a:ext>
              </a:extLst>
            </p:cNvPr>
            <p:cNvSpPr txBox="1"/>
            <p:nvPr/>
          </p:nvSpPr>
          <p:spPr>
            <a:xfrm>
              <a:off x="10590808" y="2669345"/>
              <a:ext cx="6508767" cy="5495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Bố mẹ định thưởng máy tính cho em làm phương tiện học tập. Em sẽ chọn loại máy tính nào? Tại sao?</a:t>
              </a:r>
              <a:endPara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48857" y="795801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38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DBA7D52-D5F6-EA34-010D-F0E7453D7D2B}"/>
              </a:ext>
            </a:extLst>
          </p:cNvPr>
          <p:cNvGrpSpPr/>
          <p:nvPr/>
        </p:nvGrpSpPr>
        <p:grpSpPr>
          <a:xfrm>
            <a:off x="859590" y="766331"/>
            <a:ext cx="7751010" cy="9868184"/>
            <a:chOff x="609600" y="766331"/>
            <a:chExt cx="7751010" cy="986818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9600" y="766331"/>
              <a:ext cx="7751010" cy="9868184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946902" y="3675536"/>
              <a:ext cx="6148635" cy="3118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7200" b="1" u="none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200" y="7088930"/>
            <a:ext cx="2047086" cy="3422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68458">
            <a:off x="6775929" y="8338466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72256"/>
          <a:stretch>
            <a:fillRect/>
          </a:stretch>
        </p:blipFill>
        <p:spPr>
          <a:xfrm rot="894421">
            <a:off x="14057473" y="-1731044"/>
            <a:ext cx="7368853" cy="25438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66E7CE-6EB7-DD28-6616-C519B54CB824}"/>
              </a:ext>
            </a:extLst>
          </p:cNvPr>
          <p:cNvSpPr/>
          <p:nvPr/>
        </p:nvSpPr>
        <p:spPr>
          <a:xfrm>
            <a:off x="8868610" y="828936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lại kiến thức đã học.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FAF2F8-7212-1D66-06B3-FDC5100ACDD8}"/>
              </a:ext>
            </a:extLst>
          </p:cNvPr>
          <p:cNvSpPr/>
          <p:nvPr/>
        </p:nvSpPr>
        <p:spPr>
          <a:xfrm>
            <a:off x="8894010" y="3832174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phần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4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 tự kiểm tra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SGK tr.7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926A79-734D-C36C-D524-FA27F6A51673}"/>
              </a:ext>
            </a:extLst>
          </p:cNvPr>
          <p:cNvSpPr/>
          <p:nvPr/>
        </p:nvSpPr>
        <p:spPr>
          <a:xfrm>
            <a:off x="8868610" y="6848112"/>
            <a:ext cx="8365290" cy="2622652"/>
          </a:xfrm>
          <a:prstGeom prst="rect">
            <a:avLst/>
          </a:prstGeom>
          <a:solidFill>
            <a:srgbClr val="FFC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tìm hiểu trước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thiết bị vào – ra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5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19486" y="2513718"/>
            <a:ext cx="15224650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008031" y="2781300"/>
            <a:ext cx="1478929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50842">
            <a:off x="15913267" y="4674221"/>
            <a:ext cx="1687944" cy="3168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323304">
            <a:off x="1650389" y="7358406"/>
            <a:ext cx="1505652" cy="566672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253DA5B5-01F6-B1B9-D783-20C3AB41504A}"/>
              </a:ext>
            </a:extLst>
          </p:cNvPr>
          <p:cNvSpPr txBox="1"/>
          <p:nvPr/>
        </p:nvSpPr>
        <p:spPr>
          <a:xfrm>
            <a:off x="2034239" y="3427711"/>
            <a:ext cx="1458973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10930" y="1555456"/>
            <a:ext cx="14842265" cy="654271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1757312"/>
            <a:ext cx="14150265" cy="608757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155419">
            <a:off x="967041" y="1246449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39E7B8D6-0F68-9F17-66D9-176846417585}"/>
              </a:ext>
            </a:extLst>
          </p:cNvPr>
          <p:cNvSpPr txBox="1"/>
          <p:nvPr/>
        </p:nvSpPr>
        <p:spPr>
          <a:xfrm>
            <a:off x="1710930" y="2835262"/>
            <a:ext cx="14800416" cy="363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CHỦ ĐỀ A.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00" b="1" i="0" u="none" strike="noStrike" kern="1200" cap="none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MÁY TÍNH VÀ CỘNG ĐỒNG</a:t>
            </a:r>
            <a:endParaRPr kumimoji="0" lang="en-US" sz="84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A2729061-E72A-5202-07FA-226DE5BAD4CB}"/>
              </a:ext>
            </a:extLst>
          </p:cNvPr>
          <p:cNvSpPr txBox="1"/>
          <p:nvPr/>
        </p:nvSpPr>
        <p:spPr>
          <a:xfrm>
            <a:off x="2129843" y="2609751"/>
            <a:ext cx="14028314" cy="408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endParaRPr kumimoji="0" lang="en-US" sz="8000" b="1" i="0" u="none" strike="noStrike" kern="1200" cap="none" normalizeH="0" baseline="0" noProof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normalizeH="0" baseline="0" noProof="0">
                <a:ln>
                  <a:noFill/>
                </a:ln>
                <a:solidFill>
                  <a:srgbClr val="FFB5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CÁ NHÂN</a:t>
            </a:r>
            <a:endParaRPr kumimoji="0" lang="en-US" sz="8000" b="1" i="0" u="none" strike="noStrike" kern="1200" cap="none" normalizeH="0" baseline="0" noProof="0" dirty="0">
              <a:ln>
                <a:noFill/>
              </a:ln>
              <a:solidFill>
                <a:srgbClr val="FFB5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B193399-0D83-D534-1010-E08399101100}"/>
              </a:ext>
            </a:extLst>
          </p:cNvPr>
          <p:cNvGrpSpPr/>
          <p:nvPr/>
        </p:nvGrpSpPr>
        <p:grpSpPr>
          <a:xfrm>
            <a:off x="11878193" y="3875522"/>
            <a:ext cx="5361759" cy="5008961"/>
            <a:chOff x="11787158" y="3875522"/>
            <a:chExt cx="5361759" cy="5008961"/>
          </a:xfrm>
        </p:grpSpPr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xmlns="" id="{246C14C2-D119-E171-7B9D-B77A7D9BC64C}"/>
                </a:ext>
              </a:extLst>
            </p:cNvPr>
            <p:cNvSpPr/>
            <p:nvPr/>
          </p:nvSpPr>
          <p:spPr>
            <a:xfrm>
              <a:off x="11787158" y="4203341"/>
              <a:ext cx="5352752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3503986" y="3875522"/>
              <a:ext cx="2145424" cy="51203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B0B367F-34D2-B259-4C6D-244FD03025C3}"/>
                </a:ext>
              </a:extLst>
            </p:cNvPr>
            <p:cNvSpPr txBox="1"/>
            <p:nvPr/>
          </p:nvSpPr>
          <p:spPr>
            <a:xfrm>
              <a:off x="11796165" y="4445111"/>
              <a:ext cx="5352752" cy="4029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và điện thoại thông minh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F5B7E9F-779C-FE47-08F7-27196FF7EDE8}"/>
              </a:ext>
            </a:extLst>
          </p:cNvPr>
          <p:cNvGrpSpPr/>
          <p:nvPr/>
        </p:nvGrpSpPr>
        <p:grpSpPr>
          <a:xfrm>
            <a:off x="895648" y="3899877"/>
            <a:ext cx="5352752" cy="4984606"/>
            <a:chOff x="804613" y="3899877"/>
            <a:chExt cx="5352752" cy="4984606"/>
          </a:xfrm>
        </p:grpSpPr>
        <p:sp>
          <p:nvSpPr>
            <p:cNvPr id="4" name="AutoShape 4"/>
            <p:cNvSpPr/>
            <p:nvPr/>
          </p:nvSpPr>
          <p:spPr>
            <a:xfrm>
              <a:off x="858914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21406476">
              <a:off x="2350828" y="3899877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FF79929-1C46-F925-A8D7-329D36ADD333}"/>
                </a:ext>
              </a:extLst>
            </p:cNvPr>
            <p:cNvSpPr txBox="1"/>
            <p:nvPr/>
          </p:nvSpPr>
          <p:spPr>
            <a:xfrm>
              <a:off x="804613" y="4957795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để bàn</a:t>
              </a:r>
              <a:endParaRPr lang="en-US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90559" y="1411087"/>
            <a:ext cx="13106882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6" r="60999"/>
          <a:stretch>
            <a:fillRect/>
          </a:stretch>
        </p:blipFill>
        <p:spPr>
          <a:xfrm rot="143919">
            <a:off x="16993420" y="-110859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39731" y="8388598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47088" y="-26475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595840">
            <a:off x="520756" y="7722546"/>
            <a:ext cx="2016426" cy="188077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CF7B7C5-9BDD-971A-E5D7-DC79A6F564D4}"/>
              </a:ext>
            </a:extLst>
          </p:cNvPr>
          <p:cNvGrpSpPr/>
          <p:nvPr/>
        </p:nvGrpSpPr>
        <p:grpSpPr>
          <a:xfrm>
            <a:off x="6382048" y="3847779"/>
            <a:ext cx="5352752" cy="5036704"/>
            <a:chOff x="6291013" y="3847779"/>
            <a:chExt cx="5352752" cy="5036704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xmlns="" id="{F37D3CAB-D7C7-031D-E29F-B5CF04F3A1A8}"/>
                </a:ext>
              </a:extLst>
            </p:cNvPr>
            <p:cNvSpPr/>
            <p:nvPr/>
          </p:nvSpPr>
          <p:spPr>
            <a:xfrm>
              <a:off x="6352711" y="4203341"/>
              <a:ext cx="5203167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28602EA-4266-AAEF-575C-CA6FEAEA3280}"/>
                </a:ext>
              </a:extLst>
            </p:cNvPr>
            <p:cNvSpPr txBox="1"/>
            <p:nvPr/>
          </p:nvSpPr>
          <p:spPr>
            <a:xfrm>
              <a:off x="6291013" y="5073921"/>
              <a:ext cx="5352752" cy="3013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 bị vào – ra cơ bản cho máy tính </a:t>
              </a:r>
              <a:r>
                <a: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xách tay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2083124" y="-304990"/>
            <a:ext cx="3733533" cy="10896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459200" y="8227705"/>
            <a:ext cx="1828800" cy="2040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104883" y="-204052"/>
            <a:ext cx="1492728" cy="151756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1C3A9A77-BF99-9D67-7326-BF85E6ECC557}"/>
              </a:ext>
            </a:extLst>
          </p:cNvPr>
          <p:cNvSpPr txBox="1"/>
          <p:nvPr/>
        </p:nvSpPr>
        <p:spPr>
          <a:xfrm>
            <a:off x="1812669" y="1047974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vào – ra cơ bản cho máy tính để bàn</a:t>
            </a:r>
            <a:endParaRPr lang="en-US" sz="5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3E4A55-2096-3B99-E078-47F311C7C94F}"/>
              </a:ext>
            </a:extLst>
          </p:cNvPr>
          <p:cNvSpPr txBox="1"/>
          <p:nvPr/>
        </p:nvSpPr>
        <p:spPr>
          <a:xfrm>
            <a:off x="1447800" y="4587188"/>
            <a:ext cx="78486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 tính để bàn gồm có những bộ phận nào? Chức năng của từng bộ phận là gì?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bộ phận nào là quan trọng nhất? Vì sao?</a:t>
            </a:r>
          </a:p>
        </p:txBody>
      </p:sp>
      <p:pic>
        <p:nvPicPr>
          <p:cNvPr id="17" name="Picture 1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xmlns="" id="{3FD1C4A1-E5AC-7C69-74C0-95647B6493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1802" r="25221" b="54411"/>
          <a:stretch/>
        </p:blipFill>
        <p:spPr>
          <a:xfrm>
            <a:off x="9991724" y="4878695"/>
            <a:ext cx="7391401" cy="30252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B75C39-428F-CC5C-2BED-D4733B53918B}"/>
              </a:ext>
            </a:extLst>
          </p:cNvPr>
          <p:cNvSpPr txBox="1"/>
          <p:nvPr/>
        </p:nvSpPr>
        <p:spPr>
          <a:xfrm>
            <a:off x="3914775" y="2404177"/>
            <a:ext cx="104584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hãy đọc thông tin mục 1, quan sát Hình 1 – SGK tr.5, 6 và trả lời câu hỏi: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1">
            <a:extLst>
              <a:ext uri="{FF2B5EF4-FFF2-40B4-BE49-F238E27FC236}">
                <a16:creationId xmlns:a16="http://schemas.microsoft.com/office/drawing/2014/main" xmlns="" id="{A9ECA9B2-A650-1C35-34BC-0DCEDA3E3521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26" name="Picture 25" descr="A picture containing text, appliance, indoor, kitchen appliance&#10;&#10;Description automatically generated">
            <a:extLst>
              <a:ext uri="{FF2B5EF4-FFF2-40B4-BE49-F238E27FC236}">
                <a16:creationId xmlns:a16="http://schemas.microsoft.com/office/drawing/2014/main" xmlns="" id="{16B7A966-35FA-0D56-55A6-CF0FF819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r="28386"/>
          <a:stretch/>
        </p:blipFill>
        <p:spPr>
          <a:xfrm>
            <a:off x="1981200" y="1282826"/>
            <a:ext cx="2743200" cy="495498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5386F4-4BA0-D94B-43CF-CF7A7C6FE499}"/>
              </a:ext>
            </a:extLst>
          </p:cNvPr>
          <p:cNvSpPr txBox="1"/>
          <p:nvPr/>
        </p:nvSpPr>
        <p:spPr>
          <a:xfrm>
            <a:off x="5562600" y="1873230"/>
            <a:ext cx="1173480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Hộp thân máy: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 những thành phần quan trọng nhất của máy tính.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là bộ phận quan trọng nhất vì máy tính không thể hoạt động nếu thiếu những thành phần này.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FF35A39C-570D-E5E9-2644-410D62C6FD87}"/>
              </a:ext>
            </a:extLst>
          </p:cNvPr>
          <p:cNvGrpSpPr/>
          <p:nvPr/>
        </p:nvGrpSpPr>
        <p:grpSpPr>
          <a:xfrm>
            <a:off x="1219200" y="4229100"/>
            <a:ext cx="15629761" cy="5333993"/>
            <a:chOff x="1219200" y="4229100"/>
            <a:chExt cx="15629761" cy="5333993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9FE8CBF5-7D91-D27F-3C96-A72FA8586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4229100"/>
              <a:ext cx="1066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4693A3F-E456-F43A-6A61-E9CCCBB061B8}"/>
                </a:ext>
              </a:extLst>
            </p:cNvPr>
            <p:cNvCxnSpPr/>
            <p:nvPr/>
          </p:nvCxnSpPr>
          <p:spPr>
            <a:xfrm>
              <a:off x="1219200" y="4229100"/>
              <a:ext cx="0" cy="37490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A9F80E1E-A22C-4F7B-46D6-12DDA377B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9200" y="7962900"/>
              <a:ext cx="17526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E3514C64-B771-C689-B762-EB894B308759}"/>
                </a:ext>
              </a:extLst>
            </p:cNvPr>
            <p:cNvSpPr/>
            <p:nvPr/>
          </p:nvSpPr>
          <p:spPr>
            <a:xfrm>
              <a:off x="2971800" y="6362701"/>
              <a:ext cx="13877161" cy="32003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 descr="A close-up of a computer chip&#10;&#10;Description automatically generated with low confidence">
              <a:extLst>
                <a:ext uri="{FF2B5EF4-FFF2-40B4-BE49-F238E27FC236}">
                  <a16:creationId xmlns:a16="http://schemas.microsoft.com/office/drawing/2014/main" xmlns="" id="{97CE9316-53A4-6718-54FA-21141F7DD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6755867"/>
              <a:ext cx="2667000" cy="2175077"/>
            </a:xfrm>
            <a:prstGeom prst="rect">
              <a:avLst/>
            </a:prstGeom>
          </p:spPr>
        </p:pic>
        <p:pic>
          <p:nvPicPr>
            <p:cNvPr id="74" name="Picture 73" descr="A picture containing hard disc, electronics, drive&#10;&#10;Description automatically generated">
              <a:extLst>
                <a:ext uri="{FF2B5EF4-FFF2-40B4-BE49-F238E27FC236}">
                  <a16:creationId xmlns:a16="http://schemas.microsoft.com/office/drawing/2014/main" xmlns="" id="{C2272E32-24EE-F577-0777-00E1A804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7103" y="6516676"/>
              <a:ext cx="3467103" cy="2653457"/>
            </a:xfrm>
            <a:prstGeom prst="rect">
              <a:avLst/>
            </a:prstGeom>
          </p:spPr>
        </p:pic>
        <p:pic>
          <p:nvPicPr>
            <p:cNvPr id="76" name="Picture 75" descr="A close-up of a circuit board&#10;&#10;Description automatically generated with medium confidence">
              <a:extLst>
                <a:ext uri="{FF2B5EF4-FFF2-40B4-BE49-F238E27FC236}">
                  <a16:creationId xmlns:a16="http://schemas.microsoft.com/office/drawing/2014/main" xmlns="" id="{B6215BB1-C61D-BFE2-3E09-5EC3AA6F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099" y="6366675"/>
              <a:ext cx="4112501" cy="295346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0490A63B-9E9A-8EBA-3D95-0D6142E6F4A7}"/>
                </a:ext>
              </a:extLst>
            </p:cNvPr>
            <p:cNvSpPr txBox="1"/>
            <p:nvPr/>
          </p:nvSpPr>
          <p:spPr>
            <a:xfrm>
              <a:off x="533399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CPU</a:t>
              </a:r>
              <a:endParaRPr lang="en-US" sz="40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003FD05A-AAEE-3562-16DF-F0B7F8057D26}"/>
                </a:ext>
              </a:extLst>
            </p:cNvPr>
            <p:cNvSpPr txBox="1"/>
            <p:nvPr/>
          </p:nvSpPr>
          <p:spPr>
            <a:xfrm>
              <a:off x="7397506" y="8612249"/>
              <a:ext cx="13716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RAM</a:t>
              </a:r>
              <a:endParaRPr lang="en-US" sz="4000" b="1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A4646EE1-3FB5-CBDD-EBE3-2162768FEA1A}"/>
                </a:ext>
              </a:extLst>
            </p:cNvPr>
            <p:cNvSpPr txBox="1"/>
            <p:nvPr/>
          </p:nvSpPr>
          <p:spPr>
            <a:xfrm>
              <a:off x="13677150" y="8612249"/>
              <a:ext cx="30541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đĩa cứng</a:t>
              </a:r>
              <a:endParaRPr lang="en-US" sz="4000" b="1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xmlns="" id="{5B5300BC-006A-179C-7567-CB5D4E830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143500"/>
            <a:ext cx="4953000" cy="495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516BF7-7B77-DABC-33D7-5523BFDE0E93}"/>
              </a:ext>
            </a:extLst>
          </p:cNvPr>
          <p:cNvSpPr txBox="1"/>
          <p:nvPr/>
        </p:nvSpPr>
        <p:spPr>
          <a:xfrm>
            <a:off x="6362702" y="5905500"/>
            <a:ext cx="115062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Màn hình: </a:t>
            </a: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 thị kết quả xử lí thông tin hoặc thông báo tới người dùng máy tính.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ra cơ bản.</a:t>
            </a:r>
            <a:endParaRPr lang="en-US" sz="44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C8FF18-C233-2C47-39D7-D6B239758511}"/>
              </a:ext>
            </a:extLst>
          </p:cNvPr>
          <p:cNvSpPr txBox="1"/>
          <p:nvPr/>
        </p:nvSpPr>
        <p:spPr>
          <a:xfrm>
            <a:off x="1066800" y="1786850"/>
            <a:ext cx="9144000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 phím và chuột: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dữ liệu và điều khiển hoạt động của máy tính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Các thiết bị vào cơ bản.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BB85E2B8-2895-54C5-ECEC-5F33E16FE40F}"/>
              </a:ext>
            </a:extLst>
          </p:cNvPr>
          <p:cNvSpPr txBox="1"/>
          <p:nvPr/>
        </p:nvSpPr>
        <p:spPr>
          <a:xfrm>
            <a:off x="1439033" y="579720"/>
            <a:ext cx="15409928" cy="97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để bàn gồm:</a:t>
            </a:r>
          </a:p>
        </p:txBody>
      </p:sp>
      <p:pic>
        <p:nvPicPr>
          <p:cNvPr id="14" name="Picture 13" descr="A computer mouse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C685B8BC-5AD1-7965-F633-34E4F4CD1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b="32767"/>
          <a:stretch/>
        </p:blipFill>
        <p:spPr>
          <a:xfrm>
            <a:off x="8763000" y="1554923"/>
            <a:ext cx="895350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5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59969" y="6697654"/>
            <a:ext cx="2147081" cy="3589346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xmlns="" id="{3F049CF9-4AB1-D222-C845-D4BBA8255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3148483"/>
            <a:ext cx="7086600" cy="7138517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F903F6AF-4D40-91D4-A4BE-E7B390CB1DA3}"/>
              </a:ext>
            </a:extLst>
          </p:cNvPr>
          <p:cNvSpPr/>
          <p:nvPr/>
        </p:nvSpPr>
        <p:spPr>
          <a:xfrm>
            <a:off x="6553200" y="738705"/>
            <a:ext cx="11029580" cy="5471595"/>
          </a:xfrm>
          <a:prstGeom prst="wedgeRoundRectCallout">
            <a:avLst>
              <a:gd name="adj1" fmla="val -63292"/>
              <a:gd name="adj2" fmla="val 38912"/>
              <a:gd name="adj3" fmla="val 16667"/>
            </a:avLst>
          </a:prstGeom>
          <a:solidFill>
            <a:srgbClr val="71A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muốn máy tính có khả năng nhận thông tin dạng hình ảnh và dạng âm thanh thì ta phải làm thế nào?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D6164F6-332C-C975-D967-FE22E98678EC}"/>
              </a:ext>
            </a:extLst>
          </p:cNvPr>
          <p:cNvGrpSpPr/>
          <p:nvPr/>
        </p:nvGrpSpPr>
        <p:grpSpPr>
          <a:xfrm>
            <a:off x="1035056" y="4977681"/>
            <a:ext cx="16620376" cy="4782762"/>
            <a:chOff x="1035056" y="4977681"/>
            <a:chExt cx="16620376" cy="478276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7A1FDAC0-0E24-19BC-8575-86DBA8B2777F}"/>
                </a:ext>
              </a:extLst>
            </p:cNvPr>
            <p:cNvSpPr/>
            <p:nvPr/>
          </p:nvSpPr>
          <p:spPr>
            <a:xfrm>
              <a:off x="1965328" y="5698063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A picture containing electronics, projector&#10;&#10;Description automatically generated">
              <a:extLst>
                <a:ext uri="{FF2B5EF4-FFF2-40B4-BE49-F238E27FC236}">
                  <a16:creationId xmlns:a16="http://schemas.microsoft.com/office/drawing/2014/main" xmlns="" id="{777AA5EC-1E21-A1E7-E01E-7D6223F34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3889" y="6438900"/>
              <a:ext cx="3321543" cy="3321543"/>
            </a:xfrm>
            <a:prstGeom prst="rect">
              <a:avLst/>
            </a:prstGeom>
          </p:spPr>
        </p:pic>
        <p:pic>
          <p:nvPicPr>
            <p:cNvPr id="22" name="Picture 21" descr="A pair of headphones&#10;&#10;Description automatically generated with medium confidence">
              <a:extLst>
                <a:ext uri="{FF2B5EF4-FFF2-40B4-BE49-F238E27FC236}">
                  <a16:creationId xmlns:a16="http://schemas.microsoft.com/office/drawing/2014/main" xmlns="" id="{4F95BDCB-B357-0AF2-9961-6591EB73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56" y="4977681"/>
              <a:ext cx="2549236" cy="219075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9E21589-8DEF-D7C3-DCAC-0ABB043EB4CB}"/>
              </a:ext>
            </a:extLst>
          </p:cNvPr>
          <p:cNvGrpSpPr/>
          <p:nvPr/>
        </p:nvGrpSpPr>
        <p:grpSpPr>
          <a:xfrm>
            <a:off x="834993" y="765487"/>
            <a:ext cx="15707492" cy="4283403"/>
            <a:chOff x="834993" y="765487"/>
            <a:chExt cx="15707492" cy="428340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5783352E-9726-218E-2DAD-0759FAA9B820}"/>
                </a:ext>
              </a:extLst>
            </p:cNvPr>
            <p:cNvSpPr/>
            <p:nvPr/>
          </p:nvSpPr>
          <p:spPr>
            <a:xfrm>
              <a:off x="1965327" y="1191060"/>
              <a:ext cx="14357344" cy="3341998"/>
            </a:xfrm>
            <a:prstGeom prst="roundRect">
              <a:avLst/>
            </a:prstGeom>
            <a:solidFill>
              <a:srgbClr val="FFE4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picture containing electronics, camera, black, white&#10;&#10;Description automatically generated">
              <a:extLst>
                <a:ext uri="{FF2B5EF4-FFF2-40B4-BE49-F238E27FC236}">
                  <a16:creationId xmlns:a16="http://schemas.microsoft.com/office/drawing/2014/main" xmlns="" id="{CE794019-3951-0B93-2DB3-81A6AAEB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78" t="14445" r="15370" b="15925"/>
            <a:stretch/>
          </p:blipFill>
          <p:spPr>
            <a:xfrm>
              <a:off x="834993" y="765487"/>
              <a:ext cx="2260667" cy="21907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6550ADDE-CF50-2A26-F2E4-442856B38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5240" r="13778" b="1617"/>
            <a:stretch/>
          </p:blipFill>
          <p:spPr>
            <a:xfrm>
              <a:off x="14333889" y="2652223"/>
              <a:ext cx="2208596" cy="239666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2690C9-D0C4-DB31-4476-3CEE9B76B46D}"/>
              </a:ext>
            </a:extLst>
          </p:cNvPr>
          <p:cNvSpPr txBox="1"/>
          <p:nvPr/>
        </p:nvSpPr>
        <p:spPr>
          <a:xfrm>
            <a:off x="3813877" y="5981700"/>
            <a:ext cx="1066024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loa hoặc bộ tai nghe kèm micro để máy tính để bàn xuất ra và nhận vào thông tin dạng âm thanh.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6617AB04-9F04-2C1B-377A-3C58AED12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468724" y="0"/>
            <a:ext cx="1819275" cy="18495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EF7BB35-E873-29A8-8E26-B4ABBF927FE5}"/>
              </a:ext>
            </a:extLst>
          </p:cNvPr>
          <p:cNvSpPr txBox="1"/>
          <p:nvPr/>
        </p:nvSpPr>
        <p:spPr>
          <a:xfrm>
            <a:off x="4571999" y="1895517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webcam để máy tính để bàn nhận thông tin dạng hình ảnh.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1387</Words>
  <Application>Microsoft Office PowerPoint</Application>
  <PresentationFormat>Custom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2006-08-16T00:00:00Z</dcterms:created>
  <dcterms:modified xsi:type="dcterms:W3CDTF">2022-09-05T16:03:45Z</dcterms:modified>
  <dc:identifier>DAFARKD_w7U</dc:identifier>
</cp:coreProperties>
</file>