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61" r:id="rId5"/>
    <p:sldId id="260" r:id="rId6"/>
    <p:sldId id="259" r:id="rId7"/>
    <p:sldId id="262" r:id="rId8"/>
    <p:sldId id="263" r:id="rId9"/>
    <p:sldId id="264" r:id="rId10"/>
    <p:sldId id="265" r:id="rId11"/>
    <p:sldId id="276" r:id="rId12"/>
    <p:sldId id="277" r:id="rId13"/>
    <p:sldId id="266" r:id="rId14"/>
    <p:sldId id="267" r:id="rId15"/>
    <p:sldId id="268" r:id="rId16"/>
    <p:sldId id="269" r:id="rId17"/>
    <p:sldId id="278" r:id="rId18"/>
    <p:sldId id="271" r:id="rId19"/>
    <p:sldId id="270" r:id="rId20"/>
    <p:sldId id="273" r:id="rId21"/>
    <p:sldId id="272" r:id="rId22"/>
    <p:sldId id="279" r:id="rId23"/>
    <p:sldId id="280" r:id="rId24"/>
    <p:sldId id="274" r:id="rId25"/>
    <p:sldId id="281" r:id="rId26"/>
    <p:sldId id="282" r:id="rId27"/>
    <p:sldId id="283" r:id="rId28"/>
    <p:sldId id="284" r:id="rId29"/>
    <p:sldId id="285" r:id="rId30"/>
    <p:sldId id="286" r:id="rId31"/>
    <p:sldId id="287" r:id="rId32"/>
    <p:sldId id="275" r:id="rId33"/>
  </p:sldIdLst>
  <p:sldSz cx="18288000" cy="10287000"/>
  <p:notesSz cx="6858000" cy="9144000"/>
  <p:embeddedFontLs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DC8"/>
    <a:srgbClr val="DF6E87"/>
    <a:srgbClr val="BBD4FF"/>
    <a:srgbClr val="DFDEBC"/>
    <a:srgbClr val="F3F3E7"/>
    <a:srgbClr val="D8506D"/>
    <a:srgbClr val="575A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7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EADEC-CF97-4735-9ED3-3EA2E48C3A20}" type="datetimeFigureOut">
              <a:rPr lang="en-US" smtClean="0"/>
              <a:t>08/09/2022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8139D-F0FF-4760-8979-868756F28D15}" type="slidenum">
              <a:rPr lang="en-US" smtClean="0"/>
              <a:t>‹#›</a:t>
            </a:fld>
            <a:endParaRPr lang="en-US"/>
          </a:p>
        </p:txBody>
      </p:sp>
    </p:spTree>
    <p:extLst>
      <p:ext uri="{BB962C8B-B14F-4D97-AF65-F5344CB8AC3E}">
        <p14:creationId xmlns:p14="http://schemas.microsoft.com/office/powerpoint/2010/main" val="358778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C8139D-F0FF-4760-8979-868756F28D15}" type="slidenum">
              <a:rPr lang="en-US" smtClean="0"/>
              <a:t>2</a:t>
            </a:fld>
            <a:endParaRPr lang="en-US"/>
          </a:p>
        </p:txBody>
      </p:sp>
    </p:spTree>
    <p:extLst>
      <p:ext uri="{BB962C8B-B14F-4D97-AF65-F5344CB8AC3E}">
        <p14:creationId xmlns:p14="http://schemas.microsoft.com/office/powerpoint/2010/main" val="160051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08/09/2022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image" Target="../media/image1.jpe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sv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3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48.sv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3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1.png"/><Relationship Id="rId4" Type="http://schemas.openxmlformats.org/officeDocument/2006/relationships/image" Target="../media/image48.sv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3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3.png"/><Relationship Id="rId4" Type="http://schemas.openxmlformats.org/officeDocument/2006/relationships/image" Target="../media/image48.sv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7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22.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6.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47.png"/><Relationship Id="rId4" Type="http://schemas.openxmlformats.org/officeDocument/2006/relationships/image" Target="../media/image36.sv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79.png"/><Relationship Id="rId5" Type="http://schemas.openxmlformats.org/officeDocument/2006/relationships/image" Target="../media/image27.png"/><Relationship Id="rId10" Type="http://schemas.openxmlformats.org/officeDocument/2006/relationships/image" Target="../media/image78.png"/><Relationship Id="rId4" Type="http://schemas.openxmlformats.org/officeDocument/2006/relationships/image" Target="../media/image17.svg"/><Relationship Id="rId9" Type="http://schemas.openxmlformats.org/officeDocument/2006/relationships/image" Target="../media/image27.sv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8.png"/><Relationship Id="rId12"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image" Target="../media/image9.svg"/><Relationship Id="rId4" Type="http://schemas.openxmlformats.org/officeDocument/2006/relationships/image" Target="../media/image7.sv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jpeg"/><Relationship Id="rId7" Type="http://schemas.openxmlformats.org/officeDocument/2006/relationships/image" Target="../media/image15.sv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82.png"/><Relationship Id="rId4" Type="http://schemas.openxmlformats.org/officeDocument/2006/relationships/image" Target="../media/image39.svg"/><Relationship Id="rId9" Type="http://schemas.openxmlformats.org/officeDocument/2006/relationships/image" Target="../media/image81.jp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47.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4.pn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83.jp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6.jp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85.jp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8.png"/><Relationship Id="rId5" Type="http://schemas.openxmlformats.org/officeDocument/2006/relationships/image" Target="../media/image57.png"/><Relationship Id="rId10" Type="http://schemas.openxmlformats.org/officeDocument/2006/relationships/image" Target="../media/image87.jpg"/><Relationship Id="rId4" Type="http://schemas.openxmlformats.org/officeDocument/2006/relationships/image" Target="../media/image36.sv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89.jpg"/><Relationship Id="rId4" Type="http://schemas.openxmlformats.org/officeDocument/2006/relationships/image" Target="../media/image36.sv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1.pn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9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3.pn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9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95.png"/><Relationship Id="rId5" Type="http://schemas.openxmlformats.org/officeDocument/2006/relationships/image" Target="../media/image57.png"/><Relationship Id="rId10" Type="http://schemas.openxmlformats.org/officeDocument/2006/relationships/image" Target="../media/image94.jpg"/><Relationship Id="rId4" Type="http://schemas.openxmlformats.org/officeDocument/2006/relationships/image" Target="../media/image36.sv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7.svg"/><Relationship Id="rId12"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97.png"/><Relationship Id="rId5" Type="http://schemas.openxmlformats.org/officeDocument/2006/relationships/image" Target="../media/image57.png"/><Relationship Id="rId10" Type="http://schemas.openxmlformats.org/officeDocument/2006/relationships/image" Target="../media/image96.png"/><Relationship Id="rId4" Type="http://schemas.openxmlformats.org/officeDocument/2006/relationships/image" Target="../media/image36.sv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19.svg"/><Relationship Id="rId9"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99.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30.sv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67.png"/><Relationship Id="rId3" Type="http://schemas.openxmlformats.org/officeDocument/2006/relationships/image" Target="../media/image100.png"/><Relationship Id="rId7" Type="http://schemas.openxmlformats.org/officeDocument/2006/relationships/image" Target="../media/image64.png"/><Relationship Id="rId12" Type="http://schemas.openxmlformats.org/officeDocument/2006/relationships/image" Target="../media/image3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66.png"/><Relationship Id="rId5" Type="http://schemas.openxmlformats.org/officeDocument/2006/relationships/image" Target="../media/image101.png"/><Relationship Id="rId10" Type="http://schemas.openxmlformats.org/officeDocument/2006/relationships/image" Target="../media/image65.png"/><Relationship Id="rId4" Type="http://schemas.openxmlformats.org/officeDocument/2006/relationships/image" Target="../media/image81.svg"/><Relationship Id="rId9" Type="http://schemas.openxmlformats.org/officeDocument/2006/relationships/image" Target="../media/image102.png"/><Relationship Id="rId14"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12.jpe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3.sv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8.png"/><Relationship Id="rId4" Type="http://schemas.openxmlformats.org/officeDocument/2006/relationships/image" Target="../media/image9.sv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27.svg"/><Relationship Id="rId12" Type="http://schemas.openxmlformats.org/officeDocument/2006/relationships/image" Target="../media/image4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4.sv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0.sv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47.png"/><Relationship Id="rId4" Type="http://schemas.openxmlformats.org/officeDocument/2006/relationships/image" Target="../media/image36.sv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5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7.svg"/><Relationship Id="rId12"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36.svg"/><Relationship Id="rId9"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3" name="Group 3"/>
          <p:cNvGrpSpPr/>
          <p:nvPr/>
        </p:nvGrpSpPr>
        <p:grpSpPr>
          <a:xfrm>
            <a:off x="2773456" y="1026403"/>
            <a:ext cx="12738399" cy="8008640"/>
            <a:chOff x="0" y="-38100"/>
            <a:chExt cx="2833063" cy="1583979"/>
          </a:xfrm>
        </p:grpSpPr>
        <p:sp>
          <p:nvSpPr>
            <p:cNvPr id="4" name="Freeform 4"/>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31976">
            <a:off x="3269261" y="2044105"/>
            <a:ext cx="1049338" cy="66633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526554" y="1496873"/>
            <a:ext cx="506977" cy="1423093"/>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504005" y="653302"/>
            <a:ext cx="351844" cy="504436"/>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903649" y="1026403"/>
            <a:ext cx="550581" cy="78936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46402">
            <a:off x="1132612" y="8561393"/>
            <a:ext cx="544518" cy="780671"/>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70912">
            <a:off x="16270181" y="9018529"/>
            <a:ext cx="467648" cy="670463"/>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6115">
            <a:off x="9170155" y="9773584"/>
            <a:ext cx="568151" cy="814554"/>
          </a:xfrm>
          <a:prstGeom prst="rect">
            <a:avLst/>
          </a:prstGeom>
        </p:spPr>
      </p:pic>
      <p:pic>
        <p:nvPicPr>
          <p:cNvPr id="21" name="Picture 2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6115">
            <a:off x="555989" y="-416286"/>
            <a:ext cx="896481" cy="1285277"/>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911605">
            <a:off x="3973477" y="8107418"/>
            <a:ext cx="376336" cy="650257"/>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272505">
            <a:off x="13859614" y="8107418"/>
            <a:ext cx="376336" cy="650257"/>
          </a:xfrm>
          <a:prstGeom prst="rect">
            <a:avLst/>
          </a:prstGeom>
        </p:spPr>
      </p:pic>
      <p:sp>
        <p:nvSpPr>
          <p:cNvPr id="28" name="TextBox 2">
            <a:extLst>
              <a:ext uri="{FF2B5EF4-FFF2-40B4-BE49-F238E27FC236}">
                <a16:creationId xmlns="" xmlns:a16="http://schemas.microsoft.com/office/drawing/2014/main" id="{81A4B256-AD9B-1870-8822-E14635EE6BF3}"/>
              </a:ext>
            </a:extLst>
          </p:cNvPr>
          <p:cNvSpPr txBox="1"/>
          <p:nvPr/>
        </p:nvSpPr>
        <p:spPr>
          <a:xfrm>
            <a:off x="3223127" y="2430598"/>
            <a:ext cx="11839056" cy="5311839"/>
          </a:xfrm>
          <a:prstGeom prst="rect">
            <a:avLst/>
          </a:prstGeom>
        </p:spPr>
        <p:txBody>
          <a:bodyPr wrap="square" lIns="0" tIns="0" rIns="0" bIns="0" rtlCol="0" anchor="t">
            <a:spAutoFit/>
          </a:bodyPr>
          <a:lstStyle/>
          <a:p>
            <a:pPr algn="ctr">
              <a:lnSpc>
                <a:spcPct val="150000"/>
              </a:lnSpc>
            </a:pPr>
            <a:r>
              <a:rPr lang="en-US" sz="8000" b="1">
                <a:solidFill>
                  <a:srgbClr val="DF6E87"/>
                </a:solidFill>
                <a:latin typeface="Arial" panose="020B0604020202020204" pitchFamily="34" charset="0"/>
                <a:cs typeface="Arial" panose="020B0604020202020204" pitchFamily="34" charset="0"/>
              </a:rPr>
              <a:t>CHÀO MỪNG CÁC EM ĐẾN VỚI BÀI GIẢNG NGÀY HÔM NAY!</a:t>
            </a:r>
          </a:p>
        </p:txBody>
      </p:sp>
      <p:pic>
        <p:nvPicPr>
          <p:cNvPr id="29" name="Picture 7">
            <a:extLst>
              <a:ext uri="{FF2B5EF4-FFF2-40B4-BE49-F238E27FC236}">
                <a16:creationId xmlns="" xmlns:a16="http://schemas.microsoft.com/office/drawing/2014/main" id="{51B1BCAD-8372-9557-B404-0547378D4FFB}"/>
              </a:ext>
            </a:extLst>
          </p:cNvPr>
          <p:cNvPicPr>
            <a:picLocks noChangeAspect="1"/>
          </p:cNvPicPr>
          <p:nvPr/>
        </p:nvPicPr>
        <p:blipFill>
          <a:blip r:embed="rId16"/>
          <a:srcRect/>
          <a:stretch>
            <a:fillRect/>
          </a:stretch>
        </p:blipFill>
        <p:spPr>
          <a:xfrm>
            <a:off x="-2690" y="4847140"/>
            <a:ext cx="5260489" cy="5448931"/>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9206">
            <a:off x="393669" y="87682"/>
            <a:ext cx="739596" cy="818364"/>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9002">
            <a:off x="-36682" y="9411724"/>
            <a:ext cx="746417" cy="82591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939979">
            <a:off x="17041640" y="111681"/>
            <a:ext cx="746417" cy="825911"/>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28562">
            <a:off x="330644" y="3784651"/>
            <a:ext cx="563734" cy="808220"/>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73247">
            <a:off x="16963423" y="5059999"/>
            <a:ext cx="591754" cy="848393"/>
          </a:xfrm>
          <a:prstGeom prst="rect">
            <a:avLst/>
          </a:prstGeom>
        </p:spPr>
      </p:pic>
      <p:grpSp>
        <p:nvGrpSpPr>
          <p:cNvPr id="19" name="Group 18">
            <a:extLst>
              <a:ext uri="{FF2B5EF4-FFF2-40B4-BE49-F238E27FC236}">
                <a16:creationId xmlns="" xmlns:a16="http://schemas.microsoft.com/office/drawing/2014/main" id="{7EE5F87D-1C50-6C61-091B-DE19541EB9A2}"/>
              </a:ext>
            </a:extLst>
          </p:cNvPr>
          <p:cNvGrpSpPr/>
          <p:nvPr/>
        </p:nvGrpSpPr>
        <p:grpSpPr>
          <a:xfrm>
            <a:off x="1327876" y="688313"/>
            <a:ext cx="6858679" cy="1634908"/>
            <a:chOff x="1167828" y="1113384"/>
            <a:chExt cx="6858679" cy="1634908"/>
          </a:xfrm>
        </p:grpSpPr>
        <p:grpSp>
          <p:nvGrpSpPr>
            <p:cNvPr id="20" name="Group 9">
              <a:extLst>
                <a:ext uri="{FF2B5EF4-FFF2-40B4-BE49-F238E27FC236}">
                  <a16:creationId xmlns="" xmlns:a16="http://schemas.microsoft.com/office/drawing/2014/main" id="{F96938A9-970C-5702-1E45-D26BE3948DFA}"/>
                </a:ext>
              </a:extLst>
            </p:cNvPr>
            <p:cNvGrpSpPr/>
            <p:nvPr/>
          </p:nvGrpSpPr>
          <p:grpSpPr>
            <a:xfrm rot="-198014">
              <a:off x="1167828" y="1113384"/>
              <a:ext cx="6858679" cy="1634908"/>
              <a:chOff x="0" y="0"/>
              <a:chExt cx="2099381" cy="500431"/>
            </a:xfrm>
          </p:grpSpPr>
          <p:sp>
            <p:nvSpPr>
              <p:cNvPr id="22" name="Freeform 10">
                <a:extLst>
                  <a:ext uri="{FF2B5EF4-FFF2-40B4-BE49-F238E27FC236}">
                    <a16:creationId xmlns="" xmlns:a16="http://schemas.microsoft.com/office/drawing/2014/main" id="{35361EE2-C18E-838A-0113-237B0B0DD90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3" name="TextBox 11">
                <a:extLst>
                  <a:ext uri="{FF2B5EF4-FFF2-40B4-BE49-F238E27FC236}">
                    <a16:creationId xmlns="" xmlns:a16="http://schemas.microsoft.com/office/drawing/2014/main" id="{938312EA-4012-D61F-99A1-74C157A251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5">
              <a:extLst>
                <a:ext uri="{FF2B5EF4-FFF2-40B4-BE49-F238E27FC236}">
                  <a16:creationId xmlns="" xmlns:a16="http://schemas.microsoft.com/office/drawing/2014/main" id="{E99B70FB-C78B-EE54-F3F3-580937B207EA}"/>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2</a:t>
              </a:r>
            </a:p>
          </p:txBody>
        </p:sp>
      </p:grpSp>
      <p:sp>
        <p:nvSpPr>
          <p:cNvPr id="24" name="TextBox 23">
            <a:extLst>
              <a:ext uri="{FF2B5EF4-FFF2-40B4-BE49-F238E27FC236}">
                <a16:creationId xmlns="" xmlns:a16="http://schemas.microsoft.com/office/drawing/2014/main" id="{91A9C7A0-2E1E-1A2F-709A-EA3937B7202F}"/>
              </a:ext>
            </a:extLst>
          </p:cNvPr>
          <p:cNvSpPr txBox="1"/>
          <p:nvPr/>
        </p:nvSpPr>
        <p:spPr>
          <a:xfrm>
            <a:off x="10022834" y="7532758"/>
            <a:ext cx="6517470" cy="1651671"/>
          </a:xfrm>
          <a:prstGeom prst="rect">
            <a:avLst/>
          </a:prstGeom>
          <a:noFill/>
        </p:spPr>
        <p:txBody>
          <a:bodyPr wrap="square">
            <a:spAutoFit/>
          </a:bodyPr>
          <a:lstStyle/>
          <a:p>
            <a:pPr algn="ctr">
              <a:lnSpc>
                <a:spcPct val="150000"/>
              </a:lnSpc>
              <a:spcAft>
                <a:spcPts val="800"/>
              </a:spcAft>
            </a:pPr>
            <a:r>
              <a:rPr lang="vi-VN" sz="3600">
                <a:solidFill>
                  <a:srgbClr val="000000"/>
                </a:solidFill>
                <a:ea typeface="Calibri" panose="020F0502020204030204" pitchFamily="34" charset="0"/>
                <a:cs typeface="Arial" panose="020B0604020202020204" pitchFamily="34" charset="0"/>
              </a:rPr>
              <a:t>Bàn phím, chuột có dây gắn đầu cắm hình tròn.</a:t>
            </a:r>
          </a:p>
        </p:txBody>
      </p:sp>
      <p:pic>
        <p:nvPicPr>
          <p:cNvPr id="26" name="Picture 25" descr="A picture containing electronics, keyboard, computer, black&#10;&#10;Description automatically generated">
            <a:extLst>
              <a:ext uri="{FF2B5EF4-FFF2-40B4-BE49-F238E27FC236}">
                <a16:creationId xmlns="" xmlns:a16="http://schemas.microsoft.com/office/drawing/2014/main" id="{8EA48410-977D-14E0-EEEB-6365D86EB4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8646" y="2288621"/>
            <a:ext cx="6933908" cy="6933908"/>
          </a:xfrm>
          <a:prstGeom prst="rect">
            <a:avLst/>
          </a:prstGeom>
        </p:spPr>
      </p:pic>
      <p:pic>
        <p:nvPicPr>
          <p:cNvPr id="30" name="Picture 29" descr="A picture containing mouse&#10;&#10;Description automatically generated">
            <a:extLst>
              <a:ext uri="{FF2B5EF4-FFF2-40B4-BE49-F238E27FC236}">
                <a16:creationId xmlns="" xmlns:a16="http://schemas.microsoft.com/office/drawing/2014/main" id="{08068DB2-47BC-CCA0-F251-06CC3359DC31}"/>
              </a:ext>
            </a:extLst>
          </p:cNvPr>
          <p:cNvPicPr>
            <a:picLocks noChangeAspect="1"/>
          </p:cNvPicPr>
          <p:nvPr/>
        </p:nvPicPr>
        <p:blipFill rotWithShape="1">
          <a:blip r:embed="rId10">
            <a:extLst>
              <a:ext uri="{28A0092B-C50C-407E-A947-70E740481C1C}">
                <a14:useLocalDpi xmlns:a14="http://schemas.microsoft.com/office/drawing/2010/main" val="0"/>
              </a:ext>
            </a:extLst>
          </a:blip>
          <a:srcRect t="26633" b="11238"/>
          <a:stretch/>
        </p:blipFill>
        <p:spPr>
          <a:xfrm>
            <a:off x="9347703" y="2519286"/>
            <a:ext cx="7476495" cy="4645063"/>
          </a:xfrm>
          <a:prstGeom prst="rect">
            <a:avLst/>
          </a:prstGeom>
        </p:spPr>
      </p:pic>
      <p:sp>
        <p:nvSpPr>
          <p:cNvPr id="31" name="TextBox 30">
            <a:extLst>
              <a:ext uri="{FF2B5EF4-FFF2-40B4-BE49-F238E27FC236}">
                <a16:creationId xmlns="" xmlns:a16="http://schemas.microsoft.com/office/drawing/2014/main" id="{344C1938-F86D-FFAA-2C58-9A65AE3015F0}"/>
              </a:ext>
            </a:extLst>
          </p:cNvPr>
          <p:cNvSpPr txBox="1"/>
          <p:nvPr/>
        </p:nvSpPr>
        <p:spPr>
          <a:xfrm>
            <a:off x="8770104" y="496934"/>
            <a:ext cx="8077614" cy="1824923"/>
          </a:xfrm>
          <a:prstGeom prst="rect">
            <a:avLst/>
          </a:prstGeom>
          <a:noFill/>
        </p:spPr>
        <p:txBody>
          <a:bodyPr wrap="square">
            <a:spAutoFit/>
          </a:bodyPr>
          <a:lstStyle/>
          <a:p>
            <a:pPr algn="ctr">
              <a:lnSpc>
                <a:spcPct val="150000"/>
              </a:lnSpc>
              <a:spcAft>
                <a:spcPts val="800"/>
              </a:spcAft>
            </a:pPr>
            <a:r>
              <a:rPr lang="vi-VN" sz="4000" b="1">
                <a:solidFill>
                  <a:srgbClr val="000000"/>
                </a:solidFill>
                <a:ea typeface="Calibri" panose="020F0502020204030204" pitchFamily="34" charset="0"/>
                <a:cs typeface="Arial" panose="020B0604020202020204" pitchFamily="34" charset="0"/>
              </a:rPr>
              <a:t>Nhận biết bàn phím, chuột tương ứng.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9206">
            <a:off x="393669" y="87682"/>
            <a:ext cx="739596" cy="818364"/>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9002">
            <a:off x="-36682" y="9411724"/>
            <a:ext cx="746417" cy="82591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939979">
            <a:off x="17041640" y="111681"/>
            <a:ext cx="746417" cy="825911"/>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28562">
            <a:off x="330644" y="3784651"/>
            <a:ext cx="563734" cy="808220"/>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73247">
            <a:off x="16963423" y="5059999"/>
            <a:ext cx="591754" cy="848393"/>
          </a:xfrm>
          <a:prstGeom prst="rect">
            <a:avLst/>
          </a:prstGeom>
        </p:spPr>
      </p:pic>
      <p:grpSp>
        <p:nvGrpSpPr>
          <p:cNvPr id="19" name="Group 18">
            <a:extLst>
              <a:ext uri="{FF2B5EF4-FFF2-40B4-BE49-F238E27FC236}">
                <a16:creationId xmlns="" xmlns:a16="http://schemas.microsoft.com/office/drawing/2014/main" id="{7EE5F87D-1C50-6C61-091B-DE19541EB9A2}"/>
              </a:ext>
            </a:extLst>
          </p:cNvPr>
          <p:cNvGrpSpPr/>
          <p:nvPr/>
        </p:nvGrpSpPr>
        <p:grpSpPr>
          <a:xfrm>
            <a:off x="1327876" y="688313"/>
            <a:ext cx="6858679" cy="1634908"/>
            <a:chOff x="1167828" y="1113384"/>
            <a:chExt cx="6858679" cy="1634908"/>
          </a:xfrm>
        </p:grpSpPr>
        <p:grpSp>
          <p:nvGrpSpPr>
            <p:cNvPr id="20" name="Group 9">
              <a:extLst>
                <a:ext uri="{FF2B5EF4-FFF2-40B4-BE49-F238E27FC236}">
                  <a16:creationId xmlns="" xmlns:a16="http://schemas.microsoft.com/office/drawing/2014/main" id="{F96938A9-970C-5702-1E45-D26BE3948DFA}"/>
                </a:ext>
              </a:extLst>
            </p:cNvPr>
            <p:cNvGrpSpPr/>
            <p:nvPr/>
          </p:nvGrpSpPr>
          <p:grpSpPr>
            <a:xfrm rot="-198014">
              <a:off x="1167828" y="1113384"/>
              <a:ext cx="6858679" cy="1634908"/>
              <a:chOff x="0" y="0"/>
              <a:chExt cx="2099381" cy="500431"/>
            </a:xfrm>
          </p:grpSpPr>
          <p:sp>
            <p:nvSpPr>
              <p:cNvPr id="22" name="Freeform 10">
                <a:extLst>
                  <a:ext uri="{FF2B5EF4-FFF2-40B4-BE49-F238E27FC236}">
                    <a16:creationId xmlns="" xmlns:a16="http://schemas.microsoft.com/office/drawing/2014/main" id="{35361EE2-C18E-838A-0113-237B0B0DD90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3" name="TextBox 11">
                <a:extLst>
                  <a:ext uri="{FF2B5EF4-FFF2-40B4-BE49-F238E27FC236}">
                    <a16:creationId xmlns="" xmlns:a16="http://schemas.microsoft.com/office/drawing/2014/main" id="{938312EA-4012-D61F-99A1-74C157A251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5">
              <a:extLst>
                <a:ext uri="{FF2B5EF4-FFF2-40B4-BE49-F238E27FC236}">
                  <a16:creationId xmlns="" xmlns:a16="http://schemas.microsoft.com/office/drawing/2014/main" id="{E99B70FB-C78B-EE54-F3F3-580937B207EA}"/>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2</a:t>
              </a:r>
            </a:p>
          </p:txBody>
        </p:sp>
      </p:grpSp>
      <p:sp>
        <p:nvSpPr>
          <p:cNvPr id="24" name="TextBox 23">
            <a:extLst>
              <a:ext uri="{FF2B5EF4-FFF2-40B4-BE49-F238E27FC236}">
                <a16:creationId xmlns="" xmlns:a16="http://schemas.microsoft.com/office/drawing/2014/main" id="{91A9C7A0-2E1E-1A2F-709A-EA3937B7202F}"/>
              </a:ext>
            </a:extLst>
          </p:cNvPr>
          <p:cNvSpPr txBox="1"/>
          <p:nvPr/>
        </p:nvSpPr>
        <p:spPr>
          <a:xfrm>
            <a:off x="10070157" y="7551808"/>
            <a:ext cx="6593670" cy="1651671"/>
          </a:xfrm>
          <a:prstGeom prst="rect">
            <a:avLst/>
          </a:prstGeom>
          <a:noFill/>
        </p:spPr>
        <p:txBody>
          <a:bodyPr wrap="square">
            <a:spAutoFit/>
          </a:bodyPr>
          <a:lstStyle/>
          <a:p>
            <a:pPr algn="ctr">
              <a:lnSpc>
                <a:spcPct val="150000"/>
              </a:lnSpc>
              <a:spcAft>
                <a:spcPts val="8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Bàn phím, chuột có dây gắn đầu cắm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USB.</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 xmlns:a16="http://schemas.microsoft.com/office/drawing/2014/main" id="{8EA48410-977D-14E0-EEEB-6365D86EB4CA}"/>
              </a:ext>
            </a:extLst>
          </p:cNvPr>
          <p:cNvPicPr>
            <a:picLocks noChangeAspect="1"/>
          </p:cNvPicPr>
          <p:nvPr/>
        </p:nvPicPr>
        <p:blipFill rotWithShape="1">
          <a:blip r:embed="rId9">
            <a:extLst>
              <a:ext uri="{28A0092B-C50C-407E-A947-70E740481C1C}">
                <a14:useLocalDpi xmlns:a14="http://schemas.microsoft.com/office/drawing/2010/main" val="0"/>
              </a:ext>
            </a:extLst>
          </a:blip>
          <a:srcRect t="16529" b="20166"/>
          <a:stretch/>
        </p:blipFill>
        <p:spPr>
          <a:xfrm>
            <a:off x="9594375" y="3162300"/>
            <a:ext cx="6933908" cy="4389508"/>
          </a:xfrm>
          <a:prstGeom prst="rect">
            <a:avLst/>
          </a:prstGeom>
        </p:spPr>
      </p:pic>
      <p:sp>
        <p:nvSpPr>
          <p:cNvPr id="31" name="TextBox 30">
            <a:extLst>
              <a:ext uri="{FF2B5EF4-FFF2-40B4-BE49-F238E27FC236}">
                <a16:creationId xmlns="" xmlns:a16="http://schemas.microsoft.com/office/drawing/2014/main" id="{344C1938-F86D-FFAA-2C58-9A65AE3015F0}"/>
              </a:ext>
            </a:extLst>
          </p:cNvPr>
          <p:cNvSpPr txBox="1"/>
          <p:nvPr/>
        </p:nvSpPr>
        <p:spPr>
          <a:xfrm>
            <a:off x="8770104" y="496934"/>
            <a:ext cx="8077614" cy="1824923"/>
          </a:xfrm>
          <a:prstGeom prst="rect">
            <a:avLst/>
          </a:prstGeom>
          <a:noFill/>
        </p:spPr>
        <p:txBody>
          <a:bodyPr wrap="square">
            <a:spAutoFit/>
          </a:bodyPr>
          <a:lstStyle/>
          <a:p>
            <a:pPr algn="ctr">
              <a:lnSpc>
                <a:spcPct val="150000"/>
              </a:lnSpc>
              <a:spcAft>
                <a:spcPts val="800"/>
              </a:spcAft>
            </a:pPr>
            <a:r>
              <a:rPr lang="vi-VN" sz="4000" b="1">
                <a:solidFill>
                  <a:srgbClr val="000000"/>
                </a:solidFill>
                <a:ea typeface="Calibri" panose="020F0502020204030204" pitchFamily="34" charset="0"/>
                <a:cs typeface="Arial" panose="020B0604020202020204" pitchFamily="34" charset="0"/>
              </a:rPr>
              <a:t>Nhận biết bàn phím, chuột tương ứng.</a:t>
            </a:r>
          </a:p>
        </p:txBody>
      </p:sp>
      <p:pic>
        <p:nvPicPr>
          <p:cNvPr id="4" name="Picture 3" descr="A picture containing keyboard, electronics, computer, indoor&#10;&#10;Description automatically generated">
            <a:extLst>
              <a:ext uri="{FF2B5EF4-FFF2-40B4-BE49-F238E27FC236}">
                <a16:creationId xmlns="" xmlns:a16="http://schemas.microsoft.com/office/drawing/2014/main" id="{C36EE51D-527A-FC04-DFD6-0D394D475681}"/>
              </a:ext>
            </a:extLst>
          </p:cNvPr>
          <p:cNvPicPr>
            <a:picLocks noChangeAspect="1"/>
          </p:cNvPicPr>
          <p:nvPr/>
        </p:nvPicPr>
        <p:blipFill rotWithShape="1">
          <a:blip r:embed="rId10">
            <a:extLst>
              <a:ext uri="{28A0092B-C50C-407E-A947-70E740481C1C}">
                <a14:useLocalDpi xmlns:a14="http://schemas.microsoft.com/office/drawing/2010/main" val="0"/>
              </a:ext>
            </a:extLst>
          </a:blip>
          <a:srcRect t="15103" b="12787"/>
          <a:stretch/>
        </p:blipFill>
        <p:spPr>
          <a:xfrm>
            <a:off x="1003874" y="2974345"/>
            <a:ext cx="9236232" cy="6660166"/>
          </a:xfrm>
          <a:prstGeom prst="rect">
            <a:avLst/>
          </a:prstGeom>
        </p:spPr>
      </p:pic>
    </p:spTree>
    <p:extLst>
      <p:ext uri="{BB962C8B-B14F-4D97-AF65-F5344CB8AC3E}">
        <p14:creationId xmlns:p14="http://schemas.microsoft.com/office/powerpoint/2010/main" val="1047919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9206">
            <a:off x="393669" y="87682"/>
            <a:ext cx="739596" cy="818364"/>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9002">
            <a:off x="-36682" y="9411724"/>
            <a:ext cx="746417" cy="82591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939979">
            <a:off x="17041640" y="111681"/>
            <a:ext cx="746417" cy="825911"/>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28562">
            <a:off x="330644" y="3784651"/>
            <a:ext cx="563734" cy="808220"/>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73247">
            <a:off x="16963423" y="5059999"/>
            <a:ext cx="591754" cy="848393"/>
          </a:xfrm>
          <a:prstGeom prst="rect">
            <a:avLst/>
          </a:prstGeom>
        </p:spPr>
      </p:pic>
      <p:grpSp>
        <p:nvGrpSpPr>
          <p:cNvPr id="19" name="Group 18">
            <a:extLst>
              <a:ext uri="{FF2B5EF4-FFF2-40B4-BE49-F238E27FC236}">
                <a16:creationId xmlns="" xmlns:a16="http://schemas.microsoft.com/office/drawing/2014/main" id="{7EE5F87D-1C50-6C61-091B-DE19541EB9A2}"/>
              </a:ext>
            </a:extLst>
          </p:cNvPr>
          <p:cNvGrpSpPr/>
          <p:nvPr/>
        </p:nvGrpSpPr>
        <p:grpSpPr>
          <a:xfrm>
            <a:off x="1327876" y="688313"/>
            <a:ext cx="6858679" cy="1634908"/>
            <a:chOff x="1167828" y="1113384"/>
            <a:chExt cx="6858679" cy="1634908"/>
          </a:xfrm>
        </p:grpSpPr>
        <p:grpSp>
          <p:nvGrpSpPr>
            <p:cNvPr id="20" name="Group 9">
              <a:extLst>
                <a:ext uri="{FF2B5EF4-FFF2-40B4-BE49-F238E27FC236}">
                  <a16:creationId xmlns="" xmlns:a16="http://schemas.microsoft.com/office/drawing/2014/main" id="{F96938A9-970C-5702-1E45-D26BE3948DFA}"/>
                </a:ext>
              </a:extLst>
            </p:cNvPr>
            <p:cNvGrpSpPr/>
            <p:nvPr/>
          </p:nvGrpSpPr>
          <p:grpSpPr>
            <a:xfrm rot="-198014">
              <a:off x="1167828" y="1113384"/>
              <a:ext cx="6858679" cy="1634908"/>
              <a:chOff x="0" y="0"/>
              <a:chExt cx="2099381" cy="500431"/>
            </a:xfrm>
          </p:grpSpPr>
          <p:sp>
            <p:nvSpPr>
              <p:cNvPr id="22" name="Freeform 10">
                <a:extLst>
                  <a:ext uri="{FF2B5EF4-FFF2-40B4-BE49-F238E27FC236}">
                    <a16:creationId xmlns="" xmlns:a16="http://schemas.microsoft.com/office/drawing/2014/main" id="{35361EE2-C18E-838A-0113-237B0B0DD90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3" name="TextBox 11">
                <a:extLst>
                  <a:ext uri="{FF2B5EF4-FFF2-40B4-BE49-F238E27FC236}">
                    <a16:creationId xmlns="" xmlns:a16="http://schemas.microsoft.com/office/drawing/2014/main" id="{938312EA-4012-D61F-99A1-74C157A251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5">
              <a:extLst>
                <a:ext uri="{FF2B5EF4-FFF2-40B4-BE49-F238E27FC236}">
                  <a16:creationId xmlns="" xmlns:a16="http://schemas.microsoft.com/office/drawing/2014/main" id="{E99B70FB-C78B-EE54-F3F3-580937B207EA}"/>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2</a:t>
              </a:r>
            </a:p>
          </p:txBody>
        </p:sp>
      </p:grpSp>
      <p:sp>
        <p:nvSpPr>
          <p:cNvPr id="24" name="TextBox 23">
            <a:extLst>
              <a:ext uri="{FF2B5EF4-FFF2-40B4-BE49-F238E27FC236}">
                <a16:creationId xmlns="" xmlns:a16="http://schemas.microsoft.com/office/drawing/2014/main" id="{91A9C7A0-2E1E-1A2F-709A-EA3937B7202F}"/>
              </a:ext>
            </a:extLst>
          </p:cNvPr>
          <p:cNvSpPr txBox="1"/>
          <p:nvPr/>
        </p:nvSpPr>
        <p:spPr>
          <a:xfrm>
            <a:off x="3783886" y="8009814"/>
            <a:ext cx="10720227" cy="820674"/>
          </a:xfrm>
          <a:prstGeom prst="rect">
            <a:avLst/>
          </a:prstGeom>
          <a:noFill/>
        </p:spPr>
        <p:txBody>
          <a:bodyPr wrap="square">
            <a:spAutoFit/>
          </a:bodyPr>
          <a:lstStyle/>
          <a:p>
            <a:pPr algn="ctr">
              <a:lnSpc>
                <a:spcPct val="150000"/>
              </a:lnSpc>
              <a:spcAft>
                <a:spcPts val="8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Bàn phím, chuột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không dây (kèm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đầu cắm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USB).</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344C1938-F86D-FFAA-2C58-9A65AE3015F0}"/>
              </a:ext>
            </a:extLst>
          </p:cNvPr>
          <p:cNvSpPr txBox="1"/>
          <p:nvPr/>
        </p:nvSpPr>
        <p:spPr>
          <a:xfrm>
            <a:off x="8770104" y="496934"/>
            <a:ext cx="8077614" cy="1824923"/>
          </a:xfrm>
          <a:prstGeom prst="rect">
            <a:avLst/>
          </a:prstGeom>
          <a:noFill/>
        </p:spPr>
        <p:txBody>
          <a:bodyPr wrap="square">
            <a:spAutoFit/>
          </a:bodyPr>
          <a:lstStyle/>
          <a:p>
            <a:pPr algn="ctr">
              <a:lnSpc>
                <a:spcPct val="150000"/>
              </a:lnSpc>
              <a:spcAft>
                <a:spcPts val="800"/>
              </a:spcAft>
            </a:pPr>
            <a:r>
              <a:rPr lang="vi-VN" sz="4000" b="1">
                <a:solidFill>
                  <a:srgbClr val="000000"/>
                </a:solidFill>
                <a:ea typeface="Calibri" panose="020F0502020204030204" pitchFamily="34" charset="0"/>
                <a:cs typeface="Arial" panose="020B0604020202020204" pitchFamily="34" charset="0"/>
              </a:rPr>
              <a:t>Nhận biết bàn phím, chuột tương ứng.</a:t>
            </a:r>
          </a:p>
        </p:txBody>
      </p:sp>
      <p:pic>
        <p:nvPicPr>
          <p:cNvPr id="5" name="Picture 4" descr="A computer mouse and keyboard&#10;&#10;Description automatically generated with low confidence">
            <a:extLst>
              <a:ext uri="{FF2B5EF4-FFF2-40B4-BE49-F238E27FC236}">
                <a16:creationId xmlns="" xmlns:a16="http://schemas.microsoft.com/office/drawing/2014/main" id="{81F655B3-B914-3FE3-C198-93997AD51B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9633" y="2582233"/>
            <a:ext cx="7683800" cy="5122533"/>
          </a:xfrm>
          <a:prstGeom prst="rect">
            <a:avLst/>
          </a:prstGeom>
        </p:spPr>
      </p:pic>
      <p:pic>
        <p:nvPicPr>
          <p:cNvPr id="11" name="Picture 10" descr="Calendar&#10;&#10;Description automatically generated with low confidence">
            <a:extLst>
              <a:ext uri="{FF2B5EF4-FFF2-40B4-BE49-F238E27FC236}">
                <a16:creationId xmlns="" xmlns:a16="http://schemas.microsoft.com/office/drawing/2014/main" id="{0E108ED3-3B88-7501-0CAE-4E7FF06FB0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505" y="3011534"/>
            <a:ext cx="8699856" cy="5799904"/>
          </a:xfrm>
          <a:prstGeom prst="rect">
            <a:avLst/>
          </a:prstGeom>
        </p:spPr>
      </p:pic>
    </p:spTree>
    <p:extLst>
      <p:ext uri="{BB962C8B-B14F-4D97-AF65-F5344CB8AC3E}">
        <p14:creationId xmlns:p14="http://schemas.microsoft.com/office/powerpoint/2010/main" val="62201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34" name="Group 33">
            <a:extLst>
              <a:ext uri="{FF2B5EF4-FFF2-40B4-BE49-F238E27FC236}">
                <a16:creationId xmlns="" xmlns:a16="http://schemas.microsoft.com/office/drawing/2014/main" id="{36800755-E737-E872-2DCA-006F7D403143}"/>
              </a:ext>
            </a:extLst>
          </p:cNvPr>
          <p:cNvGrpSpPr/>
          <p:nvPr/>
        </p:nvGrpSpPr>
        <p:grpSpPr>
          <a:xfrm>
            <a:off x="714292" y="765868"/>
            <a:ext cx="8139770" cy="8650566"/>
            <a:chOff x="1004230" y="786298"/>
            <a:chExt cx="8139770" cy="8650566"/>
          </a:xfrm>
        </p:grpSpPr>
        <p:grpSp>
          <p:nvGrpSpPr>
            <p:cNvPr id="3" name="Group 3"/>
            <p:cNvGrpSpPr/>
            <p:nvPr/>
          </p:nvGrpSpPr>
          <p:grpSpPr>
            <a:xfrm>
              <a:off x="1004230" y="1241112"/>
              <a:ext cx="8139770" cy="8195752"/>
              <a:chOff x="0" y="-38100"/>
              <a:chExt cx="2833063" cy="1583979"/>
            </a:xfrm>
          </p:grpSpPr>
          <p:sp>
            <p:nvSpPr>
              <p:cNvPr id="4" name="Freeform 4"/>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1" name="Group 30">
              <a:extLst>
                <a:ext uri="{FF2B5EF4-FFF2-40B4-BE49-F238E27FC236}">
                  <a16:creationId xmlns="" xmlns:a16="http://schemas.microsoft.com/office/drawing/2014/main" id="{9588F928-77A5-6CA1-C6CD-66DFA59BA0DA}"/>
                </a:ext>
              </a:extLst>
            </p:cNvPr>
            <p:cNvGrpSpPr/>
            <p:nvPr/>
          </p:nvGrpSpPr>
          <p:grpSpPr>
            <a:xfrm>
              <a:off x="2897898" y="786298"/>
              <a:ext cx="4352434" cy="1269574"/>
              <a:chOff x="3269368" y="2096420"/>
              <a:chExt cx="4352434" cy="1269574"/>
            </a:xfrm>
          </p:grpSpPr>
          <p:grpSp>
            <p:nvGrpSpPr>
              <p:cNvPr id="27" name="Group 12">
                <a:extLst>
                  <a:ext uri="{FF2B5EF4-FFF2-40B4-BE49-F238E27FC236}">
                    <a16:creationId xmlns="" xmlns:a16="http://schemas.microsoft.com/office/drawing/2014/main" id="{34E24DF4-1212-3F05-1B29-1CEEA435C8A8}"/>
                  </a:ext>
                </a:extLst>
              </p:cNvPr>
              <p:cNvGrpSpPr/>
              <p:nvPr/>
            </p:nvGrpSpPr>
            <p:grpSpPr>
              <a:xfrm rot="134688">
                <a:off x="3269368" y="2096420"/>
                <a:ext cx="4352434" cy="1269574"/>
                <a:chOff x="0" y="0"/>
                <a:chExt cx="685838" cy="200054"/>
              </a:xfrm>
            </p:grpSpPr>
            <p:sp>
              <p:nvSpPr>
                <p:cNvPr id="28" name="Freeform 13">
                  <a:extLst>
                    <a:ext uri="{FF2B5EF4-FFF2-40B4-BE49-F238E27FC236}">
                      <a16:creationId xmlns="" xmlns:a16="http://schemas.microsoft.com/office/drawing/2014/main" id="{2E348EF4-A0FA-A727-F82F-1571D0785046}"/>
                    </a:ext>
                  </a:extLst>
                </p:cNvPr>
                <p:cNvSpPr/>
                <p:nvPr/>
              </p:nvSpPr>
              <p:spPr>
                <a:xfrm>
                  <a:off x="0" y="0"/>
                  <a:ext cx="685838" cy="200054"/>
                </a:xfrm>
                <a:custGeom>
                  <a:avLst/>
                  <a:gdLst/>
                  <a:ahLst/>
                  <a:cxnLst/>
                  <a:rect l="l" t="t" r="r" b="b"/>
                  <a:pathLst>
                    <a:path w="685838" h="200054">
                      <a:moveTo>
                        <a:pt x="90717" y="0"/>
                      </a:moveTo>
                      <a:lnTo>
                        <a:pt x="595122" y="0"/>
                      </a:lnTo>
                      <a:cubicBezTo>
                        <a:pt x="645223" y="0"/>
                        <a:pt x="685838" y="40615"/>
                        <a:pt x="685838" y="90717"/>
                      </a:cubicBezTo>
                      <a:lnTo>
                        <a:pt x="685838" y="109338"/>
                      </a:lnTo>
                      <a:cubicBezTo>
                        <a:pt x="685838" y="159439"/>
                        <a:pt x="645223" y="200054"/>
                        <a:pt x="595122" y="200054"/>
                      </a:cubicBezTo>
                      <a:lnTo>
                        <a:pt x="90717" y="200054"/>
                      </a:lnTo>
                      <a:cubicBezTo>
                        <a:pt x="40615" y="200054"/>
                        <a:pt x="0" y="159439"/>
                        <a:pt x="0" y="109338"/>
                      </a:cubicBezTo>
                      <a:lnTo>
                        <a:pt x="0" y="90717"/>
                      </a:lnTo>
                      <a:cubicBezTo>
                        <a:pt x="0" y="40615"/>
                        <a:pt x="40615" y="0"/>
                        <a:pt x="90717" y="0"/>
                      </a:cubicBezTo>
                      <a:close/>
                    </a:path>
                  </a:pathLst>
                </a:custGeom>
                <a:solidFill>
                  <a:srgbClr val="BBD4FF"/>
                </a:solidFill>
              </p:spPr>
            </p:sp>
            <p:sp>
              <p:nvSpPr>
                <p:cNvPr id="29" name="TextBox 14">
                  <a:extLst>
                    <a:ext uri="{FF2B5EF4-FFF2-40B4-BE49-F238E27FC236}">
                      <a16:creationId xmlns="" xmlns:a16="http://schemas.microsoft.com/office/drawing/2014/main" id="{6B265B81-E880-C646-CF90-5A5DF44429AD}"/>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30" name="TextBox 15">
                <a:extLst>
                  <a:ext uri="{FF2B5EF4-FFF2-40B4-BE49-F238E27FC236}">
                    <a16:creationId xmlns="" xmlns:a16="http://schemas.microsoft.com/office/drawing/2014/main" id="{F34EACEE-4635-C88A-0A10-D570A66002D1}"/>
                  </a:ext>
                </a:extLst>
              </p:cNvPr>
              <p:cNvSpPr txBox="1"/>
              <p:nvPr/>
            </p:nvSpPr>
            <p:spPr>
              <a:xfrm rot="154785">
                <a:off x="3993925" y="2217063"/>
                <a:ext cx="2903319" cy="842218"/>
              </a:xfrm>
              <a:prstGeom prst="rect">
                <a:avLst/>
              </a:prstGeom>
            </p:spPr>
            <p:txBody>
              <a:bodyPr wrap="square"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3</a:t>
                </a:r>
              </a:p>
            </p:txBody>
          </p:sp>
        </p:gr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04005" y="653302"/>
            <a:ext cx="351844" cy="504436"/>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03649" y="1026403"/>
            <a:ext cx="550581" cy="789364"/>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46402">
            <a:off x="1132612" y="8561393"/>
            <a:ext cx="544518" cy="780671"/>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70912">
            <a:off x="16270181" y="9018529"/>
            <a:ext cx="467648" cy="670463"/>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6115">
            <a:off x="9170155" y="9773584"/>
            <a:ext cx="568151" cy="814554"/>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6115">
            <a:off x="555989" y="-416286"/>
            <a:ext cx="896481" cy="1285277"/>
          </a:xfrm>
          <a:prstGeom prst="rect">
            <a:avLst/>
          </a:prstGeom>
        </p:spPr>
      </p:pic>
      <p:sp>
        <p:nvSpPr>
          <p:cNvPr id="33" name="TextBox 32">
            <a:extLst>
              <a:ext uri="{FF2B5EF4-FFF2-40B4-BE49-F238E27FC236}">
                <a16:creationId xmlns="" xmlns:a16="http://schemas.microsoft.com/office/drawing/2014/main" id="{8D5373CC-4F5B-31DA-4570-F65504A9D9B0}"/>
              </a:ext>
            </a:extLst>
          </p:cNvPr>
          <p:cNvSpPr txBox="1"/>
          <p:nvPr/>
        </p:nvSpPr>
        <p:spPr>
          <a:xfrm>
            <a:off x="1114933" y="2160872"/>
            <a:ext cx="7269260" cy="6945427"/>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kết nối cho mỗi loại: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Cắm đầu cắm hình tròn vào cổng tròn đánh dấu tương tự (màu sắc, hình dạng).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Cắm đầu cắm USB vào cổng USB.</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Lấy USB đi kèm để kết nối không dây; cắm vào cổng USB.</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 xmlns:a16="http://schemas.microsoft.com/office/drawing/2014/main" id="{BA95A597-ADB3-5047-102E-3BB0D416E69C}"/>
              </a:ext>
            </a:extLst>
          </p:cNvPr>
          <p:cNvGrpSpPr/>
          <p:nvPr/>
        </p:nvGrpSpPr>
        <p:grpSpPr>
          <a:xfrm>
            <a:off x="9433939" y="765868"/>
            <a:ext cx="8139770" cy="8650566"/>
            <a:chOff x="1004230" y="786298"/>
            <a:chExt cx="8139770" cy="8650566"/>
          </a:xfrm>
        </p:grpSpPr>
        <p:grpSp>
          <p:nvGrpSpPr>
            <p:cNvPr id="36" name="Group 3">
              <a:extLst>
                <a:ext uri="{FF2B5EF4-FFF2-40B4-BE49-F238E27FC236}">
                  <a16:creationId xmlns="" xmlns:a16="http://schemas.microsoft.com/office/drawing/2014/main" id="{A6B8D0A5-1D4C-3BF3-DAE6-3794EA838666}"/>
                </a:ext>
              </a:extLst>
            </p:cNvPr>
            <p:cNvGrpSpPr/>
            <p:nvPr/>
          </p:nvGrpSpPr>
          <p:grpSpPr>
            <a:xfrm>
              <a:off x="1004230" y="1241112"/>
              <a:ext cx="8139770" cy="8195752"/>
              <a:chOff x="0" y="-38100"/>
              <a:chExt cx="2833063" cy="1583979"/>
            </a:xfrm>
          </p:grpSpPr>
          <p:sp>
            <p:nvSpPr>
              <p:cNvPr id="42" name="Freeform 4">
                <a:extLst>
                  <a:ext uri="{FF2B5EF4-FFF2-40B4-BE49-F238E27FC236}">
                    <a16:creationId xmlns="" xmlns:a16="http://schemas.microsoft.com/office/drawing/2014/main" id="{34A350F3-71D8-851D-F224-59FC26EAAD29}"/>
                  </a:ext>
                </a:extLst>
              </p:cNvPr>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43" name="TextBox 5">
                <a:extLst>
                  <a:ext uri="{FF2B5EF4-FFF2-40B4-BE49-F238E27FC236}">
                    <a16:creationId xmlns="" xmlns:a16="http://schemas.microsoft.com/office/drawing/2014/main" id="{5DB1C48F-545D-32F7-9AA4-ECDDCE31CAF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7" name="Group 36">
              <a:extLst>
                <a:ext uri="{FF2B5EF4-FFF2-40B4-BE49-F238E27FC236}">
                  <a16:creationId xmlns="" xmlns:a16="http://schemas.microsoft.com/office/drawing/2014/main" id="{79C08024-B9A4-861C-3E49-65291E65E3D0}"/>
                </a:ext>
              </a:extLst>
            </p:cNvPr>
            <p:cNvGrpSpPr/>
            <p:nvPr/>
          </p:nvGrpSpPr>
          <p:grpSpPr>
            <a:xfrm>
              <a:off x="2897898" y="786298"/>
              <a:ext cx="4352434" cy="1269574"/>
              <a:chOff x="3269368" y="2096420"/>
              <a:chExt cx="4352434" cy="1269574"/>
            </a:xfrm>
          </p:grpSpPr>
          <p:grpSp>
            <p:nvGrpSpPr>
              <p:cNvPr id="38" name="Group 12">
                <a:extLst>
                  <a:ext uri="{FF2B5EF4-FFF2-40B4-BE49-F238E27FC236}">
                    <a16:creationId xmlns="" xmlns:a16="http://schemas.microsoft.com/office/drawing/2014/main" id="{7ED81872-4DDA-455F-0B6D-069C7FC8144D}"/>
                  </a:ext>
                </a:extLst>
              </p:cNvPr>
              <p:cNvGrpSpPr/>
              <p:nvPr/>
            </p:nvGrpSpPr>
            <p:grpSpPr>
              <a:xfrm rot="134688">
                <a:off x="3269368" y="2096420"/>
                <a:ext cx="4352434" cy="1269574"/>
                <a:chOff x="0" y="0"/>
                <a:chExt cx="685838" cy="200054"/>
              </a:xfrm>
            </p:grpSpPr>
            <p:sp>
              <p:nvSpPr>
                <p:cNvPr id="40" name="Freeform 13">
                  <a:extLst>
                    <a:ext uri="{FF2B5EF4-FFF2-40B4-BE49-F238E27FC236}">
                      <a16:creationId xmlns="" xmlns:a16="http://schemas.microsoft.com/office/drawing/2014/main" id="{6066FF83-B34C-4CB7-35C3-41C4CB4249DF}"/>
                    </a:ext>
                  </a:extLst>
                </p:cNvPr>
                <p:cNvSpPr/>
                <p:nvPr/>
              </p:nvSpPr>
              <p:spPr>
                <a:xfrm>
                  <a:off x="0" y="0"/>
                  <a:ext cx="685838" cy="200054"/>
                </a:xfrm>
                <a:custGeom>
                  <a:avLst/>
                  <a:gdLst/>
                  <a:ahLst/>
                  <a:cxnLst/>
                  <a:rect l="l" t="t" r="r" b="b"/>
                  <a:pathLst>
                    <a:path w="685838" h="200054">
                      <a:moveTo>
                        <a:pt x="90717" y="0"/>
                      </a:moveTo>
                      <a:lnTo>
                        <a:pt x="595122" y="0"/>
                      </a:lnTo>
                      <a:cubicBezTo>
                        <a:pt x="645223" y="0"/>
                        <a:pt x="685838" y="40615"/>
                        <a:pt x="685838" y="90717"/>
                      </a:cubicBezTo>
                      <a:lnTo>
                        <a:pt x="685838" y="109338"/>
                      </a:lnTo>
                      <a:cubicBezTo>
                        <a:pt x="685838" y="159439"/>
                        <a:pt x="645223" y="200054"/>
                        <a:pt x="595122" y="200054"/>
                      </a:cubicBezTo>
                      <a:lnTo>
                        <a:pt x="90717" y="200054"/>
                      </a:lnTo>
                      <a:cubicBezTo>
                        <a:pt x="40615" y="200054"/>
                        <a:pt x="0" y="159439"/>
                        <a:pt x="0" y="109338"/>
                      </a:cubicBezTo>
                      <a:lnTo>
                        <a:pt x="0" y="90717"/>
                      </a:lnTo>
                      <a:cubicBezTo>
                        <a:pt x="0" y="40615"/>
                        <a:pt x="40615" y="0"/>
                        <a:pt x="90717" y="0"/>
                      </a:cubicBezTo>
                      <a:close/>
                    </a:path>
                  </a:pathLst>
                </a:custGeom>
                <a:solidFill>
                  <a:srgbClr val="BBD4FF"/>
                </a:solidFill>
              </p:spPr>
            </p:sp>
            <p:sp>
              <p:nvSpPr>
                <p:cNvPr id="41" name="TextBox 14">
                  <a:extLst>
                    <a:ext uri="{FF2B5EF4-FFF2-40B4-BE49-F238E27FC236}">
                      <a16:creationId xmlns="" xmlns:a16="http://schemas.microsoft.com/office/drawing/2014/main" id="{F399F355-8B1A-F482-00B5-540580CB9D91}"/>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39" name="TextBox 15">
                <a:extLst>
                  <a:ext uri="{FF2B5EF4-FFF2-40B4-BE49-F238E27FC236}">
                    <a16:creationId xmlns="" xmlns:a16="http://schemas.microsoft.com/office/drawing/2014/main" id="{B866980D-1BD3-E889-4C05-8AB68DEECF7D}"/>
                  </a:ext>
                </a:extLst>
              </p:cNvPr>
              <p:cNvSpPr txBox="1"/>
              <p:nvPr/>
            </p:nvSpPr>
            <p:spPr>
              <a:xfrm rot="154785">
                <a:off x="3993925" y="2217063"/>
                <a:ext cx="2903319" cy="842218"/>
              </a:xfrm>
              <a:prstGeom prst="rect">
                <a:avLst/>
              </a:prstGeom>
            </p:spPr>
            <p:txBody>
              <a:bodyPr wrap="square"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4</a:t>
                </a:r>
              </a:p>
            </p:txBody>
          </p:sp>
        </p:grpSp>
      </p:grpSp>
      <p:sp>
        <p:nvSpPr>
          <p:cNvPr id="44" name="TextBox 43">
            <a:extLst>
              <a:ext uri="{FF2B5EF4-FFF2-40B4-BE49-F238E27FC236}">
                <a16:creationId xmlns="" xmlns:a16="http://schemas.microsoft.com/office/drawing/2014/main" id="{243C9539-0979-8F13-A344-CF500709B857}"/>
              </a:ext>
            </a:extLst>
          </p:cNvPr>
          <p:cNvSpPr txBox="1"/>
          <p:nvPr/>
        </p:nvSpPr>
        <p:spPr>
          <a:xfrm>
            <a:off x="9869193" y="2114491"/>
            <a:ext cx="7269260" cy="5180842"/>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tra hoạt động của các thiết bị:</a:t>
            </a: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Lắp pin và bật công tắc trên bàn phím, chuột (nếu cần).</a:t>
            </a: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tra hoạt động của chuột và bàn phím.</a:t>
            </a:r>
          </a:p>
        </p:txBody>
      </p:sp>
    </p:spTree>
    <p:extLst>
      <p:ext uri="{BB962C8B-B14F-4D97-AF65-F5344CB8AC3E}">
        <p14:creationId xmlns:p14="http://schemas.microsoft.com/office/powerpoint/2010/main" val="4129860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00" name="Picture 10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451713">
            <a:off x="-285043" y="6619518"/>
            <a:ext cx="1444813" cy="1121143"/>
          </a:xfrm>
          <a:prstGeom prst="rect">
            <a:avLst/>
          </a:prstGeom>
        </p:spPr>
      </p:pic>
      <p:pic>
        <p:nvPicPr>
          <p:cNvPr id="101" name="Picture 10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78220">
            <a:off x="17009602" y="5023626"/>
            <a:ext cx="643196" cy="817739"/>
          </a:xfrm>
          <a:prstGeom prst="rect">
            <a:avLst/>
          </a:prstGeom>
        </p:spPr>
      </p:pic>
      <p:pic>
        <p:nvPicPr>
          <p:cNvPr id="102" name="Picture 10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10880">
            <a:off x="1334745" y="1352341"/>
            <a:ext cx="395479" cy="667475"/>
          </a:xfrm>
          <a:prstGeom prst="rect">
            <a:avLst/>
          </a:prstGeom>
        </p:spPr>
      </p:pic>
      <p:pic>
        <p:nvPicPr>
          <p:cNvPr id="104" name="Picture 10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07093">
            <a:off x="10135248" y="-215463"/>
            <a:ext cx="399991" cy="675091"/>
          </a:xfrm>
          <a:prstGeom prst="rect">
            <a:avLst/>
          </a:prstGeom>
        </p:spPr>
      </p:pic>
      <p:pic>
        <p:nvPicPr>
          <p:cNvPr id="105" name="Picture 10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19561">
            <a:off x="17006116" y="9560454"/>
            <a:ext cx="630406" cy="1063976"/>
          </a:xfrm>
          <a:prstGeom prst="rect">
            <a:avLst/>
          </a:prstGeom>
        </p:spPr>
      </p:pic>
      <p:pic>
        <p:nvPicPr>
          <p:cNvPr id="106" name="Picture 10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24713">
            <a:off x="16446147" y="1306184"/>
            <a:ext cx="286345" cy="483284"/>
          </a:xfrm>
          <a:prstGeom prst="rect">
            <a:avLst/>
          </a:prstGeom>
        </p:spPr>
      </p:pic>
      <p:grpSp>
        <p:nvGrpSpPr>
          <p:cNvPr id="137" name="Group 136">
            <a:extLst>
              <a:ext uri="{FF2B5EF4-FFF2-40B4-BE49-F238E27FC236}">
                <a16:creationId xmlns="" xmlns:a16="http://schemas.microsoft.com/office/drawing/2014/main" id="{4031557E-5729-0863-0341-5ABDCF5B8281}"/>
              </a:ext>
            </a:extLst>
          </p:cNvPr>
          <p:cNvGrpSpPr/>
          <p:nvPr/>
        </p:nvGrpSpPr>
        <p:grpSpPr>
          <a:xfrm>
            <a:off x="5692928" y="464983"/>
            <a:ext cx="6865938" cy="2779890"/>
            <a:chOff x="1193614" y="987959"/>
            <a:chExt cx="6865938" cy="2779890"/>
          </a:xfrm>
        </p:grpSpPr>
        <p:grpSp>
          <p:nvGrpSpPr>
            <p:cNvPr id="138" name="Group 9">
              <a:extLst>
                <a:ext uri="{FF2B5EF4-FFF2-40B4-BE49-F238E27FC236}">
                  <a16:creationId xmlns="" xmlns:a16="http://schemas.microsoft.com/office/drawing/2014/main" id="{40BF3EF0-FBF7-FAB5-12EC-70BAEF8D0CC3}"/>
                </a:ext>
              </a:extLst>
            </p:cNvPr>
            <p:cNvGrpSpPr/>
            <p:nvPr/>
          </p:nvGrpSpPr>
          <p:grpSpPr>
            <a:xfrm rot="-198014">
              <a:off x="1193614" y="987959"/>
              <a:ext cx="6865938" cy="2779890"/>
              <a:chOff x="0" y="-38100"/>
              <a:chExt cx="2101603" cy="850900"/>
            </a:xfrm>
          </p:grpSpPr>
          <p:sp>
            <p:nvSpPr>
              <p:cNvPr id="140" name="Freeform 10">
                <a:extLst>
                  <a:ext uri="{FF2B5EF4-FFF2-40B4-BE49-F238E27FC236}">
                    <a16:creationId xmlns="" xmlns:a16="http://schemas.microsoft.com/office/drawing/2014/main" id="{D146F7B9-A871-550B-4971-FBECEB42DDC0}"/>
                  </a:ext>
                </a:extLst>
              </p:cNvPr>
              <p:cNvSpPr/>
              <p:nvPr/>
            </p:nvSpPr>
            <p:spPr>
              <a:xfrm rot="198014">
                <a:off x="2222" y="64"/>
                <a:ext cx="2099381" cy="423227"/>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141" name="TextBox 11">
                <a:extLst>
                  <a:ext uri="{FF2B5EF4-FFF2-40B4-BE49-F238E27FC236}">
                    <a16:creationId xmlns="" xmlns:a16="http://schemas.microsoft.com/office/drawing/2014/main" id="{DFE12015-445A-1D6B-E061-60A50A56342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9" name="TextBox 15">
              <a:extLst>
                <a:ext uri="{FF2B5EF4-FFF2-40B4-BE49-F238E27FC236}">
                  <a16:creationId xmlns="" xmlns:a16="http://schemas.microsoft.com/office/drawing/2014/main" id="{3C6C3DDE-B8FD-F691-1F3E-2579D3837CDB}"/>
                </a:ext>
              </a:extLst>
            </p:cNvPr>
            <p:cNvSpPr txBox="1"/>
            <p:nvPr/>
          </p:nvSpPr>
          <p:spPr>
            <a:xfrm>
              <a:off x="1472926" y="1367090"/>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LƯU Ý:</a:t>
              </a:r>
            </a:p>
          </p:txBody>
        </p:sp>
      </p:grpSp>
      <p:sp>
        <p:nvSpPr>
          <p:cNvPr id="143" name="TextBox 142">
            <a:extLst>
              <a:ext uri="{FF2B5EF4-FFF2-40B4-BE49-F238E27FC236}">
                <a16:creationId xmlns="" xmlns:a16="http://schemas.microsoft.com/office/drawing/2014/main" id="{2C9CD47B-7210-A877-4244-37819E1C9C30}"/>
              </a:ext>
            </a:extLst>
          </p:cNvPr>
          <p:cNvSpPr txBox="1"/>
          <p:nvPr/>
        </p:nvSpPr>
        <p:spPr>
          <a:xfrm>
            <a:off x="1042727" y="2171700"/>
            <a:ext cx="16202546" cy="2482667"/>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khả năng xảy ra sự không tương thích giữa cổng USB và đầu cắm USB. Hiện nay USB với giao diện 2.0 hay 3.0 được dùng phổ biến, trong khi máy tính có cổng USB với giao diện cũ hơn có thể không tương thích.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47" name="Picture 146" descr="A picture containing text, indoor, different&#10;&#10;Description automatically generated">
            <a:extLst>
              <a:ext uri="{FF2B5EF4-FFF2-40B4-BE49-F238E27FC236}">
                <a16:creationId xmlns="" xmlns:a16="http://schemas.microsoft.com/office/drawing/2014/main" id="{AEE501E4-0A53-6E9C-2B78-3FEDA03113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5200" y="4983821"/>
            <a:ext cx="10897129" cy="4816531"/>
          </a:xfrm>
          <a:prstGeom prst="rect">
            <a:avLst/>
          </a:prstGeom>
        </p:spPr>
      </p:pic>
    </p:spTree>
    <p:extLst>
      <p:ext uri="{BB962C8B-B14F-4D97-AF65-F5344CB8AC3E}">
        <p14:creationId xmlns:p14="http://schemas.microsoft.com/office/powerpoint/2010/main" val="2342753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barn(inVertical)">
                                      <p:cBhvr>
                                        <p:cTn id="1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sp>
        <p:nvSpPr>
          <p:cNvPr id="34" name="TextBox 4">
            <a:extLst>
              <a:ext uri="{FF2B5EF4-FFF2-40B4-BE49-F238E27FC236}">
                <a16:creationId xmlns="" xmlns:a16="http://schemas.microsoft.com/office/drawing/2014/main" id="{6B8898E1-9F38-0EB3-ED0E-FF2755F25377}"/>
              </a:ext>
            </a:extLst>
          </p:cNvPr>
          <p:cNvSpPr txBox="1"/>
          <p:nvPr/>
        </p:nvSpPr>
        <p:spPr>
          <a:xfrm>
            <a:off x="3124037" y="606804"/>
            <a:ext cx="12039926" cy="2441822"/>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2. Kết nối đúng cách màn hình với máy tính</a:t>
            </a:r>
          </a:p>
        </p:txBody>
      </p:sp>
      <p:grpSp>
        <p:nvGrpSpPr>
          <p:cNvPr id="45" name="Group 44">
            <a:extLst>
              <a:ext uri="{FF2B5EF4-FFF2-40B4-BE49-F238E27FC236}">
                <a16:creationId xmlns="" xmlns:a16="http://schemas.microsoft.com/office/drawing/2014/main" id="{9607140F-5F8B-A248-F277-6CF7F9C666B0}"/>
              </a:ext>
            </a:extLst>
          </p:cNvPr>
          <p:cNvGrpSpPr/>
          <p:nvPr/>
        </p:nvGrpSpPr>
        <p:grpSpPr>
          <a:xfrm>
            <a:off x="8153400" y="1137770"/>
            <a:ext cx="9204548" cy="8292788"/>
            <a:chOff x="8153400" y="1137770"/>
            <a:chExt cx="9204548" cy="8292788"/>
          </a:xfrm>
        </p:grpSpPr>
        <p:grpSp>
          <p:nvGrpSpPr>
            <p:cNvPr id="5" name="Group 5"/>
            <p:cNvGrpSpPr/>
            <p:nvPr/>
          </p:nvGrpSpPr>
          <p:grpSpPr>
            <a:xfrm>
              <a:off x="8153400" y="1978948"/>
              <a:ext cx="9204548" cy="7451610"/>
              <a:chOff x="0" y="0"/>
              <a:chExt cx="2424243" cy="1962564"/>
            </a:xfrm>
          </p:grpSpPr>
          <p:sp>
            <p:nvSpPr>
              <p:cNvPr id="6" name="Freeform 6"/>
              <p:cNvSpPr/>
              <p:nvPr/>
            </p:nvSpPr>
            <p:spPr>
              <a:xfrm>
                <a:off x="0" y="0"/>
                <a:ext cx="2424243" cy="1962564"/>
              </a:xfrm>
              <a:custGeom>
                <a:avLst/>
                <a:gdLst/>
                <a:ahLst/>
                <a:cxnLst/>
                <a:rect l="l" t="t" r="r" b="b"/>
                <a:pathLst>
                  <a:path w="2424243" h="1962564">
                    <a:moveTo>
                      <a:pt x="42896" y="0"/>
                    </a:moveTo>
                    <a:lnTo>
                      <a:pt x="2381347" y="0"/>
                    </a:lnTo>
                    <a:cubicBezTo>
                      <a:pt x="2405038" y="0"/>
                      <a:pt x="2424243" y="19205"/>
                      <a:pt x="2424243" y="42896"/>
                    </a:cubicBezTo>
                    <a:lnTo>
                      <a:pt x="2424243" y="1919668"/>
                    </a:lnTo>
                    <a:cubicBezTo>
                      <a:pt x="2424243" y="1931045"/>
                      <a:pt x="2419724" y="1941955"/>
                      <a:pt x="2411679" y="1950000"/>
                    </a:cubicBezTo>
                    <a:cubicBezTo>
                      <a:pt x="2403635" y="1958045"/>
                      <a:pt x="2392724" y="1962564"/>
                      <a:pt x="2381347" y="1962564"/>
                    </a:cubicBezTo>
                    <a:lnTo>
                      <a:pt x="42896" y="1962564"/>
                    </a:lnTo>
                    <a:cubicBezTo>
                      <a:pt x="31519" y="1962564"/>
                      <a:pt x="20608" y="1958045"/>
                      <a:pt x="12564" y="1950000"/>
                    </a:cubicBezTo>
                    <a:cubicBezTo>
                      <a:pt x="4519" y="1941955"/>
                      <a:pt x="0" y="1931045"/>
                      <a:pt x="0" y="1919668"/>
                    </a:cubicBezTo>
                    <a:lnTo>
                      <a:pt x="0" y="42896"/>
                    </a:lnTo>
                    <a:cubicBezTo>
                      <a:pt x="0" y="31519"/>
                      <a:pt x="4519" y="20608"/>
                      <a:pt x="12564" y="12564"/>
                    </a:cubicBezTo>
                    <a:cubicBezTo>
                      <a:pt x="20608" y="4519"/>
                      <a:pt x="31519" y="0"/>
                      <a:pt x="42896" y="0"/>
                    </a:cubicBezTo>
                    <a:close/>
                  </a:path>
                </a:pathLst>
              </a:custGeom>
              <a:solidFill>
                <a:srgbClr val="FAFAFA"/>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310400">
              <a:off x="8636605" y="1137770"/>
              <a:ext cx="6304842" cy="1435410"/>
              <a:chOff x="0" y="0"/>
              <a:chExt cx="1768153" cy="402552"/>
            </a:xfrm>
          </p:grpSpPr>
          <p:sp>
            <p:nvSpPr>
              <p:cNvPr id="9" name="Freeform 9"/>
              <p:cNvSpPr/>
              <p:nvPr/>
            </p:nvSpPr>
            <p:spPr>
              <a:xfrm>
                <a:off x="0" y="0"/>
                <a:ext cx="1768153" cy="402552"/>
              </a:xfrm>
              <a:custGeom>
                <a:avLst/>
                <a:gdLst/>
                <a:ahLst/>
                <a:cxnLst/>
                <a:rect l="l" t="t" r="r" b="b"/>
                <a:pathLst>
                  <a:path w="1768153" h="402552">
                    <a:moveTo>
                      <a:pt x="62625" y="0"/>
                    </a:moveTo>
                    <a:lnTo>
                      <a:pt x="1705529" y="0"/>
                    </a:lnTo>
                    <a:cubicBezTo>
                      <a:pt x="1722138" y="0"/>
                      <a:pt x="1738067" y="6598"/>
                      <a:pt x="1749811" y="18342"/>
                    </a:cubicBezTo>
                    <a:cubicBezTo>
                      <a:pt x="1761555" y="30087"/>
                      <a:pt x="1768153" y="46015"/>
                      <a:pt x="1768153" y="62625"/>
                    </a:cubicBezTo>
                    <a:lnTo>
                      <a:pt x="1768153" y="339927"/>
                    </a:lnTo>
                    <a:cubicBezTo>
                      <a:pt x="1768153" y="356536"/>
                      <a:pt x="1761555" y="372465"/>
                      <a:pt x="1749811" y="384209"/>
                    </a:cubicBezTo>
                    <a:cubicBezTo>
                      <a:pt x="1738067" y="395954"/>
                      <a:pt x="1722138" y="402552"/>
                      <a:pt x="1705529" y="402552"/>
                    </a:cubicBezTo>
                    <a:lnTo>
                      <a:pt x="62625" y="402552"/>
                    </a:lnTo>
                    <a:cubicBezTo>
                      <a:pt x="46015" y="402552"/>
                      <a:pt x="30087" y="395954"/>
                      <a:pt x="18342" y="384209"/>
                    </a:cubicBezTo>
                    <a:cubicBezTo>
                      <a:pt x="6598" y="372465"/>
                      <a:pt x="0" y="356536"/>
                      <a:pt x="0" y="339927"/>
                    </a:cubicBezTo>
                    <a:lnTo>
                      <a:pt x="0" y="62625"/>
                    </a:lnTo>
                    <a:cubicBezTo>
                      <a:pt x="0" y="46015"/>
                      <a:pt x="6598" y="30087"/>
                      <a:pt x="18342" y="18342"/>
                    </a:cubicBezTo>
                    <a:cubicBezTo>
                      <a:pt x="30087" y="6598"/>
                      <a:pt x="46015" y="0"/>
                      <a:pt x="62625" y="0"/>
                    </a:cubicBezTo>
                    <a:close/>
                  </a:path>
                </a:pathLst>
              </a:custGeom>
              <a:solidFill>
                <a:srgbClr val="BBD4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rot="-310400">
              <a:off x="9061485" y="1586127"/>
              <a:ext cx="5462554" cy="624095"/>
            </a:xfrm>
            <a:prstGeom prst="rect">
              <a:avLst/>
            </a:prstGeom>
          </p:spPr>
          <p:txBody>
            <a:bodyPr lIns="0" tIns="0" rIns="0" bIns="0" rtlCol="0" anchor="t">
              <a:spAutoFit/>
            </a:bodyPr>
            <a:lstStyle/>
            <a:p>
              <a:pPr algn="ctr">
                <a:lnSpc>
                  <a:spcPts val="4695"/>
                </a:lnSpc>
              </a:pPr>
              <a:r>
                <a:rPr lang="en-US" sz="4800" b="1">
                  <a:solidFill>
                    <a:srgbClr val="373737"/>
                  </a:solidFill>
                  <a:latin typeface="Arial" panose="020B0604020202020204" pitchFamily="34" charset="0"/>
                  <a:cs typeface="Arial" panose="020B0604020202020204" pitchFamily="34" charset="0"/>
                </a:rPr>
                <a:t>HƯỚNG DẪN</a:t>
              </a:r>
            </a:p>
          </p:txBody>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56721">
            <a:off x="1329966" y="9029511"/>
            <a:ext cx="690213" cy="76372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216034">
            <a:off x="16166961" y="8909887"/>
            <a:ext cx="941113" cy="1041342"/>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32875" y="646213"/>
            <a:ext cx="516809" cy="740945"/>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47847">
            <a:off x="16685243" y="1664012"/>
            <a:ext cx="439336" cy="629873"/>
          </a:xfrm>
          <a:prstGeom prst="rect">
            <a:avLst/>
          </a:prstGeom>
        </p:spPr>
      </p:pic>
      <p:grpSp>
        <p:nvGrpSpPr>
          <p:cNvPr id="35" name="Group 34">
            <a:extLst>
              <a:ext uri="{FF2B5EF4-FFF2-40B4-BE49-F238E27FC236}">
                <a16:creationId xmlns="" xmlns:a16="http://schemas.microsoft.com/office/drawing/2014/main" id="{8F5DFC4E-343A-68EA-BCBB-03105A391FDF}"/>
              </a:ext>
            </a:extLst>
          </p:cNvPr>
          <p:cNvGrpSpPr/>
          <p:nvPr/>
        </p:nvGrpSpPr>
        <p:grpSpPr>
          <a:xfrm>
            <a:off x="656772" y="1545615"/>
            <a:ext cx="7099420" cy="3034121"/>
            <a:chOff x="1450158" y="1434533"/>
            <a:chExt cx="7099420" cy="3034121"/>
          </a:xfrm>
        </p:grpSpPr>
        <p:grpSp>
          <p:nvGrpSpPr>
            <p:cNvPr id="36" name="Group 23">
              <a:extLst>
                <a:ext uri="{FF2B5EF4-FFF2-40B4-BE49-F238E27FC236}">
                  <a16:creationId xmlns="" xmlns:a16="http://schemas.microsoft.com/office/drawing/2014/main" id="{9B57146A-5ADF-3130-F436-515A5BE892AE}"/>
                </a:ext>
              </a:extLst>
            </p:cNvPr>
            <p:cNvGrpSpPr/>
            <p:nvPr/>
          </p:nvGrpSpPr>
          <p:grpSpPr>
            <a:xfrm rot="208386">
              <a:off x="1450158" y="1434533"/>
              <a:ext cx="6645068" cy="3034121"/>
              <a:chOff x="0" y="-38100"/>
              <a:chExt cx="1863567" cy="850900"/>
            </a:xfrm>
          </p:grpSpPr>
          <p:sp>
            <p:nvSpPr>
              <p:cNvPr id="38" name="Freeform 24">
                <a:extLst>
                  <a:ext uri="{FF2B5EF4-FFF2-40B4-BE49-F238E27FC236}">
                    <a16:creationId xmlns="" xmlns:a16="http://schemas.microsoft.com/office/drawing/2014/main" id="{6D88BE5C-B22A-94E0-888C-0C37133E0E28}"/>
                  </a:ext>
                </a:extLst>
              </p:cNvPr>
              <p:cNvSpPr/>
              <p:nvPr/>
            </p:nvSpPr>
            <p:spPr>
              <a:xfrm>
                <a:off x="170090" y="0"/>
                <a:ext cx="1693477" cy="500431"/>
              </a:xfrm>
              <a:custGeom>
                <a:avLst/>
                <a:gdLst/>
                <a:ahLst/>
                <a:cxnLst/>
                <a:rect l="l" t="t" r="r" b="b"/>
                <a:pathLst>
                  <a:path w="2045172" h="500431">
                    <a:moveTo>
                      <a:pt x="54142" y="0"/>
                    </a:moveTo>
                    <a:lnTo>
                      <a:pt x="1991030" y="0"/>
                    </a:lnTo>
                    <a:cubicBezTo>
                      <a:pt x="2005390" y="0"/>
                      <a:pt x="2019161" y="5704"/>
                      <a:pt x="2029315" y="15858"/>
                    </a:cubicBezTo>
                    <a:cubicBezTo>
                      <a:pt x="2039468" y="26011"/>
                      <a:pt x="2045172" y="39783"/>
                      <a:pt x="2045172" y="54142"/>
                    </a:cubicBezTo>
                    <a:lnTo>
                      <a:pt x="2045172" y="446289"/>
                    </a:lnTo>
                    <a:cubicBezTo>
                      <a:pt x="2045172" y="460648"/>
                      <a:pt x="2039468" y="474419"/>
                      <a:pt x="2029315" y="484573"/>
                    </a:cubicBezTo>
                    <a:cubicBezTo>
                      <a:pt x="2019161" y="494727"/>
                      <a:pt x="2005390" y="500431"/>
                      <a:pt x="1991030" y="500431"/>
                    </a:cubicBezTo>
                    <a:lnTo>
                      <a:pt x="54142" y="500431"/>
                    </a:lnTo>
                    <a:cubicBezTo>
                      <a:pt x="39783" y="500431"/>
                      <a:pt x="26011" y="494727"/>
                      <a:pt x="15858" y="484573"/>
                    </a:cubicBezTo>
                    <a:cubicBezTo>
                      <a:pt x="5704" y="474419"/>
                      <a:pt x="0" y="460648"/>
                      <a:pt x="0" y="446289"/>
                    </a:cubicBezTo>
                    <a:lnTo>
                      <a:pt x="0" y="54142"/>
                    </a:lnTo>
                    <a:cubicBezTo>
                      <a:pt x="0" y="39783"/>
                      <a:pt x="5704" y="26011"/>
                      <a:pt x="15858" y="15858"/>
                    </a:cubicBezTo>
                    <a:cubicBezTo>
                      <a:pt x="26011" y="5704"/>
                      <a:pt x="39783" y="0"/>
                      <a:pt x="54142" y="0"/>
                    </a:cubicBezTo>
                    <a:close/>
                  </a:path>
                </a:pathLst>
              </a:custGeom>
              <a:solidFill>
                <a:srgbClr val="DF6E87"/>
              </a:solidFill>
            </p:spPr>
          </p:sp>
          <p:sp>
            <p:nvSpPr>
              <p:cNvPr id="39" name="TextBox 25">
                <a:extLst>
                  <a:ext uri="{FF2B5EF4-FFF2-40B4-BE49-F238E27FC236}">
                    <a16:creationId xmlns="" xmlns:a16="http://schemas.microsoft.com/office/drawing/2014/main" id="{16D2BBE0-718C-30BF-E509-8EFA1649D5F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7" name="TextBox 34">
              <a:extLst>
                <a:ext uri="{FF2B5EF4-FFF2-40B4-BE49-F238E27FC236}">
                  <a16:creationId xmlns="" xmlns:a16="http://schemas.microsoft.com/office/drawing/2014/main" id="{7AC332D6-A765-C470-3608-9BDEA3A322EB}"/>
                </a:ext>
              </a:extLst>
            </p:cNvPr>
            <p:cNvSpPr txBox="1"/>
            <p:nvPr/>
          </p:nvSpPr>
          <p:spPr>
            <a:xfrm rot="208386">
              <a:off x="1701924" y="2077319"/>
              <a:ext cx="6847654" cy="802079"/>
            </a:xfrm>
            <a:prstGeom prst="rect">
              <a:avLst/>
            </a:prstGeom>
          </p:spPr>
          <p:txBody>
            <a:bodyPr lIns="0" tIns="0" rIns="0" bIns="0" rtlCol="0" anchor="t">
              <a:spAutoFit/>
            </a:bodyPr>
            <a:lstStyle/>
            <a:p>
              <a:pPr algn="ctr">
                <a:lnSpc>
                  <a:spcPts val="6719"/>
                </a:lnSpc>
              </a:pPr>
              <a:r>
                <a:rPr lang="en-US" sz="5400" b="1">
                  <a:solidFill>
                    <a:srgbClr val="FAFAFA"/>
                  </a:solidFill>
                  <a:latin typeface="Arial" panose="020B0604020202020204" pitchFamily="34" charset="0"/>
                  <a:cs typeface="Arial" panose="020B0604020202020204" pitchFamily="34" charset="0"/>
                </a:rPr>
                <a:t>NHIỆM VỤ</a:t>
              </a:r>
            </a:p>
          </p:txBody>
        </p:sp>
      </p:grpSp>
      <p:sp>
        <p:nvSpPr>
          <p:cNvPr id="40" name="TextBox 39">
            <a:extLst>
              <a:ext uri="{FF2B5EF4-FFF2-40B4-BE49-F238E27FC236}">
                <a16:creationId xmlns="" xmlns:a16="http://schemas.microsoft.com/office/drawing/2014/main" id="{3CECFEC5-2E90-E05C-B871-8B8CDA05F708}"/>
              </a:ext>
            </a:extLst>
          </p:cNvPr>
          <p:cNvSpPr txBox="1"/>
          <p:nvPr/>
        </p:nvSpPr>
        <p:spPr>
          <a:xfrm>
            <a:off x="962481" y="3871079"/>
            <a:ext cx="6526301" cy="4975657"/>
          </a:xfrm>
          <a:prstGeom prst="rect">
            <a:avLst/>
          </a:prstGeom>
          <a:noFill/>
        </p:spPr>
        <p:txBody>
          <a:bodyPr wrap="square">
            <a:spAutoFit/>
          </a:bodyPr>
          <a:lstStyle/>
          <a:p>
            <a:pPr algn="just">
              <a:lnSpc>
                <a:spcPct val="150000"/>
              </a:lnSpc>
              <a:spcAft>
                <a:spcPts val="8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Có hộp thân máy và dây cắm màn hình các loại khác nhau để tách rời bên ngoài. Hãy chọn dây cắm phù hợp và kết nối màn hình với máy tính để có thể bắt đầu sử dụng.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46" name="Group 45">
            <a:extLst>
              <a:ext uri="{FF2B5EF4-FFF2-40B4-BE49-F238E27FC236}">
                <a16:creationId xmlns="" xmlns:a16="http://schemas.microsoft.com/office/drawing/2014/main" id="{AAF5CB80-20F4-9FE3-4C9F-E7DE2060E01A}"/>
              </a:ext>
            </a:extLst>
          </p:cNvPr>
          <p:cNvGrpSpPr/>
          <p:nvPr/>
        </p:nvGrpSpPr>
        <p:grpSpPr>
          <a:xfrm>
            <a:off x="8651405" y="3112105"/>
            <a:ext cx="8363662" cy="1651671"/>
            <a:chOff x="8651405" y="3112105"/>
            <a:chExt cx="8363662" cy="1651671"/>
          </a:xfrm>
        </p:grpSpPr>
        <p:grpSp>
          <p:nvGrpSpPr>
            <p:cNvPr id="11" name="Group 11"/>
            <p:cNvGrpSpPr/>
            <p:nvPr/>
          </p:nvGrpSpPr>
          <p:grpSpPr>
            <a:xfrm>
              <a:off x="8651405" y="3577734"/>
              <a:ext cx="908043" cy="90804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C3"/>
              </a:solidFill>
            </p:spPr>
          </p:sp>
          <p:sp>
            <p:nvSpPr>
              <p:cNvPr id="13" name="TextBox 13"/>
              <p:cNvSpPr txBox="1"/>
              <p:nvPr/>
            </p:nvSpPr>
            <p:spPr>
              <a:xfrm>
                <a:off x="76200" y="142875"/>
                <a:ext cx="660400" cy="593725"/>
              </a:xfrm>
              <a:prstGeom prst="rect">
                <a:avLst/>
              </a:prstGeom>
            </p:spPr>
            <p:txBody>
              <a:bodyPr lIns="50800" tIns="50800" rIns="50800" bIns="50800" rtlCol="0" anchor="ctr"/>
              <a:lstStyle/>
              <a:p>
                <a:pPr algn="ctr">
                  <a:lnSpc>
                    <a:spcPts val="3499"/>
                  </a:lnSpc>
                </a:pPr>
                <a:r>
                  <a:rPr lang="en-US" sz="3499">
                    <a:solidFill>
                      <a:srgbClr val="373737"/>
                    </a:solidFill>
                    <a:latin typeface="Hero Bold"/>
                  </a:rPr>
                  <a:t>1</a:t>
                </a:r>
              </a:p>
            </p:txBody>
          </p:sp>
        </p:grpSp>
        <p:sp>
          <p:nvSpPr>
            <p:cNvPr id="42" name="TextBox 41">
              <a:extLst>
                <a:ext uri="{FF2B5EF4-FFF2-40B4-BE49-F238E27FC236}">
                  <a16:creationId xmlns="" xmlns:a16="http://schemas.microsoft.com/office/drawing/2014/main" id="{7ED40D02-29DE-716D-AF65-D597AEEB28F7}"/>
                </a:ext>
              </a:extLst>
            </p:cNvPr>
            <p:cNvSpPr txBox="1"/>
            <p:nvPr/>
          </p:nvSpPr>
          <p:spPr>
            <a:xfrm>
              <a:off x="9813626" y="3112105"/>
              <a:ext cx="7201441" cy="1651671"/>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 các cổng cắm có thể dùng cho thiết bị xuất hình ảnh.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0E7DBC21-75BC-7E19-3DEF-3410C89C6946}"/>
              </a:ext>
            </a:extLst>
          </p:cNvPr>
          <p:cNvGrpSpPr/>
          <p:nvPr/>
        </p:nvGrpSpPr>
        <p:grpSpPr>
          <a:xfrm>
            <a:off x="8651403" y="5366165"/>
            <a:ext cx="8317736" cy="936816"/>
            <a:chOff x="8651403" y="5366165"/>
            <a:chExt cx="8317736" cy="936816"/>
          </a:xfrm>
        </p:grpSpPr>
        <p:grpSp>
          <p:nvGrpSpPr>
            <p:cNvPr id="14" name="Group 14"/>
            <p:cNvGrpSpPr/>
            <p:nvPr/>
          </p:nvGrpSpPr>
          <p:grpSpPr>
            <a:xfrm>
              <a:off x="8651403" y="5394938"/>
              <a:ext cx="908043" cy="908043"/>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C3"/>
              </a:solidFill>
            </p:spPr>
          </p:sp>
          <p:sp>
            <p:nvSpPr>
              <p:cNvPr id="16" name="TextBox 16"/>
              <p:cNvSpPr txBox="1"/>
              <p:nvPr/>
            </p:nvSpPr>
            <p:spPr>
              <a:xfrm>
                <a:off x="76200" y="142875"/>
                <a:ext cx="660400" cy="593725"/>
              </a:xfrm>
              <a:prstGeom prst="rect">
                <a:avLst/>
              </a:prstGeom>
            </p:spPr>
            <p:txBody>
              <a:bodyPr lIns="50800" tIns="50800" rIns="50800" bIns="50800" rtlCol="0" anchor="ctr"/>
              <a:lstStyle/>
              <a:p>
                <a:pPr algn="ctr">
                  <a:lnSpc>
                    <a:spcPts val="3499"/>
                  </a:lnSpc>
                </a:pPr>
                <a:r>
                  <a:rPr lang="en-US" sz="3499">
                    <a:solidFill>
                      <a:srgbClr val="373737"/>
                    </a:solidFill>
                    <a:latin typeface="Hero Bold"/>
                  </a:rPr>
                  <a:t>2</a:t>
                </a:r>
              </a:p>
            </p:txBody>
          </p:sp>
        </p:grpSp>
        <p:sp>
          <p:nvSpPr>
            <p:cNvPr id="43" name="TextBox 42">
              <a:extLst>
                <a:ext uri="{FF2B5EF4-FFF2-40B4-BE49-F238E27FC236}">
                  <a16:creationId xmlns="" xmlns:a16="http://schemas.microsoft.com/office/drawing/2014/main" id="{3A7A5758-EB0B-0F74-A523-480CDC10CE79}"/>
                </a:ext>
              </a:extLst>
            </p:cNvPr>
            <p:cNvSpPr txBox="1"/>
            <p:nvPr/>
          </p:nvSpPr>
          <p:spPr>
            <a:xfrm>
              <a:off x="9767698" y="5366165"/>
              <a:ext cx="7201441" cy="820674"/>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 đầu cắm tương ứng.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 xmlns:a16="http://schemas.microsoft.com/office/drawing/2014/main" id="{A7BAF5AE-F62B-D72A-7A01-EE508DD3BDD0}"/>
              </a:ext>
            </a:extLst>
          </p:cNvPr>
          <p:cNvGrpSpPr/>
          <p:nvPr/>
        </p:nvGrpSpPr>
        <p:grpSpPr>
          <a:xfrm>
            <a:off x="8651407" y="6982863"/>
            <a:ext cx="8363658" cy="1651671"/>
            <a:chOff x="8651407" y="6982863"/>
            <a:chExt cx="8363658" cy="1651671"/>
          </a:xfrm>
        </p:grpSpPr>
        <p:grpSp>
          <p:nvGrpSpPr>
            <p:cNvPr id="20" name="Group 20"/>
            <p:cNvGrpSpPr/>
            <p:nvPr/>
          </p:nvGrpSpPr>
          <p:grpSpPr>
            <a:xfrm>
              <a:off x="8651407" y="7283457"/>
              <a:ext cx="908043" cy="908043"/>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C3"/>
              </a:solidFill>
            </p:spPr>
          </p:sp>
          <p:sp>
            <p:nvSpPr>
              <p:cNvPr id="22" name="TextBox 22"/>
              <p:cNvSpPr txBox="1"/>
              <p:nvPr/>
            </p:nvSpPr>
            <p:spPr>
              <a:xfrm>
                <a:off x="76200" y="142875"/>
                <a:ext cx="660400" cy="593725"/>
              </a:xfrm>
              <a:prstGeom prst="rect">
                <a:avLst/>
              </a:prstGeom>
            </p:spPr>
            <p:txBody>
              <a:bodyPr lIns="50800" tIns="50800" rIns="50800" bIns="50800" rtlCol="0" anchor="ctr"/>
              <a:lstStyle/>
              <a:p>
                <a:pPr algn="ctr">
                  <a:lnSpc>
                    <a:spcPts val="3499"/>
                  </a:lnSpc>
                </a:pPr>
                <a:r>
                  <a:rPr lang="en-US" sz="3499">
                    <a:solidFill>
                      <a:srgbClr val="373737"/>
                    </a:solidFill>
                    <a:latin typeface="Hero Bold"/>
                  </a:rPr>
                  <a:t>3</a:t>
                </a:r>
              </a:p>
            </p:txBody>
          </p:sp>
        </p:grpSp>
        <p:sp>
          <p:nvSpPr>
            <p:cNvPr id="44" name="TextBox 43">
              <a:extLst>
                <a:ext uri="{FF2B5EF4-FFF2-40B4-BE49-F238E27FC236}">
                  <a16:creationId xmlns="" xmlns:a16="http://schemas.microsoft.com/office/drawing/2014/main" id="{EBAA253B-11A5-EA53-89DE-8018088016EF}"/>
                </a:ext>
              </a:extLst>
            </p:cNvPr>
            <p:cNvSpPr txBox="1"/>
            <p:nvPr/>
          </p:nvSpPr>
          <p:spPr>
            <a:xfrm>
              <a:off x="9813624" y="6982863"/>
              <a:ext cx="7201441" cy="1651671"/>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kết nối: Cắm đầu cắm vào đúng cổng; bật điện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99680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4">
                                            <p:txEl>
                                              <p:pRg st="0" end="0"/>
                                            </p:txEl>
                                          </p:spTgt>
                                        </p:tgtEl>
                                      </p:cBhvr>
                                    </p:animEffect>
                                    <p:set>
                                      <p:cBhvr>
                                        <p:cTn id="12" dur="1" fill="hold">
                                          <p:stCondLst>
                                            <p:cond delay="499"/>
                                          </p:stCondLst>
                                        </p:cTn>
                                        <p:tgtEl>
                                          <p:spTgt spid="34">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4" grpId="1" build="allAtOnce"/>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77409"/>
            <a:ext cx="462195" cy="1297389"/>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15052">
            <a:off x="16840574" y="1342620"/>
            <a:ext cx="1058221" cy="259745"/>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782462" y="8739259"/>
            <a:ext cx="1075620" cy="74902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22468">
            <a:off x="8554444" y="599197"/>
            <a:ext cx="456036" cy="653815"/>
          </a:xfrm>
          <a:prstGeom prst="rect">
            <a:avLst/>
          </a:prstGeom>
        </p:spPr>
      </p:pic>
      <p:pic>
        <p:nvPicPr>
          <p:cNvPr id="32" name="Picture 3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40111">
            <a:off x="422146" y="9256113"/>
            <a:ext cx="483679" cy="693446"/>
          </a:xfrm>
          <a:prstGeom prst="rect">
            <a:avLst/>
          </a:prstGeom>
        </p:spPr>
      </p:pic>
      <p:pic>
        <p:nvPicPr>
          <p:cNvPr id="33" name="Picture 3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466232">
            <a:off x="17475534" y="9171405"/>
            <a:ext cx="404092" cy="579343"/>
          </a:xfrm>
          <a:prstGeom prst="rect">
            <a:avLst/>
          </a:prstGeom>
        </p:spPr>
      </p:pic>
      <p:grpSp>
        <p:nvGrpSpPr>
          <p:cNvPr id="39" name="Group 38">
            <a:extLst>
              <a:ext uri="{FF2B5EF4-FFF2-40B4-BE49-F238E27FC236}">
                <a16:creationId xmlns="" xmlns:a16="http://schemas.microsoft.com/office/drawing/2014/main" id="{271A6ED7-8323-5B32-0035-CFEDA66B3F6A}"/>
              </a:ext>
            </a:extLst>
          </p:cNvPr>
          <p:cNvGrpSpPr/>
          <p:nvPr/>
        </p:nvGrpSpPr>
        <p:grpSpPr>
          <a:xfrm>
            <a:off x="1327877" y="876300"/>
            <a:ext cx="6858679" cy="1634908"/>
            <a:chOff x="1167828" y="1113384"/>
            <a:chExt cx="6858679" cy="1634908"/>
          </a:xfrm>
        </p:grpSpPr>
        <p:grpSp>
          <p:nvGrpSpPr>
            <p:cNvPr id="40" name="Group 9">
              <a:extLst>
                <a:ext uri="{FF2B5EF4-FFF2-40B4-BE49-F238E27FC236}">
                  <a16:creationId xmlns="" xmlns:a16="http://schemas.microsoft.com/office/drawing/2014/main" id="{6A7D18CC-184E-AE96-7C0C-A4AE2C8017D8}"/>
                </a:ext>
              </a:extLst>
            </p:cNvPr>
            <p:cNvGrpSpPr/>
            <p:nvPr/>
          </p:nvGrpSpPr>
          <p:grpSpPr>
            <a:xfrm rot="-198014">
              <a:off x="1167828" y="1113384"/>
              <a:ext cx="6858679" cy="1634908"/>
              <a:chOff x="0" y="0"/>
              <a:chExt cx="2099381" cy="500431"/>
            </a:xfrm>
          </p:grpSpPr>
          <p:sp>
            <p:nvSpPr>
              <p:cNvPr id="42" name="Freeform 10">
                <a:extLst>
                  <a:ext uri="{FF2B5EF4-FFF2-40B4-BE49-F238E27FC236}">
                    <a16:creationId xmlns="" xmlns:a16="http://schemas.microsoft.com/office/drawing/2014/main" id="{86D51154-E531-9E0B-F750-564FF9F43799}"/>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43" name="TextBox 11">
                <a:extLst>
                  <a:ext uri="{FF2B5EF4-FFF2-40B4-BE49-F238E27FC236}">
                    <a16:creationId xmlns="" xmlns:a16="http://schemas.microsoft.com/office/drawing/2014/main" id="{6FDF0528-EA65-0CAA-314B-9D8707A3E5F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1" name="TextBox 15">
              <a:extLst>
                <a:ext uri="{FF2B5EF4-FFF2-40B4-BE49-F238E27FC236}">
                  <a16:creationId xmlns="" xmlns:a16="http://schemas.microsoft.com/office/drawing/2014/main" id="{38EEC1F5-C102-A5AA-E519-83255BA26943}"/>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1</a:t>
              </a:r>
            </a:p>
          </p:txBody>
        </p:sp>
      </p:grpSp>
      <p:sp>
        <p:nvSpPr>
          <p:cNvPr id="44" name="TextBox 43">
            <a:extLst>
              <a:ext uri="{FF2B5EF4-FFF2-40B4-BE49-F238E27FC236}">
                <a16:creationId xmlns="" xmlns:a16="http://schemas.microsoft.com/office/drawing/2014/main" id="{90F6FDA7-1F70-8C3D-E320-31341CF6107A}"/>
              </a:ext>
            </a:extLst>
          </p:cNvPr>
          <p:cNvSpPr txBox="1"/>
          <p:nvPr/>
        </p:nvSpPr>
        <p:spPr>
          <a:xfrm>
            <a:off x="987682" y="2913520"/>
            <a:ext cx="8511713" cy="6544164"/>
          </a:xfrm>
          <a:prstGeom prst="rect">
            <a:avLst/>
          </a:prstGeom>
          <a:noFill/>
        </p:spPr>
        <p:txBody>
          <a:bodyPr wrap="square">
            <a:spAutoFit/>
          </a:bodyPr>
          <a:lstStyle/>
          <a:p>
            <a:pPr marL="571500" indent="-571500" algn="just">
              <a:lnSpc>
                <a:spcPct val="150000"/>
              </a:lnSpc>
              <a:spcAft>
                <a:spcPts val="800"/>
              </a:spcAft>
              <a:buFontTx/>
              <a:buChar char="-"/>
            </a:pPr>
            <a:r>
              <a:rPr lang="vi-VN" sz="4000" b="1">
                <a:solidFill>
                  <a:srgbClr val="000000"/>
                </a:solidFill>
                <a:ea typeface="Calibri" panose="020F0502020204030204" pitchFamily="34" charset="0"/>
                <a:cs typeface="Arial" panose="020B0604020202020204" pitchFamily="34" charset="0"/>
              </a:rPr>
              <a:t>Nhận biết các cổng cắm có thể dùng cho thiết bị xuất hình ảnh.</a:t>
            </a:r>
          </a:p>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Máy tính thường có sẵn một số cổng xuất hình ảnh có hình dạng khác nhau để dễ phân biệt. Các loại cổng xuất hình ảnh như VGA, DVI, HDMI và Display.</a:t>
            </a:r>
          </a:p>
        </p:txBody>
      </p:sp>
      <p:pic>
        <p:nvPicPr>
          <p:cNvPr id="49" name="Picture 48">
            <a:extLst>
              <a:ext uri="{FF2B5EF4-FFF2-40B4-BE49-F238E27FC236}">
                <a16:creationId xmlns="" xmlns:a16="http://schemas.microsoft.com/office/drawing/2014/main" id="{4289E2F7-0070-C7BA-CAF7-DCD4BC80D7B0}"/>
              </a:ext>
            </a:extLst>
          </p:cNvPr>
          <p:cNvPicPr>
            <a:picLocks noChangeAspect="1"/>
          </p:cNvPicPr>
          <p:nvPr/>
        </p:nvPicPr>
        <p:blipFill>
          <a:blip r:embed="rId13"/>
          <a:stretch>
            <a:fillRect/>
          </a:stretch>
        </p:blipFill>
        <p:spPr>
          <a:xfrm>
            <a:off x="9946186" y="2536035"/>
            <a:ext cx="7760881" cy="6279424"/>
          </a:xfrm>
          <a:prstGeom prst="rect">
            <a:avLst/>
          </a:prstGeom>
        </p:spPr>
      </p:pic>
    </p:spTree>
    <p:extLst>
      <p:ext uri="{BB962C8B-B14F-4D97-AF65-F5344CB8AC3E}">
        <p14:creationId xmlns:p14="http://schemas.microsoft.com/office/powerpoint/2010/main" val="2950718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239" name="Group 238">
            <a:extLst>
              <a:ext uri="{FF2B5EF4-FFF2-40B4-BE49-F238E27FC236}">
                <a16:creationId xmlns="" xmlns:a16="http://schemas.microsoft.com/office/drawing/2014/main" id="{C8AD6105-93B4-3415-3702-5C93A376FE3C}"/>
              </a:ext>
            </a:extLst>
          </p:cNvPr>
          <p:cNvGrpSpPr/>
          <p:nvPr/>
        </p:nvGrpSpPr>
        <p:grpSpPr>
          <a:xfrm>
            <a:off x="1750487" y="1346711"/>
            <a:ext cx="6858679" cy="1634908"/>
            <a:chOff x="1167828" y="1113384"/>
            <a:chExt cx="6858679" cy="1634908"/>
          </a:xfrm>
        </p:grpSpPr>
        <p:grpSp>
          <p:nvGrpSpPr>
            <p:cNvPr id="9" name="Group 9"/>
            <p:cNvGrpSpPr/>
            <p:nvPr/>
          </p:nvGrpSpPr>
          <p:grpSpPr>
            <a:xfrm rot="-198014">
              <a:off x="1167828" y="1113384"/>
              <a:ext cx="6858679" cy="1634908"/>
              <a:chOff x="0" y="0"/>
              <a:chExt cx="2099381" cy="500431"/>
            </a:xfrm>
          </p:grpSpPr>
          <p:sp>
            <p:nvSpPr>
              <p:cNvPr id="10" name="Freeform 10"/>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BBD4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2</a:t>
              </a:r>
            </a:p>
          </p:txBody>
        </p:sp>
      </p:grpSp>
      <p:pic>
        <p:nvPicPr>
          <p:cNvPr id="235" name="Picture 2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2952">
            <a:off x="8258331" y="2010100"/>
            <a:ext cx="330375" cy="927368"/>
          </a:xfrm>
          <a:prstGeom prst="rect">
            <a:avLst/>
          </a:prstGeom>
        </p:spPr>
      </p:pic>
      <p:pic>
        <p:nvPicPr>
          <p:cNvPr id="236" name="Picture 2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242563">
            <a:off x="461267" y="3336807"/>
            <a:ext cx="540360" cy="597909"/>
          </a:xfrm>
          <a:prstGeom prst="rect">
            <a:avLst/>
          </a:prstGeom>
        </p:spPr>
      </p:pic>
      <p:pic>
        <p:nvPicPr>
          <p:cNvPr id="237" name="Picture 2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865111">
            <a:off x="9324404" y="9124244"/>
            <a:ext cx="582375" cy="644398"/>
          </a:xfrm>
          <a:prstGeom prst="rect">
            <a:avLst/>
          </a:prstGeom>
        </p:spPr>
      </p:pic>
      <p:pic>
        <p:nvPicPr>
          <p:cNvPr id="238" name="Picture 2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89002">
            <a:off x="16714738" y="795098"/>
            <a:ext cx="746417" cy="825911"/>
          </a:xfrm>
          <a:prstGeom prst="rect">
            <a:avLst/>
          </a:prstGeom>
        </p:spPr>
      </p:pic>
      <p:sp>
        <p:nvSpPr>
          <p:cNvPr id="243" name="TextBox 242">
            <a:extLst>
              <a:ext uri="{FF2B5EF4-FFF2-40B4-BE49-F238E27FC236}">
                <a16:creationId xmlns="" xmlns:a16="http://schemas.microsoft.com/office/drawing/2014/main" id="{6FDE8521-FB57-868C-E735-9F2881DDD850}"/>
              </a:ext>
            </a:extLst>
          </p:cNvPr>
          <p:cNvSpPr txBox="1"/>
          <p:nvPr/>
        </p:nvSpPr>
        <p:spPr>
          <a:xfrm>
            <a:off x="860534" y="3670992"/>
            <a:ext cx="8886616" cy="4697504"/>
          </a:xfrm>
          <a:prstGeom prst="rect">
            <a:avLst/>
          </a:prstGeom>
          <a:noFill/>
        </p:spPr>
        <p:txBody>
          <a:bodyPr wrap="square">
            <a:spAutoFit/>
          </a:bodyPr>
          <a:lstStyle/>
          <a:p>
            <a:pPr marL="571500" indent="-571500" algn="just">
              <a:lnSpc>
                <a:spcPct val="150000"/>
              </a:lnSpc>
              <a:spcAft>
                <a:spcPts val="800"/>
              </a:spcAft>
              <a:buFontTx/>
              <a:buChar char="-"/>
            </a:pPr>
            <a:r>
              <a:rPr lang="vi-VN" sz="4000" b="1">
                <a:solidFill>
                  <a:srgbClr val="000000"/>
                </a:solidFill>
                <a:ea typeface="Calibri" panose="020F0502020204030204" pitchFamily="34" charset="0"/>
                <a:cs typeface="Arial" panose="020B0604020202020204" pitchFamily="34" charset="0"/>
              </a:rPr>
              <a:t>Nhận biết đầu cắm tương ứng.</a:t>
            </a:r>
          </a:p>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Dây nối từ màn hình hay máy chiếu có gắn đầu cắm thuộc một trong các loại VGA, DVI, HDMI hay Display rất dễ nhận biết theo hình dạng tương ứng.</a:t>
            </a:r>
          </a:p>
        </p:txBody>
      </p:sp>
      <p:pic>
        <p:nvPicPr>
          <p:cNvPr id="6" name="Picture 5">
            <a:extLst>
              <a:ext uri="{FF2B5EF4-FFF2-40B4-BE49-F238E27FC236}">
                <a16:creationId xmlns="" xmlns:a16="http://schemas.microsoft.com/office/drawing/2014/main" id="{02CE1FC3-E3BF-489D-42CA-35A800C9D003}"/>
              </a:ext>
            </a:extLst>
          </p:cNvPr>
          <p:cNvPicPr>
            <a:picLocks noChangeAspect="1"/>
          </p:cNvPicPr>
          <p:nvPr/>
        </p:nvPicPr>
        <p:blipFill>
          <a:blip r:embed="rId9"/>
          <a:stretch>
            <a:fillRect/>
          </a:stretch>
        </p:blipFill>
        <p:spPr>
          <a:xfrm>
            <a:off x="10483520" y="360773"/>
            <a:ext cx="6943946" cy="9565453"/>
          </a:xfrm>
          <a:prstGeom prst="rect">
            <a:avLst/>
          </a:prstGeom>
        </p:spPr>
      </p:pic>
    </p:spTree>
    <p:extLst>
      <p:ext uri="{BB962C8B-B14F-4D97-AF65-F5344CB8AC3E}">
        <p14:creationId xmlns:p14="http://schemas.microsoft.com/office/powerpoint/2010/main" val="3633508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barn(inVertical)">
                                      <p:cBhvr>
                                        <p:cTn id="12" dur="5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118359">
            <a:off x="3424080" y="745637"/>
            <a:ext cx="252722" cy="426534"/>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5756">
            <a:off x="573203" y="6122905"/>
            <a:ext cx="293166" cy="494794"/>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01200">
            <a:off x="10626766" y="856653"/>
            <a:ext cx="408491" cy="689436"/>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690520">
            <a:off x="17070318" y="2304661"/>
            <a:ext cx="377965" cy="637915"/>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24265">
            <a:off x="16815008" y="9475527"/>
            <a:ext cx="1907653" cy="468242"/>
          </a:xfrm>
          <a:prstGeom prst="rect">
            <a:avLst/>
          </a:prstGeom>
        </p:spPr>
      </p:pic>
      <p:grpSp>
        <p:nvGrpSpPr>
          <p:cNvPr id="24" name="Group 23">
            <a:extLst>
              <a:ext uri="{FF2B5EF4-FFF2-40B4-BE49-F238E27FC236}">
                <a16:creationId xmlns="" xmlns:a16="http://schemas.microsoft.com/office/drawing/2014/main" id="{C0F5F2C5-25A5-2386-BD74-BF49685BEC40}"/>
              </a:ext>
            </a:extLst>
          </p:cNvPr>
          <p:cNvGrpSpPr/>
          <p:nvPr/>
        </p:nvGrpSpPr>
        <p:grpSpPr>
          <a:xfrm rot="217137">
            <a:off x="5714660" y="583224"/>
            <a:ext cx="6858679" cy="1634908"/>
            <a:chOff x="1167828" y="1113384"/>
            <a:chExt cx="6858679" cy="1634908"/>
          </a:xfrm>
        </p:grpSpPr>
        <p:grpSp>
          <p:nvGrpSpPr>
            <p:cNvPr id="25" name="Group 9">
              <a:extLst>
                <a:ext uri="{FF2B5EF4-FFF2-40B4-BE49-F238E27FC236}">
                  <a16:creationId xmlns="" xmlns:a16="http://schemas.microsoft.com/office/drawing/2014/main" id="{CB49BE7F-6DB3-8214-188D-DB11722D3B89}"/>
                </a:ext>
              </a:extLst>
            </p:cNvPr>
            <p:cNvGrpSpPr/>
            <p:nvPr/>
          </p:nvGrpSpPr>
          <p:grpSpPr>
            <a:xfrm rot="-198014">
              <a:off x="1167828" y="1113384"/>
              <a:ext cx="6858679" cy="1634908"/>
              <a:chOff x="0" y="0"/>
              <a:chExt cx="2099381" cy="500431"/>
            </a:xfrm>
          </p:grpSpPr>
          <p:sp>
            <p:nvSpPr>
              <p:cNvPr id="27" name="Freeform 10">
                <a:extLst>
                  <a:ext uri="{FF2B5EF4-FFF2-40B4-BE49-F238E27FC236}">
                    <a16:creationId xmlns="" xmlns:a16="http://schemas.microsoft.com/office/drawing/2014/main" id="{763E44C0-B2A9-5A6F-B538-1F6FDDFE85B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8" name="TextBox 11">
                <a:extLst>
                  <a:ext uri="{FF2B5EF4-FFF2-40B4-BE49-F238E27FC236}">
                    <a16:creationId xmlns="" xmlns:a16="http://schemas.microsoft.com/office/drawing/2014/main" id="{57397046-20D6-5F7D-FAD2-D5BA6F1C053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6" name="TextBox 15">
              <a:extLst>
                <a:ext uri="{FF2B5EF4-FFF2-40B4-BE49-F238E27FC236}">
                  <a16:creationId xmlns="" xmlns:a16="http://schemas.microsoft.com/office/drawing/2014/main" id="{30CDBBFC-7117-CB7E-1F84-4E553BE56F4D}"/>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3</a:t>
              </a:r>
            </a:p>
          </p:txBody>
        </p:sp>
      </p:grpSp>
      <p:grpSp>
        <p:nvGrpSpPr>
          <p:cNvPr id="39" name="Group 38">
            <a:extLst>
              <a:ext uri="{FF2B5EF4-FFF2-40B4-BE49-F238E27FC236}">
                <a16:creationId xmlns="" xmlns:a16="http://schemas.microsoft.com/office/drawing/2014/main" id="{C2F13ACB-F450-1E45-B8F7-26E5601DC5E0}"/>
              </a:ext>
            </a:extLst>
          </p:cNvPr>
          <p:cNvGrpSpPr/>
          <p:nvPr/>
        </p:nvGrpSpPr>
        <p:grpSpPr>
          <a:xfrm>
            <a:off x="9452180" y="2784432"/>
            <a:ext cx="7967515" cy="6820242"/>
            <a:chOff x="9452180" y="2784432"/>
            <a:chExt cx="7967515" cy="6820242"/>
          </a:xfrm>
        </p:grpSpPr>
        <p:sp>
          <p:nvSpPr>
            <p:cNvPr id="29" name="TextBox 28">
              <a:extLst>
                <a:ext uri="{FF2B5EF4-FFF2-40B4-BE49-F238E27FC236}">
                  <a16:creationId xmlns="" xmlns:a16="http://schemas.microsoft.com/office/drawing/2014/main" id="{E057AB8F-0274-1FDE-8AE1-2178FA7B5D20}"/>
                </a:ext>
              </a:extLst>
            </p:cNvPr>
            <p:cNvSpPr txBox="1"/>
            <p:nvPr/>
          </p:nvSpPr>
          <p:spPr>
            <a:xfrm>
              <a:off x="9452180" y="8703081"/>
              <a:ext cx="7967515" cy="901593"/>
            </a:xfrm>
            <a:prstGeom prst="rect">
              <a:avLst/>
            </a:prstGeom>
            <a:noFill/>
          </p:spPr>
          <p:txBody>
            <a:bodyPr wrap="square">
              <a:spAutoFit/>
            </a:bodyPr>
            <a:lstStyle/>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Cắm điện vào nguồn và bật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điện</a:t>
              </a:r>
            </a:p>
          </p:txBody>
        </p:sp>
        <p:pic>
          <p:nvPicPr>
            <p:cNvPr id="33" name="Picture 32" descr="Diagram&#10;&#10;Description automatically generated">
              <a:extLst>
                <a:ext uri="{FF2B5EF4-FFF2-40B4-BE49-F238E27FC236}">
                  <a16:creationId xmlns="" xmlns:a16="http://schemas.microsoft.com/office/drawing/2014/main" id="{065B05DC-4E3A-C1ED-8DA2-98DFD7749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0171" y="2784432"/>
              <a:ext cx="7891534" cy="5918650"/>
            </a:xfrm>
            <a:prstGeom prst="rect">
              <a:avLst/>
            </a:prstGeom>
          </p:spPr>
        </p:pic>
      </p:grpSp>
      <p:grpSp>
        <p:nvGrpSpPr>
          <p:cNvPr id="38" name="Group 37">
            <a:extLst>
              <a:ext uri="{FF2B5EF4-FFF2-40B4-BE49-F238E27FC236}">
                <a16:creationId xmlns="" xmlns:a16="http://schemas.microsoft.com/office/drawing/2014/main" id="{4D5357CF-89FE-6019-C2EB-D2E9553A04FC}"/>
              </a:ext>
            </a:extLst>
          </p:cNvPr>
          <p:cNvGrpSpPr/>
          <p:nvPr/>
        </p:nvGrpSpPr>
        <p:grpSpPr>
          <a:xfrm>
            <a:off x="1034990" y="2784432"/>
            <a:ext cx="7891534" cy="6820243"/>
            <a:chOff x="1034990" y="2784432"/>
            <a:chExt cx="7891534" cy="6820243"/>
          </a:xfrm>
        </p:grpSpPr>
        <p:pic>
          <p:nvPicPr>
            <p:cNvPr id="35" name="Picture 34" descr="Graphical user interface, application&#10;&#10;Description automatically generated">
              <a:extLst>
                <a:ext uri="{FF2B5EF4-FFF2-40B4-BE49-F238E27FC236}">
                  <a16:creationId xmlns="" xmlns:a16="http://schemas.microsoft.com/office/drawing/2014/main" id="{C32570DF-7928-80F8-5404-5C318FFB37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990" y="2784432"/>
              <a:ext cx="7891534" cy="5918650"/>
            </a:xfrm>
            <a:prstGeom prst="rect">
              <a:avLst/>
            </a:prstGeom>
          </p:spPr>
        </p:pic>
        <p:sp>
          <p:nvSpPr>
            <p:cNvPr id="37" name="TextBox 36">
              <a:extLst>
                <a:ext uri="{FF2B5EF4-FFF2-40B4-BE49-F238E27FC236}">
                  <a16:creationId xmlns="" xmlns:a16="http://schemas.microsoft.com/office/drawing/2014/main" id="{EBA419F6-FC26-FEA2-E7E2-6449FD2E2599}"/>
                </a:ext>
              </a:extLst>
            </p:cNvPr>
            <p:cNvSpPr txBox="1"/>
            <p:nvPr/>
          </p:nvSpPr>
          <p:spPr>
            <a:xfrm>
              <a:off x="1435272" y="8703082"/>
              <a:ext cx="7090970" cy="901593"/>
            </a:xfrm>
            <a:prstGeom prst="rect">
              <a:avLst/>
            </a:prstGeom>
            <a:noFill/>
          </p:spPr>
          <p:txBody>
            <a:bodyPr wrap="square">
              <a:spAutoFit/>
            </a:bodyPr>
            <a:lstStyle/>
            <a:p>
              <a:pPr algn="ctr">
                <a:lnSpc>
                  <a:spcPct val="150000"/>
                </a:lnSpc>
                <a:spcAft>
                  <a:spcPts val="8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Cắm đầu cắm vào đúng cổng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grpSp>
    </p:spTree>
    <p:extLst>
      <p:ext uri="{BB962C8B-B14F-4D97-AF65-F5344CB8AC3E}">
        <p14:creationId xmlns:p14="http://schemas.microsoft.com/office/powerpoint/2010/main" val="3404429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25" name="Picture 1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70023">
            <a:off x="17453609" y="1131137"/>
            <a:ext cx="400138" cy="573674"/>
          </a:xfrm>
          <a:prstGeom prst="rect">
            <a:avLst/>
          </a:prstGeom>
        </p:spPr>
      </p:pic>
      <p:pic>
        <p:nvPicPr>
          <p:cNvPr id="126" name="Picture 1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46402">
            <a:off x="469608" y="8048645"/>
            <a:ext cx="452423" cy="648636"/>
          </a:xfrm>
          <a:prstGeom prst="rect">
            <a:avLst/>
          </a:prstGeom>
        </p:spPr>
      </p:pic>
      <p:pic>
        <p:nvPicPr>
          <p:cNvPr id="127" name="Picture 1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70912">
            <a:off x="16673632" y="8825873"/>
            <a:ext cx="467648" cy="670463"/>
          </a:xfrm>
          <a:prstGeom prst="rect">
            <a:avLst/>
          </a:prstGeom>
        </p:spPr>
      </p:pic>
      <p:pic>
        <p:nvPicPr>
          <p:cNvPr id="128" name="Picture 1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6115">
            <a:off x="9822817" y="9773584"/>
            <a:ext cx="568151" cy="814554"/>
          </a:xfrm>
          <a:prstGeom prst="rect">
            <a:avLst/>
          </a:prstGeom>
        </p:spPr>
      </p:pic>
      <p:pic>
        <p:nvPicPr>
          <p:cNvPr id="129" name="Picture 1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6115">
            <a:off x="397216" y="-346438"/>
            <a:ext cx="744585" cy="1067505"/>
          </a:xfrm>
          <a:prstGeom prst="rect">
            <a:avLst/>
          </a:prstGeom>
        </p:spPr>
      </p:pic>
      <p:grpSp>
        <p:nvGrpSpPr>
          <p:cNvPr id="131" name="Group 130">
            <a:extLst>
              <a:ext uri="{FF2B5EF4-FFF2-40B4-BE49-F238E27FC236}">
                <a16:creationId xmlns="" xmlns:a16="http://schemas.microsoft.com/office/drawing/2014/main" id="{28359C97-99AA-08E6-5B45-DCEBD777BC9F}"/>
              </a:ext>
            </a:extLst>
          </p:cNvPr>
          <p:cNvGrpSpPr/>
          <p:nvPr/>
        </p:nvGrpSpPr>
        <p:grpSpPr>
          <a:xfrm>
            <a:off x="2825275" y="606804"/>
            <a:ext cx="12594779" cy="1253659"/>
            <a:chOff x="2825275" y="606804"/>
            <a:chExt cx="12594779" cy="1253659"/>
          </a:xfrm>
        </p:grpSpPr>
        <p:pic>
          <p:nvPicPr>
            <p:cNvPr id="123" name="Picture 1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544772">
              <a:off x="2825275" y="676863"/>
              <a:ext cx="551071" cy="952175"/>
            </a:xfrm>
            <a:prstGeom prst="rect">
              <a:avLst/>
            </a:prstGeom>
          </p:spPr>
        </p:pic>
        <p:pic>
          <p:nvPicPr>
            <p:cNvPr id="124" name="Picture 1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47511">
              <a:off x="14907872" y="975483"/>
              <a:ext cx="512182" cy="884980"/>
            </a:xfrm>
            <a:prstGeom prst="rect">
              <a:avLst/>
            </a:prstGeom>
          </p:spPr>
        </p:pic>
        <p:sp>
          <p:nvSpPr>
            <p:cNvPr id="130" name="TextBox 4">
              <a:extLst>
                <a:ext uri="{FF2B5EF4-FFF2-40B4-BE49-F238E27FC236}">
                  <a16:creationId xmlns="" xmlns:a16="http://schemas.microsoft.com/office/drawing/2014/main" id="{26528C06-F190-D0CD-8EFD-5D93C12949CA}"/>
                </a:ext>
              </a:extLst>
            </p:cNvPr>
            <p:cNvSpPr txBox="1"/>
            <p:nvPr/>
          </p:nvSpPr>
          <p:spPr>
            <a:xfrm>
              <a:off x="3124037" y="606804"/>
              <a:ext cx="12039926" cy="1146596"/>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3. Một số ví dụ thao tác gây lỗi</a:t>
              </a:r>
            </a:p>
          </p:txBody>
        </p:sp>
      </p:grpSp>
      <p:pic>
        <p:nvPicPr>
          <p:cNvPr id="132" name="Picture 20">
            <a:extLst>
              <a:ext uri="{FF2B5EF4-FFF2-40B4-BE49-F238E27FC236}">
                <a16:creationId xmlns="" xmlns:a16="http://schemas.microsoft.com/office/drawing/2014/main" id="{0424FBA7-6F9B-A0B3-B9CF-57F4CE74AE05}"/>
              </a:ext>
            </a:extLst>
          </p:cNvPr>
          <p:cNvPicPr>
            <a:picLocks noChangeAspect="1"/>
          </p:cNvPicPr>
          <p:nvPr/>
        </p:nvPicPr>
        <p:blipFill>
          <a:blip r:embed="rId12"/>
          <a:srcRect/>
          <a:stretch>
            <a:fillRect/>
          </a:stretch>
        </p:blipFill>
        <p:spPr>
          <a:xfrm>
            <a:off x="1676400" y="2887700"/>
            <a:ext cx="3909575" cy="6122039"/>
          </a:xfrm>
          <a:prstGeom prst="rect">
            <a:avLst/>
          </a:prstGeom>
        </p:spPr>
      </p:pic>
      <p:sp>
        <p:nvSpPr>
          <p:cNvPr id="133" name="Speech Bubble: Rectangle with Corners Rounded 132">
            <a:extLst>
              <a:ext uri="{FF2B5EF4-FFF2-40B4-BE49-F238E27FC236}">
                <a16:creationId xmlns="" xmlns:a16="http://schemas.microsoft.com/office/drawing/2014/main" id="{45118781-B9EB-79E4-FEB9-544F92773F5F}"/>
              </a:ext>
            </a:extLst>
          </p:cNvPr>
          <p:cNvSpPr/>
          <p:nvPr/>
        </p:nvSpPr>
        <p:spPr>
          <a:xfrm>
            <a:off x="6742118" y="2884302"/>
            <a:ext cx="10134600" cy="5150907"/>
          </a:xfrm>
          <a:prstGeom prst="wedgeRoundRectCallout">
            <a:avLst>
              <a:gd name="adj1" fmla="val -60703"/>
              <a:gd name="adj2" fmla="val 1703"/>
              <a:gd name="adj3" fmla="val 16667"/>
            </a:avLst>
          </a:prstGeom>
          <a:solidFill>
            <a:srgbClr val="DFD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schemeClr val="tx1"/>
                </a:solidFill>
                <a:latin typeface="Arial" panose="020B0604020202020204" pitchFamily="34" charset="0"/>
                <a:cs typeface="Arial" panose="020B0604020202020204" pitchFamily="34" charset="0"/>
              </a:rPr>
              <a:t>Em hãy nêu một số thao tác không đúng cách gây ra lỗi cho thiết bị và hệ thống xử lí thông tin.</a:t>
            </a:r>
          </a:p>
        </p:txBody>
      </p:sp>
    </p:spTree>
    <p:extLst>
      <p:ext uri="{BB962C8B-B14F-4D97-AF65-F5344CB8AC3E}">
        <p14:creationId xmlns:p14="http://schemas.microsoft.com/office/powerpoint/2010/main" val="4052476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additive="base">
                                        <p:cTn id="12" dur="500" fill="hold"/>
                                        <p:tgtEl>
                                          <p:spTgt spid="132"/>
                                        </p:tgtEl>
                                        <p:attrNameLst>
                                          <p:attrName>ppt_x</p:attrName>
                                        </p:attrNameLst>
                                      </p:cBhvr>
                                      <p:tavLst>
                                        <p:tav tm="0">
                                          <p:val>
                                            <p:strVal val="#ppt_x"/>
                                          </p:val>
                                        </p:tav>
                                        <p:tav tm="100000">
                                          <p:val>
                                            <p:strVal val="#ppt_x"/>
                                          </p:val>
                                        </p:tav>
                                      </p:tavLst>
                                    </p:anim>
                                    <p:anim calcmode="lin" valueType="num">
                                      <p:cBhvr additive="base">
                                        <p:cTn id="13"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3"/>
                                        </p:tgtEl>
                                        <p:attrNameLst>
                                          <p:attrName>style.visibility</p:attrName>
                                        </p:attrNameLst>
                                      </p:cBhvr>
                                      <p:to>
                                        <p:strVal val="visible"/>
                                      </p:to>
                                    </p:set>
                                    <p:animEffect transition="in" filter="wipe(left)">
                                      <p:cBhvr>
                                        <p:cTn id="18"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9169" b="6455"/>
          <a:stretch>
            <a:fillRect/>
          </a:stretch>
        </p:blipFill>
        <p:spPr>
          <a:xfrm>
            <a:off x="0" y="0"/>
            <a:ext cx="18288000" cy="10287000"/>
          </a:xfrm>
          <a:prstGeom prst="rect">
            <a:avLst/>
          </a:prstGeom>
        </p:spPr>
      </p:pic>
      <p:pic>
        <p:nvPicPr>
          <p:cNvPr id="100" name="Picture 10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451713">
            <a:off x="-285043" y="6619518"/>
            <a:ext cx="1444813" cy="1121143"/>
          </a:xfrm>
          <a:prstGeom prst="rect">
            <a:avLst/>
          </a:prstGeom>
        </p:spPr>
      </p:pic>
      <p:pic>
        <p:nvPicPr>
          <p:cNvPr id="101" name="Picture 10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78220">
            <a:off x="17009602" y="5023626"/>
            <a:ext cx="643196" cy="817739"/>
          </a:xfrm>
          <a:prstGeom prst="rect">
            <a:avLst/>
          </a:prstGeom>
        </p:spPr>
      </p:pic>
      <p:pic>
        <p:nvPicPr>
          <p:cNvPr id="102" name="Picture 10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10880">
            <a:off x="1334745" y="1352341"/>
            <a:ext cx="395479" cy="667475"/>
          </a:xfrm>
          <a:prstGeom prst="rect">
            <a:avLst/>
          </a:prstGeom>
        </p:spPr>
      </p:pic>
      <p:pic>
        <p:nvPicPr>
          <p:cNvPr id="103" name="Picture 10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31852">
            <a:off x="8723486" y="8967231"/>
            <a:ext cx="361782" cy="610602"/>
          </a:xfrm>
          <a:prstGeom prst="rect">
            <a:avLst/>
          </a:prstGeom>
        </p:spPr>
      </p:pic>
      <p:pic>
        <p:nvPicPr>
          <p:cNvPr id="104" name="Picture 10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07093">
            <a:off x="10135248" y="-215463"/>
            <a:ext cx="399991" cy="675091"/>
          </a:xfrm>
          <a:prstGeom prst="rect">
            <a:avLst/>
          </a:prstGeom>
        </p:spPr>
      </p:pic>
      <p:pic>
        <p:nvPicPr>
          <p:cNvPr id="105" name="Picture 10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19561">
            <a:off x="17006116" y="9560454"/>
            <a:ext cx="630406" cy="1063976"/>
          </a:xfrm>
          <a:prstGeom prst="rect">
            <a:avLst/>
          </a:prstGeom>
        </p:spPr>
      </p:pic>
      <p:pic>
        <p:nvPicPr>
          <p:cNvPr id="106" name="Picture 10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24713">
            <a:off x="16446147" y="1306184"/>
            <a:ext cx="286345" cy="483284"/>
          </a:xfrm>
          <a:prstGeom prst="rect">
            <a:avLst/>
          </a:prstGeom>
        </p:spPr>
      </p:pic>
      <p:sp>
        <p:nvSpPr>
          <p:cNvPr id="137" name="TextBox 9">
            <a:extLst>
              <a:ext uri="{FF2B5EF4-FFF2-40B4-BE49-F238E27FC236}">
                <a16:creationId xmlns="" xmlns:a16="http://schemas.microsoft.com/office/drawing/2014/main" id="{73D7EB6A-8978-9955-356E-00BC8960CF57}"/>
              </a:ext>
            </a:extLst>
          </p:cNvPr>
          <p:cNvSpPr txBox="1"/>
          <p:nvPr/>
        </p:nvSpPr>
        <p:spPr>
          <a:xfrm>
            <a:off x="5667524" y="1028681"/>
            <a:ext cx="6916746" cy="1107996"/>
          </a:xfrm>
          <a:prstGeom prst="rect">
            <a:avLst/>
          </a:prstGeom>
        </p:spPr>
        <p:txBody>
          <a:bodyPr wrap="square" lIns="0" tIns="0" rIns="0" bIns="0" rtlCol="0" anchor="t">
            <a:spAutoFit/>
          </a:bodyPr>
          <a:lstStyle/>
          <a:p>
            <a:pPr algn="ctr"/>
            <a:r>
              <a:rPr lang="en-US" sz="7200" b="1">
                <a:solidFill>
                  <a:srgbClr val="2E4559"/>
                </a:solidFill>
                <a:latin typeface="Arial" panose="020B0604020202020204" pitchFamily="34" charset="0"/>
                <a:cs typeface="Arial" panose="020B0604020202020204" pitchFamily="34" charset="0"/>
              </a:rPr>
              <a:t>KHỞI ĐỘNG</a:t>
            </a:r>
          </a:p>
        </p:txBody>
      </p:sp>
      <p:sp>
        <p:nvSpPr>
          <p:cNvPr id="138" name="TextBox 137">
            <a:extLst>
              <a:ext uri="{FF2B5EF4-FFF2-40B4-BE49-F238E27FC236}">
                <a16:creationId xmlns="" xmlns:a16="http://schemas.microsoft.com/office/drawing/2014/main" id="{DBDBDB1E-A928-A732-42D1-1CB364DBB3E1}"/>
              </a:ext>
            </a:extLst>
          </p:cNvPr>
          <p:cNvSpPr txBox="1"/>
          <p:nvPr/>
        </p:nvSpPr>
        <p:spPr>
          <a:xfrm>
            <a:off x="838199" y="3250886"/>
            <a:ext cx="6400800" cy="4975657"/>
          </a:xfrm>
          <a:prstGeom prst="rect">
            <a:avLst/>
          </a:prstGeom>
          <a:noFill/>
        </p:spPr>
        <p:txBody>
          <a:bodyPr wrap="square">
            <a:spAutoFit/>
          </a:bodyPr>
          <a:lstStyle/>
          <a:p>
            <a:pPr algn="ctr">
              <a:lnSpc>
                <a:spcPct val="150000"/>
              </a:lnSpc>
            </a:pPr>
            <a:r>
              <a:rPr lang="en-US" sz="3600" b="1" i="1">
                <a:solidFill>
                  <a:srgbClr val="FF0000"/>
                </a:solidFill>
                <a:latin typeface="Arial" panose="020B0604020202020204" pitchFamily="34" charset="0"/>
                <a:cs typeface="Arial" panose="020B0604020202020204" pitchFamily="34" charset="0"/>
              </a:rPr>
              <a:t>Dựa vào kiến thức đã học, em hãy cho biết: </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Thiết bị vào – ra là gì?</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Nêu các thiết bị vào – ra mà em đã học và hoàn thành bảng sau theo mẫu:</a:t>
            </a:r>
          </a:p>
        </p:txBody>
      </p:sp>
      <p:graphicFrame>
        <p:nvGraphicFramePr>
          <p:cNvPr id="139" name="Table 138">
            <a:extLst>
              <a:ext uri="{FF2B5EF4-FFF2-40B4-BE49-F238E27FC236}">
                <a16:creationId xmlns="" xmlns:a16="http://schemas.microsoft.com/office/drawing/2014/main" id="{E1B2D7EA-47EB-FE80-3668-D87A7366ECD2}"/>
              </a:ext>
            </a:extLst>
          </p:cNvPr>
          <p:cNvGraphicFramePr>
            <a:graphicFrameLocks noGrp="1"/>
          </p:cNvGraphicFramePr>
          <p:nvPr>
            <p:extLst>
              <p:ext uri="{D42A27DB-BD31-4B8C-83A1-F6EECF244321}">
                <p14:modId xmlns:p14="http://schemas.microsoft.com/office/powerpoint/2010/main" val="4191519248"/>
              </p:ext>
            </p:extLst>
          </p:nvPr>
        </p:nvGraphicFramePr>
        <p:xfrm>
          <a:off x="7848600" y="2732647"/>
          <a:ext cx="9601201" cy="6583680"/>
        </p:xfrm>
        <a:graphic>
          <a:graphicData uri="http://schemas.openxmlformats.org/drawingml/2006/table">
            <a:tbl>
              <a:tblPr firstRow="1" firstCol="1" bandRow="1">
                <a:tableStyleId>{16D9F66E-5EB9-4882-86FB-DCBF35E3C3E4}</a:tableStyleId>
              </a:tblPr>
              <a:tblGrid>
                <a:gridCol w="2458151">
                  <a:extLst>
                    <a:ext uri="{9D8B030D-6E8A-4147-A177-3AD203B41FA5}">
                      <a16:colId xmlns="" xmlns:a16="http://schemas.microsoft.com/office/drawing/2014/main" val="1985031680"/>
                    </a:ext>
                  </a:extLst>
                </a:gridCol>
                <a:gridCol w="1961449">
                  <a:extLst>
                    <a:ext uri="{9D8B030D-6E8A-4147-A177-3AD203B41FA5}">
                      <a16:colId xmlns="" xmlns:a16="http://schemas.microsoft.com/office/drawing/2014/main" val="2334917151"/>
                    </a:ext>
                  </a:extLst>
                </a:gridCol>
                <a:gridCol w="1752600">
                  <a:extLst>
                    <a:ext uri="{9D8B030D-6E8A-4147-A177-3AD203B41FA5}">
                      <a16:colId xmlns="" xmlns:a16="http://schemas.microsoft.com/office/drawing/2014/main" val="289351336"/>
                    </a:ext>
                  </a:extLst>
                </a:gridCol>
                <a:gridCol w="3429001">
                  <a:extLst>
                    <a:ext uri="{9D8B030D-6E8A-4147-A177-3AD203B41FA5}">
                      <a16:colId xmlns="" xmlns:a16="http://schemas.microsoft.com/office/drawing/2014/main" val="2961396186"/>
                    </a:ext>
                  </a:extLst>
                </a:gridCol>
              </a:tblGrid>
              <a:tr h="0">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vào</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ra</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Dạng thông tin chuyển đổi</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3416463549"/>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Bàn phím</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chữ, số</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932014469"/>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Màn hình cảm ứng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3165298870"/>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in</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3930147368"/>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quét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796190917"/>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Camera</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56874058"/>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chiếu</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923029449"/>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barn(inVertical)">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barn(inVertical)">
                                      <p:cBhvr>
                                        <p:cTn id="1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14616">
            <a:off x="50367" y="190699"/>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45053">
            <a:off x="114184" y="9564856"/>
            <a:ext cx="361782" cy="610602"/>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0865">
            <a:off x="16100137" y="689384"/>
            <a:ext cx="286345" cy="483284"/>
          </a:xfrm>
          <a:prstGeom prst="rect">
            <a:avLst/>
          </a:prstGeom>
        </p:spPr>
      </p:pic>
      <p:sp>
        <p:nvSpPr>
          <p:cNvPr id="23" name="TextBox 22">
            <a:extLst>
              <a:ext uri="{FF2B5EF4-FFF2-40B4-BE49-F238E27FC236}">
                <a16:creationId xmlns="" xmlns:a16="http://schemas.microsoft.com/office/drawing/2014/main" id="{3DAE5140-F80F-D04A-9007-EFFFB2201D5A}"/>
              </a:ext>
            </a:extLst>
          </p:cNvPr>
          <p:cNvSpPr txBox="1"/>
          <p:nvPr/>
        </p:nvSpPr>
        <p:spPr>
          <a:xfrm>
            <a:off x="629209" y="955395"/>
            <a:ext cx="9733991" cy="8536761"/>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Khi kết nối thiết bị vào – ra với máy tính chọn cắm sai cổng (cổng được chọn không tương thích).</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Cắm giắc USB (của chuột, bàn phím, máy in,…) không đúng chiều (trên, dưới).</a:t>
            </a: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Lắp pin không đúng chiều cho chuột không dây hoặc bàn phím không dây.</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sai máy in.</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Dịch chuyển màn hình làm cáp màn hình kéo căng, có thể dẫn đến lỏng chỗ tiếp xúc của các giắc cắm kết nối màn hình với máy tính và màn hình với nguồn điện.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4" descr="A picture containing text&#10;&#10;Description automatically generated">
            <a:extLst>
              <a:ext uri="{FF2B5EF4-FFF2-40B4-BE49-F238E27FC236}">
                <a16:creationId xmlns="" xmlns:a16="http://schemas.microsoft.com/office/drawing/2014/main" id="{BED3F356-4849-8D17-78AE-D0E90A3EAD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94081" y="773695"/>
            <a:ext cx="6769928" cy="3384964"/>
          </a:xfrm>
          <a:prstGeom prst="rect">
            <a:avLst/>
          </a:prstGeom>
        </p:spPr>
      </p:pic>
      <p:pic>
        <p:nvPicPr>
          <p:cNvPr id="27" name="Picture 26" descr="Diagram, icon&#10;&#10;Description automatically generated">
            <a:extLst>
              <a:ext uri="{FF2B5EF4-FFF2-40B4-BE49-F238E27FC236}">
                <a16:creationId xmlns="" xmlns:a16="http://schemas.microsoft.com/office/drawing/2014/main" id="{B77C9771-CE8E-8713-E9A8-8F9A900A43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94082" y="4414710"/>
            <a:ext cx="6769928" cy="5077446"/>
          </a:xfrm>
          <a:prstGeom prst="rect">
            <a:avLst/>
          </a:prstGeom>
        </p:spPr>
      </p:pic>
    </p:spTree>
    <p:extLst>
      <p:ext uri="{BB962C8B-B14F-4D97-AF65-F5344CB8AC3E}">
        <p14:creationId xmlns:p14="http://schemas.microsoft.com/office/powerpoint/2010/main" val="3675346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arn(inVertical)">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barn(inVertical)">
                                      <p:cBhvr>
                                        <p:cTn id="22" dur="500"/>
                                        <p:tgtEl>
                                          <p:spTgt spid="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animEffect transition="in" filter="barn(inVertical)">
                                      <p:cBhvr>
                                        <p:cTn id="27" dur="500"/>
                                        <p:tgtEl>
                                          <p:spTgt spid="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35" name="Picture 2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2952">
            <a:off x="116256" y="9265188"/>
            <a:ext cx="330375" cy="927368"/>
          </a:xfrm>
          <a:prstGeom prst="rect">
            <a:avLst/>
          </a:prstGeom>
        </p:spPr>
      </p:pic>
      <p:pic>
        <p:nvPicPr>
          <p:cNvPr id="236" name="Picture 2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242563">
            <a:off x="53471" y="31459"/>
            <a:ext cx="540360" cy="597909"/>
          </a:xfrm>
          <a:prstGeom prst="rect">
            <a:avLst/>
          </a:prstGeom>
        </p:spPr>
      </p:pic>
      <p:pic>
        <p:nvPicPr>
          <p:cNvPr id="237" name="Picture 2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865111">
            <a:off x="8230222" y="8936101"/>
            <a:ext cx="582375" cy="644398"/>
          </a:xfrm>
          <a:prstGeom prst="rect">
            <a:avLst/>
          </a:prstGeom>
        </p:spPr>
      </p:pic>
      <p:pic>
        <p:nvPicPr>
          <p:cNvPr id="238" name="Picture 2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89002">
            <a:off x="16714738" y="795098"/>
            <a:ext cx="746417" cy="825911"/>
          </a:xfrm>
          <a:prstGeom prst="rect">
            <a:avLst/>
          </a:prstGeom>
        </p:spPr>
      </p:pic>
      <p:grpSp>
        <p:nvGrpSpPr>
          <p:cNvPr id="239" name="Group 238">
            <a:extLst>
              <a:ext uri="{FF2B5EF4-FFF2-40B4-BE49-F238E27FC236}">
                <a16:creationId xmlns="" xmlns:a16="http://schemas.microsoft.com/office/drawing/2014/main" id="{8F8A76BB-352F-3867-E091-342292704D27}"/>
              </a:ext>
            </a:extLst>
          </p:cNvPr>
          <p:cNvGrpSpPr/>
          <p:nvPr/>
        </p:nvGrpSpPr>
        <p:grpSpPr>
          <a:xfrm>
            <a:off x="656772" y="876300"/>
            <a:ext cx="7099420" cy="3034121"/>
            <a:chOff x="1450158" y="1434533"/>
            <a:chExt cx="7099420" cy="3034121"/>
          </a:xfrm>
        </p:grpSpPr>
        <p:grpSp>
          <p:nvGrpSpPr>
            <p:cNvPr id="240" name="Group 23">
              <a:extLst>
                <a:ext uri="{FF2B5EF4-FFF2-40B4-BE49-F238E27FC236}">
                  <a16:creationId xmlns="" xmlns:a16="http://schemas.microsoft.com/office/drawing/2014/main" id="{B0D0CD36-674B-FA90-2057-19654C8C2D7C}"/>
                </a:ext>
              </a:extLst>
            </p:cNvPr>
            <p:cNvGrpSpPr/>
            <p:nvPr/>
          </p:nvGrpSpPr>
          <p:grpSpPr>
            <a:xfrm rot="208386">
              <a:off x="1450158" y="1434533"/>
              <a:ext cx="6645068" cy="3034121"/>
              <a:chOff x="0" y="-38100"/>
              <a:chExt cx="1863567" cy="850900"/>
            </a:xfrm>
          </p:grpSpPr>
          <p:sp>
            <p:nvSpPr>
              <p:cNvPr id="242" name="Freeform 24">
                <a:extLst>
                  <a:ext uri="{FF2B5EF4-FFF2-40B4-BE49-F238E27FC236}">
                    <a16:creationId xmlns="" xmlns:a16="http://schemas.microsoft.com/office/drawing/2014/main" id="{AEF6CC03-F9AE-28C9-2A02-01A1347DE120}"/>
                  </a:ext>
                </a:extLst>
              </p:cNvPr>
              <p:cNvSpPr/>
              <p:nvPr/>
            </p:nvSpPr>
            <p:spPr>
              <a:xfrm>
                <a:off x="170090" y="0"/>
                <a:ext cx="1693477" cy="500431"/>
              </a:xfrm>
              <a:custGeom>
                <a:avLst/>
                <a:gdLst/>
                <a:ahLst/>
                <a:cxnLst/>
                <a:rect l="l" t="t" r="r" b="b"/>
                <a:pathLst>
                  <a:path w="2045172" h="500431">
                    <a:moveTo>
                      <a:pt x="54142" y="0"/>
                    </a:moveTo>
                    <a:lnTo>
                      <a:pt x="1991030" y="0"/>
                    </a:lnTo>
                    <a:cubicBezTo>
                      <a:pt x="2005390" y="0"/>
                      <a:pt x="2019161" y="5704"/>
                      <a:pt x="2029315" y="15858"/>
                    </a:cubicBezTo>
                    <a:cubicBezTo>
                      <a:pt x="2039468" y="26011"/>
                      <a:pt x="2045172" y="39783"/>
                      <a:pt x="2045172" y="54142"/>
                    </a:cubicBezTo>
                    <a:lnTo>
                      <a:pt x="2045172" y="446289"/>
                    </a:lnTo>
                    <a:cubicBezTo>
                      <a:pt x="2045172" y="460648"/>
                      <a:pt x="2039468" y="474419"/>
                      <a:pt x="2029315" y="484573"/>
                    </a:cubicBezTo>
                    <a:cubicBezTo>
                      <a:pt x="2019161" y="494727"/>
                      <a:pt x="2005390" y="500431"/>
                      <a:pt x="1991030" y="500431"/>
                    </a:cubicBezTo>
                    <a:lnTo>
                      <a:pt x="54142" y="500431"/>
                    </a:lnTo>
                    <a:cubicBezTo>
                      <a:pt x="39783" y="500431"/>
                      <a:pt x="26011" y="494727"/>
                      <a:pt x="15858" y="484573"/>
                    </a:cubicBezTo>
                    <a:cubicBezTo>
                      <a:pt x="5704" y="474419"/>
                      <a:pt x="0" y="460648"/>
                      <a:pt x="0" y="446289"/>
                    </a:cubicBezTo>
                    <a:lnTo>
                      <a:pt x="0" y="54142"/>
                    </a:lnTo>
                    <a:cubicBezTo>
                      <a:pt x="0" y="39783"/>
                      <a:pt x="5704" y="26011"/>
                      <a:pt x="15858" y="15858"/>
                    </a:cubicBezTo>
                    <a:cubicBezTo>
                      <a:pt x="26011" y="5704"/>
                      <a:pt x="39783" y="0"/>
                      <a:pt x="54142" y="0"/>
                    </a:cubicBezTo>
                    <a:close/>
                  </a:path>
                </a:pathLst>
              </a:custGeom>
              <a:solidFill>
                <a:srgbClr val="BBD4FF"/>
              </a:solidFill>
            </p:spPr>
          </p:sp>
          <p:sp>
            <p:nvSpPr>
              <p:cNvPr id="243" name="TextBox 25">
                <a:extLst>
                  <a:ext uri="{FF2B5EF4-FFF2-40B4-BE49-F238E27FC236}">
                    <a16:creationId xmlns="" xmlns:a16="http://schemas.microsoft.com/office/drawing/2014/main" id="{F09155D6-9414-46DE-6F19-D94093A43BF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1" name="TextBox 34">
              <a:extLst>
                <a:ext uri="{FF2B5EF4-FFF2-40B4-BE49-F238E27FC236}">
                  <a16:creationId xmlns="" xmlns:a16="http://schemas.microsoft.com/office/drawing/2014/main" id="{D2CE1373-4079-3ADD-718E-BB27478D26C2}"/>
                </a:ext>
              </a:extLst>
            </p:cNvPr>
            <p:cNvSpPr txBox="1"/>
            <p:nvPr/>
          </p:nvSpPr>
          <p:spPr>
            <a:xfrm rot="208386">
              <a:off x="1701924" y="2191045"/>
              <a:ext cx="6847654" cy="859210"/>
            </a:xfrm>
            <a:prstGeom prst="rect">
              <a:avLst/>
            </a:prstGeom>
          </p:spPr>
          <p:txBody>
            <a:bodyPr lIns="0" tIns="0" rIns="0" bIns="0" rtlCol="0" anchor="t">
              <a:spAutoFit/>
            </a:bodyPr>
            <a:lstStyle/>
            <a:p>
              <a:pPr algn="ctr">
                <a:lnSpc>
                  <a:spcPts val="6719"/>
                </a:lnSpc>
              </a:pPr>
              <a:r>
                <a:rPr lang="en-US" sz="7200" b="1">
                  <a:latin typeface="Arial" panose="020B0604020202020204" pitchFamily="34" charset="0"/>
                  <a:cs typeface="Arial" panose="020B0604020202020204" pitchFamily="34" charset="0"/>
                </a:rPr>
                <a:t>LUYỆN TẬP</a:t>
              </a:r>
            </a:p>
          </p:txBody>
        </p:sp>
      </p:grpSp>
      <p:sp>
        <p:nvSpPr>
          <p:cNvPr id="244" name="TextBox 243">
            <a:extLst>
              <a:ext uri="{FF2B5EF4-FFF2-40B4-BE49-F238E27FC236}">
                <a16:creationId xmlns="" xmlns:a16="http://schemas.microsoft.com/office/drawing/2014/main" id="{477F488A-22A2-6118-4702-10A049E78D09}"/>
              </a:ext>
            </a:extLst>
          </p:cNvPr>
          <p:cNvSpPr txBox="1"/>
          <p:nvPr/>
        </p:nvSpPr>
        <p:spPr>
          <a:xfrm>
            <a:off x="766061" y="3169469"/>
            <a:ext cx="7387339" cy="6217023"/>
          </a:xfrm>
          <a:prstGeom prst="rect">
            <a:avLst/>
          </a:prstGeom>
          <a:noFill/>
        </p:spPr>
        <p:txBody>
          <a:bodyPr wrap="square">
            <a:spAutoFit/>
          </a:bodyPr>
          <a:lstStyle/>
          <a:p>
            <a:pPr algn="just">
              <a:lnSpc>
                <a:spcPct val="150000"/>
              </a:lnSpc>
              <a:spcAft>
                <a:spcPts val="8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Em hãy sử dụng Internet để tìm hiểu về các cổng kết nối màn hình với máy tính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ăm ra đời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hức năng</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hân loại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Ư</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u điểm, nhược điểm).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245" name="Group 244">
            <a:extLst>
              <a:ext uri="{FF2B5EF4-FFF2-40B4-BE49-F238E27FC236}">
                <a16:creationId xmlns="" xmlns:a16="http://schemas.microsoft.com/office/drawing/2014/main" id="{885A5FC9-CE9B-22D4-53D3-80229B2E9360}"/>
              </a:ext>
            </a:extLst>
          </p:cNvPr>
          <p:cNvGrpSpPr/>
          <p:nvPr/>
        </p:nvGrpSpPr>
        <p:grpSpPr>
          <a:xfrm>
            <a:off x="8366402" y="925600"/>
            <a:ext cx="4642826" cy="4032642"/>
            <a:chOff x="9163374" y="670537"/>
            <a:chExt cx="4642826" cy="4032642"/>
          </a:xfrm>
        </p:grpSpPr>
        <p:grpSp>
          <p:nvGrpSpPr>
            <p:cNvPr id="246" name="Group 3">
              <a:extLst>
                <a:ext uri="{FF2B5EF4-FFF2-40B4-BE49-F238E27FC236}">
                  <a16:creationId xmlns="" xmlns:a16="http://schemas.microsoft.com/office/drawing/2014/main" id="{088D3E79-7918-CA0B-9181-438EB1FE7845}"/>
                </a:ext>
              </a:extLst>
            </p:cNvPr>
            <p:cNvGrpSpPr/>
            <p:nvPr/>
          </p:nvGrpSpPr>
          <p:grpSpPr>
            <a:xfrm>
              <a:off x="9163374" y="670537"/>
              <a:ext cx="4642826" cy="4032642"/>
              <a:chOff x="0" y="-19050"/>
              <a:chExt cx="945453" cy="1022263"/>
            </a:xfrm>
          </p:grpSpPr>
          <p:sp>
            <p:nvSpPr>
              <p:cNvPr id="248" name="Freeform 4">
                <a:extLst>
                  <a:ext uri="{FF2B5EF4-FFF2-40B4-BE49-F238E27FC236}">
                    <a16:creationId xmlns="" xmlns:a16="http://schemas.microsoft.com/office/drawing/2014/main" id="{39A60CF1-3F5D-A969-1739-CDD5CFB09A32}"/>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49" name="TextBox 5">
                <a:extLst>
                  <a:ext uri="{FF2B5EF4-FFF2-40B4-BE49-F238E27FC236}">
                    <a16:creationId xmlns="" xmlns:a16="http://schemas.microsoft.com/office/drawing/2014/main" id="{D7D59936-FFFB-C62F-B8AE-AB8530436579}"/>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47" name="TextBox 246">
              <a:extLst>
                <a:ext uri="{FF2B5EF4-FFF2-40B4-BE49-F238E27FC236}">
                  <a16:creationId xmlns="" xmlns:a16="http://schemas.microsoft.com/office/drawing/2014/main" id="{0CAC59FE-E54C-A81B-2697-9F2EBF8BC1B1}"/>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1: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VGA.</a:t>
              </a:r>
              <a:endParaRPr lang="en-US" sz="3600">
                <a:solidFill>
                  <a:schemeClr val="tx1"/>
                </a:solidFill>
                <a:latin typeface="Arial" panose="020B0604020202020204" pitchFamily="34" charset="0"/>
                <a:cs typeface="Arial" panose="020B0604020202020204" pitchFamily="34" charset="0"/>
              </a:endParaRPr>
            </a:p>
          </p:txBody>
        </p:sp>
      </p:grpSp>
      <p:grpSp>
        <p:nvGrpSpPr>
          <p:cNvPr id="265" name="Group 264">
            <a:extLst>
              <a:ext uri="{FF2B5EF4-FFF2-40B4-BE49-F238E27FC236}">
                <a16:creationId xmlns="" xmlns:a16="http://schemas.microsoft.com/office/drawing/2014/main" id="{3B54F81B-22B8-37FB-0E5B-E5A4BC306295}"/>
              </a:ext>
            </a:extLst>
          </p:cNvPr>
          <p:cNvGrpSpPr/>
          <p:nvPr/>
        </p:nvGrpSpPr>
        <p:grpSpPr>
          <a:xfrm>
            <a:off x="13129909" y="925600"/>
            <a:ext cx="4642826" cy="4032642"/>
            <a:chOff x="9163374" y="670537"/>
            <a:chExt cx="4642826" cy="4032642"/>
          </a:xfrm>
        </p:grpSpPr>
        <p:grpSp>
          <p:nvGrpSpPr>
            <p:cNvPr id="266" name="Group 3">
              <a:extLst>
                <a:ext uri="{FF2B5EF4-FFF2-40B4-BE49-F238E27FC236}">
                  <a16:creationId xmlns="" xmlns:a16="http://schemas.microsoft.com/office/drawing/2014/main" id="{821F3975-E0B2-20F8-BCE1-0C879DCE631B}"/>
                </a:ext>
              </a:extLst>
            </p:cNvPr>
            <p:cNvGrpSpPr/>
            <p:nvPr/>
          </p:nvGrpSpPr>
          <p:grpSpPr>
            <a:xfrm>
              <a:off x="9163374" y="670537"/>
              <a:ext cx="4642826" cy="4032642"/>
              <a:chOff x="0" y="-19050"/>
              <a:chExt cx="945453" cy="1022263"/>
            </a:xfrm>
          </p:grpSpPr>
          <p:sp>
            <p:nvSpPr>
              <p:cNvPr id="268" name="Freeform 4">
                <a:extLst>
                  <a:ext uri="{FF2B5EF4-FFF2-40B4-BE49-F238E27FC236}">
                    <a16:creationId xmlns="" xmlns:a16="http://schemas.microsoft.com/office/drawing/2014/main" id="{50891562-FC67-800D-2E60-6BA587AE1302}"/>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69" name="TextBox 5">
                <a:extLst>
                  <a:ext uri="{FF2B5EF4-FFF2-40B4-BE49-F238E27FC236}">
                    <a16:creationId xmlns="" xmlns:a16="http://schemas.microsoft.com/office/drawing/2014/main" id="{67352D34-D690-6901-248C-C636FB063035}"/>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67" name="TextBox 266">
              <a:extLst>
                <a:ext uri="{FF2B5EF4-FFF2-40B4-BE49-F238E27FC236}">
                  <a16:creationId xmlns="" xmlns:a16="http://schemas.microsoft.com/office/drawing/2014/main" id="{11EA4EAB-BE97-DD39-330F-9B6BBF0FB034}"/>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a:t>
              </a:r>
              <a:r>
                <a:rPr lang="en-US" sz="3600" b="1" i="1">
                  <a:solidFill>
                    <a:schemeClr val="tx1"/>
                  </a:solidFill>
                  <a:latin typeface="Arial" panose="020B0604020202020204" pitchFamily="34" charset="0"/>
                  <a:cs typeface="Arial" panose="020B0604020202020204" pitchFamily="34" charset="0"/>
                </a:rPr>
                <a:t>2</a:t>
              </a:r>
              <a:r>
                <a:rPr lang="vi-VN" sz="3600" b="1" i="1">
                  <a:solidFill>
                    <a:schemeClr val="tx1"/>
                  </a:solidFill>
                  <a:latin typeface="Arial" panose="020B0604020202020204" pitchFamily="34" charset="0"/>
                  <a:cs typeface="Arial" panose="020B0604020202020204" pitchFamily="34" charset="0"/>
                </a:rPr>
                <a:t>: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DVI.</a:t>
              </a:r>
              <a:endParaRPr lang="en-US" sz="3600">
                <a:solidFill>
                  <a:schemeClr val="tx1"/>
                </a:solidFill>
                <a:latin typeface="Arial" panose="020B0604020202020204" pitchFamily="34" charset="0"/>
                <a:cs typeface="Arial" panose="020B0604020202020204" pitchFamily="34" charset="0"/>
              </a:endParaRPr>
            </a:p>
          </p:txBody>
        </p:sp>
      </p:grpSp>
      <p:grpSp>
        <p:nvGrpSpPr>
          <p:cNvPr id="270" name="Group 269">
            <a:extLst>
              <a:ext uri="{FF2B5EF4-FFF2-40B4-BE49-F238E27FC236}">
                <a16:creationId xmlns="" xmlns:a16="http://schemas.microsoft.com/office/drawing/2014/main" id="{C5DBACA6-B89C-E426-2A6A-2CBE5504E927}"/>
              </a:ext>
            </a:extLst>
          </p:cNvPr>
          <p:cNvGrpSpPr/>
          <p:nvPr/>
        </p:nvGrpSpPr>
        <p:grpSpPr>
          <a:xfrm>
            <a:off x="8366402" y="5250810"/>
            <a:ext cx="4642826" cy="4032642"/>
            <a:chOff x="9163374" y="670537"/>
            <a:chExt cx="4642826" cy="4032642"/>
          </a:xfrm>
        </p:grpSpPr>
        <p:grpSp>
          <p:nvGrpSpPr>
            <p:cNvPr id="271" name="Group 3">
              <a:extLst>
                <a:ext uri="{FF2B5EF4-FFF2-40B4-BE49-F238E27FC236}">
                  <a16:creationId xmlns="" xmlns:a16="http://schemas.microsoft.com/office/drawing/2014/main" id="{2CFDC082-C229-DA12-BDDD-E541D2155FCF}"/>
                </a:ext>
              </a:extLst>
            </p:cNvPr>
            <p:cNvGrpSpPr/>
            <p:nvPr/>
          </p:nvGrpSpPr>
          <p:grpSpPr>
            <a:xfrm>
              <a:off x="9163374" y="670537"/>
              <a:ext cx="4642826" cy="4032642"/>
              <a:chOff x="0" y="-19050"/>
              <a:chExt cx="945453" cy="1022263"/>
            </a:xfrm>
          </p:grpSpPr>
          <p:sp>
            <p:nvSpPr>
              <p:cNvPr id="273" name="Freeform 4">
                <a:extLst>
                  <a:ext uri="{FF2B5EF4-FFF2-40B4-BE49-F238E27FC236}">
                    <a16:creationId xmlns="" xmlns:a16="http://schemas.microsoft.com/office/drawing/2014/main" id="{3D0CFF31-6EBA-5E3E-59AC-04A082B3A547}"/>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74" name="TextBox 5">
                <a:extLst>
                  <a:ext uri="{FF2B5EF4-FFF2-40B4-BE49-F238E27FC236}">
                    <a16:creationId xmlns="" xmlns:a16="http://schemas.microsoft.com/office/drawing/2014/main" id="{7B7A7E21-DA38-D85E-6814-9CAB1771DD01}"/>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72" name="TextBox 271">
              <a:extLst>
                <a:ext uri="{FF2B5EF4-FFF2-40B4-BE49-F238E27FC236}">
                  <a16:creationId xmlns="" xmlns:a16="http://schemas.microsoft.com/office/drawing/2014/main" id="{A7692853-4822-2A11-688E-CD5BFD8A3A79}"/>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a:t>
              </a:r>
              <a:r>
                <a:rPr lang="en-US" sz="3600" b="1" i="1">
                  <a:solidFill>
                    <a:schemeClr val="tx1"/>
                  </a:solidFill>
                  <a:latin typeface="Arial" panose="020B0604020202020204" pitchFamily="34" charset="0"/>
                  <a:cs typeface="Arial" panose="020B0604020202020204" pitchFamily="34" charset="0"/>
                </a:rPr>
                <a:t>3</a:t>
              </a:r>
              <a:r>
                <a:rPr lang="vi-VN" sz="3600" b="1" i="1">
                  <a:solidFill>
                    <a:schemeClr val="tx1"/>
                  </a:solidFill>
                  <a:latin typeface="Arial" panose="020B0604020202020204" pitchFamily="34" charset="0"/>
                  <a:cs typeface="Arial" panose="020B0604020202020204" pitchFamily="34" charset="0"/>
                </a:rPr>
                <a:t>: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HDMI.</a:t>
              </a:r>
              <a:endParaRPr lang="en-US" sz="3600">
                <a:solidFill>
                  <a:schemeClr val="tx1"/>
                </a:solidFill>
                <a:latin typeface="Arial" panose="020B0604020202020204" pitchFamily="34" charset="0"/>
                <a:cs typeface="Arial" panose="020B0604020202020204" pitchFamily="34" charset="0"/>
              </a:endParaRPr>
            </a:p>
          </p:txBody>
        </p:sp>
      </p:grpSp>
      <p:grpSp>
        <p:nvGrpSpPr>
          <p:cNvPr id="275" name="Group 274">
            <a:extLst>
              <a:ext uri="{FF2B5EF4-FFF2-40B4-BE49-F238E27FC236}">
                <a16:creationId xmlns="" xmlns:a16="http://schemas.microsoft.com/office/drawing/2014/main" id="{C0C22A4C-5529-2C2A-DE26-2587CE25868B}"/>
              </a:ext>
            </a:extLst>
          </p:cNvPr>
          <p:cNvGrpSpPr/>
          <p:nvPr/>
        </p:nvGrpSpPr>
        <p:grpSpPr>
          <a:xfrm>
            <a:off x="13129909" y="5250810"/>
            <a:ext cx="4642826" cy="4032642"/>
            <a:chOff x="9163374" y="670537"/>
            <a:chExt cx="4642826" cy="4032642"/>
          </a:xfrm>
        </p:grpSpPr>
        <p:grpSp>
          <p:nvGrpSpPr>
            <p:cNvPr id="276" name="Group 3">
              <a:extLst>
                <a:ext uri="{FF2B5EF4-FFF2-40B4-BE49-F238E27FC236}">
                  <a16:creationId xmlns="" xmlns:a16="http://schemas.microsoft.com/office/drawing/2014/main" id="{20CB6156-6DC8-162B-F5A5-DFFEA6C78447}"/>
                </a:ext>
              </a:extLst>
            </p:cNvPr>
            <p:cNvGrpSpPr/>
            <p:nvPr/>
          </p:nvGrpSpPr>
          <p:grpSpPr>
            <a:xfrm>
              <a:off x="9163374" y="670537"/>
              <a:ext cx="4642826" cy="4032642"/>
              <a:chOff x="0" y="-19050"/>
              <a:chExt cx="945453" cy="1022263"/>
            </a:xfrm>
          </p:grpSpPr>
          <p:sp>
            <p:nvSpPr>
              <p:cNvPr id="278" name="Freeform 4">
                <a:extLst>
                  <a:ext uri="{FF2B5EF4-FFF2-40B4-BE49-F238E27FC236}">
                    <a16:creationId xmlns="" xmlns:a16="http://schemas.microsoft.com/office/drawing/2014/main" id="{5535D8F9-E74B-88F7-4232-8FFB1B8775A7}"/>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79" name="TextBox 5">
                <a:extLst>
                  <a:ext uri="{FF2B5EF4-FFF2-40B4-BE49-F238E27FC236}">
                    <a16:creationId xmlns="" xmlns:a16="http://schemas.microsoft.com/office/drawing/2014/main" id="{06879DF1-1AB6-2BB3-C64B-0A3B0FFA24CC}"/>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77" name="TextBox 276">
              <a:extLst>
                <a:ext uri="{FF2B5EF4-FFF2-40B4-BE49-F238E27FC236}">
                  <a16:creationId xmlns="" xmlns:a16="http://schemas.microsoft.com/office/drawing/2014/main" id="{3DF038D4-A63B-022E-B7CE-5063FE8E560A}"/>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a:t>
              </a:r>
              <a:r>
                <a:rPr lang="en-US" sz="3600" b="1" i="1">
                  <a:solidFill>
                    <a:schemeClr val="tx1"/>
                  </a:solidFill>
                  <a:latin typeface="Arial" panose="020B0604020202020204" pitchFamily="34" charset="0"/>
                  <a:cs typeface="Arial" panose="020B0604020202020204" pitchFamily="34" charset="0"/>
                </a:rPr>
                <a:t>4</a:t>
              </a:r>
              <a:r>
                <a:rPr lang="vi-VN" sz="3600" b="1" i="1">
                  <a:solidFill>
                    <a:schemeClr val="tx1"/>
                  </a:solidFill>
                  <a:latin typeface="Arial" panose="020B0604020202020204" pitchFamily="34" charset="0"/>
                  <a:cs typeface="Arial" panose="020B0604020202020204" pitchFamily="34" charset="0"/>
                </a:rPr>
                <a:t>: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Display.</a:t>
              </a:r>
              <a:endParaRPr lang="en-US" sz="360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61324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4"/>
                                        </p:tgtEl>
                                        <p:attrNameLst>
                                          <p:attrName>style.visibility</p:attrName>
                                        </p:attrNameLst>
                                      </p:cBhvr>
                                      <p:to>
                                        <p:strVal val="visible"/>
                                      </p:to>
                                    </p:set>
                                    <p:animEffect transition="in" filter="barn(inVertical)">
                                      <p:cBhvr>
                                        <p:cTn id="12" dur="500"/>
                                        <p:tgtEl>
                                          <p:spTgt spid="2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barn(inVertical)">
                                      <p:cBhvr>
                                        <p:cTn id="17" dur="500"/>
                                        <p:tgtEl>
                                          <p:spTgt spid="245"/>
                                        </p:tgtEl>
                                      </p:cBhvr>
                                    </p:animEffect>
                                  </p:childTnLst>
                                </p:cTn>
                              </p:par>
                              <p:par>
                                <p:cTn id="18" presetID="16" presetClass="entr" presetSubtype="21" fill="hold" nodeType="withEffect">
                                  <p:stCondLst>
                                    <p:cond delay="0"/>
                                  </p:stCondLst>
                                  <p:childTnLst>
                                    <p:set>
                                      <p:cBhvr>
                                        <p:cTn id="19" dur="1" fill="hold">
                                          <p:stCondLst>
                                            <p:cond delay="0"/>
                                          </p:stCondLst>
                                        </p:cTn>
                                        <p:tgtEl>
                                          <p:spTgt spid="265"/>
                                        </p:tgtEl>
                                        <p:attrNameLst>
                                          <p:attrName>style.visibility</p:attrName>
                                        </p:attrNameLst>
                                      </p:cBhvr>
                                      <p:to>
                                        <p:strVal val="visible"/>
                                      </p:to>
                                    </p:set>
                                    <p:animEffect transition="in" filter="barn(inVertical)">
                                      <p:cBhvr>
                                        <p:cTn id="20" dur="500"/>
                                        <p:tgtEl>
                                          <p:spTgt spid="265"/>
                                        </p:tgtEl>
                                      </p:cBhvr>
                                    </p:animEffect>
                                  </p:childTnLst>
                                </p:cTn>
                              </p:par>
                              <p:par>
                                <p:cTn id="21" presetID="16" presetClass="entr" presetSubtype="21" fill="hold" nodeType="with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barn(inVertical)">
                                      <p:cBhvr>
                                        <p:cTn id="23" dur="500"/>
                                        <p:tgtEl>
                                          <p:spTgt spid="270"/>
                                        </p:tgtEl>
                                      </p:cBhvr>
                                    </p:animEffect>
                                  </p:childTnLst>
                                </p:cTn>
                              </p:par>
                              <p:par>
                                <p:cTn id="24" presetID="16" presetClass="entr" presetSubtype="21" fill="hold" nodeType="withEffect">
                                  <p:stCondLst>
                                    <p:cond delay="0"/>
                                  </p:stCondLst>
                                  <p:childTnLst>
                                    <p:set>
                                      <p:cBhvr>
                                        <p:cTn id="25" dur="1" fill="hold">
                                          <p:stCondLst>
                                            <p:cond delay="0"/>
                                          </p:stCondLst>
                                        </p:cTn>
                                        <p:tgtEl>
                                          <p:spTgt spid="275"/>
                                        </p:tgtEl>
                                        <p:attrNameLst>
                                          <p:attrName>style.visibility</p:attrName>
                                        </p:attrNameLst>
                                      </p:cBhvr>
                                      <p:to>
                                        <p:strVal val="visible"/>
                                      </p:to>
                                    </p:set>
                                    <p:animEffect transition="in" filter="barn(inVertical)">
                                      <p:cBhvr>
                                        <p:cTn id="26"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5735" y="9537985"/>
            <a:ext cx="1316510" cy="710915"/>
          </a:xfrm>
          <a:prstGeom prst="rect">
            <a:avLst/>
          </a:prstGeom>
        </p:spPr>
      </p:pic>
      <p:sp>
        <p:nvSpPr>
          <p:cNvPr id="22" name="TextBox 4">
            <a:extLst>
              <a:ext uri="{FF2B5EF4-FFF2-40B4-BE49-F238E27FC236}">
                <a16:creationId xmlns="" xmlns:a16="http://schemas.microsoft.com/office/drawing/2014/main" id="{0ED11D68-A51E-6D88-5269-FEEE26BE0C81}"/>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VGA</a:t>
            </a:r>
          </a:p>
        </p:txBody>
      </p:sp>
      <p:sp>
        <p:nvSpPr>
          <p:cNvPr id="24" name="TextBox 23">
            <a:extLst>
              <a:ext uri="{FF2B5EF4-FFF2-40B4-BE49-F238E27FC236}">
                <a16:creationId xmlns="" xmlns:a16="http://schemas.microsoft.com/office/drawing/2014/main" id="{811C1FDF-942F-9FA6-A9C8-C04E8D5EA307}"/>
              </a:ext>
            </a:extLst>
          </p:cNvPr>
          <p:cNvSpPr txBox="1"/>
          <p:nvPr/>
        </p:nvSpPr>
        <p:spPr>
          <a:xfrm>
            <a:off x="723990" y="1726995"/>
            <a:ext cx="8182038" cy="7695505"/>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của Video Graphics Array</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Năm ra đời: năm 1987 từ phía IBM.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Chức năng: kết nối và chia sẻ hình ảnh trên màn hình laptop đến một thiết bị màn hình khác chẳng hạn như tivi.</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Phân loại: Cổng VGA thường có màu xanh nước biển đậm hoặc đen. Để chắn chắn hơn, các lỗ cắm VGA thường sẽ có thêm hai lỗ vít vặn để vặn vít từ dây VGA vào để không bị kết nối giữa chừng.</a:t>
            </a:r>
          </a:p>
        </p:txBody>
      </p:sp>
      <p:pic>
        <p:nvPicPr>
          <p:cNvPr id="5" name="Picture 4" descr="A picture containing indoor, camera, cellphone, electronics&#10;&#10;Description automatically generated">
            <a:extLst>
              <a:ext uri="{FF2B5EF4-FFF2-40B4-BE49-F238E27FC236}">
                <a16:creationId xmlns="" xmlns:a16="http://schemas.microsoft.com/office/drawing/2014/main" id="{E671CAB0-A6DE-7B20-6382-083500617A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18087" y="1889756"/>
            <a:ext cx="6648032" cy="3789378"/>
          </a:xfrm>
          <a:prstGeom prst="rect">
            <a:avLst/>
          </a:prstGeom>
        </p:spPr>
      </p:pic>
      <p:pic>
        <p:nvPicPr>
          <p:cNvPr id="10" name="Picture 9" descr="A picture containing connector, cable, close, adapter&#10;&#10;Description automatically generated">
            <a:extLst>
              <a:ext uri="{FF2B5EF4-FFF2-40B4-BE49-F238E27FC236}">
                <a16:creationId xmlns="" xmlns:a16="http://schemas.microsoft.com/office/drawing/2014/main" id="{17C28D5F-F05D-B314-D04F-AC87B73EBC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85936" y="6052421"/>
            <a:ext cx="5238729" cy="3755902"/>
          </a:xfrm>
          <a:prstGeom prst="rect">
            <a:avLst/>
          </a:prstGeom>
        </p:spPr>
      </p:pic>
    </p:spTree>
    <p:extLst>
      <p:ext uri="{BB962C8B-B14F-4D97-AF65-F5344CB8AC3E}">
        <p14:creationId xmlns:p14="http://schemas.microsoft.com/office/powerpoint/2010/main" val="1073149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6749">
            <a:off x="8234784" y="431982"/>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5735" y="9537985"/>
            <a:ext cx="1316510" cy="710915"/>
          </a:xfrm>
          <a:prstGeom prst="rect">
            <a:avLst/>
          </a:prstGeom>
        </p:spPr>
      </p:pic>
      <p:sp>
        <p:nvSpPr>
          <p:cNvPr id="24" name="TextBox 23">
            <a:extLst>
              <a:ext uri="{FF2B5EF4-FFF2-40B4-BE49-F238E27FC236}">
                <a16:creationId xmlns="" xmlns:a16="http://schemas.microsoft.com/office/drawing/2014/main" id="{811C1FDF-942F-9FA6-A9C8-C04E8D5EA307}"/>
              </a:ext>
            </a:extLst>
          </p:cNvPr>
          <p:cNvSpPr txBox="1"/>
          <p:nvPr/>
        </p:nvSpPr>
        <p:spPr>
          <a:xfrm>
            <a:off x="967078" y="1077739"/>
            <a:ext cx="8411146" cy="8105873"/>
          </a:xfrm>
          <a:prstGeom prst="rect">
            <a:avLst/>
          </a:prstGeom>
          <a:noFill/>
        </p:spPr>
        <p:txBody>
          <a:bodyPr wrap="square">
            <a:spAutoFit/>
          </a:bodyPr>
          <a:lstStyle/>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Ưu điểm: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hổ biến</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ử dụng để kết nối nhiều thiết bị, hình ảnh khác nhau như màn hình máy tính, card đồ họa, máy chiếu,…</a:t>
            </a:r>
          </a:p>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hược điểm: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Còn nhiều hạn chế:</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ín hiệu không ổn định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ộ phân giải chưa tốt</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H</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ạn chế về chuyền âm thanh</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Đang dần bị thay thế.</a:t>
            </a:r>
            <a:endParaRPr lang="vi-VN" sz="32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indoor, electronics&#10;&#10;Description automatically generated">
            <a:extLst>
              <a:ext uri="{FF2B5EF4-FFF2-40B4-BE49-F238E27FC236}">
                <a16:creationId xmlns="" xmlns:a16="http://schemas.microsoft.com/office/drawing/2014/main" id="{05520AB1-1402-9A06-EF08-38F5AEE8F1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6494" y="664285"/>
            <a:ext cx="6962306" cy="4201530"/>
          </a:xfrm>
          <a:prstGeom prst="rect">
            <a:avLst/>
          </a:prstGeom>
        </p:spPr>
      </p:pic>
      <p:pic>
        <p:nvPicPr>
          <p:cNvPr id="7" name="Picture 6">
            <a:extLst>
              <a:ext uri="{FF2B5EF4-FFF2-40B4-BE49-F238E27FC236}">
                <a16:creationId xmlns="" xmlns:a16="http://schemas.microsoft.com/office/drawing/2014/main" id="{A0AF1252-F364-62F5-3F0D-E591C6DFBD2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106494" y="5077376"/>
            <a:ext cx="6962306" cy="4638124"/>
          </a:xfrm>
          <a:prstGeom prst="rect">
            <a:avLst/>
          </a:prstGeom>
        </p:spPr>
      </p:pic>
    </p:spTree>
    <p:extLst>
      <p:ext uri="{BB962C8B-B14F-4D97-AF65-F5344CB8AC3E}">
        <p14:creationId xmlns:p14="http://schemas.microsoft.com/office/powerpoint/2010/main" val="3480726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barn(inVertical)">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barn(inVertical)">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barn(inVertical)">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barn(inVertical)">
                                      <p:cBhvr>
                                        <p:cTn id="37" dur="500"/>
                                        <p:tgtEl>
                                          <p:spTgt spid="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xEl>
                                              <p:pRg st="7" end="7"/>
                                            </p:txEl>
                                          </p:spTgt>
                                        </p:tgtEl>
                                        <p:attrNameLst>
                                          <p:attrName>style.visibility</p:attrName>
                                        </p:attrNameLst>
                                      </p:cBhvr>
                                      <p:to>
                                        <p:strVal val="visible"/>
                                      </p:to>
                                    </p:set>
                                    <p:animEffect transition="in" filter="barn(inVertical)">
                                      <p:cBhvr>
                                        <p:cTn id="42" dur="500"/>
                                        <p:tgtEl>
                                          <p:spTgt spid="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par>
                                <p:cTn id="48" presetID="16" presetClass="entr" presetSubtype="21"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6115">
            <a:off x="96795" y="12666"/>
            <a:ext cx="404478" cy="579896"/>
          </a:xfrm>
          <a:prstGeom prst="rect">
            <a:avLst/>
          </a:prstGeom>
        </p:spPr>
      </p:pic>
      <p:sp>
        <p:nvSpPr>
          <p:cNvPr id="24" name="TextBox 4">
            <a:extLst>
              <a:ext uri="{FF2B5EF4-FFF2-40B4-BE49-F238E27FC236}">
                <a16:creationId xmlns="" xmlns:a16="http://schemas.microsoft.com/office/drawing/2014/main" id="{CBC2E19A-CCC5-3C14-7827-D1CF8CB0CF32}"/>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VGA</a:t>
            </a:r>
          </a:p>
        </p:txBody>
      </p:sp>
      <p:sp>
        <p:nvSpPr>
          <p:cNvPr id="25" name="TextBox 24">
            <a:extLst>
              <a:ext uri="{FF2B5EF4-FFF2-40B4-BE49-F238E27FC236}">
                <a16:creationId xmlns="" xmlns:a16="http://schemas.microsoft.com/office/drawing/2014/main" id="{F5D95736-8AE0-268C-8A88-809FA5E8629D}"/>
              </a:ext>
            </a:extLst>
          </p:cNvPr>
          <p:cNvSpPr txBox="1"/>
          <p:nvPr/>
        </p:nvSpPr>
        <p:spPr>
          <a:xfrm>
            <a:off x="1000061" y="2000297"/>
            <a:ext cx="8182038" cy="6956841"/>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của </a:t>
            </a:r>
            <a:r>
              <a:rPr lang="vi-VN" sz="3200">
                <a:solidFill>
                  <a:srgbClr val="000000"/>
                </a:solidFill>
                <a:ea typeface="Calibri" panose="020F0502020204030204" pitchFamily="34" charset="0"/>
                <a:cs typeface="Arial" panose="020B0604020202020204" pitchFamily="34" charset="0"/>
              </a:rPr>
              <a:t>Digital Visual Interface</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Năm ra đời: 1999.</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Chức năng: dùng để truyền hình ảnh, phát video trực tiếp đến màn hình thông qua một kết nối duy nhất mà không cần phải chuyển về analog (tín hiệu tương tự) mặc định như trước đây. </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Phân loại: Có 3 loại cổng DVI phổ biến là DVI – A, DVI – D, DVI – I.</a:t>
            </a:r>
          </a:p>
        </p:txBody>
      </p:sp>
      <p:pic>
        <p:nvPicPr>
          <p:cNvPr id="27" name="Picture 26" descr="A picture containing text, container, box&#10;&#10;Description automatically generated">
            <a:extLst>
              <a:ext uri="{FF2B5EF4-FFF2-40B4-BE49-F238E27FC236}">
                <a16:creationId xmlns="" xmlns:a16="http://schemas.microsoft.com/office/drawing/2014/main" id="{DCD10209-ACE7-A0F9-95E9-82C35A6CF0C1}"/>
              </a:ext>
            </a:extLst>
          </p:cNvPr>
          <p:cNvPicPr>
            <a:picLocks noChangeAspect="1"/>
          </p:cNvPicPr>
          <p:nvPr/>
        </p:nvPicPr>
        <p:blipFill rotWithShape="1">
          <a:blip r:embed="rId10">
            <a:extLst>
              <a:ext uri="{28A0092B-C50C-407E-A947-70E740481C1C}">
                <a14:useLocalDpi xmlns:a14="http://schemas.microsoft.com/office/drawing/2010/main" val="0"/>
              </a:ext>
            </a:extLst>
          </a:blip>
          <a:srcRect l="5351" t="6006" r="5095" b="4439"/>
          <a:stretch/>
        </p:blipFill>
        <p:spPr>
          <a:xfrm>
            <a:off x="11201400" y="4773413"/>
            <a:ext cx="4783498" cy="4783498"/>
          </a:xfrm>
          <a:prstGeom prst="rect">
            <a:avLst/>
          </a:prstGeom>
        </p:spPr>
      </p:pic>
      <p:pic>
        <p:nvPicPr>
          <p:cNvPr id="31" name="Picture 30" descr="A picture containing indoor, cable, connector&#10;&#10;Description automatically generated">
            <a:extLst>
              <a:ext uri="{FF2B5EF4-FFF2-40B4-BE49-F238E27FC236}">
                <a16:creationId xmlns="" xmlns:a16="http://schemas.microsoft.com/office/drawing/2014/main" id="{0BC16183-1D7B-0652-AEC0-5CCCC9E982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4117" y="1237556"/>
            <a:ext cx="5611308" cy="3133261"/>
          </a:xfrm>
          <a:prstGeom prst="rect">
            <a:avLst/>
          </a:prstGeom>
        </p:spPr>
      </p:pic>
    </p:spTree>
    <p:extLst>
      <p:ext uri="{BB962C8B-B14F-4D97-AF65-F5344CB8AC3E}">
        <p14:creationId xmlns:p14="http://schemas.microsoft.com/office/powerpoint/2010/main" val="1578924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barn(inVertical)">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barn(inVertical)">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barn(inVertical)">
                                      <p:cBhvr>
                                        <p:cTn id="27" dur="500"/>
                                        <p:tgtEl>
                                          <p:spTgt spid="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6115">
            <a:off x="96795" y="12666"/>
            <a:ext cx="404478" cy="579896"/>
          </a:xfrm>
          <a:prstGeom prst="rect">
            <a:avLst/>
          </a:prstGeom>
        </p:spPr>
      </p:pic>
      <p:sp>
        <p:nvSpPr>
          <p:cNvPr id="25" name="TextBox 24">
            <a:extLst>
              <a:ext uri="{FF2B5EF4-FFF2-40B4-BE49-F238E27FC236}">
                <a16:creationId xmlns="" xmlns:a16="http://schemas.microsoft.com/office/drawing/2014/main" id="{F5D95736-8AE0-268C-8A88-809FA5E8629D}"/>
              </a:ext>
            </a:extLst>
          </p:cNvPr>
          <p:cNvSpPr txBox="1"/>
          <p:nvPr/>
        </p:nvSpPr>
        <p:spPr>
          <a:xfrm>
            <a:off x="635067" y="1357879"/>
            <a:ext cx="8454392" cy="7571240"/>
          </a:xfrm>
          <a:prstGeom prst="rect">
            <a:avLst/>
          </a:prstGeom>
          <a:noFill/>
        </p:spPr>
        <p:txBody>
          <a:bodyPr wrap="square">
            <a:spAutoFit/>
          </a:bodyPr>
          <a:lstStyle/>
          <a:p>
            <a:pPr marL="457200" indent="-457200" algn="just">
              <a:lnSpc>
                <a:spcPct val="150000"/>
              </a:lnSpc>
              <a:spcAft>
                <a:spcPts val="800"/>
              </a:spcAft>
              <a:buFontTx/>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Ưu điểm: Được các chuyên gia thuộc tổ chức hoạt động hiển thị kỹ thuật số đánh giá là một chuẩn kết nối màn hình kỹ thuật số giúp truyền tải tín hiệu hình ảnh không cần nén, hoàn toàn tương thích với kết nối VGA.</a:t>
            </a:r>
          </a:p>
          <a:p>
            <a:pPr marL="457200" indent="-457200" algn="just">
              <a:lnSpc>
                <a:spcPct val="150000"/>
              </a:lnSpc>
              <a:spcAft>
                <a:spcPts val="800"/>
              </a:spcAft>
              <a:buFontTx/>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Nhược điểm: Chưa hỗ trợ một số không gian màu, chưa hỗ trợ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tr</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uyền tải âm thanh.</a:t>
            </a:r>
          </a:p>
        </p:txBody>
      </p:sp>
      <p:pic>
        <p:nvPicPr>
          <p:cNvPr id="4" name="Picture 3">
            <a:extLst>
              <a:ext uri="{FF2B5EF4-FFF2-40B4-BE49-F238E27FC236}">
                <a16:creationId xmlns="" xmlns:a16="http://schemas.microsoft.com/office/drawing/2014/main" id="{492F5702-4291-6D97-F740-53C3A6B607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7329" y="1065697"/>
            <a:ext cx="8155604" cy="8155604"/>
          </a:xfrm>
          <a:prstGeom prst="rect">
            <a:avLst/>
          </a:prstGeom>
        </p:spPr>
      </p:pic>
    </p:spTree>
    <p:extLst>
      <p:ext uri="{BB962C8B-B14F-4D97-AF65-F5344CB8AC3E}">
        <p14:creationId xmlns:p14="http://schemas.microsoft.com/office/powerpoint/2010/main" val="1836949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5735" y="9537985"/>
            <a:ext cx="1316510" cy="710915"/>
          </a:xfrm>
          <a:prstGeom prst="rect">
            <a:avLst/>
          </a:prstGeom>
        </p:spPr>
      </p:pic>
      <p:sp>
        <p:nvSpPr>
          <p:cNvPr id="22" name="TextBox 4">
            <a:extLst>
              <a:ext uri="{FF2B5EF4-FFF2-40B4-BE49-F238E27FC236}">
                <a16:creationId xmlns="" xmlns:a16="http://schemas.microsoft.com/office/drawing/2014/main" id="{0ED11D68-A51E-6D88-5269-FEEE26BE0C81}"/>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HDMI</a:t>
            </a:r>
          </a:p>
        </p:txBody>
      </p:sp>
      <p:sp>
        <p:nvSpPr>
          <p:cNvPr id="24" name="TextBox 23">
            <a:extLst>
              <a:ext uri="{FF2B5EF4-FFF2-40B4-BE49-F238E27FC236}">
                <a16:creationId xmlns="" xmlns:a16="http://schemas.microsoft.com/office/drawing/2014/main" id="{811C1FDF-942F-9FA6-A9C8-C04E8D5EA307}"/>
              </a:ext>
            </a:extLst>
          </p:cNvPr>
          <p:cNvSpPr txBox="1"/>
          <p:nvPr/>
        </p:nvSpPr>
        <p:spPr>
          <a:xfrm>
            <a:off x="1104990" y="1724571"/>
            <a:ext cx="9029610" cy="7900689"/>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của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cụm từ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High-Definition Multimedia Interface</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Năm ra đời: 2002</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Chức năng:</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iúp truyền tải hình ảnh và âm thanh qua sợi cáp đến các thiết bị như màn hình chiếu lớn, tivi nhưng vẫn giữ được độ phân giải cao.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H</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ỗ trợ truyền tải âm thanh ra loa,... </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Phân loại: Cổng HDMI có 3 phiên bản phổ biến nhất là HDMI 1.4, HDMI 2.0 và HDMI 2.1.</a:t>
            </a:r>
          </a:p>
        </p:txBody>
      </p:sp>
      <p:pic>
        <p:nvPicPr>
          <p:cNvPr id="9" name="Picture 8" descr="A picture containing black, cable, connector, adapter&#10;&#10;Description automatically generated">
            <a:extLst>
              <a:ext uri="{FF2B5EF4-FFF2-40B4-BE49-F238E27FC236}">
                <a16:creationId xmlns="" xmlns:a16="http://schemas.microsoft.com/office/drawing/2014/main" id="{9A557C5A-6B66-423B-C33A-F06E3567B6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41898" y="1178717"/>
            <a:ext cx="3902475" cy="3902475"/>
          </a:xfrm>
          <a:prstGeom prst="rect">
            <a:avLst/>
          </a:prstGeom>
        </p:spPr>
      </p:pic>
      <p:pic>
        <p:nvPicPr>
          <p:cNvPr id="19" name="Picture 18" descr="Graphical user interface&#10;&#10;Description automatically generated">
            <a:extLst>
              <a:ext uri="{FF2B5EF4-FFF2-40B4-BE49-F238E27FC236}">
                <a16:creationId xmlns="" xmlns:a16="http://schemas.microsoft.com/office/drawing/2014/main" id="{F4D87030-2C54-9FF2-42DB-90973F8CACD0}"/>
              </a:ext>
            </a:extLst>
          </p:cNvPr>
          <p:cNvPicPr>
            <a:picLocks noChangeAspect="1"/>
          </p:cNvPicPr>
          <p:nvPr/>
        </p:nvPicPr>
        <p:blipFill rotWithShape="1">
          <a:blip r:embed="rId13">
            <a:extLst>
              <a:ext uri="{28A0092B-C50C-407E-A947-70E740481C1C}">
                <a14:useLocalDpi xmlns:a14="http://schemas.microsoft.com/office/drawing/2010/main" val="0"/>
              </a:ext>
            </a:extLst>
          </a:blip>
          <a:srcRect l="9721" t="4721" r="10543"/>
          <a:stretch/>
        </p:blipFill>
        <p:spPr>
          <a:xfrm>
            <a:off x="10583980" y="5105400"/>
            <a:ext cx="6599030" cy="4320763"/>
          </a:xfrm>
          <a:prstGeom prst="rect">
            <a:avLst/>
          </a:prstGeom>
        </p:spPr>
      </p:pic>
    </p:spTree>
    <p:extLst>
      <p:ext uri="{BB962C8B-B14F-4D97-AF65-F5344CB8AC3E}">
        <p14:creationId xmlns:p14="http://schemas.microsoft.com/office/powerpoint/2010/main" val="2299491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arn(inVertic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arn(inVertical)">
                                      <p:cBhvr>
                                        <p:cTn id="32" dur="500"/>
                                        <p:tgtEl>
                                          <p:spTgt spid="24">
                                            <p:txEl>
                                              <p:pRg st="3" end="3"/>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xEl>
                                              <p:pRg st="4" end="4"/>
                                            </p:txEl>
                                          </p:spTgt>
                                        </p:tgtEl>
                                        <p:attrNameLst>
                                          <p:attrName>style.visibility</p:attrName>
                                        </p:attrNameLst>
                                      </p:cBhvr>
                                      <p:to>
                                        <p:strVal val="visible"/>
                                      </p:to>
                                    </p:set>
                                    <p:animEffect transition="in" filter="barn(inVertical)">
                                      <p:cBhvr>
                                        <p:cTn id="35" dur="500"/>
                                        <p:tgtEl>
                                          <p:spTgt spid="2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xEl>
                                              <p:pRg st="5" end="5"/>
                                            </p:txEl>
                                          </p:spTgt>
                                        </p:tgtEl>
                                        <p:attrNameLst>
                                          <p:attrName>style.visibility</p:attrName>
                                        </p:attrNameLst>
                                      </p:cBhvr>
                                      <p:to>
                                        <p:strVal val="visible"/>
                                      </p:to>
                                    </p:set>
                                    <p:animEffect transition="in" filter="barn(inVertical)">
                                      <p:cBhvr>
                                        <p:cTn id="40" dur="500"/>
                                        <p:tgtEl>
                                          <p:spTgt spid="24">
                                            <p:txEl>
                                              <p:pRg st="5" end="5"/>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5735" y="9537985"/>
            <a:ext cx="1316510" cy="710915"/>
          </a:xfrm>
          <a:prstGeom prst="rect">
            <a:avLst/>
          </a:prstGeom>
        </p:spPr>
      </p:pic>
      <p:sp>
        <p:nvSpPr>
          <p:cNvPr id="24" name="TextBox 23">
            <a:extLst>
              <a:ext uri="{FF2B5EF4-FFF2-40B4-BE49-F238E27FC236}">
                <a16:creationId xmlns="" xmlns:a16="http://schemas.microsoft.com/office/drawing/2014/main" id="{811C1FDF-942F-9FA6-A9C8-C04E8D5EA307}"/>
              </a:ext>
            </a:extLst>
          </p:cNvPr>
          <p:cNvSpPr txBox="1"/>
          <p:nvPr/>
        </p:nvSpPr>
        <p:spPr>
          <a:xfrm>
            <a:off x="782436" y="1135992"/>
            <a:ext cx="9258300" cy="8015015"/>
          </a:xfrm>
          <a:prstGeom prst="rect">
            <a:avLst/>
          </a:prstGeom>
          <a:noFill/>
        </p:spPr>
        <p:txBody>
          <a:bodyPr wrap="square">
            <a:spAutoFit/>
          </a:bodyPr>
          <a:lstStyle/>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Ưu điểm: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ó khả năng truyền tải hình ảnh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âm thanh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vượt trội</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H</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ỗ trợ hiển thị 4K</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hoảng cách truyền tải xa lên đến 70 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Có nhiều kích thước đầu vào khác nhau nhằm đáp ứng nhu cầu sử dụng của người dùng.</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Nhược điểm: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iá thành cao hơn so với cổng kết nối VGA. Chưa phổ biến ở nhiều cơ quan, trường học</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2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9" name="Picture 18" descr="A picture containing indoor, cellphone&#10;&#10;Description automatically generated">
            <a:extLst>
              <a:ext uri="{FF2B5EF4-FFF2-40B4-BE49-F238E27FC236}">
                <a16:creationId xmlns="" xmlns:a16="http://schemas.microsoft.com/office/drawing/2014/main" id="{799FBA00-D46D-1F63-C511-3D4D483009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25505" y="4656157"/>
            <a:ext cx="7124295" cy="4718475"/>
          </a:xfrm>
          <a:prstGeom prst="rect">
            <a:avLst/>
          </a:prstGeom>
        </p:spPr>
      </p:pic>
      <p:pic>
        <p:nvPicPr>
          <p:cNvPr id="8" name="Picture 7" descr="A picture containing electronics, cellphone&#10;&#10;Description automatically generated">
            <a:extLst>
              <a:ext uri="{FF2B5EF4-FFF2-40B4-BE49-F238E27FC236}">
                <a16:creationId xmlns="" xmlns:a16="http://schemas.microsoft.com/office/drawing/2014/main" id="{8B2DF5F9-5677-C268-650A-9944D2ECD9BE}"/>
              </a:ext>
            </a:extLst>
          </p:cNvPr>
          <p:cNvPicPr>
            <a:picLocks noChangeAspect="1"/>
          </p:cNvPicPr>
          <p:nvPr/>
        </p:nvPicPr>
        <p:blipFill rotWithShape="1">
          <a:blip r:embed="rId13">
            <a:extLst>
              <a:ext uri="{28A0092B-C50C-407E-A947-70E740481C1C}">
                <a14:useLocalDpi xmlns:a14="http://schemas.microsoft.com/office/drawing/2010/main" val="0"/>
              </a:ext>
            </a:extLst>
          </a:blip>
          <a:srcRect l="22465"/>
          <a:stretch/>
        </p:blipFill>
        <p:spPr>
          <a:xfrm>
            <a:off x="11137999" y="588002"/>
            <a:ext cx="4382135" cy="3532381"/>
          </a:xfrm>
          <a:prstGeom prst="rect">
            <a:avLst/>
          </a:prstGeom>
        </p:spPr>
      </p:pic>
    </p:spTree>
    <p:extLst>
      <p:ext uri="{BB962C8B-B14F-4D97-AF65-F5344CB8AC3E}">
        <p14:creationId xmlns:p14="http://schemas.microsoft.com/office/powerpoint/2010/main" val="461189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barn(inVertical)">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barn(inVertical)">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barn(inVertical)">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barn(inVertical)">
                                      <p:cBhvr>
                                        <p:cTn id="37" dur="500"/>
                                        <p:tgtEl>
                                          <p:spTgt spid="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6115">
            <a:off x="96795" y="12666"/>
            <a:ext cx="404478" cy="579896"/>
          </a:xfrm>
          <a:prstGeom prst="rect">
            <a:avLst/>
          </a:prstGeom>
        </p:spPr>
      </p:pic>
      <p:sp>
        <p:nvSpPr>
          <p:cNvPr id="24" name="TextBox 4">
            <a:extLst>
              <a:ext uri="{FF2B5EF4-FFF2-40B4-BE49-F238E27FC236}">
                <a16:creationId xmlns="" xmlns:a16="http://schemas.microsoft.com/office/drawing/2014/main" id="{CBC2E19A-CCC5-3C14-7827-D1CF8CB0CF32}"/>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Display</a:t>
            </a:r>
          </a:p>
        </p:txBody>
      </p:sp>
      <p:sp>
        <p:nvSpPr>
          <p:cNvPr id="25" name="TextBox 24">
            <a:extLst>
              <a:ext uri="{FF2B5EF4-FFF2-40B4-BE49-F238E27FC236}">
                <a16:creationId xmlns="" xmlns:a16="http://schemas.microsoft.com/office/drawing/2014/main" id="{F5D95736-8AE0-268C-8A88-809FA5E8629D}"/>
              </a:ext>
            </a:extLst>
          </p:cNvPr>
          <p:cNvSpPr txBox="1"/>
          <p:nvPr/>
        </p:nvSpPr>
        <p:spPr>
          <a:xfrm>
            <a:off x="990600" y="2400300"/>
            <a:ext cx="7610539" cy="6218177"/>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là DP (DisplayPort)</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Năm ra đời: năm 2006. </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Chức năng: trích xuất hình ảnh và âm thanh chất lượng cao từ thiết bị nguồn sang màn hình TV, laptop, máy chiếu, màn hình máy tính,…</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Phân loại: Mini DisplayPort và Thunderbolt.</a:t>
            </a:r>
          </a:p>
        </p:txBody>
      </p:sp>
      <p:pic>
        <p:nvPicPr>
          <p:cNvPr id="4" name="Picture 3" descr="Diagram&#10;&#10;Description automatically generated">
            <a:extLst>
              <a:ext uri="{FF2B5EF4-FFF2-40B4-BE49-F238E27FC236}">
                <a16:creationId xmlns="" xmlns:a16="http://schemas.microsoft.com/office/drawing/2014/main" id="{0B175E51-C75E-3F12-0FC5-509E38CF84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0420" y="5261737"/>
            <a:ext cx="8668015" cy="4052297"/>
          </a:xfrm>
          <a:prstGeom prst="rect">
            <a:avLst/>
          </a:prstGeom>
        </p:spPr>
      </p:pic>
      <p:pic>
        <p:nvPicPr>
          <p:cNvPr id="6" name="Picture 5" descr="A picture containing remote, indoor, black, controller&#10;&#10;Description automatically generated">
            <a:extLst>
              <a:ext uri="{FF2B5EF4-FFF2-40B4-BE49-F238E27FC236}">
                <a16:creationId xmlns="" xmlns:a16="http://schemas.microsoft.com/office/drawing/2014/main" id="{88DD27C5-2562-9E65-F914-DBAF84398A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686863" y="1036374"/>
            <a:ext cx="6446837" cy="4052297"/>
          </a:xfrm>
          <a:prstGeom prst="rect">
            <a:avLst/>
          </a:prstGeom>
        </p:spPr>
      </p:pic>
    </p:spTree>
    <p:extLst>
      <p:ext uri="{BB962C8B-B14F-4D97-AF65-F5344CB8AC3E}">
        <p14:creationId xmlns:p14="http://schemas.microsoft.com/office/powerpoint/2010/main" val="93826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6115">
            <a:off x="96795" y="12666"/>
            <a:ext cx="404478" cy="579896"/>
          </a:xfrm>
          <a:prstGeom prst="rect">
            <a:avLst/>
          </a:prstGeom>
        </p:spPr>
      </p:pic>
      <p:sp>
        <p:nvSpPr>
          <p:cNvPr id="25" name="TextBox 24">
            <a:extLst>
              <a:ext uri="{FF2B5EF4-FFF2-40B4-BE49-F238E27FC236}">
                <a16:creationId xmlns="" xmlns:a16="http://schemas.microsoft.com/office/drawing/2014/main" id="{F5D95736-8AE0-268C-8A88-809FA5E8629D}"/>
              </a:ext>
            </a:extLst>
          </p:cNvPr>
          <p:cNvSpPr txBox="1"/>
          <p:nvPr/>
        </p:nvSpPr>
        <p:spPr>
          <a:xfrm>
            <a:off x="811141" y="1773378"/>
            <a:ext cx="8454392" cy="6740243"/>
          </a:xfrm>
          <a:prstGeom prst="rect">
            <a:avLst/>
          </a:prstGeom>
          <a:noFill/>
        </p:spPr>
        <p:txBody>
          <a:bodyPr wrap="square">
            <a:spAutoFit/>
          </a:bodyPr>
          <a:lstStyle/>
          <a:p>
            <a:pPr marL="457200" indent="-457200" algn="just">
              <a:lnSpc>
                <a:spcPct val="150000"/>
              </a:lnSpc>
              <a:spcAft>
                <a:spcPts val="800"/>
              </a:spcAft>
              <a:buFontTx/>
              <a:buChar char="-"/>
            </a:pPr>
            <a:r>
              <a:rPr lang="vi-VN" sz="3600">
                <a:solidFill>
                  <a:srgbClr val="000000"/>
                </a:solidFill>
                <a:ea typeface="Calibri" panose="020F0502020204030204" pitchFamily="34" charset="0"/>
                <a:cs typeface="Arial" panose="020B0604020202020204" pitchFamily="34" charset="0"/>
              </a:rPr>
              <a:t>Ưu điểm: Phiên bản mới nhất là Thunderbolt 3 với khả năng kết nối và truyền tải ổn định, hình ảnh và âm thanh sắc nét.</a:t>
            </a:r>
          </a:p>
          <a:p>
            <a:pPr marL="457200" indent="-457200" algn="just">
              <a:lnSpc>
                <a:spcPct val="150000"/>
              </a:lnSpc>
              <a:spcAft>
                <a:spcPts val="800"/>
              </a:spcAft>
              <a:buFontTx/>
              <a:buChar char="-"/>
            </a:pPr>
            <a:r>
              <a:rPr lang="vi-VN" sz="3600">
                <a:solidFill>
                  <a:srgbClr val="000000"/>
                </a:solidFill>
                <a:ea typeface="Calibri" panose="020F0502020204030204" pitchFamily="34" charset="0"/>
                <a:cs typeface="Arial" panose="020B0604020202020204" pitchFamily="34" charset="0"/>
              </a:rPr>
              <a:t>Nhược điểm: Là một cổng còn khá mới mẻ với các laptop, màn hình máy tính có trang bị cổng này thì cần có thêm adapter chuyển đổi.</a:t>
            </a:r>
          </a:p>
        </p:txBody>
      </p:sp>
      <p:grpSp>
        <p:nvGrpSpPr>
          <p:cNvPr id="15" name="Group 14">
            <a:extLst>
              <a:ext uri="{FF2B5EF4-FFF2-40B4-BE49-F238E27FC236}">
                <a16:creationId xmlns="" xmlns:a16="http://schemas.microsoft.com/office/drawing/2014/main" id="{39ED3DEF-E5E3-C88F-BA37-19F35B4AD233}"/>
              </a:ext>
            </a:extLst>
          </p:cNvPr>
          <p:cNvGrpSpPr/>
          <p:nvPr/>
        </p:nvGrpSpPr>
        <p:grpSpPr>
          <a:xfrm>
            <a:off x="9485355" y="419100"/>
            <a:ext cx="8119246" cy="9257465"/>
            <a:chOff x="9485355" y="419100"/>
            <a:chExt cx="8119246" cy="9257465"/>
          </a:xfrm>
        </p:grpSpPr>
        <p:pic>
          <p:nvPicPr>
            <p:cNvPr id="7" name="Picture 6" descr="A picture containing adapter&#10;&#10;Description automatically generated">
              <a:extLst>
                <a:ext uri="{FF2B5EF4-FFF2-40B4-BE49-F238E27FC236}">
                  <a16:creationId xmlns="" xmlns:a16="http://schemas.microsoft.com/office/drawing/2014/main" id="{A3E097F9-87C0-AEA5-74DC-858B1DADC6BE}"/>
                </a:ext>
              </a:extLst>
            </p:cNvPr>
            <p:cNvPicPr>
              <a:picLocks noChangeAspect="1"/>
            </p:cNvPicPr>
            <p:nvPr/>
          </p:nvPicPr>
          <p:blipFill rotWithShape="1">
            <a:blip r:embed="rId10">
              <a:extLst>
                <a:ext uri="{28A0092B-C50C-407E-A947-70E740481C1C}">
                  <a14:useLocalDpi xmlns:a14="http://schemas.microsoft.com/office/drawing/2010/main" val="0"/>
                </a:ext>
              </a:extLst>
            </a:blip>
            <a:srcRect t="16400" b="19600"/>
            <a:stretch/>
          </p:blipFill>
          <p:spPr>
            <a:xfrm>
              <a:off x="9757881" y="419100"/>
              <a:ext cx="5623035" cy="3598742"/>
            </a:xfrm>
            <a:prstGeom prst="rect">
              <a:avLst/>
            </a:prstGeom>
          </p:spPr>
        </p:pic>
        <p:pic>
          <p:nvPicPr>
            <p:cNvPr id="9" name="Picture 8" descr="A picture containing electronics, cable, connector, adapter&#10;&#10;Description automatically generated">
              <a:extLst>
                <a:ext uri="{FF2B5EF4-FFF2-40B4-BE49-F238E27FC236}">
                  <a16:creationId xmlns="" xmlns:a16="http://schemas.microsoft.com/office/drawing/2014/main" id="{A137F4A4-7025-9A8C-0945-10BFC90A2842}"/>
                </a:ext>
              </a:extLst>
            </p:cNvPr>
            <p:cNvPicPr>
              <a:picLocks noChangeAspect="1"/>
            </p:cNvPicPr>
            <p:nvPr/>
          </p:nvPicPr>
          <p:blipFill rotWithShape="1">
            <a:blip r:embed="rId11">
              <a:extLst>
                <a:ext uri="{28A0092B-C50C-407E-A947-70E740481C1C}">
                  <a14:useLocalDpi xmlns:a14="http://schemas.microsoft.com/office/drawing/2010/main" val="0"/>
                </a:ext>
              </a:extLst>
            </a:blip>
            <a:srcRect t="17429" b="23178"/>
            <a:stretch/>
          </p:blipFill>
          <p:spPr>
            <a:xfrm>
              <a:off x="12344400" y="3640919"/>
              <a:ext cx="5260201" cy="3124201"/>
            </a:xfrm>
            <a:prstGeom prst="rect">
              <a:avLst/>
            </a:prstGeom>
          </p:spPr>
        </p:pic>
        <p:pic>
          <p:nvPicPr>
            <p:cNvPr id="13" name="Picture 12" descr="A picture containing remote, controller, control, white&#10;&#10;Description automatically generated">
              <a:extLst>
                <a:ext uri="{FF2B5EF4-FFF2-40B4-BE49-F238E27FC236}">
                  <a16:creationId xmlns="" xmlns:a16="http://schemas.microsoft.com/office/drawing/2014/main" id="{58E33087-47F1-9FB0-F16C-3F600D58B6D6}"/>
                </a:ext>
              </a:extLst>
            </p:cNvPr>
            <p:cNvPicPr>
              <a:picLocks noChangeAspect="1"/>
            </p:cNvPicPr>
            <p:nvPr/>
          </p:nvPicPr>
          <p:blipFill rotWithShape="1">
            <a:blip r:embed="rId12">
              <a:extLst>
                <a:ext uri="{28A0092B-C50C-407E-A947-70E740481C1C}">
                  <a14:useLocalDpi xmlns:a14="http://schemas.microsoft.com/office/drawing/2010/main" val="0"/>
                </a:ext>
              </a:extLst>
            </a:blip>
            <a:srcRect t="18473" b="39100"/>
            <a:stretch/>
          </p:blipFill>
          <p:spPr>
            <a:xfrm>
              <a:off x="9485355" y="5905500"/>
              <a:ext cx="5838494" cy="2477071"/>
            </a:xfrm>
            <a:prstGeom prst="rect">
              <a:avLst/>
            </a:prstGeom>
          </p:spPr>
        </p:pic>
        <p:sp>
          <p:nvSpPr>
            <p:cNvPr id="24" name="TextBox 23">
              <a:extLst>
                <a:ext uri="{FF2B5EF4-FFF2-40B4-BE49-F238E27FC236}">
                  <a16:creationId xmlns="" xmlns:a16="http://schemas.microsoft.com/office/drawing/2014/main" id="{CC27223B-B78B-69D8-3C8A-B73829197185}"/>
                </a:ext>
              </a:extLst>
            </p:cNvPr>
            <p:cNvSpPr txBox="1"/>
            <p:nvPr/>
          </p:nvSpPr>
          <p:spPr>
            <a:xfrm>
              <a:off x="10363200" y="8599347"/>
              <a:ext cx="6290538" cy="1077218"/>
            </a:xfrm>
            <a:prstGeom prst="rect">
              <a:avLst/>
            </a:prstGeom>
            <a:noFill/>
          </p:spPr>
          <p:txBody>
            <a:bodyPr wrap="square">
              <a:spAutoFit/>
            </a:bodyPr>
            <a:lstStyle/>
            <a:p>
              <a:pPr algn="ctr"/>
              <a:r>
                <a:rPr lang="en-US" sz="3200" i="1">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vi-VN" sz="3200" i="1">
                  <a:solidFill>
                    <a:srgbClr val="000000"/>
                  </a:solidFill>
                  <a:latin typeface="Arial" panose="020B0604020202020204" pitchFamily="34" charset="0"/>
                  <a:ea typeface="Calibri" panose="020F0502020204030204" pitchFamily="34" charset="0"/>
                  <a:cs typeface="Arial" panose="020B0604020202020204" pitchFamily="34" charset="0"/>
                </a:rPr>
                <a:t>adapter chuyển đổi</a:t>
              </a:r>
              <a:r>
                <a:rPr lang="en-US" sz="3200" i="1">
                  <a:solidFill>
                    <a:srgbClr val="000000"/>
                  </a:solidFill>
                  <a:latin typeface="Arial" panose="020B0604020202020204" pitchFamily="34" charset="0"/>
                  <a:ea typeface="Calibri" panose="020F0502020204030204" pitchFamily="34" charset="0"/>
                  <a:cs typeface="Arial" panose="020B0604020202020204" pitchFamily="34" charset="0"/>
                </a:rPr>
                <a:t> từ DP sang VGA, DVI hoặc HDMI </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6642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654186">
            <a:off x="129747" y="59145"/>
            <a:ext cx="1316742" cy="1305584"/>
          </a:xfrm>
          <a:prstGeom prst="rect">
            <a:avLst/>
          </a:prstGeom>
        </p:spPr>
      </p:pic>
      <p:pic>
        <p:nvPicPr>
          <p:cNvPr id="25" name="Picture 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656721">
            <a:off x="1329966" y="9029511"/>
            <a:ext cx="690213" cy="763721"/>
          </a:xfrm>
          <a:prstGeom prst="rect">
            <a:avLst/>
          </a:prstGeom>
        </p:spPr>
      </p:pic>
      <p:pic>
        <p:nvPicPr>
          <p:cNvPr id="2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216034">
            <a:off x="16166961" y="8909887"/>
            <a:ext cx="941113" cy="104134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47847">
            <a:off x="16685243" y="1664012"/>
            <a:ext cx="439336" cy="629873"/>
          </a:xfrm>
          <a:prstGeom prst="rect">
            <a:avLst/>
          </a:prstGeom>
        </p:spPr>
      </p:pic>
      <p:graphicFrame>
        <p:nvGraphicFramePr>
          <p:cNvPr id="34" name="Table 33">
            <a:extLst>
              <a:ext uri="{FF2B5EF4-FFF2-40B4-BE49-F238E27FC236}">
                <a16:creationId xmlns="" xmlns:a16="http://schemas.microsoft.com/office/drawing/2014/main" id="{F6ADAEF4-FC94-554B-3C7D-07F44A2103C6}"/>
              </a:ext>
            </a:extLst>
          </p:cNvPr>
          <p:cNvGraphicFramePr>
            <a:graphicFrameLocks noGrp="1"/>
          </p:cNvGraphicFramePr>
          <p:nvPr>
            <p:extLst>
              <p:ext uri="{D42A27DB-BD31-4B8C-83A1-F6EECF244321}">
                <p14:modId xmlns:p14="http://schemas.microsoft.com/office/powerpoint/2010/main" val="3588265736"/>
              </p:ext>
            </p:extLst>
          </p:nvPr>
        </p:nvGraphicFramePr>
        <p:xfrm>
          <a:off x="8158071" y="1303020"/>
          <a:ext cx="9597275" cy="7680960"/>
        </p:xfrm>
        <a:graphic>
          <a:graphicData uri="http://schemas.openxmlformats.org/drawingml/2006/table">
            <a:tbl>
              <a:tblPr firstRow="1" firstCol="1" bandRow="1">
                <a:tableStyleId>{16D9F66E-5EB9-4882-86FB-DCBF35E3C3E4}</a:tableStyleId>
              </a:tblPr>
              <a:tblGrid>
                <a:gridCol w="2052729">
                  <a:extLst>
                    <a:ext uri="{9D8B030D-6E8A-4147-A177-3AD203B41FA5}">
                      <a16:colId xmlns="" xmlns:a16="http://schemas.microsoft.com/office/drawing/2014/main" val="736606302"/>
                    </a:ext>
                  </a:extLst>
                </a:gridCol>
                <a:gridCol w="1981200">
                  <a:extLst>
                    <a:ext uri="{9D8B030D-6E8A-4147-A177-3AD203B41FA5}">
                      <a16:colId xmlns="" xmlns:a16="http://schemas.microsoft.com/office/drawing/2014/main" val="520588789"/>
                    </a:ext>
                  </a:extLst>
                </a:gridCol>
                <a:gridCol w="1600200">
                  <a:extLst>
                    <a:ext uri="{9D8B030D-6E8A-4147-A177-3AD203B41FA5}">
                      <a16:colId xmlns="" xmlns:a16="http://schemas.microsoft.com/office/drawing/2014/main" val="2661945057"/>
                    </a:ext>
                  </a:extLst>
                </a:gridCol>
                <a:gridCol w="3963146">
                  <a:extLst>
                    <a:ext uri="{9D8B030D-6E8A-4147-A177-3AD203B41FA5}">
                      <a16:colId xmlns="" xmlns:a16="http://schemas.microsoft.com/office/drawing/2014/main" val="783459817"/>
                    </a:ext>
                  </a:extLst>
                </a:gridCol>
              </a:tblGrid>
              <a:tr h="1577736">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vào</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ra</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Dạng thông tin chuyển đổi</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815268310"/>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Bàn phím</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chữ, số</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610950976"/>
                  </a:ext>
                </a:extLst>
              </a:tr>
              <a:tr h="1577736">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Màn hình cảm ứng</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con số, âm thanh, hình ảnh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4259389743"/>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in</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Hình ảnh, văn bản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300269611"/>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quét</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hình ảnh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4155039145"/>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Camera</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Hình ảnh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3275356123"/>
                  </a:ext>
                </a:extLst>
              </a:tr>
              <a:tr h="1577736">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chiếu</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Hình ảnh, văn bản, âm thanh, chữ số</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086075289"/>
                  </a:ext>
                </a:extLst>
              </a:tr>
            </a:tbl>
          </a:graphicData>
        </a:graphic>
      </p:graphicFrame>
      <p:sp>
        <p:nvSpPr>
          <p:cNvPr id="35" name="Rectangle 1">
            <a:extLst>
              <a:ext uri="{FF2B5EF4-FFF2-40B4-BE49-F238E27FC236}">
                <a16:creationId xmlns="" xmlns:a16="http://schemas.microsoft.com/office/drawing/2014/main" id="{6AF9F7C4-99DE-5FC5-D25A-010C591C7DE8}"/>
              </a:ext>
            </a:extLst>
          </p:cNvPr>
          <p:cNvSpPr>
            <a:spLocks noChangeArrowheads="1"/>
          </p:cNvSpPr>
          <p:nvPr/>
        </p:nvSpPr>
        <p:spPr bwMode="auto">
          <a:xfrm>
            <a:off x="818598" y="1978948"/>
            <a:ext cx="6806820" cy="664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 ra là các thiết bị giúp máy tính nhận thông tin vào và xuất thông tin ra.</a:t>
            </a:r>
            <a:endParaRPr kumimoji="0" lang="en-US" altLang="en-US" sz="32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thiết bị vào: chuột, bàn phím, micro, camera, đĩa, màn hình cảm ứng, máy quét, máy đọc chữ,…</a:t>
            </a:r>
            <a:endParaRPr kumimoji="0" lang="en-US" altLang="en-US" sz="32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thiết bị ra: màn hình, màn hình cảm ứng, tai nghe, loa, máy in, máy chiếu,…</a:t>
            </a:r>
            <a:endParaRPr kumimoji="0" lang="en-US" altLang="en-US" sz="32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77409"/>
            <a:ext cx="462195" cy="1297389"/>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15052">
            <a:off x="16840574" y="1342620"/>
            <a:ext cx="1058221" cy="259745"/>
          </a:xfrm>
          <a:prstGeom prst="rect">
            <a:avLst/>
          </a:prstGeom>
        </p:spPr>
      </p:pic>
      <p:pic>
        <p:nvPicPr>
          <p:cNvPr id="31"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222468">
            <a:off x="8554444" y="599197"/>
            <a:ext cx="456036" cy="653815"/>
          </a:xfrm>
          <a:prstGeom prst="rect">
            <a:avLst/>
          </a:prstGeom>
        </p:spPr>
      </p:pic>
      <p:pic>
        <p:nvPicPr>
          <p:cNvPr id="32" name="Picture 3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40111">
            <a:off x="422146" y="9256113"/>
            <a:ext cx="483679" cy="693446"/>
          </a:xfrm>
          <a:prstGeom prst="rect">
            <a:avLst/>
          </a:prstGeom>
        </p:spPr>
      </p:pic>
      <p:pic>
        <p:nvPicPr>
          <p:cNvPr id="33"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66232">
            <a:off x="17475534" y="9171405"/>
            <a:ext cx="404092" cy="579343"/>
          </a:xfrm>
          <a:prstGeom prst="rect">
            <a:avLst/>
          </a:prstGeom>
        </p:spPr>
      </p:pic>
      <p:grpSp>
        <p:nvGrpSpPr>
          <p:cNvPr id="39" name="Group 38">
            <a:extLst>
              <a:ext uri="{FF2B5EF4-FFF2-40B4-BE49-F238E27FC236}">
                <a16:creationId xmlns="" xmlns:a16="http://schemas.microsoft.com/office/drawing/2014/main" id="{271A6ED7-8323-5B32-0035-CFEDA66B3F6A}"/>
              </a:ext>
            </a:extLst>
          </p:cNvPr>
          <p:cNvGrpSpPr/>
          <p:nvPr/>
        </p:nvGrpSpPr>
        <p:grpSpPr>
          <a:xfrm>
            <a:off x="1327877" y="876300"/>
            <a:ext cx="6858679" cy="1634908"/>
            <a:chOff x="1167828" y="1113384"/>
            <a:chExt cx="6858679" cy="1634908"/>
          </a:xfrm>
        </p:grpSpPr>
        <p:grpSp>
          <p:nvGrpSpPr>
            <p:cNvPr id="40" name="Group 9">
              <a:extLst>
                <a:ext uri="{FF2B5EF4-FFF2-40B4-BE49-F238E27FC236}">
                  <a16:creationId xmlns="" xmlns:a16="http://schemas.microsoft.com/office/drawing/2014/main" id="{6A7D18CC-184E-AE96-7C0C-A4AE2C8017D8}"/>
                </a:ext>
              </a:extLst>
            </p:cNvPr>
            <p:cNvGrpSpPr/>
            <p:nvPr/>
          </p:nvGrpSpPr>
          <p:grpSpPr>
            <a:xfrm rot="-198014">
              <a:off x="1167828" y="1113384"/>
              <a:ext cx="6858679" cy="1634908"/>
              <a:chOff x="0" y="0"/>
              <a:chExt cx="2099381" cy="500431"/>
            </a:xfrm>
          </p:grpSpPr>
          <p:sp>
            <p:nvSpPr>
              <p:cNvPr id="42" name="Freeform 10">
                <a:extLst>
                  <a:ext uri="{FF2B5EF4-FFF2-40B4-BE49-F238E27FC236}">
                    <a16:creationId xmlns="" xmlns:a16="http://schemas.microsoft.com/office/drawing/2014/main" id="{86D51154-E531-9E0B-F750-564FF9F43799}"/>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43" name="TextBox 11">
                <a:extLst>
                  <a:ext uri="{FF2B5EF4-FFF2-40B4-BE49-F238E27FC236}">
                    <a16:creationId xmlns="" xmlns:a16="http://schemas.microsoft.com/office/drawing/2014/main" id="{6FDF0528-EA65-0CAA-314B-9D8707A3E5F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1" name="TextBox 15">
              <a:extLst>
                <a:ext uri="{FF2B5EF4-FFF2-40B4-BE49-F238E27FC236}">
                  <a16:creationId xmlns="" xmlns:a16="http://schemas.microsoft.com/office/drawing/2014/main" id="{38EEC1F5-C102-A5AA-E519-83255BA26943}"/>
                </a:ext>
              </a:extLst>
            </p:cNvPr>
            <p:cNvSpPr txBox="1"/>
            <p:nvPr/>
          </p:nvSpPr>
          <p:spPr>
            <a:xfrm rot="21401986">
              <a:off x="1521480" y="1510114"/>
              <a:ext cx="6248481" cy="936154"/>
            </a:xfrm>
            <a:prstGeom prst="rect">
              <a:avLst/>
            </a:prstGeom>
          </p:spPr>
          <p:txBody>
            <a:bodyPr lIns="0" tIns="0" rIns="0" bIns="0" rtlCol="0" anchor="t">
              <a:spAutoFit/>
            </a:bodyPr>
            <a:lstStyle/>
            <a:p>
              <a:pPr algn="ctr">
                <a:lnSpc>
                  <a:spcPts val="7260"/>
                </a:lnSpc>
              </a:pPr>
              <a:r>
                <a:rPr lang="en-US" sz="7200" b="1">
                  <a:solidFill>
                    <a:schemeClr val="bg1"/>
                  </a:solidFill>
                  <a:latin typeface="Arial" panose="020B0604020202020204" pitchFamily="34" charset="0"/>
                  <a:cs typeface="Arial" panose="020B0604020202020204" pitchFamily="34" charset="0"/>
                </a:rPr>
                <a:t>VẬN DỤNG</a:t>
              </a:r>
            </a:p>
          </p:txBody>
        </p:sp>
      </p:grpSp>
      <p:pic>
        <p:nvPicPr>
          <p:cNvPr id="16" name="Picture 21">
            <a:extLst>
              <a:ext uri="{FF2B5EF4-FFF2-40B4-BE49-F238E27FC236}">
                <a16:creationId xmlns="" xmlns:a16="http://schemas.microsoft.com/office/drawing/2014/main" id="{4E6BB944-B90A-208A-F4FA-E76F96EAB3C8}"/>
              </a:ext>
            </a:extLst>
          </p:cNvPr>
          <p:cNvPicPr>
            <a:picLocks noChangeAspect="1"/>
          </p:cNvPicPr>
          <p:nvPr/>
        </p:nvPicPr>
        <p:blipFill>
          <a:blip r:embed="rId11"/>
          <a:srcRect/>
          <a:stretch>
            <a:fillRect/>
          </a:stretch>
        </p:blipFill>
        <p:spPr>
          <a:xfrm>
            <a:off x="337492" y="4139804"/>
            <a:ext cx="7113438" cy="6147196"/>
          </a:xfrm>
          <a:prstGeom prst="rect">
            <a:avLst/>
          </a:prstGeom>
        </p:spPr>
      </p:pic>
      <p:sp>
        <p:nvSpPr>
          <p:cNvPr id="17" name="Speech Bubble: Rectangle with Corners Rounded 16">
            <a:extLst>
              <a:ext uri="{FF2B5EF4-FFF2-40B4-BE49-F238E27FC236}">
                <a16:creationId xmlns="" xmlns:a16="http://schemas.microsoft.com/office/drawing/2014/main" id="{5EFBEC99-A23D-F13D-27E1-F1095F15C5EE}"/>
              </a:ext>
            </a:extLst>
          </p:cNvPr>
          <p:cNvSpPr/>
          <p:nvPr/>
        </p:nvSpPr>
        <p:spPr>
          <a:xfrm>
            <a:off x="7057168" y="2876296"/>
            <a:ext cx="9951493" cy="5150907"/>
          </a:xfrm>
          <a:prstGeom prst="wedgeRoundRectCallout">
            <a:avLst>
              <a:gd name="adj1" fmla="val -69162"/>
              <a:gd name="adj2" fmla="val 8360"/>
              <a:gd name="adj3" fmla="val 16667"/>
            </a:avLst>
          </a:prstGeom>
          <a:solidFill>
            <a:srgbClr val="F1B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Cổng cắm chuột hoặc bàn phím của máy tính để bàn bị gãy một chân cắm nên không thể cắm chuột hoặc bàn phím có dây. Làm thế nào để có thể tiếp tục sử dụng được máy tính?</a:t>
            </a:r>
            <a:endParaRPr lang="en-US" sz="40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 xmlns:a16="http://schemas.microsoft.com/office/drawing/2014/main" id="{E2311EEA-7BAC-E7E3-CFA2-A6733A2AD881}"/>
              </a:ext>
            </a:extLst>
          </p:cNvPr>
          <p:cNvSpPr/>
          <p:nvPr/>
        </p:nvSpPr>
        <p:spPr>
          <a:xfrm>
            <a:off x="7057168" y="2876295"/>
            <a:ext cx="9951493" cy="5150907"/>
          </a:xfrm>
          <a:prstGeom prst="wedgeRoundRectCallout">
            <a:avLst>
              <a:gd name="adj1" fmla="val -69162"/>
              <a:gd name="adj2" fmla="val 8360"/>
              <a:gd name="adj3" fmla="val 16667"/>
            </a:avLst>
          </a:prstGeom>
          <a:solidFill>
            <a:srgbClr val="F1B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cs typeface="Arial" panose="020B0604020202020204" pitchFamily="34" charset="0"/>
              </a:rPr>
              <a:t>Giải pháp thay thế là dùng chuột, bàn phím có kết nối USB có dây hoặc không dây. </a:t>
            </a:r>
            <a:endParaRPr lang="en-US" sz="4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887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04005" y="653302"/>
            <a:ext cx="351844" cy="504436"/>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03649" y="1026403"/>
            <a:ext cx="550581" cy="789364"/>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46402">
            <a:off x="1132612" y="8561393"/>
            <a:ext cx="544518" cy="780671"/>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70912">
            <a:off x="16270181" y="9018529"/>
            <a:ext cx="467648" cy="670463"/>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6115">
            <a:off x="9170155" y="9773584"/>
            <a:ext cx="568151" cy="814554"/>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6115">
            <a:off x="555989" y="-416286"/>
            <a:ext cx="896481" cy="1285277"/>
          </a:xfrm>
          <a:prstGeom prst="rect">
            <a:avLst/>
          </a:prstGeom>
        </p:spPr>
      </p:pic>
      <p:grpSp>
        <p:nvGrpSpPr>
          <p:cNvPr id="6" name="Group 5">
            <a:extLst>
              <a:ext uri="{FF2B5EF4-FFF2-40B4-BE49-F238E27FC236}">
                <a16:creationId xmlns="" xmlns:a16="http://schemas.microsoft.com/office/drawing/2014/main" id="{BB5CE414-5DDF-25D3-5743-FCE15B34D4CF}"/>
              </a:ext>
            </a:extLst>
          </p:cNvPr>
          <p:cNvGrpSpPr/>
          <p:nvPr/>
        </p:nvGrpSpPr>
        <p:grpSpPr>
          <a:xfrm>
            <a:off x="3605831" y="1172539"/>
            <a:ext cx="11076337" cy="1982145"/>
            <a:chOff x="3173069" y="617714"/>
            <a:chExt cx="11076337" cy="1982145"/>
          </a:xfrm>
        </p:grpSpPr>
        <p:sp>
          <p:nvSpPr>
            <p:cNvPr id="32" name="Freeform 13">
              <a:extLst>
                <a:ext uri="{FF2B5EF4-FFF2-40B4-BE49-F238E27FC236}">
                  <a16:creationId xmlns="" xmlns:a16="http://schemas.microsoft.com/office/drawing/2014/main" id="{903EE38B-ED6D-6CF5-EB12-14FCE7B82DB4}"/>
                </a:ext>
              </a:extLst>
            </p:cNvPr>
            <p:cNvSpPr/>
            <p:nvPr/>
          </p:nvSpPr>
          <p:spPr>
            <a:xfrm>
              <a:off x="3173069" y="617714"/>
              <a:ext cx="11076337" cy="1982145"/>
            </a:xfrm>
            <a:custGeom>
              <a:avLst/>
              <a:gdLst/>
              <a:ahLst/>
              <a:cxnLst/>
              <a:rect l="l" t="t" r="r" b="b"/>
              <a:pathLst>
                <a:path w="685838" h="200054">
                  <a:moveTo>
                    <a:pt x="90717" y="0"/>
                  </a:moveTo>
                  <a:lnTo>
                    <a:pt x="595122" y="0"/>
                  </a:lnTo>
                  <a:cubicBezTo>
                    <a:pt x="645223" y="0"/>
                    <a:pt x="685838" y="40615"/>
                    <a:pt x="685838" y="90717"/>
                  </a:cubicBezTo>
                  <a:lnTo>
                    <a:pt x="685838" y="109338"/>
                  </a:lnTo>
                  <a:cubicBezTo>
                    <a:pt x="685838" y="159439"/>
                    <a:pt x="645223" y="200054"/>
                    <a:pt x="595122" y="200054"/>
                  </a:cubicBezTo>
                  <a:lnTo>
                    <a:pt x="90717" y="200054"/>
                  </a:lnTo>
                  <a:cubicBezTo>
                    <a:pt x="40615" y="200054"/>
                    <a:pt x="0" y="159439"/>
                    <a:pt x="0" y="109338"/>
                  </a:cubicBezTo>
                  <a:lnTo>
                    <a:pt x="0" y="90717"/>
                  </a:lnTo>
                  <a:cubicBezTo>
                    <a:pt x="0" y="40615"/>
                    <a:pt x="40615" y="0"/>
                    <a:pt x="90717" y="0"/>
                  </a:cubicBezTo>
                  <a:close/>
                </a:path>
              </a:pathLst>
            </a:custGeom>
            <a:solidFill>
              <a:srgbClr val="BBD4FF"/>
            </a:solidFill>
          </p:spPr>
          <p:txBody>
            <a:bodyPr/>
            <a:lstStyle/>
            <a:p>
              <a:endParaRPr lang="en-US"/>
            </a:p>
          </p:txBody>
        </p:sp>
        <p:sp>
          <p:nvSpPr>
            <p:cNvPr id="30" name="TextBox 15">
              <a:extLst>
                <a:ext uri="{FF2B5EF4-FFF2-40B4-BE49-F238E27FC236}">
                  <a16:creationId xmlns="" xmlns:a16="http://schemas.microsoft.com/office/drawing/2014/main" id="{F34EACEE-4635-C88A-0A10-D570A66002D1}"/>
                </a:ext>
              </a:extLst>
            </p:cNvPr>
            <p:cNvSpPr txBox="1"/>
            <p:nvPr/>
          </p:nvSpPr>
          <p:spPr>
            <a:xfrm>
              <a:off x="3481395" y="1199270"/>
              <a:ext cx="10459683" cy="936154"/>
            </a:xfrm>
            <a:prstGeom prst="rect">
              <a:avLst/>
            </a:prstGeom>
          </p:spPr>
          <p:txBody>
            <a:bodyPr wrap="square" lIns="0" tIns="0" rIns="0" bIns="0" rtlCol="0" anchor="t">
              <a:spAutoFit/>
            </a:bodyPr>
            <a:lstStyle/>
            <a:p>
              <a:pPr algn="ctr">
                <a:lnSpc>
                  <a:spcPts val="7260"/>
                </a:lnSpc>
              </a:pPr>
              <a:r>
                <a:rPr lang="en-US" sz="7200" b="1">
                  <a:solidFill>
                    <a:srgbClr val="373737"/>
                  </a:solidFill>
                  <a:latin typeface="Arial" panose="020B0604020202020204" pitchFamily="34" charset="0"/>
                  <a:cs typeface="Arial" panose="020B0604020202020204" pitchFamily="34" charset="0"/>
                </a:rPr>
                <a:t>HƯỚNG DẪN VỀ NHÀ</a:t>
              </a:r>
            </a:p>
          </p:txBody>
        </p:sp>
      </p:grpSp>
      <p:grpSp>
        <p:nvGrpSpPr>
          <p:cNvPr id="45" name="Group 44">
            <a:extLst>
              <a:ext uri="{FF2B5EF4-FFF2-40B4-BE49-F238E27FC236}">
                <a16:creationId xmlns="" xmlns:a16="http://schemas.microsoft.com/office/drawing/2014/main" id="{011227A9-3D12-AFFB-FA77-E5342890AFE1}"/>
              </a:ext>
            </a:extLst>
          </p:cNvPr>
          <p:cNvGrpSpPr/>
          <p:nvPr/>
        </p:nvGrpSpPr>
        <p:grpSpPr>
          <a:xfrm>
            <a:off x="9925881" y="3913020"/>
            <a:ext cx="6509520" cy="5034933"/>
            <a:chOff x="2145630" y="3916795"/>
            <a:chExt cx="5534108" cy="5034933"/>
          </a:xfrm>
        </p:grpSpPr>
        <p:grpSp>
          <p:nvGrpSpPr>
            <p:cNvPr id="46" name="Group 3">
              <a:extLst>
                <a:ext uri="{FF2B5EF4-FFF2-40B4-BE49-F238E27FC236}">
                  <a16:creationId xmlns="" xmlns:a16="http://schemas.microsoft.com/office/drawing/2014/main" id="{24EBECDF-B8D3-CAF8-DD8F-014A47064F85}"/>
                </a:ext>
              </a:extLst>
            </p:cNvPr>
            <p:cNvGrpSpPr/>
            <p:nvPr/>
          </p:nvGrpSpPr>
          <p:grpSpPr>
            <a:xfrm>
              <a:off x="2145630" y="3916795"/>
              <a:ext cx="5534108" cy="5034933"/>
              <a:chOff x="0" y="-38100"/>
              <a:chExt cx="2833063" cy="1583979"/>
            </a:xfrm>
          </p:grpSpPr>
          <p:sp>
            <p:nvSpPr>
              <p:cNvPr id="48" name="Freeform 4">
                <a:extLst>
                  <a:ext uri="{FF2B5EF4-FFF2-40B4-BE49-F238E27FC236}">
                    <a16:creationId xmlns="" xmlns:a16="http://schemas.microsoft.com/office/drawing/2014/main" id="{5A294982-6E53-2F9B-CD5B-78AC4EAE9AB3}"/>
                  </a:ext>
                </a:extLst>
              </p:cNvPr>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49" name="TextBox 5">
                <a:extLst>
                  <a:ext uri="{FF2B5EF4-FFF2-40B4-BE49-F238E27FC236}">
                    <a16:creationId xmlns="" xmlns:a16="http://schemas.microsoft.com/office/drawing/2014/main" id="{228D58A6-7109-5F93-EDC4-98072896FE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7" name="TextBox 46">
              <a:extLst>
                <a:ext uri="{FF2B5EF4-FFF2-40B4-BE49-F238E27FC236}">
                  <a16:creationId xmlns="" xmlns:a16="http://schemas.microsoft.com/office/drawing/2014/main" id="{F9257473-C4F0-DC8B-0011-1F0F680070A4}"/>
                </a:ext>
              </a:extLst>
            </p:cNvPr>
            <p:cNvSpPr txBox="1"/>
            <p:nvPr/>
          </p:nvSpPr>
          <p:spPr>
            <a:xfrm>
              <a:off x="2242346" y="4935778"/>
              <a:ext cx="5340677" cy="2850845"/>
            </a:xfrm>
            <a:prstGeom prst="rect">
              <a:avLst/>
            </a:prstGeom>
            <a:noFill/>
          </p:spPr>
          <p:txBody>
            <a:bodyPr wrap="square">
              <a:spAutoFit/>
            </a:bodyPr>
            <a:lstStyle/>
            <a:p>
              <a:pPr algn="ctr">
                <a:lnSpc>
                  <a:spcPct val="150000"/>
                </a:lnSpc>
                <a:spcAft>
                  <a:spcPts val="8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Bài 4: Một số chức năng của hệ điều hành.</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 xmlns:a16="http://schemas.microsoft.com/office/drawing/2014/main" id="{9F6F16A0-4A75-FD66-0349-BCA84C2832BA}"/>
              </a:ext>
            </a:extLst>
          </p:cNvPr>
          <p:cNvGrpSpPr/>
          <p:nvPr/>
        </p:nvGrpSpPr>
        <p:grpSpPr>
          <a:xfrm>
            <a:off x="1852601" y="3913020"/>
            <a:ext cx="6509520" cy="5034933"/>
            <a:chOff x="2145630" y="3916795"/>
            <a:chExt cx="5534108" cy="5034933"/>
          </a:xfrm>
        </p:grpSpPr>
        <p:grpSp>
          <p:nvGrpSpPr>
            <p:cNvPr id="51" name="Group 3">
              <a:extLst>
                <a:ext uri="{FF2B5EF4-FFF2-40B4-BE49-F238E27FC236}">
                  <a16:creationId xmlns="" xmlns:a16="http://schemas.microsoft.com/office/drawing/2014/main" id="{96127C73-0EF8-F649-78D3-3E7866D3BE8D}"/>
                </a:ext>
              </a:extLst>
            </p:cNvPr>
            <p:cNvGrpSpPr/>
            <p:nvPr/>
          </p:nvGrpSpPr>
          <p:grpSpPr>
            <a:xfrm>
              <a:off x="2145630" y="3916795"/>
              <a:ext cx="5534108" cy="5034933"/>
              <a:chOff x="0" y="-38100"/>
              <a:chExt cx="2833063" cy="1583979"/>
            </a:xfrm>
          </p:grpSpPr>
          <p:sp>
            <p:nvSpPr>
              <p:cNvPr id="53" name="Freeform 4">
                <a:extLst>
                  <a:ext uri="{FF2B5EF4-FFF2-40B4-BE49-F238E27FC236}">
                    <a16:creationId xmlns="" xmlns:a16="http://schemas.microsoft.com/office/drawing/2014/main" id="{B62535F7-FEE1-9450-75C4-283E5CE74D6C}"/>
                  </a:ext>
                </a:extLst>
              </p:cNvPr>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54" name="TextBox 5">
                <a:extLst>
                  <a:ext uri="{FF2B5EF4-FFF2-40B4-BE49-F238E27FC236}">
                    <a16:creationId xmlns="" xmlns:a16="http://schemas.microsoft.com/office/drawing/2014/main" id="{A6A4DB6E-6D66-675A-0542-FF728E1791E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2" name="TextBox 51">
              <a:extLst>
                <a:ext uri="{FF2B5EF4-FFF2-40B4-BE49-F238E27FC236}">
                  <a16:creationId xmlns="" xmlns:a16="http://schemas.microsoft.com/office/drawing/2014/main" id="{55B2C8DD-B421-0004-B857-01790581E63E}"/>
                </a:ext>
              </a:extLst>
            </p:cNvPr>
            <p:cNvSpPr txBox="1"/>
            <p:nvPr/>
          </p:nvSpPr>
          <p:spPr>
            <a:xfrm>
              <a:off x="2237474" y="5970117"/>
              <a:ext cx="5340677" cy="901593"/>
            </a:xfrm>
            <a:prstGeom prst="rect">
              <a:avLst/>
            </a:prstGeom>
            <a:noFill/>
          </p:spPr>
          <p:txBody>
            <a:bodyPr wrap="square">
              <a:spAutoFit/>
            </a:bodyPr>
            <a:lstStyle/>
            <a:p>
              <a:pPr algn="ctr">
                <a:lnSpc>
                  <a:spcPct val="150000"/>
                </a:lnSpc>
                <a:spcAft>
                  <a:spcPts val="8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590856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3" name="Group 3"/>
          <p:cNvGrpSpPr/>
          <p:nvPr/>
        </p:nvGrpSpPr>
        <p:grpSpPr>
          <a:xfrm rot="-243022">
            <a:off x="1360040" y="1190184"/>
            <a:ext cx="10953935" cy="6393844"/>
            <a:chOff x="0" y="0"/>
            <a:chExt cx="2947240" cy="1270692"/>
          </a:xfrm>
        </p:grpSpPr>
        <p:sp>
          <p:nvSpPr>
            <p:cNvPr id="4" name="Freeform 4"/>
            <p:cNvSpPr/>
            <p:nvPr/>
          </p:nvSpPr>
          <p:spPr>
            <a:xfrm>
              <a:off x="0" y="0"/>
              <a:ext cx="2947240" cy="1270692"/>
            </a:xfrm>
            <a:custGeom>
              <a:avLst/>
              <a:gdLst/>
              <a:ahLst/>
              <a:cxnLst/>
              <a:rect l="l" t="t" r="r" b="b"/>
              <a:pathLst>
                <a:path w="2947240" h="1270692">
                  <a:moveTo>
                    <a:pt x="44856" y="0"/>
                  </a:moveTo>
                  <a:lnTo>
                    <a:pt x="2902385" y="0"/>
                  </a:lnTo>
                  <a:cubicBezTo>
                    <a:pt x="2927158" y="0"/>
                    <a:pt x="2947240" y="20082"/>
                    <a:pt x="2947240" y="44856"/>
                  </a:cubicBezTo>
                  <a:lnTo>
                    <a:pt x="2947240" y="1225837"/>
                  </a:lnTo>
                  <a:cubicBezTo>
                    <a:pt x="2947240" y="1250610"/>
                    <a:pt x="2927158" y="1270692"/>
                    <a:pt x="2902385" y="1270692"/>
                  </a:cubicBezTo>
                  <a:lnTo>
                    <a:pt x="44856" y="1270692"/>
                  </a:lnTo>
                  <a:cubicBezTo>
                    <a:pt x="20082" y="1270692"/>
                    <a:pt x="0" y="1250610"/>
                    <a:pt x="0" y="1225837"/>
                  </a:cubicBezTo>
                  <a:lnTo>
                    <a:pt x="0" y="44856"/>
                  </a:lnTo>
                  <a:cubicBezTo>
                    <a:pt x="0" y="20082"/>
                    <a:pt x="20082" y="0"/>
                    <a:pt x="44856" y="0"/>
                  </a:cubicBezTo>
                  <a:close/>
                </a:path>
              </a:pathLst>
            </a:custGeom>
            <a:solidFill>
              <a:srgbClr val="DF6E87"/>
            </a:solidFill>
          </p:spPr>
        </p:sp>
        <p:sp>
          <p:nvSpPr>
            <p:cNvPr id="5" name="TextBox 5"/>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984596" y="7976845"/>
            <a:ext cx="1113873" cy="1605582"/>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5845">
            <a:off x="12955016" y="3062850"/>
            <a:ext cx="1533886" cy="974017"/>
          </a:xfrm>
          <a:prstGeom prst="rect">
            <a:avLst/>
          </a:prstGeom>
        </p:spPr>
      </p:pic>
      <p:sp>
        <p:nvSpPr>
          <p:cNvPr id="11" name="TextBox 11"/>
          <p:cNvSpPr txBox="1"/>
          <p:nvPr/>
        </p:nvSpPr>
        <p:spPr>
          <a:xfrm rot="-243022">
            <a:off x="1709279" y="1618530"/>
            <a:ext cx="10113854" cy="5311839"/>
          </a:xfrm>
          <a:prstGeom prst="rect">
            <a:avLst/>
          </a:prstGeom>
        </p:spPr>
        <p:txBody>
          <a:bodyPr wrap="square" lIns="0" tIns="0" rIns="0" bIns="0" rtlCol="0" anchor="t">
            <a:spAutoFit/>
          </a:bodyPr>
          <a:lstStyle/>
          <a:p>
            <a:pPr algn="ctr">
              <a:lnSpc>
                <a:spcPct val="150000"/>
              </a:lnSpc>
            </a:pPr>
            <a:r>
              <a:rPr lang="vi-VN" sz="8000" b="1">
                <a:solidFill>
                  <a:schemeClr val="bg1"/>
                </a:solidFill>
                <a:latin typeface="Arial" panose="020B0604020202020204" pitchFamily="34" charset="0"/>
                <a:cs typeface="Arial" panose="020B0604020202020204" pitchFamily="34" charset="0"/>
              </a:rPr>
              <a:t>BÀI HỌC KẾT THÚC, CẢM ƠN CÁC EM ĐÃ LẮNG NGHE</a:t>
            </a:r>
          </a:p>
        </p:txBody>
      </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169206">
            <a:off x="1745604" y="763078"/>
            <a:ext cx="739596" cy="818364"/>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216743">
            <a:off x="14802681" y="9038412"/>
            <a:ext cx="397447" cy="439775"/>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89002">
            <a:off x="2525559" y="8296206"/>
            <a:ext cx="746417" cy="825911"/>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939979">
            <a:off x="14628196" y="659599"/>
            <a:ext cx="746417" cy="825911"/>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728562">
            <a:off x="746833" y="4638774"/>
            <a:ext cx="563734" cy="808220"/>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73247">
            <a:off x="16963423" y="5059999"/>
            <a:ext cx="591754" cy="848393"/>
          </a:xfrm>
          <a:prstGeom prst="rect">
            <a:avLst/>
          </a:prstGeom>
        </p:spPr>
      </p:pic>
      <p:pic>
        <p:nvPicPr>
          <p:cNvPr id="19" name="Picture 18">
            <a:extLst>
              <a:ext uri="{FF2B5EF4-FFF2-40B4-BE49-F238E27FC236}">
                <a16:creationId xmlns="" xmlns:a16="http://schemas.microsoft.com/office/drawing/2014/main" id="{05301D0E-33B5-6747-62EE-71BBD6F98C31}"/>
              </a:ext>
            </a:extLst>
          </p:cNvPr>
          <p:cNvPicPr>
            <a:picLocks noChangeAspect="1"/>
          </p:cNvPicPr>
          <p:nvPr/>
        </p:nvPicPr>
        <p:blipFill>
          <a:blip r:embed="rId14"/>
          <a:srcRect/>
          <a:stretch>
            <a:fillRect/>
          </a:stretch>
        </p:blipFill>
        <p:spPr>
          <a:xfrm>
            <a:off x="11640866" y="3700797"/>
            <a:ext cx="6647134" cy="6586203"/>
          </a:xfrm>
          <a:prstGeom prst="rect">
            <a:avLst/>
          </a:prstGeom>
        </p:spPr>
      </p:pic>
    </p:spTree>
    <p:extLst>
      <p:ext uri="{BB962C8B-B14F-4D97-AF65-F5344CB8AC3E}">
        <p14:creationId xmlns:p14="http://schemas.microsoft.com/office/powerpoint/2010/main" val="3598357829"/>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6" name="Group 6"/>
          <p:cNvGrpSpPr/>
          <p:nvPr/>
        </p:nvGrpSpPr>
        <p:grpSpPr>
          <a:xfrm>
            <a:off x="2125224" y="1201371"/>
            <a:ext cx="13483304" cy="6410408"/>
            <a:chOff x="0" y="0"/>
            <a:chExt cx="1937103" cy="910923"/>
          </a:xfrm>
        </p:grpSpPr>
        <p:sp>
          <p:nvSpPr>
            <p:cNvPr id="7" name="Freeform 7"/>
            <p:cNvSpPr/>
            <p:nvPr/>
          </p:nvSpPr>
          <p:spPr>
            <a:xfrm>
              <a:off x="0" y="0"/>
              <a:ext cx="1937102" cy="910923"/>
            </a:xfrm>
            <a:custGeom>
              <a:avLst/>
              <a:gdLst/>
              <a:ahLst/>
              <a:cxnLst/>
              <a:rect l="l" t="t" r="r" b="b"/>
              <a:pathLst>
                <a:path w="1937102" h="910923">
                  <a:moveTo>
                    <a:pt x="46249" y="0"/>
                  </a:moveTo>
                  <a:lnTo>
                    <a:pt x="1890853" y="0"/>
                  </a:lnTo>
                  <a:cubicBezTo>
                    <a:pt x="1903119" y="0"/>
                    <a:pt x="1914883" y="4873"/>
                    <a:pt x="1923556" y="13546"/>
                  </a:cubicBezTo>
                  <a:cubicBezTo>
                    <a:pt x="1932230" y="22220"/>
                    <a:pt x="1937102" y="33983"/>
                    <a:pt x="1937102" y="46249"/>
                  </a:cubicBezTo>
                  <a:lnTo>
                    <a:pt x="1937102" y="864673"/>
                  </a:lnTo>
                  <a:cubicBezTo>
                    <a:pt x="1937102" y="890216"/>
                    <a:pt x="1916396" y="910923"/>
                    <a:pt x="1890853" y="910923"/>
                  </a:cubicBezTo>
                  <a:lnTo>
                    <a:pt x="46249" y="910923"/>
                  </a:lnTo>
                  <a:cubicBezTo>
                    <a:pt x="20707" y="910923"/>
                    <a:pt x="0" y="890216"/>
                    <a:pt x="0" y="864673"/>
                  </a:cubicBezTo>
                  <a:lnTo>
                    <a:pt x="0" y="46249"/>
                  </a:lnTo>
                  <a:cubicBezTo>
                    <a:pt x="0" y="20707"/>
                    <a:pt x="20707" y="0"/>
                    <a:pt x="46249" y="0"/>
                  </a:cubicBezTo>
                  <a:close/>
                </a:path>
              </a:pathLst>
            </a:custGeom>
            <a:solidFill>
              <a:srgbClr val="D8506D"/>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1831" y="2489251"/>
            <a:ext cx="1223790" cy="852203"/>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065478">
            <a:off x="2939807" y="6888748"/>
            <a:ext cx="909963" cy="51288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118359">
            <a:off x="3424080" y="745637"/>
            <a:ext cx="252722" cy="426534"/>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24789">
            <a:off x="3747218" y="8922958"/>
            <a:ext cx="293166" cy="494794"/>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65756">
            <a:off x="573203" y="6122905"/>
            <a:ext cx="293166" cy="494794"/>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26532">
            <a:off x="10748175" y="7771713"/>
            <a:ext cx="432286" cy="729596"/>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01200">
            <a:off x="10671222" y="336630"/>
            <a:ext cx="408491" cy="689436"/>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666">
            <a:off x="16298326" y="6511022"/>
            <a:ext cx="327929" cy="553466"/>
          </a:xfrm>
          <a:prstGeom prst="rect">
            <a:avLst/>
          </a:prstGeom>
        </p:spPr>
      </p:pic>
      <p:pic>
        <p:nvPicPr>
          <p:cNvPr id="19" name="Picture 1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690520">
            <a:off x="17070318" y="2304661"/>
            <a:ext cx="377965" cy="637915"/>
          </a:xfrm>
          <a:prstGeom prst="rect">
            <a:avLst/>
          </a:prstGeom>
        </p:spPr>
      </p:pic>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824265">
            <a:off x="16897157" y="8660114"/>
            <a:ext cx="1907653" cy="468242"/>
          </a:xfrm>
          <a:prstGeom prst="rect">
            <a:avLst/>
          </a:prstGeom>
        </p:spPr>
      </p:pic>
      <p:pic>
        <p:nvPicPr>
          <p:cNvPr id="24" name="Picture 22">
            <a:extLst>
              <a:ext uri="{FF2B5EF4-FFF2-40B4-BE49-F238E27FC236}">
                <a16:creationId xmlns="" xmlns:a16="http://schemas.microsoft.com/office/drawing/2014/main" id="{DF7B86EC-7BC9-D3AE-7805-60EE9113EB6B}"/>
              </a:ext>
            </a:extLst>
          </p:cNvPr>
          <p:cNvPicPr>
            <a:picLocks noChangeAspect="1"/>
          </p:cNvPicPr>
          <p:nvPr/>
        </p:nvPicPr>
        <p:blipFill>
          <a:blip r:embed="rId16"/>
          <a:srcRect/>
          <a:stretch>
            <a:fillRect/>
          </a:stretch>
        </p:blipFill>
        <p:spPr>
          <a:xfrm>
            <a:off x="11817194" y="5404486"/>
            <a:ext cx="6477000" cy="4890134"/>
          </a:xfrm>
          <a:prstGeom prst="rect">
            <a:avLst/>
          </a:prstGeom>
        </p:spPr>
      </p:pic>
      <p:sp>
        <p:nvSpPr>
          <p:cNvPr id="25" name="TextBox 24">
            <a:extLst>
              <a:ext uri="{FF2B5EF4-FFF2-40B4-BE49-F238E27FC236}">
                <a16:creationId xmlns="" xmlns:a16="http://schemas.microsoft.com/office/drawing/2014/main" id="{CE8B1B65-D128-B157-3046-3D6E452A881D}"/>
              </a:ext>
            </a:extLst>
          </p:cNvPr>
          <p:cNvSpPr txBox="1"/>
          <p:nvPr/>
        </p:nvSpPr>
        <p:spPr>
          <a:xfrm>
            <a:off x="2760340" y="1507988"/>
            <a:ext cx="11891626" cy="5097870"/>
          </a:xfrm>
          <a:prstGeom prst="rect">
            <a:avLst/>
          </a:prstGeom>
          <a:noFill/>
        </p:spPr>
        <p:txBody>
          <a:bodyPr wrap="square">
            <a:spAutoFit/>
          </a:bodyPr>
          <a:lstStyle/>
          <a:p>
            <a:pPr algn="ctr">
              <a:lnSpc>
                <a:spcPct val="150000"/>
              </a:lnSpc>
              <a:spcBef>
                <a:spcPts val="200"/>
              </a:spcBef>
            </a:pPr>
            <a:r>
              <a:rPr lang="en-US" sz="7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3: </a:t>
            </a:r>
          </a:p>
          <a:p>
            <a:pPr algn="ctr">
              <a:lnSpc>
                <a:spcPct val="150000"/>
              </a:lnSpc>
              <a:spcBef>
                <a:spcPts val="200"/>
              </a:spcBef>
            </a:pPr>
            <a:r>
              <a:rPr lang="en-US" sz="7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THỰC HÀNH VỚI </a:t>
            </a:r>
          </a:p>
          <a:p>
            <a:pPr algn="ctr">
              <a:lnSpc>
                <a:spcPct val="150000"/>
              </a:lnSpc>
              <a:spcBef>
                <a:spcPts val="200"/>
              </a:spcBef>
            </a:pPr>
            <a:r>
              <a:rPr lang="en-US" sz="7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 THIẾT BỊ VÀO – RA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130" name="Group 129">
            <a:extLst>
              <a:ext uri="{FF2B5EF4-FFF2-40B4-BE49-F238E27FC236}">
                <a16:creationId xmlns="" xmlns:a16="http://schemas.microsoft.com/office/drawing/2014/main" id="{A86D109E-20C5-5543-E7DC-28C02BD3F437}"/>
              </a:ext>
            </a:extLst>
          </p:cNvPr>
          <p:cNvGrpSpPr/>
          <p:nvPr/>
        </p:nvGrpSpPr>
        <p:grpSpPr>
          <a:xfrm>
            <a:off x="4164391" y="1215580"/>
            <a:ext cx="9959211" cy="1154059"/>
            <a:chOff x="4155310" y="621923"/>
            <a:chExt cx="9959211" cy="1154059"/>
          </a:xfrm>
        </p:grpSpPr>
        <p:sp>
          <p:nvSpPr>
            <p:cNvPr id="121" name="TextBox 121"/>
            <p:cNvSpPr txBox="1"/>
            <p:nvPr/>
          </p:nvSpPr>
          <p:spPr>
            <a:xfrm>
              <a:off x="4646093" y="893623"/>
              <a:ext cx="8995813" cy="846386"/>
            </a:xfrm>
            <a:prstGeom prst="rect">
              <a:avLst/>
            </a:prstGeom>
          </p:spPr>
          <p:txBody>
            <a:bodyPr wrap="square" lIns="0" tIns="0" rIns="0" bIns="0" rtlCol="0" anchor="t">
              <a:spAutoFit/>
            </a:bodyPr>
            <a:lstStyle/>
            <a:p>
              <a:pPr algn="ctr">
                <a:lnSpc>
                  <a:spcPts val="6604"/>
                </a:lnSpc>
              </a:pPr>
              <a:r>
                <a:rPr lang="en-US" sz="7200" b="1">
                  <a:solidFill>
                    <a:srgbClr val="373737"/>
                  </a:solidFill>
                  <a:latin typeface="Arial" panose="020B0604020202020204" pitchFamily="34" charset="0"/>
                  <a:cs typeface="Arial" panose="020B0604020202020204" pitchFamily="34" charset="0"/>
                </a:rPr>
                <a:t>NỘI DUNG BÀI HỌC</a:t>
              </a:r>
            </a:p>
          </p:txBody>
        </p:sp>
        <p:pic>
          <p:nvPicPr>
            <p:cNvPr id="123" name="Picture 1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544772">
              <a:off x="4155310" y="621923"/>
              <a:ext cx="551071" cy="952175"/>
            </a:xfrm>
            <a:prstGeom prst="rect">
              <a:avLst/>
            </a:prstGeom>
          </p:spPr>
        </p:pic>
        <p:pic>
          <p:nvPicPr>
            <p:cNvPr id="124" name="Picture 1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47511">
              <a:off x="13602339" y="891002"/>
              <a:ext cx="512182" cy="884980"/>
            </a:xfrm>
            <a:prstGeom prst="rect">
              <a:avLst/>
            </a:prstGeom>
          </p:spPr>
        </p:pic>
      </p:grpSp>
      <p:pic>
        <p:nvPicPr>
          <p:cNvPr id="125" name="Picture 1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70023">
            <a:off x="17453609" y="1131137"/>
            <a:ext cx="400138" cy="573674"/>
          </a:xfrm>
          <a:prstGeom prst="rect">
            <a:avLst/>
          </a:prstGeom>
        </p:spPr>
      </p:pic>
      <p:pic>
        <p:nvPicPr>
          <p:cNvPr id="126" name="Picture 1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46402">
            <a:off x="469608" y="8048645"/>
            <a:ext cx="452423" cy="648636"/>
          </a:xfrm>
          <a:prstGeom prst="rect">
            <a:avLst/>
          </a:prstGeom>
        </p:spPr>
      </p:pic>
      <p:pic>
        <p:nvPicPr>
          <p:cNvPr id="127" name="Picture 1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70912">
            <a:off x="16673632" y="8825873"/>
            <a:ext cx="467648" cy="670463"/>
          </a:xfrm>
          <a:prstGeom prst="rect">
            <a:avLst/>
          </a:prstGeom>
        </p:spPr>
      </p:pic>
      <p:pic>
        <p:nvPicPr>
          <p:cNvPr id="128" name="Picture 1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6115">
            <a:off x="9822817" y="9773584"/>
            <a:ext cx="568151" cy="814554"/>
          </a:xfrm>
          <a:prstGeom prst="rect">
            <a:avLst/>
          </a:prstGeom>
        </p:spPr>
      </p:pic>
      <p:pic>
        <p:nvPicPr>
          <p:cNvPr id="129" name="Picture 12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6115">
            <a:off x="397216" y="-346438"/>
            <a:ext cx="744585" cy="1067505"/>
          </a:xfrm>
          <a:prstGeom prst="rect">
            <a:avLst/>
          </a:prstGeom>
        </p:spPr>
      </p:pic>
      <p:grpSp>
        <p:nvGrpSpPr>
          <p:cNvPr id="148" name="Group 147">
            <a:extLst>
              <a:ext uri="{FF2B5EF4-FFF2-40B4-BE49-F238E27FC236}">
                <a16:creationId xmlns="" xmlns:a16="http://schemas.microsoft.com/office/drawing/2014/main" id="{93CECD38-ACCB-0C5B-B218-6D2DC8A4F2EA}"/>
              </a:ext>
            </a:extLst>
          </p:cNvPr>
          <p:cNvGrpSpPr/>
          <p:nvPr/>
        </p:nvGrpSpPr>
        <p:grpSpPr>
          <a:xfrm>
            <a:off x="903032" y="3524234"/>
            <a:ext cx="5256715" cy="5046869"/>
            <a:chOff x="903032" y="3320426"/>
            <a:chExt cx="5256715" cy="5046869"/>
          </a:xfrm>
        </p:grpSpPr>
        <p:grpSp>
          <p:nvGrpSpPr>
            <p:cNvPr id="131" name="Group 130">
              <a:extLst>
                <a:ext uri="{FF2B5EF4-FFF2-40B4-BE49-F238E27FC236}">
                  <a16:creationId xmlns="" xmlns:a16="http://schemas.microsoft.com/office/drawing/2014/main" id="{3914F8AE-348A-2D2E-29F4-9C7EA707AAD8}"/>
                </a:ext>
              </a:extLst>
            </p:cNvPr>
            <p:cNvGrpSpPr/>
            <p:nvPr/>
          </p:nvGrpSpPr>
          <p:grpSpPr>
            <a:xfrm>
              <a:off x="903032" y="3320426"/>
              <a:ext cx="5256715" cy="5046869"/>
              <a:chOff x="1160838" y="3320426"/>
              <a:chExt cx="5256715" cy="5046869"/>
            </a:xfrm>
          </p:grpSpPr>
          <p:grpSp>
            <p:nvGrpSpPr>
              <p:cNvPr id="3" name="Group 3"/>
              <p:cNvGrpSpPr/>
              <p:nvPr/>
            </p:nvGrpSpPr>
            <p:grpSpPr>
              <a:xfrm>
                <a:off x="1160838" y="4080172"/>
                <a:ext cx="5256715" cy="4287123"/>
                <a:chOff x="0" y="0"/>
                <a:chExt cx="2027888" cy="2324126"/>
              </a:xfrm>
            </p:grpSpPr>
            <p:sp>
              <p:nvSpPr>
                <p:cNvPr id="4" name="Freeform 4"/>
                <p:cNvSpPr/>
                <p:nvPr/>
              </p:nvSpPr>
              <p:spPr>
                <a:xfrm>
                  <a:off x="0" y="0"/>
                  <a:ext cx="2027887" cy="2324126"/>
                </a:xfrm>
                <a:custGeom>
                  <a:avLst/>
                  <a:gdLst/>
                  <a:ahLst/>
                  <a:cxnLst/>
                  <a:rect l="l" t="t" r="r" b="b"/>
                  <a:pathLst>
                    <a:path w="2027887" h="2324126">
                      <a:moveTo>
                        <a:pt x="52776" y="0"/>
                      </a:moveTo>
                      <a:lnTo>
                        <a:pt x="1975111" y="0"/>
                      </a:lnTo>
                      <a:cubicBezTo>
                        <a:pt x="2004259" y="0"/>
                        <a:pt x="2027887" y="23629"/>
                        <a:pt x="2027887" y="52776"/>
                      </a:cubicBezTo>
                      <a:lnTo>
                        <a:pt x="2027887" y="2271350"/>
                      </a:lnTo>
                      <a:cubicBezTo>
                        <a:pt x="2027887" y="2285347"/>
                        <a:pt x="2022327" y="2298771"/>
                        <a:pt x="2012430" y="2308669"/>
                      </a:cubicBezTo>
                      <a:cubicBezTo>
                        <a:pt x="2002532" y="2318566"/>
                        <a:pt x="1989108" y="2324126"/>
                        <a:pt x="1975111" y="2324126"/>
                      </a:cubicBezTo>
                      <a:lnTo>
                        <a:pt x="52776" y="2324126"/>
                      </a:lnTo>
                      <a:cubicBezTo>
                        <a:pt x="23629" y="2324126"/>
                        <a:pt x="0" y="2300498"/>
                        <a:pt x="0" y="2271350"/>
                      </a:cubicBezTo>
                      <a:lnTo>
                        <a:pt x="0" y="52776"/>
                      </a:lnTo>
                      <a:cubicBezTo>
                        <a:pt x="0" y="23629"/>
                        <a:pt x="23629" y="0"/>
                        <a:pt x="52776" y="0"/>
                      </a:cubicBezTo>
                      <a:close/>
                    </a:path>
                  </a:pathLst>
                </a:custGeom>
                <a:solidFill>
                  <a:srgbClr val="FFB2C3"/>
                </a:solidFill>
              </p:spPr>
            </p:sp>
            <p:sp>
              <p:nvSpPr>
                <p:cNvPr id="5" name="TextBox 5"/>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119" name="Freeform 119"/>
              <p:cNvSpPr/>
              <p:nvPr/>
            </p:nvSpPr>
            <p:spPr>
              <a:xfrm>
                <a:off x="1872626" y="3320426"/>
                <a:ext cx="3833136" cy="1149739"/>
              </a:xfrm>
              <a:custGeom>
                <a:avLst/>
                <a:gdLst/>
                <a:ahLst/>
                <a:cxnLst/>
                <a:rect l="l" t="t" r="r" b="b"/>
                <a:pathLst>
                  <a:path w="1421469" h="337115">
                    <a:moveTo>
                      <a:pt x="81444" y="0"/>
                    </a:moveTo>
                    <a:lnTo>
                      <a:pt x="1340025" y="0"/>
                    </a:lnTo>
                    <a:cubicBezTo>
                      <a:pt x="1361625" y="0"/>
                      <a:pt x="1382341" y="8581"/>
                      <a:pt x="1397614" y="23854"/>
                    </a:cubicBezTo>
                    <a:cubicBezTo>
                      <a:pt x="1412888" y="39128"/>
                      <a:pt x="1421469" y="59844"/>
                      <a:pt x="1421469" y="81444"/>
                    </a:cubicBezTo>
                    <a:lnTo>
                      <a:pt x="1421469" y="255671"/>
                    </a:lnTo>
                    <a:cubicBezTo>
                      <a:pt x="1421469" y="277271"/>
                      <a:pt x="1412888" y="297987"/>
                      <a:pt x="1397614" y="313261"/>
                    </a:cubicBezTo>
                    <a:cubicBezTo>
                      <a:pt x="1382341" y="328534"/>
                      <a:pt x="1361625" y="337115"/>
                      <a:pt x="1340025" y="337115"/>
                    </a:cubicBezTo>
                    <a:lnTo>
                      <a:pt x="81444" y="337115"/>
                    </a:lnTo>
                    <a:cubicBezTo>
                      <a:pt x="59844" y="337115"/>
                      <a:pt x="39128" y="328534"/>
                      <a:pt x="23854" y="313261"/>
                    </a:cubicBezTo>
                    <a:cubicBezTo>
                      <a:pt x="8581" y="297987"/>
                      <a:pt x="0" y="277271"/>
                      <a:pt x="0" y="255671"/>
                    </a:cubicBezTo>
                    <a:lnTo>
                      <a:pt x="0" y="81444"/>
                    </a:lnTo>
                    <a:cubicBezTo>
                      <a:pt x="0" y="59844"/>
                      <a:pt x="8581" y="39128"/>
                      <a:pt x="23854" y="23854"/>
                    </a:cubicBezTo>
                    <a:cubicBezTo>
                      <a:pt x="39128" y="8581"/>
                      <a:pt x="59844" y="0"/>
                      <a:pt x="81444" y="0"/>
                    </a:cubicBezTo>
                    <a:close/>
                  </a:path>
                </a:pathLst>
              </a:custGeom>
              <a:solidFill>
                <a:srgbClr val="BBD4FF"/>
              </a:solidFill>
            </p:spPr>
          </p:sp>
        </p:grpSp>
        <p:sp>
          <p:nvSpPr>
            <p:cNvPr id="146" name="TextBox 145">
              <a:extLst>
                <a:ext uri="{FF2B5EF4-FFF2-40B4-BE49-F238E27FC236}">
                  <a16:creationId xmlns="" xmlns:a16="http://schemas.microsoft.com/office/drawing/2014/main" id="{861D5F02-F8D2-1AC9-7E9F-7B01170D6E5F}"/>
                </a:ext>
              </a:extLst>
            </p:cNvPr>
            <p:cNvSpPr txBox="1"/>
            <p:nvPr/>
          </p:nvSpPr>
          <p:spPr>
            <a:xfrm>
              <a:off x="1099391" y="4881948"/>
              <a:ext cx="4863993" cy="274825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nối đúng cách bàn phím, chuột với máy tính</a:t>
              </a:r>
            </a:p>
          </p:txBody>
        </p:sp>
        <p:sp>
          <p:nvSpPr>
            <p:cNvPr id="147" name="TextBox 146">
              <a:extLst>
                <a:ext uri="{FF2B5EF4-FFF2-40B4-BE49-F238E27FC236}">
                  <a16:creationId xmlns="" xmlns:a16="http://schemas.microsoft.com/office/drawing/2014/main" id="{008A8AA1-3D7C-64B4-BA47-09CA9BA2BAFF}"/>
                </a:ext>
              </a:extLst>
            </p:cNvPr>
            <p:cNvSpPr txBox="1"/>
            <p:nvPr/>
          </p:nvSpPr>
          <p:spPr>
            <a:xfrm>
              <a:off x="2513405" y="3352302"/>
              <a:ext cx="2113882" cy="90159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PHẦN 1</a:t>
              </a:r>
            </a:p>
          </p:txBody>
        </p:sp>
      </p:grpSp>
      <p:grpSp>
        <p:nvGrpSpPr>
          <p:cNvPr id="149" name="Group 148">
            <a:extLst>
              <a:ext uri="{FF2B5EF4-FFF2-40B4-BE49-F238E27FC236}">
                <a16:creationId xmlns="" xmlns:a16="http://schemas.microsoft.com/office/drawing/2014/main" id="{EA03236B-6EBD-1C88-ADEC-B146A40176AF}"/>
              </a:ext>
            </a:extLst>
          </p:cNvPr>
          <p:cNvGrpSpPr/>
          <p:nvPr/>
        </p:nvGrpSpPr>
        <p:grpSpPr>
          <a:xfrm>
            <a:off x="6515641" y="3521351"/>
            <a:ext cx="5256715" cy="5046869"/>
            <a:chOff x="903032" y="3320426"/>
            <a:chExt cx="5256715" cy="5046869"/>
          </a:xfrm>
        </p:grpSpPr>
        <p:grpSp>
          <p:nvGrpSpPr>
            <p:cNvPr id="150" name="Group 149">
              <a:extLst>
                <a:ext uri="{FF2B5EF4-FFF2-40B4-BE49-F238E27FC236}">
                  <a16:creationId xmlns="" xmlns:a16="http://schemas.microsoft.com/office/drawing/2014/main" id="{731D9083-4CEB-385C-248F-7E82C9E27EBC}"/>
                </a:ext>
              </a:extLst>
            </p:cNvPr>
            <p:cNvGrpSpPr/>
            <p:nvPr/>
          </p:nvGrpSpPr>
          <p:grpSpPr>
            <a:xfrm>
              <a:off x="903032" y="3320426"/>
              <a:ext cx="5256715" cy="5046869"/>
              <a:chOff x="1160838" y="3320426"/>
              <a:chExt cx="5256715" cy="5046869"/>
            </a:xfrm>
          </p:grpSpPr>
          <p:grpSp>
            <p:nvGrpSpPr>
              <p:cNvPr id="153" name="Group 3">
                <a:extLst>
                  <a:ext uri="{FF2B5EF4-FFF2-40B4-BE49-F238E27FC236}">
                    <a16:creationId xmlns="" xmlns:a16="http://schemas.microsoft.com/office/drawing/2014/main" id="{7D38EBB2-2104-0366-EEE4-8A86C8A1E04E}"/>
                  </a:ext>
                </a:extLst>
              </p:cNvPr>
              <p:cNvGrpSpPr/>
              <p:nvPr/>
            </p:nvGrpSpPr>
            <p:grpSpPr>
              <a:xfrm>
                <a:off x="1160838" y="4080172"/>
                <a:ext cx="5256715" cy="4287123"/>
                <a:chOff x="0" y="0"/>
                <a:chExt cx="2027888" cy="2324126"/>
              </a:xfrm>
            </p:grpSpPr>
            <p:sp>
              <p:nvSpPr>
                <p:cNvPr id="157" name="Freeform 4">
                  <a:extLst>
                    <a:ext uri="{FF2B5EF4-FFF2-40B4-BE49-F238E27FC236}">
                      <a16:creationId xmlns="" xmlns:a16="http://schemas.microsoft.com/office/drawing/2014/main" id="{0F45B7FA-1560-A710-8F08-114B4231D0D4}"/>
                    </a:ext>
                  </a:extLst>
                </p:cNvPr>
                <p:cNvSpPr/>
                <p:nvPr/>
              </p:nvSpPr>
              <p:spPr>
                <a:xfrm>
                  <a:off x="0" y="0"/>
                  <a:ext cx="2027887" cy="2324126"/>
                </a:xfrm>
                <a:custGeom>
                  <a:avLst/>
                  <a:gdLst/>
                  <a:ahLst/>
                  <a:cxnLst/>
                  <a:rect l="l" t="t" r="r" b="b"/>
                  <a:pathLst>
                    <a:path w="2027887" h="2324126">
                      <a:moveTo>
                        <a:pt x="52776" y="0"/>
                      </a:moveTo>
                      <a:lnTo>
                        <a:pt x="1975111" y="0"/>
                      </a:lnTo>
                      <a:cubicBezTo>
                        <a:pt x="2004259" y="0"/>
                        <a:pt x="2027887" y="23629"/>
                        <a:pt x="2027887" y="52776"/>
                      </a:cubicBezTo>
                      <a:lnTo>
                        <a:pt x="2027887" y="2271350"/>
                      </a:lnTo>
                      <a:cubicBezTo>
                        <a:pt x="2027887" y="2285347"/>
                        <a:pt x="2022327" y="2298771"/>
                        <a:pt x="2012430" y="2308669"/>
                      </a:cubicBezTo>
                      <a:cubicBezTo>
                        <a:pt x="2002532" y="2318566"/>
                        <a:pt x="1989108" y="2324126"/>
                        <a:pt x="1975111" y="2324126"/>
                      </a:cubicBezTo>
                      <a:lnTo>
                        <a:pt x="52776" y="2324126"/>
                      </a:lnTo>
                      <a:cubicBezTo>
                        <a:pt x="23629" y="2324126"/>
                        <a:pt x="0" y="2300498"/>
                        <a:pt x="0" y="2271350"/>
                      </a:cubicBezTo>
                      <a:lnTo>
                        <a:pt x="0" y="52776"/>
                      </a:lnTo>
                      <a:cubicBezTo>
                        <a:pt x="0" y="23629"/>
                        <a:pt x="23629" y="0"/>
                        <a:pt x="52776" y="0"/>
                      </a:cubicBezTo>
                      <a:close/>
                    </a:path>
                  </a:pathLst>
                </a:custGeom>
                <a:solidFill>
                  <a:srgbClr val="FFB2C3"/>
                </a:solidFill>
              </p:spPr>
              <p:txBody>
                <a:bodyPr/>
                <a:lstStyle/>
                <a:p>
                  <a:endParaRPr lang="en-US"/>
                </a:p>
              </p:txBody>
            </p:sp>
            <p:sp>
              <p:nvSpPr>
                <p:cNvPr id="158" name="TextBox 5">
                  <a:extLst>
                    <a:ext uri="{FF2B5EF4-FFF2-40B4-BE49-F238E27FC236}">
                      <a16:creationId xmlns="" xmlns:a16="http://schemas.microsoft.com/office/drawing/2014/main" id="{975CAD21-916A-A59A-CB86-9EEDEF043C76}"/>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154" name="Group 118">
                <a:extLst>
                  <a:ext uri="{FF2B5EF4-FFF2-40B4-BE49-F238E27FC236}">
                    <a16:creationId xmlns="" xmlns:a16="http://schemas.microsoft.com/office/drawing/2014/main" id="{D11EBF19-2E79-0551-0E55-2828C16761EA}"/>
                  </a:ext>
                </a:extLst>
              </p:cNvPr>
              <p:cNvGrpSpPr/>
              <p:nvPr/>
            </p:nvGrpSpPr>
            <p:grpSpPr>
              <a:xfrm>
                <a:off x="1872626" y="3320426"/>
                <a:ext cx="3833136" cy="1149739"/>
                <a:chOff x="0" y="0"/>
                <a:chExt cx="1421469" cy="337115"/>
              </a:xfrm>
            </p:grpSpPr>
            <p:sp>
              <p:nvSpPr>
                <p:cNvPr id="155" name="Freeform 119">
                  <a:extLst>
                    <a:ext uri="{FF2B5EF4-FFF2-40B4-BE49-F238E27FC236}">
                      <a16:creationId xmlns="" xmlns:a16="http://schemas.microsoft.com/office/drawing/2014/main" id="{9176ED80-E974-1655-4062-2E3CCCEEBF56}"/>
                    </a:ext>
                  </a:extLst>
                </p:cNvPr>
                <p:cNvSpPr/>
                <p:nvPr/>
              </p:nvSpPr>
              <p:spPr>
                <a:xfrm>
                  <a:off x="0" y="0"/>
                  <a:ext cx="1421469" cy="337115"/>
                </a:xfrm>
                <a:custGeom>
                  <a:avLst/>
                  <a:gdLst/>
                  <a:ahLst/>
                  <a:cxnLst/>
                  <a:rect l="l" t="t" r="r" b="b"/>
                  <a:pathLst>
                    <a:path w="1421469" h="337115">
                      <a:moveTo>
                        <a:pt x="81444" y="0"/>
                      </a:moveTo>
                      <a:lnTo>
                        <a:pt x="1340025" y="0"/>
                      </a:lnTo>
                      <a:cubicBezTo>
                        <a:pt x="1361625" y="0"/>
                        <a:pt x="1382341" y="8581"/>
                        <a:pt x="1397614" y="23854"/>
                      </a:cubicBezTo>
                      <a:cubicBezTo>
                        <a:pt x="1412888" y="39128"/>
                        <a:pt x="1421469" y="59844"/>
                        <a:pt x="1421469" y="81444"/>
                      </a:cubicBezTo>
                      <a:lnTo>
                        <a:pt x="1421469" y="255671"/>
                      </a:lnTo>
                      <a:cubicBezTo>
                        <a:pt x="1421469" y="277271"/>
                        <a:pt x="1412888" y="297987"/>
                        <a:pt x="1397614" y="313261"/>
                      </a:cubicBezTo>
                      <a:cubicBezTo>
                        <a:pt x="1382341" y="328534"/>
                        <a:pt x="1361625" y="337115"/>
                        <a:pt x="1340025" y="337115"/>
                      </a:cubicBezTo>
                      <a:lnTo>
                        <a:pt x="81444" y="337115"/>
                      </a:lnTo>
                      <a:cubicBezTo>
                        <a:pt x="59844" y="337115"/>
                        <a:pt x="39128" y="328534"/>
                        <a:pt x="23854" y="313261"/>
                      </a:cubicBezTo>
                      <a:cubicBezTo>
                        <a:pt x="8581" y="297987"/>
                        <a:pt x="0" y="277271"/>
                        <a:pt x="0" y="255671"/>
                      </a:cubicBezTo>
                      <a:lnTo>
                        <a:pt x="0" y="81444"/>
                      </a:lnTo>
                      <a:cubicBezTo>
                        <a:pt x="0" y="59844"/>
                        <a:pt x="8581" y="39128"/>
                        <a:pt x="23854" y="23854"/>
                      </a:cubicBezTo>
                      <a:cubicBezTo>
                        <a:pt x="39128" y="8581"/>
                        <a:pt x="59844" y="0"/>
                        <a:pt x="81444" y="0"/>
                      </a:cubicBezTo>
                      <a:close/>
                    </a:path>
                  </a:pathLst>
                </a:custGeom>
                <a:solidFill>
                  <a:srgbClr val="BBD4FF"/>
                </a:solidFill>
              </p:spPr>
            </p:sp>
            <p:sp>
              <p:nvSpPr>
                <p:cNvPr id="156" name="TextBox 120">
                  <a:extLst>
                    <a:ext uri="{FF2B5EF4-FFF2-40B4-BE49-F238E27FC236}">
                      <a16:creationId xmlns="" xmlns:a16="http://schemas.microsoft.com/office/drawing/2014/main" id="{FEBBBD7E-29DE-F3A4-0031-04FB1DE2822C}"/>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sp>
          <p:nvSpPr>
            <p:cNvPr id="151" name="TextBox 150">
              <a:extLst>
                <a:ext uri="{FF2B5EF4-FFF2-40B4-BE49-F238E27FC236}">
                  <a16:creationId xmlns="" xmlns:a16="http://schemas.microsoft.com/office/drawing/2014/main" id="{9937A9FD-3BD5-5ADB-AD0C-001965A32593}"/>
                </a:ext>
              </a:extLst>
            </p:cNvPr>
            <p:cNvSpPr txBox="1"/>
            <p:nvPr/>
          </p:nvSpPr>
          <p:spPr>
            <a:xfrm>
              <a:off x="1099391" y="4881948"/>
              <a:ext cx="4798935" cy="274825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nối đúng cách màn hình </a:t>
              </a:r>
            </a:p>
            <a:p>
              <a:pPr algn="ctr">
                <a:lnSpc>
                  <a:spcPct val="150000"/>
                </a:lnSpc>
              </a:pPr>
              <a:r>
                <a:rPr lang="en-US" sz="4000" b="1">
                  <a:solidFill>
                    <a:schemeClr val="tx1"/>
                  </a:solidFill>
                  <a:latin typeface="Arial" panose="020B0604020202020204" pitchFamily="34" charset="0"/>
                  <a:cs typeface="Arial" panose="020B0604020202020204" pitchFamily="34" charset="0"/>
                </a:rPr>
                <a:t>với máy tính.</a:t>
              </a:r>
            </a:p>
          </p:txBody>
        </p:sp>
        <p:sp>
          <p:nvSpPr>
            <p:cNvPr id="152" name="TextBox 151">
              <a:extLst>
                <a:ext uri="{FF2B5EF4-FFF2-40B4-BE49-F238E27FC236}">
                  <a16:creationId xmlns="" xmlns:a16="http://schemas.microsoft.com/office/drawing/2014/main" id="{E7136D2F-D2FE-C196-D162-2DB5C2F0702F}"/>
                </a:ext>
              </a:extLst>
            </p:cNvPr>
            <p:cNvSpPr txBox="1"/>
            <p:nvPr/>
          </p:nvSpPr>
          <p:spPr>
            <a:xfrm>
              <a:off x="2513405" y="3352302"/>
              <a:ext cx="2113882" cy="90159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PHẦN 2</a:t>
              </a:r>
            </a:p>
          </p:txBody>
        </p:sp>
      </p:grpSp>
      <p:grpSp>
        <p:nvGrpSpPr>
          <p:cNvPr id="159" name="Group 158">
            <a:extLst>
              <a:ext uri="{FF2B5EF4-FFF2-40B4-BE49-F238E27FC236}">
                <a16:creationId xmlns="" xmlns:a16="http://schemas.microsoft.com/office/drawing/2014/main" id="{155B716A-FF08-18FB-A0FA-77BF4468AD19}"/>
              </a:ext>
            </a:extLst>
          </p:cNvPr>
          <p:cNvGrpSpPr/>
          <p:nvPr/>
        </p:nvGrpSpPr>
        <p:grpSpPr>
          <a:xfrm>
            <a:off x="12135245" y="3525631"/>
            <a:ext cx="5256715" cy="5046869"/>
            <a:chOff x="903032" y="3320426"/>
            <a:chExt cx="5256715" cy="5046869"/>
          </a:xfrm>
        </p:grpSpPr>
        <p:grpSp>
          <p:nvGrpSpPr>
            <p:cNvPr id="160" name="Group 159">
              <a:extLst>
                <a:ext uri="{FF2B5EF4-FFF2-40B4-BE49-F238E27FC236}">
                  <a16:creationId xmlns="" xmlns:a16="http://schemas.microsoft.com/office/drawing/2014/main" id="{BB6A6DF8-1625-646D-2D2E-F75E05C9207A}"/>
                </a:ext>
              </a:extLst>
            </p:cNvPr>
            <p:cNvGrpSpPr/>
            <p:nvPr/>
          </p:nvGrpSpPr>
          <p:grpSpPr>
            <a:xfrm>
              <a:off x="903032" y="3320426"/>
              <a:ext cx="5256715" cy="5046869"/>
              <a:chOff x="1160838" y="3320426"/>
              <a:chExt cx="5256715" cy="5046869"/>
            </a:xfrm>
          </p:grpSpPr>
          <p:grpSp>
            <p:nvGrpSpPr>
              <p:cNvPr id="163" name="Group 3">
                <a:extLst>
                  <a:ext uri="{FF2B5EF4-FFF2-40B4-BE49-F238E27FC236}">
                    <a16:creationId xmlns="" xmlns:a16="http://schemas.microsoft.com/office/drawing/2014/main" id="{9843491B-4E69-D41A-D2D8-9D1F81547B88}"/>
                  </a:ext>
                </a:extLst>
              </p:cNvPr>
              <p:cNvGrpSpPr/>
              <p:nvPr/>
            </p:nvGrpSpPr>
            <p:grpSpPr>
              <a:xfrm>
                <a:off x="1160838" y="4080172"/>
                <a:ext cx="5256715" cy="4287123"/>
                <a:chOff x="0" y="0"/>
                <a:chExt cx="2027888" cy="2324126"/>
              </a:xfrm>
            </p:grpSpPr>
            <p:sp>
              <p:nvSpPr>
                <p:cNvPr id="167" name="Freeform 4">
                  <a:extLst>
                    <a:ext uri="{FF2B5EF4-FFF2-40B4-BE49-F238E27FC236}">
                      <a16:creationId xmlns="" xmlns:a16="http://schemas.microsoft.com/office/drawing/2014/main" id="{DA0AF8A0-1D63-9E93-DC9C-9BF5E882B53A}"/>
                    </a:ext>
                  </a:extLst>
                </p:cNvPr>
                <p:cNvSpPr/>
                <p:nvPr/>
              </p:nvSpPr>
              <p:spPr>
                <a:xfrm>
                  <a:off x="0" y="0"/>
                  <a:ext cx="2027887" cy="2324126"/>
                </a:xfrm>
                <a:custGeom>
                  <a:avLst/>
                  <a:gdLst/>
                  <a:ahLst/>
                  <a:cxnLst/>
                  <a:rect l="l" t="t" r="r" b="b"/>
                  <a:pathLst>
                    <a:path w="2027887" h="2324126">
                      <a:moveTo>
                        <a:pt x="52776" y="0"/>
                      </a:moveTo>
                      <a:lnTo>
                        <a:pt x="1975111" y="0"/>
                      </a:lnTo>
                      <a:cubicBezTo>
                        <a:pt x="2004259" y="0"/>
                        <a:pt x="2027887" y="23629"/>
                        <a:pt x="2027887" y="52776"/>
                      </a:cubicBezTo>
                      <a:lnTo>
                        <a:pt x="2027887" y="2271350"/>
                      </a:lnTo>
                      <a:cubicBezTo>
                        <a:pt x="2027887" y="2285347"/>
                        <a:pt x="2022327" y="2298771"/>
                        <a:pt x="2012430" y="2308669"/>
                      </a:cubicBezTo>
                      <a:cubicBezTo>
                        <a:pt x="2002532" y="2318566"/>
                        <a:pt x="1989108" y="2324126"/>
                        <a:pt x="1975111" y="2324126"/>
                      </a:cubicBezTo>
                      <a:lnTo>
                        <a:pt x="52776" y="2324126"/>
                      </a:lnTo>
                      <a:cubicBezTo>
                        <a:pt x="23629" y="2324126"/>
                        <a:pt x="0" y="2300498"/>
                        <a:pt x="0" y="2271350"/>
                      </a:cubicBezTo>
                      <a:lnTo>
                        <a:pt x="0" y="52776"/>
                      </a:lnTo>
                      <a:cubicBezTo>
                        <a:pt x="0" y="23629"/>
                        <a:pt x="23629" y="0"/>
                        <a:pt x="52776" y="0"/>
                      </a:cubicBezTo>
                      <a:close/>
                    </a:path>
                  </a:pathLst>
                </a:custGeom>
                <a:solidFill>
                  <a:srgbClr val="FFB2C3"/>
                </a:solidFill>
              </p:spPr>
            </p:sp>
            <p:sp>
              <p:nvSpPr>
                <p:cNvPr id="168" name="TextBox 5">
                  <a:extLst>
                    <a:ext uri="{FF2B5EF4-FFF2-40B4-BE49-F238E27FC236}">
                      <a16:creationId xmlns="" xmlns:a16="http://schemas.microsoft.com/office/drawing/2014/main" id="{807BB5CE-5E7E-7AB4-AE47-13B597ED0F0F}"/>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164" name="Group 118">
                <a:extLst>
                  <a:ext uri="{FF2B5EF4-FFF2-40B4-BE49-F238E27FC236}">
                    <a16:creationId xmlns="" xmlns:a16="http://schemas.microsoft.com/office/drawing/2014/main" id="{3571DE9D-7925-696E-1150-CD99F255CCCD}"/>
                  </a:ext>
                </a:extLst>
              </p:cNvPr>
              <p:cNvGrpSpPr/>
              <p:nvPr/>
            </p:nvGrpSpPr>
            <p:grpSpPr>
              <a:xfrm>
                <a:off x="1872626" y="3320426"/>
                <a:ext cx="3833136" cy="1149739"/>
                <a:chOff x="0" y="0"/>
                <a:chExt cx="1421469" cy="337115"/>
              </a:xfrm>
            </p:grpSpPr>
            <p:sp>
              <p:nvSpPr>
                <p:cNvPr id="165" name="Freeform 119">
                  <a:extLst>
                    <a:ext uri="{FF2B5EF4-FFF2-40B4-BE49-F238E27FC236}">
                      <a16:creationId xmlns="" xmlns:a16="http://schemas.microsoft.com/office/drawing/2014/main" id="{AAD147A8-7790-C23B-90AE-BA244050E12C}"/>
                    </a:ext>
                  </a:extLst>
                </p:cNvPr>
                <p:cNvSpPr/>
                <p:nvPr/>
              </p:nvSpPr>
              <p:spPr>
                <a:xfrm>
                  <a:off x="0" y="0"/>
                  <a:ext cx="1421469" cy="337115"/>
                </a:xfrm>
                <a:custGeom>
                  <a:avLst/>
                  <a:gdLst/>
                  <a:ahLst/>
                  <a:cxnLst/>
                  <a:rect l="l" t="t" r="r" b="b"/>
                  <a:pathLst>
                    <a:path w="1421469" h="337115">
                      <a:moveTo>
                        <a:pt x="81444" y="0"/>
                      </a:moveTo>
                      <a:lnTo>
                        <a:pt x="1340025" y="0"/>
                      </a:lnTo>
                      <a:cubicBezTo>
                        <a:pt x="1361625" y="0"/>
                        <a:pt x="1382341" y="8581"/>
                        <a:pt x="1397614" y="23854"/>
                      </a:cubicBezTo>
                      <a:cubicBezTo>
                        <a:pt x="1412888" y="39128"/>
                        <a:pt x="1421469" y="59844"/>
                        <a:pt x="1421469" y="81444"/>
                      </a:cubicBezTo>
                      <a:lnTo>
                        <a:pt x="1421469" y="255671"/>
                      </a:lnTo>
                      <a:cubicBezTo>
                        <a:pt x="1421469" y="277271"/>
                        <a:pt x="1412888" y="297987"/>
                        <a:pt x="1397614" y="313261"/>
                      </a:cubicBezTo>
                      <a:cubicBezTo>
                        <a:pt x="1382341" y="328534"/>
                        <a:pt x="1361625" y="337115"/>
                        <a:pt x="1340025" y="337115"/>
                      </a:cubicBezTo>
                      <a:lnTo>
                        <a:pt x="81444" y="337115"/>
                      </a:lnTo>
                      <a:cubicBezTo>
                        <a:pt x="59844" y="337115"/>
                        <a:pt x="39128" y="328534"/>
                        <a:pt x="23854" y="313261"/>
                      </a:cubicBezTo>
                      <a:cubicBezTo>
                        <a:pt x="8581" y="297987"/>
                        <a:pt x="0" y="277271"/>
                        <a:pt x="0" y="255671"/>
                      </a:cubicBezTo>
                      <a:lnTo>
                        <a:pt x="0" y="81444"/>
                      </a:lnTo>
                      <a:cubicBezTo>
                        <a:pt x="0" y="59844"/>
                        <a:pt x="8581" y="39128"/>
                        <a:pt x="23854" y="23854"/>
                      </a:cubicBezTo>
                      <a:cubicBezTo>
                        <a:pt x="39128" y="8581"/>
                        <a:pt x="59844" y="0"/>
                        <a:pt x="81444" y="0"/>
                      </a:cubicBezTo>
                      <a:close/>
                    </a:path>
                  </a:pathLst>
                </a:custGeom>
                <a:solidFill>
                  <a:srgbClr val="BBD4FF"/>
                </a:solidFill>
              </p:spPr>
            </p:sp>
            <p:sp>
              <p:nvSpPr>
                <p:cNvPr id="166" name="TextBox 120">
                  <a:extLst>
                    <a:ext uri="{FF2B5EF4-FFF2-40B4-BE49-F238E27FC236}">
                      <a16:creationId xmlns="" xmlns:a16="http://schemas.microsoft.com/office/drawing/2014/main" id="{58D1FA34-1D46-4A76-9894-B4D7D550FE8F}"/>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sp>
          <p:nvSpPr>
            <p:cNvPr id="161" name="TextBox 160">
              <a:extLst>
                <a:ext uri="{FF2B5EF4-FFF2-40B4-BE49-F238E27FC236}">
                  <a16:creationId xmlns="" xmlns:a16="http://schemas.microsoft.com/office/drawing/2014/main" id="{2A92C19A-4E01-D169-12C8-A920EF50D30D}"/>
                </a:ext>
              </a:extLst>
            </p:cNvPr>
            <p:cNvSpPr txBox="1"/>
            <p:nvPr/>
          </p:nvSpPr>
          <p:spPr>
            <a:xfrm>
              <a:off x="1400424" y="5211915"/>
              <a:ext cx="4315052" cy="182492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Một số ví dụ thao tác gặp lỗi</a:t>
              </a:r>
            </a:p>
          </p:txBody>
        </p:sp>
        <p:sp>
          <p:nvSpPr>
            <p:cNvPr id="162" name="TextBox 161">
              <a:extLst>
                <a:ext uri="{FF2B5EF4-FFF2-40B4-BE49-F238E27FC236}">
                  <a16:creationId xmlns="" xmlns:a16="http://schemas.microsoft.com/office/drawing/2014/main" id="{EF1EBA27-53E7-7D40-D5FB-60770CAA5902}"/>
                </a:ext>
              </a:extLst>
            </p:cNvPr>
            <p:cNvSpPr txBox="1"/>
            <p:nvPr/>
          </p:nvSpPr>
          <p:spPr>
            <a:xfrm>
              <a:off x="2513405" y="3352302"/>
              <a:ext cx="2113882" cy="90159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PHẦN 3</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barn(inVertical)">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wipe(up)">
                                      <p:cBhvr>
                                        <p:cTn id="12" dur="500"/>
                                        <p:tgtEl>
                                          <p:spTgt spid="1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wipe(up)">
                                      <p:cBhvr>
                                        <p:cTn id="17" dur="500"/>
                                        <p:tgtEl>
                                          <p:spTgt spid="1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9"/>
                                        </p:tgtEl>
                                        <p:attrNameLst>
                                          <p:attrName>style.visibility</p:attrName>
                                        </p:attrNameLst>
                                      </p:cBhvr>
                                      <p:to>
                                        <p:strVal val="visible"/>
                                      </p:to>
                                    </p:set>
                                    <p:animEffect transition="in" filter="wipe(up)">
                                      <p:cBhvr>
                                        <p:cTn id="22"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t="9169" b="6455"/>
          <a:stretch>
            <a:fillRect/>
          </a:stretch>
        </p:blipFill>
        <p:spPr>
          <a:xfrm>
            <a:off x="0" y="0"/>
            <a:ext cx="18288000" cy="10287000"/>
          </a:xfrm>
          <a:prstGeom prst="rect">
            <a:avLst/>
          </a:prstGeom>
        </p:spPr>
      </p:pic>
      <p:sp>
        <p:nvSpPr>
          <p:cNvPr id="39" name="TextBox 4">
            <a:extLst>
              <a:ext uri="{FF2B5EF4-FFF2-40B4-BE49-F238E27FC236}">
                <a16:creationId xmlns="" xmlns:a16="http://schemas.microsoft.com/office/drawing/2014/main" id="{80F53EE0-F8F5-435E-8C63-FCC37FF4A87F}"/>
              </a:ext>
            </a:extLst>
          </p:cNvPr>
          <p:cNvSpPr txBox="1"/>
          <p:nvPr/>
        </p:nvSpPr>
        <p:spPr>
          <a:xfrm>
            <a:off x="2173871" y="647700"/>
            <a:ext cx="13937863" cy="2441822"/>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1. Kết nối đúng cách bàn phím, chuột với máy tính</a:t>
            </a:r>
          </a:p>
        </p:txBody>
      </p:sp>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22375" y="77600"/>
            <a:ext cx="462195" cy="1297389"/>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706070" y="4299947"/>
            <a:ext cx="326871" cy="917532"/>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15052">
            <a:off x="16840574" y="1342620"/>
            <a:ext cx="1058221" cy="259745"/>
          </a:xfrm>
          <a:prstGeom prst="rect">
            <a:avLst/>
          </a:prstGeom>
        </p:spPr>
      </p:pic>
      <p:pic>
        <p:nvPicPr>
          <p:cNvPr id="30" name="Picture 3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452929" y="8673534"/>
            <a:ext cx="1075620" cy="749023"/>
          </a:xfrm>
          <a:prstGeom prst="rect">
            <a:avLst/>
          </a:prstGeom>
        </p:spPr>
      </p:pic>
      <p:pic>
        <p:nvPicPr>
          <p:cNvPr id="31" name="Picture 3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222468">
            <a:off x="8554444" y="599197"/>
            <a:ext cx="456036" cy="653815"/>
          </a:xfrm>
          <a:prstGeom prst="rect">
            <a:avLst/>
          </a:prstGeom>
        </p:spPr>
      </p:pic>
      <p:pic>
        <p:nvPicPr>
          <p:cNvPr id="32" name="Picture 3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40111">
            <a:off x="-14860" y="9529811"/>
            <a:ext cx="483679" cy="693446"/>
          </a:xfrm>
          <a:prstGeom prst="rect">
            <a:avLst/>
          </a:prstGeom>
        </p:spPr>
      </p:pic>
      <p:pic>
        <p:nvPicPr>
          <p:cNvPr id="33" name="Picture 3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66232">
            <a:off x="17036803" y="8221975"/>
            <a:ext cx="404092" cy="579343"/>
          </a:xfrm>
          <a:prstGeom prst="rect">
            <a:avLst/>
          </a:prstGeom>
        </p:spPr>
      </p:pic>
      <p:grpSp>
        <p:nvGrpSpPr>
          <p:cNvPr id="40" name="Group 39">
            <a:extLst>
              <a:ext uri="{FF2B5EF4-FFF2-40B4-BE49-F238E27FC236}">
                <a16:creationId xmlns="" xmlns:a16="http://schemas.microsoft.com/office/drawing/2014/main" id="{284D3154-610A-E9CC-96A9-5AAAC82FFD28}"/>
              </a:ext>
            </a:extLst>
          </p:cNvPr>
          <p:cNvGrpSpPr/>
          <p:nvPr/>
        </p:nvGrpSpPr>
        <p:grpSpPr>
          <a:xfrm>
            <a:off x="656772" y="1545615"/>
            <a:ext cx="7099420" cy="3034121"/>
            <a:chOff x="1450158" y="1434533"/>
            <a:chExt cx="7099420" cy="3034121"/>
          </a:xfrm>
        </p:grpSpPr>
        <p:grpSp>
          <p:nvGrpSpPr>
            <p:cNvPr id="23" name="Group 23"/>
            <p:cNvGrpSpPr/>
            <p:nvPr/>
          </p:nvGrpSpPr>
          <p:grpSpPr>
            <a:xfrm rot="208386">
              <a:off x="1450158" y="1434533"/>
              <a:ext cx="6645068" cy="3034121"/>
              <a:chOff x="0" y="-38100"/>
              <a:chExt cx="1863567" cy="850900"/>
            </a:xfrm>
          </p:grpSpPr>
          <p:sp>
            <p:nvSpPr>
              <p:cNvPr id="24" name="Freeform 24"/>
              <p:cNvSpPr/>
              <p:nvPr/>
            </p:nvSpPr>
            <p:spPr>
              <a:xfrm>
                <a:off x="170090" y="0"/>
                <a:ext cx="1693477" cy="500431"/>
              </a:xfrm>
              <a:custGeom>
                <a:avLst/>
                <a:gdLst/>
                <a:ahLst/>
                <a:cxnLst/>
                <a:rect l="l" t="t" r="r" b="b"/>
                <a:pathLst>
                  <a:path w="2045172" h="500431">
                    <a:moveTo>
                      <a:pt x="54142" y="0"/>
                    </a:moveTo>
                    <a:lnTo>
                      <a:pt x="1991030" y="0"/>
                    </a:lnTo>
                    <a:cubicBezTo>
                      <a:pt x="2005390" y="0"/>
                      <a:pt x="2019161" y="5704"/>
                      <a:pt x="2029315" y="15858"/>
                    </a:cubicBezTo>
                    <a:cubicBezTo>
                      <a:pt x="2039468" y="26011"/>
                      <a:pt x="2045172" y="39783"/>
                      <a:pt x="2045172" y="54142"/>
                    </a:cubicBezTo>
                    <a:lnTo>
                      <a:pt x="2045172" y="446289"/>
                    </a:lnTo>
                    <a:cubicBezTo>
                      <a:pt x="2045172" y="460648"/>
                      <a:pt x="2039468" y="474419"/>
                      <a:pt x="2029315" y="484573"/>
                    </a:cubicBezTo>
                    <a:cubicBezTo>
                      <a:pt x="2019161" y="494727"/>
                      <a:pt x="2005390" y="500431"/>
                      <a:pt x="1991030" y="500431"/>
                    </a:cubicBezTo>
                    <a:lnTo>
                      <a:pt x="54142" y="500431"/>
                    </a:lnTo>
                    <a:cubicBezTo>
                      <a:pt x="39783" y="500431"/>
                      <a:pt x="26011" y="494727"/>
                      <a:pt x="15858" y="484573"/>
                    </a:cubicBezTo>
                    <a:cubicBezTo>
                      <a:pt x="5704" y="474419"/>
                      <a:pt x="0" y="460648"/>
                      <a:pt x="0" y="446289"/>
                    </a:cubicBezTo>
                    <a:lnTo>
                      <a:pt x="0" y="54142"/>
                    </a:lnTo>
                    <a:cubicBezTo>
                      <a:pt x="0" y="39783"/>
                      <a:pt x="5704" y="26011"/>
                      <a:pt x="15858" y="15858"/>
                    </a:cubicBezTo>
                    <a:cubicBezTo>
                      <a:pt x="26011" y="5704"/>
                      <a:pt x="39783" y="0"/>
                      <a:pt x="54142" y="0"/>
                    </a:cubicBezTo>
                    <a:close/>
                  </a:path>
                </a:pathLst>
              </a:custGeom>
              <a:solidFill>
                <a:srgbClr val="DF6E87"/>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rot="208386">
              <a:off x="1701924" y="2077319"/>
              <a:ext cx="6847654" cy="802079"/>
            </a:xfrm>
            <a:prstGeom prst="rect">
              <a:avLst/>
            </a:prstGeom>
          </p:spPr>
          <p:txBody>
            <a:bodyPr lIns="0" tIns="0" rIns="0" bIns="0" rtlCol="0" anchor="t">
              <a:spAutoFit/>
            </a:bodyPr>
            <a:lstStyle/>
            <a:p>
              <a:pPr algn="ctr">
                <a:lnSpc>
                  <a:spcPts val="6719"/>
                </a:lnSpc>
              </a:pPr>
              <a:r>
                <a:rPr lang="en-US" sz="5400" b="1">
                  <a:solidFill>
                    <a:srgbClr val="FAFAFA"/>
                  </a:solidFill>
                  <a:latin typeface="Arial" panose="020B0604020202020204" pitchFamily="34" charset="0"/>
                  <a:cs typeface="Arial" panose="020B0604020202020204" pitchFamily="34" charset="0"/>
                </a:rPr>
                <a:t>NHIỆM VỤ</a:t>
              </a:r>
            </a:p>
          </p:txBody>
        </p:sp>
      </p:grpSp>
      <p:sp>
        <p:nvSpPr>
          <p:cNvPr id="42" name="TextBox 41">
            <a:extLst>
              <a:ext uri="{FF2B5EF4-FFF2-40B4-BE49-F238E27FC236}">
                <a16:creationId xmlns="" xmlns:a16="http://schemas.microsoft.com/office/drawing/2014/main" id="{6554626F-7F41-6712-61D9-722B79C45064}"/>
              </a:ext>
            </a:extLst>
          </p:cNvPr>
          <p:cNvSpPr txBox="1"/>
          <p:nvPr/>
        </p:nvSpPr>
        <p:spPr>
          <a:xfrm>
            <a:off x="697047" y="3883297"/>
            <a:ext cx="7387339" cy="4975657"/>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hộp thân máy, một số bàn phím và chuột các loại khác nhau để tách rời bên ngoài. Hãy chọn các thiết bị trên kết nối với máy tính và khởi động lại (nếu cần thiết) để có thể bắt đầu sử dụng.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44" name="Group 43">
            <a:extLst>
              <a:ext uri="{FF2B5EF4-FFF2-40B4-BE49-F238E27FC236}">
                <a16:creationId xmlns="" xmlns:a16="http://schemas.microsoft.com/office/drawing/2014/main" id="{2659CB81-93E8-B65D-0632-1EB63D6F1625}"/>
              </a:ext>
            </a:extLst>
          </p:cNvPr>
          <p:cNvGrpSpPr/>
          <p:nvPr/>
        </p:nvGrpSpPr>
        <p:grpSpPr>
          <a:xfrm>
            <a:off x="8366402" y="925600"/>
            <a:ext cx="4642826" cy="4032642"/>
            <a:chOff x="9163374" y="670537"/>
            <a:chExt cx="4642826" cy="4032642"/>
          </a:xfrm>
        </p:grpSpPr>
        <p:grpSp>
          <p:nvGrpSpPr>
            <p:cNvPr id="3" name="Group 3"/>
            <p:cNvGrpSpPr/>
            <p:nvPr/>
          </p:nvGrpSpPr>
          <p:grpSpPr>
            <a:xfrm>
              <a:off x="9163374" y="670537"/>
              <a:ext cx="4642826" cy="4032642"/>
              <a:chOff x="0" y="-19050"/>
              <a:chExt cx="945453" cy="1022263"/>
            </a:xfrm>
          </p:grpSpPr>
          <p:sp>
            <p:nvSpPr>
              <p:cNvPr id="4" name="Freeform 4"/>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43" name="TextBox 42">
              <a:extLst>
                <a:ext uri="{FF2B5EF4-FFF2-40B4-BE49-F238E27FC236}">
                  <a16:creationId xmlns="" xmlns:a16="http://schemas.microsoft.com/office/drawing/2014/main" id="{C049E87C-53D4-7DAC-4CDD-483611170EF4}"/>
                </a:ext>
              </a:extLst>
            </p:cNvPr>
            <p:cNvSpPr txBox="1"/>
            <p:nvPr/>
          </p:nvSpPr>
          <p:spPr>
            <a:xfrm>
              <a:off x="9185073" y="1253237"/>
              <a:ext cx="4574685" cy="2955746"/>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1: Nhận biết các cổng cắm trên thân máy có thể dùng kết nối chuột, bàn phím</a:t>
              </a:r>
              <a:endParaRPr lang="en-US" sz="3200">
                <a:solidFill>
                  <a:schemeClr val="tx1"/>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 xmlns:a16="http://schemas.microsoft.com/office/drawing/2014/main" id="{85962A99-4BD7-9D86-1A42-7EC09A441DA1}"/>
              </a:ext>
            </a:extLst>
          </p:cNvPr>
          <p:cNvGrpSpPr/>
          <p:nvPr/>
        </p:nvGrpSpPr>
        <p:grpSpPr>
          <a:xfrm>
            <a:off x="13161628" y="925600"/>
            <a:ext cx="4642826" cy="4032642"/>
            <a:chOff x="9163374" y="670537"/>
            <a:chExt cx="4642826" cy="4032642"/>
          </a:xfrm>
        </p:grpSpPr>
        <p:grpSp>
          <p:nvGrpSpPr>
            <p:cNvPr id="46" name="Group 3">
              <a:extLst>
                <a:ext uri="{FF2B5EF4-FFF2-40B4-BE49-F238E27FC236}">
                  <a16:creationId xmlns="" xmlns:a16="http://schemas.microsoft.com/office/drawing/2014/main" id="{D7761908-1C15-B450-A4E3-7EBFE10A7FB0}"/>
                </a:ext>
              </a:extLst>
            </p:cNvPr>
            <p:cNvGrpSpPr/>
            <p:nvPr/>
          </p:nvGrpSpPr>
          <p:grpSpPr>
            <a:xfrm>
              <a:off x="9163374" y="670537"/>
              <a:ext cx="4642826" cy="4032642"/>
              <a:chOff x="0" y="-19050"/>
              <a:chExt cx="945453" cy="1022263"/>
            </a:xfrm>
          </p:grpSpPr>
          <p:sp>
            <p:nvSpPr>
              <p:cNvPr id="48" name="Freeform 4">
                <a:extLst>
                  <a:ext uri="{FF2B5EF4-FFF2-40B4-BE49-F238E27FC236}">
                    <a16:creationId xmlns="" xmlns:a16="http://schemas.microsoft.com/office/drawing/2014/main" id="{D2F1318D-2B5B-672E-FBEB-20F78AD2E23E}"/>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49" name="TextBox 5">
                <a:extLst>
                  <a:ext uri="{FF2B5EF4-FFF2-40B4-BE49-F238E27FC236}">
                    <a16:creationId xmlns="" xmlns:a16="http://schemas.microsoft.com/office/drawing/2014/main" id="{D484F4EA-7343-FBD1-4651-4BEBF9A3D3F9}"/>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47" name="TextBox 46">
              <a:extLst>
                <a:ext uri="{FF2B5EF4-FFF2-40B4-BE49-F238E27FC236}">
                  <a16:creationId xmlns="" xmlns:a16="http://schemas.microsoft.com/office/drawing/2014/main" id="{6CEE75A6-862E-994A-A17C-0284FCFEA476}"/>
                </a:ext>
              </a:extLst>
            </p:cNvPr>
            <p:cNvSpPr txBox="1"/>
            <p:nvPr/>
          </p:nvSpPr>
          <p:spPr>
            <a:xfrm>
              <a:off x="9378913" y="1618126"/>
              <a:ext cx="4211747" cy="2217082"/>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2: Nhận biết bàn phím, chuột tương ứng</a:t>
              </a:r>
              <a:endParaRPr lang="en-US" sz="3200">
                <a:solidFill>
                  <a:schemeClr val="tx1"/>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 xmlns:a16="http://schemas.microsoft.com/office/drawing/2014/main" id="{3D509C25-C562-4817-A3C4-6B224A8B7A3B}"/>
              </a:ext>
            </a:extLst>
          </p:cNvPr>
          <p:cNvGrpSpPr/>
          <p:nvPr/>
        </p:nvGrpSpPr>
        <p:grpSpPr>
          <a:xfrm>
            <a:off x="8366402" y="5301858"/>
            <a:ext cx="4642826" cy="4032642"/>
            <a:chOff x="9163374" y="670537"/>
            <a:chExt cx="4642826" cy="4032642"/>
          </a:xfrm>
        </p:grpSpPr>
        <p:grpSp>
          <p:nvGrpSpPr>
            <p:cNvPr id="51" name="Group 3">
              <a:extLst>
                <a:ext uri="{FF2B5EF4-FFF2-40B4-BE49-F238E27FC236}">
                  <a16:creationId xmlns="" xmlns:a16="http://schemas.microsoft.com/office/drawing/2014/main" id="{049ABF90-2043-CEB6-76DC-4CAF6F36EA95}"/>
                </a:ext>
              </a:extLst>
            </p:cNvPr>
            <p:cNvGrpSpPr/>
            <p:nvPr/>
          </p:nvGrpSpPr>
          <p:grpSpPr>
            <a:xfrm>
              <a:off x="9163374" y="670537"/>
              <a:ext cx="4642826" cy="4032642"/>
              <a:chOff x="0" y="-19050"/>
              <a:chExt cx="945453" cy="1022263"/>
            </a:xfrm>
          </p:grpSpPr>
          <p:sp>
            <p:nvSpPr>
              <p:cNvPr id="53" name="Freeform 4">
                <a:extLst>
                  <a:ext uri="{FF2B5EF4-FFF2-40B4-BE49-F238E27FC236}">
                    <a16:creationId xmlns="" xmlns:a16="http://schemas.microsoft.com/office/drawing/2014/main" id="{BFDED2DA-C8C2-C3AD-AC96-085C52711CEA}"/>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54" name="TextBox 5">
                <a:extLst>
                  <a:ext uri="{FF2B5EF4-FFF2-40B4-BE49-F238E27FC236}">
                    <a16:creationId xmlns="" xmlns:a16="http://schemas.microsoft.com/office/drawing/2014/main" id="{289672A8-2108-989D-205B-231F551EDC0F}"/>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52" name="TextBox 51">
              <a:extLst>
                <a:ext uri="{FF2B5EF4-FFF2-40B4-BE49-F238E27FC236}">
                  <a16:creationId xmlns="" xmlns:a16="http://schemas.microsoft.com/office/drawing/2014/main" id="{D98712DD-939B-37F5-6019-1D81FA47ACE5}"/>
                </a:ext>
              </a:extLst>
            </p:cNvPr>
            <p:cNvSpPr txBox="1"/>
            <p:nvPr/>
          </p:nvSpPr>
          <p:spPr>
            <a:xfrm>
              <a:off x="9446896" y="1977252"/>
              <a:ext cx="4122109" cy="1478418"/>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3: Thực hiện kết nối cho mỗi loại</a:t>
              </a:r>
              <a:r>
                <a:rPr lang="en-US" sz="3200">
                  <a:solidFill>
                    <a:schemeClr val="tx1"/>
                  </a:solidFill>
                  <a:latin typeface="Arial" panose="020B0604020202020204" pitchFamily="34" charset="0"/>
                  <a:cs typeface="Arial" panose="020B0604020202020204" pitchFamily="34" charset="0"/>
                </a:rPr>
                <a:t>.</a:t>
              </a:r>
            </a:p>
          </p:txBody>
        </p:sp>
      </p:grpSp>
      <p:grpSp>
        <p:nvGrpSpPr>
          <p:cNvPr id="55" name="Group 54">
            <a:extLst>
              <a:ext uri="{FF2B5EF4-FFF2-40B4-BE49-F238E27FC236}">
                <a16:creationId xmlns="" xmlns:a16="http://schemas.microsoft.com/office/drawing/2014/main" id="{95156B98-D58C-038A-0825-6E38816E8E44}"/>
              </a:ext>
            </a:extLst>
          </p:cNvPr>
          <p:cNvGrpSpPr/>
          <p:nvPr/>
        </p:nvGrpSpPr>
        <p:grpSpPr>
          <a:xfrm>
            <a:off x="13161628" y="5301858"/>
            <a:ext cx="4642826" cy="4032642"/>
            <a:chOff x="9163374" y="670537"/>
            <a:chExt cx="4642826" cy="4032642"/>
          </a:xfrm>
        </p:grpSpPr>
        <p:grpSp>
          <p:nvGrpSpPr>
            <p:cNvPr id="56" name="Group 3">
              <a:extLst>
                <a:ext uri="{FF2B5EF4-FFF2-40B4-BE49-F238E27FC236}">
                  <a16:creationId xmlns="" xmlns:a16="http://schemas.microsoft.com/office/drawing/2014/main" id="{B924A181-F46C-5823-5A78-71CBA6DCDECD}"/>
                </a:ext>
              </a:extLst>
            </p:cNvPr>
            <p:cNvGrpSpPr/>
            <p:nvPr/>
          </p:nvGrpSpPr>
          <p:grpSpPr>
            <a:xfrm>
              <a:off x="9163374" y="670537"/>
              <a:ext cx="4642826" cy="4032642"/>
              <a:chOff x="0" y="-19050"/>
              <a:chExt cx="945453" cy="1022263"/>
            </a:xfrm>
          </p:grpSpPr>
          <p:sp>
            <p:nvSpPr>
              <p:cNvPr id="58" name="Freeform 4">
                <a:extLst>
                  <a:ext uri="{FF2B5EF4-FFF2-40B4-BE49-F238E27FC236}">
                    <a16:creationId xmlns="" xmlns:a16="http://schemas.microsoft.com/office/drawing/2014/main" id="{6816121A-C4CC-2855-25B3-BFB42189B4BF}"/>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59" name="TextBox 5">
                <a:extLst>
                  <a:ext uri="{FF2B5EF4-FFF2-40B4-BE49-F238E27FC236}">
                    <a16:creationId xmlns="" xmlns:a16="http://schemas.microsoft.com/office/drawing/2014/main" id="{F99549F1-19EB-0028-E45B-D394A589D12B}"/>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57" name="TextBox 56">
              <a:extLst>
                <a:ext uri="{FF2B5EF4-FFF2-40B4-BE49-F238E27FC236}">
                  <a16:creationId xmlns="" xmlns:a16="http://schemas.microsoft.com/office/drawing/2014/main" id="{CBA996CC-AAD7-DCF6-E676-3E9F88C9D789}"/>
                </a:ext>
              </a:extLst>
            </p:cNvPr>
            <p:cNvSpPr txBox="1"/>
            <p:nvPr/>
          </p:nvSpPr>
          <p:spPr>
            <a:xfrm>
              <a:off x="9351549" y="1985223"/>
              <a:ext cx="4266473" cy="1478418"/>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4: Kiểm tra hoạt động của các thiết bị</a:t>
              </a:r>
              <a:endParaRPr lang="en-US" sz="320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9">
                                            <p:txEl>
                                              <p:pRg st="0" end="0"/>
                                            </p:txEl>
                                          </p:spTgt>
                                        </p:tgtEl>
                                      </p:cBhvr>
                                    </p:animEffect>
                                    <p:set>
                                      <p:cBhvr>
                                        <p:cTn id="12" dur="1" fill="hold">
                                          <p:stCondLst>
                                            <p:cond delay="499"/>
                                          </p:stCondLst>
                                        </p:cTn>
                                        <p:tgtEl>
                                          <p:spTgt spid="3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39" grpId="1" build="allAtOnce"/>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239" name="Group 238">
            <a:extLst>
              <a:ext uri="{FF2B5EF4-FFF2-40B4-BE49-F238E27FC236}">
                <a16:creationId xmlns="" xmlns:a16="http://schemas.microsoft.com/office/drawing/2014/main" id="{C8AD6105-93B4-3415-3702-5C93A376FE3C}"/>
              </a:ext>
            </a:extLst>
          </p:cNvPr>
          <p:cNvGrpSpPr/>
          <p:nvPr/>
        </p:nvGrpSpPr>
        <p:grpSpPr>
          <a:xfrm>
            <a:off x="1327877" y="1338971"/>
            <a:ext cx="6858679" cy="1634908"/>
            <a:chOff x="1167828" y="1113384"/>
            <a:chExt cx="6858679" cy="1634908"/>
          </a:xfrm>
        </p:grpSpPr>
        <p:grpSp>
          <p:nvGrpSpPr>
            <p:cNvPr id="9" name="Group 9"/>
            <p:cNvGrpSpPr/>
            <p:nvPr/>
          </p:nvGrpSpPr>
          <p:grpSpPr>
            <a:xfrm rot="-198014">
              <a:off x="1167828" y="1113384"/>
              <a:ext cx="6858679" cy="1634908"/>
              <a:chOff x="0" y="0"/>
              <a:chExt cx="2099381" cy="500431"/>
            </a:xfrm>
          </p:grpSpPr>
          <p:sp>
            <p:nvSpPr>
              <p:cNvPr id="10" name="Freeform 10"/>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BBD4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1</a:t>
              </a:r>
            </a:p>
          </p:txBody>
        </p:sp>
      </p:grpSp>
      <p:pic>
        <p:nvPicPr>
          <p:cNvPr id="235" name="Picture 2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2952">
            <a:off x="8258331" y="2010100"/>
            <a:ext cx="330375" cy="927368"/>
          </a:xfrm>
          <a:prstGeom prst="rect">
            <a:avLst/>
          </a:prstGeom>
        </p:spPr>
      </p:pic>
      <p:pic>
        <p:nvPicPr>
          <p:cNvPr id="236" name="Picture 2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242563">
            <a:off x="461267" y="3336807"/>
            <a:ext cx="540360" cy="597909"/>
          </a:xfrm>
          <a:prstGeom prst="rect">
            <a:avLst/>
          </a:prstGeom>
        </p:spPr>
      </p:pic>
      <p:pic>
        <p:nvPicPr>
          <p:cNvPr id="237" name="Picture 2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865111">
            <a:off x="9324404" y="9124244"/>
            <a:ext cx="582375" cy="644398"/>
          </a:xfrm>
          <a:prstGeom prst="rect">
            <a:avLst/>
          </a:prstGeom>
        </p:spPr>
      </p:pic>
      <p:pic>
        <p:nvPicPr>
          <p:cNvPr id="238" name="Picture 2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89002">
            <a:off x="16714738" y="795098"/>
            <a:ext cx="746417" cy="825911"/>
          </a:xfrm>
          <a:prstGeom prst="rect">
            <a:avLst/>
          </a:prstGeom>
        </p:spPr>
      </p:pic>
      <p:pic>
        <p:nvPicPr>
          <p:cNvPr id="241" name="Picture 240" descr="Graphical user interface, text, application&#10;&#10;Description automatically generated">
            <a:extLst>
              <a:ext uri="{FF2B5EF4-FFF2-40B4-BE49-F238E27FC236}">
                <a16:creationId xmlns="" xmlns:a16="http://schemas.microsoft.com/office/drawing/2014/main" id="{5F5C78DE-A9B9-E3E3-5744-10D1D772C07C}"/>
              </a:ext>
            </a:extLst>
          </p:cNvPr>
          <p:cNvPicPr>
            <a:picLocks noChangeAspect="1"/>
          </p:cNvPicPr>
          <p:nvPr/>
        </p:nvPicPr>
        <p:blipFill rotWithShape="1">
          <a:blip r:embed="rId9">
            <a:extLst>
              <a:ext uri="{28A0092B-C50C-407E-A947-70E740481C1C}">
                <a14:useLocalDpi xmlns:a14="http://schemas.microsoft.com/office/drawing/2010/main" val="0"/>
              </a:ext>
            </a:extLst>
          </a:blip>
          <a:srcRect l="62876" t="28622" r="10758" b="18889"/>
          <a:stretch/>
        </p:blipFill>
        <p:spPr>
          <a:xfrm>
            <a:off x="10858057" y="419100"/>
            <a:ext cx="5478055" cy="9027343"/>
          </a:xfrm>
          <a:prstGeom prst="rect">
            <a:avLst/>
          </a:prstGeom>
        </p:spPr>
      </p:pic>
      <p:sp>
        <p:nvSpPr>
          <p:cNvPr id="243" name="TextBox 242">
            <a:extLst>
              <a:ext uri="{FF2B5EF4-FFF2-40B4-BE49-F238E27FC236}">
                <a16:creationId xmlns="" xmlns:a16="http://schemas.microsoft.com/office/drawing/2014/main" id="{6FDE8521-FB57-868C-E735-9F2881DDD850}"/>
              </a:ext>
            </a:extLst>
          </p:cNvPr>
          <p:cNvSpPr txBox="1"/>
          <p:nvPr/>
        </p:nvSpPr>
        <p:spPr>
          <a:xfrm>
            <a:off x="1261228" y="3574252"/>
            <a:ext cx="8159749" cy="4800097"/>
          </a:xfrm>
          <a:prstGeom prst="rect">
            <a:avLst/>
          </a:prstGeom>
          <a:noFill/>
        </p:spPr>
        <p:txBody>
          <a:bodyPr wrap="square">
            <a:spAutoFit/>
          </a:bodyPr>
          <a:lstStyle/>
          <a:p>
            <a:pPr marL="571500" indent="-571500" algn="just">
              <a:lnSpc>
                <a:spcPct val="150000"/>
              </a:lnSpc>
              <a:spcAft>
                <a:spcPts val="800"/>
              </a:spcAft>
              <a:buFontTx/>
              <a:buChar char="-"/>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 các cổng cắm trên thân máy có thể dùng kết nối chuột, bàn phím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Cổng hình tròn.</a:t>
            </a:r>
          </a:p>
          <a:p>
            <a:pPr marL="571500" indent="-571500" algn="just">
              <a:lnSpc>
                <a:spcPct val="150000"/>
              </a:lnSpc>
              <a:spcAft>
                <a:spcPts val="8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ổng USB</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barn(inVertical)">
                                      <p:cBhvr>
                                        <p:cTn id="12" dur="5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1"/>
                                        </p:tgtEl>
                                        <p:attrNameLst>
                                          <p:attrName>style.visibility</p:attrName>
                                        </p:attrNameLst>
                                      </p:cBhvr>
                                      <p:to>
                                        <p:strVal val="visible"/>
                                      </p:to>
                                    </p:set>
                                    <p:animEffect transition="in" filter="randombar(horizontal)">
                                      <p:cBhvr>
                                        <p:cTn id="17"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45053">
            <a:off x="4753196" y="9098794"/>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5787" y="8852103"/>
            <a:ext cx="1316510" cy="710915"/>
          </a:xfrm>
          <a:prstGeom prst="rect">
            <a:avLst/>
          </a:prstGeom>
        </p:spPr>
      </p:pic>
      <p:sp>
        <p:nvSpPr>
          <p:cNvPr id="22" name="TextBox 4">
            <a:extLst>
              <a:ext uri="{FF2B5EF4-FFF2-40B4-BE49-F238E27FC236}">
                <a16:creationId xmlns="" xmlns:a16="http://schemas.microsoft.com/office/drawing/2014/main" id="{0ED11D68-A51E-6D88-5269-FEEE26BE0C81}"/>
              </a:ext>
            </a:extLst>
          </p:cNvPr>
          <p:cNvSpPr txBox="1"/>
          <p:nvPr/>
        </p:nvSpPr>
        <p:spPr>
          <a:xfrm>
            <a:off x="7297235" y="561694"/>
            <a:ext cx="3693529"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USB là gì?</a:t>
            </a:r>
          </a:p>
        </p:txBody>
      </p:sp>
      <p:sp>
        <p:nvSpPr>
          <p:cNvPr id="24" name="TextBox 23">
            <a:extLst>
              <a:ext uri="{FF2B5EF4-FFF2-40B4-BE49-F238E27FC236}">
                <a16:creationId xmlns="" xmlns:a16="http://schemas.microsoft.com/office/drawing/2014/main" id="{811C1FDF-942F-9FA6-A9C8-C04E8D5EA307}"/>
              </a:ext>
            </a:extLst>
          </p:cNvPr>
          <p:cNvSpPr txBox="1"/>
          <p:nvPr/>
        </p:nvSpPr>
        <p:spPr>
          <a:xfrm>
            <a:off x="1342962" y="1989666"/>
            <a:ext cx="7696200" cy="6956841"/>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USB là một tiêu chuẩn kĩ thuật để kết nối, giao tiếp giữa máy tính và các thiết bị ngoại vi.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Xuất hiện vào năm 1996.</a:t>
            </a:r>
          </a:p>
          <a:p>
            <a:pPr marL="285750" indent="-28575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Phân loại: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USB 1.x, USB 2.0, USB 3.x, USB4.</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USB được thiết kế để tiêu chuẩn hóa kết nối của thiết bị ngoại vi với máy tính cá nhân.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close-up of a cell phone&#10;&#10;Description automatically generated with low confidence">
            <a:extLst>
              <a:ext uri="{FF2B5EF4-FFF2-40B4-BE49-F238E27FC236}">
                <a16:creationId xmlns="" xmlns:a16="http://schemas.microsoft.com/office/drawing/2014/main" id="{BC38D900-0A79-2770-03B5-7F271C7C7D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387014">
            <a:off x="9811181" y="419974"/>
            <a:ext cx="6349206" cy="6349206"/>
          </a:xfrm>
          <a:prstGeom prst="rect">
            <a:avLst/>
          </a:prstGeom>
        </p:spPr>
      </p:pic>
      <p:pic>
        <p:nvPicPr>
          <p:cNvPr id="6" name="Picture 5" descr="A picture containing remote, electronics, electronic&#10;&#10;Description automatically generated">
            <a:extLst>
              <a:ext uri="{FF2B5EF4-FFF2-40B4-BE49-F238E27FC236}">
                <a16:creationId xmlns="" xmlns:a16="http://schemas.microsoft.com/office/drawing/2014/main" id="{D35DE93D-300D-B10B-EB07-20A259E91752}"/>
              </a:ext>
            </a:extLst>
          </p:cNvPr>
          <p:cNvPicPr>
            <a:picLocks noChangeAspect="1"/>
          </p:cNvPicPr>
          <p:nvPr/>
        </p:nvPicPr>
        <p:blipFill rotWithShape="1">
          <a:blip r:embed="rId13">
            <a:extLst>
              <a:ext uri="{28A0092B-C50C-407E-A947-70E740481C1C}">
                <a14:useLocalDpi xmlns:a14="http://schemas.microsoft.com/office/drawing/2010/main" val="0"/>
              </a:ext>
            </a:extLst>
          </a:blip>
          <a:srcRect t="21073" b="16930"/>
          <a:stretch/>
        </p:blipFill>
        <p:spPr>
          <a:xfrm>
            <a:off x="10210800" y="5676900"/>
            <a:ext cx="6565058" cy="407013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341713" y="8610568"/>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5726468" y="2000297"/>
            <a:ext cx="375731" cy="105303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030399" y="637288"/>
            <a:ext cx="351844" cy="504436"/>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24697">
            <a:off x="12547288" y="8977701"/>
            <a:ext cx="391436" cy="561199"/>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70912">
            <a:off x="16998816" y="2836709"/>
            <a:ext cx="685794" cy="983217"/>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6115">
            <a:off x="399621" y="549162"/>
            <a:ext cx="404478" cy="579896"/>
          </a:xfrm>
          <a:prstGeom prst="rect">
            <a:avLst/>
          </a:prstGeom>
        </p:spPr>
      </p:pic>
      <p:sp>
        <p:nvSpPr>
          <p:cNvPr id="24" name="Rectangle 3">
            <a:extLst>
              <a:ext uri="{FF2B5EF4-FFF2-40B4-BE49-F238E27FC236}">
                <a16:creationId xmlns="" xmlns:a16="http://schemas.microsoft.com/office/drawing/2014/main" id="{35FB8B16-AF51-D745-1E0A-6E7004F5C780}"/>
              </a:ext>
            </a:extLst>
          </p:cNvPr>
          <p:cNvSpPr>
            <a:spLocks noChangeArrowheads="1"/>
          </p:cNvSpPr>
          <p:nvPr/>
        </p:nvSpPr>
        <p:spPr bwMode="auto">
          <a:xfrm>
            <a:off x="822720" y="993678"/>
            <a:ext cx="8872421" cy="829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6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kí hiệu 1.x, 2.0, 3.x và 4 đi sau chữ tắt USB phản ánh phiên bản đặc tả kĩ thuật thuộc thế hệ thứ mấy và sau dấu chấm là số phụ. </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6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Kiểu USB là nói về phần cứng như hình dạng cổng và đầu cắm, số lượng chân kết nối,… </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6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Có các kiểu Type-A, Type-B, Type-C. Mỗi kiểu có thể chia nhỏ hơn: Type-A mini, Type-A micro,…</a:t>
            </a:r>
            <a:endParaRPr kumimoji="0" lang="en-US" altLang="en-US" sz="36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7" name="Picture 26" descr="A picture containing text, electronics&#10;&#10;Description automatically generated">
            <a:extLst>
              <a:ext uri="{FF2B5EF4-FFF2-40B4-BE49-F238E27FC236}">
                <a16:creationId xmlns="" xmlns:a16="http://schemas.microsoft.com/office/drawing/2014/main" id="{D62F0A5C-7C61-261E-32CF-2EDEB7119B97}"/>
              </a:ext>
            </a:extLst>
          </p:cNvPr>
          <p:cNvPicPr>
            <a:picLocks noChangeAspect="1"/>
          </p:cNvPicPr>
          <p:nvPr/>
        </p:nvPicPr>
        <p:blipFill rotWithShape="1">
          <a:blip r:embed="rId11">
            <a:extLst>
              <a:ext uri="{28A0092B-C50C-407E-A947-70E740481C1C}">
                <a14:useLocalDpi xmlns:a14="http://schemas.microsoft.com/office/drawing/2010/main" val="0"/>
              </a:ext>
            </a:extLst>
          </a:blip>
          <a:srcRect l="12795" t="13995" r="12417" b="12795"/>
          <a:stretch/>
        </p:blipFill>
        <p:spPr>
          <a:xfrm>
            <a:off x="10500710" y="889506"/>
            <a:ext cx="3347225" cy="3276600"/>
          </a:xfrm>
          <a:prstGeom prst="rect">
            <a:avLst/>
          </a:prstGeom>
        </p:spPr>
      </p:pic>
      <p:pic>
        <p:nvPicPr>
          <p:cNvPr id="29" name="Picture 28" descr="A close-up of a credit card&#10;&#10;Description automatically generated with low confidence">
            <a:extLst>
              <a:ext uri="{FF2B5EF4-FFF2-40B4-BE49-F238E27FC236}">
                <a16:creationId xmlns="" xmlns:a16="http://schemas.microsoft.com/office/drawing/2014/main" id="{BB8610FE-1E16-AFBF-DB17-B4D5290AFE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47935" y="2268540"/>
            <a:ext cx="3104914" cy="2119553"/>
          </a:xfrm>
          <a:prstGeom prst="rect">
            <a:avLst/>
          </a:prstGeom>
        </p:spPr>
      </p:pic>
      <p:pic>
        <p:nvPicPr>
          <p:cNvPr id="31" name="Picture 30" descr="Diagram&#10;&#10;Description automatically generated">
            <a:extLst>
              <a:ext uri="{FF2B5EF4-FFF2-40B4-BE49-F238E27FC236}">
                <a16:creationId xmlns="" xmlns:a16="http://schemas.microsoft.com/office/drawing/2014/main" id="{B3A5C7AE-1BBA-AF50-9E0F-CD385EF4AC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0732" y="5037295"/>
            <a:ext cx="7686472" cy="39216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barn(inVertical)">
                                      <p:cBhvr>
                                        <p:cTn id="20" dur="500"/>
                                        <p:tgtEl>
                                          <p:spTgt spid="2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Effect transition="in" filter="barn(inVertical)">
                                      <p:cBhvr>
                                        <p:cTn id="25" dur="500"/>
                                        <p:tgtEl>
                                          <p:spTgt spid="2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1939</Words>
  <Application>Microsoft Office PowerPoint</Application>
  <PresentationFormat>Custom</PresentationFormat>
  <Paragraphs>205</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Hero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2006-08-16T00:00:00Z</dcterms:created>
  <dcterms:modified xsi:type="dcterms:W3CDTF">2022-09-08T15:39:18Z</dcterms:modified>
  <dc:identifier>DAFHsY0x_nQ</dc:identifier>
</cp:coreProperties>
</file>